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4"/>
    <p:sldMasterId id="2147483660" r:id="rId5"/>
    <p:sldMasterId id="2147483709" r:id="rId6"/>
  </p:sldMasterIdLst>
  <p:notesMasterIdLst>
    <p:notesMasterId r:id="rId17"/>
  </p:notesMasterIdLst>
  <p:sldIdLst>
    <p:sldId id="334" r:id="rId7"/>
    <p:sldId id="494" r:id="rId8"/>
    <p:sldId id="491" r:id="rId9"/>
    <p:sldId id="495" r:id="rId10"/>
    <p:sldId id="492" r:id="rId11"/>
    <p:sldId id="500" r:id="rId12"/>
    <p:sldId id="490" r:id="rId13"/>
    <p:sldId id="475" r:id="rId14"/>
    <p:sldId id="489" r:id="rId15"/>
    <p:sldId id="481" r:id="rId16"/>
  </p:sldIdLst>
  <p:sldSz cx="12192000" cy="6858000"/>
  <p:notesSz cx="6669088"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21" userDrawn="1">
          <p15:clr>
            <a:srgbClr val="A4A3A4"/>
          </p15:clr>
        </p15:guide>
        <p15:guide id="2" pos="7061" userDrawn="1">
          <p15:clr>
            <a:srgbClr val="A4A3A4"/>
          </p15:clr>
        </p15:guide>
        <p15:guide id="3" orient="horz" pos="14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ka Ulrichova" initials="LU" lastIdx="10" clrIdx="0">
    <p:extLst>
      <p:ext uri="{19B8F6BF-5375-455C-9EA6-DF929625EA0E}">
        <p15:presenceInfo xmlns:p15="http://schemas.microsoft.com/office/powerpoint/2012/main" userId="S::lenka.ulrichova@differentiated.co.uk::9b483e27-3f76-4c1b-baa6-f074fc1ea4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CF4C"/>
    <a:srgbClr val="F7BA5E"/>
    <a:srgbClr val="A33B43"/>
    <a:srgbClr val="6E214E"/>
    <a:srgbClr val="5B3661"/>
    <a:srgbClr val="001946"/>
    <a:srgbClr val="C5484F"/>
    <a:srgbClr val="2B679C"/>
    <a:srgbClr val="CD4A50"/>
    <a:srgbClr val="3578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77AC8-5911-44DB-BF94-05A4D0E198CE}" v="58" dt="2022-09-06T13:21:06.8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247" autoAdjust="0"/>
  </p:normalViewPr>
  <p:slideViewPr>
    <p:cSldViewPr snapToGrid="0">
      <p:cViewPr varScale="1">
        <p:scale>
          <a:sx n="99" d="100"/>
          <a:sy n="99" d="100"/>
        </p:scale>
        <p:origin x="912" y="84"/>
      </p:cViewPr>
      <p:guideLst>
        <p:guide orient="horz" pos="3521"/>
        <p:guide pos="7061"/>
        <p:guide orient="horz" pos="142"/>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emy Griggs" userId="91682ee4e611b417" providerId="LiveId" clId="{10C77AC8-5911-44DB-BF94-05A4D0E198CE}"/>
    <pc:docChg chg="undo custSel addSld delSld modSld">
      <pc:chgData name="Jeremy Griggs" userId="91682ee4e611b417" providerId="LiveId" clId="{10C77AC8-5911-44DB-BF94-05A4D0E198CE}" dt="2022-09-06T13:24:05.219" v="900" actId="20577"/>
      <pc:docMkLst>
        <pc:docMk/>
      </pc:docMkLst>
      <pc:sldChg chg="modSp mod">
        <pc:chgData name="Jeremy Griggs" userId="91682ee4e611b417" providerId="LiveId" clId="{10C77AC8-5911-44DB-BF94-05A4D0E198CE}" dt="2022-09-06T11:33:34.084" v="12" actId="20577"/>
        <pc:sldMkLst>
          <pc:docMk/>
          <pc:sldMk cId="2301363738" sldId="334"/>
        </pc:sldMkLst>
        <pc:spChg chg="mod">
          <ac:chgData name="Jeremy Griggs" userId="91682ee4e611b417" providerId="LiveId" clId="{10C77AC8-5911-44DB-BF94-05A4D0E198CE}" dt="2022-09-06T11:33:34.084" v="12" actId="20577"/>
          <ac:spMkLst>
            <pc:docMk/>
            <pc:sldMk cId="2301363738" sldId="334"/>
            <ac:spMk id="3" creationId="{001225FB-021A-45B5-BF2A-53F870544593}"/>
          </ac:spMkLst>
        </pc:spChg>
      </pc:sldChg>
      <pc:sldChg chg="modSp mod">
        <pc:chgData name="Jeremy Griggs" userId="91682ee4e611b417" providerId="LiveId" clId="{10C77AC8-5911-44DB-BF94-05A4D0E198CE}" dt="2022-09-06T12:59:17.107" v="803" actId="20577"/>
        <pc:sldMkLst>
          <pc:docMk/>
          <pc:sldMk cId="542004905" sldId="475"/>
        </pc:sldMkLst>
        <pc:spChg chg="mod">
          <ac:chgData name="Jeremy Griggs" userId="91682ee4e611b417" providerId="LiveId" clId="{10C77AC8-5911-44DB-BF94-05A4D0E198CE}" dt="2022-09-06T12:59:17.107" v="803" actId="20577"/>
          <ac:spMkLst>
            <pc:docMk/>
            <pc:sldMk cId="542004905" sldId="475"/>
            <ac:spMk id="34" creationId="{342C37E8-75AA-478C-8C8F-F394B0BB5D91}"/>
          </ac:spMkLst>
        </pc:spChg>
      </pc:sldChg>
      <pc:sldChg chg="modSp mod">
        <pc:chgData name="Jeremy Griggs" userId="91682ee4e611b417" providerId="LiveId" clId="{10C77AC8-5911-44DB-BF94-05A4D0E198CE}" dt="2022-09-06T12:42:30.680" v="618" actId="20577"/>
        <pc:sldMkLst>
          <pc:docMk/>
          <pc:sldMk cId="3550163182" sldId="495"/>
        </pc:sldMkLst>
        <pc:spChg chg="mod">
          <ac:chgData name="Jeremy Griggs" userId="91682ee4e611b417" providerId="LiveId" clId="{10C77AC8-5911-44DB-BF94-05A4D0E198CE}" dt="2022-09-06T12:33:04.912" v="526" actId="20577"/>
          <ac:spMkLst>
            <pc:docMk/>
            <pc:sldMk cId="3550163182" sldId="495"/>
            <ac:spMk id="36" creationId="{DB8E0FAF-3C23-4193-BE2F-EDB4547C8801}"/>
          </ac:spMkLst>
        </pc:spChg>
        <pc:spChg chg="mod">
          <ac:chgData name="Jeremy Griggs" userId="91682ee4e611b417" providerId="LiveId" clId="{10C77AC8-5911-44DB-BF94-05A4D0E198CE}" dt="2022-09-06T11:55:26.461" v="259" actId="404"/>
          <ac:spMkLst>
            <pc:docMk/>
            <pc:sldMk cId="3550163182" sldId="495"/>
            <ac:spMk id="38" creationId="{8DE80808-EB0D-4E1B-8B85-0F7769529F80}"/>
          </ac:spMkLst>
        </pc:spChg>
        <pc:spChg chg="mod">
          <ac:chgData name="Jeremy Griggs" userId="91682ee4e611b417" providerId="LiveId" clId="{10C77AC8-5911-44DB-BF94-05A4D0E198CE}" dt="2022-09-06T12:42:30.680" v="618" actId="20577"/>
          <ac:spMkLst>
            <pc:docMk/>
            <pc:sldMk cId="3550163182" sldId="495"/>
            <ac:spMk id="39" creationId="{B8DDC1FE-E17F-4D8D-83D7-193BB4EFE23B}"/>
          </ac:spMkLst>
        </pc:spChg>
        <pc:spChg chg="mod">
          <ac:chgData name="Jeremy Griggs" userId="91682ee4e611b417" providerId="LiveId" clId="{10C77AC8-5911-44DB-BF94-05A4D0E198CE}" dt="2022-09-06T12:09:59.195" v="379" actId="20577"/>
          <ac:spMkLst>
            <pc:docMk/>
            <pc:sldMk cId="3550163182" sldId="495"/>
            <ac:spMk id="82" creationId="{E16B9DD8-6AC8-46DF-BB85-36DD11832732}"/>
          </ac:spMkLst>
        </pc:spChg>
        <pc:spChg chg="mod">
          <ac:chgData name="Jeremy Griggs" userId="91682ee4e611b417" providerId="LiveId" clId="{10C77AC8-5911-44DB-BF94-05A4D0E198CE}" dt="2022-09-06T12:32:06.979" v="522"/>
          <ac:spMkLst>
            <pc:docMk/>
            <pc:sldMk cId="3550163182" sldId="495"/>
            <ac:spMk id="83" creationId="{448FD7A3-9A35-4C0E-9FBA-425B1AE1357B}"/>
          </ac:spMkLst>
        </pc:spChg>
      </pc:sldChg>
      <pc:sldChg chg="modSp add del mod">
        <pc:chgData name="Jeremy Griggs" userId="91682ee4e611b417" providerId="LiveId" clId="{10C77AC8-5911-44DB-BF94-05A4D0E198CE}" dt="2022-09-06T13:24:05.219" v="900" actId="20577"/>
        <pc:sldMkLst>
          <pc:docMk/>
          <pc:sldMk cId="3590533316" sldId="500"/>
        </pc:sldMkLst>
        <pc:spChg chg="mod">
          <ac:chgData name="Jeremy Griggs" userId="91682ee4e611b417" providerId="LiveId" clId="{10C77AC8-5911-44DB-BF94-05A4D0E198CE}" dt="2022-09-06T13:23:44.783" v="895" actId="404"/>
          <ac:spMkLst>
            <pc:docMk/>
            <pc:sldMk cId="3590533316" sldId="500"/>
            <ac:spMk id="63" creationId="{ABD180AB-355B-43F0-A517-02270D8CD452}"/>
          </ac:spMkLst>
        </pc:spChg>
        <pc:spChg chg="mod">
          <ac:chgData name="Jeremy Griggs" userId="91682ee4e611b417" providerId="LiveId" clId="{10C77AC8-5911-44DB-BF94-05A4D0E198CE}" dt="2022-09-06T13:20:32.870" v="854" actId="20577"/>
          <ac:spMkLst>
            <pc:docMk/>
            <pc:sldMk cId="3590533316" sldId="500"/>
            <ac:spMk id="64" creationId="{DE7D5AF0-0D81-4493-AA64-35FC64936835}"/>
          </ac:spMkLst>
        </pc:spChg>
        <pc:spChg chg="mod">
          <ac:chgData name="Jeremy Griggs" userId="91682ee4e611b417" providerId="LiveId" clId="{10C77AC8-5911-44DB-BF94-05A4D0E198CE}" dt="2022-09-06T13:24:01.750" v="899" actId="20577"/>
          <ac:spMkLst>
            <pc:docMk/>
            <pc:sldMk cId="3590533316" sldId="500"/>
            <ac:spMk id="65" creationId="{7D511C47-E3EE-4F56-A308-EDA54B7EE35A}"/>
          </ac:spMkLst>
        </pc:spChg>
        <pc:spChg chg="mod">
          <ac:chgData name="Jeremy Griggs" userId="91682ee4e611b417" providerId="LiveId" clId="{10C77AC8-5911-44DB-BF94-05A4D0E198CE}" dt="2022-09-06T13:24:05.219" v="900" actId="20577"/>
          <ac:spMkLst>
            <pc:docMk/>
            <pc:sldMk cId="3590533316" sldId="500"/>
            <ac:spMk id="66" creationId="{786B6893-FB0A-4F5E-8E3F-A6222E2E44AD}"/>
          </ac:spMkLst>
        </pc:spChg>
        <pc:spChg chg="mod">
          <ac:chgData name="Jeremy Griggs" userId="91682ee4e611b417" providerId="LiveId" clId="{10C77AC8-5911-44DB-BF94-05A4D0E198CE}" dt="2022-09-06T13:19:06.104" v="853" actId="20577"/>
          <ac:spMkLst>
            <pc:docMk/>
            <pc:sldMk cId="3590533316" sldId="500"/>
            <ac:spMk id="67" creationId="{0DCCEAB8-23BB-44BC-A648-D6548A3DCCF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135"/>
          </a:xfrm>
          <a:prstGeom prst="rect">
            <a:avLst/>
          </a:prstGeom>
        </p:spPr>
        <p:txBody>
          <a:bodyPr vert="horz" lIns="91440" tIns="45720" rIns="91440" bIns="45720" rtlCol="0"/>
          <a:lstStyle>
            <a:lvl1pPr algn="r">
              <a:defRPr sz="1200"/>
            </a:lvl1pPr>
          </a:lstStyle>
          <a:p>
            <a:fld id="{2E241699-AF59-4561-9D98-B4B9A5CC2E85}" type="datetimeFigureOut">
              <a:rPr lang="en-GB" smtClean="0"/>
              <a:t>06/09/2022</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958"/>
            <a:ext cx="533527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889938"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30091"/>
            <a:ext cx="2889938" cy="498134"/>
          </a:xfrm>
          <a:prstGeom prst="rect">
            <a:avLst/>
          </a:prstGeom>
        </p:spPr>
        <p:txBody>
          <a:bodyPr vert="horz" lIns="91440" tIns="45720" rIns="91440" bIns="45720" rtlCol="0" anchor="b"/>
          <a:lstStyle>
            <a:lvl1pPr algn="r">
              <a:defRPr sz="1200"/>
            </a:lvl1pPr>
          </a:lstStyle>
          <a:p>
            <a:fld id="{544500A2-1A37-41CA-951B-2751FAF85F10}" type="slidenum">
              <a:rPr lang="en-GB" smtClean="0"/>
              <a:t>‹#›</a:t>
            </a:fld>
            <a:endParaRPr lang="en-GB"/>
          </a:p>
        </p:txBody>
      </p:sp>
    </p:spTree>
    <p:extLst>
      <p:ext uri="{BB962C8B-B14F-4D97-AF65-F5344CB8AC3E}">
        <p14:creationId xmlns:p14="http://schemas.microsoft.com/office/powerpoint/2010/main" val="900213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FRAME,  say something like:</a:t>
            </a:r>
          </a:p>
          <a:p>
            <a:endParaRPr lang="en-GB" b="1" i="1" dirty="0"/>
          </a:p>
          <a:p>
            <a:pPr marL="171450" indent="-171450">
              <a:buFont typeface="Arial" panose="020B0604020202020204" pitchFamily="34" charset="0"/>
              <a:buChar char="•"/>
            </a:pPr>
            <a:r>
              <a:rPr lang="en-GB" sz="1200" b="0" kern="1200" dirty="0">
                <a:solidFill>
                  <a:schemeClr val="tx1"/>
                </a:solidFill>
                <a:latin typeface="+mn-lt"/>
                <a:ea typeface="+mn-ea"/>
                <a:cs typeface="+mn-cs"/>
              </a:rPr>
              <a:t>Thanks for giving us an hour of your time, we appreciate how busy you are and if we can give you some time back after this discussion, we certainly will!</a:t>
            </a:r>
          </a:p>
          <a:p>
            <a:pPr marL="171450" indent="-171450">
              <a:buFont typeface="Arial" panose="020B0604020202020204" pitchFamily="34" charset="0"/>
              <a:buChar char="•"/>
            </a:pPr>
            <a:r>
              <a:rPr lang="en-GB" sz="1200" b="0" kern="1200" dirty="0">
                <a:solidFill>
                  <a:schemeClr val="tx1"/>
                </a:solidFill>
                <a:latin typeface="+mn-lt"/>
                <a:ea typeface="+mn-ea"/>
                <a:cs typeface="+mn-cs"/>
              </a:rPr>
              <a:t>Having been a successful IT partner to many Transportation firms for a long time, we are now investing a bit more of our time trying to better understand our Transportation customers</a:t>
            </a:r>
          </a:p>
          <a:p>
            <a:pPr marL="171450" indent="-171450">
              <a:buFont typeface="Arial" panose="020B0604020202020204" pitchFamily="34" charset="0"/>
              <a:buChar char="•"/>
            </a:pPr>
            <a:r>
              <a:rPr lang="en-GB" sz="1200" b="0" kern="1200" dirty="0">
                <a:solidFill>
                  <a:schemeClr val="tx1"/>
                </a:solidFill>
                <a:latin typeface="+mn-lt"/>
                <a:ea typeface="+mn-ea"/>
                <a:cs typeface="+mn-cs"/>
              </a:rPr>
              <a:t>So, with that in mind, we’d like to share what, based on our research we think is really going on in your world and the specific challenges you face to maintain and grow your businesses.  We’ll talk about the pressures and challenges you face and of course what we think IT needs to deliver for you. </a:t>
            </a:r>
          </a:p>
          <a:p>
            <a:pPr marL="171450" indent="-171450">
              <a:buFont typeface="Arial" panose="020B0604020202020204" pitchFamily="34" charset="0"/>
              <a:buChar char="•"/>
            </a:pPr>
            <a:r>
              <a:rPr lang="en-GB" sz="1200" b="0" kern="1200" dirty="0">
                <a:solidFill>
                  <a:schemeClr val="tx1"/>
                </a:solidFill>
                <a:latin typeface="+mn-lt"/>
                <a:ea typeface="+mn-ea"/>
                <a:cs typeface="+mn-cs"/>
              </a:rPr>
              <a:t>We’re not Transportation experts so there might be a few holes and a few things might be a bit out of date;  Similarly we don’t have time to go into any potential solutions in any technical detail, but we will be happy to cover any of that offline after today</a:t>
            </a:r>
          </a:p>
          <a:p>
            <a:pPr marL="171450" indent="-171450">
              <a:buFont typeface="Arial" panose="020B0604020202020204" pitchFamily="34" charset="0"/>
              <a:buChar char="•"/>
            </a:pPr>
            <a:r>
              <a:rPr lang="en-GB" sz="1200" b="1" kern="1200" dirty="0">
                <a:solidFill>
                  <a:schemeClr val="tx1"/>
                </a:solidFill>
                <a:latin typeface="+mn-lt"/>
                <a:ea typeface="+mn-ea"/>
                <a:cs typeface="+mn-cs"/>
              </a:rPr>
              <a:t>Our desired outcome</a:t>
            </a:r>
            <a:r>
              <a:rPr lang="en-GB" sz="1200" b="0" kern="1200" dirty="0">
                <a:solidFill>
                  <a:schemeClr val="tx1"/>
                </a:solidFill>
                <a:latin typeface="+mn-lt"/>
                <a:ea typeface="+mn-ea"/>
                <a:cs typeface="+mn-cs"/>
              </a:rPr>
              <a:t> is simply to  - share our research with you;  </a:t>
            </a:r>
            <a:r>
              <a:rPr lang="en-GB" dirty="0"/>
              <a:t>explore </a:t>
            </a:r>
            <a:r>
              <a:rPr lang="en-GB" sz="1200" b="0" kern="1200" dirty="0">
                <a:solidFill>
                  <a:schemeClr val="tx1"/>
                </a:solidFill>
                <a:latin typeface="+mn-lt"/>
                <a:ea typeface="+mn-ea"/>
                <a:cs typeface="+mn-cs"/>
              </a:rPr>
              <a:t>those aspects that resonate with your firm and potentially take away some areas for further discussion.  </a:t>
            </a:r>
          </a:p>
          <a:p>
            <a:pPr marL="171450" indent="-171450">
              <a:buFont typeface="Arial" panose="020B0604020202020204" pitchFamily="34" charset="0"/>
              <a:buChar char="•"/>
            </a:pPr>
            <a:r>
              <a:rPr lang="en-GB" sz="1200" b="0" kern="1200" dirty="0">
                <a:solidFill>
                  <a:schemeClr val="tx1"/>
                </a:solidFill>
                <a:latin typeface="+mn-lt"/>
                <a:ea typeface="+mn-ea"/>
                <a:cs typeface="+mn-cs"/>
              </a:rPr>
              <a:t>As we are keen to keep improving, we’d ask you to be really open and provide us with constructive feedback so that we can provide a better service to you and our other Transportation customers.</a:t>
            </a:r>
          </a:p>
          <a:p>
            <a:pPr marL="171450" indent="-171450">
              <a:buFont typeface="Arial" panose="020B0604020202020204" pitchFamily="34" charset="0"/>
              <a:buChar char="•"/>
            </a:pPr>
            <a:endParaRPr lang="en-GB" sz="1200" b="0" kern="1200" dirty="0">
              <a:solidFill>
                <a:schemeClr val="tx1"/>
              </a:solidFill>
              <a:latin typeface="+mn-lt"/>
              <a:ea typeface="+mn-ea"/>
              <a:cs typeface="+mn-cs"/>
            </a:endParaRPr>
          </a:p>
          <a:p>
            <a:pPr marL="171450" indent="-171450">
              <a:buFont typeface="Arial" panose="020B0604020202020204" pitchFamily="34" charset="0"/>
              <a:buChar char="•"/>
            </a:pPr>
            <a:endParaRPr lang="en-GB" sz="1200" b="0" kern="1200" dirty="0">
              <a:solidFill>
                <a:schemeClr val="tx1"/>
              </a:solidFill>
              <a:latin typeface="+mn-lt"/>
              <a:ea typeface="+mn-ea"/>
              <a:cs typeface="+mn-cs"/>
            </a:endParaRPr>
          </a:p>
          <a:p>
            <a:pPr marL="171450" indent="-171450">
              <a:buFont typeface="Arial" panose="020B0604020202020204" pitchFamily="34" charset="0"/>
              <a:buChar char="•"/>
            </a:pPr>
            <a:r>
              <a:rPr lang="en-GB" sz="1200" b="0" kern="1200" dirty="0">
                <a:solidFill>
                  <a:schemeClr val="tx1"/>
                </a:solidFill>
                <a:latin typeface="+mn-lt"/>
                <a:ea typeface="+mn-ea"/>
                <a:cs typeface="+mn-cs"/>
              </a:rPr>
              <a:t>WHAT WE WILL TALK ABOUT:</a:t>
            </a:r>
          </a:p>
          <a:p>
            <a:pPr marL="685800" lvl="1" indent="-228600">
              <a:buFont typeface="+mj-lt"/>
              <a:buAutoNum type="arabicPeriod"/>
            </a:pPr>
            <a:r>
              <a:rPr lang="en-GB" sz="1200" b="0" kern="1200" dirty="0">
                <a:solidFill>
                  <a:schemeClr val="tx1"/>
                </a:solidFill>
                <a:latin typeface="+mn-lt"/>
                <a:ea typeface="+mn-ea"/>
                <a:cs typeface="+mn-cs"/>
              </a:rPr>
              <a:t>The macro stuff / the mega trends and big changes we have seen in Healthcare</a:t>
            </a:r>
          </a:p>
          <a:p>
            <a:pPr marL="685800" lvl="1" indent="-228600">
              <a:buFont typeface="+mj-lt"/>
              <a:buAutoNum type="arabicPeriod"/>
            </a:pPr>
            <a:r>
              <a:rPr lang="en-GB" sz="1200" b="0" kern="1200" dirty="0">
                <a:solidFill>
                  <a:schemeClr val="tx1"/>
                </a:solidFill>
                <a:latin typeface="+mn-lt"/>
                <a:ea typeface="+mn-ea"/>
                <a:cs typeface="+mn-cs"/>
              </a:rPr>
              <a:t>How that has created more localised political drivers and trends in Healthcare</a:t>
            </a:r>
          </a:p>
          <a:p>
            <a:pPr marL="685800" lvl="1" indent="-228600">
              <a:buFont typeface="+mj-lt"/>
              <a:buAutoNum type="arabicPeriod"/>
            </a:pPr>
            <a:r>
              <a:rPr lang="en-GB" sz="1200" b="0" kern="1200" dirty="0">
                <a:solidFill>
                  <a:schemeClr val="tx1"/>
                </a:solidFill>
                <a:latin typeface="+mn-lt"/>
                <a:ea typeface="+mn-ea"/>
                <a:cs typeface="+mn-cs"/>
              </a:rPr>
              <a:t>How these things are shaping transformation  - What is happening and why</a:t>
            </a:r>
          </a:p>
          <a:p>
            <a:pPr marL="685800" lvl="1" indent="-228600">
              <a:buFont typeface="+mj-lt"/>
              <a:buAutoNum type="arabicPeriod"/>
            </a:pPr>
            <a:r>
              <a:rPr lang="en-GB" sz="1200" b="0" kern="1200" dirty="0">
                <a:solidFill>
                  <a:schemeClr val="tx1"/>
                </a:solidFill>
                <a:latin typeface="+mn-lt"/>
                <a:ea typeface="+mn-ea"/>
                <a:cs typeface="+mn-cs"/>
              </a:rPr>
              <a:t>And of course how investment in technology is helping and changing </a:t>
            </a:r>
          </a:p>
        </p:txBody>
      </p:sp>
      <p:sp>
        <p:nvSpPr>
          <p:cNvPr id="4" name="Slide Number Placeholder 3"/>
          <p:cNvSpPr>
            <a:spLocks noGrp="1"/>
          </p:cNvSpPr>
          <p:nvPr>
            <p:ph type="sldNum" sz="quarter" idx="5"/>
          </p:nvPr>
        </p:nvSpPr>
        <p:spPr/>
        <p:txBody>
          <a:bodyPr/>
          <a:lstStyle/>
          <a:p>
            <a:fld id="{544500A2-1A37-41CA-951B-2751FAF85F10}" type="slidenum">
              <a:rPr lang="en-GB" smtClean="0"/>
              <a:t>1</a:t>
            </a:fld>
            <a:endParaRPr lang="en-GB"/>
          </a:p>
        </p:txBody>
      </p:sp>
    </p:spTree>
    <p:extLst>
      <p:ext uri="{BB962C8B-B14F-4D97-AF65-F5344CB8AC3E}">
        <p14:creationId xmlns:p14="http://schemas.microsoft.com/office/powerpoint/2010/main" val="2353964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a:p>
        </p:txBody>
      </p:sp>
      <p:sp>
        <p:nvSpPr>
          <p:cNvPr id="4" name="Slide Number Placeholder 3"/>
          <p:cNvSpPr>
            <a:spLocks noGrp="1"/>
          </p:cNvSpPr>
          <p:nvPr>
            <p:ph type="sldNum" sz="quarter" idx="5"/>
          </p:nvPr>
        </p:nvSpPr>
        <p:spPr/>
        <p:txBody>
          <a:bodyPr/>
          <a:lstStyle/>
          <a:p>
            <a:fld id="{544500A2-1A37-41CA-951B-2751FAF85F10}" type="slidenum">
              <a:rPr lang="en-GB" smtClean="0"/>
              <a:t>10</a:t>
            </a:fld>
            <a:endParaRPr lang="en-GB"/>
          </a:p>
        </p:txBody>
      </p:sp>
    </p:spTree>
    <p:extLst>
      <p:ext uri="{BB962C8B-B14F-4D97-AF65-F5344CB8AC3E}">
        <p14:creationId xmlns:p14="http://schemas.microsoft.com/office/powerpoint/2010/main" val="3271870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8650" y="84138"/>
            <a:ext cx="2725738" cy="1533525"/>
          </a:xfrm>
        </p:spPr>
      </p:sp>
      <p:sp>
        <p:nvSpPr>
          <p:cNvPr id="3" name="Notes Placeholder 2"/>
          <p:cNvSpPr>
            <a:spLocks noGrp="1"/>
          </p:cNvSpPr>
          <p:nvPr>
            <p:ph type="body" idx="1"/>
          </p:nvPr>
        </p:nvSpPr>
        <p:spPr>
          <a:xfrm>
            <a:off x="153102" y="1615519"/>
            <a:ext cx="6514443" cy="8312706"/>
          </a:xfrm>
        </p:spPr>
        <p:txBody>
          <a:bodyPr/>
          <a:lstStyle/>
          <a:p>
            <a:r>
              <a:rPr lang="en-GB" sz="1600" b="1" i="1" dirty="0"/>
              <a:t>Conversation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Trebuchet MS" panose="020B0703020202090204" pitchFamily="34" charset="0"/>
            </a:endParaRPr>
          </a:p>
          <a:p>
            <a:r>
              <a:rPr lang="en-GB" sz="1600" b="0" i="0" dirty="0"/>
              <a:t>These are points for discussion</a:t>
            </a:r>
          </a:p>
          <a:p>
            <a:pPr marL="171450" indent="-171450">
              <a:buFont typeface="Arial" panose="020B0604020202020204" pitchFamily="34" charset="0"/>
              <a:buChar char="•"/>
            </a:pPr>
            <a:r>
              <a:rPr lang="en-GB" sz="1600" b="0" i="0" dirty="0">
                <a:latin typeface="Trebuchet MS" panose="020B0703020202090204" pitchFamily="34" charset="0"/>
              </a:rPr>
              <a:t>D</a:t>
            </a:r>
            <a:r>
              <a:rPr lang="en-GB" sz="1600" dirty="0">
                <a:latin typeface="Trebuchet MS" panose="020B0703020202090204" pitchFamily="34" charset="0"/>
              </a:rPr>
              <a:t>o these subjects or drivers resonate with your customer? </a:t>
            </a:r>
          </a:p>
          <a:p>
            <a:pPr marL="171450" indent="-171450">
              <a:buFont typeface="Arial" panose="020B0604020202020204" pitchFamily="34" charset="0"/>
              <a:buChar char="•"/>
            </a:pPr>
            <a:r>
              <a:rPr lang="en-GB" sz="1600" dirty="0">
                <a:latin typeface="Trebuchet MS" panose="020B0703020202090204" pitchFamily="34" charset="0"/>
              </a:rPr>
              <a:t>To what extent?</a:t>
            </a:r>
            <a:endParaRPr lang="en-GB" sz="1600" dirty="0"/>
          </a:p>
          <a:p>
            <a:pPr fontAlgn="base"/>
            <a:endParaRPr lang="en-GB" sz="1500" dirty="0"/>
          </a:p>
          <a:p>
            <a:pPr fontAlgn="base"/>
            <a:endParaRPr lang="en-GB" sz="1500" dirty="0"/>
          </a:p>
          <a:p>
            <a:pPr fontAlgn="base"/>
            <a:r>
              <a:rPr lang="en-GB" sz="1500" dirty="0"/>
              <a:t>Transportation experienced an existential crisis in 2020 due to Coronavirus. Passenger travel remains at low levels, tourism is still banned and freight transport has been disrupted by global lockdowns and surging online delivery demands.</a:t>
            </a:r>
          </a:p>
          <a:p>
            <a:pPr fontAlgn="base"/>
            <a:endParaRPr lang="en-GB" sz="1500" dirty="0"/>
          </a:p>
          <a:p>
            <a:pPr fontAlgn="base"/>
            <a:r>
              <a:rPr lang="en-GB" sz="1500" dirty="0"/>
              <a:t>Transportation is responsible for 25% of CO2 emissions worldwide (28% in UK) and serious technology &amp; behaviour shifts will be required to meet targets </a:t>
            </a:r>
          </a:p>
          <a:p>
            <a:pPr fontAlgn="base"/>
            <a:r>
              <a:rPr lang="en-GB" sz="1500" dirty="0"/>
              <a:t>Consumer digital behaviour is also fast-evolving and influencing how transportation is planned, purchased and consumed</a:t>
            </a:r>
          </a:p>
          <a:p>
            <a:pPr fontAlgn="base"/>
            <a:endParaRPr lang="en-GB" sz="1500" dirty="0"/>
          </a:p>
          <a:p>
            <a:pPr fontAlgn="base"/>
            <a:r>
              <a:rPr lang="en-GB" sz="1500" dirty="0"/>
              <a:t>The combination of strict environmental regulation and digital transformation will affect every part of the transportation it evolves into a sustainable Mobility and Physical-digital Logistics Ecosystems</a:t>
            </a:r>
          </a:p>
          <a:p>
            <a:pPr fontAlgn="base"/>
            <a:endParaRPr lang="en-GB" sz="1500" dirty="0"/>
          </a:p>
          <a:p>
            <a:pPr fontAlgn="base"/>
            <a:r>
              <a:rPr lang="en-GB" sz="1500" dirty="0"/>
              <a:t>COVID-19 has exposed the challenge of complex global supply chains and vulnerability of travel services. </a:t>
            </a:r>
          </a:p>
          <a:p>
            <a:pPr fontAlgn="base"/>
            <a:endParaRPr lang="en-GB" sz="1500" dirty="0"/>
          </a:p>
          <a:p>
            <a:pPr fontAlgn="base"/>
            <a:r>
              <a:rPr lang="en-GB" sz="1500" dirty="0"/>
              <a:t>The huge economic hit, especially in travel, will limit the ability to invest at time when demands of customers and governments are increasing.</a:t>
            </a:r>
            <a:endParaRPr lang="en-GB" sz="1400" dirty="0"/>
          </a:p>
          <a:p>
            <a:endParaRPr lang="en-GB" sz="1400" b="0" dirty="0"/>
          </a:p>
        </p:txBody>
      </p:sp>
      <p:sp>
        <p:nvSpPr>
          <p:cNvPr id="4" name="Slide Number Placeholder 3"/>
          <p:cNvSpPr>
            <a:spLocks noGrp="1"/>
          </p:cNvSpPr>
          <p:nvPr>
            <p:ph type="sldNum" sz="quarter" idx="5"/>
          </p:nvPr>
        </p:nvSpPr>
        <p:spPr/>
        <p:txBody>
          <a:bodyPr/>
          <a:lstStyle/>
          <a:p>
            <a:fld id="{544500A2-1A37-41CA-951B-2751FAF85F10}" type="slidenum">
              <a:rPr lang="en-GB" smtClean="0"/>
              <a:t>2</a:t>
            </a:fld>
            <a:endParaRPr lang="en-GB"/>
          </a:p>
        </p:txBody>
      </p:sp>
    </p:spTree>
    <p:extLst>
      <p:ext uri="{BB962C8B-B14F-4D97-AF65-F5344CB8AC3E}">
        <p14:creationId xmlns:p14="http://schemas.microsoft.com/office/powerpoint/2010/main" val="1195558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204788"/>
            <a:ext cx="3967163" cy="2232025"/>
          </a:xfrm>
        </p:spPr>
      </p:sp>
      <p:sp>
        <p:nvSpPr>
          <p:cNvPr id="3" name="Notes Placeholder 2"/>
          <p:cNvSpPr>
            <a:spLocks noGrp="1"/>
          </p:cNvSpPr>
          <p:nvPr>
            <p:ph type="body" idx="1"/>
          </p:nvPr>
        </p:nvSpPr>
        <p:spPr>
          <a:xfrm>
            <a:off x="108701" y="2437398"/>
            <a:ext cx="6451685" cy="7266990"/>
          </a:xfrm>
        </p:spPr>
        <p:txBody>
          <a:bodyPr/>
          <a:lstStyle/>
          <a:p>
            <a:r>
              <a:rPr lang="en-GB" sz="1400" b="1" i="1" dirty="0"/>
              <a:t>Conversation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Trebuchet MS" panose="020B0703020202090204" pitchFamily="34" charset="0"/>
            </a:endParaRPr>
          </a:p>
          <a:p>
            <a:r>
              <a:rPr lang="en-GB" sz="1400" b="0" i="0" dirty="0"/>
              <a:t>These are points for discussion</a:t>
            </a:r>
          </a:p>
          <a:p>
            <a:pPr marL="171450" indent="-171450">
              <a:buFont typeface="Arial" panose="020B0604020202020204" pitchFamily="34" charset="0"/>
              <a:buChar char="•"/>
            </a:pPr>
            <a:r>
              <a:rPr lang="en-GB" sz="1400" b="0" i="0" dirty="0">
                <a:latin typeface="Trebuchet MS" panose="020B0703020202090204" pitchFamily="34" charset="0"/>
              </a:rPr>
              <a:t>D</a:t>
            </a:r>
            <a:r>
              <a:rPr lang="en-GB" sz="1400" dirty="0">
                <a:latin typeface="Trebuchet MS" panose="020B0703020202090204" pitchFamily="34" charset="0"/>
              </a:rPr>
              <a:t>o these subjects or drivers resonate with your customer? </a:t>
            </a:r>
          </a:p>
          <a:p>
            <a:pPr marL="171450" indent="-171450">
              <a:buFont typeface="Arial" panose="020B0604020202020204" pitchFamily="34" charset="0"/>
              <a:buChar char="•"/>
            </a:pPr>
            <a:r>
              <a:rPr lang="en-GB" sz="1400" dirty="0">
                <a:latin typeface="Trebuchet MS" panose="020B0703020202090204" pitchFamily="34" charset="0"/>
              </a:rPr>
              <a:t>To what extent?</a:t>
            </a:r>
            <a:endParaRPr lang="en-GB" sz="1400" dirty="0"/>
          </a:p>
          <a:p>
            <a:endParaRPr lang="en-GB" sz="1300" dirty="0"/>
          </a:p>
          <a:p>
            <a:endParaRPr lang="en-GB"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1" dirty="0"/>
              <a:t>Background reading on slide content for context.</a:t>
            </a:r>
          </a:p>
          <a:p>
            <a:endParaRPr lang="en-GB" sz="1300" dirty="0"/>
          </a:p>
          <a:p>
            <a:r>
              <a:rPr lang="en-GB" sz="1300" dirty="0"/>
              <a:t>Given the challenges we see, we believe that Transportation firms are under pressure and therefore many of them are on their own journeys towards how they operate in a mobility ecosystem.</a:t>
            </a:r>
            <a:endParaRPr lang="en-GB" sz="1300" b="1" dirty="0"/>
          </a:p>
          <a:p>
            <a:endParaRPr lang="en-GB" sz="1300" b="1" dirty="0"/>
          </a:p>
          <a:p>
            <a:r>
              <a:rPr lang="en-GB" sz="1300" b="0" dirty="0"/>
              <a:t>Before we consider any potential IT solutions, let’s just take a moment to walk through what we think the </a:t>
            </a:r>
            <a:r>
              <a:rPr lang="en-GB" sz="1300" b="1" dirty="0"/>
              <a:t>key pressures on Transportation firms </a:t>
            </a:r>
            <a:r>
              <a:rPr lang="en-GB" sz="1300" b="0" dirty="0"/>
              <a:t>are</a:t>
            </a:r>
          </a:p>
          <a:p>
            <a:endParaRPr lang="en-GB" sz="1300" b="0" dirty="0"/>
          </a:p>
          <a:p>
            <a:endParaRPr lang="en-GB" sz="1300" b="0" dirty="0"/>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300" b="1" dirty="0"/>
              <a:t>Demand</a:t>
            </a:r>
            <a:r>
              <a:rPr lang="en-GB" sz="1300" b="0" dirty="0"/>
              <a: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0" dirty="0"/>
              <a:t>Global freight demand will likely triple between 2015 and 2050. However trade demand plunged by 22% in Q2 2020 and disruption in road, air, and ocean transport continues to cause challenges. Brexit impacts continue.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0" dirty="0"/>
              <a:t>873 billion passenger kilometres were travelled in Britain in 2019, an increase of 11% from 2009. 84% of passenger kilometres were made by private vehicles. UK public passenger travel is down 65-90% depending on mode in 2020.  Business travel and tourism is not expected to recover until 2024. Domestic tourism will recover first. </a:t>
            </a:r>
          </a:p>
          <a:p>
            <a:pPr marL="342900" indent="-342900">
              <a:buFont typeface="+mj-lt"/>
              <a:buAutoNum type="arabicPeriod"/>
            </a:pPr>
            <a:endParaRPr lang="en-GB" sz="1300" b="0" dirty="0"/>
          </a:p>
          <a:p>
            <a:pPr marL="342900" indent="-342900">
              <a:buFont typeface="+mj-lt"/>
              <a:buAutoNum type="arabicPeriod"/>
            </a:pPr>
            <a:r>
              <a:rPr lang="en-GB" sz="1300" b="1" dirty="0"/>
              <a:t>Customer Expectations</a:t>
            </a:r>
          </a:p>
          <a:p>
            <a:pPr marL="800100" lvl="1" indent="-342900">
              <a:buFont typeface="Arial" panose="020B0604020202020204" pitchFamily="34" charset="0"/>
              <a:buChar char="•"/>
            </a:pPr>
            <a:r>
              <a:rPr lang="en-GB" sz="1300" b="0" kern="1200" dirty="0">
                <a:solidFill>
                  <a:schemeClr val="tx1"/>
                </a:solidFill>
                <a:latin typeface="+mn-lt"/>
                <a:ea typeface="+mn-ea"/>
                <a:cs typeface="+mn-cs"/>
              </a:rPr>
              <a:t>Digital consumers and rising delivery expectations (driven by the like of Amazon) is raising expectations for customers, both for business and consumers.  </a:t>
            </a:r>
          </a:p>
          <a:p>
            <a:pPr marL="800100" lvl="1" indent="-342900">
              <a:buFont typeface="Arial" panose="020B0604020202020204" pitchFamily="34" charset="0"/>
              <a:buChar char="•"/>
            </a:pPr>
            <a:r>
              <a:rPr lang="en-GB" sz="1300" b="0" kern="1200" dirty="0">
                <a:solidFill>
                  <a:schemeClr val="tx1"/>
                </a:solidFill>
                <a:latin typeface="+mn-lt"/>
                <a:ea typeface="+mn-ea"/>
                <a:cs typeface="+mn-cs"/>
              </a:rPr>
              <a:t>The rise of e-commerce has driven up demand for omnichannel distribution &amp; e-commerce fulfilment.  Forecasting, visibility, reaction capability and system integration are the largest issues for the retail supply chain which is placing increasing digital demands on transport providers. </a:t>
            </a:r>
          </a:p>
          <a:p>
            <a:pPr marL="800100" lvl="1" indent="-342900">
              <a:buFont typeface="Arial" panose="020B0604020202020204" pitchFamily="34" charset="0"/>
              <a:buChar char="•"/>
            </a:pPr>
            <a:r>
              <a:rPr lang="en-GB" sz="1300" b="0" kern="1200" dirty="0">
                <a:solidFill>
                  <a:schemeClr val="tx1"/>
                </a:solidFill>
                <a:latin typeface="+mn-lt"/>
                <a:ea typeface="+mn-ea"/>
                <a:cs typeface="+mn-cs"/>
              </a:rPr>
              <a:t>There is considerable friction in researching, planning, buying and replanning transportation. International tourism has been found to take 45 touchpoints and 36 days to book due to fragmented information and user journey. </a:t>
            </a:r>
          </a:p>
          <a:p>
            <a:pPr marL="800100" lvl="1" indent="-342900">
              <a:buFont typeface="Arial" panose="020B0604020202020204" pitchFamily="34" charset="0"/>
              <a:buChar char="•"/>
            </a:pPr>
            <a:endParaRPr lang="en-GB" sz="1300" b="1" dirty="0"/>
          </a:p>
          <a:p>
            <a:pPr marL="342900" indent="-342900">
              <a:buFont typeface="+mj-lt"/>
              <a:buAutoNum type="arabicPeriod"/>
            </a:pPr>
            <a:r>
              <a:rPr lang="en-GB" sz="1300" b="1" dirty="0"/>
              <a:t>Security &amp; Resilience</a:t>
            </a:r>
            <a:r>
              <a:rPr lang="en-GB" sz="1300" b="0" dirty="0"/>
              <a:t> </a:t>
            </a:r>
          </a:p>
          <a:p>
            <a:pPr marL="800100" lvl="1" indent="-342900">
              <a:buFont typeface="Arial" panose="020B0604020202020204" pitchFamily="34" charset="0"/>
              <a:buChar char="•"/>
            </a:pPr>
            <a:r>
              <a:rPr lang="en-GB" sz="1300" b="0" dirty="0"/>
              <a:t>The pandemic delivered the biggest value chain shock in recent memory. But forty weather disasters in 2019 caused damages exceeding $1 billion each. Just-in-Time production, global networks and lean inventory make the supply chain vulnerable to disruption. The new multipolar world is creating more trade disputes, higher tariffs, and broader geopolitical uncertainty.  In addition risks of theft, terrorism or organised crime are  serious and growing problems faced by the industry.</a:t>
            </a:r>
          </a:p>
          <a:p>
            <a:pPr marL="800100" lvl="1" indent="-342900">
              <a:buFont typeface="Arial" panose="020B0604020202020204" pitchFamily="34" charset="0"/>
              <a:buChar char="•"/>
            </a:pPr>
            <a:r>
              <a:rPr lang="en-GB" sz="1300" b="0" dirty="0"/>
              <a:t>Reliability, safety and security are key issues in travel. Reliability is impacted by road congestion and air/rail systems aging infrastructure and limited capacity.  In the UK there were 1,784 road deaths in 2018, but no train accidents. Globally air travel had 0.09 fatalities per million  flights in 2019. Security of air and transit systems is also a major issue.   The complexity of transportation systems means that technology can play a significant part in controlling risks and improving reliability.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300" b="1" dirty="0"/>
              <a:t>Sustainability</a:t>
            </a:r>
            <a:r>
              <a:rPr lang="en-GB" sz="1300" b="0" dirty="0"/>
              <a: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0" dirty="0"/>
              <a:t>Transportation accounts for 25% of CO2 emissions worldwide, and is projected to grow by 60% by 2050, driven by freight and non‑urban passenger transport.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0" dirty="0"/>
              <a:t>Pressure will come from customers (seeking to reduce their footprint), investors and government especially in last mile delivery, urban travel and aviation.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0" dirty="0"/>
              <a:t>Accelerated electrification (and/or hydrogen or SAF) will be required to meet further proposed emission reductions and the banning of combustion engine sales in 2030.  UK companies will have to disclose sustainability performance under the Task Force on Climate-related Financial Disclosures (TCFD) regulation starting in 2023.</a:t>
            </a:r>
          </a:p>
          <a:p>
            <a:pPr marL="342900" indent="-342900">
              <a:buFont typeface="+mj-lt"/>
              <a:buAutoNum type="arabicPeriod"/>
            </a:pPr>
            <a:r>
              <a:rPr lang="en-GB" sz="1300" b="1" dirty="0"/>
              <a:t>Profitability</a:t>
            </a:r>
            <a:r>
              <a:rPr lang="en-GB" sz="1300" b="0" dirty="0"/>
              <a:t> </a:t>
            </a:r>
          </a:p>
          <a:p>
            <a:pPr marL="800100" lvl="1" indent="-342900">
              <a:buFont typeface="Arial" panose="020B0604020202020204" pitchFamily="34" charset="0"/>
              <a:buChar char="•"/>
            </a:pPr>
            <a:r>
              <a:rPr lang="en-GB" sz="1300" b="0" dirty="0"/>
              <a:t>Despite growing demand, many freight transportation firms are suffering from eroding margins. EBIT margins range from -1% to 8%. Capital and fixed operating costs are high, and companies are struggling to differentiate. They are challenged by high labour costs (50-60% of the total overhead cost), low automation, low utilisation (30% of road goods vehicles are empty, and the rest are carrying an average of 60% of potential capacity) and rising last mile costs (53% of the overall shipping cost).</a:t>
            </a:r>
          </a:p>
          <a:p>
            <a:pPr marL="800100" lvl="1" indent="-342900">
              <a:buFont typeface="Arial" panose="020B0604020202020204" pitchFamily="34" charset="0"/>
              <a:buChar char="•"/>
            </a:pPr>
            <a:r>
              <a:rPr lang="en-GB" sz="1300" b="0" dirty="0"/>
              <a:t>The pandemic has significant impacted travel firms; cruise lines, airlines and travel companies have received government bailouts, whilst the UK rail franchises have been suspended. Uncertain demand will continue to cause profitability challenges and the need to balance cost with investment. </a:t>
            </a:r>
          </a:p>
          <a:p>
            <a:pPr marL="800100" lvl="1" indent="-342900">
              <a:buFont typeface="Arial" panose="020B0604020202020204" pitchFamily="34" charset="0"/>
              <a:buChar char="•"/>
            </a:pPr>
            <a:endParaRPr lang="en-GB" sz="1200" b="0" dirty="0"/>
          </a:p>
          <a:p>
            <a:r>
              <a:rPr lang="en-GB" sz="1200" b="0" dirty="0"/>
              <a:t>These are the drivers which are transforming the Transportation industry.</a:t>
            </a:r>
            <a:endParaRPr lang="en-GB" b="0" dirty="0"/>
          </a:p>
          <a:p>
            <a:pPr marL="285750" indent="-285750">
              <a:buFont typeface="Arial" panose="020B0604020202020204" pitchFamily="34" charset="0"/>
              <a:buChar char="•"/>
            </a:pPr>
            <a:endParaRPr lang="en-GB" b="0" dirty="0"/>
          </a:p>
        </p:txBody>
      </p:sp>
      <p:sp>
        <p:nvSpPr>
          <p:cNvPr id="4" name="Slide Number Placeholder 3"/>
          <p:cNvSpPr>
            <a:spLocks noGrp="1"/>
          </p:cNvSpPr>
          <p:nvPr>
            <p:ph type="sldNum" sz="quarter" idx="5"/>
          </p:nvPr>
        </p:nvSpPr>
        <p:spPr/>
        <p:txBody>
          <a:bodyPr/>
          <a:lstStyle/>
          <a:p>
            <a:fld id="{544500A2-1A37-41CA-951B-2751FAF85F10}" type="slidenum">
              <a:rPr lang="en-GB" smtClean="0"/>
              <a:t>3</a:t>
            </a:fld>
            <a:endParaRPr lang="en-GB"/>
          </a:p>
        </p:txBody>
      </p:sp>
    </p:spTree>
    <p:extLst>
      <p:ext uri="{BB962C8B-B14F-4D97-AF65-F5344CB8AC3E}">
        <p14:creationId xmlns:p14="http://schemas.microsoft.com/office/powerpoint/2010/main" val="513817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Background reading on slide content for context.</a:t>
            </a:r>
            <a:endParaRPr lang="en-US" sz="1200" dirty="0">
              <a:latin typeface="Proxima Nova"/>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The challenge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UK Retail sector has nearly 300 thousand physical stores.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Despite continued growth in digital commerce, the physical store will continue to be the largest revenue, producing channel until at least 2026 (depending on segment).</a:t>
            </a:r>
          </a:p>
          <a:p>
            <a:endParaRPr lang="en-US" sz="1200" b="0" i="0" u="none" strike="noStrike" kern="1200" baseline="0" dirty="0">
              <a:solidFill>
                <a:schemeClr val="tx1"/>
              </a:solidFill>
              <a:latin typeface="+mn-lt"/>
              <a:ea typeface="+mn-ea"/>
              <a:cs typeface="+mn-cs"/>
            </a:endParaRPr>
          </a:p>
          <a:p>
            <a:pPr marL="0" indent="0">
              <a:spcAft>
                <a:spcPts val="600"/>
              </a:spcAft>
              <a:buClr>
                <a:schemeClr val="bg1"/>
              </a:buClr>
              <a:buFont typeface="Arial" panose="020B0604020202020204" pitchFamily="34" charset="0"/>
              <a:buNone/>
              <a:defRPr/>
            </a:pPr>
            <a:r>
              <a:rPr lang="en-GB" sz="1200" dirty="0">
                <a:solidFill>
                  <a:srgbClr val="6D6D6D"/>
                </a:solidFill>
                <a:latin typeface="Proxima Nova" panose="02000506030000020004"/>
                <a:cs typeface="Arial" panose="020B0604020202020204"/>
              </a:rPr>
              <a:t>However, online has seriously impacted the profitability of stores because as business migrates online it means less revenue (and footfall) is spread across the large fixed costs of stores (rent, rates, staff etc.). Rent alone can often account for 25 to 40% of operational expenses. This has resulted in large scale closures. </a:t>
            </a:r>
          </a:p>
          <a:p>
            <a:endParaRPr lang="en-GB" sz="1200" b="0" i="0" u="none" strike="noStrike" kern="1200" baseline="0" dirty="0">
              <a:solidFill>
                <a:srgbClr val="6D6D6D"/>
              </a:solidFill>
              <a:latin typeface="Proxima Nova" panose="02000506030000020004"/>
              <a:ea typeface="+mn-ea"/>
              <a:cs typeface="Arial" panose="020B0604020202020204"/>
            </a:endParaRPr>
          </a:p>
          <a:p>
            <a:r>
              <a:rPr lang="en-US" sz="1200" b="0" i="0" u="none" strike="noStrike" kern="1200" baseline="0" dirty="0">
                <a:solidFill>
                  <a:schemeClr val="tx1"/>
                </a:solidFill>
                <a:latin typeface="+mn-lt"/>
                <a:ea typeface="+mn-ea"/>
                <a:cs typeface="+mn-cs"/>
              </a:rPr>
              <a:t>Despite this, the store remains a critical weapon in the omni-channel retail world (75-80% of sales are still through stores) and </a:t>
            </a:r>
            <a:r>
              <a:rPr lang="en-GB" sz="1200" b="0" i="0" u="none" strike="noStrike" kern="1200" baseline="0" dirty="0">
                <a:solidFill>
                  <a:schemeClr val="tx1"/>
                </a:solidFill>
                <a:latin typeface="+mn-lt"/>
                <a:ea typeface="+mn-ea"/>
                <a:cs typeface="+mn-cs"/>
              </a:rPr>
              <a:t>multi-channel shoppers are worth more, in-store customers spent 40% more when they moved online during the pandemic. Stores are increasingly important for reverse omnichannel logistics (click &amp; collect, returns, micro fulfilment centres). Research found that opening a new location increases traffic to the retailer’s website by 37% the following quarter. Using stores as fulfilment centres is up to 40% cheaper than shipping from a central warehouse.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quality of the online consumer experience has set the bar for the kind of experience the consumer expects when shopping in a store.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The requirement</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Retailers will first seek to </a:t>
            </a:r>
            <a:r>
              <a:rPr lang="en-US" sz="1200" b="0" i="0" u="none" strike="noStrike" kern="1200" baseline="0" dirty="0" err="1">
                <a:solidFill>
                  <a:schemeClr val="tx1"/>
                </a:solidFill>
                <a:latin typeface="+mn-lt"/>
                <a:ea typeface="+mn-ea"/>
                <a:cs typeface="+mn-cs"/>
              </a:rPr>
              <a:t>optimise</a:t>
            </a:r>
            <a:r>
              <a:rPr lang="en-US" sz="1200" b="0" i="0" u="none" strike="noStrike" kern="1200" baseline="0" dirty="0">
                <a:solidFill>
                  <a:schemeClr val="tx1"/>
                </a:solidFill>
                <a:latin typeface="+mn-lt"/>
                <a:ea typeface="+mn-ea"/>
                <a:cs typeface="+mn-cs"/>
              </a:rPr>
              <a:t> their store network; renegotiating rents, closing or downsizing stores.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They will also need to invest in more agile store design, better customer experiences and more efficient in-store processes (e.g. click and collect). Over the medium term the transformation includes: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 Differentiated customer experiences, where consumers interact with products, receive </a:t>
            </a:r>
            <a:r>
              <a:rPr lang="en-US" sz="1200" b="0" i="0" u="none" strike="noStrike" kern="1200" baseline="0" dirty="0" err="1">
                <a:solidFill>
                  <a:schemeClr val="tx1"/>
                </a:solidFill>
                <a:latin typeface="+mn-lt"/>
                <a:ea typeface="+mn-ea"/>
                <a:cs typeface="+mn-cs"/>
              </a:rPr>
              <a:t>personalised</a:t>
            </a:r>
            <a:r>
              <a:rPr lang="en-US" sz="1200" b="0" i="0" u="none" strike="noStrike" kern="1200" baseline="0" dirty="0">
                <a:solidFill>
                  <a:schemeClr val="tx1"/>
                </a:solidFill>
                <a:latin typeface="+mn-lt"/>
                <a:ea typeface="+mn-ea"/>
                <a:cs typeface="+mn-cs"/>
              </a:rPr>
              <a:t> services and offers, and self-serve.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2. Automation: many of retail’s human tasks will be taken care of by a digital workforce, e.g. robotic shelf stacking.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3. Repurposing physical stores as hubs for social interaction in local communities.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All of these changes require more digital technology in-store (or via the cloud) and better networking and mobile coverage.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How can we help?</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Our solutions can help meet a wide range of in-store infrastructure needs as retailers invest in meeting the demands of digital in-store.</a:t>
            </a:r>
          </a:p>
          <a:p>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Network and security: Fast, secure networks allow staff to work efficiently and securely, enabling your </a:t>
            </a:r>
            <a:r>
              <a:rPr lang="en-US" sz="1200" b="0" i="0" u="none" strike="noStrike" kern="1200" baseline="0" dirty="0" err="1">
                <a:solidFill>
                  <a:schemeClr val="tx1"/>
                </a:solidFill>
                <a:latin typeface="+mn-lt"/>
                <a:ea typeface="+mn-ea"/>
                <a:cs typeface="+mn-cs"/>
              </a:rPr>
              <a:t>organisation</a:t>
            </a:r>
            <a:r>
              <a:rPr lang="en-US" sz="1200" b="0" i="0" u="none" strike="noStrike" kern="1200" baseline="0" dirty="0">
                <a:solidFill>
                  <a:schemeClr val="tx1"/>
                </a:solidFill>
                <a:latin typeface="+mn-lt"/>
                <a:ea typeface="+mn-ea"/>
                <a:cs typeface="+mn-cs"/>
              </a:rPr>
              <a:t> to keep customers happy and avoid costly security breaches. </a:t>
            </a:r>
          </a:p>
          <a:p>
            <a:pPr marL="0" indent="0">
              <a:buFontTx/>
              <a:buNone/>
            </a:pPr>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Digital workspace: Increasing the productivity and support of an increasingly mobile store workforce that deals with both in-store sales and online processes.</a:t>
            </a:r>
          </a:p>
          <a:p>
            <a:pPr marL="171450" indent="-171450">
              <a:buFontTx/>
              <a:buChar char="-"/>
            </a:pPr>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Hybrid infrastructure: The right mix of on-premise </a:t>
            </a:r>
            <a:r>
              <a:rPr lang="en-US" sz="1200" b="0" i="0" u="none" strike="noStrike" kern="1200" baseline="0" dirty="0" err="1">
                <a:solidFill>
                  <a:schemeClr val="tx1"/>
                </a:solidFill>
                <a:latin typeface="+mn-lt"/>
                <a:ea typeface="+mn-ea"/>
                <a:cs typeface="+mn-cs"/>
              </a:rPr>
              <a:t>datacentres</a:t>
            </a:r>
            <a:r>
              <a:rPr lang="en-US" sz="1200" b="0" i="0" u="none" strike="noStrike" kern="1200" baseline="0" dirty="0">
                <a:solidFill>
                  <a:schemeClr val="tx1"/>
                </a:solidFill>
                <a:latin typeface="+mn-lt"/>
                <a:ea typeface="+mn-ea"/>
                <a:cs typeface="+mn-cs"/>
              </a:rPr>
              <a:t> and cloud computing infrastructure to consolidate IT in the store and move to the cloud for agility.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Conclusion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Physical stores remain an important part of the omni-channel digital world, but their role will transform to provide similar experiences to the online world and exploit technology to automate processes that drive profitability.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achieve this transformation, the store needs a strong foundation of IT that is agile and scalable to enable new technologies such as video, digital experiences, AI and </a:t>
            </a:r>
            <a:r>
              <a:rPr lang="en-US" sz="1200" b="0" i="0" u="none" strike="noStrike" kern="1200" baseline="0" dirty="0" err="1">
                <a:solidFill>
                  <a:schemeClr val="tx1"/>
                </a:solidFill>
                <a:latin typeface="+mn-lt"/>
                <a:ea typeface="+mn-ea"/>
                <a:cs typeface="+mn-cs"/>
              </a:rPr>
              <a:t>IoT</a:t>
            </a:r>
            <a:r>
              <a:rPr lang="en-US" sz="1200" b="0" i="0" u="none" strike="noStrike" kern="1200" baseline="0" dirty="0">
                <a:solidFill>
                  <a:schemeClr val="tx1"/>
                </a:solidFill>
                <a:latin typeface="+mn-lt"/>
                <a:ea typeface="+mn-ea"/>
                <a:cs typeface="+mn-cs"/>
              </a:rPr>
              <a:t>. It also needs to be reliable and secure as the store IT becomes even more central to business activity.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We’ll work in partnership with you to understand your </a:t>
            </a:r>
            <a:r>
              <a:rPr lang="en-US" sz="1200" b="0" i="0" u="none" strike="noStrike" kern="1200" baseline="0" dirty="0" err="1">
                <a:solidFill>
                  <a:schemeClr val="tx1"/>
                </a:solidFill>
                <a:latin typeface="+mn-lt"/>
                <a:ea typeface="+mn-ea"/>
                <a:cs typeface="+mn-cs"/>
              </a:rPr>
              <a:t>organisation</a:t>
            </a:r>
            <a:r>
              <a:rPr lang="en-US" sz="1200" b="0" i="0" u="none" strike="noStrike" kern="1200" baseline="0" dirty="0">
                <a:solidFill>
                  <a:schemeClr val="tx1"/>
                </a:solidFill>
                <a:latin typeface="+mn-lt"/>
                <a:ea typeface="+mn-ea"/>
                <a:cs typeface="+mn-cs"/>
              </a:rPr>
              <a:t> </a:t>
            </a:r>
            <a:r>
              <a:rPr lang="mr-IN"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leveraging our unparalleled portfolio of partners and making specific recommendations that will help you </a:t>
            </a:r>
            <a:r>
              <a:rPr lang="en-US" sz="1200" b="0" i="0" u="none" strike="noStrike" kern="1200" baseline="0" dirty="0" err="1">
                <a:solidFill>
                  <a:schemeClr val="tx1"/>
                </a:solidFill>
                <a:latin typeface="+mn-lt"/>
                <a:ea typeface="+mn-ea"/>
                <a:cs typeface="+mn-cs"/>
              </a:rPr>
              <a:t>optimise</a:t>
            </a:r>
            <a:r>
              <a:rPr lang="en-US" sz="1200" b="0" i="0" u="none" strike="noStrike" kern="1200" baseline="0" dirty="0">
                <a:solidFill>
                  <a:schemeClr val="tx1"/>
                </a:solidFill>
                <a:latin typeface="+mn-lt"/>
                <a:ea typeface="+mn-ea"/>
                <a:cs typeface="+mn-cs"/>
              </a:rPr>
              <a:t> your digital transformation journey.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4500A2-1A37-41CA-951B-2751FAF85F1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006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3" y="234950"/>
            <a:ext cx="5953125" cy="3349625"/>
          </a:xfrm>
        </p:spPr>
      </p:sp>
      <p:sp>
        <p:nvSpPr>
          <p:cNvPr id="3" name="Notes Placeholder 2"/>
          <p:cNvSpPr>
            <a:spLocks noGrp="1"/>
          </p:cNvSpPr>
          <p:nvPr>
            <p:ph type="body" idx="1"/>
          </p:nvPr>
        </p:nvSpPr>
        <p:spPr>
          <a:xfrm>
            <a:off x="228746" y="3713192"/>
            <a:ext cx="6438798" cy="3350776"/>
          </a:xfrm>
        </p:spPr>
        <p:txBody>
          <a:bodyPr/>
          <a:lstStyle/>
          <a:p>
            <a:r>
              <a:rPr lang="en-GB" b="1" i="1" dirty="0"/>
              <a:t>Conversation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rebuchet MS" panose="020B0703020202090204" pitchFamily="34" charset="0"/>
            </a:endParaRPr>
          </a:p>
          <a:p>
            <a:r>
              <a:rPr lang="en-GB" b="0" i="0" dirty="0"/>
              <a:t>These are points for discussion</a:t>
            </a:r>
          </a:p>
          <a:p>
            <a:pPr marL="171450" indent="-171450">
              <a:buFont typeface="Arial" panose="020B0604020202020204" pitchFamily="34" charset="0"/>
              <a:buChar char="•"/>
            </a:pPr>
            <a:r>
              <a:rPr lang="en-GB" sz="1200" b="0" i="0" dirty="0">
                <a:latin typeface="Trebuchet MS" panose="020B0703020202090204" pitchFamily="34" charset="0"/>
              </a:rPr>
              <a:t>D</a:t>
            </a:r>
            <a:r>
              <a:rPr lang="en-GB" sz="1200" dirty="0">
                <a:latin typeface="Trebuchet MS" panose="020B0703020202090204" pitchFamily="34" charset="0"/>
              </a:rPr>
              <a:t>o these subjects or areas of pressure resonate with your customer? </a:t>
            </a:r>
          </a:p>
          <a:p>
            <a:pPr marL="171450" indent="-171450">
              <a:buFont typeface="Arial" panose="020B0604020202020204" pitchFamily="34" charset="0"/>
              <a:buChar char="•"/>
            </a:pPr>
            <a:r>
              <a:rPr lang="en-GB" sz="1200" dirty="0">
                <a:latin typeface="Trebuchet MS" panose="020B0703020202090204" pitchFamily="34" charset="0"/>
              </a:rPr>
              <a:t>To what extent?</a:t>
            </a:r>
            <a:endParaRPr lang="en-GB" dirty="0"/>
          </a:p>
          <a:p>
            <a:endParaRPr lang="en-GB" dirty="0"/>
          </a:p>
          <a:p>
            <a:r>
              <a:rPr lang="en-GB" b="1" i="1" dirty="0"/>
              <a:t>Background reading on slide content for context.</a:t>
            </a:r>
          </a:p>
          <a:p>
            <a:endParaRPr lang="en-GB" b="0" i="0" dirty="0"/>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combination of environmental regulation and digital transformation will affect every part of the Transportation over the next ten years with a revolution into sustainable vehicles, digitisation and automation. </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This will transform the industry into a sustainable mobility &amp; physical-digital logistics ecosystem.</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Transforming will require a shift to Sustainable vehicles, the development of Automated Operations and Internet of Things to bridge the physical and digital worlds, the creation of Digital Engagement with customers and suppliers, and ultimately shifting business models to participate in Mobility as a Service offerings.  </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b="1" dirty="0"/>
              <a:t>Digital Engagement – </a:t>
            </a:r>
            <a:r>
              <a:rPr lang="en-GB" sz="1200" b="0" kern="1200" dirty="0">
                <a:solidFill>
                  <a:schemeClr val="tx1"/>
                </a:solidFill>
                <a:latin typeface="+mn-lt"/>
                <a:ea typeface="+mn-ea"/>
                <a:cs typeface="+mn-cs"/>
              </a:rPr>
              <a:t>The pandemic has accelerated the shift from both consumers and businesses towards digital channels. </a:t>
            </a:r>
          </a:p>
          <a:p>
            <a:r>
              <a:rPr lang="en-GB" sz="1200" b="0" kern="1200" dirty="0">
                <a:solidFill>
                  <a:schemeClr val="tx1"/>
                </a:solidFill>
                <a:latin typeface="+mn-lt"/>
                <a:ea typeface="+mn-ea"/>
                <a:cs typeface="+mn-cs"/>
              </a:rPr>
              <a:t>Today customers expect an experience that is frictionless and personalised with price transparency, seamless customer journeys, and excellent communication. Developments such as the air industries New Distribution Capability (NDC) will bring richer communication between airlines, travel agencies, and travel management companies. This includes online and offline digital engagement, cloud, networking, security, workplace and analytics. </a:t>
            </a:r>
          </a:p>
          <a:p>
            <a:endParaRPr lang="en-GB" b="1" dirty="0"/>
          </a:p>
          <a:p>
            <a:r>
              <a:rPr lang="en-GB" b="1" dirty="0"/>
              <a:t>Sustainable Vehicles </a:t>
            </a:r>
            <a:r>
              <a:rPr lang="en-GB" b="0" dirty="0"/>
              <a:t>– The combination of environmental regulation and digital transformation will drive Autonomous, Connected &amp; Electric (ACE) vehicles (including use of sustainable fuels such as green hydrogen or SAF). These vehicles will open up new business models that exploit connected data and autonomous capabilities.  Drives software development, cloud, networking, artificial intelligence, analytics, security and workplace. </a:t>
            </a:r>
          </a:p>
          <a:p>
            <a:endParaRPr lang="en-GB" b="1" dirty="0"/>
          </a:p>
          <a:p>
            <a:r>
              <a:rPr lang="en-GB" b="1" dirty="0"/>
              <a:t>Automated Operations </a:t>
            </a:r>
            <a:r>
              <a:rPr lang="en-GB" b="0" dirty="0"/>
              <a:t>– Autonomous capabilities can be exploited to create new transportation offerings (e.g. last mile delivery or autonomous ride haling). Manual processes such as warehouse picking or luggage handling can be automated.  McKinsey Global estimates that the transportation-and-warehousing industry has the third-highest automation potential of any sector.  </a:t>
            </a:r>
          </a:p>
          <a:p>
            <a:r>
              <a:rPr lang="en-GB" b="0" dirty="0"/>
              <a:t>This includes online and offline digital engagement, IoT, cloud, networking, security, workplace and analytics.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6D6D6D"/>
                </a:solidFill>
                <a:latin typeface="Proxima Nova" panose="02000506030000020004"/>
              </a:rPr>
              <a:t>Internet of Things </a:t>
            </a:r>
            <a:r>
              <a:rPr lang="en-GB" sz="1200" dirty="0">
                <a:solidFill>
                  <a:srgbClr val="6D6D6D"/>
                </a:solidFill>
                <a:latin typeface="Proxima Nova" panose="02000506030000020004"/>
              </a:rPr>
              <a:t>–The linking of the physical work to the digital world through connected assets, vehicles and even people provides tremendous opportunity to improve resilience, utilisation and profitability. Use case span e-ticketing, predictive maintenance, safety management, environment monitoring, security monitoring, traffic management, baggage handling, car sharing, micro mobility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6D6D6D"/>
                </a:solidFill>
                <a:latin typeface="Proxima Nova" panose="02000506030000020004"/>
              </a:rPr>
              <a:t>Requires the integration of networking, cloud, AI &amp; analytics and 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6D6D6D"/>
              </a:solidFill>
              <a:latin typeface="Proxima Nova" panose="020005060300000200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6D6D6D"/>
                </a:solidFill>
                <a:latin typeface="Proxima Nova" panose="02000506030000020004"/>
              </a:rPr>
              <a:t>Mobility as a Service </a:t>
            </a:r>
            <a:r>
              <a:rPr lang="en-GB" sz="1200" dirty="0">
                <a:solidFill>
                  <a:srgbClr val="6D6D6D"/>
                </a:solidFill>
                <a:latin typeface="Proxima Nova" panose="02000506030000020004"/>
              </a:rPr>
              <a:t>-  ACE vehicles open up new business models for vehicle usage, these including car-sharing, ride-hailing and car subscription. Revenues from mobility services are projected to reach almost €1.2 trillion —with profits reaching as much as €220 billion, by 2030. Cities seeking to manage congestion and emissions will lead. Mobility services leverage the connected vehicle car and personal mobiles to create a convenient and flexible way to use rather than own an vehicle. Emphasis will be placed on multi-modal transportation. Requires the integration of networking, cloud, AI &amp; analytics and 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6D6D6D"/>
              </a:solidFill>
              <a:latin typeface="Proxima Nova" panose="020005060300000200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shows the general journey that the industry is on.  These changes will not happen overnight but is an individual journey for every organisation.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These changes will impact into the wider transportation market, smart cities and energy industry.</a:t>
            </a:r>
            <a:endParaRPr lang="en-GB" b="0" dirty="0"/>
          </a:p>
          <a:p>
            <a:endParaRPr lang="en-GB" b="0" dirty="0"/>
          </a:p>
        </p:txBody>
      </p:sp>
      <p:sp>
        <p:nvSpPr>
          <p:cNvPr id="4" name="Slide Number Placeholder 3"/>
          <p:cNvSpPr>
            <a:spLocks noGrp="1"/>
          </p:cNvSpPr>
          <p:nvPr>
            <p:ph type="sldNum" sz="quarter" idx="5"/>
          </p:nvPr>
        </p:nvSpPr>
        <p:spPr/>
        <p:txBody>
          <a:bodyPr/>
          <a:lstStyle/>
          <a:p>
            <a:fld id="{544500A2-1A37-41CA-951B-2751FAF85F10}" type="slidenum">
              <a:rPr lang="en-GB" smtClean="0"/>
              <a:t>5</a:t>
            </a:fld>
            <a:endParaRPr lang="en-GB"/>
          </a:p>
        </p:txBody>
      </p:sp>
    </p:spTree>
    <p:extLst>
      <p:ext uri="{BB962C8B-B14F-4D97-AF65-F5344CB8AC3E}">
        <p14:creationId xmlns:p14="http://schemas.microsoft.com/office/powerpoint/2010/main" val="3999552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
                <a:schemeClr val="bg1"/>
              </a:buClr>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These are the latest updates  in technology we have tracked in the last quarter. How do they impact you?</a:t>
            </a:r>
          </a:p>
          <a:p>
            <a:pPr marL="0" indent="0">
              <a:spcAft>
                <a:spcPts val="600"/>
              </a:spcAft>
              <a:buClr>
                <a:schemeClr val="bg1"/>
              </a:buClr>
              <a:buFont typeface="Arial" panose="020B0604020202020204" pitchFamily="34" charset="0"/>
              <a:buNone/>
              <a:defRPr/>
            </a:pPr>
            <a:endParaRPr lang="en-GB" sz="1200" b="1" dirty="0">
              <a:solidFill>
                <a:schemeClr val="bg1"/>
              </a:solidFill>
              <a:cs typeface="Arial" panose="020B060402020202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4500A2-1A37-41CA-951B-2751FAF85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393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269875"/>
            <a:ext cx="5073650" cy="2854325"/>
          </a:xfrm>
        </p:spPr>
      </p:sp>
      <p:sp>
        <p:nvSpPr>
          <p:cNvPr id="3" name="Notes Placeholder 2"/>
          <p:cNvSpPr>
            <a:spLocks noGrp="1"/>
          </p:cNvSpPr>
          <p:nvPr>
            <p:ph type="body" idx="1"/>
          </p:nvPr>
        </p:nvSpPr>
        <p:spPr>
          <a:xfrm>
            <a:off x="279892" y="3182944"/>
            <a:ext cx="6195336" cy="6475405"/>
          </a:xfrm>
        </p:spPr>
        <p:txBody>
          <a:bodyPr/>
          <a:lstStyle/>
          <a:p>
            <a:r>
              <a:rPr lang="en-GB" sz="1300" dirty="0"/>
              <a:t>So, we think our customers need to address demand, sustainability, resilience, innovation and profitability in order to grow and thrive.  </a:t>
            </a:r>
          </a:p>
          <a:p>
            <a:endParaRPr lang="en-GB" sz="1300" dirty="0"/>
          </a:p>
          <a:p>
            <a:r>
              <a:rPr lang="en-GB" sz="1300" dirty="0"/>
              <a:t>At Softcat we help our Transportation customers on that digital journey with a number of IT Solutions . We’ll just introduce them for now and we can go into detail on those which apply to your business.</a:t>
            </a:r>
          </a:p>
          <a:p>
            <a:endParaRPr lang="en-GB" sz="13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1" dirty="0"/>
              <a:t>AGILE CLOUD INFRASTRUCTURE: </a:t>
            </a:r>
            <a:r>
              <a:rPr lang="en-GB" sz="1300" b="0" dirty="0"/>
              <a:t>Transformation of transportation towards connected vehicles, IoT connected infrastructure, assets and goods and digital customer engagement will generate a huge amount of data needing processing to deliver a physical-digital mobility ecosystem. </a:t>
            </a:r>
            <a:r>
              <a:rPr lang="en-GB" sz="1300" dirty="0"/>
              <a:t>Clouds will form the storage point for Transportation data, allowing for better sharing of information with ecosystem players. Multi-cloud architectures are seen as key to delivering agility, cost and performance while addressing security and compliance challenges. Softcat builds cloud-ready infrastructure to deliver agile services and helps customers manage their cloud assets efficiently to innovate and meet demands</a:t>
            </a:r>
          </a:p>
          <a:p>
            <a:pPr marL="0" indent="0">
              <a:buFont typeface="Arial" panose="020B0604020202020204" pitchFamily="34" charset="0"/>
              <a:buNone/>
            </a:pPr>
            <a:endParaRPr lang="en-GB" sz="1300"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1" dirty="0"/>
              <a:t>VIRTUAL WORKING:</a:t>
            </a:r>
            <a:r>
              <a:rPr lang="en-GB" sz="1300" dirty="0"/>
              <a:t>  Softcat delivers a range of innovative digital workplace solutions that enhance productivity, improve customer experience and reduce costs. These are crucial with the need to standardise remote working as Transportation companies adopt a permanent hybrid way of working and evolve mobile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300" dirty="0"/>
          </a:p>
          <a:p>
            <a:pPr marL="171450" indent="-171450">
              <a:buFont typeface="Arial" panose="020B0604020202020204" pitchFamily="34" charset="0"/>
              <a:buChar char="•"/>
            </a:pPr>
            <a:r>
              <a:rPr lang="en-GB" sz="1300" b="1" dirty="0"/>
              <a:t>SECURITY:</a:t>
            </a:r>
            <a:r>
              <a:rPr lang="en-GB" sz="1300" dirty="0"/>
              <a:t> The transformation of the transportation industry towards more connected vehicles, the adoption of internet of things, increased digital engagement with customers and shared mobility services will drive a huge investment in digital technology. These will create a huge number of new attack surfaces. Transportation companies will need to increase focus on security right across the lifecycle as the industry becomes more connected. Embedding security into scalable, resilient infrastructure is key. Softcat helps our customers to ensure they are implementing the most appropriate technologies in the most optimal ways to secure the firm and reassure customers.</a:t>
            </a:r>
          </a:p>
          <a:p>
            <a:endParaRPr lang="en-GB" sz="1300" dirty="0"/>
          </a:p>
          <a:p>
            <a:pPr marL="171450" indent="-171450">
              <a:buFont typeface="Arial" panose="020B0604020202020204" pitchFamily="34" charset="0"/>
              <a:buChar char="•"/>
            </a:pPr>
            <a:r>
              <a:rPr lang="en-GB" sz="1300" b="1" dirty="0"/>
              <a:t>COST CONTROL:  </a:t>
            </a:r>
            <a:r>
              <a:rPr lang="en-GB" sz="1300" dirty="0"/>
              <a:t>And, to remain competitive and agile, controlling and optimising your IT estate ensures you can flex and change with the assurance that it is done so optimally.  Softcat focuses on IT Intelligence which simplifies and de-risks IT operations to cut costs and deliver efficiencies. </a:t>
            </a:r>
          </a:p>
          <a:p>
            <a:endParaRPr lang="en-GB" sz="1300" b="0" dirty="0"/>
          </a:p>
        </p:txBody>
      </p:sp>
      <p:sp>
        <p:nvSpPr>
          <p:cNvPr id="4" name="Slide Number Placeholder 3"/>
          <p:cNvSpPr>
            <a:spLocks noGrp="1"/>
          </p:cNvSpPr>
          <p:nvPr>
            <p:ph type="sldNum" sz="quarter" idx="5"/>
          </p:nvPr>
        </p:nvSpPr>
        <p:spPr/>
        <p:txBody>
          <a:bodyPr/>
          <a:lstStyle/>
          <a:p>
            <a:fld id="{544500A2-1A37-41CA-951B-2751FAF85F10}" type="slidenum">
              <a:rPr lang="en-GB" smtClean="0"/>
              <a:t>7</a:t>
            </a:fld>
            <a:endParaRPr lang="en-GB"/>
          </a:p>
        </p:txBody>
      </p:sp>
    </p:spTree>
    <p:extLst>
      <p:ext uri="{BB962C8B-B14F-4D97-AF65-F5344CB8AC3E}">
        <p14:creationId xmlns:p14="http://schemas.microsoft.com/office/powerpoint/2010/main" val="1334436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Background reading on slide content for context.</a:t>
            </a:r>
            <a:endParaRPr lang="en-US" sz="1200" dirty="0">
              <a:latin typeface="Proxima Nova"/>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The challenge</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Privacy continues to be top of mind for customers. ‘Keeping my payment information private’ ranked as the number one issue in BCG’s 2019 survey, with ‘keeping my personal information private’ coming in as a close second.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has been underlined by high profile data breaches in the retail industry. For example, in August 2018, Superdrug admitted to a security breach that compromised names, addresses, and in some cases, dates of birth and phone numbers of 20,000 customers. The hackers held the data ransom for an undisclosed sum.</a:t>
            </a:r>
          </a:p>
          <a:p>
            <a:pPr marL="0" indent="0">
              <a:spcAft>
                <a:spcPts val="600"/>
              </a:spcAft>
              <a:buClr>
                <a:schemeClr val="bg1"/>
              </a:buClr>
              <a:buFont typeface="Arial" panose="020B0604020202020204" pitchFamily="34" charset="0"/>
              <a:buNone/>
              <a:defRPr/>
            </a:pPr>
            <a:endParaRPr lang="en-US" sz="1200" b="0" i="0" u="none" strike="noStrike" kern="1200" baseline="0" dirty="0">
              <a:solidFill>
                <a:schemeClr val="tx1"/>
              </a:solidFill>
              <a:latin typeface="+mn-lt"/>
              <a:ea typeface="+mn-ea"/>
              <a:cs typeface="+mn-cs"/>
            </a:endParaRPr>
          </a:p>
          <a:p>
            <a:pPr marL="0" indent="0">
              <a:spcAft>
                <a:spcPts val="600"/>
              </a:spcAft>
              <a:buClr>
                <a:schemeClr val="bg1"/>
              </a:buClr>
              <a:buFont typeface="Arial" panose="020B0604020202020204" pitchFamily="34" charset="0"/>
              <a:buNone/>
              <a:defRPr/>
            </a:pPr>
            <a:r>
              <a:rPr lang="en-US" sz="1200" b="0" i="0" u="none" strike="noStrike" kern="1200" baseline="0" dirty="0">
                <a:solidFill>
                  <a:schemeClr val="tx1"/>
                </a:solidFill>
                <a:latin typeface="+mn-lt"/>
                <a:ea typeface="+mn-ea"/>
                <a:cs typeface="+mn-cs"/>
              </a:rPr>
              <a:t>T</a:t>
            </a:r>
            <a:r>
              <a:rPr lang="en-GB" sz="1200" dirty="0">
                <a:solidFill>
                  <a:schemeClr val="bg1">
                    <a:lumMod val="50000"/>
                  </a:schemeClr>
                </a:solidFill>
                <a:latin typeface="Proxima Nova" panose="02000506030000020004"/>
              </a:rPr>
              <a:t>he challenge has intensified as COVID-19 has helped cyberattacks to increase by 400%.</a:t>
            </a:r>
          </a:p>
          <a:p>
            <a:pPr marL="0" indent="0">
              <a:spcAft>
                <a:spcPts val="600"/>
              </a:spcAft>
              <a:buClr>
                <a:schemeClr val="bg1"/>
              </a:buClr>
              <a:buFont typeface="Arial" panose="020B0604020202020204" pitchFamily="34" charset="0"/>
              <a:buNone/>
              <a:defRPr/>
            </a:pPr>
            <a:endParaRPr lang="en-GB" sz="1200" dirty="0">
              <a:solidFill>
                <a:schemeClr val="bg1">
                  <a:lumMod val="50000"/>
                </a:schemeClr>
              </a:solidFill>
              <a:latin typeface="Proxima Nova" panose="02000506030000020004"/>
            </a:endParaRPr>
          </a:p>
          <a:p>
            <a:r>
              <a:rPr lang="en-US" sz="1200" b="0" i="0" u="none" strike="noStrike" kern="1200" baseline="0" dirty="0">
                <a:solidFill>
                  <a:schemeClr val="tx1"/>
                </a:solidFill>
                <a:latin typeface="+mn-lt"/>
                <a:ea typeface="+mn-ea"/>
                <a:cs typeface="+mn-cs"/>
              </a:rPr>
              <a:t>The financial and reputational impact of cyber attacks on retail firms is significant. The costs arise from the attack itself, the remediation and repairing reputational damage by regaining public trust. </a:t>
            </a:r>
          </a:p>
          <a:p>
            <a:endParaRPr lang="en-US" sz="1200" b="0" i="0" u="none" strike="noStrike" kern="1200" baseline="0" dirty="0">
              <a:solidFill>
                <a:schemeClr val="tx1"/>
              </a:solidFill>
              <a:latin typeface="+mn-lt"/>
              <a:ea typeface="+mn-ea"/>
              <a:cs typeface="+mn-cs"/>
            </a:endParaRPr>
          </a:p>
          <a:p>
            <a:pPr marL="0" indent="0">
              <a:spcAft>
                <a:spcPts val="600"/>
              </a:spcAft>
              <a:buClr>
                <a:schemeClr val="bg1"/>
              </a:buClr>
              <a:buFont typeface="Arial" panose="020B0604020202020204" pitchFamily="34" charset="0"/>
              <a:buNone/>
              <a:defRPr/>
            </a:pPr>
            <a:r>
              <a:rPr lang="en-GB" sz="1200" dirty="0">
                <a:solidFill>
                  <a:srgbClr val="818181"/>
                </a:solidFill>
                <a:latin typeface="Proxima Nova" panose="02000506030000020004"/>
              </a:rPr>
              <a:t>The average loss for "extreme" cyber incidents is £35 million, but 28% of incidents cost more than £75 million.</a:t>
            </a:r>
          </a:p>
          <a:p>
            <a:pPr marL="0" indent="0">
              <a:spcAft>
                <a:spcPts val="600"/>
              </a:spcAft>
              <a:buClr>
                <a:schemeClr val="bg1"/>
              </a:buClr>
              <a:buFont typeface="Arial" panose="020B0604020202020204" pitchFamily="34" charset="0"/>
              <a:buNone/>
              <a:defRPr/>
            </a:pPr>
            <a:endParaRPr lang="en-GB" sz="1200" dirty="0">
              <a:solidFill>
                <a:srgbClr val="818181"/>
              </a:solidFill>
              <a:latin typeface="Proxima Nova" panose="02000506030000020004"/>
            </a:endParaRPr>
          </a:p>
          <a:p>
            <a:pPr marL="0" indent="0">
              <a:spcAft>
                <a:spcPts val="600"/>
              </a:spcAft>
              <a:buClr>
                <a:schemeClr val="bg1"/>
              </a:buClr>
              <a:buFont typeface="Arial" panose="020B0604020202020204" pitchFamily="34" charset="0"/>
              <a:buNone/>
              <a:defRPr/>
            </a:pPr>
            <a:r>
              <a:rPr lang="en-GB" sz="1200" dirty="0">
                <a:solidFill>
                  <a:srgbClr val="818181"/>
                </a:solidFill>
                <a:latin typeface="Proxima Nova" panose="02000506030000020004"/>
              </a:rPr>
              <a:t>Fines for data breaches are also rising. Since GDPR was enacted in May 2018, EU data privacy watchdogs have issued over $332 million in fines.</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The requirement</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Since the General Data Protection Regulation (GDPR), retailers are under increased pressure to ensure personal data is held securely, or else face punitive measures.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Payment Card Industry Data Security Standard (PCI DSS) for processing, transmitting and storing cardholder data is also a relevant factor.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National Cyber Security Centre identifies that the most significant cyber threats for retail firms are:</a:t>
            </a:r>
          </a:p>
          <a:p>
            <a:endParaRPr lang="en-US" sz="1200" b="0" i="0" u="none" strike="noStrike" kern="1200" baseline="0" dirty="0">
              <a:solidFill>
                <a:schemeClr val="tx1"/>
              </a:solidFill>
              <a:latin typeface="+mn-lt"/>
              <a:ea typeface="+mn-ea"/>
              <a:cs typeface="+mn-cs"/>
            </a:endParaRPr>
          </a:p>
          <a:p>
            <a:pPr marL="228600" indent="-228600">
              <a:buAutoNum type="arabicPeriod"/>
            </a:pPr>
            <a:r>
              <a:rPr lang="en-US" sz="1200" b="0" i="0" u="none" strike="noStrike" kern="1200" baseline="0" dirty="0">
                <a:solidFill>
                  <a:schemeClr val="tx1"/>
                </a:solidFill>
                <a:latin typeface="+mn-lt"/>
                <a:ea typeface="+mn-ea"/>
                <a:cs typeface="+mn-cs"/>
              </a:rPr>
              <a:t>Phishing</a:t>
            </a:r>
          </a:p>
          <a:p>
            <a:pPr marL="0" indent="0">
              <a:buNone/>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2. Data breaches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3. </a:t>
            </a:r>
            <a:r>
              <a:rPr lang="en-US" sz="1200" b="0" i="0" u="none" strike="noStrike" kern="1200" baseline="0" dirty="0" err="1">
                <a:solidFill>
                  <a:schemeClr val="tx1"/>
                </a:solidFill>
                <a:latin typeface="+mn-lt"/>
                <a:ea typeface="+mn-ea"/>
                <a:cs typeface="+mn-cs"/>
              </a:rPr>
              <a:t>Ransomware</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4. Supply chain compromise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means that key areas of focus include:</a:t>
            </a:r>
          </a:p>
          <a:p>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Network security</a:t>
            </a:r>
          </a:p>
          <a:p>
            <a:pPr marL="171450" indent="-171450">
              <a:buFontTx/>
              <a:buChar char="-"/>
            </a:pPr>
            <a:r>
              <a:rPr lang="en-US" sz="1200" b="0" i="0" u="none" strike="noStrike" kern="1200" baseline="0" dirty="0">
                <a:solidFill>
                  <a:schemeClr val="tx1"/>
                </a:solidFill>
                <a:latin typeface="+mn-lt"/>
                <a:ea typeface="+mn-ea"/>
                <a:cs typeface="+mn-cs"/>
              </a:rPr>
              <a:t>User access and education</a:t>
            </a:r>
          </a:p>
          <a:p>
            <a:pPr marL="171450" indent="-171450">
              <a:buFontTx/>
              <a:buChar char="-"/>
            </a:pPr>
            <a:r>
              <a:rPr lang="en-US" sz="1200" b="0" i="0" u="none" strike="noStrike" kern="1200" baseline="0" dirty="0">
                <a:solidFill>
                  <a:schemeClr val="tx1"/>
                </a:solidFill>
                <a:latin typeface="+mn-lt"/>
                <a:ea typeface="+mn-ea"/>
                <a:cs typeface="+mn-cs"/>
              </a:rPr>
              <a:t>Malware prevention</a:t>
            </a:r>
          </a:p>
          <a:p>
            <a:pPr marL="171450" indent="-171450">
              <a:buFontTx/>
              <a:buChar char="-"/>
            </a:pPr>
            <a:r>
              <a:rPr lang="en-US" sz="1200" b="0" i="0" u="none" strike="noStrike" kern="1200" baseline="0" dirty="0">
                <a:solidFill>
                  <a:schemeClr val="tx1"/>
                </a:solidFill>
                <a:latin typeface="+mn-lt"/>
                <a:ea typeface="+mn-ea"/>
                <a:cs typeface="+mn-cs"/>
              </a:rPr>
              <a:t>Server and cloud configuration</a:t>
            </a:r>
          </a:p>
          <a:p>
            <a:pPr marL="171450" indent="-171450">
              <a:buFontTx/>
              <a:buChar char="-"/>
            </a:pPr>
            <a:r>
              <a:rPr lang="en-US" sz="1200" b="0" i="0" u="none" strike="noStrike" kern="1200" baseline="0" dirty="0">
                <a:solidFill>
                  <a:schemeClr val="tx1"/>
                </a:solidFill>
                <a:latin typeface="+mn-lt"/>
                <a:ea typeface="+mn-ea"/>
                <a:cs typeface="+mn-cs"/>
              </a:rPr>
              <a:t>Monitoring and incident management</a:t>
            </a:r>
          </a:p>
          <a:p>
            <a:pPr marL="171450" indent="-171450">
              <a:buFontTx/>
              <a:buChar char="-"/>
            </a:pPr>
            <a:r>
              <a:rPr lang="en-US" sz="1200" b="0" i="0" u="none" strike="noStrike" kern="1200" baseline="0" dirty="0">
                <a:solidFill>
                  <a:schemeClr val="tx1"/>
                </a:solidFill>
                <a:latin typeface="+mn-lt"/>
                <a:ea typeface="+mn-ea"/>
                <a:cs typeface="+mn-cs"/>
              </a:rPr>
              <a:t>Mobile working </a:t>
            </a:r>
          </a:p>
          <a:p>
            <a:pPr marL="171450" indent="-171450">
              <a:buFontTx/>
              <a:buChar char="-"/>
            </a:pPr>
            <a:r>
              <a:rPr lang="en-US" sz="1200" b="0" i="0" u="none" strike="noStrike" kern="1200" baseline="0" dirty="0">
                <a:solidFill>
                  <a:schemeClr val="tx1"/>
                </a:solidFill>
                <a:latin typeface="+mn-lt"/>
                <a:ea typeface="+mn-ea"/>
                <a:cs typeface="+mn-cs"/>
              </a:rPr>
              <a:t>The adoption of new technologies such as artificial intelligence will increase security requirements further.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How can we help?</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We’ve spent over 20 years working in the cyber security market, building services that reduce risk to customers and enable </a:t>
            </a:r>
            <a:r>
              <a:rPr lang="en-US" sz="1200" b="0" i="0" u="none" strike="noStrike" kern="1200" baseline="0" dirty="0" err="1">
                <a:solidFill>
                  <a:schemeClr val="tx1"/>
                </a:solidFill>
                <a:latin typeface="+mn-lt"/>
                <a:ea typeface="+mn-ea"/>
                <a:cs typeface="+mn-cs"/>
              </a:rPr>
              <a:t>organisations</a:t>
            </a:r>
            <a:r>
              <a:rPr lang="en-US" sz="1200" b="0" i="0" u="none" strike="noStrike" kern="1200" baseline="0" dirty="0">
                <a:solidFill>
                  <a:schemeClr val="tx1"/>
                </a:solidFill>
                <a:latin typeface="+mn-lt"/>
                <a:ea typeface="+mn-ea"/>
                <a:cs typeface="+mn-cs"/>
              </a:rPr>
              <a:t> to flourish.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Our market-leading team of experts can consult and design bespoke network and security systems for every type of customer, covering both on-premise and Cloud Managed Services. The breadth and depth of our combined expertise allows us to deliver a robust end-to-end service </a:t>
            </a:r>
            <a:r>
              <a:rPr lang="mr-IN"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from project inception to network security installation and completion.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Our service includes:</a:t>
            </a:r>
          </a:p>
          <a:p>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Cyber Security Services and Threat Assessment</a:t>
            </a:r>
          </a:p>
          <a:p>
            <a:pPr marL="171450" indent="-171450">
              <a:buFontTx/>
              <a:buChar char="-"/>
            </a:pPr>
            <a:r>
              <a:rPr lang="en-US" sz="1200" b="0" i="0" u="none" strike="noStrike" kern="1200" baseline="0" dirty="0">
                <a:solidFill>
                  <a:schemeClr val="tx1"/>
                </a:solidFill>
                <a:latin typeface="+mn-lt"/>
                <a:ea typeface="+mn-ea"/>
                <a:cs typeface="+mn-cs"/>
              </a:rPr>
              <a:t>Managed Security Services</a:t>
            </a:r>
          </a:p>
          <a:p>
            <a:pPr marL="171450" indent="-171450">
              <a:buFontTx/>
              <a:buChar char="-"/>
            </a:pPr>
            <a:r>
              <a:rPr lang="en-US" sz="1200" b="0" i="0" u="none" strike="noStrike" kern="1200" baseline="0" dirty="0">
                <a:solidFill>
                  <a:schemeClr val="tx1"/>
                </a:solidFill>
                <a:latin typeface="+mn-lt"/>
                <a:ea typeface="+mn-ea"/>
                <a:cs typeface="+mn-cs"/>
              </a:rPr>
              <a:t>Support Services</a:t>
            </a:r>
          </a:p>
          <a:p>
            <a:pPr marL="171450" indent="-171450">
              <a:buFontTx/>
              <a:buChar char="-"/>
            </a:pPr>
            <a:r>
              <a:rPr lang="en-US" sz="1200" b="0" i="0" u="none" strike="noStrike" kern="1200" baseline="0" dirty="0">
                <a:solidFill>
                  <a:schemeClr val="tx1"/>
                </a:solidFill>
                <a:latin typeface="+mn-lt"/>
                <a:ea typeface="+mn-ea"/>
                <a:cs typeface="+mn-cs"/>
              </a:rPr>
              <a:t>Security Solutions</a:t>
            </a:r>
          </a:p>
          <a:p>
            <a:r>
              <a:rPr lang="en-US" sz="1200" b="0" i="0" u="none" strike="noStrike" kern="1200" baseline="0" dirty="0">
                <a:solidFill>
                  <a:schemeClr val="tx1"/>
                </a:solidFill>
                <a:latin typeface="+mn-lt"/>
                <a:ea typeface="+mn-ea"/>
                <a:cs typeface="+mn-cs"/>
              </a:rPr>
              <a:t>-  Partners include: </a:t>
            </a:r>
            <a:r>
              <a:rPr lang="en-US" sz="1200" b="0" i="0" u="none" strike="noStrike" kern="1200" baseline="0" dirty="0" err="1">
                <a:solidFill>
                  <a:schemeClr val="tx1"/>
                </a:solidFill>
                <a:latin typeface="+mn-lt"/>
                <a:ea typeface="+mn-ea"/>
                <a:cs typeface="+mn-cs"/>
              </a:rPr>
              <a:t>AlienValut</a:t>
            </a:r>
            <a:r>
              <a:rPr lang="en-US" sz="1200" b="0" i="0" u="none" strike="noStrike" kern="1200" baseline="0" dirty="0">
                <a:solidFill>
                  <a:schemeClr val="tx1"/>
                </a:solidFill>
                <a:latin typeface="+mn-lt"/>
                <a:ea typeface="+mn-ea"/>
                <a:cs typeface="+mn-cs"/>
              </a:rPr>
              <a:t>, Checkpoint, Cisco, Forcepoint, RSA, Sophos, Symantec, McAfee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Conclusion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Cyber security and digital retail go hand-in-hand in a digital age: both are growing fast.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Cyber-attacks on retail are doubly damaging: there are two sets of victims in crime of this nature – the customers, and the retailers themselves.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understand the demands on IT departments to continually develop and deliver a security strategy that meets current and future needs in an ever-changing landscape.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Softcat’s</a:t>
            </a:r>
            <a:r>
              <a:rPr lang="en-US" sz="1200" b="0" i="0" u="none" strike="noStrike" kern="1200" baseline="0" dirty="0">
                <a:solidFill>
                  <a:schemeClr val="tx1"/>
                </a:solidFill>
                <a:latin typeface="+mn-lt"/>
                <a:ea typeface="+mn-ea"/>
                <a:cs typeface="+mn-cs"/>
              </a:rPr>
              <a:t> unparalleled portfolio of partners and technologies, combined with our knowledge of the ever-evolving security market, ensures that your </a:t>
            </a:r>
            <a:r>
              <a:rPr lang="en-US" sz="1200" b="0" i="0" u="none" strike="noStrike" kern="1200" baseline="0" dirty="0" err="1">
                <a:solidFill>
                  <a:schemeClr val="tx1"/>
                </a:solidFill>
                <a:latin typeface="+mn-lt"/>
                <a:ea typeface="+mn-ea"/>
                <a:cs typeface="+mn-cs"/>
              </a:rPr>
              <a:t>organisation</a:t>
            </a:r>
            <a:r>
              <a:rPr lang="en-US" sz="1200" b="0" i="0" u="none" strike="noStrike" kern="1200" baseline="0" dirty="0">
                <a:solidFill>
                  <a:schemeClr val="tx1"/>
                </a:solidFill>
                <a:latin typeface="+mn-lt"/>
                <a:ea typeface="+mn-ea"/>
                <a:cs typeface="+mn-cs"/>
              </a:rPr>
              <a:t> will benefit from innovative solutions.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Retailers who </a:t>
            </a:r>
            <a:r>
              <a:rPr lang="en-US" sz="1200" b="0" i="0" u="none" strike="noStrike" kern="1200" baseline="0" dirty="0" err="1">
                <a:solidFill>
                  <a:schemeClr val="tx1"/>
                </a:solidFill>
                <a:latin typeface="+mn-lt"/>
                <a:ea typeface="+mn-ea"/>
                <a:cs typeface="+mn-cs"/>
              </a:rPr>
              <a:t>prioritise</a:t>
            </a:r>
            <a:r>
              <a:rPr lang="en-US" sz="1200" b="0" i="0" u="none" strike="noStrike" kern="1200" baseline="0" dirty="0">
                <a:solidFill>
                  <a:schemeClr val="tx1"/>
                </a:solidFill>
                <a:latin typeface="+mn-lt"/>
                <a:ea typeface="+mn-ea"/>
                <a:cs typeface="+mn-cs"/>
              </a:rPr>
              <a:t> the people, process and technology aspects of cyber security, while </a:t>
            </a:r>
            <a:r>
              <a:rPr lang="en-US" sz="1200" b="0" i="0" u="none" strike="noStrike" kern="1200" baseline="0" dirty="0" err="1">
                <a:solidFill>
                  <a:schemeClr val="tx1"/>
                </a:solidFill>
                <a:latin typeface="+mn-lt"/>
                <a:ea typeface="+mn-ea"/>
                <a:cs typeface="+mn-cs"/>
              </a:rPr>
              <a:t>maximising</a:t>
            </a:r>
            <a:r>
              <a:rPr lang="en-US" sz="1200" b="0" i="0" u="none" strike="noStrike" kern="1200" baseline="0" dirty="0">
                <a:solidFill>
                  <a:schemeClr val="tx1"/>
                </a:solidFill>
                <a:latin typeface="+mn-lt"/>
                <a:ea typeface="+mn-ea"/>
                <a:cs typeface="+mn-cs"/>
              </a:rPr>
              <a:t> the opportunities of innovation, will be the market leaders of the future. </a:t>
            </a:r>
          </a:p>
          <a:p>
            <a:pPr marL="0" indent="0">
              <a:spcAft>
                <a:spcPts val="600"/>
              </a:spcAft>
              <a:buClr>
                <a:schemeClr val="bg1"/>
              </a:buClr>
              <a:buFont typeface="Arial" panose="020B0604020202020204" pitchFamily="34" charset="0"/>
              <a:buNone/>
              <a:defRPr/>
            </a:pPr>
            <a:endParaRPr lang="en-GB" sz="1200" b="1" dirty="0">
              <a:solidFill>
                <a:schemeClr val="bg1"/>
              </a:solidFill>
              <a:cs typeface="Arial" panose="020B0604020202020204"/>
            </a:endParaRPr>
          </a:p>
        </p:txBody>
      </p:sp>
      <p:sp>
        <p:nvSpPr>
          <p:cNvPr id="4" name="Slide Number Placeholder 3"/>
          <p:cNvSpPr>
            <a:spLocks noGrp="1"/>
          </p:cNvSpPr>
          <p:nvPr>
            <p:ph type="sldNum" sz="quarter" idx="5"/>
          </p:nvPr>
        </p:nvSpPr>
        <p:spPr/>
        <p:txBody>
          <a:bodyPr/>
          <a:lstStyle/>
          <a:p>
            <a:fld id="{544500A2-1A37-41CA-951B-2751FAF85F10}" type="slidenum">
              <a:rPr lang="en-GB" smtClean="0"/>
              <a:t>8</a:t>
            </a:fld>
            <a:endParaRPr lang="en-GB"/>
          </a:p>
        </p:txBody>
      </p:sp>
    </p:spTree>
    <p:extLst>
      <p:ext uri="{BB962C8B-B14F-4D97-AF65-F5344CB8AC3E}">
        <p14:creationId xmlns:p14="http://schemas.microsoft.com/office/powerpoint/2010/main" val="3908324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t>In summary…Transportation organisations have a need to innovate: innovate to create the next generation of Sustainable vehicles, the development of Automated Operations and Internet of Things to bridge the physical and digital worlds, the creation of Digital Engagement with customers and suppliers, and ultimately shifting business models to participate in Mobility as a Service offerings. </a:t>
            </a:r>
          </a:p>
          <a:p>
            <a:endParaRPr lang="en-GB" sz="1200" b="0" i="0" dirty="0"/>
          </a:p>
          <a:p>
            <a:r>
              <a:rPr lang="en-GB" sz="1200" b="0" i="0" dirty="0"/>
              <a:t>COVID-19 has accelerated expectations, economic challenges and operational resilience. </a:t>
            </a:r>
          </a:p>
          <a:p>
            <a:endParaRPr lang="en-GB" sz="1200" b="0" i="0" dirty="0"/>
          </a:p>
          <a:p>
            <a:r>
              <a:rPr lang="en-GB" sz="1200" b="0" i="0" dirty="0"/>
              <a:t>Digital is an enabler to this – so the foundations of their IT need to be addressed so that they can act with agility and flexibility; security is included ‘by-design’ rather than as an afterthought, and so that they can maximise their investments.</a:t>
            </a:r>
          </a:p>
          <a:p>
            <a:endParaRPr lang="en-GB" b="0" dirty="0"/>
          </a:p>
        </p:txBody>
      </p:sp>
      <p:sp>
        <p:nvSpPr>
          <p:cNvPr id="4" name="Slide Number Placeholder 3"/>
          <p:cNvSpPr>
            <a:spLocks noGrp="1"/>
          </p:cNvSpPr>
          <p:nvPr>
            <p:ph type="sldNum" sz="quarter" idx="5"/>
          </p:nvPr>
        </p:nvSpPr>
        <p:spPr/>
        <p:txBody>
          <a:bodyPr/>
          <a:lstStyle/>
          <a:p>
            <a:fld id="{544500A2-1A37-41CA-951B-2751FAF85F10}" type="slidenum">
              <a:rPr lang="en-GB" smtClean="0"/>
              <a:t>9</a:t>
            </a:fld>
            <a:endParaRPr lang="en-GB"/>
          </a:p>
        </p:txBody>
      </p:sp>
    </p:spTree>
    <p:extLst>
      <p:ext uri="{BB962C8B-B14F-4D97-AF65-F5344CB8AC3E}">
        <p14:creationId xmlns:p14="http://schemas.microsoft.com/office/powerpoint/2010/main" val="3093492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08B986-D15B-48C9-A7FD-3B14F799996E}"/>
              </a:ext>
            </a:extLst>
          </p:cNvPr>
          <p:cNvPicPr>
            <a:picLocks noChangeAspect="1"/>
          </p:cNvPicPr>
          <p:nvPr userDrawn="1"/>
        </p:nvPicPr>
        <p:blipFill>
          <a:blip r:embed="rId2"/>
          <a:stretch>
            <a:fillRect/>
          </a:stretch>
        </p:blipFill>
        <p:spPr>
          <a:xfrm>
            <a:off x="-130420" y="-925024"/>
            <a:ext cx="12452839" cy="7783024"/>
          </a:xfrm>
          <a:prstGeom prst="rect">
            <a:avLst/>
          </a:prstGeom>
        </p:spPr>
      </p:pic>
      <p:sp>
        <p:nvSpPr>
          <p:cNvPr id="6" name="Rectangle 5">
            <a:extLst>
              <a:ext uri="{FF2B5EF4-FFF2-40B4-BE49-F238E27FC236}">
                <a16:creationId xmlns:a16="http://schemas.microsoft.com/office/drawing/2014/main" id="{8C147E75-5FC7-46ED-81D5-4808C0D70DDD}"/>
              </a:ext>
            </a:extLst>
          </p:cNvPr>
          <p:cNvSpPr/>
          <p:nvPr userDrawn="1"/>
        </p:nvSpPr>
        <p:spPr>
          <a:xfrm>
            <a:off x="0" y="4352283"/>
            <a:ext cx="12192000" cy="1872000"/>
          </a:xfrm>
          <a:prstGeom prst="rect">
            <a:avLst/>
          </a:prstGeom>
          <a:solidFill>
            <a:srgbClr val="011A45">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2631B30-9FD7-45DC-95F2-736FC97CC332}"/>
              </a:ext>
            </a:extLst>
          </p:cNvPr>
          <p:cNvPicPr>
            <a:picLocks noChangeAspect="1"/>
          </p:cNvPicPr>
          <p:nvPr userDrawn="1"/>
        </p:nvPicPr>
        <p:blipFill>
          <a:blip r:embed="rId3"/>
          <a:stretch>
            <a:fillRect/>
          </a:stretch>
        </p:blipFill>
        <p:spPr>
          <a:xfrm>
            <a:off x="0" y="6226581"/>
            <a:ext cx="12192000" cy="317500"/>
          </a:xfrm>
          <a:prstGeom prst="rect">
            <a:avLst/>
          </a:prstGeom>
        </p:spPr>
      </p:pic>
      <p:pic>
        <p:nvPicPr>
          <p:cNvPr id="8" name="Picture 7">
            <a:extLst>
              <a:ext uri="{FF2B5EF4-FFF2-40B4-BE49-F238E27FC236}">
                <a16:creationId xmlns:a16="http://schemas.microsoft.com/office/drawing/2014/main" id="{FD19E6EB-5DA5-4596-A693-11BE743CAB07}"/>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10192419" y="253999"/>
            <a:ext cx="1674156" cy="638755"/>
          </a:xfrm>
          <a:prstGeom prst="rect">
            <a:avLst/>
          </a:prstGeom>
        </p:spPr>
      </p:pic>
    </p:spTree>
    <p:extLst>
      <p:ext uri="{BB962C8B-B14F-4D97-AF65-F5344CB8AC3E}">
        <p14:creationId xmlns:p14="http://schemas.microsoft.com/office/powerpoint/2010/main" val="2640248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92491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71F6EA-BDEF-4857-8444-31EEC4F17ABD}"/>
              </a:ext>
            </a:extLst>
          </p:cNvPr>
          <p:cNvGrpSpPr/>
          <p:nvPr userDrawn="1"/>
        </p:nvGrpSpPr>
        <p:grpSpPr>
          <a:xfrm>
            <a:off x="383119" y="3440749"/>
            <a:ext cx="11421421" cy="573407"/>
            <a:chOff x="287338" y="2409110"/>
            <a:chExt cx="8566066" cy="430055"/>
          </a:xfrm>
        </p:grpSpPr>
        <p:sp>
          <p:nvSpPr>
            <p:cNvPr id="9" name="Freeform 6">
              <a:extLst>
                <a:ext uri="{FF2B5EF4-FFF2-40B4-BE49-F238E27FC236}">
                  <a16:creationId xmlns:a16="http://schemas.microsoft.com/office/drawing/2014/main" id="{70201F3F-8395-4A63-88BB-912BC3BD0B0F}"/>
                </a:ext>
              </a:extLst>
            </p:cNvPr>
            <p:cNvSpPr>
              <a:spLocks/>
            </p:cNvSpPr>
            <p:nvPr userDrawn="1"/>
          </p:nvSpPr>
          <p:spPr bwMode="auto">
            <a:xfrm>
              <a:off x="287338" y="2409110"/>
              <a:ext cx="4660900" cy="282575"/>
            </a:xfrm>
            <a:custGeom>
              <a:avLst/>
              <a:gdLst>
                <a:gd name="T0" fmla="*/ 1468 w 1468"/>
                <a:gd name="T1" fmla="*/ 0 h 89"/>
                <a:gd name="T2" fmla="*/ 134 w 1468"/>
                <a:gd name="T3" fmla="*/ 0 h 89"/>
                <a:gd name="T4" fmla="*/ 56 w 1468"/>
                <a:gd name="T5" fmla="*/ 0 h 89"/>
                <a:gd name="T6" fmla="*/ 0 w 1468"/>
                <a:gd name="T7" fmla="*/ 56 h 89"/>
                <a:gd name="T8" fmla="*/ 0 w 1468"/>
                <a:gd name="T9" fmla="*/ 89 h 89"/>
              </a:gdLst>
              <a:ahLst/>
              <a:cxnLst>
                <a:cxn ang="0">
                  <a:pos x="T0" y="T1"/>
                </a:cxn>
                <a:cxn ang="0">
                  <a:pos x="T2" y="T3"/>
                </a:cxn>
                <a:cxn ang="0">
                  <a:pos x="T4" y="T5"/>
                </a:cxn>
                <a:cxn ang="0">
                  <a:pos x="T6" y="T7"/>
                </a:cxn>
                <a:cxn ang="0">
                  <a:pos x="T8" y="T9"/>
                </a:cxn>
              </a:cxnLst>
              <a:rect l="0" t="0" r="r" b="b"/>
              <a:pathLst>
                <a:path w="1468" h="89">
                  <a:moveTo>
                    <a:pt x="1468" y="0"/>
                  </a:moveTo>
                  <a:cubicBezTo>
                    <a:pt x="134" y="0"/>
                    <a:pt x="134" y="0"/>
                    <a:pt x="134" y="0"/>
                  </a:cubicBezTo>
                  <a:cubicBezTo>
                    <a:pt x="56" y="0"/>
                    <a:pt x="56" y="0"/>
                    <a:pt x="56" y="0"/>
                  </a:cubicBezTo>
                  <a:cubicBezTo>
                    <a:pt x="25" y="0"/>
                    <a:pt x="0" y="25"/>
                    <a:pt x="0" y="56"/>
                  </a:cubicBezTo>
                  <a:cubicBezTo>
                    <a:pt x="0" y="89"/>
                    <a:pt x="0" y="89"/>
                    <a:pt x="0" y="89"/>
                  </a:cubicBezTo>
                </a:path>
              </a:pathLst>
            </a:custGeom>
            <a:noFill/>
            <a:ln w="25400" cap="flat">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 name="Freeform 7">
              <a:extLst>
                <a:ext uri="{FF2B5EF4-FFF2-40B4-BE49-F238E27FC236}">
                  <a16:creationId xmlns:a16="http://schemas.microsoft.com/office/drawing/2014/main" id="{6A7010A9-CBFF-4F17-8C6C-D2D5E87F3820}"/>
                </a:ext>
              </a:extLst>
            </p:cNvPr>
            <p:cNvSpPr>
              <a:spLocks/>
            </p:cNvSpPr>
            <p:nvPr userDrawn="1"/>
          </p:nvSpPr>
          <p:spPr bwMode="auto">
            <a:xfrm>
              <a:off x="331788" y="2490430"/>
              <a:ext cx="4616450" cy="238125"/>
            </a:xfrm>
            <a:custGeom>
              <a:avLst/>
              <a:gdLst>
                <a:gd name="T0" fmla="*/ 1454 w 1454"/>
                <a:gd name="T1" fmla="*/ 0 h 75"/>
                <a:gd name="T2" fmla="*/ 120 w 1454"/>
                <a:gd name="T3" fmla="*/ 0 h 75"/>
                <a:gd name="T4" fmla="*/ 45 w 1454"/>
                <a:gd name="T5" fmla="*/ 0 h 75"/>
                <a:gd name="T6" fmla="*/ 0 w 1454"/>
                <a:gd name="T7" fmla="*/ 45 h 75"/>
                <a:gd name="T8" fmla="*/ 0 w 1454"/>
                <a:gd name="T9" fmla="*/ 75 h 75"/>
              </a:gdLst>
              <a:ahLst/>
              <a:cxnLst>
                <a:cxn ang="0">
                  <a:pos x="T0" y="T1"/>
                </a:cxn>
                <a:cxn ang="0">
                  <a:pos x="T2" y="T3"/>
                </a:cxn>
                <a:cxn ang="0">
                  <a:pos x="T4" y="T5"/>
                </a:cxn>
                <a:cxn ang="0">
                  <a:pos x="T6" y="T7"/>
                </a:cxn>
                <a:cxn ang="0">
                  <a:pos x="T8" y="T9"/>
                </a:cxn>
              </a:cxnLst>
              <a:rect l="0" t="0" r="r" b="b"/>
              <a:pathLst>
                <a:path w="1454" h="75">
                  <a:moveTo>
                    <a:pt x="1454" y="0"/>
                  </a:moveTo>
                  <a:cubicBezTo>
                    <a:pt x="120" y="0"/>
                    <a:pt x="120" y="0"/>
                    <a:pt x="120" y="0"/>
                  </a:cubicBezTo>
                  <a:cubicBezTo>
                    <a:pt x="45" y="0"/>
                    <a:pt x="45" y="0"/>
                    <a:pt x="45" y="0"/>
                  </a:cubicBezTo>
                  <a:cubicBezTo>
                    <a:pt x="20" y="0"/>
                    <a:pt x="0" y="20"/>
                    <a:pt x="0" y="45"/>
                  </a:cubicBezTo>
                  <a:cubicBezTo>
                    <a:pt x="0" y="75"/>
                    <a:pt x="0" y="75"/>
                    <a:pt x="0" y="75"/>
                  </a:cubicBezTo>
                </a:path>
              </a:pathLst>
            </a:custGeom>
            <a:noFill/>
            <a:ln w="25400" cap="flat">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 name="Freeform 8">
              <a:extLst>
                <a:ext uri="{FF2B5EF4-FFF2-40B4-BE49-F238E27FC236}">
                  <a16:creationId xmlns:a16="http://schemas.microsoft.com/office/drawing/2014/main" id="{739DA569-190D-4F55-9E51-16DE5C0FEE3E}"/>
                </a:ext>
              </a:extLst>
            </p:cNvPr>
            <p:cNvSpPr>
              <a:spLocks/>
            </p:cNvSpPr>
            <p:nvPr userDrawn="1"/>
          </p:nvSpPr>
          <p:spPr bwMode="auto">
            <a:xfrm>
              <a:off x="376238" y="2571750"/>
              <a:ext cx="4572000" cy="193675"/>
            </a:xfrm>
            <a:custGeom>
              <a:avLst/>
              <a:gdLst>
                <a:gd name="T0" fmla="*/ 1440 w 1440"/>
                <a:gd name="T1" fmla="*/ 0 h 61"/>
                <a:gd name="T2" fmla="*/ 106 w 1440"/>
                <a:gd name="T3" fmla="*/ 0 h 61"/>
                <a:gd name="T4" fmla="*/ 34 w 1440"/>
                <a:gd name="T5" fmla="*/ 0 h 61"/>
                <a:gd name="T6" fmla="*/ 0 w 1440"/>
                <a:gd name="T7" fmla="*/ 34 h 61"/>
                <a:gd name="T8" fmla="*/ 0 w 1440"/>
                <a:gd name="T9" fmla="*/ 61 h 61"/>
              </a:gdLst>
              <a:ahLst/>
              <a:cxnLst>
                <a:cxn ang="0">
                  <a:pos x="T0" y="T1"/>
                </a:cxn>
                <a:cxn ang="0">
                  <a:pos x="T2" y="T3"/>
                </a:cxn>
                <a:cxn ang="0">
                  <a:pos x="T4" y="T5"/>
                </a:cxn>
                <a:cxn ang="0">
                  <a:pos x="T6" y="T7"/>
                </a:cxn>
                <a:cxn ang="0">
                  <a:pos x="T8" y="T9"/>
                </a:cxn>
              </a:cxnLst>
              <a:rect l="0" t="0" r="r" b="b"/>
              <a:pathLst>
                <a:path w="1440" h="61">
                  <a:moveTo>
                    <a:pt x="1440" y="0"/>
                  </a:moveTo>
                  <a:cubicBezTo>
                    <a:pt x="106" y="0"/>
                    <a:pt x="106" y="0"/>
                    <a:pt x="106" y="0"/>
                  </a:cubicBezTo>
                  <a:cubicBezTo>
                    <a:pt x="34" y="0"/>
                    <a:pt x="34" y="0"/>
                    <a:pt x="34" y="0"/>
                  </a:cubicBezTo>
                  <a:cubicBezTo>
                    <a:pt x="15" y="0"/>
                    <a:pt x="0" y="15"/>
                    <a:pt x="0" y="34"/>
                  </a:cubicBezTo>
                  <a:cubicBezTo>
                    <a:pt x="0" y="61"/>
                    <a:pt x="0" y="61"/>
                    <a:pt x="0" y="61"/>
                  </a:cubicBezTo>
                </a:path>
              </a:pathLst>
            </a:custGeom>
            <a:noFill/>
            <a:ln w="254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2" name="Freeform 9">
              <a:extLst>
                <a:ext uri="{FF2B5EF4-FFF2-40B4-BE49-F238E27FC236}">
                  <a16:creationId xmlns:a16="http://schemas.microsoft.com/office/drawing/2014/main" id="{E7222E52-FC67-43DD-88C1-1F3BCE6C4568}"/>
                </a:ext>
              </a:extLst>
            </p:cNvPr>
            <p:cNvSpPr>
              <a:spLocks/>
            </p:cNvSpPr>
            <p:nvPr userDrawn="1"/>
          </p:nvSpPr>
          <p:spPr bwMode="auto">
            <a:xfrm>
              <a:off x="420688" y="2653070"/>
              <a:ext cx="4527550" cy="149225"/>
            </a:xfrm>
            <a:custGeom>
              <a:avLst/>
              <a:gdLst>
                <a:gd name="T0" fmla="*/ 1426 w 1426"/>
                <a:gd name="T1" fmla="*/ 0 h 47"/>
                <a:gd name="T2" fmla="*/ 92 w 1426"/>
                <a:gd name="T3" fmla="*/ 0 h 47"/>
                <a:gd name="T4" fmla="*/ 23 w 1426"/>
                <a:gd name="T5" fmla="*/ 0 h 47"/>
                <a:gd name="T6" fmla="*/ 0 w 1426"/>
                <a:gd name="T7" fmla="*/ 23 h 47"/>
                <a:gd name="T8" fmla="*/ 0 w 1426"/>
                <a:gd name="T9" fmla="*/ 47 h 47"/>
              </a:gdLst>
              <a:ahLst/>
              <a:cxnLst>
                <a:cxn ang="0">
                  <a:pos x="T0" y="T1"/>
                </a:cxn>
                <a:cxn ang="0">
                  <a:pos x="T2" y="T3"/>
                </a:cxn>
                <a:cxn ang="0">
                  <a:pos x="T4" y="T5"/>
                </a:cxn>
                <a:cxn ang="0">
                  <a:pos x="T6" y="T7"/>
                </a:cxn>
                <a:cxn ang="0">
                  <a:pos x="T8" y="T9"/>
                </a:cxn>
              </a:cxnLst>
              <a:rect l="0" t="0" r="r" b="b"/>
              <a:pathLst>
                <a:path w="1426" h="47">
                  <a:moveTo>
                    <a:pt x="1426" y="0"/>
                  </a:moveTo>
                  <a:cubicBezTo>
                    <a:pt x="92" y="0"/>
                    <a:pt x="92" y="0"/>
                    <a:pt x="92" y="0"/>
                  </a:cubicBezTo>
                  <a:cubicBezTo>
                    <a:pt x="23" y="0"/>
                    <a:pt x="23" y="0"/>
                    <a:pt x="23" y="0"/>
                  </a:cubicBezTo>
                  <a:cubicBezTo>
                    <a:pt x="10" y="0"/>
                    <a:pt x="0" y="10"/>
                    <a:pt x="0" y="23"/>
                  </a:cubicBezTo>
                  <a:cubicBezTo>
                    <a:pt x="0" y="47"/>
                    <a:pt x="0" y="47"/>
                    <a:pt x="0" y="47"/>
                  </a:cubicBezTo>
                </a:path>
              </a:pathLst>
            </a:custGeom>
            <a:noFill/>
            <a:ln w="25400" cap="flat">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3" name="Freeform 10">
              <a:extLst>
                <a:ext uri="{FF2B5EF4-FFF2-40B4-BE49-F238E27FC236}">
                  <a16:creationId xmlns:a16="http://schemas.microsoft.com/office/drawing/2014/main" id="{AC671D3B-674B-4DD9-9EB5-B04E68CFE885}"/>
                </a:ext>
              </a:extLst>
            </p:cNvPr>
            <p:cNvSpPr>
              <a:spLocks/>
            </p:cNvSpPr>
            <p:nvPr userDrawn="1"/>
          </p:nvSpPr>
          <p:spPr bwMode="auto">
            <a:xfrm>
              <a:off x="465138" y="2734390"/>
              <a:ext cx="4483100" cy="104775"/>
            </a:xfrm>
            <a:custGeom>
              <a:avLst/>
              <a:gdLst>
                <a:gd name="T0" fmla="*/ 1412 w 1412"/>
                <a:gd name="T1" fmla="*/ 0 h 33"/>
                <a:gd name="T2" fmla="*/ 78 w 1412"/>
                <a:gd name="T3" fmla="*/ 0 h 33"/>
                <a:gd name="T4" fmla="*/ 12 w 1412"/>
                <a:gd name="T5" fmla="*/ 0 h 33"/>
                <a:gd name="T6" fmla="*/ 0 w 1412"/>
                <a:gd name="T7" fmla="*/ 12 h 33"/>
                <a:gd name="T8" fmla="*/ 0 w 1412"/>
                <a:gd name="T9" fmla="*/ 33 h 33"/>
              </a:gdLst>
              <a:ahLst/>
              <a:cxnLst>
                <a:cxn ang="0">
                  <a:pos x="T0" y="T1"/>
                </a:cxn>
                <a:cxn ang="0">
                  <a:pos x="T2" y="T3"/>
                </a:cxn>
                <a:cxn ang="0">
                  <a:pos x="T4" y="T5"/>
                </a:cxn>
                <a:cxn ang="0">
                  <a:pos x="T6" y="T7"/>
                </a:cxn>
                <a:cxn ang="0">
                  <a:pos x="T8" y="T9"/>
                </a:cxn>
              </a:cxnLst>
              <a:rect l="0" t="0" r="r" b="b"/>
              <a:pathLst>
                <a:path w="1412" h="33">
                  <a:moveTo>
                    <a:pt x="1412" y="0"/>
                  </a:moveTo>
                  <a:cubicBezTo>
                    <a:pt x="78" y="0"/>
                    <a:pt x="78" y="0"/>
                    <a:pt x="78" y="0"/>
                  </a:cubicBezTo>
                  <a:cubicBezTo>
                    <a:pt x="12" y="0"/>
                    <a:pt x="12" y="0"/>
                    <a:pt x="12" y="0"/>
                  </a:cubicBezTo>
                  <a:cubicBezTo>
                    <a:pt x="5" y="0"/>
                    <a:pt x="0" y="5"/>
                    <a:pt x="0" y="12"/>
                  </a:cubicBezTo>
                  <a:cubicBezTo>
                    <a:pt x="0" y="33"/>
                    <a:pt x="0" y="33"/>
                    <a:pt x="0" y="33"/>
                  </a:cubicBezTo>
                </a:path>
              </a:pathLst>
            </a:custGeom>
            <a:noFill/>
            <a:ln w="25400" cap="flat">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5" name="Freeform 6">
              <a:extLst>
                <a:ext uri="{FF2B5EF4-FFF2-40B4-BE49-F238E27FC236}">
                  <a16:creationId xmlns:a16="http://schemas.microsoft.com/office/drawing/2014/main" id="{CDA3644C-0B51-4078-A42C-A02C37D74F8D}"/>
                </a:ext>
              </a:extLst>
            </p:cNvPr>
            <p:cNvSpPr>
              <a:spLocks/>
            </p:cNvSpPr>
            <p:nvPr userDrawn="1"/>
          </p:nvSpPr>
          <p:spPr bwMode="auto">
            <a:xfrm flipH="1">
              <a:off x="4192504" y="2409110"/>
              <a:ext cx="4660900" cy="282575"/>
            </a:xfrm>
            <a:custGeom>
              <a:avLst/>
              <a:gdLst>
                <a:gd name="T0" fmla="*/ 1468 w 1468"/>
                <a:gd name="T1" fmla="*/ 0 h 89"/>
                <a:gd name="T2" fmla="*/ 134 w 1468"/>
                <a:gd name="T3" fmla="*/ 0 h 89"/>
                <a:gd name="T4" fmla="*/ 56 w 1468"/>
                <a:gd name="T5" fmla="*/ 0 h 89"/>
                <a:gd name="T6" fmla="*/ 0 w 1468"/>
                <a:gd name="T7" fmla="*/ 56 h 89"/>
                <a:gd name="T8" fmla="*/ 0 w 1468"/>
                <a:gd name="T9" fmla="*/ 89 h 89"/>
              </a:gdLst>
              <a:ahLst/>
              <a:cxnLst>
                <a:cxn ang="0">
                  <a:pos x="T0" y="T1"/>
                </a:cxn>
                <a:cxn ang="0">
                  <a:pos x="T2" y="T3"/>
                </a:cxn>
                <a:cxn ang="0">
                  <a:pos x="T4" y="T5"/>
                </a:cxn>
                <a:cxn ang="0">
                  <a:pos x="T6" y="T7"/>
                </a:cxn>
                <a:cxn ang="0">
                  <a:pos x="T8" y="T9"/>
                </a:cxn>
              </a:cxnLst>
              <a:rect l="0" t="0" r="r" b="b"/>
              <a:pathLst>
                <a:path w="1468" h="89">
                  <a:moveTo>
                    <a:pt x="1468" y="0"/>
                  </a:moveTo>
                  <a:cubicBezTo>
                    <a:pt x="134" y="0"/>
                    <a:pt x="134" y="0"/>
                    <a:pt x="134" y="0"/>
                  </a:cubicBezTo>
                  <a:cubicBezTo>
                    <a:pt x="56" y="0"/>
                    <a:pt x="56" y="0"/>
                    <a:pt x="56" y="0"/>
                  </a:cubicBezTo>
                  <a:cubicBezTo>
                    <a:pt x="25" y="0"/>
                    <a:pt x="0" y="25"/>
                    <a:pt x="0" y="56"/>
                  </a:cubicBezTo>
                  <a:cubicBezTo>
                    <a:pt x="0" y="89"/>
                    <a:pt x="0" y="89"/>
                    <a:pt x="0" y="89"/>
                  </a:cubicBezTo>
                </a:path>
              </a:pathLst>
            </a:custGeom>
            <a:noFill/>
            <a:ln w="25400" cap="flat">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6" name="Freeform 7">
              <a:extLst>
                <a:ext uri="{FF2B5EF4-FFF2-40B4-BE49-F238E27FC236}">
                  <a16:creationId xmlns:a16="http://schemas.microsoft.com/office/drawing/2014/main" id="{B7EA65D8-DF98-4E7E-9EA8-67C885AB7283}"/>
                </a:ext>
              </a:extLst>
            </p:cNvPr>
            <p:cNvSpPr>
              <a:spLocks/>
            </p:cNvSpPr>
            <p:nvPr userDrawn="1"/>
          </p:nvSpPr>
          <p:spPr bwMode="auto">
            <a:xfrm flipH="1">
              <a:off x="4192504" y="2490430"/>
              <a:ext cx="4616450" cy="238125"/>
            </a:xfrm>
            <a:custGeom>
              <a:avLst/>
              <a:gdLst>
                <a:gd name="T0" fmla="*/ 1454 w 1454"/>
                <a:gd name="T1" fmla="*/ 0 h 75"/>
                <a:gd name="T2" fmla="*/ 120 w 1454"/>
                <a:gd name="T3" fmla="*/ 0 h 75"/>
                <a:gd name="T4" fmla="*/ 45 w 1454"/>
                <a:gd name="T5" fmla="*/ 0 h 75"/>
                <a:gd name="T6" fmla="*/ 0 w 1454"/>
                <a:gd name="T7" fmla="*/ 45 h 75"/>
                <a:gd name="T8" fmla="*/ 0 w 1454"/>
                <a:gd name="T9" fmla="*/ 75 h 75"/>
              </a:gdLst>
              <a:ahLst/>
              <a:cxnLst>
                <a:cxn ang="0">
                  <a:pos x="T0" y="T1"/>
                </a:cxn>
                <a:cxn ang="0">
                  <a:pos x="T2" y="T3"/>
                </a:cxn>
                <a:cxn ang="0">
                  <a:pos x="T4" y="T5"/>
                </a:cxn>
                <a:cxn ang="0">
                  <a:pos x="T6" y="T7"/>
                </a:cxn>
                <a:cxn ang="0">
                  <a:pos x="T8" y="T9"/>
                </a:cxn>
              </a:cxnLst>
              <a:rect l="0" t="0" r="r" b="b"/>
              <a:pathLst>
                <a:path w="1454" h="75">
                  <a:moveTo>
                    <a:pt x="1454" y="0"/>
                  </a:moveTo>
                  <a:cubicBezTo>
                    <a:pt x="120" y="0"/>
                    <a:pt x="120" y="0"/>
                    <a:pt x="120" y="0"/>
                  </a:cubicBezTo>
                  <a:cubicBezTo>
                    <a:pt x="45" y="0"/>
                    <a:pt x="45" y="0"/>
                    <a:pt x="45" y="0"/>
                  </a:cubicBezTo>
                  <a:cubicBezTo>
                    <a:pt x="20" y="0"/>
                    <a:pt x="0" y="20"/>
                    <a:pt x="0" y="45"/>
                  </a:cubicBezTo>
                  <a:cubicBezTo>
                    <a:pt x="0" y="75"/>
                    <a:pt x="0" y="75"/>
                    <a:pt x="0" y="75"/>
                  </a:cubicBezTo>
                </a:path>
              </a:pathLst>
            </a:custGeom>
            <a:noFill/>
            <a:ln w="25400" cap="flat">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7" name="Freeform 8">
              <a:extLst>
                <a:ext uri="{FF2B5EF4-FFF2-40B4-BE49-F238E27FC236}">
                  <a16:creationId xmlns:a16="http://schemas.microsoft.com/office/drawing/2014/main" id="{EE21B3F8-FF7B-412D-AFD2-4F860D616E14}"/>
                </a:ext>
              </a:extLst>
            </p:cNvPr>
            <p:cNvSpPr>
              <a:spLocks/>
            </p:cNvSpPr>
            <p:nvPr userDrawn="1"/>
          </p:nvSpPr>
          <p:spPr bwMode="auto">
            <a:xfrm flipH="1">
              <a:off x="4192504" y="2571750"/>
              <a:ext cx="4572000" cy="193675"/>
            </a:xfrm>
            <a:custGeom>
              <a:avLst/>
              <a:gdLst>
                <a:gd name="T0" fmla="*/ 1440 w 1440"/>
                <a:gd name="T1" fmla="*/ 0 h 61"/>
                <a:gd name="T2" fmla="*/ 106 w 1440"/>
                <a:gd name="T3" fmla="*/ 0 h 61"/>
                <a:gd name="T4" fmla="*/ 34 w 1440"/>
                <a:gd name="T5" fmla="*/ 0 h 61"/>
                <a:gd name="T6" fmla="*/ 0 w 1440"/>
                <a:gd name="T7" fmla="*/ 34 h 61"/>
                <a:gd name="T8" fmla="*/ 0 w 1440"/>
                <a:gd name="T9" fmla="*/ 61 h 61"/>
              </a:gdLst>
              <a:ahLst/>
              <a:cxnLst>
                <a:cxn ang="0">
                  <a:pos x="T0" y="T1"/>
                </a:cxn>
                <a:cxn ang="0">
                  <a:pos x="T2" y="T3"/>
                </a:cxn>
                <a:cxn ang="0">
                  <a:pos x="T4" y="T5"/>
                </a:cxn>
                <a:cxn ang="0">
                  <a:pos x="T6" y="T7"/>
                </a:cxn>
                <a:cxn ang="0">
                  <a:pos x="T8" y="T9"/>
                </a:cxn>
              </a:cxnLst>
              <a:rect l="0" t="0" r="r" b="b"/>
              <a:pathLst>
                <a:path w="1440" h="61">
                  <a:moveTo>
                    <a:pt x="1440" y="0"/>
                  </a:moveTo>
                  <a:cubicBezTo>
                    <a:pt x="106" y="0"/>
                    <a:pt x="106" y="0"/>
                    <a:pt x="106" y="0"/>
                  </a:cubicBezTo>
                  <a:cubicBezTo>
                    <a:pt x="34" y="0"/>
                    <a:pt x="34" y="0"/>
                    <a:pt x="34" y="0"/>
                  </a:cubicBezTo>
                  <a:cubicBezTo>
                    <a:pt x="15" y="0"/>
                    <a:pt x="0" y="15"/>
                    <a:pt x="0" y="34"/>
                  </a:cubicBezTo>
                  <a:cubicBezTo>
                    <a:pt x="0" y="61"/>
                    <a:pt x="0" y="61"/>
                    <a:pt x="0" y="61"/>
                  </a:cubicBezTo>
                </a:path>
              </a:pathLst>
            </a:custGeom>
            <a:noFill/>
            <a:ln w="254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8" name="Freeform 9">
              <a:extLst>
                <a:ext uri="{FF2B5EF4-FFF2-40B4-BE49-F238E27FC236}">
                  <a16:creationId xmlns:a16="http://schemas.microsoft.com/office/drawing/2014/main" id="{6BF87F3B-41B2-4901-82C3-D77CC87E602A}"/>
                </a:ext>
              </a:extLst>
            </p:cNvPr>
            <p:cNvSpPr>
              <a:spLocks/>
            </p:cNvSpPr>
            <p:nvPr userDrawn="1"/>
          </p:nvSpPr>
          <p:spPr bwMode="auto">
            <a:xfrm flipH="1">
              <a:off x="4192504" y="2653070"/>
              <a:ext cx="4527550" cy="149225"/>
            </a:xfrm>
            <a:custGeom>
              <a:avLst/>
              <a:gdLst>
                <a:gd name="T0" fmla="*/ 1426 w 1426"/>
                <a:gd name="T1" fmla="*/ 0 h 47"/>
                <a:gd name="T2" fmla="*/ 92 w 1426"/>
                <a:gd name="T3" fmla="*/ 0 h 47"/>
                <a:gd name="T4" fmla="*/ 23 w 1426"/>
                <a:gd name="T5" fmla="*/ 0 h 47"/>
                <a:gd name="T6" fmla="*/ 0 w 1426"/>
                <a:gd name="T7" fmla="*/ 23 h 47"/>
                <a:gd name="T8" fmla="*/ 0 w 1426"/>
                <a:gd name="T9" fmla="*/ 47 h 47"/>
              </a:gdLst>
              <a:ahLst/>
              <a:cxnLst>
                <a:cxn ang="0">
                  <a:pos x="T0" y="T1"/>
                </a:cxn>
                <a:cxn ang="0">
                  <a:pos x="T2" y="T3"/>
                </a:cxn>
                <a:cxn ang="0">
                  <a:pos x="T4" y="T5"/>
                </a:cxn>
                <a:cxn ang="0">
                  <a:pos x="T6" y="T7"/>
                </a:cxn>
                <a:cxn ang="0">
                  <a:pos x="T8" y="T9"/>
                </a:cxn>
              </a:cxnLst>
              <a:rect l="0" t="0" r="r" b="b"/>
              <a:pathLst>
                <a:path w="1426" h="47">
                  <a:moveTo>
                    <a:pt x="1426" y="0"/>
                  </a:moveTo>
                  <a:cubicBezTo>
                    <a:pt x="92" y="0"/>
                    <a:pt x="92" y="0"/>
                    <a:pt x="92" y="0"/>
                  </a:cubicBezTo>
                  <a:cubicBezTo>
                    <a:pt x="23" y="0"/>
                    <a:pt x="23" y="0"/>
                    <a:pt x="23" y="0"/>
                  </a:cubicBezTo>
                  <a:cubicBezTo>
                    <a:pt x="10" y="0"/>
                    <a:pt x="0" y="10"/>
                    <a:pt x="0" y="23"/>
                  </a:cubicBezTo>
                  <a:cubicBezTo>
                    <a:pt x="0" y="47"/>
                    <a:pt x="0" y="47"/>
                    <a:pt x="0" y="47"/>
                  </a:cubicBezTo>
                </a:path>
              </a:pathLst>
            </a:custGeom>
            <a:noFill/>
            <a:ln w="25400" cap="flat">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9" name="Freeform 10">
              <a:extLst>
                <a:ext uri="{FF2B5EF4-FFF2-40B4-BE49-F238E27FC236}">
                  <a16:creationId xmlns:a16="http://schemas.microsoft.com/office/drawing/2014/main" id="{E56A3D05-6E21-4A0E-A717-DBE38BE24F1F}"/>
                </a:ext>
              </a:extLst>
            </p:cNvPr>
            <p:cNvSpPr>
              <a:spLocks/>
            </p:cNvSpPr>
            <p:nvPr userDrawn="1"/>
          </p:nvSpPr>
          <p:spPr bwMode="auto">
            <a:xfrm flipH="1">
              <a:off x="4192504" y="2734390"/>
              <a:ext cx="4483100" cy="104775"/>
            </a:xfrm>
            <a:custGeom>
              <a:avLst/>
              <a:gdLst>
                <a:gd name="T0" fmla="*/ 1412 w 1412"/>
                <a:gd name="T1" fmla="*/ 0 h 33"/>
                <a:gd name="T2" fmla="*/ 78 w 1412"/>
                <a:gd name="T3" fmla="*/ 0 h 33"/>
                <a:gd name="T4" fmla="*/ 12 w 1412"/>
                <a:gd name="T5" fmla="*/ 0 h 33"/>
                <a:gd name="T6" fmla="*/ 0 w 1412"/>
                <a:gd name="T7" fmla="*/ 12 h 33"/>
                <a:gd name="T8" fmla="*/ 0 w 1412"/>
                <a:gd name="T9" fmla="*/ 33 h 33"/>
              </a:gdLst>
              <a:ahLst/>
              <a:cxnLst>
                <a:cxn ang="0">
                  <a:pos x="T0" y="T1"/>
                </a:cxn>
                <a:cxn ang="0">
                  <a:pos x="T2" y="T3"/>
                </a:cxn>
                <a:cxn ang="0">
                  <a:pos x="T4" y="T5"/>
                </a:cxn>
                <a:cxn ang="0">
                  <a:pos x="T6" y="T7"/>
                </a:cxn>
                <a:cxn ang="0">
                  <a:pos x="T8" y="T9"/>
                </a:cxn>
              </a:cxnLst>
              <a:rect l="0" t="0" r="r" b="b"/>
              <a:pathLst>
                <a:path w="1412" h="33">
                  <a:moveTo>
                    <a:pt x="1412" y="0"/>
                  </a:moveTo>
                  <a:cubicBezTo>
                    <a:pt x="78" y="0"/>
                    <a:pt x="78" y="0"/>
                    <a:pt x="78" y="0"/>
                  </a:cubicBezTo>
                  <a:cubicBezTo>
                    <a:pt x="12" y="0"/>
                    <a:pt x="12" y="0"/>
                    <a:pt x="12" y="0"/>
                  </a:cubicBezTo>
                  <a:cubicBezTo>
                    <a:pt x="5" y="0"/>
                    <a:pt x="0" y="5"/>
                    <a:pt x="0" y="12"/>
                  </a:cubicBezTo>
                  <a:cubicBezTo>
                    <a:pt x="0" y="33"/>
                    <a:pt x="0" y="33"/>
                    <a:pt x="0" y="33"/>
                  </a:cubicBezTo>
                </a:path>
              </a:pathLst>
            </a:custGeom>
            <a:noFill/>
            <a:ln w="25400" cap="flat">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grpSp>
        <p:nvGrpSpPr>
          <p:cNvPr id="51" name="Group 50">
            <a:extLst>
              <a:ext uri="{FF2B5EF4-FFF2-40B4-BE49-F238E27FC236}">
                <a16:creationId xmlns:a16="http://schemas.microsoft.com/office/drawing/2014/main" id="{312B532F-1E7C-4F22-8C9C-789CE70C4717}"/>
              </a:ext>
            </a:extLst>
          </p:cNvPr>
          <p:cNvGrpSpPr/>
          <p:nvPr userDrawn="1"/>
        </p:nvGrpSpPr>
        <p:grpSpPr>
          <a:xfrm>
            <a:off x="-5594349" y="3817513"/>
            <a:ext cx="6214533" cy="2900787"/>
            <a:chOff x="-4195762" y="2863135"/>
            <a:chExt cx="4660900" cy="2175590"/>
          </a:xfrm>
        </p:grpSpPr>
        <p:sp>
          <p:nvSpPr>
            <p:cNvPr id="21" name="Freeform 15">
              <a:extLst>
                <a:ext uri="{FF2B5EF4-FFF2-40B4-BE49-F238E27FC236}">
                  <a16:creationId xmlns:a16="http://schemas.microsoft.com/office/drawing/2014/main" id="{137A28FE-5FB5-4CE4-B56B-3D20CF02513A}"/>
                </a:ext>
              </a:extLst>
            </p:cNvPr>
            <p:cNvSpPr>
              <a:spLocks/>
            </p:cNvSpPr>
            <p:nvPr userDrawn="1"/>
          </p:nvSpPr>
          <p:spPr bwMode="auto">
            <a:xfrm>
              <a:off x="-4195762" y="4860858"/>
              <a:ext cx="4660900" cy="177867"/>
            </a:xfrm>
            <a:custGeom>
              <a:avLst/>
              <a:gdLst>
                <a:gd name="T0" fmla="*/ 1468 w 1468"/>
                <a:gd name="T1" fmla="*/ 0 h 1587"/>
                <a:gd name="T2" fmla="*/ 1468 w 1468"/>
                <a:gd name="T3" fmla="*/ 1531 h 1587"/>
                <a:gd name="T4" fmla="*/ 1412 w 1468"/>
                <a:gd name="T5" fmla="*/ 1587 h 1587"/>
                <a:gd name="T6" fmla="*/ 1334 w 1468"/>
                <a:gd name="T7" fmla="*/ 1587 h 1587"/>
                <a:gd name="T8" fmla="*/ 1163 w 1468"/>
                <a:gd name="T9" fmla="*/ 1587 h 1587"/>
                <a:gd name="T10" fmla="*/ 0 w 1468"/>
                <a:gd name="T11" fmla="*/ 1587 h 1587"/>
                <a:gd name="connsiteX0" fmla="*/ 10000 w 10000"/>
                <a:gd name="connsiteY0" fmla="*/ 0 h 353"/>
                <a:gd name="connsiteX1" fmla="*/ 9619 w 10000"/>
                <a:gd name="connsiteY1" fmla="*/ 353 h 353"/>
                <a:gd name="connsiteX2" fmla="*/ 9087 w 10000"/>
                <a:gd name="connsiteY2" fmla="*/ 353 h 353"/>
                <a:gd name="connsiteX3" fmla="*/ 7922 w 10000"/>
                <a:gd name="connsiteY3" fmla="*/ 353 h 353"/>
                <a:gd name="connsiteX4" fmla="*/ 0 w 10000"/>
                <a:gd name="connsiteY4" fmla="*/ 353 h 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353">
                  <a:moveTo>
                    <a:pt x="10000" y="0"/>
                  </a:moveTo>
                  <a:cubicBezTo>
                    <a:pt x="10000" y="195"/>
                    <a:pt x="9830" y="353"/>
                    <a:pt x="9619" y="353"/>
                  </a:cubicBezTo>
                  <a:lnTo>
                    <a:pt x="9087" y="353"/>
                  </a:lnTo>
                  <a:lnTo>
                    <a:pt x="7922" y="353"/>
                  </a:lnTo>
                  <a:lnTo>
                    <a:pt x="0" y="353"/>
                  </a:lnTo>
                </a:path>
              </a:pathLst>
            </a:custGeom>
            <a:noFill/>
            <a:ln w="25400" cap="rnd">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2" name="Freeform 16">
              <a:extLst>
                <a:ext uri="{FF2B5EF4-FFF2-40B4-BE49-F238E27FC236}">
                  <a16:creationId xmlns:a16="http://schemas.microsoft.com/office/drawing/2014/main" id="{9DB4AF32-E546-45D3-B80D-B5C053B211BE}"/>
                </a:ext>
              </a:extLst>
            </p:cNvPr>
            <p:cNvSpPr>
              <a:spLocks/>
            </p:cNvSpPr>
            <p:nvPr userDrawn="1"/>
          </p:nvSpPr>
          <p:spPr bwMode="auto">
            <a:xfrm>
              <a:off x="-4195762" y="4851440"/>
              <a:ext cx="4616450" cy="142836"/>
            </a:xfrm>
            <a:custGeom>
              <a:avLst/>
              <a:gdLst>
                <a:gd name="T0" fmla="*/ 1454 w 1454"/>
                <a:gd name="T1" fmla="*/ 0 h 1573"/>
                <a:gd name="T2" fmla="*/ 1454 w 1454"/>
                <a:gd name="T3" fmla="*/ 1528 h 1573"/>
                <a:gd name="T4" fmla="*/ 1409 w 1454"/>
                <a:gd name="T5" fmla="*/ 1573 h 1573"/>
                <a:gd name="T6" fmla="*/ 1334 w 1454"/>
                <a:gd name="T7" fmla="*/ 1573 h 1573"/>
                <a:gd name="T8" fmla="*/ 1163 w 1454"/>
                <a:gd name="T9" fmla="*/ 1573 h 1573"/>
                <a:gd name="T10" fmla="*/ 0 w 1454"/>
                <a:gd name="T11" fmla="*/ 1573 h 1573"/>
                <a:gd name="connsiteX0" fmla="*/ 10000 w 10000"/>
                <a:gd name="connsiteY0" fmla="*/ 0 h 286"/>
                <a:gd name="connsiteX1" fmla="*/ 9691 w 10000"/>
                <a:gd name="connsiteY1" fmla="*/ 286 h 286"/>
                <a:gd name="connsiteX2" fmla="*/ 9175 w 10000"/>
                <a:gd name="connsiteY2" fmla="*/ 286 h 286"/>
                <a:gd name="connsiteX3" fmla="*/ 7999 w 10000"/>
                <a:gd name="connsiteY3" fmla="*/ 286 h 286"/>
                <a:gd name="connsiteX4" fmla="*/ 0 w 10000"/>
                <a:gd name="connsiteY4" fmla="*/ 286 h 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286">
                  <a:moveTo>
                    <a:pt x="10000" y="0"/>
                  </a:moveTo>
                  <a:cubicBezTo>
                    <a:pt x="10000" y="159"/>
                    <a:pt x="9862" y="286"/>
                    <a:pt x="9691" y="286"/>
                  </a:cubicBezTo>
                  <a:lnTo>
                    <a:pt x="9175" y="286"/>
                  </a:lnTo>
                  <a:lnTo>
                    <a:pt x="7999" y="286"/>
                  </a:lnTo>
                  <a:lnTo>
                    <a:pt x="0" y="286"/>
                  </a:lnTo>
                </a:path>
              </a:pathLst>
            </a:custGeom>
            <a:noFill/>
            <a:ln w="25400" cap="rnd">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3" name="Freeform 17">
              <a:extLst>
                <a:ext uri="{FF2B5EF4-FFF2-40B4-BE49-F238E27FC236}">
                  <a16:creationId xmlns:a16="http://schemas.microsoft.com/office/drawing/2014/main" id="{4CC4321D-E3A1-4094-AFF0-20DB478635E7}"/>
                </a:ext>
              </a:extLst>
            </p:cNvPr>
            <p:cNvSpPr>
              <a:spLocks/>
            </p:cNvSpPr>
            <p:nvPr userDrawn="1"/>
          </p:nvSpPr>
          <p:spPr bwMode="auto">
            <a:xfrm>
              <a:off x="-4195762" y="4832286"/>
              <a:ext cx="4527550" cy="73090"/>
            </a:xfrm>
            <a:custGeom>
              <a:avLst/>
              <a:gdLst>
                <a:gd name="T0" fmla="*/ 1426 w 1426"/>
                <a:gd name="T1" fmla="*/ 0 h 1545"/>
                <a:gd name="T2" fmla="*/ 1426 w 1426"/>
                <a:gd name="T3" fmla="*/ 1522 h 1545"/>
                <a:gd name="T4" fmla="*/ 1403 w 1426"/>
                <a:gd name="T5" fmla="*/ 1545 h 1545"/>
                <a:gd name="T6" fmla="*/ 1334 w 1426"/>
                <a:gd name="T7" fmla="*/ 1545 h 1545"/>
                <a:gd name="T8" fmla="*/ 1163 w 1426"/>
                <a:gd name="T9" fmla="*/ 1545 h 1545"/>
                <a:gd name="T10" fmla="*/ 0 w 1426"/>
                <a:gd name="T11" fmla="*/ 1545 h 1545"/>
                <a:gd name="connsiteX0" fmla="*/ 10000 w 10000"/>
                <a:gd name="connsiteY0" fmla="*/ 0 h 149"/>
                <a:gd name="connsiteX1" fmla="*/ 9839 w 10000"/>
                <a:gd name="connsiteY1" fmla="*/ 149 h 149"/>
                <a:gd name="connsiteX2" fmla="*/ 9355 w 10000"/>
                <a:gd name="connsiteY2" fmla="*/ 149 h 149"/>
                <a:gd name="connsiteX3" fmla="*/ 8156 w 10000"/>
                <a:gd name="connsiteY3" fmla="*/ 149 h 149"/>
                <a:gd name="connsiteX4" fmla="*/ 0 w 10000"/>
                <a:gd name="connsiteY4" fmla="*/ 149 h 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9">
                  <a:moveTo>
                    <a:pt x="10000" y="0"/>
                  </a:moveTo>
                  <a:cubicBezTo>
                    <a:pt x="10000" y="84"/>
                    <a:pt x="9930" y="149"/>
                    <a:pt x="9839" y="149"/>
                  </a:cubicBezTo>
                  <a:lnTo>
                    <a:pt x="9355" y="149"/>
                  </a:lnTo>
                  <a:lnTo>
                    <a:pt x="8156" y="149"/>
                  </a:lnTo>
                  <a:lnTo>
                    <a:pt x="0" y="149"/>
                  </a:lnTo>
                </a:path>
              </a:pathLst>
            </a:custGeom>
            <a:noFill/>
            <a:ln w="25400" cap="rnd">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4" name="Freeform 18">
              <a:extLst>
                <a:ext uri="{FF2B5EF4-FFF2-40B4-BE49-F238E27FC236}">
                  <a16:creationId xmlns:a16="http://schemas.microsoft.com/office/drawing/2014/main" id="{26F2EEDE-3E2F-4DEE-B608-8968C9605708}"/>
                </a:ext>
              </a:extLst>
            </p:cNvPr>
            <p:cNvSpPr>
              <a:spLocks/>
            </p:cNvSpPr>
            <p:nvPr userDrawn="1"/>
          </p:nvSpPr>
          <p:spPr bwMode="auto">
            <a:xfrm>
              <a:off x="-4195762" y="4823010"/>
              <a:ext cx="4483100" cy="37915"/>
            </a:xfrm>
            <a:custGeom>
              <a:avLst/>
              <a:gdLst>
                <a:gd name="T0" fmla="*/ 1412 w 1412"/>
                <a:gd name="T1" fmla="*/ 0 h 1531"/>
                <a:gd name="T2" fmla="*/ 1412 w 1412"/>
                <a:gd name="T3" fmla="*/ 1519 h 1531"/>
                <a:gd name="T4" fmla="*/ 1400 w 1412"/>
                <a:gd name="T5" fmla="*/ 1531 h 1531"/>
                <a:gd name="T6" fmla="*/ 1334 w 1412"/>
                <a:gd name="T7" fmla="*/ 1531 h 1531"/>
                <a:gd name="T8" fmla="*/ 1163 w 1412"/>
                <a:gd name="T9" fmla="*/ 1531 h 1531"/>
                <a:gd name="T10" fmla="*/ 0 w 1412"/>
                <a:gd name="T11" fmla="*/ 1531 h 1531"/>
                <a:gd name="connsiteX0" fmla="*/ 10000 w 10000"/>
                <a:gd name="connsiteY0" fmla="*/ 0 h 78"/>
                <a:gd name="connsiteX1" fmla="*/ 9915 w 10000"/>
                <a:gd name="connsiteY1" fmla="*/ 78 h 78"/>
                <a:gd name="connsiteX2" fmla="*/ 9448 w 10000"/>
                <a:gd name="connsiteY2" fmla="*/ 78 h 78"/>
                <a:gd name="connsiteX3" fmla="*/ 8237 w 10000"/>
                <a:gd name="connsiteY3" fmla="*/ 78 h 78"/>
                <a:gd name="connsiteX4" fmla="*/ 0 w 10000"/>
                <a:gd name="connsiteY4" fmla="*/ 78 h 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78">
                  <a:moveTo>
                    <a:pt x="10000" y="0"/>
                  </a:moveTo>
                  <a:cubicBezTo>
                    <a:pt x="10000" y="45"/>
                    <a:pt x="9965" y="78"/>
                    <a:pt x="9915" y="78"/>
                  </a:cubicBezTo>
                  <a:lnTo>
                    <a:pt x="9448" y="78"/>
                  </a:lnTo>
                  <a:lnTo>
                    <a:pt x="8237" y="78"/>
                  </a:lnTo>
                  <a:lnTo>
                    <a:pt x="0" y="78"/>
                  </a:lnTo>
                </a:path>
              </a:pathLst>
            </a:custGeom>
            <a:noFill/>
            <a:ln w="25400" cap="rnd">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5" name="Freeform 19">
              <a:extLst>
                <a:ext uri="{FF2B5EF4-FFF2-40B4-BE49-F238E27FC236}">
                  <a16:creationId xmlns:a16="http://schemas.microsoft.com/office/drawing/2014/main" id="{3F447DCE-8B37-4CB2-BBFB-8B6E4742FE65}"/>
                </a:ext>
              </a:extLst>
            </p:cNvPr>
            <p:cNvSpPr>
              <a:spLocks/>
            </p:cNvSpPr>
            <p:nvPr userDrawn="1"/>
          </p:nvSpPr>
          <p:spPr bwMode="auto">
            <a:xfrm>
              <a:off x="-4195762" y="4841920"/>
              <a:ext cx="4572000" cy="107906"/>
            </a:xfrm>
            <a:custGeom>
              <a:avLst/>
              <a:gdLst>
                <a:gd name="T0" fmla="*/ 1440 w 1440"/>
                <a:gd name="T1" fmla="*/ 0 h 1559"/>
                <a:gd name="T2" fmla="*/ 1440 w 1440"/>
                <a:gd name="T3" fmla="*/ 1525 h 1559"/>
                <a:gd name="T4" fmla="*/ 1406 w 1440"/>
                <a:gd name="T5" fmla="*/ 1559 h 1559"/>
                <a:gd name="T6" fmla="*/ 1334 w 1440"/>
                <a:gd name="T7" fmla="*/ 1559 h 1559"/>
                <a:gd name="T8" fmla="*/ 1163 w 1440"/>
                <a:gd name="T9" fmla="*/ 1559 h 1559"/>
                <a:gd name="T10" fmla="*/ 0 w 1440"/>
                <a:gd name="T11" fmla="*/ 1559 h 1559"/>
                <a:gd name="connsiteX0" fmla="*/ 10000 w 10000"/>
                <a:gd name="connsiteY0" fmla="*/ 0 h 218"/>
                <a:gd name="connsiteX1" fmla="*/ 9764 w 10000"/>
                <a:gd name="connsiteY1" fmla="*/ 218 h 218"/>
                <a:gd name="connsiteX2" fmla="*/ 9264 w 10000"/>
                <a:gd name="connsiteY2" fmla="*/ 218 h 218"/>
                <a:gd name="connsiteX3" fmla="*/ 8076 w 10000"/>
                <a:gd name="connsiteY3" fmla="*/ 218 h 218"/>
                <a:gd name="connsiteX4" fmla="*/ 0 w 10000"/>
                <a:gd name="connsiteY4" fmla="*/ 218 h 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218">
                  <a:moveTo>
                    <a:pt x="10000" y="0"/>
                  </a:moveTo>
                  <a:cubicBezTo>
                    <a:pt x="10000" y="122"/>
                    <a:pt x="9896" y="218"/>
                    <a:pt x="9764" y="218"/>
                  </a:cubicBezTo>
                  <a:lnTo>
                    <a:pt x="9264" y="218"/>
                  </a:lnTo>
                  <a:lnTo>
                    <a:pt x="8076" y="218"/>
                  </a:lnTo>
                  <a:lnTo>
                    <a:pt x="0" y="218"/>
                  </a:lnTo>
                </a:path>
              </a:pathLst>
            </a:custGeom>
            <a:noFill/>
            <a:ln w="25400" cap="rnd">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cxnSp>
          <p:nvCxnSpPr>
            <p:cNvPr id="5" name="Straight Connector 4">
              <a:extLst>
                <a:ext uri="{FF2B5EF4-FFF2-40B4-BE49-F238E27FC236}">
                  <a16:creationId xmlns:a16="http://schemas.microsoft.com/office/drawing/2014/main" id="{612A9C9F-F8D6-41D7-9667-0A3CD6724EED}"/>
                </a:ext>
              </a:extLst>
            </p:cNvPr>
            <p:cNvCxnSpPr>
              <a:stCxn id="9" idx="4"/>
              <a:endCxn id="24" idx="0"/>
            </p:cNvCxnSpPr>
            <p:nvPr userDrawn="1"/>
          </p:nvCxnSpPr>
          <p:spPr>
            <a:xfrm>
              <a:off x="287338" y="2863135"/>
              <a:ext cx="0" cy="1959875"/>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859D3F8-E67A-4A2D-B6E7-1A3777D3C174}"/>
                </a:ext>
              </a:extLst>
            </p:cNvPr>
            <p:cNvCxnSpPr>
              <a:cxnSpLocks/>
              <a:stCxn id="10" idx="4"/>
              <a:endCxn id="23" idx="0"/>
            </p:cNvCxnSpPr>
            <p:nvPr userDrawn="1"/>
          </p:nvCxnSpPr>
          <p:spPr>
            <a:xfrm>
              <a:off x="331788" y="2900005"/>
              <a:ext cx="0" cy="1932281"/>
            </a:xfrm>
            <a:prstGeom prst="line">
              <a:avLst/>
            </a:prstGeom>
            <a:ln w="25400" cap="rnd"/>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F072392-94C0-4435-87D1-9E066C358753}"/>
                </a:ext>
              </a:extLst>
            </p:cNvPr>
            <p:cNvCxnSpPr>
              <a:cxnSpLocks/>
              <a:stCxn id="12" idx="4"/>
              <a:endCxn id="22" idx="0"/>
            </p:cNvCxnSpPr>
            <p:nvPr userDrawn="1"/>
          </p:nvCxnSpPr>
          <p:spPr>
            <a:xfrm>
              <a:off x="420688" y="2973745"/>
              <a:ext cx="0" cy="1877695"/>
            </a:xfrm>
            <a:prstGeom prst="line">
              <a:avLst/>
            </a:prstGeom>
            <a:ln w="25400"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D948A2C-18F5-4AE9-A0D0-1E104D0FB19B}"/>
                </a:ext>
              </a:extLst>
            </p:cNvPr>
            <p:cNvCxnSpPr>
              <a:cxnSpLocks/>
              <a:stCxn id="11" idx="4"/>
              <a:endCxn id="25" idx="0"/>
            </p:cNvCxnSpPr>
            <p:nvPr userDrawn="1"/>
          </p:nvCxnSpPr>
          <p:spPr>
            <a:xfrm>
              <a:off x="376238" y="2936875"/>
              <a:ext cx="0" cy="190504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C5A05F4-E879-433D-A0A4-81D8378E1C89}"/>
                </a:ext>
              </a:extLst>
            </p:cNvPr>
            <p:cNvCxnSpPr>
              <a:cxnSpLocks/>
              <a:stCxn id="13" idx="4"/>
              <a:endCxn id="21" idx="0"/>
            </p:cNvCxnSpPr>
            <p:nvPr userDrawn="1"/>
          </p:nvCxnSpPr>
          <p:spPr>
            <a:xfrm>
              <a:off x="465138" y="3010615"/>
              <a:ext cx="0" cy="1850243"/>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9E4198CF-DBB9-44DA-96CC-A0B5AE6BA9A4}"/>
              </a:ext>
            </a:extLst>
          </p:cNvPr>
          <p:cNvGrpSpPr/>
          <p:nvPr userDrawn="1"/>
        </p:nvGrpSpPr>
        <p:grpSpPr>
          <a:xfrm flipH="1">
            <a:off x="11567472" y="3817513"/>
            <a:ext cx="6214533" cy="2900787"/>
            <a:chOff x="-4195762" y="2863135"/>
            <a:chExt cx="4660900" cy="2175590"/>
          </a:xfrm>
        </p:grpSpPr>
        <p:sp>
          <p:nvSpPr>
            <p:cNvPr id="53" name="Freeform 15">
              <a:extLst>
                <a:ext uri="{FF2B5EF4-FFF2-40B4-BE49-F238E27FC236}">
                  <a16:creationId xmlns:a16="http://schemas.microsoft.com/office/drawing/2014/main" id="{B76BDA3E-CA95-49B2-B995-272C3E3E6685}"/>
                </a:ext>
              </a:extLst>
            </p:cNvPr>
            <p:cNvSpPr>
              <a:spLocks/>
            </p:cNvSpPr>
            <p:nvPr userDrawn="1"/>
          </p:nvSpPr>
          <p:spPr bwMode="auto">
            <a:xfrm>
              <a:off x="-4195762" y="4860858"/>
              <a:ext cx="4660900" cy="177867"/>
            </a:xfrm>
            <a:custGeom>
              <a:avLst/>
              <a:gdLst>
                <a:gd name="T0" fmla="*/ 1468 w 1468"/>
                <a:gd name="T1" fmla="*/ 0 h 1587"/>
                <a:gd name="T2" fmla="*/ 1468 w 1468"/>
                <a:gd name="T3" fmla="*/ 1531 h 1587"/>
                <a:gd name="T4" fmla="*/ 1412 w 1468"/>
                <a:gd name="T5" fmla="*/ 1587 h 1587"/>
                <a:gd name="T6" fmla="*/ 1334 w 1468"/>
                <a:gd name="T7" fmla="*/ 1587 h 1587"/>
                <a:gd name="T8" fmla="*/ 1163 w 1468"/>
                <a:gd name="T9" fmla="*/ 1587 h 1587"/>
                <a:gd name="T10" fmla="*/ 0 w 1468"/>
                <a:gd name="T11" fmla="*/ 1587 h 1587"/>
                <a:gd name="connsiteX0" fmla="*/ 10000 w 10000"/>
                <a:gd name="connsiteY0" fmla="*/ 0 h 353"/>
                <a:gd name="connsiteX1" fmla="*/ 9619 w 10000"/>
                <a:gd name="connsiteY1" fmla="*/ 353 h 353"/>
                <a:gd name="connsiteX2" fmla="*/ 9087 w 10000"/>
                <a:gd name="connsiteY2" fmla="*/ 353 h 353"/>
                <a:gd name="connsiteX3" fmla="*/ 7922 w 10000"/>
                <a:gd name="connsiteY3" fmla="*/ 353 h 353"/>
                <a:gd name="connsiteX4" fmla="*/ 0 w 10000"/>
                <a:gd name="connsiteY4" fmla="*/ 353 h 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353">
                  <a:moveTo>
                    <a:pt x="10000" y="0"/>
                  </a:moveTo>
                  <a:cubicBezTo>
                    <a:pt x="10000" y="195"/>
                    <a:pt x="9830" y="353"/>
                    <a:pt x="9619" y="353"/>
                  </a:cubicBezTo>
                  <a:lnTo>
                    <a:pt x="9087" y="353"/>
                  </a:lnTo>
                  <a:lnTo>
                    <a:pt x="7922" y="353"/>
                  </a:lnTo>
                  <a:lnTo>
                    <a:pt x="0" y="353"/>
                  </a:lnTo>
                </a:path>
              </a:pathLst>
            </a:custGeom>
            <a:noFill/>
            <a:ln w="25400" cap="rnd">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4" name="Freeform 16">
              <a:extLst>
                <a:ext uri="{FF2B5EF4-FFF2-40B4-BE49-F238E27FC236}">
                  <a16:creationId xmlns:a16="http://schemas.microsoft.com/office/drawing/2014/main" id="{7549FA1B-AB94-4D2B-B996-6C7BDBCE3149}"/>
                </a:ext>
              </a:extLst>
            </p:cNvPr>
            <p:cNvSpPr>
              <a:spLocks/>
            </p:cNvSpPr>
            <p:nvPr userDrawn="1"/>
          </p:nvSpPr>
          <p:spPr bwMode="auto">
            <a:xfrm>
              <a:off x="-4195762" y="4851440"/>
              <a:ext cx="4616450" cy="142836"/>
            </a:xfrm>
            <a:custGeom>
              <a:avLst/>
              <a:gdLst>
                <a:gd name="T0" fmla="*/ 1454 w 1454"/>
                <a:gd name="T1" fmla="*/ 0 h 1573"/>
                <a:gd name="T2" fmla="*/ 1454 w 1454"/>
                <a:gd name="T3" fmla="*/ 1528 h 1573"/>
                <a:gd name="T4" fmla="*/ 1409 w 1454"/>
                <a:gd name="T5" fmla="*/ 1573 h 1573"/>
                <a:gd name="T6" fmla="*/ 1334 w 1454"/>
                <a:gd name="T7" fmla="*/ 1573 h 1573"/>
                <a:gd name="T8" fmla="*/ 1163 w 1454"/>
                <a:gd name="T9" fmla="*/ 1573 h 1573"/>
                <a:gd name="T10" fmla="*/ 0 w 1454"/>
                <a:gd name="T11" fmla="*/ 1573 h 1573"/>
                <a:gd name="connsiteX0" fmla="*/ 10000 w 10000"/>
                <a:gd name="connsiteY0" fmla="*/ 0 h 286"/>
                <a:gd name="connsiteX1" fmla="*/ 9691 w 10000"/>
                <a:gd name="connsiteY1" fmla="*/ 286 h 286"/>
                <a:gd name="connsiteX2" fmla="*/ 9175 w 10000"/>
                <a:gd name="connsiteY2" fmla="*/ 286 h 286"/>
                <a:gd name="connsiteX3" fmla="*/ 7999 w 10000"/>
                <a:gd name="connsiteY3" fmla="*/ 286 h 286"/>
                <a:gd name="connsiteX4" fmla="*/ 0 w 10000"/>
                <a:gd name="connsiteY4" fmla="*/ 286 h 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286">
                  <a:moveTo>
                    <a:pt x="10000" y="0"/>
                  </a:moveTo>
                  <a:cubicBezTo>
                    <a:pt x="10000" y="159"/>
                    <a:pt x="9862" y="286"/>
                    <a:pt x="9691" y="286"/>
                  </a:cubicBezTo>
                  <a:lnTo>
                    <a:pt x="9175" y="286"/>
                  </a:lnTo>
                  <a:lnTo>
                    <a:pt x="7999" y="286"/>
                  </a:lnTo>
                  <a:lnTo>
                    <a:pt x="0" y="286"/>
                  </a:lnTo>
                </a:path>
              </a:pathLst>
            </a:custGeom>
            <a:noFill/>
            <a:ln w="25400" cap="rnd">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5" name="Freeform 17">
              <a:extLst>
                <a:ext uri="{FF2B5EF4-FFF2-40B4-BE49-F238E27FC236}">
                  <a16:creationId xmlns:a16="http://schemas.microsoft.com/office/drawing/2014/main" id="{7E855C8D-8BB2-4A05-A93B-4E74C34F733B}"/>
                </a:ext>
              </a:extLst>
            </p:cNvPr>
            <p:cNvSpPr>
              <a:spLocks/>
            </p:cNvSpPr>
            <p:nvPr userDrawn="1"/>
          </p:nvSpPr>
          <p:spPr bwMode="auto">
            <a:xfrm>
              <a:off x="-4195762" y="4832286"/>
              <a:ext cx="4527550" cy="73090"/>
            </a:xfrm>
            <a:custGeom>
              <a:avLst/>
              <a:gdLst>
                <a:gd name="T0" fmla="*/ 1426 w 1426"/>
                <a:gd name="T1" fmla="*/ 0 h 1545"/>
                <a:gd name="T2" fmla="*/ 1426 w 1426"/>
                <a:gd name="T3" fmla="*/ 1522 h 1545"/>
                <a:gd name="T4" fmla="*/ 1403 w 1426"/>
                <a:gd name="T5" fmla="*/ 1545 h 1545"/>
                <a:gd name="T6" fmla="*/ 1334 w 1426"/>
                <a:gd name="T7" fmla="*/ 1545 h 1545"/>
                <a:gd name="T8" fmla="*/ 1163 w 1426"/>
                <a:gd name="T9" fmla="*/ 1545 h 1545"/>
                <a:gd name="T10" fmla="*/ 0 w 1426"/>
                <a:gd name="T11" fmla="*/ 1545 h 1545"/>
                <a:gd name="connsiteX0" fmla="*/ 10000 w 10000"/>
                <a:gd name="connsiteY0" fmla="*/ 0 h 149"/>
                <a:gd name="connsiteX1" fmla="*/ 9839 w 10000"/>
                <a:gd name="connsiteY1" fmla="*/ 149 h 149"/>
                <a:gd name="connsiteX2" fmla="*/ 9355 w 10000"/>
                <a:gd name="connsiteY2" fmla="*/ 149 h 149"/>
                <a:gd name="connsiteX3" fmla="*/ 8156 w 10000"/>
                <a:gd name="connsiteY3" fmla="*/ 149 h 149"/>
                <a:gd name="connsiteX4" fmla="*/ 0 w 10000"/>
                <a:gd name="connsiteY4" fmla="*/ 149 h 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9">
                  <a:moveTo>
                    <a:pt x="10000" y="0"/>
                  </a:moveTo>
                  <a:cubicBezTo>
                    <a:pt x="10000" y="84"/>
                    <a:pt x="9930" y="149"/>
                    <a:pt x="9839" y="149"/>
                  </a:cubicBezTo>
                  <a:lnTo>
                    <a:pt x="9355" y="149"/>
                  </a:lnTo>
                  <a:lnTo>
                    <a:pt x="8156" y="149"/>
                  </a:lnTo>
                  <a:lnTo>
                    <a:pt x="0" y="149"/>
                  </a:lnTo>
                </a:path>
              </a:pathLst>
            </a:custGeom>
            <a:noFill/>
            <a:ln w="25400" cap="rnd">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6" name="Freeform 18">
              <a:extLst>
                <a:ext uri="{FF2B5EF4-FFF2-40B4-BE49-F238E27FC236}">
                  <a16:creationId xmlns:a16="http://schemas.microsoft.com/office/drawing/2014/main" id="{0C866AAF-BF86-4BF8-AAA7-2E90DF3CAA8F}"/>
                </a:ext>
              </a:extLst>
            </p:cNvPr>
            <p:cNvSpPr>
              <a:spLocks/>
            </p:cNvSpPr>
            <p:nvPr userDrawn="1"/>
          </p:nvSpPr>
          <p:spPr bwMode="auto">
            <a:xfrm>
              <a:off x="-4195762" y="4823010"/>
              <a:ext cx="4483100" cy="37915"/>
            </a:xfrm>
            <a:custGeom>
              <a:avLst/>
              <a:gdLst>
                <a:gd name="T0" fmla="*/ 1412 w 1412"/>
                <a:gd name="T1" fmla="*/ 0 h 1531"/>
                <a:gd name="T2" fmla="*/ 1412 w 1412"/>
                <a:gd name="T3" fmla="*/ 1519 h 1531"/>
                <a:gd name="T4" fmla="*/ 1400 w 1412"/>
                <a:gd name="T5" fmla="*/ 1531 h 1531"/>
                <a:gd name="T6" fmla="*/ 1334 w 1412"/>
                <a:gd name="T7" fmla="*/ 1531 h 1531"/>
                <a:gd name="T8" fmla="*/ 1163 w 1412"/>
                <a:gd name="T9" fmla="*/ 1531 h 1531"/>
                <a:gd name="T10" fmla="*/ 0 w 1412"/>
                <a:gd name="T11" fmla="*/ 1531 h 1531"/>
                <a:gd name="connsiteX0" fmla="*/ 10000 w 10000"/>
                <a:gd name="connsiteY0" fmla="*/ 0 h 78"/>
                <a:gd name="connsiteX1" fmla="*/ 9915 w 10000"/>
                <a:gd name="connsiteY1" fmla="*/ 78 h 78"/>
                <a:gd name="connsiteX2" fmla="*/ 9448 w 10000"/>
                <a:gd name="connsiteY2" fmla="*/ 78 h 78"/>
                <a:gd name="connsiteX3" fmla="*/ 8237 w 10000"/>
                <a:gd name="connsiteY3" fmla="*/ 78 h 78"/>
                <a:gd name="connsiteX4" fmla="*/ 0 w 10000"/>
                <a:gd name="connsiteY4" fmla="*/ 78 h 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78">
                  <a:moveTo>
                    <a:pt x="10000" y="0"/>
                  </a:moveTo>
                  <a:cubicBezTo>
                    <a:pt x="10000" y="45"/>
                    <a:pt x="9965" y="78"/>
                    <a:pt x="9915" y="78"/>
                  </a:cubicBezTo>
                  <a:lnTo>
                    <a:pt x="9448" y="78"/>
                  </a:lnTo>
                  <a:lnTo>
                    <a:pt x="8237" y="78"/>
                  </a:lnTo>
                  <a:lnTo>
                    <a:pt x="0" y="78"/>
                  </a:lnTo>
                </a:path>
              </a:pathLst>
            </a:custGeom>
            <a:noFill/>
            <a:ln w="25400" cap="rnd">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7" name="Freeform 19">
              <a:extLst>
                <a:ext uri="{FF2B5EF4-FFF2-40B4-BE49-F238E27FC236}">
                  <a16:creationId xmlns:a16="http://schemas.microsoft.com/office/drawing/2014/main" id="{FA26CFC9-75E9-4AFC-8976-B49585D18B15}"/>
                </a:ext>
              </a:extLst>
            </p:cNvPr>
            <p:cNvSpPr>
              <a:spLocks/>
            </p:cNvSpPr>
            <p:nvPr userDrawn="1"/>
          </p:nvSpPr>
          <p:spPr bwMode="auto">
            <a:xfrm>
              <a:off x="-4195762" y="4841920"/>
              <a:ext cx="4572000" cy="107906"/>
            </a:xfrm>
            <a:custGeom>
              <a:avLst/>
              <a:gdLst>
                <a:gd name="T0" fmla="*/ 1440 w 1440"/>
                <a:gd name="T1" fmla="*/ 0 h 1559"/>
                <a:gd name="T2" fmla="*/ 1440 w 1440"/>
                <a:gd name="T3" fmla="*/ 1525 h 1559"/>
                <a:gd name="T4" fmla="*/ 1406 w 1440"/>
                <a:gd name="T5" fmla="*/ 1559 h 1559"/>
                <a:gd name="T6" fmla="*/ 1334 w 1440"/>
                <a:gd name="T7" fmla="*/ 1559 h 1559"/>
                <a:gd name="T8" fmla="*/ 1163 w 1440"/>
                <a:gd name="T9" fmla="*/ 1559 h 1559"/>
                <a:gd name="T10" fmla="*/ 0 w 1440"/>
                <a:gd name="T11" fmla="*/ 1559 h 1559"/>
                <a:gd name="connsiteX0" fmla="*/ 10000 w 10000"/>
                <a:gd name="connsiteY0" fmla="*/ 0 h 218"/>
                <a:gd name="connsiteX1" fmla="*/ 9764 w 10000"/>
                <a:gd name="connsiteY1" fmla="*/ 218 h 218"/>
                <a:gd name="connsiteX2" fmla="*/ 9264 w 10000"/>
                <a:gd name="connsiteY2" fmla="*/ 218 h 218"/>
                <a:gd name="connsiteX3" fmla="*/ 8076 w 10000"/>
                <a:gd name="connsiteY3" fmla="*/ 218 h 218"/>
                <a:gd name="connsiteX4" fmla="*/ 0 w 10000"/>
                <a:gd name="connsiteY4" fmla="*/ 218 h 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218">
                  <a:moveTo>
                    <a:pt x="10000" y="0"/>
                  </a:moveTo>
                  <a:cubicBezTo>
                    <a:pt x="10000" y="122"/>
                    <a:pt x="9896" y="218"/>
                    <a:pt x="9764" y="218"/>
                  </a:cubicBezTo>
                  <a:lnTo>
                    <a:pt x="9264" y="218"/>
                  </a:lnTo>
                  <a:lnTo>
                    <a:pt x="8076" y="218"/>
                  </a:lnTo>
                  <a:lnTo>
                    <a:pt x="0" y="218"/>
                  </a:lnTo>
                </a:path>
              </a:pathLst>
            </a:custGeom>
            <a:noFill/>
            <a:ln w="25400" cap="rnd">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cxnSp>
          <p:nvCxnSpPr>
            <p:cNvPr id="58" name="Straight Connector 57">
              <a:extLst>
                <a:ext uri="{FF2B5EF4-FFF2-40B4-BE49-F238E27FC236}">
                  <a16:creationId xmlns:a16="http://schemas.microsoft.com/office/drawing/2014/main" id="{B6A987FA-1194-47FA-AFA8-F8C18739453F}"/>
                </a:ext>
              </a:extLst>
            </p:cNvPr>
            <p:cNvCxnSpPr>
              <a:cxnSpLocks/>
              <a:stCxn id="15" idx="4"/>
              <a:endCxn id="56" idx="0"/>
            </p:cNvCxnSpPr>
            <p:nvPr userDrawn="1"/>
          </p:nvCxnSpPr>
          <p:spPr>
            <a:xfrm>
              <a:off x="287337" y="2863135"/>
              <a:ext cx="1" cy="1959875"/>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6A9FFFE-0B51-4747-B7C3-5199D76E6E13}"/>
                </a:ext>
              </a:extLst>
            </p:cNvPr>
            <p:cNvCxnSpPr>
              <a:cxnSpLocks/>
              <a:stCxn id="16" idx="4"/>
              <a:endCxn id="55" idx="0"/>
            </p:cNvCxnSpPr>
            <p:nvPr userDrawn="1"/>
          </p:nvCxnSpPr>
          <p:spPr>
            <a:xfrm>
              <a:off x="331787" y="2900005"/>
              <a:ext cx="1" cy="1932281"/>
            </a:xfrm>
            <a:prstGeom prst="line">
              <a:avLst/>
            </a:prstGeom>
            <a:ln w="25400" cap="rnd"/>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13CCA46-528B-41E5-B4B4-7FA727F10BAC}"/>
                </a:ext>
              </a:extLst>
            </p:cNvPr>
            <p:cNvCxnSpPr>
              <a:cxnSpLocks/>
              <a:stCxn id="18" idx="4"/>
              <a:endCxn id="54" idx="0"/>
            </p:cNvCxnSpPr>
            <p:nvPr userDrawn="1"/>
          </p:nvCxnSpPr>
          <p:spPr>
            <a:xfrm>
              <a:off x="420687" y="2973745"/>
              <a:ext cx="1" cy="1877695"/>
            </a:xfrm>
            <a:prstGeom prst="line">
              <a:avLst/>
            </a:prstGeom>
            <a:ln w="25400"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204EFD1-0ED1-4101-BFBA-B63BD26F0CBC}"/>
                </a:ext>
              </a:extLst>
            </p:cNvPr>
            <p:cNvCxnSpPr>
              <a:cxnSpLocks/>
              <a:stCxn id="17" idx="4"/>
              <a:endCxn id="57" idx="0"/>
            </p:cNvCxnSpPr>
            <p:nvPr userDrawn="1"/>
          </p:nvCxnSpPr>
          <p:spPr>
            <a:xfrm>
              <a:off x="376237" y="2936875"/>
              <a:ext cx="1" cy="190504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476F21C-B4E5-49C9-A515-962E518684D1}"/>
                </a:ext>
              </a:extLst>
            </p:cNvPr>
            <p:cNvCxnSpPr>
              <a:cxnSpLocks/>
              <a:endCxn id="53" idx="0"/>
            </p:cNvCxnSpPr>
            <p:nvPr userDrawn="1"/>
          </p:nvCxnSpPr>
          <p:spPr>
            <a:xfrm flipH="1">
              <a:off x="465138" y="3010615"/>
              <a:ext cx="0" cy="1850243"/>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5178271"/>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613807"/>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6" name="Picture 45" descr="A picture containing floor, person, indoor&#10;&#10;Description generated with very high confidence">
            <a:extLst>
              <a:ext uri="{FF2B5EF4-FFF2-40B4-BE49-F238E27FC236}">
                <a16:creationId xmlns:a16="http://schemas.microsoft.com/office/drawing/2014/main" id="{8533718D-CF81-4DC1-BB07-82955906C07E}"/>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0" y="-509994"/>
            <a:ext cx="12192000" cy="7877987"/>
          </a:xfrm>
          <a:prstGeom prst="rect">
            <a:avLst/>
          </a:prstGeom>
        </p:spPr>
      </p:pic>
      <p:sp>
        <p:nvSpPr>
          <p:cNvPr id="29" name="Rectangle 28">
            <a:extLst>
              <a:ext uri="{FF2B5EF4-FFF2-40B4-BE49-F238E27FC236}">
                <a16:creationId xmlns:a16="http://schemas.microsoft.com/office/drawing/2014/main" id="{1CBC087C-A757-41B4-AD7A-9512848BD6B5}"/>
              </a:ext>
            </a:extLst>
          </p:cNvPr>
          <p:cNvSpPr/>
          <p:nvPr userDrawn="1"/>
        </p:nvSpPr>
        <p:spPr>
          <a:xfrm>
            <a:off x="0" y="-509994"/>
            <a:ext cx="12192000" cy="7877987"/>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0" name="Rectangle 29">
            <a:extLst>
              <a:ext uri="{FF2B5EF4-FFF2-40B4-BE49-F238E27FC236}">
                <a16:creationId xmlns:a16="http://schemas.microsoft.com/office/drawing/2014/main" id="{E7893984-ACDA-4466-8B4F-363E2D8449C7}"/>
              </a:ext>
            </a:extLst>
          </p:cNvPr>
          <p:cNvSpPr/>
          <p:nvPr userDrawn="1"/>
        </p:nvSpPr>
        <p:spPr>
          <a:xfrm>
            <a:off x="1" y="0"/>
            <a:ext cx="60959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6" name="Rectangle 35">
            <a:extLst>
              <a:ext uri="{FF2B5EF4-FFF2-40B4-BE49-F238E27FC236}">
                <a16:creationId xmlns:a16="http://schemas.microsoft.com/office/drawing/2014/main" id="{9346AF3C-4F90-4EB5-884F-602B8190EE2B}"/>
              </a:ext>
            </a:extLst>
          </p:cNvPr>
          <p:cNvSpPr/>
          <p:nvPr userDrawn="1"/>
        </p:nvSpPr>
        <p:spPr>
          <a:xfrm>
            <a:off x="6096005" y="0"/>
            <a:ext cx="60959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nvGrpSpPr>
          <p:cNvPr id="16" name="Group 13">
            <a:extLst>
              <a:ext uri="{FF2B5EF4-FFF2-40B4-BE49-F238E27FC236}">
                <a16:creationId xmlns:a16="http://schemas.microsoft.com/office/drawing/2014/main" id="{400C5AA3-F7F3-4BB2-956F-E2216A8DF410}"/>
              </a:ext>
            </a:extLst>
          </p:cNvPr>
          <p:cNvGrpSpPr>
            <a:grpSpLocks noChangeAspect="1"/>
          </p:cNvGrpSpPr>
          <p:nvPr userDrawn="1"/>
        </p:nvGrpSpPr>
        <p:grpSpPr bwMode="auto">
          <a:xfrm>
            <a:off x="0" y="2"/>
            <a:ext cx="6214533" cy="6718300"/>
            <a:chOff x="0" y="0"/>
            <a:chExt cx="2936" cy="3174"/>
          </a:xfrm>
        </p:grpSpPr>
        <p:sp>
          <p:nvSpPr>
            <p:cNvPr id="19" name="Freeform 15">
              <a:extLst>
                <a:ext uri="{FF2B5EF4-FFF2-40B4-BE49-F238E27FC236}">
                  <a16:creationId xmlns:a16="http://schemas.microsoft.com/office/drawing/2014/main" id="{C0538ADD-A194-4F11-9851-EB58220099AE}"/>
                </a:ext>
              </a:extLst>
            </p:cNvPr>
            <p:cNvSpPr>
              <a:spLocks/>
            </p:cNvSpPr>
            <p:nvPr userDrawn="1"/>
          </p:nvSpPr>
          <p:spPr bwMode="auto">
            <a:xfrm>
              <a:off x="0" y="0"/>
              <a:ext cx="2936" cy="3174"/>
            </a:xfrm>
            <a:custGeom>
              <a:avLst/>
              <a:gdLst>
                <a:gd name="T0" fmla="*/ 1468 w 1468"/>
                <a:gd name="T1" fmla="*/ 0 h 1587"/>
                <a:gd name="T2" fmla="*/ 1468 w 1468"/>
                <a:gd name="T3" fmla="*/ 1531 h 1587"/>
                <a:gd name="T4" fmla="*/ 1412 w 1468"/>
                <a:gd name="T5" fmla="*/ 1587 h 1587"/>
                <a:gd name="T6" fmla="*/ 1334 w 1468"/>
                <a:gd name="T7" fmla="*/ 1587 h 1587"/>
                <a:gd name="T8" fmla="*/ 1163 w 1468"/>
                <a:gd name="T9" fmla="*/ 1587 h 1587"/>
                <a:gd name="T10" fmla="*/ 0 w 1468"/>
                <a:gd name="T11" fmla="*/ 1587 h 1587"/>
              </a:gdLst>
              <a:ahLst/>
              <a:cxnLst>
                <a:cxn ang="0">
                  <a:pos x="T0" y="T1"/>
                </a:cxn>
                <a:cxn ang="0">
                  <a:pos x="T2" y="T3"/>
                </a:cxn>
                <a:cxn ang="0">
                  <a:pos x="T4" y="T5"/>
                </a:cxn>
                <a:cxn ang="0">
                  <a:pos x="T6" y="T7"/>
                </a:cxn>
                <a:cxn ang="0">
                  <a:pos x="T8" y="T9"/>
                </a:cxn>
                <a:cxn ang="0">
                  <a:pos x="T10" y="T11"/>
                </a:cxn>
              </a:cxnLst>
              <a:rect l="0" t="0" r="r" b="b"/>
              <a:pathLst>
                <a:path w="1468" h="1587">
                  <a:moveTo>
                    <a:pt x="1468" y="0"/>
                  </a:moveTo>
                  <a:cubicBezTo>
                    <a:pt x="1468" y="1531"/>
                    <a:pt x="1468" y="1531"/>
                    <a:pt x="1468" y="1531"/>
                  </a:cubicBezTo>
                  <a:cubicBezTo>
                    <a:pt x="1468" y="1562"/>
                    <a:pt x="1443" y="1587"/>
                    <a:pt x="1412" y="1587"/>
                  </a:cubicBezTo>
                  <a:cubicBezTo>
                    <a:pt x="1334" y="1587"/>
                    <a:pt x="1334" y="1587"/>
                    <a:pt x="1334" y="1587"/>
                  </a:cubicBezTo>
                  <a:cubicBezTo>
                    <a:pt x="1163" y="1587"/>
                    <a:pt x="1163" y="1587"/>
                    <a:pt x="1163" y="1587"/>
                  </a:cubicBezTo>
                  <a:cubicBezTo>
                    <a:pt x="0" y="1587"/>
                    <a:pt x="0" y="1587"/>
                    <a:pt x="0" y="1587"/>
                  </a:cubicBezTo>
                </a:path>
              </a:pathLst>
            </a:custGeom>
            <a:noFill/>
            <a:ln w="25400" cap="flat">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0" name="Freeform 16">
              <a:extLst>
                <a:ext uri="{FF2B5EF4-FFF2-40B4-BE49-F238E27FC236}">
                  <a16:creationId xmlns:a16="http://schemas.microsoft.com/office/drawing/2014/main" id="{C1339AA8-531D-4BCB-B3E8-1ACCC65DA98B}"/>
                </a:ext>
              </a:extLst>
            </p:cNvPr>
            <p:cNvSpPr>
              <a:spLocks/>
            </p:cNvSpPr>
            <p:nvPr userDrawn="1"/>
          </p:nvSpPr>
          <p:spPr bwMode="auto">
            <a:xfrm>
              <a:off x="0" y="0"/>
              <a:ext cx="2908" cy="3146"/>
            </a:xfrm>
            <a:custGeom>
              <a:avLst/>
              <a:gdLst>
                <a:gd name="T0" fmla="*/ 1454 w 1454"/>
                <a:gd name="T1" fmla="*/ 0 h 1573"/>
                <a:gd name="T2" fmla="*/ 1454 w 1454"/>
                <a:gd name="T3" fmla="*/ 1528 h 1573"/>
                <a:gd name="T4" fmla="*/ 1409 w 1454"/>
                <a:gd name="T5" fmla="*/ 1573 h 1573"/>
                <a:gd name="T6" fmla="*/ 1334 w 1454"/>
                <a:gd name="T7" fmla="*/ 1573 h 1573"/>
                <a:gd name="T8" fmla="*/ 1163 w 1454"/>
                <a:gd name="T9" fmla="*/ 1573 h 1573"/>
                <a:gd name="T10" fmla="*/ 0 w 1454"/>
                <a:gd name="T11" fmla="*/ 1573 h 1573"/>
              </a:gdLst>
              <a:ahLst/>
              <a:cxnLst>
                <a:cxn ang="0">
                  <a:pos x="T0" y="T1"/>
                </a:cxn>
                <a:cxn ang="0">
                  <a:pos x="T2" y="T3"/>
                </a:cxn>
                <a:cxn ang="0">
                  <a:pos x="T4" y="T5"/>
                </a:cxn>
                <a:cxn ang="0">
                  <a:pos x="T6" y="T7"/>
                </a:cxn>
                <a:cxn ang="0">
                  <a:pos x="T8" y="T9"/>
                </a:cxn>
                <a:cxn ang="0">
                  <a:pos x="T10" y="T11"/>
                </a:cxn>
              </a:cxnLst>
              <a:rect l="0" t="0" r="r" b="b"/>
              <a:pathLst>
                <a:path w="1454" h="1573">
                  <a:moveTo>
                    <a:pt x="1454" y="0"/>
                  </a:moveTo>
                  <a:cubicBezTo>
                    <a:pt x="1454" y="1528"/>
                    <a:pt x="1454" y="1528"/>
                    <a:pt x="1454" y="1528"/>
                  </a:cubicBezTo>
                  <a:cubicBezTo>
                    <a:pt x="1454" y="1553"/>
                    <a:pt x="1434" y="1573"/>
                    <a:pt x="1409" y="1573"/>
                  </a:cubicBezTo>
                  <a:cubicBezTo>
                    <a:pt x="1334" y="1573"/>
                    <a:pt x="1334" y="1573"/>
                    <a:pt x="1334" y="1573"/>
                  </a:cubicBezTo>
                  <a:cubicBezTo>
                    <a:pt x="1163" y="1573"/>
                    <a:pt x="1163" y="1573"/>
                    <a:pt x="1163" y="1573"/>
                  </a:cubicBezTo>
                  <a:cubicBezTo>
                    <a:pt x="0" y="1573"/>
                    <a:pt x="0" y="1573"/>
                    <a:pt x="0" y="1573"/>
                  </a:cubicBezTo>
                </a:path>
              </a:pathLst>
            </a:custGeom>
            <a:noFill/>
            <a:ln w="25400" cap="flat">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1" name="Freeform 17">
              <a:extLst>
                <a:ext uri="{FF2B5EF4-FFF2-40B4-BE49-F238E27FC236}">
                  <a16:creationId xmlns:a16="http://schemas.microsoft.com/office/drawing/2014/main" id="{DBABFAE8-31C2-4193-8963-4B80451D6CD5}"/>
                </a:ext>
              </a:extLst>
            </p:cNvPr>
            <p:cNvSpPr>
              <a:spLocks/>
            </p:cNvSpPr>
            <p:nvPr userDrawn="1"/>
          </p:nvSpPr>
          <p:spPr bwMode="auto">
            <a:xfrm>
              <a:off x="0" y="0"/>
              <a:ext cx="2852" cy="3090"/>
            </a:xfrm>
            <a:custGeom>
              <a:avLst/>
              <a:gdLst>
                <a:gd name="T0" fmla="*/ 1426 w 1426"/>
                <a:gd name="T1" fmla="*/ 0 h 1545"/>
                <a:gd name="T2" fmla="*/ 1426 w 1426"/>
                <a:gd name="T3" fmla="*/ 1522 h 1545"/>
                <a:gd name="T4" fmla="*/ 1403 w 1426"/>
                <a:gd name="T5" fmla="*/ 1545 h 1545"/>
                <a:gd name="T6" fmla="*/ 1334 w 1426"/>
                <a:gd name="T7" fmla="*/ 1545 h 1545"/>
                <a:gd name="T8" fmla="*/ 1163 w 1426"/>
                <a:gd name="T9" fmla="*/ 1545 h 1545"/>
                <a:gd name="T10" fmla="*/ 0 w 1426"/>
                <a:gd name="T11" fmla="*/ 1545 h 1545"/>
              </a:gdLst>
              <a:ahLst/>
              <a:cxnLst>
                <a:cxn ang="0">
                  <a:pos x="T0" y="T1"/>
                </a:cxn>
                <a:cxn ang="0">
                  <a:pos x="T2" y="T3"/>
                </a:cxn>
                <a:cxn ang="0">
                  <a:pos x="T4" y="T5"/>
                </a:cxn>
                <a:cxn ang="0">
                  <a:pos x="T6" y="T7"/>
                </a:cxn>
                <a:cxn ang="0">
                  <a:pos x="T8" y="T9"/>
                </a:cxn>
                <a:cxn ang="0">
                  <a:pos x="T10" y="T11"/>
                </a:cxn>
              </a:cxnLst>
              <a:rect l="0" t="0" r="r" b="b"/>
              <a:pathLst>
                <a:path w="1426" h="1545">
                  <a:moveTo>
                    <a:pt x="1426" y="0"/>
                  </a:moveTo>
                  <a:cubicBezTo>
                    <a:pt x="1426" y="1522"/>
                    <a:pt x="1426" y="1522"/>
                    <a:pt x="1426" y="1522"/>
                  </a:cubicBezTo>
                  <a:cubicBezTo>
                    <a:pt x="1426" y="1535"/>
                    <a:pt x="1416" y="1545"/>
                    <a:pt x="1403" y="1545"/>
                  </a:cubicBezTo>
                  <a:cubicBezTo>
                    <a:pt x="1334" y="1545"/>
                    <a:pt x="1334" y="1545"/>
                    <a:pt x="1334" y="1545"/>
                  </a:cubicBezTo>
                  <a:cubicBezTo>
                    <a:pt x="1163" y="1545"/>
                    <a:pt x="1163" y="1545"/>
                    <a:pt x="1163" y="1545"/>
                  </a:cubicBezTo>
                  <a:cubicBezTo>
                    <a:pt x="0" y="1545"/>
                    <a:pt x="0" y="1545"/>
                    <a:pt x="0" y="1545"/>
                  </a:cubicBezTo>
                </a:path>
              </a:pathLst>
            </a:custGeom>
            <a:noFill/>
            <a:ln w="25400" cap="flat">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2" name="Freeform 18">
              <a:extLst>
                <a:ext uri="{FF2B5EF4-FFF2-40B4-BE49-F238E27FC236}">
                  <a16:creationId xmlns:a16="http://schemas.microsoft.com/office/drawing/2014/main" id="{62B56F8A-AB09-4A72-8D9B-2EC7902BFD17}"/>
                </a:ext>
              </a:extLst>
            </p:cNvPr>
            <p:cNvSpPr>
              <a:spLocks/>
            </p:cNvSpPr>
            <p:nvPr userDrawn="1"/>
          </p:nvSpPr>
          <p:spPr bwMode="auto">
            <a:xfrm>
              <a:off x="0" y="0"/>
              <a:ext cx="2824" cy="3062"/>
            </a:xfrm>
            <a:custGeom>
              <a:avLst/>
              <a:gdLst>
                <a:gd name="T0" fmla="*/ 1412 w 1412"/>
                <a:gd name="T1" fmla="*/ 0 h 1531"/>
                <a:gd name="T2" fmla="*/ 1412 w 1412"/>
                <a:gd name="T3" fmla="*/ 1519 h 1531"/>
                <a:gd name="T4" fmla="*/ 1400 w 1412"/>
                <a:gd name="T5" fmla="*/ 1531 h 1531"/>
                <a:gd name="T6" fmla="*/ 1334 w 1412"/>
                <a:gd name="T7" fmla="*/ 1531 h 1531"/>
                <a:gd name="T8" fmla="*/ 1163 w 1412"/>
                <a:gd name="T9" fmla="*/ 1531 h 1531"/>
                <a:gd name="T10" fmla="*/ 0 w 1412"/>
                <a:gd name="T11" fmla="*/ 1531 h 1531"/>
              </a:gdLst>
              <a:ahLst/>
              <a:cxnLst>
                <a:cxn ang="0">
                  <a:pos x="T0" y="T1"/>
                </a:cxn>
                <a:cxn ang="0">
                  <a:pos x="T2" y="T3"/>
                </a:cxn>
                <a:cxn ang="0">
                  <a:pos x="T4" y="T5"/>
                </a:cxn>
                <a:cxn ang="0">
                  <a:pos x="T6" y="T7"/>
                </a:cxn>
                <a:cxn ang="0">
                  <a:pos x="T8" y="T9"/>
                </a:cxn>
                <a:cxn ang="0">
                  <a:pos x="T10" y="T11"/>
                </a:cxn>
              </a:cxnLst>
              <a:rect l="0" t="0" r="r" b="b"/>
              <a:pathLst>
                <a:path w="1412" h="1531">
                  <a:moveTo>
                    <a:pt x="1412" y="0"/>
                  </a:moveTo>
                  <a:cubicBezTo>
                    <a:pt x="1412" y="1519"/>
                    <a:pt x="1412" y="1519"/>
                    <a:pt x="1412" y="1519"/>
                  </a:cubicBezTo>
                  <a:cubicBezTo>
                    <a:pt x="1412" y="1526"/>
                    <a:pt x="1407" y="1531"/>
                    <a:pt x="1400" y="1531"/>
                  </a:cubicBezTo>
                  <a:cubicBezTo>
                    <a:pt x="1334" y="1531"/>
                    <a:pt x="1334" y="1531"/>
                    <a:pt x="1334" y="1531"/>
                  </a:cubicBezTo>
                  <a:cubicBezTo>
                    <a:pt x="1163" y="1531"/>
                    <a:pt x="1163" y="1531"/>
                    <a:pt x="1163" y="1531"/>
                  </a:cubicBezTo>
                  <a:cubicBezTo>
                    <a:pt x="0" y="1531"/>
                    <a:pt x="0" y="1531"/>
                    <a:pt x="0" y="1531"/>
                  </a:cubicBezTo>
                </a:path>
              </a:pathLst>
            </a:custGeom>
            <a:noFill/>
            <a:ln w="25400" cap="flat">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3" name="Freeform 19">
              <a:extLst>
                <a:ext uri="{FF2B5EF4-FFF2-40B4-BE49-F238E27FC236}">
                  <a16:creationId xmlns:a16="http://schemas.microsoft.com/office/drawing/2014/main" id="{9D9BBD12-1E20-49F9-B869-0870993FF661}"/>
                </a:ext>
              </a:extLst>
            </p:cNvPr>
            <p:cNvSpPr>
              <a:spLocks/>
            </p:cNvSpPr>
            <p:nvPr userDrawn="1"/>
          </p:nvSpPr>
          <p:spPr bwMode="auto">
            <a:xfrm>
              <a:off x="0" y="0"/>
              <a:ext cx="2880" cy="3118"/>
            </a:xfrm>
            <a:custGeom>
              <a:avLst/>
              <a:gdLst>
                <a:gd name="T0" fmla="*/ 1440 w 1440"/>
                <a:gd name="T1" fmla="*/ 0 h 1559"/>
                <a:gd name="T2" fmla="*/ 1440 w 1440"/>
                <a:gd name="T3" fmla="*/ 1525 h 1559"/>
                <a:gd name="T4" fmla="*/ 1406 w 1440"/>
                <a:gd name="T5" fmla="*/ 1559 h 1559"/>
                <a:gd name="T6" fmla="*/ 1334 w 1440"/>
                <a:gd name="T7" fmla="*/ 1559 h 1559"/>
                <a:gd name="T8" fmla="*/ 1163 w 1440"/>
                <a:gd name="T9" fmla="*/ 1559 h 1559"/>
                <a:gd name="T10" fmla="*/ 0 w 1440"/>
                <a:gd name="T11" fmla="*/ 1559 h 1559"/>
              </a:gdLst>
              <a:ahLst/>
              <a:cxnLst>
                <a:cxn ang="0">
                  <a:pos x="T0" y="T1"/>
                </a:cxn>
                <a:cxn ang="0">
                  <a:pos x="T2" y="T3"/>
                </a:cxn>
                <a:cxn ang="0">
                  <a:pos x="T4" y="T5"/>
                </a:cxn>
                <a:cxn ang="0">
                  <a:pos x="T6" y="T7"/>
                </a:cxn>
                <a:cxn ang="0">
                  <a:pos x="T8" y="T9"/>
                </a:cxn>
                <a:cxn ang="0">
                  <a:pos x="T10" y="T11"/>
                </a:cxn>
              </a:cxnLst>
              <a:rect l="0" t="0" r="r" b="b"/>
              <a:pathLst>
                <a:path w="1440" h="1559">
                  <a:moveTo>
                    <a:pt x="1440" y="0"/>
                  </a:moveTo>
                  <a:cubicBezTo>
                    <a:pt x="1440" y="1525"/>
                    <a:pt x="1440" y="1525"/>
                    <a:pt x="1440" y="1525"/>
                  </a:cubicBezTo>
                  <a:cubicBezTo>
                    <a:pt x="1440" y="1544"/>
                    <a:pt x="1425" y="1559"/>
                    <a:pt x="1406" y="1559"/>
                  </a:cubicBezTo>
                  <a:cubicBezTo>
                    <a:pt x="1334" y="1559"/>
                    <a:pt x="1334" y="1559"/>
                    <a:pt x="1334" y="1559"/>
                  </a:cubicBezTo>
                  <a:cubicBezTo>
                    <a:pt x="1163" y="1559"/>
                    <a:pt x="1163" y="1559"/>
                    <a:pt x="1163" y="1559"/>
                  </a:cubicBezTo>
                  <a:cubicBezTo>
                    <a:pt x="0" y="1559"/>
                    <a:pt x="0" y="1559"/>
                    <a:pt x="0" y="1559"/>
                  </a:cubicBezTo>
                </a:path>
              </a:pathLst>
            </a:custGeom>
            <a:noFill/>
            <a:ln w="254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grpSp>
        <p:nvGrpSpPr>
          <p:cNvPr id="26" name="Group 22">
            <a:extLst>
              <a:ext uri="{FF2B5EF4-FFF2-40B4-BE49-F238E27FC236}">
                <a16:creationId xmlns:a16="http://schemas.microsoft.com/office/drawing/2014/main" id="{9A763F0C-8EF8-4F6A-972B-7C3453FBFFCD}"/>
              </a:ext>
            </a:extLst>
          </p:cNvPr>
          <p:cNvGrpSpPr>
            <a:grpSpLocks noChangeAspect="1"/>
          </p:cNvGrpSpPr>
          <p:nvPr userDrawn="1"/>
        </p:nvGrpSpPr>
        <p:grpSpPr bwMode="auto">
          <a:xfrm>
            <a:off x="5753100" y="-22438"/>
            <a:ext cx="685800" cy="6464300"/>
            <a:chOff x="2718" y="0"/>
            <a:chExt cx="324" cy="3054"/>
          </a:xfrm>
        </p:grpSpPr>
        <p:sp>
          <p:nvSpPr>
            <p:cNvPr id="37" name="Freeform 24">
              <a:extLst>
                <a:ext uri="{FF2B5EF4-FFF2-40B4-BE49-F238E27FC236}">
                  <a16:creationId xmlns:a16="http://schemas.microsoft.com/office/drawing/2014/main" id="{E2272FDA-F0F0-4A65-8C12-7B6215BA7CBF}"/>
                </a:ext>
              </a:extLst>
            </p:cNvPr>
            <p:cNvSpPr>
              <a:spLocks/>
            </p:cNvSpPr>
            <p:nvPr userDrawn="1"/>
          </p:nvSpPr>
          <p:spPr bwMode="auto">
            <a:xfrm>
              <a:off x="2718" y="0"/>
              <a:ext cx="324" cy="3054"/>
            </a:xfrm>
            <a:custGeom>
              <a:avLst/>
              <a:gdLst>
                <a:gd name="T0" fmla="*/ 0 w 324"/>
                <a:gd name="T1" fmla="*/ 0 h 3054"/>
                <a:gd name="T2" fmla="*/ 0 w 324"/>
                <a:gd name="T3" fmla="*/ 3054 h 3054"/>
                <a:gd name="T4" fmla="*/ 98 w 324"/>
                <a:gd name="T5" fmla="*/ 3054 h 3054"/>
                <a:gd name="T6" fmla="*/ 162 w 324"/>
                <a:gd name="T7" fmla="*/ 2974 h 3054"/>
                <a:gd name="T8" fmla="*/ 226 w 324"/>
                <a:gd name="T9" fmla="*/ 3054 h 3054"/>
                <a:gd name="T10" fmla="*/ 324 w 324"/>
                <a:gd name="T11" fmla="*/ 3054 h 3054"/>
                <a:gd name="T12" fmla="*/ 324 w 324"/>
                <a:gd name="T13" fmla="*/ 0 h 3054"/>
                <a:gd name="T14" fmla="*/ 0 w 324"/>
                <a:gd name="T15" fmla="*/ 0 h 30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3054">
                  <a:moveTo>
                    <a:pt x="0" y="0"/>
                  </a:moveTo>
                  <a:lnTo>
                    <a:pt x="0" y="3054"/>
                  </a:lnTo>
                  <a:lnTo>
                    <a:pt x="98" y="3054"/>
                  </a:lnTo>
                  <a:lnTo>
                    <a:pt x="162" y="2974"/>
                  </a:lnTo>
                  <a:lnTo>
                    <a:pt x="226" y="3054"/>
                  </a:lnTo>
                  <a:lnTo>
                    <a:pt x="324" y="3054"/>
                  </a:lnTo>
                  <a:lnTo>
                    <a:pt x="32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38" name="Freeform 25">
              <a:extLst>
                <a:ext uri="{FF2B5EF4-FFF2-40B4-BE49-F238E27FC236}">
                  <a16:creationId xmlns:a16="http://schemas.microsoft.com/office/drawing/2014/main" id="{4CBA5483-FD26-475F-BCFD-7053F17E1F32}"/>
                </a:ext>
              </a:extLst>
            </p:cNvPr>
            <p:cNvSpPr>
              <a:spLocks/>
            </p:cNvSpPr>
            <p:nvPr userDrawn="1"/>
          </p:nvSpPr>
          <p:spPr bwMode="auto">
            <a:xfrm>
              <a:off x="2718" y="2364"/>
              <a:ext cx="324" cy="610"/>
            </a:xfrm>
            <a:custGeom>
              <a:avLst/>
              <a:gdLst>
                <a:gd name="T0" fmla="*/ 140 w 162"/>
                <a:gd name="T1" fmla="*/ 195 h 305"/>
                <a:gd name="T2" fmla="*/ 131 w 162"/>
                <a:gd name="T3" fmla="*/ 73 h 305"/>
                <a:gd name="T4" fmla="*/ 81 w 162"/>
                <a:gd name="T5" fmla="*/ 0 h 305"/>
                <a:gd name="T6" fmla="*/ 31 w 162"/>
                <a:gd name="T7" fmla="*/ 73 h 305"/>
                <a:gd name="T8" fmla="*/ 22 w 162"/>
                <a:gd name="T9" fmla="*/ 195 h 305"/>
                <a:gd name="T10" fmla="*/ 4 w 162"/>
                <a:gd name="T11" fmla="*/ 228 h 305"/>
                <a:gd name="T12" fmla="*/ 0 w 162"/>
                <a:gd name="T13" fmla="*/ 244 h 305"/>
                <a:gd name="T14" fmla="*/ 0 w 162"/>
                <a:gd name="T15" fmla="*/ 287 h 305"/>
                <a:gd name="T16" fmla="*/ 4 w 162"/>
                <a:gd name="T17" fmla="*/ 290 h 305"/>
                <a:gd name="T18" fmla="*/ 51 w 162"/>
                <a:gd name="T19" fmla="*/ 266 h 305"/>
                <a:gd name="T20" fmla="*/ 66 w 162"/>
                <a:gd name="T21" fmla="*/ 276 h 305"/>
                <a:gd name="T22" fmla="*/ 58 w 162"/>
                <a:gd name="T23" fmla="*/ 305 h 305"/>
                <a:gd name="T24" fmla="*/ 81 w 162"/>
                <a:gd name="T25" fmla="*/ 305 h 305"/>
                <a:gd name="T26" fmla="*/ 104 w 162"/>
                <a:gd name="T27" fmla="*/ 305 h 305"/>
                <a:gd name="T28" fmla="*/ 96 w 162"/>
                <a:gd name="T29" fmla="*/ 276 h 305"/>
                <a:gd name="T30" fmla="*/ 111 w 162"/>
                <a:gd name="T31" fmla="*/ 266 h 305"/>
                <a:gd name="T32" fmla="*/ 158 w 162"/>
                <a:gd name="T33" fmla="*/ 290 h 305"/>
                <a:gd name="T34" fmla="*/ 162 w 162"/>
                <a:gd name="T35" fmla="*/ 287 h 305"/>
                <a:gd name="T36" fmla="*/ 162 w 162"/>
                <a:gd name="T37" fmla="*/ 244 h 305"/>
                <a:gd name="T38" fmla="*/ 158 w 162"/>
                <a:gd name="T39" fmla="*/ 228 h 305"/>
                <a:gd name="T40" fmla="*/ 140 w 162"/>
                <a:gd name="T41" fmla="*/ 19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2" h="305">
                  <a:moveTo>
                    <a:pt x="140" y="195"/>
                  </a:moveTo>
                  <a:cubicBezTo>
                    <a:pt x="145" y="154"/>
                    <a:pt x="143" y="107"/>
                    <a:pt x="131" y="73"/>
                  </a:cubicBezTo>
                  <a:cubicBezTo>
                    <a:pt x="113" y="23"/>
                    <a:pt x="81" y="0"/>
                    <a:pt x="81" y="0"/>
                  </a:cubicBezTo>
                  <a:cubicBezTo>
                    <a:pt x="81" y="0"/>
                    <a:pt x="49" y="23"/>
                    <a:pt x="31" y="73"/>
                  </a:cubicBezTo>
                  <a:cubicBezTo>
                    <a:pt x="19" y="107"/>
                    <a:pt x="17" y="154"/>
                    <a:pt x="22" y="195"/>
                  </a:cubicBezTo>
                  <a:cubicBezTo>
                    <a:pt x="4" y="228"/>
                    <a:pt x="4" y="228"/>
                    <a:pt x="4" y="228"/>
                  </a:cubicBezTo>
                  <a:cubicBezTo>
                    <a:pt x="1" y="233"/>
                    <a:pt x="0" y="239"/>
                    <a:pt x="0" y="244"/>
                  </a:cubicBezTo>
                  <a:cubicBezTo>
                    <a:pt x="0" y="287"/>
                    <a:pt x="0" y="287"/>
                    <a:pt x="0" y="287"/>
                  </a:cubicBezTo>
                  <a:cubicBezTo>
                    <a:pt x="0" y="290"/>
                    <a:pt x="2" y="291"/>
                    <a:pt x="4" y="290"/>
                  </a:cubicBezTo>
                  <a:cubicBezTo>
                    <a:pt x="51" y="266"/>
                    <a:pt x="51" y="266"/>
                    <a:pt x="51" y="266"/>
                  </a:cubicBezTo>
                  <a:cubicBezTo>
                    <a:pt x="60" y="274"/>
                    <a:pt x="66" y="276"/>
                    <a:pt x="66" y="276"/>
                  </a:cubicBezTo>
                  <a:cubicBezTo>
                    <a:pt x="58" y="305"/>
                    <a:pt x="58" y="305"/>
                    <a:pt x="58" y="305"/>
                  </a:cubicBezTo>
                  <a:cubicBezTo>
                    <a:pt x="81" y="305"/>
                    <a:pt x="81" y="305"/>
                    <a:pt x="81" y="305"/>
                  </a:cubicBezTo>
                  <a:cubicBezTo>
                    <a:pt x="104" y="305"/>
                    <a:pt x="104" y="305"/>
                    <a:pt x="104" y="305"/>
                  </a:cubicBezTo>
                  <a:cubicBezTo>
                    <a:pt x="96" y="276"/>
                    <a:pt x="96" y="276"/>
                    <a:pt x="96" y="276"/>
                  </a:cubicBezTo>
                  <a:cubicBezTo>
                    <a:pt x="96" y="276"/>
                    <a:pt x="102" y="274"/>
                    <a:pt x="111" y="266"/>
                  </a:cubicBezTo>
                  <a:cubicBezTo>
                    <a:pt x="158" y="290"/>
                    <a:pt x="158" y="290"/>
                    <a:pt x="158" y="290"/>
                  </a:cubicBezTo>
                  <a:cubicBezTo>
                    <a:pt x="160" y="291"/>
                    <a:pt x="162" y="290"/>
                    <a:pt x="162" y="287"/>
                  </a:cubicBezTo>
                  <a:cubicBezTo>
                    <a:pt x="162" y="244"/>
                    <a:pt x="162" y="244"/>
                    <a:pt x="162" y="244"/>
                  </a:cubicBezTo>
                  <a:cubicBezTo>
                    <a:pt x="162" y="239"/>
                    <a:pt x="161" y="233"/>
                    <a:pt x="158" y="228"/>
                  </a:cubicBezTo>
                  <a:lnTo>
                    <a:pt x="140" y="195"/>
                  </a:lnTo>
                  <a:close/>
                </a:path>
              </a:pathLst>
            </a:custGeom>
            <a:noFill/>
            <a:ln w="254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9" name="Oval 26">
              <a:extLst>
                <a:ext uri="{FF2B5EF4-FFF2-40B4-BE49-F238E27FC236}">
                  <a16:creationId xmlns:a16="http://schemas.microsoft.com/office/drawing/2014/main" id="{97B9F1ED-76E7-472B-B18C-30505F3AD2A8}"/>
                </a:ext>
              </a:extLst>
            </p:cNvPr>
            <p:cNvSpPr>
              <a:spLocks noChangeArrowheads="1"/>
            </p:cNvSpPr>
            <p:nvPr userDrawn="1"/>
          </p:nvSpPr>
          <p:spPr bwMode="auto">
            <a:xfrm>
              <a:off x="2824" y="2606"/>
              <a:ext cx="112" cy="112"/>
            </a:xfrm>
            <a:prstGeom prst="ellipse">
              <a:avLst/>
            </a:prstGeom>
            <a:noFill/>
            <a:ln w="127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0" name="Freeform 27">
              <a:extLst>
                <a:ext uri="{FF2B5EF4-FFF2-40B4-BE49-F238E27FC236}">
                  <a16:creationId xmlns:a16="http://schemas.microsoft.com/office/drawing/2014/main" id="{98C7FC9C-A13F-45B3-9BDA-B149FB325A3F}"/>
                </a:ext>
              </a:extLst>
            </p:cNvPr>
            <p:cNvSpPr>
              <a:spLocks/>
            </p:cNvSpPr>
            <p:nvPr userDrawn="1"/>
          </p:nvSpPr>
          <p:spPr bwMode="auto">
            <a:xfrm>
              <a:off x="2846" y="2628"/>
              <a:ext cx="34" cy="34"/>
            </a:xfrm>
            <a:custGeom>
              <a:avLst/>
              <a:gdLst>
                <a:gd name="T0" fmla="*/ 0 w 17"/>
                <a:gd name="T1" fmla="*/ 17 h 17"/>
                <a:gd name="T2" fmla="*/ 17 w 17"/>
                <a:gd name="T3" fmla="*/ 0 h 17"/>
              </a:gdLst>
              <a:ahLst/>
              <a:cxnLst>
                <a:cxn ang="0">
                  <a:pos x="T0" y="T1"/>
                </a:cxn>
                <a:cxn ang="0">
                  <a:pos x="T2" y="T3"/>
                </a:cxn>
              </a:cxnLst>
              <a:rect l="0" t="0" r="r" b="b"/>
              <a:pathLst>
                <a:path w="17" h="17">
                  <a:moveTo>
                    <a:pt x="0" y="17"/>
                  </a:moveTo>
                  <a:cubicBezTo>
                    <a:pt x="0" y="8"/>
                    <a:pt x="8" y="0"/>
                    <a:pt x="17" y="0"/>
                  </a:cubicBezTo>
                </a:path>
              </a:pathLst>
            </a:custGeom>
            <a:noFill/>
            <a:ln w="127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1" name="Line 28">
              <a:extLst>
                <a:ext uri="{FF2B5EF4-FFF2-40B4-BE49-F238E27FC236}">
                  <a16:creationId xmlns:a16="http://schemas.microsoft.com/office/drawing/2014/main" id="{DBFE9229-94D3-48F0-B384-02213CC70963}"/>
                </a:ext>
              </a:extLst>
            </p:cNvPr>
            <p:cNvSpPr>
              <a:spLocks noChangeShapeType="1"/>
            </p:cNvSpPr>
            <p:nvPr userDrawn="1"/>
          </p:nvSpPr>
          <p:spPr bwMode="auto">
            <a:xfrm>
              <a:off x="2850" y="2916"/>
              <a:ext cx="60" cy="0"/>
            </a:xfrm>
            <a:prstGeom prst="line">
              <a:avLst/>
            </a:prstGeom>
            <a:noFill/>
            <a:ln w="127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2" name="Line 29">
              <a:extLst>
                <a:ext uri="{FF2B5EF4-FFF2-40B4-BE49-F238E27FC236}">
                  <a16:creationId xmlns:a16="http://schemas.microsoft.com/office/drawing/2014/main" id="{9D376989-C2AC-4FF1-A195-907325FAB938}"/>
                </a:ext>
              </a:extLst>
            </p:cNvPr>
            <p:cNvSpPr>
              <a:spLocks noChangeShapeType="1"/>
            </p:cNvSpPr>
            <p:nvPr userDrawn="1"/>
          </p:nvSpPr>
          <p:spPr bwMode="auto">
            <a:xfrm>
              <a:off x="2792" y="2480"/>
              <a:ext cx="176" cy="0"/>
            </a:xfrm>
            <a:prstGeom prst="line">
              <a:avLst/>
            </a:prstGeom>
            <a:noFill/>
            <a:ln w="127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3" name="Line 30">
              <a:extLst>
                <a:ext uri="{FF2B5EF4-FFF2-40B4-BE49-F238E27FC236}">
                  <a16:creationId xmlns:a16="http://schemas.microsoft.com/office/drawing/2014/main" id="{42050C23-62B7-4413-BE1E-2F14A7C7E2F8}"/>
                </a:ext>
              </a:extLst>
            </p:cNvPr>
            <p:cNvSpPr>
              <a:spLocks noChangeShapeType="1"/>
            </p:cNvSpPr>
            <p:nvPr userDrawn="1"/>
          </p:nvSpPr>
          <p:spPr bwMode="auto">
            <a:xfrm>
              <a:off x="2762" y="2754"/>
              <a:ext cx="58" cy="142"/>
            </a:xfrm>
            <a:prstGeom prst="line">
              <a:avLst/>
            </a:prstGeom>
            <a:noFill/>
            <a:ln w="127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4" name="Line 31">
              <a:extLst>
                <a:ext uri="{FF2B5EF4-FFF2-40B4-BE49-F238E27FC236}">
                  <a16:creationId xmlns:a16="http://schemas.microsoft.com/office/drawing/2014/main" id="{B79B8A47-A2EB-4DAD-94A8-721662D12810}"/>
                </a:ext>
              </a:extLst>
            </p:cNvPr>
            <p:cNvSpPr>
              <a:spLocks noChangeShapeType="1"/>
            </p:cNvSpPr>
            <p:nvPr userDrawn="1"/>
          </p:nvSpPr>
          <p:spPr bwMode="auto">
            <a:xfrm flipH="1">
              <a:off x="2940" y="2754"/>
              <a:ext cx="58" cy="142"/>
            </a:xfrm>
            <a:prstGeom prst="line">
              <a:avLst/>
            </a:prstGeom>
            <a:noFill/>
            <a:ln w="127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5" name="Freeform 32">
              <a:extLst>
                <a:ext uri="{FF2B5EF4-FFF2-40B4-BE49-F238E27FC236}">
                  <a16:creationId xmlns:a16="http://schemas.microsoft.com/office/drawing/2014/main" id="{877955C6-4627-4B8D-8FA3-02A0A93F46A8}"/>
                </a:ext>
              </a:extLst>
            </p:cNvPr>
            <p:cNvSpPr>
              <a:spLocks/>
            </p:cNvSpPr>
            <p:nvPr userDrawn="1"/>
          </p:nvSpPr>
          <p:spPr bwMode="auto">
            <a:xfrm>
              <a:off x="2870" y="2754"/>
              <a:ext cx="20" cy="162"/>
            </a:xfrm>
            <a:custGeom>
              <a:avLst/>
              <a:gdLst>
                <a:gd name="T0" fmla="*/ 5 w 10"/>
                <a:gd name="T1" fmla="*/ 0 h 81"/>
                <a:gd name="T2" fmla="*/ 5 w 10"/>
                <a:gd name="T3" fmla="*/ 0 h 81"/>
                <a:gd name="T4" fmla="*/ 2 w 10"/>
                <a:gd name="T5" fmla="*/ 3 h 81"/>
                <a:gd name="T6" fmla="*/ 0 w 10"/>
                <a:gd name="T7" fmla="*/ 81 h 81"/>
                <a:gd name="T8" fmla="*/ 5 w 10"/>
                <a:gd name="T9" fmla="*/ 81 h 81"/>
                <a:gd name="T10" fmla="*/ 10 w 10"/>
                <a:gd name="T11" fmla="*/ 81 h 81"/>
                <a:gd name="T12" fmla="*/ 9 w 10"/>
                <a:gd name="T13" fmla="*/ 3 h 81"/>
                <a:gd name="T14" fmla="*/ 5 w 10"/>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1">
                  <a:moveTo>
                    <a:pt x="5" y="0"/>
                  </a:moveTo>
                  <a:cubicBezTo>
                    <a:pt x="5" y="0"/>
                    <a:pt x="5" y="0"/>
                    <a:pt x="5" y="0"/>
                  </a:cubicBezTo>
                  <a:cubicBezTo>
                    <a:pt x="3" y="0"/>
                    <a:pt x="2" y="2"/>
                    <a:pt x="2" y="3"/>
                  </a:cubicBezTo>
                  <a:cubicBezTo>
                    <a:pt x="0" y="81"/>
                    <a:pt x="0" y="81"/>
                    <a:pt x="0" y="81"/>
                  </a:cubicBezTo>
                  <a:cubicBezTo>
                    <a:pt x="5" y="81"/>
                    <a:pt x="5" y="81"/>
                    <a:pt x="5" y="81"/>
                  </a:cubicBezTo>
                  <a:cubicBezTo>
                    <a:pt x="10" y="81"/>
                    <a:pt x="10" y="81"/>
                    <a:pt x="10" y="81"/>
                  </a:cubicBezTo>
                  <a:cubicBezTo>
                    <a:pt x="9" y="3"/>
                    <a:pt x="9" y="3"/>
                    <a:pt x="9" y="3"/>
                  </a:cubicBezTo>
                  <a:cubicBezTo>
                    <a:pt x="8" y="2"/>
                    <a:pt x="7" y="0"/>
                    <a:pt x="5" y="0"/>
                  </a:cubicBezTo>
                  <a:close/>
                </a:path>
              </a:pathLst>
            </a:custGeom>
            <a:noFill/>
            <a:ln w="127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grpSp>
        <p:nvGrpSpPr>
          <p:cNvPr id="47" name="Group 4">
            <a:extLst>
              <a:ext uri="{FF2B5EF4-FFF2-40B4-BE49-F238E27FC236}">
                <a16:creationId xmlns:a16="http://schemas.microsoft.com/office/drawing/2014/main" id="{27C1DAA5-FFFD-4148-A332-FAD78C2551BB}"/>
              </a:ext>
            </a:extLst>
          </p:cNvPr>
          <p:cNvGrpSpPr>
            <a:grpSpLocks noChangeAspect="1"/>
          </p:cNvGrpSpPr>
          <p:nvPr userDrawn="1"/>
        </p:nvGrpSpPr>
        <p:grpSpPr bwMode="auto">
          <a:xfrm>
            <a:off x="6066839" y="1734438"/>
            <a:ext cx="397544" cy="254167"/>
            <a:chOff x="2702" y="1494"/>
            <a:chExt cx="366" cy="234"/>
          </a:xfrm>
        </p:grpSpPr>
        <p:sp>
          <p:nvSpPr>
            <p:cNvPr id="48" name="Freeform 6">
              <a:extLst>
                <a:ext uri="{FF2B5EF4-FFF2-40B4-BE49-F238E27FC236}">
                  <a16:creationId xmlns:a16="http://schemas.microsoft.com/office/drawing/2014/main" id="{505DE4EE-2F0D-4DD3-9F2D-2518E4A5B10A}"/>
                </a:ext>
              </a:extLst>
            </p:cNvPr>
            <p:cNvSpPr>
              <a:spLocks/>
            </p:cNvSpPr>
            <p:nvPr/>
          </p:nvSpPr>
          <p:spPr bwMode="auto">
            <a:xfrm>
              <a:off x="2702" y="1494"/>
              <a:ext cx="366" cy="234"/>
            </a:xfrm>
            <a:custGeom>
              <a:avLst/>
              <a:gdLst>
                <a:gd name="T0" fmla="*/ 154 w 183"/>
                <a:gd name="T1" fmla="*/ 46 h 117"/>
                <a:gd name="T2" fmla="*/ 154 w 183"/>
                <a:gd name="T3" fmla="*/ 43 h 117"/>
                <a:gd name="T4" fmla="*/ 130 w 183"/>
                <a:gd name="T5" fmla="*/ 19 h 117"/>
                <a:gd name="T6" fmla="*/ 114 w 183"/>
                <a:gd name="T7" fmla="*/ 25 h 117"/>
                <a:gd name="T8" fmla="*/ 74 w 183"/>
                <a:gd name="T9" fmla="*/ 0 h 117"/>
                <a:gd name="T10" fmla="*/ 32 w 183"/>
                <a:gd name="T11" fmla="*/ 43 h 117"/>
                <a:gd name="T12" fmla="*/ 32 w 183"/>
                <a:gd name="T13" fmla="*/ 48 h 117"/>
                <a:gd name="T14" fmla="*/ 0 w 183"/>
                <a:gd name="T15" fmla="*/ 83 h 117"/>
                <a:gd name="T16" fmla="*/ 35 w 183"/>
                <a:gd name="T17" fmla="*/ 117 h 117"/>
                <a:gd name="T18" fmla="*/ 147 w 183"/>
                <a:gd name="T19" fmla="*/ 117 h 117"/>
                <a:gd name="T20" fmla="*/ 183 w 183"/>
                <a:gd name="T21" fmla="*/ 81 h 117"/>
                <a:gd name="T22" fmla="*/ 154 w 183"/>
                <a:gd name="T23" fmla="*/ 4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117">
                  <a:moveTo>
                    <a:pt x="154" y="46"/>
                  </a:moveTo>
                  <a:cubicBezTo>
                    <a:pt x="154" y="45"/>
                    <a:pt x="154" y="44"/>
                    <a:pt x="154" y="43"/>
                  </a:cubicBezTo>
                  <a:cubicBezTo>
                    <a:pt x="154" y="29"/>
                    <a:pt x="143" y="19"/>
                    <a:pt x="130" y="19"/>
                  </a:cubicBezTo>
                  <a:cubicBezTo>
                    <a:pt x="124" y="19"/>
                    <a:pt x="118" y="21"/>
                    <a:pt x="114" y="25"/>
                  </a:cubicBezTo>
                  <a:cubicBezTo>
                    <a:pt x="107" y="10"/>
                    <a:pt x="92" y="0"/>
                    <a:pt x="74" y="0"/>
                  </a:cubicBezTo>
                  <a:cubicBezTo>
                    <a:pt x="51" y="0"/>
                    <a:pt x="32" y="19"/>
                    <a:pt x="32" y="43"/>
                  </a:cubicBezTo>
                  <a:cubicBezTo>
                    <a:pt x="32" y="44"/>
                    <a:pt x="32" y="46"/>
                    <a:pt x="32" y="48"/>
                  </a:cubicBezTo>
                  <a:cubicBezTo>
                    <a:pt x="14" y="50"/>
                    <a:pt x="0" y="65"/>
                    <a:pt x="0" y="83"/>
                  </a:cubicBezTo>
                  <a:cubicBezTo>
                    <a:pt x="0" y="102"/>
                    <a:pt x="16" y="117"/>
                    <a:pt x="35" y="117"/>
                  </a:cubicBezTo>
                  <a:cubicBezTo>
                    <a:pt x="147" y="117"/>
                    <a:pt x="147" y="117"/>
                    <a:pt x="147" y="117"/>
                  </a:cubicBezTo>
                  <a:cubicBezTo>
                    <a:pt x="167" y="117"/>
                    <a:pt x="183" y="101"/>
                    <a:pt x="183" y="81"/>
                  </a:cubicBezTo>
                  <a:cubicBezTo>
                    <a:pt x="183" y="64"/>
                    <a:pt x="170" y="49"/>
                    <a:pt x="154" y="46"/>
                  </a:cubicBezTo>
                  <a:close/>
                </a:path>
              </a:pathLst>
            </a:custGeom>
            <a:solidFill>
              <a:srgbClr val="FFFFFF"/>
            </a:solidFill>
            <a:ln w="25400" cap="flat">
              <a:solidFill>
                <a:srgbClr val="B3B2B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49" name="Freeform 7">
              <a:extLst>
                <a:ext uri="{FF2B5EF4-FFF2-40B4-BE49-F238E27FC236}">
                  <a16:creationId xmlns:a16="http://schemas.microsoft.com/office/drawing/2014/main" id="{BB78FF6B-DBA3-45B9-AF83-A0B55E4A6B49}"/>
                </a:ext>
              </a:extLst>
            </p:cNvPr>
            <p:cNvSpPr>
              <a:spLocks/>
            </p:cNvSpPr>
            <p:nvPr/>
          </p:nvSpPr>
          <p:spPr bwMode="auto">
            <a:xfrm>
              <a:off x="2792" y="1522"/>
              <a:ext cx="58" cy="58"/>
            </a:xfrm>
            <a:custGeom>
              <a:avLst/>
              <a:gdLst>
                <a:gd name="T0" fmla="*/ 0 w 29"/>
                <a:gd name="T1" fmla="*/ 29 h 29"/>
                <a:gd name="T2" fmla="*/ 29 w 29"/>
                <a:gd name="T3" fmla="*/ 0 h 29"/>
              </a:gdLst>
              <a:ahLst/>
              <a:cxnLst>
                <a:cxn ang="0">
                  <a:pos x="T0" y="T1"/>
                </a:cxn>
                <a:cxn ang="0">
                  <a:pos x="T2" y="T3"/>
                </a:cxn>
              </a:cxnLst>
              <a:rect l="0" t="0" r="r" b="b"/>
              <a:pathLst>
                <a:path w="29" h="29">
                  <a:moveTo>
                    <a:pt x="0" y="29"/>
                  </a:moveTo>
                  <a:cubicBezTo>
                    <a:pt x="0" y="13"/>
                    <a:pt x="13" y="0"/>
                    <a:pt x="29" y="0"/>
                  </a:cubicBezTo>
                </a:path>
              </a:pathLst>
            </a:custGeom>
            <a:noFill/>
            <a:ln w="12700" cap="rnd">
              <a:solidFill>
                <a:srgbClr val="B3B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grpSp>
        <p:nvGrpSpPr>
          <p:cNvPr id="50" name="Group 4">
            <a:extLst>
              <a:ext uri="{FF2B5EF4-FFF2-40B4-BE49-F238E27FC236}">
                <a16:creationId xmlns:a16="http://schemas.microsoft.com/office/drawing/2014/main" id="{27BD0228-F0CC-4758-A526-64E97DCC92D6}"/>
              </a:ext>
            </a:extLst>
          </p:cNvPr>
          <p:cNvGrpSpPr>
            <a:grpSpLocks noChangeAspect="1"/>
          </p:cNvGrpSpPr>
          <p:nvPr userDrawn="1"/>
        </p:nvGrpSpPr>
        <p:grpSpPr bwMode="auto">
          <a:xfrm>
            <a:off x="5655444" y="2096061"/>
            <a:ext cx="529131" cy="338297"/>
            <a:chOff x="2702" y="1494"/>
            <a:chExt cx="366" cy="234"/>
          </a:xfrm>
        </p:grpSpPr>
        <p:sp>
          <p:nvSpPr>
            <p:cNvPr id="51" name="Freeform 6">
              <a:extLst>
                <a:ext uri="{FF2B5EF4-FFF2-40B4-BE49-F238E27FC236}">
                  <a16:creationId xmlns:a16="http://schemas.microsoft.com/office/drawing/2014/main" id="{45BBFA52-1682-4C55-B1C0-9DFAA7CA6D79}"/>
                </a:ext>
              </a:extLst>
            </p:cNvPr>
            <p:cNvSpPr>
              <a:spLocks/>
            </p:cNvSpPr>
            <p:nvPr/>
          </p:nvSpPr>
          <p:spPr bwMode="auto">
            <a:xfrm>
              <a:off x="2702" y="1494"/>
              <a:ext cx="366" cy="234"/>
            </a:xfrm>
            <a:custGeom>
              <a:avLst/>
              <a:gdLst>
                <a:gd name="T0" fmla="*/ 154 w 183"/>
                <a:gd name="T1" fmla="*/ 46 h 117"/>
                <a:gd name="T2" fmla="*/ 154 w 183"/>
                <a:gd name="T3" fmla="*/ 43 h 117"/>
                <a:gd name="T4" fmla="*/ 130 w 183"/>
                <a:gd name="T5" fmla="*/ 19 h 117"/>
                <a:gd name="T6" fmla="*/ 114 w 183"/>
                <a:gd name="T7" fmla="*/ 25 h 117"/>
                <a:gd name="T8" fmla="*/ 74 w 183"/>
                <a:gd name="T9" fmla="*/ 0 h 117"/>
                <a:gd name="T10" fmla="*/ 32 w 183"/>
                <a:gd name="T11" fmla="*/ 43 h 117"/>
                <a:gd name="T12" fmla="*/ 32 w 183"/>
                <a:gd name="T13" fmla="*/ 48 h 117"/>
                <a:gd name="T14" fmla="*/ 0 w 183"/>
                <a:gd name="T15" fmla="*/ 83 h 117"/>
                <a:gd name="T16" fmla="*/ 35 w 183"/>
                <a:gd name="T17" fmla="*/ 117 h 117"/>
                <a:gd name="T18" fmla="*/ 147 w 183"/>
                <a:gd name="T19" fmla="*/ 117 h 117"/>
                <a:gd name="T20" fmla="*/ 183 w 183"/>
                <a:gd name="T21" fmla="*/ 81 h 117"/>
                <a:gd name="T22" fmla="*/ 154 w 183"/>
                <a:gd name="T23" fmla="*/ 4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117">
                  <a:moveTo>
                    <a:pt x="154" y="46"/>
                  </a:moveTo>
                  <a:cubicBezTo>
                    <a:pt x="154" y="45"/>
                    <a:pt x="154" y="44"/>
                    <a:pt x="154" y="43"/>
                  </a:cubicBezTo>
                  <a:cubicBezTo>
                    <a:pt x="154" y="29"/>
                    <a:pt x="143" y="19"/>
                    <a:pt x="130" y="19"/>
                  </a:cubicBezTo>
                  <a:cubicBezTo>
                    <a:pt x="124" y="19"/>
                    <a:pt x="118" y="21"/>
                    <a:pt x="114" y="25"/>
                  </a:cubicBezTo>
                  <a:cubicBezTo>
                    <a:pt x="107" y="10"/>
                    <a:pt x="92" y="0"/>
                    <a:pt x="74" y="0"/>
                  </a:cubicBezTo>
                  <a:cubicBezTo>
                    <a:pt x="51" y="0"/>
                    <a:pt x="32" y="19"/>
                    <a:pt x="32" y="43"/>
                  </a:cubicBezTo>
                  <a:cubicBezTo>
                    <a:pt x="32" y="44"/>
                    <a:pt x="32" y="46"/>
                    <a:pt x="32" y="48"/>
                  </a:cubicBezTo>
                  <a:cubicBezTo>
                    <a:pt x="14" y="50"/>
                    <a:pt x="0" y="65"/>
                    <a:pt x="0" y="83"/>
                  </a:cubicBezTo>
                  <a:cubicBezTo>
                    <a:pt x="0" y="102"/>
                    <a:pt x="16" y="117"/>
                    <a:pt x="35" y="117"/>
                  </a:cubicBezTo>
                  <a:cubicBezTo>
                    <a:pt x="147" y="117"/>
                    <a:pt x="147" y="117"/>
                    <a:pt x="147" y="117"/>
                  </a:cubicBezTo>
                  <a:cubicBezTo>
                    <a:pt x="167" y="117"/>
                    <a:pt x="183" y="101"/>
                    <a:pt x="183" y="81"/>
                  </a:cubicBezTo>
                  <a:cubicBezTo>
                    <a:pt x="183" y="64"/>
                    <a:pt x="170" y="49"/>
                    <a:pt x="154" y="46"/>
                  </a:cubicBezTo>
                  <a:close/>
                </a:path>
              </a:pathLst>
            </a:custGeom>
            <a:solidFill>
              <a:srgbClr val="FFFFFF"/>
            </a:solidFill>
            <a:ln w="25400" cap="flat">
              <a:solidFill>
                <a:srgbClr val="B3B2B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52" name="Freeform 7">
              <a:extLst>
                <a:ext uri="{FF2B5EF4-FFF2-40B4-BE49-F238E27FC236}">
                  <a16:creationId xmlns:a16="http://schemas.microsoft.com/office/drawing/2014/main" id="{D4742561-EBAA-4B66-80F7-9F1C05904470}"/>
                </a:ext>
              </a:extLst>
            </p:cNvPr>
            <p:cNvSpPr>
              <a:spLocks/>
            </p:cNvSpPr>
            <p:nvPr/>
          </p:nvSpPr>
          <p:spPr bwMode="auto">
            <a:xfrm>
              <a:off x="2792" y="1522"/>
              <a:ext cx="58" cy="58"/>
            </a:xfrm>
            <a:custGeom>
              <a:avLst/>
              <a:gdLst>
                <a:gd name="T0" fmla="*/ 0 w 29"/>
                <a:gd name="T1" fmla="*/ 29 h 29"/>
                <a:gd name="T2" fmla="*/ 29 w 29"/>
                <a:gd name="T3" fmla="*/ 0 h 29"/>
              </a:gdLst>
              <a:ahLst/>
              <a:cxnLst>
                <a:cxn ang="0">
                  <a:pos x="T0" y="T1"/>
                </a:cxn>
                <a:cxn ang="0">
                  <a:pos x="T2" y="T3"/>
                </a:cxn>
              </a:cxnLst>
              <a:rect l="0" t="0" r="r" b="b"/>
              <a:pathLst>
                <a:path w="29" h="29">
                  <a:moveTo>
                    <a:pt x="0" y="29"/>
                  </a:moveTo>
                  <a:cubicBezTo>
                    <a:pt x="0" y="13"/>
                    <a:pt x="13" y="0"/>
                    <a:pt x="29" y="0"/>
                  </a:cubicBezTo>
                </a:path>
              </a:pathLst>
            </a:custGeom>
            <a:noFill/>
            <a:ln w="12700" cap="rnd">
              <a:solidFill>
                <a:srgbClr val="B3B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358685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decel="50000" fill="hold" nodeType="clickEffect">
                                  <p:stCondLst>
                                    <p:cond delay="0"/>
                                  </p:stCondLst>
                                  <p:childTnLst>
                                    <p:animMotion origin="layout" path="M -2.77778E-7 3.08642E-6 L -0.03663 3.08642E-6 " pathEditMode="relative" rAng="0" ptsTypes="AA">
                                      <p:cBhvr>
                                        <p:cTn id="6" dur="2000" fill="hold"/>
                                        <p:tgtEl>
                                          <p:spTgt spid="50"/>
                                        </p:tgtEl>
                                        <p:attrNameLst>
                                          <p:attrName>ppt_x</p:attrName>
                                          <p:attrName>ppt_y</p:attrName>
                                        </p:attrNameLst>
                                      </p:cBhvr>
                                      <p:rCtr x="-1840" y="0"/>
                                    </p:animMotion>
                                  </p:childTnLst>
                                </p:cTn>
                              </p:par>
                              <p:par>
                                <p:cTn id="7" presetID="35" presetClass="path" presetSubtype="0" decel="50000" fill="hold" nodeType="withEffect">
                                  <p:stCondLst>
                                    <p:cond delay="0"/>
                                  </p:stCondLst>
                                  <p:childTnLst>
                                    <p:animMotion origin="layout" path="M 1.11111E-6 3.7037E-6 L 0.02934 3.7037E-6 " pathEditMode="relative" rAng="0" ptsTypes="AA">
                                      <p:cBhvr>
                                        <p:cTn id="8" dur="2000" fill="hold"/>
                                        <p:tgtEl>
                                          <p:spTgt spid="47"/>
                                        </p:tgtEl>
                                        <p:attrNameLst>
                                          <p:attrName>ppt_x</p:attrName>
                                          <p:attrName>ppt_y</p:attrName>
                                        </p:attrNameLst>
                                      </p:cBhvr>
                                      <p:rCtr x="1458" y="0"/>
                                    </p:animMotion>
                                  </p:childTnLst>
                                </p:cTn>
                              </p:par>
                              <p:par>
                                <p:cTn id="9" presetID="2" presetClass="exit" presetSubtype="1" fill="hold" nodeType="withEffect">
                                  <p:stCondLst>
                                    <p:cond delay="0"/>
                                  </p:stCondLst>
                                  <p:childTnLst>
                                    <p:anim calcmode="lin" valueType="num">
                                      <p:cBhvr additive="base">
                                        <p:cTn id="10" dur="500"/>
                                        <p:tgtEl>
                                          <p:spTgt spid="26"/>
                                        </p:tgtEl>
                                        <p:attrNameLst>
                                          <p:attrName>ppt_x</p:attrName>
                                        </p:attrNameLst>
                                      </p:cBhvr>
                                      <p:tavLst>
                                        <p:tav tm="0">
                                          <p:val>
                                            <p:strVal val="ppt_x"/>
                                          </p:val>
                                        </p:tav>
                                        <p:tav tm="100000">
                                          <p:val>
                                            <p:strVal val="ppt_x"/>
                                          </p:val>
                                        </p:tav>
                                      </p:tavLst>
                                    </p:anim>
                                    <p:anim calcmode="lin" valueType="num">
                                      <p:cBhvr additive="base">
                                        <p:cTn id="11" dur="500"/>
                                        <p:tgtEl>
                                          <p:spTgt spid="26"/>
                                        </p:tgtEl>
                                        <p:attrNameLst>
                                          <p:attrName>ppt_y</p:attrName>
                                        </p:attrNameLst>
                                      </p:cBhvr>
                                      <p:tavLst>
                                        <p:tav tm="0">
                                          <p:val>
                                            <p:strVal val="ppt_y"/>
                                          </p:val>
                                        </p:tav>
                                        <p:tav tm="100000">
                                          <p:val>
                                            <p:strVal val="0-ppt_h/2"/>
                                          </p:val>
                                        </p:tav>
                                      </p:tavLst>
                                    </p:anim>
                                    <p:set>
                                      <p:cBhvr>
                                        <p:cTn id="12" dur="1" fill="hold">
                                          <p:stCondLst>
                                            <p:cond delay="499"/>
                                          </p:stCondLst>
                                        </p:cTn>
                                        <p:tgtEl>
                                          <p:spTgt spid="26"/>
                                        </p:tgtEl>
                                        <p:attrNameLst>
                                          <p:attrName>style.visibility</p:attrName>
                                        </p:attrNameLst>
                                      </p:cBhvr>
                                      <p:to>
                                        <p:strVal val="hidden"/>
                                      </p:to>
                                    </p:set>
                                  </p:childTnLst>
                                </p:cTn>
                              </p:par>
                              <p:par>
                                <p:cTn id="13" presetID="2" presetClass="exit" presetSubtype="8" fill="hold" grpId="0" nodeType="withEffect">
                                  <p:stCondLst>
                                    <p:cond delay="500"/>
                                  </p:stCondLst>
                                  <p:childTnLst>
                                    <p:anim calcmode="lin" valueType="num">
                                      <p:cBhvr additive="base">
                                        <p:cTn id="14" dur="500"/>
                                        <p:tgtEl>
                                          <p:spTgt spid="30"/>
                                        </p:tgtEl>
                                        <p:attrNameLst>
                                          <p:attrName>ppt_x</p:attrName>
                                        </p:attrNameLst>
                                      </p:cBhvr>
                                      <p:tavLst>
                                        <p:tav tm="0">
                                          <p:val>
                                            <p:strVal val="ppt_x"/>
                                          </p:val>
                                        </p:tav>
                                        <p:tav tm="100000">
                                          <p:val>
                                            <p:strVal val="0-ppt_w/2"/>
                                          </p:val>
                                        </p:tav>
                                      </p:tavLst>
                                    </p:anim>
                                    <p:anim calcmode="lin" valueType="num">
                                      <p:cBhvr additive="base">
                                        <p:cTn id="15" dur="500"/>
                                        <p:tgtEl>
                                          <p:spTgt spid="30"/>
                                        </p:tgtEl>
                                        <p:attrNameLst>
                                          <p:attrName>ppt_y</p:attrName>
                                        </p:attrNameLst>
                                      </p:cBhvr>
                                      <p:tavLst>
                                        <p:tav tm="0">
                                          <p:val>
                                            <p:strVal val="ppt_y"/>
                                          </p:val>
                                        </p:tav>
                                        <p:tav tm="100000">
                                          <p:val>
                                            <p:strVal val="ppt_y"/>
                                          </p:val>
                                        </p:tav>
                                      </p:tavLst>
                                    </p:anim>
                                    <p:set>
                                      <p:cBhvr>
                                        <p:cTn id="16" dur="1" fill="hold">
                                          <p:stCondLst>
                                            <p:cond delay="499"/>
                                          </p:stCondLst>
                                        </p:cTn>
                                        <p:tgtEl>
                                          <p:spTgt spid="30"/>
                                        </p:tgtEl>
                                        <p:attrNameLst>
                                          <p:attrName>style.visibility</p:attrName>
                                        </p:attrNameLst>
                                      </p:cBhvr>
                                      <p:to>
                                        <p:strVal val="hidden"/>
                                      </p:to>
                                    </p:set>
                                  </p:childTnLst>
                                </p:cTn>
                              </p:par>
                              <p:par>
                                <p:cTn id="17" presetID="2" presetClass="exit" presetSubtype="2" fill="hold" grpId="0" nodeType="withEffect">
                                  <p:stCondLst>
                                    <p:cond delay="500"/>
                                  </p:stCondLst>
                                  <p:childTnLst>
                                    <p:anim calcmode="lin" valueType="num">
                                      <p:cBhvr additive="base">
                                        <p:cTn id="18" dur="500"/>
                                        <p:tgtEl>
                                          <p:spTgt spid="36"/>
                                        </p:tgtEl>
                                        <p:attrNameLst>
                                          <p:attrName>ppt_x</p:attrName>
                                        </p:attrNameLst>
                                      </p:cBhvr>
                                      <p:tavLst>
                                        <p:tav tm="0">
                                          <p:val>
                                            <p:strVal val="ppt_x"/>
                                          </p:val>
                                        </p:tav>
                                        <p:tav tm="100000">
                                          <p:val>
                                            <p:strVal val="1+ppt_w/2"/>
                                          </p:val>
                                        </p:tav>
                                      </p:tavLst>
                                    </p:anim>
                                    <p:anim calcmode="lin" valueType="num">
                                      <p:cBhvr additive="base">
                                        <p:cTn id="19" dur="500"/>
                                        <p:tgtEl>
                                          <p:spTgt spid="36"/>
                                        </p:tgtEl>
                                        <p:attrNameLst>
                                          <p:attrName>ppt_y</p:attrName>
                                        </p:attrNameLst>
                                      </p:cBhvr>
                                      <p:tavLst>
                                        <p:tav tm="0">
                                          <p:val>
                                            <p:strVal val="ppt_y"/>
                                          </p:val>
                                        </p:tav>
                                        <p:tav tm="100000">
                                          <p:val>
                                            <p:strVal val="ppt_y"/>
                                          </p:val>
                                        </p:tav>
                                      </p:tavLst>
                                    </p:anim>
                                    <p:set>
                                      <p:cBhvr>
                                        <p:cTn id="20"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6" grpId="0" animBg="1"/>
    </p:bldLst>
  </p:timing>
  <p:extLst>
    <p:ext uri="{DCECCB84-F9BA-43D5-87BE-67443E8EF086}">
      <p15:sldGuideLst xmlns:p15="http://schemas.microsoft.com/office/powerpoint/2012/main">
        <p15:guide id="1"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32425BA9-E932-4464-90E9-2F6E06DF796D}"/>
              </a:ext>
            </a:extLst>
          </p:cNvPr>
          <p:cNvGrpSpPr>
            <a:grpSpLocks noChangeAspect="1"/>
          </p:cNvGrpSpPr>
          <p:nvPr userDrawn="1"/>
        </p:nvGrpSpPr>
        <p:grpSpPr bwMode="auto">
          <a:xfrm>
            <a:off x="5977468" y="6481235"/>
            <a:ext cx="6214533" cy="376767"/>
            <a:chOff x="2824" y="3062"/>
            <a:chExt cx="2936" cy="178"/>
          </a:xfrm>
        </p:grpSpPr>
        <p:sp>
          <p:nvSpPr>
            <p:cNvPr id="7" name="Freeform 6">
              <a:extLst>
                <a:ext uri="{FF2B5EF4-FFF2-40B4-BE49-F238E27FC236}">
                  <a16:creationId xmlns:a16="http://schemas.microsoft.com/office/drawing/2014/main" id="{D0097E72-543B-46A4-80B0-76736A21E8D3}"/>
                </a:ext>
              </a:extLst>
            </p:cNvPr>
            <p:cNvSpPr>
              <a:spLocks/>
            </p:cNvSpPr>
            <p:nvPr userDrawn="1"/>
          </p:nvSpPr>
          <p:spPr bwMode="auto">
            <a:xfrm>
              <a:off x="2824" y="3062"/>
              <a:ext cx="2936" cy="178"/>
            </a:xfrm>
            <a:custGeom>
              <a:avLst/>
              <a:gdLst>
                <a:gd name="T0" fmla="*/ 1468 w 1468"/>
                <a:gd name="T1" fmla="*/ 0 h 89"/>
                <a:gd name="T2" fmla="*/ 134 w 1468"/>
                <a:gd name="T3" fmla="*/ 0 h 89"/>
                <a:gd name="T4" fmla="*/ 56 w 1468"/>
                <a:gd name="T5" fmla="*/ 0 h 89"/>
                <a:gd name="T6" fmla="*/ 0 w 1468"/>
                <a:gd name="T7" fmla="*/ 56 h 89"/>
                <a:gd name="T8" fmla="*/ 0 w 1468"/>
                <a:gd name="T9" fmla="*/ 89 h 89"/>
              </a:gdLst>
              <a:ahLst/>
              <a:cxnLst>
                <a:cxn ang="0">
                  <a:pos x="T0" y="T1"/>
                </a:cxn>
                <a:cxn ang="0">
                  <a:pos x="T2" y="T3"/>
                </a:cxn>
                <a:cxn ang="0">
                  <a:pos x="T4" y="T5"/>
                </a:cxn>
                <a:cxn ang="0">
                  <a:pos x="T6" y="T7"/>
                </a:cxn>
                <a:cxn ang="0">
                  <a:pos x="T8" y="T9"/>
                </a:cxn>
              </a:cxnLst>
              <a:rect l="0" t="0" r="r" b="b"/>
              <a:pathLst>
                <a:path w="1468" h="89">
                  <a:moveTo>
                    <a:pt x="1468" y="0"/>
                  </a:moveTo>
                  <a:cubicBezTo>
                    <a:pt x="134" y="0"/>
                    <a:pt x="134" y="0"/>
                    <a:pt x="134" y="0"/>
                  </a:cubicBezTo>
                  <a:cubicBezTo>
                    <a:pt x="56" y="0"/>
                    <a:pt x="56" y="0"/>
                    <a:pt x="56" y="0"/>
                  </a:cubicBezTo>
                  <a:cubicBezTo>
                    <a:pt x="25" y="0"/>
                    <a:pt x="0" y="25"/>
                    <a:pt x="0" y="56"/>
                  </a:cubicBezTo>
                  <a:cubicBezTo>
                    <a:pt x="0" y="89"/>
                    <a:pt x="0" y="89"/>
                    <a:pt x="0" y="89"/>
                  </a:cubicBezTo>
                </a:path>
              </a:pathLst>
            </a:custGeom>
            <a:noFill/>
            <a:ln w="25400" cap="flat">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8" name="Freeform 7">
              <a:extLst>
                <a:ext uri="{FF2B5EF4-FFF2-40B4-BE49-F238E27FC236}">
                  <a16:creationId xmlns:a16="http://schemas.microsoft.com/office/drawing/2014/main" id="{BB45291A-D0DA-4DD7-8E72-3B0B5F36D356}"/>
                </a:ext>
              </a:extLst>
            </p:cNvPr>
            <p:cNvSpPr>
              <a:spLocks/>
            </p:cNvSpPr>
            <p:nvPr userDrawn="1"/>
          </p:nvSpPr>
          <p:spPr bwMode="auto">
            <a:xfrm>
              <a:off x="2852" y="3090"/>
              <a:ext cx="2908" cy="150"/>
            </a:xfrm>
            <a:custGeom>
              <a:avLst/>
              <a:gdLst>
                <a:gd name="T0" fmla="*/ 1454 w 1454"/>
                <a:gd name="T1" fmla="*/ 0 h 75"/>
                <a:gd name="T2" fmla="*/ 120 w 1454"/>
                <a:gd name="T3" fmla="*/ 0 h 75"/>
                <a:gd name="T4" fmla="*/ 45 w 1454"/>
                <a:gd name="T5" fmla="*/ 0 h 75"/>
                <a:gd name="T6" fmla="*/ 0 w 1454"/>
                <a:gd name="T7" fmla="*/ 45 h 75"/>
                <a:gd name="T8" fmla="*/ 0 w 1454"/>
                <a:gd name="T9" fmla="*/ 75 h 75"/>
              </a:gdLst>
              <a:ahLst/>
              <a:cxnLst>
                <a:cxn ang="0">
                  <a:pos x="T0" y="T1"/>
                </a:cxn>
                <a:cxn ang="0">
                  <a:pos x="T2" y="T3"/>
                </a:cxn>
                <a:cxn ang="0">
                  <a:pos x="T4" y="T5"/>
                </a:cxn>
                <a:cxn ang="0">
                  <a:pos x="T6" y="T7"/>
                </a:cxn>
                <a:cxn ang="0">
                  <a:pos x="T8" y="T9"/>
                </a:cxn>
              </a:cxnLst>
              <a:rect l="0" t="0" r="r" b="b"/>
              <a:pathLst>
                <a:path w="1454" h="75">
                  <a:moveTo>
                    <a:pt x="1454" y="0"/>
                  </a:moveTo>
                  <a:cubicBezTo>
                    <a:pt x="120" y="0"/>
                    <a:pt x="120" y="0"/>
                    <a:pt x="120" y="0"/>
                  </a:cubicBezTo>
                  <a:cubicBezTo>
                    <a:pt x="45" y="0"/>
                    <a:pt x="45" y="0"/>
                    <a:pt x="45" y="0"/>
                  </a:cubicBezTo>
                  <a:cubicBezTo>
                    <a:pt x="20" y="0"/>
                    <a:pt x="0" y="20"/>
                    <a:pt x="0" y="45"/>
                  </a:cubicBezTo>
                  <a:cubicBezTo>
                    <a:pt x="0" y="75"/>
                    <a:pt x="0" y="75"/>
                    <a:pt x="0" y="75"/>
                  </a:cubicBezTo>
                </a:path>
              </a:pathLst>
            </a:custGeom>
            <a:noFill/>
            <a:ln w="25400" cap="flat">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9" name="Freeform 8">
              <a:extLst>
                <a:ext uri="{FF2B5EF4-FFF2-40B4-BE49-F238E27FC236}">
                  <a16:creationId xmlns:a16="http://schemas.microsoft.com/office/drawing/2014/main" id="{4B5C478F-D5CB-48C5-A312-DFFD84CC2B85}"/>
                </a:ext>
              </a:extLst>
            </p:cNvPr>
            <p:cNvSpPr>
              <a:spLocks/>
            </p:cNvSpPr>
            <p:nvPr userDrawn="1"/>
          </p:nvSpPr>
          <p:spPr bwMode="auto">
            <a:xfrm>
              <a:off x="2880" y="3118"/>
              <a:ext cx="2880" cy="122"/>
            </a:xfrm>
            <a:custGeom>
              <a:avLst/>
              <a:gdLst>
                <a:gd name="T0" fmla="*/ 1440 w 1440"/>
                <a:gd name="T1" fmla="*/ 0 h 61"/>
                <a:gd name="T2" fmla="*/ 106 w 1440"/>
                <a:gd name="T3" fmla="*/ 0 h 61"/>
                <a:gd name="T4" fmla="*/ 34 w 1440"/>
                <a:gd name="T5" fmla="*/ 0 h 61"/>
                <a:gd name="T6" fmla="*/ 0 w 1440"/>
                <a:gd name="T7" fmla="*/ 34 h 61"/>
                <a:gd name="T8" fmla="*/ 0 w 1440"/>
                <a:gd name="T9" fmla="*/ 61 h 61"/>
              </a:gdLst>
              <a:ahLst/>
              <a:cxnLst>
                <a:cxn ang="0">
                  <a:pos x="T0" y="T1"/>
                </a:cxn>
                <a:cxn ang="0">
                  <a:pos x="T2" y="T3"/>
                </a:cxn>
                <a:cxn ang="0">
                  <a:pos x="T4" y="T5"/>
                </a:cxn>
                <a:cxn ang="0">
                  <a:pos x="T6" y="T7"/>
                </a:cxn>
                <a:cxn ang="0">
                  <a:pos x="T8" y="T9"/>
                </a:cxn>
              </a:cxnLst>
              <a:rect l="0" t="0" r="r" b="b"/>
              <a:pathLst>
                <a:path w="1440" h="61">
                  <a:moveTo>
                    <a:pt x="1440" y="0"/>
                  </a:moveTo>
                  <a:cubicBezTo>
                    <a:pt x="106" y="0"/>
                    <a:pt x="106" y="0"/>
                    <a:pt x="106" y="0"/>
                  </a:cubicBezTo>
                  <a:cubicBezTo>
                    <a:pt x="34" y="0"/>
                    <a:pt x="34" y="0"/>
                    <a:pt x="34" y="0"/>
                  </a:cubicBezTo>
                  <a:cubicBezTo>
                    <a:pt x="15" y="0"/>
                    <a:pt x="0" y="15"/>
                    <a:pt x="0" y="34"/>
                  </a:cubicBezTo>
                  <a:cubicBezTo>
                    <a:pt x="0" y="61"/>
                    <a:pt x="0" y="61"/>
                    <a:pt x="0" y="61"/>
                  </a:cubicBezTo>
                </a:path>
              </a:pathLst>
            </a:custGeom>
            <a:noFill/>
            <a:ln w="254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 name="Freeform 9">
              <a:extLst>
                <a:ext uri="{FF2B5EF4-FFF2-40B4-BE49-F238E27FC236}">
                  <a16:creationId xmlns:a16="http://schemas.microsoft.com/office/drawing/2014/main" id="{9D9732C0-87EC-456D-9BA7-EADACEE11CE6}"/>
                </a:ext>
              </a:extLst>
            </p:cNvPr>
            <p:cNvSpPr>
              <a:spLocks/>
            </p:cNvSpPr>
            <p:nvPr userDrawn="1"/>
          </p:nvSpPr>
          <p:spPr bwMode="auto">
            <a:xfrm>
              <a:off x="2908" y="3146"/>
              <a:ext cx="2852" cy="94"/>
            </a:xfrm>
            <a:custGeom>
              <a:avLst/>
              <a:gdLst>
                <a:gd name="T0" fmla="*/ 1426 w 1426"/>
                <a:gd name="T1" fmla="*/ 0 h 47"/>
                <a:gd name="T2" fmla="*/ 92 w 1426"/>
                <a:gd name="T3" fmla="*/ 0 h 47"/>
                <a:gd name="T4" fmla="*/ 23 w 1426"/>
                <a:gd name="T5" fmla="*/ 0 h 47"/>
                <a:gd name="T6" fmla="*/ 0 w 1426"/>
                <a:gd name="T7" fmla="*/ 23 h 47"/>
                <a:gd name="T8" fmla="*/ 0 w 1426"/>
                <a:gd name="T9" fmla="*/ 47 h 47"/>
              </a:gdLst>
              <a:ahLst/>
              <a:cxnLst>
                <a:cxn ang="0">
                  <a:pos x="T0" y="T1"/>
                </a:cxn>
                <a:cxn ang="0">
                  <a:pos x="T2" y="T3"/>
                </a:cxn>
                <a:cxn ang="0">
                  <a:pos x="T4" y="T5"/>
                </a:cxn>
                <a:cxn ang="0">
                  <a:pos x="T6" y="T7"/>
                </a:cxn>
                <a:cxn ang="0">
                  <a:pos x="T8" y="T9"/>
                </a:cxn>
              </a:cxnLst>
              <a:rect l="0" t="0" r="r" b="b"/>
              <a:pathLst>
                <a:path w="1426" h="47">
                  <a:moveTo>
                    <a:pt x="1426" y="0"/>
                  </a:moveTo>
                  <a:cubicBezTo>
                    <a:pt x="92" y="0"/>
                    <a:pt x="92" y="0"/>
                    <a:pt x="92" y="0"/>
                  </a:cubicBezTo>
                  <a:cubicBezTo>
                    <a:pt x="23" y="0"/>
                    <a:pt x="23" y="0"/>
                    <a:pt x="23" y="0"/>
                  </a:cubicBezTo>
                  <a:cubicBezTo>
                    <a:pt x="10" y="0"/>
                    <a:pt x="0" y="10"/>
                    <a:pt x="0" y="23"/>
                  </a:cubicBezTo>
                  <a:cubicBezTo>
                    <a:pt x="0" y="47"/>
                    <a:pt x="0" y="47"/>
                    <a:pt x="0" y="47"/>
                  </a:cubicBezTo>
                </a:path>
              </a:pathLst>
            </a:custGeom>
            <a:noFill/>
            <a:ln w="25400" cap="flat">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 name="Freeform 10">
              <a:extLst>
                <a:ext uri="{FF2B5EF4-FFF2-40B4-BE49-F238E27FC236}">
                  <a16:creationId xmlns:a16="http://schemas.microsoft.com/office/drawing/2014/main" id="{FBDE68E1-C9DE-43A2-8FB1-8450F2FBCD9A}"/>
                </a:ext>
              </a:extLst>
            </p:cNvPr>
            <p:cNvSpPr>
              <a:spLocks/>
            </p:cNvSpPr>
            <p:nvPr userDrawn="1"/>
          </p:nvSpPr>
          <p:spPr bwMode="auto">
            <a:xfrm>
              <a:off x="2936" y="3174"/>
              <a:ext cx="2824" cy="66"/>
            </a:xfrm>
            <a:custGeom>
              <a:avLst/>
              <a:gdLst>
                <a:gd name="T0" fmla="*/ 1412 w 1412"/>
                <a:gd name="T1" fmla="*/ 0 h 33"/>
                <a:gd name="T2" fmla="*/ 78 w 1412"/>
                <a:gd name="T3" fmla="*/ 0 h 33"/>
                <a:gd name="T4" fmla="*/ 12 w 1412"/>
                <a:gd name="T5" fmla="*/ 0 h 33"/>
                <a:gd name="T6" fmla="*/ 0 w 1412"/>
                <a:gd name="T7" fmla="*/ 12 h 33"/>
                <a:gd name="T8" fmla="*/ 0 w 1412"/>
                <a:gd name="T9" fmla="*/ 33 h 33"/>
              </a:gdLst>
              <a:ahLst/>
              <a:cxnLst>
                <a:cxn ang="0">
                  <a:pos x="T0" y="T1"/>
                </a:cxn>
                <a:cxn ang="0">
                  <a:pos x="T2" y="T3"/>
                </a:cxn>
                <a:cxn ang="0">
                  <a:pos x="T4" y="T5"/>
                </a:cxn>
                <a:cxn ang="0">
                  <a:pos x="T6" y="T7"/>
                </a:cxn>
                <a:cxn ang="0">
                  <a:pos x="T8" y="T9"/>
                </a:cxn>
              </a:cxnLst>
              <a:rect l="0" t="0" r="r" b="b"/>
              <a:pathLst>
                <a:path w="1412" h="33">
                  <a:moveTo>
                    <a:pt x="1412" y="0"/>
                  </a:moveTo>
                  <a:cubicBezTo>
                    <a:pt x="78" y="0"/>
                    <a:pt x="78" y="0"/>
                    <a:pt x="78" y="0"/>
                  </a:cubicBezTo>
                  <a:cubicBezTo>
                    <a:pt x="12" y="0"/>
                    <a:pt x="12" y="0"/>
                    <a:pt x="12" y="0"/>
                  </a:cubicBezTo>
                  <a:cubicBezTo>
                    <a:pt x="5" y="0"/>
                    <a:pt x="0" y="5"/>
                    <a:pt x="0" y="12"/>
                  </a:cubicBezTo>
                  <a:cubicBezTo>
                    <a:pt x="0" y="33"/>
                    <a:pt x="0" y="33"/>
                    <a:pt x="0" y="33"/>
                  </a:cubicBezTo>
                </a:path>
              </a:pathLst>
            </a:custGeom>
            <a:noFill/>
            <a:ln w="25400" cap="flat">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3212395605"/>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31" name="Group 22">
            <a:extLst>
              <a:ext uri="{FF2B5EF4-FFF2-40B4-BE49-F238E27FC236}">
                <a16:creationId xmlns:a16="http://schemas.microsoft.com/office/drawing/2014/main" id="{52A7ADDA-FCE3-4A89-BAB0-948362E49896}"/>
              </a:ext>
            </a:extLst>
          </p:cNvPr>
          <p:cNvGrpSpPr>
            <a:grpSpLocks noChangeAspect="1"/>
          </p:cNvGrpSpPr>
          <p:nvPr userDrawn="1"/>
        </p:nvGrpSpPr>
        <p:grpSpPr bwMode="auto">
          <a:xfrm>
            <a:off x="5977468" y="0"/>
            <a:ext cx="237067" cy="6858000"/>
            <a:chOff x="2824" y="0"/>
            <a:chExt cx="112" cy="3240"/>
          </a:xfrm>
        </p:grpSpPr>
        <p:sp>
          <p:nvSpPr>
            <p:cNvPr id="34" name="Line 24">
              <a:extLst>
                <a:ext uri="{FF2B5EF4-FFF2-40B4-BE49-F238E27FC236}">
                  <a16:creationId xmlns:a16="http://schemas.microsoft.com/office/drawing/2014/main" id="{019DA174-FD37-40B8-9CC9-ACD5ABEBD9CC}"/>
                </a:ext>
              </a:extLst>
            </p:cNvPr>
            <p:cNvSpPr>
              <a:spLocks noChangeShapeType="1"/>
            </p:cNvSpPr>
            <p:nvPr userDrawn="1"/>
          </p:nvSpPr>
          <p:spPr bwMode="auto">
            <a:xfrm>
              <a:off x="2936" y="0"/>
              <a:ext cx="0" cy="324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5" name="Line 25">
              <a:extLst>
                <a:ext uri="{FF2B5EF4-FFF2-40B4-BE49-F238E27FC236}">
                  <a16:creationId xmlns:a16="http://schemas.microsoft.com/office/drawing/2014/main" id="{B7ADB0A9-0B95-4B50-84F4-389AB07CA232}"/>
                </a:ext>
              </a:extLst>
            </p:cNvPr>
            <p:cNvSpPr>
              <a:spLocks noChangeShapeType="1"/>
            </p:cNvSpPr>
            <p:nvPr userDrawn="1"/>
          </p:nvSpPr>
          <p:spPr bwMode="auto">
            <a:xfrm>
              <a:off x="2908" y="0"/>
              <a:ext cx="0" cy="324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6" name="Line 26">
              <a:extLst>
                <a:ext uri="{FF2B5EF4-FFF2-40B4-BE49-F238E27FC236}">
                  <a16:creationId xmlns:a16="http://schemas.microsoft.com/office/drawing/2014/main" id="{EDF3FA4A-F40B-48D2-B9AF-0253CFF71C26}"/>
                </a:ext>
              </a:extLst>
            </p:cNvPr>
            <p:cNvSpPr>
              <a:spLocks noChangeShapeType="1"/>
            </p:cNvSpPr>
            <p:nvPr userDrawn="1"/>
          </p:nvSpPr>
          <p:spPr bwMode="auto">
            <a:xfrm>
              <a:off x="2852" y="0"/>
              <a:ext cx="0" cy="324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7" name="Line 27">
              <a:extLst>
                <a:ext uri="{FF2B5EF4-FFF2-40B4-BE49-F238E27FC236}">
                  <a16:creationId xmlns:a16="http://schemas.microsoft.com/office/drawing/2014/main" id="{E4D8FF4D-721C-4752-BDA3-C0FDBB423B0C}"/>
                </a:ext>
              </a:extLst>
            </p:cNvPr>
            <p:cNvSpPr>
              <a:spLocks noChangeShapeType="1"/>
            </p:cNvSpPr>
            <p:nvPr userDrawn="1"/>
          </p:nvSpPr>
          <p:spPr bwMode="auto">
            <a:xfrm>
              <a:off x="2824" y="0"/>
              <a:ext cx="0" cy="324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8" name="Line 28">
              <a:extLst>
                <a:ext uri="{FF2B5EF4-FFF2-40B4-BE49-F238E27FC236}">
                  <a16:creationId xmlns:a16="http://schemas.microsoft.com/office/drawing/2014/main" id="{11B328EE-8FB3-4DD5-BB8E-4FB0D6C4D93A}"/>
                </a:ext>
              </a:extLst>
            </p:cNvPr>
            <p:cNvSpPr>
              <a:spLocks noChangeShapeType="1"/>
            </p:cNvSpPr>
            <p:nvPr userDrawn="1"/>
          </p:nvSpPr>
          <p:spPr bwMode="auto">
            <a:xfrm>
              <a:off x="2880" y="0"/>
              <a:ext cx="0" cy="324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2196405775"/>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picture containing floor, person, indoor&#10;&#10;Description generated with very high confidence">
            <a:extLst>
              <a:ext uri="{FF2B5EF4-FFF2-40B4-BE49-F238E27FC236}">
                <a16:creationId xmlns:a16="http://schemas.microsoft.com/office/drawing/2014/main" id="{F0BCA5AC-0B51-48B5-8918-C99B6B940D11}"/>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0" y="-509994"/>
            <a:ext cx="12192000" cy="7877987"/>
          </a:xfrm>
          <a:prstGeom prst="rect">
            <a:avLst/>
          </a:prstGeom>
        </p:spPr>
      </p:pic>
      <p:sp>
        <p:nvSpPr>
          <p:cNvPr id="2" name="Rectangle 1">
            <a:extLst>
              <a:ext uri="{FF2B5EF4-FFF2-40B4-BE49-F238E27FC236}">
                <a16:creationId xmlns:a16="http://schemas.microsoft.com/office/drawing/2014/main" id="{1A069DC7-B042-4363-8F79-38B63DB23D88}"/>
              </a:ext>
            </a:extLst>
          </p:cNvPr>
          <p:cNvSpPr/>
          <p:nvPr userDrawn="1"/>
        </p:nvSpPr>
        <p:spPr>
          <a:xfrm>
            <a:off x="0" y="-509994"/>
            <a:ext cx="12192000" cy="7877987"/>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Rectangle 7">
            <a:extLst>
              <a:ext uri="{FF2B5EF4-FFF2-40B4-BE49-F238E27FC236}">
                <a16:creationId xmlns:a16="http://schemas.microsoft.com/office/drawing/2014/main" id="{DD3B995F-E5B3-4948-9AF1-A895989E55C2}"/>
              </a:ext>
            </a:extLst>
          </p:cNvPr>
          <p:cNvSpPr/>
          <p:nvPr userDrawn="1"/>
        </p:nvSpPr>
        <p:spPr>
          <a:xfrm>
            <a:off x="1" y="0"/>
            <a:ext cx="60959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Rectangle 8">
            <a:extLst>
              <a:ext uri="{FF2B5EF4-FFF2-40B4-BE49-F238E27FC236}">
                <a16:creationId xmlns:a16="http://schemas.microsoft.com/office/drawing/2014/main" id="{D9FE24F9-3EBF-48BF-8DC9-31CA46966259}"/>
              </a:ext>
            </a:extLst>
          </p:cNvPr>
          <p:cNvSpPr/>
          <p:nvPr userDrawn="1"/>
        </p:nvSpPr>
        <p:spPr>
          <a:xfrm>
            <a:off x="6096005" y="0"/>
            <a:ext cx="60959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1" name="Line 6">
            <a:extLst>
              <a:ext uri="{FF2B5EF4-FFF2-40B4-BE49-F238E27FC236}">
                <a16:creationId xmlns:a16="http://schemas.microsoft.com/office/drawing/2014/main" id="{3DAB73B9-AB95-4AF3-83D9-21D625EDE9B0}"/>
              </a:ext>
            </a:extLst>
          </p:cNvPr>
          <p:cNvSpPr>
            <a:spLocks noChangeShapeType="1"/>
          </p:cNvSpPr>
          <p:nvPr userDrawn="1"/>
        </p:nvSpPr>
        <p:spPr bwMode="auto">
          <a:xfrm>
            <a:off x="0" y="6483351"/>
            <a:ext cx="12192000" cy="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32" name="Line 7">
            <a:extLst>
              <a:ext uri="{FF2B5EF4-FFF2-40B4-BE49-F238E27FC236}">
                <a16:creationId xmlns:a16="http://schemas.microsoft.com/office/drawing/2014/main" id="{8BC51552-0A65-462A-84DA-17D9D15996A4}"/>
              </a:ext>
            </a:extLst>
          </p:cNvPr>
          <p:cNvSpPr>
            <a:spLocks noChangeShapeType="1"/>
          </p:cNvSpPr>
          <p:nvPr userDrawn="1"/>
        </p:nvSpPr>
        <p:spPr bwMode="auto">
          <a:xfrm>
            <a:off x="0" y="6542617"/>
            <a:ext cx="12192000" cy="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33" name="Line 8">
            <a:extLst>
              <a:ext uri="{FF2B5EF4-FFF2-40B4-BE49-F238E27FC236}">
                <a16:creationId xmlns:a16="http://schemas.microsoft.com/office/drawing/2014/main" id="{14E4E765-C6E4-4C36-BA7D-DD85F6A3B200}"/>
              </a:ext>
            </a:extLst>
          </p:cNvPr>
          <p:cNvSpPr>
            <a:spLocks noChangeShapeType="1"/>
          </p:cNvSpPr>
          <p:nvPr userDrawn="1"/>
        </p:nvSpPr>
        <p:spPr bwMode="auto">
          <a:xfrm>
            <a:off x="0" y="6601884"/>
            <a:ext cx="12192000" cy="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34" name="Line 9">
            <a:extLst>
              <a:ext uri="{FF2B5EF4-FFF2-40B4-BE49-F238E27FC236}">
                <a16:creationId xmlns:a16="http://schemas.microsoft.com/office/drawing/2014/main" id="{482B693C-4D37-4447-BE6B-2E6830352F53}"/>
              </a:ext>
            </a:extLst>
          </p:cNvPr>
          <p:cNvSpPr>
            <a:spLocks noChangeShapeType="1"/>
          </p:cNvSpPr>
          <p:nvPr userDrawn="1"/>
        </p:nvSpPr>
        <p:spPr bwMode="auto">
          <a:xfrm>
            <a:off x="0" y="6661151"/>
            <a:ext cx="12192000" cy="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35" name="Line 10">
            <a:extLst>
              <a:ext uri="{FF2B5EF4-FFF2-40B4-BE49-F238E27FC236}">
                <a16:creationId xmlns:a16="http://schemas.microsoft.com/office/drawing/2014/main" id="{F9FE8514-A4B1-42FE-AFD4-6FF922B83E0C}"/>
              </a:ext>
            </a:extLst>
          </p:cNvPr>
          <p:cNvSpPr>
            <a:spLocks noChangeShapeType="1"/>
          </p:cNvSpPr>
          <p:nvPr userDrawn="1"/>
        </p:nvSpPr>
        <p:spPr bwMode="auto">
          <a:xfrm>
            <a:off x="0" y="6720417"/>
            <a:ext cx="12192000" cy="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Tree>
    <p:extLst>
      <p:ext uri="{BB962C8B-B14F-4D97-AF65-F5344CB8AC3E}">
        <p14:creationId xmlns:p14="http://schemas.microsoft.com/office/powerpoint/2010/main" val="16710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0-ppt_w/2"/>
                                          </p:val>
                                        </p:tav>
                                      </p:tavLst>
                                    </p:anim>
                                    <p:anim calcmode="lin" valueType="num">
                                      <p:cBhvr additive="base">
                                        <p:cTn id="7" dur="500"/>
                                        <p:tgtEl>
                                          <p:spTgt spid="8"/>
                                        </p:tgtEl>
                                        <p:attrNameLst>
                                          <p:attrName>ppt_y</p:attrName>
                                        </p:attrNameLst>
                                      </p:cBhvr>
                                      <p:tavLst>
                                        <p:tav tm="0">
                                          <p:val>
                                            <p:strVal val="ppt_y"/>
                                          </p:val>
                                        </p:tav>
                                        <p:tav tm="100000">
                                          <p:val>
                                            <p:strVal val="ppt_y"/>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1+ppt_w/2"/>
                                          </p:val>
                                        </p:tav>
                                      </p:tavLst>
                                    </p:anim>
                                    <p:anim calcmode="lin" valueType="num">
                                      <p:cBhvr additive="base">
                                        <p:cTn id="11" dur="500"/>
                                        <p:tgtEl>
                                          <p:spTgt spid="9"/>
                                        </p:tgtEl>
                                        <p:attrNameLst>
                                          <p:attrName>ppt_y</p:attrName>
                                        </p:attrNameLst>
                                      </p:cBhvr>
                                      <p:tavLst>
                                        <p:tav tm="0">
                                          <p:val>
                                            <p:strVal val="ppt_y"/>
                                          </p:val>
                                        </p:tav>
                                        <p:tav tm="100000">
                                          <p:val>
                                            <p:strVal val="ppt_y"/>
                                          </p:val>
                                        </p:tav>
                                      </p:tavLst>
                                    </p:anim>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extLst>
    <p:ext uri="{DCECCB84-F9BA-43D5-87BE-67443E8EF086}">
      <p15:sldGuideLst xmlns:p15="http://schemas.microsoft.com/office/powerpoint/2012/main">
        <p15:guide id="1"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53669E30-E7EB-4987-BB06-7C154C4C7FFD}"/>
              </a:ext>
            </a:extLst>
          </p:cNvPr>
          <p:cNvGrpSpPr>
            <a:grpSpLocks noChangeAspect="1"/>
          </p:cNvGrpSpPr>
          <p:nvPr userDrawn="1"/>
        </p:nvGrpSpPr>
        <p:grpSpPr bwMode="auto">
          <a:xfrm>
            <a:off x="0" y="139700"/>
            <a:ext cx="12192000" cy="6578600"/>
            <a:chOff x="0" y="66"/>
            <a:chExt cx="5760" cy="3108"/>
          </a:xfrm>
        </p:grpSpPr>
        <p:sp>
          <p:nvSpPr>
            <p:cNvPr id="8" name="Line 6">
              <a:extLst>
                <a:ext uri="{FF2B5EF4-FFF2-40B4-BE49-F238E27FC236}">
                  <a16:creationId xmlns:a16="http://schemas.microsoft.com/office/drawing/2014/main" id="{7A917A27-7F47-435C-9A17-856314ECC74E}"/>
                </a:ext>
              </a:extLst>
            </p:cNvPr>
            <p:cNvSpPr>
              <a:spLocks noChangeShapeType="1"/>
            </p:cNvSpPr>
            <p:nvPr userDrawn="1"/>
          </p:nvSpPr>
          <p:spPr bwMode="auto">
            <a:xfrm>
              <a:off x="0" y="3062"/>
              <a:ext cx="5760" cy="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9" name="Line 7">
              <a:extLst>
                <a:ext uri="{FF2B5EF4-FFF2-40B4-BE49-F238E27FC236}">
                  <a16:creationId xmlns:a16="http://schemas.microsoft.com/office/drawing/2014/main" id="{76463EE5-699F-49D3-A855-D7702077351C}"/>
                </a:ext>
              </a:extLst>
            </p:cNvPr>
            <p:cNvSpPr>
              <a:spLocks noChangeShapeType="1"/>
            </p:cNvSpPr>
            <p:nvPr userDrawn="1"/>
          </p:nvSpPr>
          <p:spPr bwMode="auto">
            <a:xfrm>
              <a:off x="0" y="3090"/>
              <a:ext cx="5760" cy="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5" name="Line 8">
              <a:extLst>
                <a:ext uri="{FF2B5EF4-FFF2-40B4-BE49-F238E27FC236}">
                  <a16:creationId xmlns:a16="http://schemas.microsoft.com/office/drawing/2014/main" id="{60F00E85-202C-469B-B376-4B6E11331F70}"/>
                </a:ext>
              </a:extLst>
            </p:cNvPr>
            <p:cNvSpPr>
              <a:spLocks noChangeShapeType="1"/>
            </p:cNvSpPr>
            <p:nvPr userDrawn="1"/>
          </p:nvSpPr>
          <p:spPr bwMode="auto">
            <a:xfrm>
              <a:off x="0" y="3118"/>
              <a:ext cx="5760" cy="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6" name="Line 9">
              <a:extLst>
                <a:ext uri="{FF2B5EF4-FFF2-40B4-BE49-F238E27FC236}">
                  <a16:creationId xmlns:a16="http://schemas.microsoft.com/office/drawing/2014/main" id="{2EB3493C-963E-4F63-9570-436E1A3F6859}"/>
                </a:ext>
              </a:extLst>
            </p:cNvPr>
            <p:cNvSpPr>
              <a:spLocks noChangeShapeType="1"/>
            </p:cNvSpPr>
            <p:nvPr userDrawn="1"/>
          </p:nvSpPr>
          <p:spPr bwMode="auto">
            <a:xfrm>
              <a:off x="0" y="3146"/>
              <a:ext cx="5760" cy="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7" name="Line 10">
              <a:extLst>
                <a:ext uri="{FF2B5EF4-FFF2-40B4-BE49-F238E27FC236}">
                  <a16:creationId xmlns:a16="http://schemas.microsoft.com/office/drawing/2014/main" id="{3DF1AAD6-EDF5-434E-94F1-9113CE06FAE4}"/>
                </a:ext>
              </a:extLst>
            </p:cNvPr>
            <p:cNvSpPr>
              <a:spLocks noChangeShapeType="1"/>
            </p:cNvSpPr>
            <p:nvPr userDrawn="1"/>
          </p:nvSpPr>
          <p:spPr bwMode="auto">
            <a:xfrm>
              <a:off x="0" y="3174"/>
              <a:ext cx="5760" cy="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8" name="Line 11">
              <a:extLst>
                <a:ext uri="{FF2B5EF4-FFF2-40B4-BE49-F238E27FC236}">
                  <a16:creationId xmlns:a16="http://schemas.microsoft.com/office/drawing/2014/main" id="{4FE63BDE-E4EA-40CC-8480-E80CE993D5A4}"/>
                </a:ext>
              </a:extLst>
            </p:cNvPr>
            <p:cNvSpPr>
              <a:spLocks noChangeShapeType="1"/>
            </p:cNvSpPr>
            <p:nvPr userDrawn="1"/>
          </p:nvSpPr>
          <p:spPr bwMode="auto">
            <a:xfrm>
              <a:off x="0" y="66"/>
              <a:ext cx="5760" cy="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9" name="Line 12">
              <a:extLst>
                <a:ext uri="{FF2B5EF4-FFF2-40B4-BE49-F238E27FC236}">
                  <a16:creationId xmlns:a16="http://schemas.microsoft.com/office/drawing/2014/main" id="{68082800-64ED-4A76-83AF-1D91F8283133}"/>
                </a:ext>
              </a:extLst>
            </p:cNvPr>
            <p:cNvSpPr>
              <a:spLocks noChangeShapeType="1"/>
            </p:cNvSpPr>
            <p:nvPr userDrawn="1"/>
          </p:nvSpPr>
          <p:spPr bwMode="auto">
            <a:xfrm>
              <a:off x="0" y="94"/>
              <a:ext cx="5760" cy="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0" name="Line 13">
              <a:extLst>
                <a:ext uri="{FF2B5EF4-FFF2-40B4-BE49-F238E27FC236}">
                  <a16:creationId xmlns:a16="http://schemas.microsoft.com/office/drawing/2014/main" id="{305B5D9A-37B8-4911-BC0E-D97C4C3E6A7C}"/>
                </a:ext>
              </a:extLst>
            </p:cNvPr>
            <p:cNvSpPr>
              <a:spLocks noChangeShapeType="1"/>
            </p:cNvSpPr>
            <p:nvPr userDrawn="1"/>
          </p:nvSpPr>
          <p:spPr bwMode="auto">
            <a:xfrm>
              <a:off x="0" y="122"/>
              <a:ext cx="5760" cy="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1" name="Line 14">
              <a:extLst>
                <a:ext uri="{FF2B5EF4-FFF2-40B4-BE49-F238E27FC236}">
                  <a16:creationId xmlns:a16="http://schemas.microsoft.com/office/drawing/2014/main" id="{E7362BED-3B6D-41C4-9215-02EC8FEAF519}"/>
                </a:ext>
              </a:extLst>
            </p:cNvPr>
            <p:cNvSpPr>
              <a:spLocks noChangeShapeType="1"/>
            </p:cNvSpPr>
            <p:nvPr userDrawn="1"/>
          </p:nvSpPr>
          <p:spPr bwMode="auto">
            <a:xfrm>
              <a:off x="0" y="150"/>
              <a:ext cx="5760" cy="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2" name="Line 15">
              <a:extLst>
                <a:ext uri="{FF2B5EF4-FFF2-40B4-BE49-F238E27FC236}">
                  <a16:creationId xmlns:a16="http://schemas.microsoft.com/office/drawing/2014/main" id="{5CE7365D-1D6F-4252-A7A4-309761E46E5C}"/>
                </a:ext>
              </a:extLst>
            </p:cNvPr>
            <p:cNvSpPr>
              <a:spLocks noChangeShapeType="1"/>
            </p:cNvSpPr>
            <p:nvPr userDrawn="1"/>
          </p:nvSpPr>
          <p:spPr bwMode="auto">
            <a:xfrm>
              <a:off x="0" y="180"/>
              <a:ext cx="5760" cy="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3478165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8" name="Line 11">
            <a:extLst>
              <a:ext uri="{FF2B5EF4-FFF2-40B4-BE49-F238E27FC236}">
                <a16:creationId xmlns:a16="http://schemas.microsoft.com/office/drawing/2014/main" id="{4FE63BDE-E4EA-40CC-8480-E80CE993D5A4}"/>
              </a:ext>
            </a:extLst>
          </p:cNvPr>
          <p:cNvSpPr>
            <a:spLocks noChangeShapeType="1"/>
          </p:cNvSpPr>
          <p:nvPr userDrawn="1"/>
        </p:nvSpPr>
        <p:spPr bwMode="auto">
          <a:xfrm>
            <a:off x="0" y="139700"/>
            <a:ext cx="12192000" cy="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19" name="Line 12">
            <a:extLst>
              <a:ext uri="{FF2B5EF4-FFF2-40B4-BE49-F238E27FC236}">
                <a16:creationId xmlns:a16="http://schemas.microsoft.com/office/drawing/2014/main" id="{68082800-64ED-4A76-83AF-1D91F8283133}"/>
              </a:ext>
            </a:extLst>
          </p:cNvPr>
          <p:cNvSpPr>
            <a:spLocks noChangeShapeType="1"/>
          </p:cNvSpPr>
          <p:nvPr userDrawn="1"/>
        </p:nvSpPr>
        <p:spPr bwMode="auto">
          <a:xfrm>
            <a:off x="0" y="198967"/>
            <a:ext cx="12192000" cy="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20" name="Line 13">
            <a:extLst>
              <a:ext uri="{FF2B5EF4-FFF2-40B4-BE49-F238E27FC236}">
                <a16:creationId xmlns:a16="http://schemas.microsoft.com/office/drawing/2014/main" id="{305B5D9A-37B8-4911-BC0E-D97C4C3E6A7C}"/>
              </a:ext>
            </a:extLst>
          </p:cNvPr>
          <p:cNvSpPr>
            <a:spLocks noChangeShapeType="1"/>
          </p:cNvSpPr>
          <p:nvPr userDrawn="1"/>
        </p:nvSpPr>
        <p:spPr bwMode="auto">
          <a:xfrm>
            <a:off x="0" y="258233"/>
            <a:ext cx="12192000" cy="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21" name="Line 14">
            <a:extLst>
              <a:ext uri="{FF2B5EF4-FFF2-40B4-BE49-F238E27FC236}">
                <a16:creationId xmlns:a16="http://schemas.microsoft.com/office/drawing/2014/main" id="{E7362BED-3B6D-41C4-9215-02EC8FEAF519}"/>
              </a:ext>
            </a:extLst>
          </p:cNvPr>
          <p:cNvSpPr>
            <a:spLocks noChangeShapeType="1"/>
          </p:cNvSpPr>
          <p:nvPr userDrawn="1"/>
        </p:nvSpPr>
        <p:spPr bwMode="auto">
          <a:xfrm>
            <a:off x="0" y="317500"/>
            <a:ext cx="12192000" cy="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22" name="Line 15">
            <a:extLst>
              <a:ext uri="{FF2B5EF4-FFF2-40B4-BE49-F238E27FC236}">
                <a16:creationId xmlns:a16="http://schemas.microsoft.com/office/drawing/2014/main" id="{5CE7365D-1D6F-4252-A7A4-309761E46E5C}"/>
              </a:ext>
            </a:extLst>
          </p:cNvPr>
          <p:cNvSpPr>
            <a:spLocks noChangeShapeType="1"/>
          </p:cNvSpPr>
          <p:nvPr userDrawn="1"/>
        </p:nvSpPr>
        <p:spPr bwMode="auto">
          <a:xfrm>
            <a:off x="0" y="381000"/>
            <a:ext cx="12192000" cy="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Tree>
    <p:extLst>
      <p:ext uri="{BB962C8B-B14F-4D97-AF65-F5344CB8AC3E}">
        <p14:creationId xmlns:p14="http://schemas.microsoft.com/office/powerpoint/2010/main" val="3732896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B7B97E04-38E5-43F4-8B0F-B282870A72C1}"/>
              </a:ext>
            </a:extLst>
          </p:cNvPr>
          <p:cNvGrpSpPr>
            <a:grpSpLocks noChangeAspect="1"/>
          </p:cNvGrpSpPr>
          <p:nvPr userDrawn="1"/>
        </p:nvGrpSpPr>
        <p:grpSpPr bwMode="auto">
          <a:xfrm>
            <a:off x="5647268" y="139700"/>
            <a:ext cx="897467" cy="6578600"/>
            <a:chOff x="4662" y="66"/>
            <a:chExt cx="424" cy="3108"/>
          </a:xfrm>
        </p:grpSpPr>
        <p:sp>
          <p:nvSpPr>
            <p:cNvPr id="10" name="Freeform 6">
              <a:extLst>
                <a:ext uri="{FF2B5EF4-FFF2-40B4-BE49-F238E27FC236}">
                  <a16:creationId xmlns:a16="http://schemas.microsoft.com/office/drawing/2014/main" id="{ABBF91FC-BBAB-4239-A1C4-549F2C1C62CF}"/>
                </a:ext>
              </a:extLst>
            </p:cNvPr>
            <p:cNvSpPr>
              <a:spLocks/>
            </p:cNvSpPr>
            <p:nvPr userDrawn="1"/>
          </p:nvSpPr>
          <p:spPr bwMode="auto">
            <a:xfrm>
              <a:off x="4662" y="180"/>
              <a:ext cx="424" cy="2994"/>
            </a:xfrm>
            <a:custGeom>
              <a:avLst/>
              <a:gdLst>
                <a:gd name="T0" fmla="*/ 212 w 212"/>
                <a:gd name="T1" fmla="*/ 0 h 1497"/>
                <a:gd name="T2" fmla="*/ 146 w 212"/>
                <a:gd name="T3" fmla="*/ 0 h 1497"/>
                <a:gd name="T4" fmla="*/ 134 w 212"/>
                <a:gd name="T5" fmla="*/ 11 h 1497"/>
                <a:gd name="T6" fmla="*/ 134 w 212"/>
                <a:gd name="T7" fmla="*/ 382 h 1497"/>
                <a:gd name="T8" fmla="*/ 134 w 212"/>
                <a:gd name="T9" fmla="*/ 1441 h 1497"/>
                <a:gd name="T10" fmla="*/ 77 w 212"/>
                <a:gd name="T11" fmla="*/ 1497 h 1497"/>
                <a:gd name="T12" fmla="*/ 0 w 212"/>
                <a:gd name="T13" fmla="*/ 1497 h 1497"/>
              </a:gdLst>
              <a:ahLst/>
              <a:cxnLst>
                <a:cxn ang="0">
                  <a:pos x="T0" y="T1"/>
                </a:cxn>
                <a:cxn ang="0">
                  <a:pos x="T2" y="T3"/>
                </a:cxn>
                <a:cxn ang="0">
                  <a:pos x="T4" y="T5"/>
                </a:cxn>
                <a:cxn ang="0">
                  <a:pos x="T6" y="T7"/>
                </a:cxn>
                <a:cxn ang="0">
                  <a:pos x="T8" y="T9"/>
                </a:cxn>
                <a:cxn ang="0">
                  <a:pos x="T10" y="T11"/>
                </a:cxn>
                <a:cxn ang="0">
                  <a:pos x="T12" y="T13"/>
                </a:cxn>
              </a:cxnLst>
              <a:rect l="0" t="0" r="r" b="b"/>
              <a:pathLst>
                <a:path w="212" h="1497">
                  <a:moveTo>
                    <a:pt x="212" y="0"/>
                  </a:moveTo>
                  <a:cubicBezTo>
                    <a:pt x="146" y="0"/>
                    <a:pt x="146" y="0"/>
                    <a:pt x="146" y="0"/>
                  </a:cubicBezTo>
                  <a:cubicBezTo>
                    <a:pt x="139" y="0"/>
                    <a:pt x="134" y="5"/>
                    <a:pt x="134" y="11"/>
                  </a:cubicBezTo>
                  <a:cubicBezTo>
                    <a:pt x="134" y="382"/>
                    <a:pt x="134" y="382"/>
                    <a:pt x="134" y="382"/>
                  </a:cubicBezTo>
                  <a:cubicBezTo>
                    <a:pt x="134" y="1441"/>
                    <a:pt x="134" y="1441"/>
                    <a:pt x="134" y="1441"/>
                  </a:cubicBezTo>
                  <a:cubicBezTo>
                    <a:pt x="134" y="1472"/>
                    <a:pt x="109" y="1497"/>
                    <a:pt x="77" y="1497"/>
                  </a:cubicBezTo>
                  <a:cubicBezTo>
                    <a:pt x="0" y="1497"/>
                    <a:pt x="0" y="1497"/>
                    <a:pt x="0" y="1497"/>
                  </a:cubicBezTo>
                </a:path>
              </a:pathLst>
            </a:custGeom>
            <a:noFill/>
            <a:ln w="25400" cap="flat">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 name="Freeform 7">
              <a:extLst>
                <a:ext uri="{FF2B5EF4-FFF2-40B4-BE49-F238E27FC236}">
                  <a16:creationId xmlns:a16="http://schemas.microsoft.com/office/drawing/2014/main" id="{E4272E99-B425-40D1-81F1-C7541DB3CC40}"/>
                </a:ext>
              </a:extLst>
            </p:cNvPr>
            <p:cNvSpPr>
              <a:spLocks/>
            </p:cNvSpPr>
            <p:nvPr userDrawn="1"/>
          </p:nvSpPr>
          <p:spPr bwMode="auto">
            <a:xfrm>
              <a:off x="4662" y="150"/>
              <a:ext cx="424" cy="2996"/>
            </a:xfrm>
            <a:custGeom>
              <a:avLst/>
              <a:gdLst>
                <a:gd name="T0" fmla="*/ 212 w 212"/>
                <a:gd name="T1" fmla="*/ 0 h 1498"/>
                <a:gd name="T2" fmla="*/ 143 w 212"/>
                <a:gd name="T3" fmla="*/ 0 h 1498"/>
                <a:gd name="T4" fmla="*/ 120 w 212"/>
                <a:gd name="T5" fmla="*/ 23 h 1498"/>
                <a:gd name="T6" fmla="*/ 120 w 212"/>
                <a:gd name="T7" fmla="*/ 397 h 1498"/>
                <a:gd name="T8" fmla="*/ 120 w 212"/>
                <a:gd name="T9" fmla="*/ 1453 h 1498"/>
                <a:gd name="T10" fmla="*/ 75 w 212"/>
                <a:gd name="T11" fmla="*/ 1498 h 1498"/>
                <a:gd name="T12" fmla="*/ 0 w 212"/>
                <a:gd name="T13" fmla="*/ 1498 h 1498"/>
              </a:gdLst>
              <a:ahLst/>
              <a:cxnLst>
                <a:cxn ang="0">
                  <a:pos x="T0" y="T1"/>
                </a:cxn>
                <a:cxn ang="0">
                  <a:pos x="T2" y="T3"/>
                </a:cxn>
                <a:cxn ang="0">
                  <a:pos x="T4" y="T5"/>
                </a:cxn>
                <a:cxn ang="0">
                  <a:pos x="T6" y="T7"/>
                </a:cxn>
                <a:cxn ang="0">
                  <a:pos x="T8" y="T9"/>
                </a:cxn>
                <a:cxn ang="0">
                  <a:pos x="T10" y="T11"/>
                </a:cxn>
                <a:cxn ang="0">
                  <a:pos x="T12" y="T13"/>
                </a:cxn>
              </a:cxnLst>
              <a:rect l="0" t="0" r="r" b="b"/>
              <a:pathLst>
                <a:path w="212" h="1498">
                  <a:moveTo>
                    <a:pt x="212" y="0"/>
                  </a:moveTo>
                  <a:cubicBezTo>
                    <a:pt x="143" y="0"/>
                    <a:pt x="143" y="0"/>
                    <a:pt x="143" y="0"/>
                  </a:cubicBezTo>
                  <a:cubicBezTo>
                    <a:pt x="130" y="0"/>
                    <a:pt x="120" y="11"/>
                    <a:pt x="120" y="23"/>
                  </a:cubicBezTo>
                  <a:cubicBezTo>
                    <a:pt x="120" y="397"/>
                    <a:pt x="120" y="397"/>
                    <a:pt x="120" y="397"/>
                  </a:cubicBezTo>
                  <a:cubicBezTo>
                    <a:pt x="120" y="1453"/>
                    <a:pt x="120" y="1453"/>
                    <a:pt x="120" y="1453"/>
                  </a:cubicBezTo>
                  <a:cubicBezTo>
                    <a:pt x="120" y="1478"/>
                    <a:pt x="100" y="1498"/>
                    <a:pt x="75" y="1498"/>
                  </a:cubicBezTo>
                  <a:cubicBezTo>
                    <a:pt x="0" y="1498"/>
                    <a:pt x="0" y="1498"/>
                    <a:pt x="0" y="1498"/>
                  </a:cubicBezTo>
                </a:path>
              </a:pathLst>
            </a:custGeom>
            <a:noFill/>
            <a:ln w="25400" cap="flat">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2" name="Freeform 8">
              <a:extLst>
                <a:ext uri="{FF2B5EF4-FFF2-40B4-BE49-F238E27FC236}">
                  <a16:creationId xmlns:a16="http://schemas.microsoft.com/office/drawing/2014/main" id="{713588AC-E5C0-4CF3-8320-C0E01641BFB4}"/>
                </a:ext>
              </a:extLst>
            </p:cNvPr>
            <p:cNvSpPr>
              <a:spLocks/>
            </p:cNvSpPr>
            <p:nvPr userDrawn="1"/>
          </p:nvSpPr>
          <p:spPr bwMode="auto">
            <a:xfrm>
              <a:off x="4662" y="94"/>
              <a:ext cx="424" cy="2996"/>
            </a:xfrm>
            <a:custGeom>
              <a:avLst/>
              <a:gdLst>
                <a:gd name="T0" fmla="*/ 212 w 212"/>
                <a:gd name="T1" fmla="*/ 0 h 1498"/>
                <a:gd name="T2" fmla="*/ 137 w 212"/>
                <a:gd name="T3" fmla="*/ 0 h 1498"/>
                <a:gd name="T4" fmla="*/ 92 w 212"/>
                <a:gd name="T5" fmla="*/ 45 h 1498"/>
                <a:gd name="T6" fmla="*/ 92 w 212"/>
                <a:gd name="T7" fmla="*/ 425 h 1498"/>
                <a:gd name="T8" fmla="*/ 92 w 212"/>
                <a:gd name="T9" fmla="*/ 1475 h 1498"/>
                <a:gd name="T10" fmla="*/ 69 w 212"/>
                <a:gd name="T11" fmla="*/ 1498 h 1498"/>
                <a:gd name="T12" fmla="*/ 0 w 212"/>
                <a:gd name="T13" fmla="*/ 1498 h 1498"/>
              </a:gdLst>
              <a:ahLst/>
              <a:cxnLst>
                <a:cxn ang="0">
                  <a:pos x="T0" y="T1"/>
                </a:cxn>
                <a:cxn ang="0">
                  <a:pos x="T2" y="T3"/>
                </a:cxn>
                <a:cxn ang="0">
                  <a:pos x="T4" y="T5"/>
                </a:cxn>
                <a:cxn ang="0">
                  <a:pos x="T6" y="T7"/>
                </a:cxn>
                <a:cxn ang="0">
                  <a:pos x="T8" y="T9"/>
                </a:cxn>
                <a:cxn ang="0">
                  <a:pos x="T10" y="T11"/>
                </a:cxn>
                <a:cxn ang="0">
                  <a:pos x="T12" y="T13"/>
                </a:cxn>
              </a:cxnLst>
              <a:rect l="0" t="0" r="r" b="b"/>
              <a:pathLst>
                <a:path w="212" h="1498">
                  <a:moveTo>
                    <a:pt x="212" y="0"/>
                  </a:moveTo>
                  <a:cubicBezTo>
                    <a:pt x="137" y="0"/>
                    <a:pt x="137" y="0"/>
                    <a:pt x="137" y="0"/>
                  </a:cubicBezTo>
                  <a:cubicBezTo>
                    <a:pt x="112" y="0"/>
                    <a:pt x="92" y="20"/>
                    <a:pt x="92" y="45"/>
                  </a:cubicBezTo>
                  <a:cubicBezTo>
                    <a:pt x="92" y="425"/>
                    <a:pt x="92" y="425"/>
                    <a:pt x="92" y="425"/>
                  </a:cubicBezTo>
                  <a:cubicBezTo>
                    <a:pt x="92" y="1475"/>
                    <a:pt x="92" y="1475"/>
                    <a:pt x="92" y="1475"/>
                  </a:cubicBezTo>
                  <a:cubicBezTo>
                    <a:pt x="92" y="1488"/>
                    <a:pt x="82" y="1498"/>
                    <a:pt x="69" y="1498"/>
                  </a:cubicBezTo>
                  <a:cubicBezTo>
                    <a:pt x="0" y="1498"/>
                    <a:pt x="0" y="1498"/>
                    <a:pt x="0" y="1498"/>
                  </a:cubicBezTo>
                </a:path>
              </a:pathLst>
            </a:custGeom>
            <a:noFill/>
            <a:ln w="25400" cap="flat">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3" name="Freeform 9">
              <a:extLst>
                <a:ext uri="{FF2B5EF4-FFF2-40B4-BE49-F238E27FC236}">
                  <a16:creationId xmlns:a16="http://schemas.microsoft.com/office/drawing/2014/main" id="{867BCFA4-CD48-469C-8F4C-FC27022ABDA5}"/>
                </a:ext>
              </a:extLst>
            </p:cNvPr>
            <p:cNvSpPr>
              <a:spLocks/>
            </p:cNvSpPr>
            <p:nvPr userDrawn="1"/>
          </p:nvSpPr>
          <p:spPr bwMode="auto">
            <a:xfrm>
              <a:off x="4662" y="66"/>
              <a:ext cx="424" cy="2996"/>
            </a:xfrm>
            <a:custGeom>
              <a:avLst/>
              <a:gdLst>
                <a:gd name="T0" fmla="*/ 212 w 212"/>
                <a:gd name="T1" fmla="*/ 0 h 1498"/>
                <a:gd name="T2" fmla="*/ 134 w 212"/>
                <a:gd name="T3" fmla="*/ 0 h 1498"/>
                <a:gd name="T4" fmla="*/ 77 w 212"/>
                <a:gd name="T5" fmla="*/ 57 h 1498"/>
                <a:gd name="T6" fmla="*/ 77 w 212"/>
                <a:gd name="T7" fmla="*/ 439 h 1498"/>
                <a:gd name="T8" fmla="*/ 77 w 212"/>
                <a:gd name="T9" fmla="*/ 1486 h 1498"/>
                <a:gd name="T10" fmla="*/ 66 w 212"/>
                <a:gd name="T11" fmla="*/ 1498 h 1498"/>
                <a:gd name="T12" fmla="*/ 0 w 212"/>
                <a:gd name="T13" fmla="*/ 1498 h 1498"/>
              </a:gdLst>
              <a:ahLst/>
              <a:cxnLst>
                <a:cxn ang="0">
                  <a:pos x="T0" y="T1"/>
                </a:cxn>
                <a:cxn ang="0">
                  <a:pos x="T2" y="T3"/>
                </a:cxn>
                <a:cxn ang="0">
                  <a:pos x="T4" y="T5"/>
                </a:cxn>
                <a:cxn ang="0">
                  <a:pos x="T6" y="T7"/>
                </a:cxn>
                <a:cxn ang="0">
                  <a:pos x="T8" y="T9"/>
                </a:cxn>
                <a:cxn ang="0">
                  <a:pos x="T10" y="T11"/>
                </a:cxn>
                <a:cxn ang="0">
                  <a:pos x="T12" y="T13"/>
                </a:cxn>
              </a:cxnLst>
              <a:rect l="0" t="0" r="r" b="b"/>
              <a:pathLst>
                <a:path w="212" h="1498">
                  <a:moveTo>
                    <a:pt x="212" y="0"/>
                  </a:moveTo>
                  <a:cubicBezTo>
                    <a:pt x="134" y="0"/>
                    <a:pt x="134" y="0"/>
                    <a:pt x="134" y="0"/>
                  </a:cubicBezTo>
                  <a:cubicBezTo>
                    <a:pt x="103" y="0"/>
                    <a:pt x="77" y="25"/>
                    <a:pt x="77" y="57"/>
                  </a:cubicBezTo>
                  <a:cubicBezTo>
                    <a:pt x="77" y="439"/>
                    <a:pt x="77" y="439"/>
                    <a:pt x="77" y="439"/>
                  </a:cubicBezTo>
                  <a:cubicBezTo>
                    <a:pt x="77" y="1486"/>
                    <a:pt x="77" y="1486"/>
                    <a:pt x="77" y="1486"/>
                  </a:cubicBezTo>
                  <a:cubicBezTo>
                    <a:pt x="77" y="1493"/>
                    <a:pt x="72" y="1498"/>
                    <a:pt x="66" y="1498"/>
                  </a:cubicBezTo>
                  <a:cubicBezTo>
                    <a:pt x="0" y="1498"/>
                    <a:pt x="0" y="1498"/>
                    <a:pt x="0" y="1498"/>
                  </a:cubicBezTo>
                </a:path>
              </a:pathLst>
            </a:custGeom>
            <a:noFill/>
            <a:ln w="25400" cap="flat">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4" name="Freeform 10">
              <a:extLst>
                <a:ext uri="{FF2B5EF4-FFF2-40B4-BE49-F238E27FC236}">
                  <a16:creationId xmlns:a16="http://schemas.microsoft.com/office/drawing/2014/main" id="{07A0C902-4BA1-4C87-8E48-1722D4FB8F5E}"/>
                </a:ext>
              </a:extLst>
            </p:cNvPr>
            <p:cNvSpPr>
              <a:spLocks/>
            </p:cNvSpPr>
            <p:nvPr userDrawn="1"/>
          </p:nvSpPr>
          <p:spPr bwMode="auto">
            <a:xfrm>
              <a:off x="4662" y="122"/>
              <a:ext cx="424" cy="2996"/>
            </a:xfrm>
            <a:custGeom>
              <a:avLst/>
              <a:gdLst>
                <a:gd name="T0" fmla="*/ 212 w 212"/>
                <a:gd name="T1" fmla="*/ 0 h 1498"/>
                <a:gd name="T2" fmla="*/ 140 w 212"/>
                <a:gd name="T3" fmla="*/ 0 h 1498"/>
                <a:gd name="T4" fmla="*/ 106 w 212"/>
                <a:gd name="T5" fmla="*/ 34 h 1498"/>
                <a:gd name="T6" fmla="*/ 106 w 212"/>
                <a:gd name="T7" fmla="*/ 411 h 1498"/>
                <a:gd name="T8" fmla="*/ 106 w 212"/>
                <a:gd name="T9" fmla="*/ 1464 h 1498"/>
                <a:gd name="T10" fmla="*/ 72 w 212"/>
                <a:gd name="T11" fmla="*/ 1498 h 1498"/>
                <a:gd name="T12" fmla="*/ 0 w 212"/>
                <a:gd name="T13" fmla="*/ 1498 h 1498"/>
              </a:gdLst>
              <a:ahLst/>
              <a:cxnLst>
                <a:cxn ang="0">
                  <a:pos x="T0" y="T1"/>
                </a:cxn>
                <a:cxn ang="0">
                  <a:pos x="T2" y="T3"/>
                </a:cxn>
                <a:cxn ang="0">
                  <a:pos x="T4" y="T5"/>
                </a:cxn>
                <a:cxn ang="0">
                  <a:pos x="T6" y="T7"/>
                </a:cxn>
                <a:cxn ang="0">
                  <a:pos x="T8" y="T9"/>
                </a:cxn>
                <a:cxn ang="0">
                  <a:pos x="T10" y="T11"/>
                </a:cxn>
                <a:cxn ang="0">
                  <a:pos x="T12" y="T13"/>
                </a:cxn>
              </a:cxnLst>
              <a:rect l="0" t="0" r="r" b="b"/>
              <a:pathLst>
                <a:path w="212" h="1498">
                  <a:moveTo>
                    <a:pt x="212" y="0"/>
                  </a:moveTo>
                  <a:cubicBezTo>
                    <a:pt x="140" y="0"/>
                    <a:pt x="140" y="0"/>
                    <a:pt x="140" y="0"/>
                  </a:cubicBezTo>
                  <a:cubicBezTo>
                    <a:pt x="121" y="0"/>
                    <a:pt x="106" y="15"/>
                    <a:pt x="106" y="34"/>
                  </a:cubicBezTo>
                  <a:cubicBezTo>
                    <a:pt x="106" y="411"/>
                    <a:pt x="106" y="411"/>
                    <a:pt x="106" y="411"/>
                  </a:cubicBezTo>
                  <a:cubicBezTo>
                    <a:pt x="106" y="1464"/>
                    <a:pt x="106" y="1464"/>
                    <a:pt x="106" y="1464"/>
                  </a:cubicBezTo>
                  <a:cubicBezTo>
                    <a:pt x="106" y="1483"/>
                    <a:pt x="91" y="1498"/>
                    <a:pt x="72" y="1498"/>
                  </a:cubicBezTo>
                  <a:cubicBezTo>
                    <a:pt x="0" y="1498"/>
                    <a:pt x="0" y="1498"/>
                    <a:pt x="0" y="1498"/>
                  </a:cubicBezTo>
                </a:path>
              </a:pathLst>
            </a:custGeom>
            <a:noFill/>
            <a:ln w="254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4147164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ground white plai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03E3E1-EC4B-8C46-9695-5187FBB46261}"/>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1293162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a:xfrm>
            <a:off x="595326" y="197070"/>
            <a:ext cx="8546541" cy="5847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lang="en-US" dirty="0"/>
            </a:lvl1pPr>
          </a:lstStyle>
          <a:p>
            <a:pPr lvl="0"/>
            <a:r>
              <a:rPr lang="en-US"/>
              <a:t>Click to edit Master title style</a:t>
            </a:r>
          </a:p>
        </p:txBody>
      </p:sp>
      <p:sp>
        <p:nvSpPr>
          <p:cNvPr id="5" name="Text Placeholder 2"/>
          <p:cNvSpPr>
            <a:spLocks noGrp="1"/>
          </p:cNvSpPr>
          <p:nvPr>
            <p:ph idx="1"/>
          </p:nvPr>
        </p:nvSpPr>
        <p:spPr>
          <a:xfrm>
            <a:off x="595325" y="1300692"/>
            <a:ext cx="10972800" cy="4978559"/>
          </a:xfrm>
          <a:prstGeom prst="rect">
            <a:avLst/>
          </a:prstGeom>
        </p:spPr>
        <p:txBody>
          <a:bodyPr vert="horz" lIns="0" tIns="45720" rIns="0" bIns="45720" rtlCol="0">
            <a:normAutofit/>
          </a:bodyPr>
          <a:lstStyle>
            <a:lvl4pPr marL="704850" indent="-342900">
              <a:buSzPct val="100000"/>
              <a:buFont typeface="Courier New" panose="02070309020205020404" pitchFamily="49" charset="0"/>
              <a:buChar char="o"/>
              <a:defRPr/>
            </a:lvl4pPr>
            <a:lvl5pPr marL="914400" indent="-285750">
              <a:buSzPct val="100000"/>
              <a:buFont typeface="Calibri" panose="020F0502020204030204" pitchFamily="34" charset="0"/>
              <a:buChar char="‒"/>
              <a:defRPr/>
            </a:lvl5pPr>
            <a:lvl6pPr>
              <a:buSzPct val="100000"/>
              <a:defRPr/>
            </a:lvl6pPr>
            <a:lvl7pPr marL="1620838" indent="-238125">
              <a:buSzPct val="100000"/>
              <a:buFont typeface="Courier New" panose="02070309020205020404" pitchFamily="49" charset="0"/>
              <a:buChar char="o"/>
              <a:defRPr/>
            </a:lvl7pPr>
          </a:lstStyle>
          <a:p>
            <a:pPr lvl="0"/>
            <a:r>
              <a:rPr lang="en-US"/>
              <a:t>Click to edit Master text styles</a:t>
            </a:r>
          </a:p>
          <a:p>
            <a:pPr lvl="3"/>
            <a:r>
              <a:rPr lang="en-US"/>
              <a:t>Second level</a:t>
            </a:r>
          </a:p>
          <a:p>
            <a:pPr lvl="4"/>
            <a:r>
              <a:rPr lang="en-US"/>
              <a:t>Third level</a:t>
            </a:r>
          </a:p>
          <a:p>
            <a:pPr lvl="5"/>
            <a:r>
              <a:rPr lang="en-US"/>
              <a:t>Fourth level</a:t>
            </a:r>
          </a:p>
          <a:p>
            <a:pPr lvl="6"/>
            <a:r>
              <a:rPr lang="en-US"/>
              <a:t>Fifth level</a:t>
            </a:r>
            <a:endParaRPr lang="en-GB"/>
          </a:p>
        </p:txBody>
      </p:sp>
      <p:sp>
        <p:nvSpPr>
          <p:cNvPr id="6" name="Slide Number Placeholder 5"/>
          <p:cNvSpPr>
            <a:spLocks noGrp="1"/>
          </p:cNvSpPr>
          <p:nvPr>
            <p:ph type="sldNum" sz="quarter" idx="4"/>
          </p:nvPr>
        </p:nvSpPr>
        <p:spPr>
          <a:xfrm>
            <a:off x="10749142" y="6419909"/>
            <a:ext cx="817265" cy="181759"/>
          </a:xfrm>
          <a:prstGeom prst="rect">
            <a:avLst/>
          </a:prstGeom>
        </p:spPr>
        <p:txBody>
          <a:bodyPr anchor="ctr"/>
          <a:lstStyle>
            <a:lvl1pPr algn="ctr">
              <a:defRPr sz="1000" b="1">
                <a:solidFill>
                  <a:schemeClr val="tx1"/>
                </a:solidFill>
                <a:latin typeface="Calibri" panose="020F0502020204030204" pitchFamily="34" charset="0"/>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3021353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48F63A3B-78C7-47BE-AE5E-E10140E04643}" type="slidenum">
              <a:rPr lang="en-US" smtClean="0"/>
              <a:t>‹#›</a:t>
            </a:fld>
            <a:endParaRPr lang="en-US"/>
          </a:p>
        </p:txBody>
      </p:sp>
      <p:sp>
        <p:nvSpPr>
          <p:cNvPr id="7" name="Table Placeholder 6"/>
          <p:cNvSpPr>
            <a:spLocks noGrp="1"/>
          </p:cNvSpPr>
          <p:nvPr>
            <p:ph type="tbl" sz="quarter" idx="11"/>
          </p:nvPr>
        </p:nvSpPr>
        <p:spPr>
          <a:xfrm>
            <a:off x="595313" y="1323975"/>
            <a:ext cx="10991850" cy="4835525"/>
          </a:xfrm>
        </p:spPr>
        <p:txBody>
          <a:bodyPr/>
          <a:lstStyle/>
          <a:p>
            <a:endParaRPr lang="en-GB"/>
          </a:p>
        </p:txBody>
      </p:sp>
    </p:spTree>
    <p:extLst>
      <p:ext uri="{BB962C8B-B14F-4D97-AF65-F5344CB8AC3E}">
        <p14:creationId xmlns:p14="http://schemas.microsoft.com/office/powerpoint/2010/main" val="3961300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48F63A3B-78C7-47BE-AE5E-E10140E04643}" type="slidenum">
              <a:rPr lang="en-US" smtClean="0"/>
              <a:t>‹#›</a:t>
            </a:fld>
            <a:endParaRPr lang="en-US"/>
          </a:p>
        </p:txBody>
      </p:sp>
      <p:sp>
        <p:nvSpPr>
          <p:cNvPr id="5" name="Picture Placeholder 4"/>
          <p:cNvSpPr>
            <a:spLocks noGrp="1"/>
          </p:cNvSpPr>
          <p:nvPr>
            <p:ph type="pic" sz="quarter" idx="12"/>
          </p:nvPr>
        </p:nvSpPr>
        <p:spPr>
          <a:xfrm>
            <a:off x="595326" y="1326394"/>
            <a:ext cx="10971081" cy="4869580"/>
          </a:xfrm>
        </p:spPr>
        <p:txBody>
          <a:bodyPr/>
          <a:lstStyle/>
          <a:p>
            <a:endParaRPr lang="en-GB"/>
          </a:p>
        </p:txBody>
      </p:sp>
    </p:spTree>
    <p:extLst>
      <p:ext uri="{BB962C8B-B14F-4D97-AF65-F5344CB8AC3E}">
        <p14:creationId xmlns:p14="http://schemas.microsoft.com/office/powerpoint/2010/main" val="1076748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
        <p:nvSpPr>
          <p:cNvPr id="3" name="Content Placeholder 2"/>
          <p:cNvSpPr>
            <a:spLocks noGrp="1"/>
          </p:cNvSpPr>
          <p:nvPr>
            <p:ph sz="quarter" idx="10" hasCustomPrompt="1"/>
          </p:nvPr>
        </p:nvSpPr>
        <p:spPr>
          <a:xfrm>
            <a:off x="599846" y="1300693"/>
            <a:ext cx="10968279" cy="5046062"/>
          </a:xfrm>
        </p:spPr>
        <p:txBody>
          <a:bodyPr/>
          <a:lstStyle>
            <a:lvl1pPr marL="342900" indent="-342900">
              <a:buFont typeface="Arial" panose="020B0604020202020204" pitchFamily="34" charset="0"/>
              <a:buChar char="•"/>
              <a:defRPr/>
            </a:lvl1pPr>
          </a:lstStyle>
          <a:p>
            <a:pPr lvl="0"/>
            <a:r>
              <a:rPr lang="en-US"/>
              <a:t>Click to edit Master text styles</a:t>
            </a:r>
          </a:p>
          <a:p>
            <a:pPr lvl="3"/>
            <a:r>
              <a:rPr lang="en-US"/>
              <a:t>Second level</a:t>
            </a:r>
          </a:p>
          <a:p>
            <a:pPr lvl="4"/>
            <a:r>
              <a:rPr lang="en-US"/>
              <a:t>Third level</a:t>
            </a:r>
          </a:p>
          <a:p>
            <a:pPr lvl="5"/>
            <a:r>
              <a:rPr lang="en-US"/>
              <a:t>Fourth level</a:t>
            </a:r>
          </a:p>
          <a:p>
            <a:pPr lvl="6"/>
            <a:r>
              <a:rPr lang="en-US"/>
              <a:t>Fifth level</a:t>
            </a:r>
            <a:endParaRPr lang="en-GB"/>
          </a:p>
          <a:p>
            <a:pPr lvl="0"/>
            <a:endParaRPr lang="en-GB"/>
          </a:p>
        </p:txBody>
      </p:sp>
      <p:sp>
        <p:nvSpPr>
          <p:cNvPr id="10" name="Title 1"/>
          <p:cNvSpPr>
            <a:spLocks noGrp="1"/>
          </p:cNvSpPr>
          <p:nvPr>
            <p:ph type="title"/>
          </p:nvPr>
        </p:nvSpPr>
        <p:spPr>
          <a:xfrm>
            <a:off x="595326" y="197070"/>
            <a:ext cx="10991308" cy="584775"/>
          </a:xfrm>
        </p:spPr>
        <p:txBody>
          <a:bodyPr/>
          <a:lstStyle/>
          <a:p>
            <a:r>
              <a:rPr lang="en-US"/>
              <a:t>Click to edit Master title style</a:t>
            </a:r>
            <a:endParaRPr lang="en-GB"/>
          </a:p>
        </p:txBody>
      </p:sp>
      <p:sp>
        <p:nvSpPr>
          <p:cNvPr id="11" name="Slide Number Placeholder 5"/>
          <p:cNvSpPr>
            <a:spLocks noGrp="1"/>
          </p:cNvSpPr>
          <p:nvPr>
            <p:ph type="sldNum" sz="quarter" idx="4"/>
          </p:nvPr>
        </p:nvSpPr>
        <p:spPr>
          <a:xfrm>
            <a:off x="10749142" y="6419909"/>
            <a:ext cx="817265" cy="181759"/>
          </a:xfrm>
          <a:prstGeom prst="rect">
            <a:avLst/>
          </a:prstGeom>
        </p:spPr>
        <p:txBody>
          <a:bodyPr anchor="ctr"/>
          <a:lstStyle>
            <a:lvl1pPr algn="ctr">
              <a:defRPr sz="1000" b="1">
                <a:solidFill>
                  <a:schemeClr val="tx1"/>
                </a:solidFill>
                <a:latin typeface="Calibri" panose="020F0502020204030204" pitchFamily="34" charset="0"/>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3466042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ext Placeholder 2"/>
          <p:cNvSpPr>
            <a:spLocks noGrp="1"/>
          </p:cNvSpPr>
          <p:nvPr>
            <p:ph idx="1"/>
          </p:nvPr>
        </p:nvSpPr>
        <p:spPr>
          <a:xfrm>
            <a:off x="540000" y="1440000"/>
            <a:ext cx="10980000" cy="4680000"/>
          </a:xfrm>
          <a:prstGeom prst="rect">
            <a:avLst/>
          </a:prstGeom>
        </p:spPr>
        <p:txBody>
          <a:bodyPr vert="horz" lIns="0" tIns="45720" rIns="0" bIns="45720" rtlCol="0">
            <a:normAutofit/>
          </a:bodyPr>
          <a:lstStyle>
            <a:lvl4pPr marL="704850" indent="-342900">
              <a:buSzPct val="100000"/>
              <a:buFont typeface="Courier New" panose="02070309020205020404" pitchFamily="49" charset="0"/>
              <a:buChar char="o"/>
              <a:defRPr/>
            </a:lvl4pPr>
            <a:lvl5pPr marL="914400" indent="-285750">
              <a:buSzPct val="100000"/>
              <a:buFont typeface="Calibri" panose="020F0502020204030204" pitchFamily="34" charset="0"/>
              <a:buChar char="‒"/>
              <a:defRPr/>
            </a:lvl5pPr>
            <a:lvl6pPr>
              <a:buSzPct val="100000"/>
              <a:defRPr/>
            </a:lvl6pPr>
            <a:lvl7pPr marL="1620838" indent="-238125">
              <a:buSzPct val="100000"/>
              <a:buFont typeface="Courier New" panose="02070309020205020404" pitchFamily="49" charset="0"/>
              <a:buChar char="o"/>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
        <p:nvSpPr>
          <p:cNvPr id="4" name="Text Placeholder 3">
            <a:extLst>
              <a:ext uri="{FF2B5EF4-FFF2-40B4-BE49-F238E27FC236}">
                <a16:creationId xmlns:a16="http://schemas.microsoft.com/office/drawing/2014/main" id="{C8935027-4C1B-674A-9E4E-69C3963CBAE7}"/>
              </a:ext>
            </a:extLst>
          </p:cNvPr>
          <p:cNvSpPr>
            <a:spLocks noGrp="1"/>
          </p:cNvSpPr>
          <p:nvPr>
            <p:ph type="body" sz="quarter" idx="10" hasCustomPrompt="1"/>
          </p:nvPr>
        </p:nvSpPr>
        <p:spPr>
          <a:xfrm>
            <a:off x="540000" y="720001"/>
            <a:ext cx="10980000" cy="540000"/>
          </a:xfrm>
        </p:spPr>
        <p:txBody>
          <a:bodyPr>
            <a:noAutofit/>
          </a:bodyPr>
          <a:lstStyle>
            <a:lvl1pPr marL="0" indent="0">
              <a:lnSpc>
                <a:spcPts val="3000"/>
              </a:lnSpc>
              <a:spcBef>
                <a:spcPts val="0"/>
              </a:spcBef>
              <a:spcAft>
                <a:spcPts val="0"/>
              </a:spcAft>
              <a:buFontTx/>
              <a:buNone/>
              <a:defRPr sz="2400"/>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spTree>
    <p:extLst>
      <p:ext uri="{BB962C8B-B14F-4D97-AF65-F5344CB8AC3E}">
        <p14:creationId xmlns:p14="http://schemas.microsoft.com/office/powerpoint/2010/main" val="2022906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4" name="Picture 3" descr="A person standing in front of a store&#10;&#10;Description automatically generated">
            <a:extLst>
              <a:ext uri="{FF2B5EF4-FFF2-40B4-BE49-F238E27FC236}">
                <a16:creationId xmlns:a16="http://schemas.microsoft.com/office/drawing/2014/main" id="{77A3BA53-D0E9-CE4B-BA49-80D09A6D2086}"/>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l="-834"/>
          <a:stretch/>
        </p:blipFill>
        <p:spPr>
          <a:xfrm>
            <a:off x="-152400" y="-114301"/>
            <a:ext cx="12382500" cy="7061201"/>
          </a:xfrm>
          <a:prstGeom prst="rect">
            <a:avLst/>
          </a:prstGeom>
        </p:spPr>
      </p:pic>
      <p:sp>
        <p:nvSpPr>
          <p:cNvPr id="7" name="Rectangle 6">
            <a:extLst>
              <a:ext uri="{FF2B5EF4-FFF2-40B4-BE49-F238E27FC236}">
                <a16:creationId xmlns:a16="http://schemas.microsoft.com/office/drawing/2014/main" id="{EBFEC963-8C56-3A47-AA49-BE9EB700CE89}"/>
              </a:ext>
            </a:extLst>
          </p:cNvPr>
          <p:cNvSpPr/>
          <p:nvPr userDrawn="1"/>
        </p:nvSpPr>
        <p:spPr bwMode="auto">
          <a:xfrm>
            <a:off x="-101600" y="-241300"/>
            <a:ext cx="12293600" cy="7213600"/>
          </a:xfrm>
          <a:prstGeom prst="rect">
            <a:avLst/>
          </a:prstGeom>
          <a:gradFill flip="none" rotWithShape="1">
            <a:gsLst>
              <a:gs pos="0">
                <a:schemeClr val="accent1">
                  <a:lumMod val="5000"/>
                  <a:lumOff val="95000"/>
                  <a:alpha val="0"/>
                </a:schemeClr>
              </a:gs>
              <a:gs pos="74000">
                <a:schemeClr val="tx1">
                  <a:alpha val="50000"/>
                </a:schemeClr>
              </a:gs>
              <a:gs pos="100000">
                <a:schemeClr val="tx1">
                  <a:alpha val="64000"/>
                </a:schemeClr>
              </a:gs>
            </a:gsLst>
            <a:lin ang="18900000" scaled="1"/>
            <a:tileRect/>
          </a:gradFill>
          <a:ln w="635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46800" tIns="64800" rIns="46800" bIns="64800" numCol="1" rtlCol="0" anchor="ctr" anchorCtr="0" compatLnSpc="1">
            <a:prstTxWarp prst="textNoShape">
              <a:avLst/>
            </a:prstTxWarp>
          </a:bodyPr>
          <a:lstStyle/>
          <a:p>
            <a:pPr marL="0" marR="0" indent="0" algn="ctr" defTabSz="728663" rtl="0" eaLnBrk="1" fontAlgn="base" latinLnBrk="0" hangingPunct="1">
              <a:lnSpc>
                <a:spcPct val="95000"/>
              </a:lnSpc>
              <a:spcBef>
                <a:spcPct val="0"/>
              </a:spcBef>
              <a:spcAft>
                <a:spcPct val="0"/>
              </a:spcAft>
              <a:buClr>
                <a:schemeClr val="bg1"/>
              </a:buClr>
              <a:buSzTx/>
              <a:buFontTx/>
              <a:buNone/>
              <a:tabLst>
                <a:tab pos="4286250" algn="l"/>
              </a:tabLst>
            </a:pPr>
            <a:endParaRPr kumimoji="0" lang="en-US" sz="1200" b="0" i="0" u="none" strike="noStrike" cap="none" normalizeH="0" baseline="0">
              <a:ln>
                <a:noFill/>
              </a:ln>
              <a:solidFill>
                <a:schemeClr val="tx1"/>
              </a:solidFill>
              <a:effectLst/>
              <a:latin typeface="Credit Suisse Type Roman" pitchFamily="34" charset="0"/>
            </a:endParaRPr>
          </a:p>
        </p:txBody>
      </p:sp>
      <p:sp>
        <p:nvSpPr>
          <p:cNvPr id="3" name="Rectangle 2">
            <a:extLst>
              <a:ext uri="{FF2B5EF4-FFF2-40B4-BE49-F238E27FC236}">
                <a16:creationId xmlns:a16="http://schemas.microsoft.com/office/drawing/2014/main" id="{27DC64F1-667F-534A-8ED5-4F9D16F295F4}"/>
              </a:ext>
            </a:extLst>
          </p:cNvPr>
          <p:cNvSpPr/>
          <p:nvPr userDrawn="1"/>
        </p:nvSpPr>
        <p:spPr>
          <a:xfrm>
            <a:off x="0" y="4352283"/>
            <a:ext cx="12192000" cy="1872000"/>
          </a:xfrm>
          <a:prstGeom prst="rect">
            <a:avLst/>
          </a:prstGeom>
          <a:solidFill>
            <a:srgbClr val="011A45">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21D6C62-FD78-024C-8FCE-699731567C86}"/>
              </a:ext>
            </a:extLst>
          </p:cNvPr>
          <p:cNvPicPr>
            <a:picLocks noChangeAspect="1"/>
          </p:cNvPicPr>
          <p:nvPr userDrawn="1"/>
        </p:nvPicPr>
        <p:blipFill>
          <a:blip r:embed="rId4"/>
          <a:stretch>
            <a:fillRect/>
          </a:stretch>
        </p:blipFill>
        <p:spPr>
          <a:xfrm>
            <a:off x="0" y="6226581"/>
            <a:ext cx="12192000" cy="317500"/>
          </a:xfrm>
          <a:prstGeom prst="rect">
            <a:avLst/>
          </a:prstGeom>
        </p:spPr>
      </p:pic>
      <p:pic>
        <p:nvPicPr>
          <p:cNvPr id="6" name="Picture 5">
            <a:extLst>
              <a:ext uri="{FF2B5EF4-FFF2-40B4-BE49-F238E27FC236}">
                <a16:creationId xmlns:a16="http://schemas.microsoft.com/office/drawing/2014/main" id="{A5F944CF-7C5F-C54B-9C13-AA3047FF5FC6}"/>
              </a:ext>
            </a:extLst>
          </p:cNvPr>
          <p:cNvPicPr>
            <a:picLocks noChangeAspect="1"/>
          </p:cNvPicPr>
          <p:nvPr userDrawn="1"/>
        </p:nvPicPr>
        <p:blipFill>
          <a:blip r:embed="rId5" cstate="screen">
            <a:alphaModFix/>
            <a:extLst>
              <a:ext uri="{28A0092B-C50C-407E-A947-70E740481C1C}">
                <a14:useLocalDpi xmlns:a14="http://schemas.microsoft.com/office/drawing/2010/main"/>
              </a:ext>
            </a:extLst>
          </a:blip>
          <a:stretch>
            <a:fillRect/>
          </a:stretch>
        </p:blipFill>
        <p:spPr>
          <a:xfrm>
            <a:off x="10192419" y="253999"/>
            <a:ext cx="1674156" cy="638755"/>
          </a:xfrm>
          <a:prstGeom prst="rect">
            <a:avLst/>
          </a:prstGeom>
        </p:spPr>
      </p:pic>
    </p:spTree>
    <p:extLst>
      <p:ext uri="{BB962C8B-B14F-4D97-AF65-F5344CB8AC3E}">
        <p14:creationId xmlns:p14="http://schemas.microsoft.com/office/powerpoint/2010/main" val="2188158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7A9F89-1DBD-7A40-918B-9AFEDC022FF4}"/>
              </a:ext>
            </a:extLst>
          </p:cNvPr>
          <p:cNvSpPr/>
          <p:nvPr userDrawn="1"/>
        </p:nvSpPr>
        <p:spPr>
          <a:xfrm>
            <a:off x="0" y="0"/>
            <a:ext cx="12192000" cy="6858000"/>
          </a:xfrm>
          <a:prstGeom prst="rect">
            <a:avLst/>
          </a:prstGeom>
          <a:solidFill>
            <a:srgbClr val="00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D62C4F1-692C-9945-A1E3-51D0BE281F20}"/>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7" name="Text Placeholder 3">
            <a:extLst>
              <a:ext uri="{FF2B5EF4-FFF2-40B4-BE49-F238E27FC236}">
                <a16:creationId xmlns:a16="http://schemas.microsoft.com/office/drawing/2014/main" id="{DB80920A-5DA1-704A-80C1-646E42F1E612}"/>
              </a:ext>
            </a:extLst>
          </p:cNvPr>
          <p:cNvSpPr>
            <a:spLocks noGrp="1"/>
          </p:cNvSpPr>
          <p:nvPr>
            <p:ph type="body" sz="quarter" idx="10" hasCustomPrompt="1"/>
          </p:nvPr>
        </p:nvSpPr>
        <p:spPr>
          <a:xfrm>
            <a:off x="540000" y="540000"/>
            <a:ext cx="10980000" cy="54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sp>
        <p:nvSpPr>
          <p:cNvPr id="8" name="Text Placeholder 2">
            <a:extLst>
              <a:ext uri="{FF2B5EF4-FFF2-40B4-BE49-F238E27FC236}">
                <a16:creationId xmlns:a16="http://schemas.microsoft.com/office/drawing/2014/main" id="{2B6ED9F1-EACD-6A4F-90E2-FE5DBE55A1A8}"/>
              </a:ext>
            </a:extLst>
          </p:cNvPr>
          <p:cNvSpPr>
            <a:spLocks noGrp="1"/>
          </p:cNvSpPr>
          <p:nvPr>
            <p:ph idx="1"/>
          </p:nvPr>
        </p:nvSpPr>
        <p:spPr>
          <a:xfrm>
            <a:off x="540000" y="1440000"/>
            <a:ext cx="10980000" cy="450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cxnSp>
        <p:nvCxnSpPr>
          <p:cNvPr id="10" name="Straight Connector 9">
            <a:extLst>
              <a:ext uri="{FF2B5EF4-FFF2-40B4-BE49-F238E27FC236}">
                <a16:creationId xmlns:a16="http://schemas.microsoft.com/office/drawing/2014/main" id="{B43C08DD-58E2-CA4D-BA03-12A41E60F0C4}"/>
              </a:ext>
            </a:extLst>
          </p:cNvPr>
          <p:cNvCxnSpPr/>
          <p:nvPr userDrawn="1"/>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96111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7A9F89-1DBD-7A40-918B-9AFEDC022FF4}"/>
              </a:ext>
            </a:extLst>
          </p:cNvPr>
          <p:cNvSpPr/>
          <p:nvPr userDrawn="1"/>
        </p:nvSpPr>
        <p:spPr>
          <a:xfrm>
            <a:off x="0" y="0"/>
            <a:ext cx="12192000" cy="6858000"/>
          </a:xfrm>
          <a:prstGeom prst="rect">
            <a:avLst/>
          </a:prstGeom>
          <a:solidFill>
            <a:srgbClr val="00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D62C4F1-692C-9945-A1E3-51D0BE281F20}"/>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7" name="Text Placeholder 3">
            <a:extLst>
              <a:ext uri="{FF2B5EF4-FFF2-40B4-BE49-F238E27FC236}">
                <a16:creationId xmlns:a16="http://schemas.microsoft.com/office/drawing/2014/main" id="{DB80920A-5DA1-704A-80C1-646E42F1E612}"/>
              </a:ext>
            </a:extLst>
          </p:cNvPr>
          <p:cNvSpPr>
            <a:spLocks noGrp="1"/>
          </p:cNvSpPr>
          <p:nvPr>
            <p:ph type="body" sz="quarter" idx="10" hasCustomPrompt="1"/>
          </p:nvPr>
        </p:nvSpPr>
        <p:spPr>
          <a:xfrm>
            <a:off x="540000" y="540000"/>
            <a:ext cx="10980000" cy="90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a:t>
            </a:r>
            <a:br>
              <a:rPr lang="en-GB" dirty="0"/>
            </a:br>
            <a:r>
              <a:rPr lang="en-GB" dirty="0"/>
              <a:t>two lines in this space</a:t>
            </a:r>
            <a:endParaRPr lang="en-US" dirty="0"/>
          </a:p>
        </p:txBody>
      </p:sp>
      <p:cxnSp>
        <p:nvCxnSpPr>
          <p:cNvPr id="10" name="Straight Connector 9">
            <a:extLst>
              <a:ext uri="{FF2B5EF4-FFF2-40B4-BE49-F238E27FC236}">
                <a16:creationId xmlns:a16="http://schemas.microsoft.com/office/drawing/2014/main" id="{B43C08DD-58E2-CA4D-BA03-12A41E60F0C4}"/>
              </a:ext>
            </a:extLst>
          </p:cNvPr>
          <p:cNvCxnSpPr/>
          <p:nvPr userDrawn="1"/>
        </p:nvCxnSpPr>
        <p:spPr bwMode="auto">
          <a:xfrm>
            <a:off x="540000" y="54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Text Placeholder 2">
            <a:extLst>
              <a:ext uri="{FF2B5EF4-FFF2-40B4-BE49-F238E27FC236}">
                <a16:creationId xmlns:a16="http://schemas.microsoft.com/office/drawing/2014/main" id="{379BF7F5-EB08-1A48-937A-9C948150C79F}"/>
              </a:ext>
            </a:extLst>
          </p:cNvPr>
          <p:cNvSpPr>
            <a:spLocks noGrp="1"/>
          </p:cNvSpPr>
          <p:nvPr>
            <p:ph idx="1"/>
          </p:nvPr>
        </p:nvSpPr>
        <p:spPr>
          <a:xfrm>
            <a:off x="540000" y="1800000"/>
            <a:ext cx="10980000" cy="414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Tree>
    <p:extLst>
      <p:ext uri="{BB962C8B-B14F-4D97-AF65-F5344CB8AC3E}">
        <p14:creationId xmlns:p14="http://schemas.microsoft.com/office/powerpoint/2010/main" val="1983265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EE1AC7-69FB-6844-80AC-DF59E659A792}"/>
              </a:ext>
            </a:extLst>
          </p:cNvPr>
          <p:cNvSpPr/>
          <p:nvPr userDrawn="1"/>
        </p:nvSpPr>
        <p:spPr>
          <a:xfrm>
            <a:off x="0" y="0"/>
            <a:ext cx="12192000" cy="6858000"/>
          </a:xfrm>
          <a:prstGeom prst="rect">
            <a:avLst/>
          </a:prstGeom>
          <a:solidFill>
            <a:srgbClr val="118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D62C4F1-692C-9945-A1E3-51D0BE281F20}"/>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10" name="Text Placeholder 2">
            <a:extLst>
              <a:ext uri="{FF2B5EF4-FFF2-40B4-BE49-F238E27FC236}">
                <a16:creationId xmlns:a16="http://schemas.microsoft.com/office/drawing/2014/main" id="{45EFE211-3467-844A-96E9-10D2464FECF1}"/>
              </a:ext>
            </a:extLst>
          </p:cNvPr>
          <p:cNvSpPr>
            <a:spLocks noGrp="1"/>
          </p:cNvSpPr>
          <p:nvPr>
            <p:ph idx="1"/>
          </p:nvPr>
        </p:nvSpPr>
        <p:spPr>
          <a:xfrm>
            <a:off x="540000" y="1440000"/>
            <a:ext cx="10980000" cy="450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
        <p:nvSpPr>
          <p:cNvPr id="8" name="Text Placeholder 3">
            <a:extLst>
              <a:ext uri="{FF2B5EF4-FFF2-40B4-BE49-F238E27FC236}">
                <a16:creationId xmlns:a16="http://schemas.microsoft.com/office/drawing/2014/main" id="{EFB8C1C7-45C3-E740-B37D-E0C9AE4D73FB}"/>
              </a:ext>
            </a:extLst>
          </p:cNvPr>
          <p:cNvSpPr>
            <a:spLocks noGrp="1"/>
          </p:cNvSpPr>
          <p:nvPr>
            <p:ph type="body" sz="quarter" idx="10" hasCustomPrompt="1"/>
          </p:nvPr>
        </p:nvSpPr>
        <p:spPr>
          <a:xfrm>
            <a:off x="540000" y="540000"/>
            <a:ext cx="10980000" cy="54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cxnSp>
        <p:nvCxnSpPr>
          <p:cNvPr id="11" name="Straight Connector 10">
            <a:extLst>
              <a:ext uri="{FF2B5EF4-FFF2-40B4-BE49-F238E27FC236}">
                <a16:creationId xmlns:a16="http://schemas.microsoft.com/office/drawing/2014/main" id="{716A3413-53CB-0C46-A1D8-1BC7951030F0}"/>
              </a:ext>
            </a:extLst>
          </p:cNvPr>
          <p:cNvCxnSpPr/>
          <p:nvPr userDrawn="1"/>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2933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8A7113-6CF4-A841-A15F-50BACA0A891A}"/>
              </a:ext>
            </a:extLst>
          </p:cNvPr>
          <p:cNvSpPr/>
          <p:nvPr userDrawn="1"/>
        </p:nvSpPr>
        <p:spPr>
          <a:xfrm>
            <a:off x="0" y="0"/>
            <a:ext cx="12192000" cy="6858000"/>
          </a:xfrm>
          <a:prstGeom prst="rect">
            <a:avLst/>
          </a:prstGeom>
          <a:solidFill>
            <a:srgbClr val="9F4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87A8A5-E23B-D644-B7C8-E1FAAA6D6DDD}"/>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8" name="Text Placeholder 2">
            <a:extLst>
              <a:ext uri="{FF2B5EF4-FFF2-40B4-BE49-F238E27FC236}">
                <a16:creationId xmlns:a16="http://schemas.microsoft.com/office/drawing/2014/main" id="{530D6D6B-AFCE-0246-B5C6-67D7C5F99F14}"/>
              </a:ext>
            </a:extLst>
          </p:cNvPr>
          <p:cNvSpPr>
            <a:spLocks noGrp="1"/>
          </p:cNvSpPr>
          <p:nvPr>
            <p:ph idx="1"/>
          </p:nvPr>
        </p:nvSpPr>
        <p:spPr>
          <a:xfrm>
            <a:off x="540000" y="1440000"/>
            <a:ext cx="10980000" cy="450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
        <p:nvSpPr>
          <p:cNvPr id="9" name="Text Placeholder 3">
            <a:extLst>
              <a:ext uri="{FF2B5EF4-FFF2-40B4-BE49-F238E27FC236}">
                <a16:creationId xmlns:a16="http://schemas.microsoft.com/office/drawing/2014/main" id="{DBF5EFA2-3648-234B-856B-D3555EDFF4F4}"/>
              </a:ext>
            </a:extLst>
          </p:cNvPr>
          <p:cNvSpPr>
            <a:spLocks noGrp="1"/>
          </p:cNvSpPr>
          <p:nvPr>
            <p:ph type="body" sz="quarter" idx="10" hasCustomPrompt="1"/>
          </p:nvPr>
        </p:nvSpPr>
        <p:spPr>
          <a:xfrm>
            <a:off x="540000" y="540000"/>
            <a:ext cx="10980000" cy="54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cxnSp>
        <p:nvCxnSpPr>
          <p:cNvPr id="10" name="Straight Connector 9">
            <a:extLst>
              <a:ext uri="{FF2B5EF4-FFF2-40B4-BE49-F238E27FC236}">
                <a16:creationId xmlns:a16="http://schemas.microsoft.com/office/drawing/2014/main" id="{3E508F23-A439-C649-94B7-BD9B2D5DC991}"/>
              </a:ext>
            </a:extLst>
          </p:cNvPr>
          <p:cNvCxnSpPr/>
          <p:nvPr userDrawn="1"/>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19028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blue 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9535A0-90DD-2B4F-BB13-C6B55ACFC4EF}"/>
              </a:ext>
            </a:extLst>
          </p:cNvPr>
          <p:cNvSpPr/>
          <p:nvPr userDrawn="1"/>
        </p:nvSpPr>
        <p:spPr>
          <a:xfrm>
            <a:off x="0" y="0"/>
            <a:ext cx="12192000" cy="6858000"/>
          </a:xfrm>
          <a:prstGeom prst="rect">
            <a:avLst/>
          </a:prstGeom>
          <a:solidFill>
            <a:srgbClr val="00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5CB0503-A677-2B4C-93A2-F813693C3AF3}"/>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1939113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D6BA1C-7733-F548-823A-48FA935E8B1D}"/>
              </a:ext>
            </a:extLst>
          </p:cNvPr>
          <p:cNvSpPr/>
          <p:nvPr userDrawn="1"/>
        </p:nvSpPr>
        <p:spPr>
          <a:xfrm>
            <a:off x="0" y="0"/>
            <a:ext cx="12192000" cy="6858000"/>
          </a:xfrm>
          <a:prstGeom prst="rect">
            <a:avLst/>
          </a:prstGeom>
          <a:solidFill>
            <a:srgbClr val="357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87A8A5-E23B-D644-B7C8-E1FAAA6D6DDD}"/>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9" name="Text Placeholder 2">
            <a:extLst>
              <a:ext uri="{FF2B5EF4-FFF2-40B4-BE49-F238E27FC236}">
                <a16:creationId xmlns:a16="http://schemas.microsoft.com/office/drawing/2014/main" id="{322E03B2-D102-2940-888F-91F1EA5CD808}"/>
              </a:ext>
            </a:extLst>
          </p:cNvPr>
          <p:cNvSpPr>
            <a:spLocks noGrp="1"/>
          </p:cNvSpPr>
          <p:nvPr>
            <p:ph idx="1"/>
          </p:nvPr>
        </p:nvSpPr>
        <p:spPr>
          <a:xfrm>
            <a:off x="540000" y="1440000"/>
            <a:ext cx="10980000" cy="450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
        <p:nvSpPr>
          <p:cNvPr id="7" name="Text Placeholder 3">
            <a:extLst>
              <a:ext uri="{FF2B5EF4-FFF2-40B4-BE49-F238E27FC236}">
                <a16:creationId xmlns:a16="http://schemas.microsoft.com/office/drawing/2014/main" id="{94ED81BE-C254-2941-BE9E-99FE8C540CFC}"/>
              </a:ext>
            </a:extLst>
          </p:cNvPr>
          <p:cNvSpPr>
            <a:spLocks noGrp="1"/>
          </p:cNvSpPr>
          <p:nvPr>
            <p:ph type="body" sz="quarter" idx="10" hasCustomPrompt="1"/>
          </p:nvPr>
        </p:nvSpPr>
        <p:spPr>
          <a:xfrm>
            <a:off x="540000" y="540000"/>
            <a:ext cx="10980000" cy="54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cxnSp>
        <p:nvCxnSpPr>
          <p:cNvPr id="10" name="Straight Connector 9">
            <a:extLst>
              <a:ext uri="{FF2B5EF4-FFF2-40B4-BE49-F238E27FC236}">
                <a16:creationId xmlns:a16="http://schemas.microsoft.com/office/drawing/2014/main" id="{7D926C24-85EC-034E-AB39-1263933F8D57}"/>
              </a:ext>
            </a:extLst>
          </p:cNvPr>
          <p:cNvCxnSpPr/>
          <p:nvPr userDrawn="1"/>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35847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C71D1F-D94C-974D-A8BC-E2C5EAF3E311}"/>
              </a:ext>
            </a:extLst>
          </p:cNvPr>
          <p:cNvSpPr/>
          <p:nvPr userDrawn="1"/>
        </p:nvSpPr>
        <p:spPr>
          <a:xfrm>
            <a:off x="0" y="0"/>
            <a:ext cx="12192000" cy="6858000"/>
          </a:xfrm>
          <a:prstGeom prst="rect">
            <a:avLst/>
          </a:prstGeom>
          <a:solidFill>
            <a:srgbClr val="5B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87A8A5-E23B-D644-B7C8-E1FAAA6D6DDD}"/>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11" name="Text Placeholder 2">
            <a:extLst>
              <a:ext uri="{FF2B5EF4-FFF2-40B4-BE49-F238E27FC236}">
                <a16:creationId xmlns:a16="http://schemas.microsoft.com/office/drawing/2014/main" id="{7076047E-B73C-2F42-A7E1-262E9A12F10D}"/>
              </a:ext>
            </a:extLst>
          </p:cNvPr>
          <p:cNvSpPr>
            <a:spLocks noGrp="1"/>
          </p:cNvSpPr>
          <p:nvPr>
            <p:ph idx="1"/>
          </p:nvPr>
        </p:nvSpPr>
        <p:spPr>
          <a:xfrm>
            <a:off x="540000" y="1440000"/>
            <a:ext cx="10980000" cy="450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
        <p:nvSpPr>
          <p:cNvPr id="7" name="Text Placeholder 3">
            <a:extLst>
              <a:ext uri="{FF2B5EF4-FFF2-40B4-BE49-F238E27FC236}">
                <a16:creationId xmlns:a16="http://schemas.microsoft.com/office/drawing/2014/main" id="{2DA601BD-4203-5F43-9FC2-CC378765A462}"/>
              </a:ext>
            </a:extLst>
          </p:cNvPr>
          <p:cNvSpPr>
            <a:spLocks noGrp="1"/>
          </p:cNvSpPr>
          <p:nvPr>
            <p:ph type="body" sz="quarter" idx="10" hasCustomPrompt="1"/>
          </p:nvPr>
        </p:nvSpPr>
        <p:spPr>
          <a:xfrm>
            <a:off x="540000" y="540000"/>
            <a:ext cx="10980000" cy="54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cxnSp>
        <p:nvCxnSpPr>
          <p:cNvPr id="9" name="Straight Connector 8">
            <a:extLst>
              <a:ext uri="{FF2B5EF4-FFF2-40B4-BE49-F238E27FC236}">
                <a16:creationId xmlns:a16="http://schemas.microsoft.com/office/drawing/2014/main" id="{8AF393ED-69F1-1343-B3E5-94C0EB79A5EE}"/>
              </a:ext>
            </a:extLst>
          </p:cNvPr>
          <p:cNvCxnSpPr/>
          <p:nvPr userDrawn="1"/>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753266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F0011E-8686-DC40-A8F0-ED06B0AC062B}"/>
              </a:ext>
            </a:extLst>
          </p:cNvPr>
          <p:cNvSpPr/>
          <p:nvPr userDrawn="1"/>
        </p:nvSpPr>
        <p:spPr>
          <a:xfrm>
            <a:off x="0" y="0"/>
            <a:ext cx="12192000" cy="6858000"/>
          </a:xfrm>
          <a:prstGeom prst="rect">
            <a:avLst/>
          </a:prstGeom>
          <a:solidFill>
            <a:srgbClr val="CD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87A8A5-E23B-D644-B7C8-E1FAAA6D6DDD}"/>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10" name="Text Placeholder 2">
            <a:extLst>
              <a:ext uri="{FF2B5EF4-FFF2-40B4-BE49-F238E27FC236}">
                <a16:creationId xmlns:a16="http://schemas.microsoft.com/office/drawing/2014/main" id="{20339D9C-ECFA-E241-9AEE-71175E71AD44}"/>
              </a:ext>
            </a:extLst>
          </p:cNvPr>
          <p:cNvSpPr>
            <a:spLocks noGrp="1"/>
          </p:cNvSpPr>
          <p:nvPr>
            <p:ph idx="1"/>
          </p:nvPr>
        </p:nvSpPr>
        <p:spPr>
          <a:xfrm>
            <a:off x="540000" y="1440000"/>
            <a:ext cx="10980000" cy="450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
        <p:nvSpPr>
          <p:cNvPr id="8" name="Text Placeholder 3">
            <a:extLst>
              <a:ext uri="{FF2B5EF4-FFF2-40B4-BE49-F238E27FC236}">
                <a16:creationId xmlns:a16="http://schemas.microsoft.com/office/drawing/2014/main" id="{EBF456B1-3771-3E46-8900-04EA38278BFA}"/>
              </a:ext>
            </a:extLst>
          </p:cNvPr>
          <p:cNvSpPr>
            <a:spLocks noGrp="1"/>
          </p:cNvSpPr>
          <p:nvPr>
            <p:ph type="body" sz="quarter" idx="10" hasCustomPrompt="1"/>
          </p:nvPr>
        </p:nvSpPr>
        <p:spPr>
          <a:xfrm>
            <a:off x="540000" y="540000"/>
            <a:ext cx="10980000" cy="54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cxnSp>
        <p:nvCxnSpPr>
          <p:cNvPr id="11" name="Straight Connector 10">
            <a:extLst>
              <a:ext uri="{FF2B5EF4-FFF2-40B4-BE49-F238E27FC236}">
                <a16:creationId xmlns:a16="http://schemas.microsoft.com/office/drawing/2014/main" id="{93C6B82A-255F-FF4A-8FF1-0CCC07D5D7B2}"/>
              </a:ext>
            </a:extLst>
          </p:cNvPr>
          <p:cNvCxnSpPr/>
          <p:nvPr userDrawn="1"/>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2192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165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7CBF1DA3-3854-F94A-BD92-916563618EF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0668087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3" name="Picture 2" descr="A group of people performing on a counter&#10;&#10;Description automatically generated">
            <a:extLst>
              <a:ext uri="{FF2B5EF4-FFF2-40B4-BE49-F238E27FC236}">
                <a16:creationId xmlns:a16="http://schemas.microsoft.com/office/drawing/2014/main" id="{011F457D-2F2E-3144-A205-09784190EEB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Rectangle 3">
            <a:extLst>
              <a:ext uri="{FF2B5EF4-FFF2-40B4-BE49-F238E27FC236}">
                <a16:creationId xmlns:a16="http://schemas.microsoft.com/office/drawing/2014/main" id="{C5E2270D-ADFD-0B4C-A205-0493036B4FB6}"/>
              </a:ext>
            </a:extLst>
          </p:cNvPr>
          <p:cNvSpPr/>
          <p:nvPr userDrawn="1"/>
        </p:nvSpPr>
        <p:spPr bwMode="auto">
          <a:xfrm>
            <a:off x="-101600" y="-241300"/>
            <a:ext cx="12293600" cy="7213600"/>
          </a:xfrm>
          <a:prstGeom prst="rect">
            <a:avLst/>
          </a:prstGeom>
          <a:gradFill flip="none" rotWithShape="1">
            <a:gsLst>
              <a:gs pos="0">
                <a:schemeClr val="accent1">
                  <a:lumMod val="5000"/>
                  <a:lumOff val="95000"/>
                  <a:alpha val="0"/>
                </a:schemeClr>
              </a:gs>
              <a:gs pos="74000">
                <a:schemeClr val="tx1">
                  <a:alpha val="50000"/>
                </a:schemeClr>
              </a:gs>
              <a:gs pos="100000">
                <a:schemeClr val="tx1">
                  <a:alpha val="64000"/>
                </a:schemeClr>
              </a:gs>
            </a:gsLst>
            <a:lin ang="18900000" scaled="1"/>
            <a:tileRect/>
          </a:gradFill>
          <a:ln w="635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46800" tIns="64800" rIns="46800" bIns="64800" numCol="1" rtlCol="0" anchor="ctr" anchorCtr="0" compatLnSpc="1">
            <a:prstTxWarp prst="textNoShape">
              <a:avLst/>
            </a:prstTxWarp>
          </a:bodyPr>
          <a:lstStyle/>
          <a:p>
            <a:pPr marL="0" marR="0" indent="0" algn="ctr" defTabSz="728663" rtl="0" eaLnBrk="1" fontAlgn="base" latinLnBrk="0" hangingPunct="1">
              <a:lnSpc>
                <a:spcPct val="95000"/>
              </a:lnSpc>
              <a:spcBef>
                <a:spcPct val="0"/>
              </a:spcBef>
              <a:spcAft>
                <a:spcPct val="0"/>
              </a:spcAft>
              <a:buClr>
                <a:schemeClr val="bg1"/>
              </a:buClr>
              <a:buSzTx/>
              <a:buFontTx/>
              <a:buNone/>
              <a:tabLst>
                <a:tab pos="4286250" algn="l"/>
              </a:tabLst>
            </a:pPr>
            <a:endParaRPr kumimoji="0" lang="en-US" sz="1200" b="0" i="0" u="none" strike="noStrike" cap="none" normalizeH="0" baseline="0">
              <a:ln>
                <a:noFill/>
              </a:ln>
              <a:solidFill>
                <a:schemeClr val="tx1"/>
              </a:solidFill>
              <a:effectLst/>
              <a:latin typeface="Credit Suisse Type Roman" pitchFamily="34" charset="0"/>
            </a:endParaRPr>
          </a:p>
        </p:txBody>
      </p:sp>
    </p:spTree>
    <p:extLst>
      <p:ext uri="{BB962C8B-B14F-4D97-AF65-F5344CB8AC3E}">
        <p14:creationId xmlns:p14="http://schemas.microsoft.com/office/powerpoint/2010/main" val="20634679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4" name="Picture 3" descr="A person standing in front of a store&#10;&#10;Description automatically generated">
            <a:extLst>
              <a:ext uri="{FF2B5EF4-FFF2-40B4-BE49-F238E27FC236}">
                <a16:creationId xmlns:a16="http://schemas.microsoft.com/office/drawing/2014/main" id="{77A3BA53-D0E9-CE4B-BA49-80D09A6D20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258" y="-1130299"/>
            <a:ext cx="12320158" cy="11613988"/>
          </a:xfrm>
          <a:prstGeom prst="rect">
            <a:avLst/>
          </a:prstGeom>
        </p:spPr>
      </p:pic>
    </p:spTree>
    <p:extLst>
      <p:ext uri="{BB962C8B-B14F-4D97-AF65-F5344CB8AC3E}">
        <p14:creationId xmlns:p14="http://schemas.microsoft.com/office/powerpoint/2010/main" val="1899489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6" name="Picture 5" descr="A person standing in front of a building&#10;&#10;Description automatically generated">
            <a:extLst>
              <a:ext uri="{FF2B5EF4-FFF2-40B4-BE49-F238E27FC236}">
                <a16:creationId xmlns:a16="http://schemas.microsoft.com/office/drawing/2014/main" id="{F53C7170-3B22-C747-B30C-23FFA683EFD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
          <a:stretch/>
        </p:blipFill>
        <p:spPr>
          <a:xfrm>
            <a:off x="0" y="0"/>
            <a:ext cx="12192000" cy="6858000"/>
          </a:xfrm>
          <a:prstGeom prst="rect">
            <a:avLst/>
          </a:prstGeom>
        </p:spPr>
      </p:pic>
    </p:spTree>
    <p:extLst>
      <p:ext uri="{BB962C8B-B14F-4D97-AF65-F5344CB8AC3E}">
        <p14:creationId xmlns:p14="http://schemas.microsoft.com/office/powerpoint/2010/main" val="3335899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Click to edit Master title style</a:t>
            </a:r>
            <a:endParaRPr lang="en-GB" dirty="0"/>
          </a:p>
        </p:txBody>
      </p:sp>
      <p:sp>
        <p:nvSpPr>
          <p:cNvPr id="3" name="Slide Number Placeholder 2"/>
          <p:cNvSpPr>
            <a:spLocks noGrp="1"/>
          </p:cNvSpPr>
          <p:nvPr>
            <p:ph type="sldNum" sz="quarter" idx="10"/>
          </p:nvPr>
        </p:nvSpPr>
        <p:spPr>
          <a:xfrm>
            <a:off x="540000" y="6480000"/>
            <a:ext cx="817265" cy="181759"/>
          </a:xfrm>
          <a:prstGeom prst="rect">
            <a:avLst/>
          </a:prstGeom>
        </p:spPr>
        <p:txBody>
          <a:bodyPr/>
          <a:lstStyle/>
          <a:p>
            <a:fld id="{48F63A3B-78C7-47BE-AE5E-E10140E04643}" type="slidenum">
              <a:rPr lang="en-US" smtClean="0"/>
              <a:t>‹#›</a:t>
            </a:fld>
            <a:endParaRPr lang="en-US"/>
          </a:p>
        </p:txBody>
      </p:sp>
      <p:sp>
        <p:nvSpPr>
          <p:cNvPr id="7" name="Table Placeholder 6"/>
          <p:cNvSpPr>
            <a:spLocks noGrp="1"/>
          </p:cNvSpPr>
          <p:nvPr>
            <p:ph type="tbl" sz="quarter" idx="11"/>
          </p:nvPr>
        </p:nvSpPr>
        <p:spPr>
          <a:xfrm>
            <a:off x="595313" y="1323975"/>
            <a:ext cx="10991850" cy="4835525"/>
          </a:xfrm>
        </p:spPr>
        <p:txBody>
          <a:bodyPr/>
          <a:lstStyle/>
          <a:p>
            <a:endParaRPr lang="en-GB"/>
          </a:p>
        </p:txBody>
      </p:sp>
    </p:spTree>
    <p:extLst>
      <p:ext uri="{BB962C8B-B14F-4D97-AF65-F5344CB8AC3E}">
        <p14:creationId xmlns:p14="http://schemas.microsoft.com/office/powerpoint/2010/main" val="1307468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GB"/>
          </a:p>
        </p:txBody>
      </p:sp>
      <p:sp>
        <p:nvSpPr>
          <p:cNvPr id="3" name="Slide Number Placeholder 2"/>
          <p:cNvSpPr>
            <a:spLocks noGrp="1"/>
          </p:cNvSpPr>
          <p:nvPr>
            <p:ph type="sldNum" sz="quarter" idx="10"/>
          </p:nvPr>
        </p:nvSpPr>
        <p:spPr>
          <a:xfrm>
            <a:off x="540000" y="6480000"/>
            <a:ext cx="817265" cy="181759"/>
          </a:xfrm>
          <a:prstGeom prst="rect">
            <a:avLst/>
          </a:prstGeom>
        </p:spPr>
        <p:txBody>
          <a:bodyPr/>
          <a:lstStyle/>
          <a:p>
            <a:fld id="{48F63A3B-78C7-47BE-AE5E-E10140E04643}" type="slidenum">
              <a:rPr lang="en-US" smtClean="0"/>
              <a:t>‹#›</a:t>
            </a:fld>
            <a:endParaRPr lang="en-US"/>
          </a:p>
        </p:txBody>
      </p:sp>
      <p:sp>
        <p:nvSpPr>
          <p:cNvPr id="5" name="Picture Placeholder 4"/>
          <p:cNvSpPr>
            <a:spLocks noGrp="1"/>
          </p:cNvSpPr>
          <p:nvPr>
            <p:ph type="pic" sz="quarter" idx="12"/>
          </p:nvPr>
        </p:nvSpPr>
        <p:spPr>
          <a:xfrm>
            <a:off x="595326" y="1326394"/>
            <a:ext cx="10971081" cy="4869580"/>
          </a:xfrm>
        </p:spPr>
        <p:txBody>
          <a:bodyPr/>
          <a:lstStyle/>
          <a:p>
            <a:endParaRPr lang="en-GB"/>
          </a:p>
        </p:txBody>
      </p:sp>
    </p:spTree>
    <p:extLst>
      <p:ext uri="{BB962C8B-B14F-4D97-AF65-F5344CB8AC3E}">
        <p14:creationId xmlns:p14="http://schemas.microsoft.com/office/powerpoint/2010/main" val="2041012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blue textu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6E58EB-3AF4-2D4B-8511-BDFECF59A8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298"/>
            <a:ext cx="12192000" cy="6853404"/>
          </a:xfrm>
          <a:prstGeom prst="rect">
            <a:avLst/>
          </a:prstGeom>
        </p:spPr>
      </p:pic>
      <p:pic>
        <p:nvPicPr>
          <p:cNvPr id="3" name="Picture 2">
            <a:extLst>
              <a:ext uri="{FF2B5EF4-FFF2-40B4-BE49-F238E27FC236}">
                <a16:creationId xmlns:a16="http://schemas.microsoft.com/office/drawing/2014/main" id="{21530FEF-BF15-5847-A3B2-9599E26EF85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3200" cy="6858000"/>
          </a:xfrm>
          <a:prstGeom prst="rect">
            <a:avLst/>
          </a:prstGeom>
        </p:spPr>
      </p:pic>
      <p:pic>
        <p:nvPicPr>
          <p:cNvPr id="5" name="Picture 4">
            <a:extLst>
              <a:ext uri="{FF2B5EF4-FFF2-40B4-BE49-F238E27FC236}">
                <a16:creationId xmlns:a16="http://schemas.microsoft.com/office/drawing/2014/main" id="{446AB026-60FA-BA45-9C39-E750EF3A315C}"/>
              </a:ext>
            </a:extLst>
          </p:cNvPr>
          <p:cNvPicPr>
            <a:picLocks noChangeAspect="1"/>
          </p:cNvPicPr>
          <p:nvPr userDrawn="1"/>
        </p:nvPicPr>
        <p:blipFill>
          <a:blip r:embed="rId4"/>
          <a:stretch>
            <a:fillRect/>
          </a:stretch>
        </p:blipFill>
        <p:spPr>
          <a:xfrm>
            <a:off x="0" y="6226581"/>
            <a:ext cx="12192000" cy="317500"/>
          </a:xfrm>
          <a:prstGeom prst="rect">
            <a:avLst/>
          </a:prstGeom>
        </p:spPr>
      </p:pic>
    </p:spTree>
    <p:extLst>
      <p:ext uri="{BB962C8B-B14F-4D97-AF65-F5344CB8AC3E}">
        <p14:creationId xmlns:p14="http://schemas.microsoft.com/office/powerpoint/2010/main" val="2797992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86515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green 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9535A0-90DD-2B4F-BB13-C6B55ACFC4EF}"/>
              </a:ext>
            </a:extLst>
          </p:cNvPr>
          <p:cNvSpPr/>
          <p:nvPr userDrawn="1"/>
        </p:nvSpPr>
        <p:spPr>
          <a:xfrm>
            <a:off x="0" y="0"/>
            <a:ext cx="12192000" cy="6858000"/>
          </a:xfrm>
          <a:prstGeom prst="rect">
            <a:avLst/>
          </a:prstGeom>
          <a:solidFill>
            <a:srgbClr val="118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5CB0503-A677-2B4C-93A2-F813693C3AF3}"/>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18255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ink plai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754680-E4D8-0F48-8712-074EB4EB2B8A}"/>
              </a:ext>
            </a:extLst>
          </p:cNvPr>
          <p:cNvSpPr/>
          <p:nvPr userDrawn="1"/>
        </p:nvSpPr>
        <p:spPr>
          <a:xfrm>
            <a:off x="0" y="0"/>
            <a:ext cx="12192000" cy="6858000"/>
          </a:xfrm>
          <a:prstGeom prst="rect">
            <a:avLst/>
          </a:prstGeom>
          <a:solidFill>
            <a:srgbClr val="9F4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7C3601A-0509-0F40-BBA3-B32EC6305400}"/>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3104254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light blue 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BEBE24-BBDF-2A4F-BB53-B323A8A50ADC}"/>
              </a:ext>
            </a:extLst>
          </p:cNvPr>
          <p:cNvSpPr/>
          <p:nvPr userDrawn="1"/>
        </p:nvSpPr>
        <p:spPr>
          <a:xfrm>
            <a:off x="0" y="0"/>
            <a:ext cx="12192000" cy="6858000"/>
          </a:xfrm>
          <a:prstGeom prst="rect">
            <a:avLst/>
          </a:prstGeom>
          <a:solidFill>
            <a:srgbClr val="357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E17FC5E-300F-484F-8EC4-BC24E7EB3158}"/>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3384663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urple plai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F541C8-C112-8946-85BA-5C149CE01B10}"/>
              </a:ext>
            </a:extLst>
          </p:cNvPr>
          <p:cNvSpPr/>
          <p:nvPr userDrawn="1"/>
        </p:nvSpPr>
        <p:spPr>
          <a:xfrm>
            <a:off x="0" y="0"/>
            <a:ext cx="12192000" cy="6858000"/>
          </a:xfrm>
          <a:prstGeom prst="rect">
            <a:avLst/>
          </a:prstGeom>
          <a:solidFill>
            <a:srgbClr val="5B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7CC0B05-1DC1-8746-936F-C9F2D2F6EF6E}"/>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18461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ground red 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76DAD1-33A1-EB47-B203-AD670D4E3436}"/>
              </a:ext>
            </a:extLst>
          </p:cNvPr>
          <p:cNvSpPr/>
          <p:nvPr userDrawn="1"/>
        </p:nvSpPr>
        <p:spPr>
          <a:xfrm>
            <a:off x="0" y="0"/>
            <a:ext cx="12192000" cy="6858000"/>
          </a:xfrm>
          <a:prstGeom prst="rect">
            <a:avLst/>
          </a:prstGeom>
          <a:solidFill>
            <a:srgbClr val="CD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C03E3E1-EC4B-8C46-9695-5187FBB46261}"/>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378910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theme" Target="../theme/theme2.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352" y="404286"/>
            <a:ext cx="10655301" cy="896196"/>
          </a:xfrm>
          <a:prstGeom prst="rect">
            <a:avLst/>
          </a:prstGeom>
        </p:spPr>
        <p:txBody>
          <a:bodyPr vert="horz" lIns="0" tIns="0" rIns="0" bIns="0" rtlCol="0" anchor="t" anchorCtr="0">
            <a:normAutofit/>
          </a:bodyPr>
          <a:lstStyle/>
          <a:p>
            <a:r>
              <a:rPr lang="en-US"/>
              <a:t>Click to edit </a:t>
            </a:r>
            <a:br>
              <a:rPr lang="en-US"/>
            </a:br>
            <a:r>
              <a:rPr lang="en-US"/>
              <a:t>Master title style</a:t>
            </a:r>
          </a:p>
        </p:txBody>
      </p:sp>
      <p:sp>
        <p:nvSpPr>
          <p:cNvPr id="3" name="Text Placeholder 2"/>
          <p:cNvSpPr>
            <a:spLocks noGrp="1"/>
          </p:cNvSpPr>
          <p:nvPr>
            <p:ph type="body" idx="1"/>
          </p:nvPr>
        </p:nvSpPr>
        <p:spPr>
          <a:xfrm>
            <a:off x="768352" y="1564642"/>
            <a:ext cx="10655301" cy="4612324"/>
          </a:xfrm>
          <a:prstGeom prst="rect">
            <a:avLst/>
          </a:prstGeom>
        </p:spPr>
        <p:txBody>
          <a:bodyPr vert="horz"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4E27D504-B8E7-4E4A-80B8-85B9D4BB2A95}"/>
              </a:ext>
            </a:extLst>
          </p:cNvPr>
          <p:cNvSpPr>
            <a:spLocks noGrp="1"/>
          </p:cNvSpPr>
          <p:nvPr>
            <p:ph type="sldNum" sz="quarter" idx="4"/>
          </p:nvPr>
        </p:nvSpPr>
        <p:spPr>
          <a:xfrm>
            <a:off x="457224" y="6290436"/>
            <a:ext cx="237461" cy="143629"/>
          </a:xfrm>
          <a:prstGeom prst="rect">
            <a:avLst/>
          </a:prstGeom>
        </p:spPr>
        <p:txBody>
          <a:bodyPr wrap="square" lIns="0" tIns="0" rIns="0" bIns="0" anchor="ctr" anchorCtr="0">
            <a:spAutoFit/>
          </a:bodyPr>
          <a:lstStyle>
            <a:lvl1pPr algn="r">
              <a:defRPr sz="933">
                <a:solidFill>
                  <a:schemeClr val="bg1">
                    <a:lumMod val="50000"/>
                  </a:schemeClr>
                </a:solidFill>
              </a:defRPr>
            </a:lvl1pPr>
          </a:lstStyle>
          <a:p>
            <a:pPr algn="l"/>
            <a:fld id="{A2E32196-42CD-4B7F-A248-988B25C84FFC}" type="slidenum">
              <a:rPr lang="en-GB" smtClean="0"/>
              <a:pPr algn="l"/>
              <a:t>‹#›</a:t>
            </a:fld>
            <a:endParaRPr lang="en-GB"/>
          </a:p>
        </p:txBody>
      </p:sp>
      <p:sp>
        <p:nvSpPr>
          <p:cNvPr id="4" name="MSIPCMContentMarking" descr="{&quot;HashCode&quot;:-410930392,&quot;Placement&quot;:&quot;Footer&quot;}">
            <a:extLst>
              <a:ext uri="{FF2B5EF4-FFF2-40B4-BE49-F238E27FC236}">
                <a16:creationId xmlns:a16="http://schemas.microsoft.com/office/drawing/2014/main" id="{6D6453B8-FACA-430D-9004-E79243CC2C54}"/>
              </a:ext>
            </a:extLst>
          </p:cNvPr>
          <p:cNvSpPr txBox="1"/>
          <p:nvPr userDrawn="1"/>
        </p:nvSpPr>
        <p:spPr>
          <a:xfrm>
            <a:off x="0" y="6629836"/>
            <a:ext cx="483189" cy="228163"/>
          </a:xfrm>
          <a:prstGeom prst="rect">
            <a:avLst/>
          </a:prstGeom>
          <a:noFill/>
        </p:spPr>
        <p:txBody>
          <a:bodyPr vert="horz" wrap="square" lIns="0" tIns="0" rIns="0" bIns="0" rtlCol="0" anchor="ctr" anchorCtr="1">
            <a:spAutoFit/>
          </a:bodyPr>
          <a:lstStyle/>
          <a:p>
            <a:pPr algn="l">
              <a:spcBef>
                <a:spcPts val="0"/>
              </a:spcBef>
              <a:spcAft>
                <a:spcPts val="0"/>
              </a:spcAft>
            </a:pPr>
            <a:r>
              <a:rPr lang="en-GB" sz="800">
                <a:solidFill>
                  <a:srgbClr val="317100"/>
                </a:solidFill>
                <a:latin typeface="Calibri" panose="020F0502020204030204" pitchFamily="34" charset="0"/>
              </a:rPr>
              <a:t>Public</a:t>
            </a:r>
          </a:p>
        </p:txBody>
      </p:sp>
    </p:spTree>
    <p:extLst>
      <p:ext uri="{BB962C8B-B14F-4D97-AF65-F5344CB8AC3E}">
        <p14:creationId xmlns:p14="http://schemas.microsoft.com/office/powerpoint/2010/main" val="427633334"/>
      </p:ext>
    </p:extLst>
  </p:cSld>
  <p:clrMap bg1="lt1" tx1="dk1" bg2="lt2" tx2="dk2" accent1="accent1" accent2="accent2" accent3="accent3" accent4="accent4" accent5="accent5" accent6="accent6" hlink="hlink" folHlink="folHlink"/>
  <p:sldLayoutIdLst>
    <p:sldLayoutId id="2147483708" r:id="rId1"/>
    <p:sldLayoutId id="2147483707" r:id="rId2"/>
    <p:sldLayoutId id="2147483706" r:id="rId3"/>
    <p:sldLayoutId id="2147483690" r:id="rId4"/>
    <p:sldLayoutId id="2147483701" r:id="rId5"/>
    <p:sldLayoutId id="2147483702" r:id="rId6"/>
    <p:sldLayoutId id="2147483703" r:id="rId7"/>
    <p:sldLayoutId id="2147483704" r:id="rId8"/>
    <p:sldLayoutId id="2147483705"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Lst>
  <p:hf hdr="0" dt="0"/>
  <p:txStyles>
    <p:titleStyle>
      <a:lvl1pPr algn="l" defTabSz="914354" rtl="0" eaLnBrk="1" latinLnBrk="0" hangingPunct="1">
        <a:lnSpc>
          <a:spcPct val="85000"/>
        </a:lnSpc>
        <a:spcBef>
          <a:spcPct val="0"/>
        </a:spcBef>
        <a:buNone/>
        <a:defRPr sz="3733" b="1" kern="1200">
          <a:solidFill>
            <a:srgbClr val="585858"/>
          </a:solidFill>
          <a:latin typeface="Calibri" panose="020F0502020204030204" pitchFamily="34" charset="0"/>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sz="2800" kern="1200">
          <a:solidFill>
            <a:schemeClr val="bg1">
              <a:lumMod val="50000"/>
            </a:schemeClr>
          </a:solidFill>
          <a:latin typeface="+mn-lt"/>
          <a:ea typeface="+mn-ea"/>
          <a:cs typeface="+mn-cs"/>
        </a:defRPr>
      </a:lvl1pPr>
      <a:lvl2pPr marL="457178" indent="0" algn="l" defTabSz="914354" rtl="0" eaLnBrk="1" latinLnBrk="0" hangingPunct="1">
        <a:lnSpc>
          <a:spcPct val="90000"/>
        </a:lnSpc>
        <a:spcBef>
          <a:spcPts val="500"/>
        </a:spcBef>
        <a:buFont typeface="Arial" panose="020B0604020202020204" pitchFamily="34" charset="0"/>
        <a:buNone/>
        <a:defRPr sz="2400" kern="1200">
          <a:solidFill>
            <a:schemeClr val="bg1">
              <a:lumMod val="50000"/>
            </a:schemeClr>
          </a:solidFill>
          <a:latin typeface="+mn-lt"/>
          <a:ea typeface="+mn-ea"/>
          <a:cs typeface="+mn-cs"/>
        </a:defRPr>
      </a:lvl2pPr>
      <a:lvl3pPr marL="914354" indent="0" algn="l" defTabSz="914354" rtl="0" eaLnBrk="1" latinLnBrk="0" hangingPunct="1">
        <a:lnSpc>
          <a:spcPct val="90000"/>
        </a:lnSpc>
        <a:spcBef>
          <a:spcPts val="500"/>
        </a:spcBef>
        <a:buFont typeface="Arial" panose="020B0604020202020204" pitchFamily="34" charset="0"/>
        <a:buNone/>
        <a:defRPr sz="2000" kern="1200">
          <a:solidFill>
            <a:schemeClr val="bg1">
              <a:lumMod val="50000"/>
            </a:schemeClr>
          </a:solidFill>
          <a:latin typeface="+mn-lt"/>
          <a:ea typeface="+mn-ea"/>
          <a:cs typeface="+mn-cs"/>
        </a:defRPr>
      </a:lvl3pPr>
      <a:lvl4pPr marL="1371532" indent="0" algn="l" defTabSz="914354"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mn-lt"/>
          <a:ea typeface="+mn-ea"/>
          <a:cs typeface="+mn-cs"/>
        </a:defRPr>
      </a:lvl4pPr>
      <a:lvl5pPr marL="1828709" indent="0" algn="l" defTabSz="914354"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771185" name="SlideTitle" descr="Text Box: Title"/>
          <p:cNvSpPr>
            <a:spLocks noGrp="1" noChangeArrowheads="1"/>
          </p:cNvSpPr>
          <p:nvPr>
            <p:ph type="title"/>
          </p:nvPr>
        </p:nvSpPr>
        <p:spPr bwMode="gray">
          <a:xfrm>
            <a:off x="595326" y="197070"/>
            <a:ext cx="109913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a:r>
              <a:rPr lang="en-US" altLang="ja-JP"/>
              <a:t>Title</a:t>
            </a:r>
          </a:p>
        </p:txBody>
      </p:sp>
      <p:sp>
        <p:nvSpPr>
          <p:cNvPr id="6" name="Oval 5"/>
          <p:cNvSpPr/>
          <p:nvPr/>
        </p:nvSpPr>
        <p:spPr bwMode="auto">
          <a:xfrm>
            <a:off x="10030885" y="6375400"/>
            <a:ext cx="266700" cy="204788"/>
          </a:xfrm>
          <a:prstGeom prst="ellipse">
            <a:avLst/>
          </a:prstGeom>
          <a:solidFill>
            <a:schemeClr val="bg1"/>
          </a:solidFill>
          <a:ln w="6350" cap="flat" cmpd="sng" algn="ctr">
            <a:noFill/>
            <a:prstDash val="solid"/>
            <a:round/>
            <a:headEnd type="none" w="med" len="med"/>
            <a:tailEnd type="none" w="med" len="med"/>
          </a:ln>
          <a:effectLst/>
        </p:spPr>
        <p:txBody>
          <a:bodyPr vert="horz" wrap="none" lIns="46800" tIns="64800" rIns="46800" bIns="64800" numCol="1" rtlCol="0" anchor="ctr" anchorCtr="0" compatLnSpc="1">
            <a:prstTxWarp prst="textNoShape">
              <a:avLst/>
            </a:prstTxWarp>
          </a:bodyPr>
          <a:lstStyle/>
          <a:p>
            <a:pPr algn="ctr" defTabSz="728663" fontAlgn="base">
              <a:lnSpc>
                <a:spcPct val="95000"/>
              </a:lnSpc>
              <a:spcBef>
                <a:spcPct val="0"/>
              </a:spcBef>
              <a:spcAft>
                <a:spcPct val="0"/>
              </a:spcAft>
              <a:buClr>
                <a:srgbClr val="FFFFFF"/>
              </a:buClr>
              <a:tabLst>
                <a:tab pos="4286250" algn="l"/>
              </a:tabLst>
            </a:pPr>
            <a:endParaRPr lang="en-GB" sz="1200">
              <a:solidFill>
                <a:srgbClr val="000000"/>
              </a:solidFill>
              <a:latin typeface="Calibri" panose="020F0502020204030204" pitchFamily="34" charset="0"/>
            </a:endParaRPr>
          </a:p>
        </p:txBody>
      </p:sp>
      <p:sp>
        <p:nvSpPr>
          <p:cNvPr id="141" name="Slide Number Placeholder 5"/>
          <p:cNvSpPr>
            <a:spLocks noGrp="1"/>
          </p:cNvSpPr>
          <p:nvPr>
            <p:ph type="sldNum" sz="quarter" idx="4"/>
          </p:nvPr>
        </p:nvSpPr>
        <p:spPr>
          <a:xfrm>
            <a:off x="10749142" y="6419909"/>
            <a:ext cx="817265" cy="181759"/>
          </a:xfrm>
          <a:prstGeom prst="rect">
            <a:avLst/>
          </a:prstGeom>
        </p:spPr>
        <p:txBody>
          <a:bodyPr anchor="ctr"/>
          <a:lstStyle>
            <a:lvl1pPr algn="ctr">
              <a:defRPr sz="1000" b="1">
                <a:solidFill>
                  <a:schemeClr val="tx1"/>
                </a:solidFill>
                <a:latin typeface="Calibri" panose="020F0502020204030204" pitchFamily="34" charset="0"/>
              </a:defRPr>
            </a:lvl1pPr>
          </a:lstStyle>
          <a:p>
            <a:fld id="{48F63A3B-78C7-47BE-AE5E-E10140E04643}" type="slidenum">
              <a:rPr lang="en-US" smtClean="0"/>
              <a:t>‹#›</a:t>
            </a:fld>
            <a:endParaRPr lang="en-US"/>
          </a:p>
        </p:txBody>
      </p:sp>
      <p:pic>
        <p:nvPicPr>
          <p:cNvPr id="76" name="Picture 2" descr="C:\Users\mcewank\Desktop\Lines.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707662"/>
            <a:ext cx="12192000" cy="586622"/>
          </a:xfrm>
          <a:prstGeom prst="rect">
            <a:avLst/>
          </a:prstGeom>
          <a:noFill/>
          <a:extLst>
            <a:ext uri="{909E8E84-426E-40DD-AFC4-6F175D3DCCD1}">
              <a14:hiddenFill xmlns:a14="http://schemas.microsoft.com/office/drawing/2010/main">
                <a:solidFill>
                  <a:srgbClr val="FFFFFF"/>
                </a:solidFill>
              </a14:hiddenFill>
            </a:ext>
          </a:extLst>
        </p:spPr>
      </p:pic>
      <p:sp>
        <p:nvSpPr>
          <p:cNvPr id="122" name="Text Placeholder 2"/>
          <p:cNvSpPr>
            <a:spLocks noGrp="1"/>
          </p:cNvSpPr>
          <p:nvPr>
            <p:ph type="body" idx="1"/>
          </p:nvPr>
        </p:nvSpPr>
        <p:spPr>
          <a:xfrm>
            <a:off x="595325" y="1300692"/>
            <a:ext cx="10972800" cy="4978559"/>
          </a:xfrm>
          <a:prstGeom prst="rect">
            <a:avLst/>
          </a:prstGeom>
        </p:spPr>
        <p:txBody>
          <a:bodyPr vert="horz" lIns="0" tIns="45720" rIns="0" bIns="45720" rtlCol="0">
            <a:normAutofit/>
          </a:bodyPr>
          <a:lstStyle/>
          <a:p>
            <a:pPr lvl="0"/>
            <a:r>
              <a:rPr lang="en-US"/>
              <a:t>Click to edit Master text styles</a:t>
            </a:r>
          </a:p>
          <a:p>
            <a:pPr lvl="3"/>
            <a:r>
              <a:rPr lang="en-US"/>
              <a:t>Second level</a:t>
            </a:r>
          </a:p>
          <a:p>
            <a:pPr lvl="4"/>
            <a:r>
              <a:rPr lang="en-US"/>
              <a:t>Third level</a:t>
            </a:r>
          </a:p>
          <a:p>
            <a:pPr lvl="5"/>
            <a:r>
              <a:rPr lang="en-US"/>
              <a:t>Fourth level</a:t>
            </a:r>
          </a:p>
          <a:p>
            <a:pPr lvl="6"/>
            <a:r>
              <a:rPr lang="en-US"/>
              <a:t>Fifth level</a:t>
            </a:r>
            <a:endParaRPr lang="en-GB"/>
          </a:p>
        </p:txBody>
      </p:sp>
      <p:pic>
        <p:nvPicPr>
          <p:cNvPr id="121" name="Picture 2"/>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9782977" y="183930"/>
            <a:ext cx="1706049" cy="562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SIPCMContentMarking" descr="{&quot;HashCode&quot;:-410930392,&quot;Placement&quot;:&quot;Footer&quot;}">
            <a:extLst>
              <a:ext uri="{FF2B5EF4-FFF2-40B4-BE49-F238E27FC236}">
                <a16:creationId xmlns:a16="http://schemas.microsoft.com/office/drawing/2014/main" id="{ECDE1722-78A3-4AAE-9016-C75AC3676F0D}"/>
              </a:ext>
            </a:extLst>
          </p:cNvPr>
          <p:cNvSpPr txBox="1"/>
          <p:nvPr userDrawn="1"/>
        </p:nvSpPr>
        <p:spPr>
          <a:xfrm>
            <a:off x="0" y="6629836"/>
            <a:ext cx="483189" cy="228163"/>
          </a:xfrm>
          <a:prstGeom prst="rect">
            <a:avLst/>
          </a:prstGeom>
          <a:noFill/>
        </p:spPr>
        <p:txBody>
          <a:bodyPr vert="horz" wrap="square" lIns="0" tIns="0" rIns="0" bIns="0" rtlCol="0" anchor="ctr" anchorCtr="1">
            <a:spAutoFit/>
          </a:bodyPr>
          <a:lstStyle/>
          <a:p>
            <a:pPr algn="l">
              <a:spcBef>
                <a:spcPts val="0"/>
              </a:spcBef>
              <a:spcAft>
                <a:spcPts val="0"/>
              </a:spcAft>
            </a:pPr>
            <a:r>
              <a:rPr lang="en-GB" sz="800">
                <a:solidFill>
                  <a:srgbClr val="317100"/>
                </a:solidFill>
                <a:latin typeface="Calibri" panose="020F0502020204030204" pitchFamily="34" charset="0"/>
              </a:rPr>
              <a:t>Public</a:t>
            </a:r>
          </a:p>
        </p:txBody>
      </p:sp>
    </p:spTree>
    <p:extLst>
      <p:ext uri="{BB962C8B-B14F-4D97-AF65-F5344CB8AC3E}">
        <p14:creationId xmlns:p14="http://schemas.microsoft.com/office/powerpoint/2010/main" val="3111131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8" r:id="rId3"/>
    <p:sldLayoutId id="2147483663" r:id="rId4"/>
  </p:sldLayoutIdLst>
  <p:txStyles>
    <p:titleStyle>
      <a:lvl1pPr algn="l" defTabSz="728663" rtl="0" eaLnBrk="1" fontAlgn="base" hangingPunct="1">
        <a:lnSpc>
          <a:spcPct val="95000"/>
        </a:lnSpc>
        <a:spcBef>
          <a:spcPct val="0"/>
        </a:spcBef>
        <a:spcAft>
          <a:spcPct val="0"/>
        </a:spcAft>
        <a:defRPr sz="4000" b="1">
          <a:solidFill>
            <a:schemeClr val="accent1"/>
          </a:solidFill>
          <a:latin typeface="Calibri" panose="020F0502020204030204" pitchFamily="34" charset="0"/>
          <a:ea typeface="+mj-ea"/>
          <a:cs typeface="+mj-cs"/>
        </a:defRPr>
      </a:lvl1pPr>
      <a:lvl2pPr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2pPr>
      <a:lvl3pPr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3pPr>
      <a:lvl4pPr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4pPr>
      <a:lvl5pPr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5pPr>
      <a:lvl6pPr marL="457200"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6pPr>
      <a:lvl7pPr marL="914400"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7pPr>
      <a:lvl8pPr marL="1371600"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8pPr>
      <a:lvl9pPr marL="1828800"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9pPr>
    </p:titleStyle>
    <p:bodyStyle>
      <a:lvl1pPr marL="457200" indent="-457200" algn="l" defTabSz="728663" rtl="0" eaLnBrk="1" fontAlgn="base" hangingPunct="1">
        <a:lnSpc>
          <a:spcPct val="95000"/>
        </a:lnSpc>
        <a:spcBef>
          <a:spcPct val="95000"/>
        </a:spcBef>
        <a:spcAft>
          <a:spcPct val="0"/>
        </a:spcAft>
        <a:buClr>
          <a:schemeClr val="accent1"/>
        </a:buClr>
        <a:buSzPct val="150000"/>
        <a:buFont typeface="Arial" panose="020B0604020202020204" pitchFamily="34" charset="0"/>
        <a:buChar char="•"/>
        <a:defRPr lang="en-US" altLang="ja-JP" sz="2000" b="1" dirty="0" smtClean="0">
          <a:solidFill>
            <a:srgbClr val="595959"/>
          </a:solidFill>
          <a:latin typeface="Calibri" panose="020F0502020204030204" pitchFamily="34" charset="0"/>
          <a:ea typeface="+mn-ea"/>
          <a:cs typeface="+mn-cs"/>
        </a:defRPr>
      </a:lvl1pPr>
      <a:lvl2pPr marL="287338" indent="-285750" algn="l" defTabSz="728663" rtl="0" eaLnBrk="1" fontAlgn="base" hangingPunct="1">
        <a:lnSpc>
          <a:spcPct val="95000"/>
        </a:lnSpc>
        <a:spcBef>
          <a:spcPct val="36000"/>
        </a:spcBef>
        <a:spcAft>
          <a:spcPct val="0"/>
        </a:spcAft>
        <a:buClr>
          <a:schemeClr val="tx1"/>
        </a:buClr>
        <a:buSzPct val="120000"/>
        <a:buFont typeface="Arial" panose="020B0604020202020204" pitchFamily="34" charset="0"/>
        <a:buChar char="•"/>
        <a:defRPr lang="en-US" altLang="ja-JP" sz="1400" dirty="0" smtClean="0">
          <a:solidFill>
            <a:srgbClr val="595959"/>
          </a:solidFill>
          <a:latin typeface="Calibri" panose="020F0502020204030204" pitchFamily="34" charset="0"/>
        </a:defRPr>
      </a:lvl2pPr>
      <a:lvl3pPr marL="346075" indent="-342900" algn="l" defTabSz="728663" rtl="0" eaLnBrk="1" fontAlgn="base" hangingPunct="1">
        <a:lnSpc>
          <a:spcPct val="95000"/>
        </a:lnSpc>
        <a:spcBef>
          <a:spcPct val="0"/>
        </a:spcBef>
        <a:spcAft>
          <a:spcPct val="0"/>
        </a:spcAft>
        <a:buClr>
          <a:schemeClr val="accent1"/>
        </a:buClr>
        <a:buSzPct val="100000"/>
        <a:buFont typeface="Wingdings" panose="05000000000000000000" pitchFamily="2" charset="2"/>
        <a:buChar char="l"/>
        <a:defRPr lang="en-US" altLang="ja-JP" sz="1400" dirty="0" smtClean="0">
          <a:solidFill>
            <a:srgbClr val="595959"/>
          </a:solidFill>
          <a:latin typeface="Calibri" panose="020F0502020204030204" pitchFamily="34" charset="0"/>
        </a:defRPr>
      </a:lvl3pPr>
      <a:lvl4pPr marL="704850" indent="-342900" algn="l" defTabSz="728663" rtl="0" eaLnBrk="1" fontAlgn="base" hangingPunct="1">
        <a:lnSpc>
          <a:spcPct val="95000"/>
        </a:lnSpc>
        <a:spcBef>
          <a:spcPct val="0"/>
        </a:spcBef>
        <a:spcAft>
          <a:spcPct val="0"/>
        </a:spcAft>
        <a:buClr>
          <a:schemeClr val="accent1"/>
        </a:buClr>
        <a:buSzPct val="100000"/>
        <a:buFont typeface="Courier New" panose="02070309020205020404" pitchFamily="49" charset="0"/>
        <a:buChar char="o"/>
        <a:defRPr lang="en-US" altLang="ja-JP" sz="1800" dirty="0" smtClean="0">
          <a:solidFill>
            <a:srgbClr val="595959"/>
          </a:solidFill>
          <a:latin typeface="Calibri" panose="020F0502020204030204" pitchFamily="34" charset="0"/>
        </a:defRPr>
      </a:lvl4pPr>
      <a:lvl5pPr marL="971550" indent="-342900" algn="l" defTabSz="728663" rtl="0" eaLnBrk="1" fontAlgn="base" hangingPunct="1">
        <a:lnSpc>
          <a:spcPct val="95000"/>
        </a:lnSpc>
        <a:spcBef>
          <a:spcPct val="0"/>
        </a:spcBef>
        <a:spcAft>
          <a:spcPct val="0"/>
        </a:spcAft>
        <a:buClr>
          <a:schemeClr val="accent1"/>
        </a:buClr>
        <a:buSzPct val="100000"/>
        <a:buFont typeface="Calibri" panose="020F0502020204030204" pitchFamily="34" charset="0"/>
        <a:buChar char="‒"/>
        <a:defRPr lang="en-US" altLang="ja-JP" sz="1600" dirty="0" smtClean="0">
          <a:solidFill>
            <a:srgbClr val="595959"/>
          </a:solidFill>
          <a:latin typeface="Calibri" panose="020F0502020204030204" pitchFamily="34" charset="0"/>
        </a:defRPr>
      </a:lvl5pPr>
      <a:lvl6pPr marL="1268413" indent="-342900" algn="l" defTabSz="728663" rtl="0" eaLnBrk="1" fontAlgn="base" hangingPunct="1">
        <a:lnSpc>
          <a:spcPct val="95000"/>
        </a:lnSpc>
        <a:spcBef>
          <a:spcPct val="0"/>
        </a:spcBef>
        <a:spcAft>
          <a:spcPct val="0"/>
        </a:spcAft>
        <a:buClr>
          <a:schemeClr val="accent2"/>
        </a:buClr>
        <a:buSzPct val="100000"/>
        <a:buFont typeface="Arial" panose="020B0604020202020204" pitchFamily="34" charset="0"/>
        <a:buChar char="•"/>
        <a:defRPr sz="1400">
          <a:solidFill>
            <a:schemeClr val="tx1"/>
          </a:solidFill>
          <a:latin typeface="+mn-lt"/>
        </a:defRPr>
      </a:lvl6pPr>
      <a:lvl7pPr marL="1620838" indent="-238125" algn="l" defTabSz="728663" rtl="0" eaLnBrk="1" fontAlgn="base" hangingPunct="1">
        <a:lnSpc>
          <a:spcPct val="95000"/>
        </a:lnSpc>
        <a:spcBef>
          <a:spcPct val="0"/>
        </a:spcBef>
        <a:spcAft>
          <a:spcPct val="0"/>
        </a:spcAft>
        <a:buClr>
          <a:schemeClr val="accent2"/>
        </a:buClr>
        <a:buSzPct val="100000"/>
        <a:buFont typeface="Courier New" panose="02070309020205020404" pitchFamily="49" charset="0"/>
        <a:buChar char="o"/>
        <a:defRPr sz="1200">
          <a:solidFill>
            <a:schemeClr val="tx1"/>
          </a:solidFill>
          <a:latin typeface="+mn-lt"/>
        </a:defRPr>
      </a:lvl7pPr>
      <a:lvl8pPr marL="20780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771185" name="SlideTitle" descr="Text Box: Title"/>
          <p:cNvSpPr>
            <a:spLocks noGrp="1" noChangeArrowheads="1"/>
          </p:cNvSpPr>
          <p:nvPr>
            <p:ph type="title"/>
          </p:nvPr>
        </p:nvSpPr>
        <p:spPr bwMode="gray">
          <a:xfrm>
            <a:off x="540000" y="540000"/>
            <a:ext cx="10980000" cy="3508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p>
            <a:pPr lvl="0"/>
            <a:r>
              <a:rPr lang="en-US" altLang="ja-JP" dirty="0"/>
              <a:t>Title</a:t>
            </a:r>
          </a:p>
        </p:txBody>
      </p:sp>
      <p:sp>
        <p:nvSpPr>
          <p:cNvPr id="6" name="Oval 5"/>
          <p:cNvSpPr/>
          <p:nvPr/>
        </p:nvSpPr>
        <p:spPr bwMode="auto">
          <a:xfrm>
            <a:off x="10030885" y="6375400"/>
            <a:ext cx="266700" cy="204788"/>
          </a:xfrm>
          <a:prstGeom prst="ellipse">
            <a:avLst/>
          </a:prstGeom>
          <a:solidFill>
            <a:schemeClr val="bg1"/>
          </a:solidFill>
          <a:ln w="6350" cap="flat" cmpd="sng" algn="ctr">
            <a:noFill/>
            <a:prstDash val="solid"/>
            <a:round/>
            <a:headEnd type="none" w="med" len="med"/>
            <a:tailEnd type="none" w="med" len="med"/>
          </a:ln>
          <a:effectLst/>
        </p:spPr>
        <p:txBody>
          <a:bodyPr vert="horz" wrap="none" lIns="46800" tIns="64800" rIns="46800" bIns="64800" numCol="1" rtlCol="0" anchor="ctr" anchorCtr="0" compatLnSpc="1">
            <a:prstTxWarp prst="textNoShape">
              <a:avLst/>
            </a:prstTxWarp>
          </a:bodyPr>
          <a:lstStyle/>
          <a:p>
            <a:pPr algn="ctr" defTabSz="728663" fontAlgn="base">
              <a:lnSpc>
                <a:spcPct val="95000"/>
              </a:lnSpc>
              <a:spcBef>
                <a:spcPct val="0"/>
              </a:spcBef>
              <a:spcAft>
                <a:spcPct val="0"/>
              </a:spcAft>
              <a:buClr>
                <a:srgbClr val="FFFFFF"/>
              </a:buClr>
              <a:tabLst>
                <a:tab pos="4286250" algn="l"/>
              </a:tabLst>
            </a:pPr>
            <a:endParaRPr lang="en-GB" sz="1200">
              <a:solidFill>
                <a:srgbClr val="000000"/>
              </a:solidFill>
              <a:latin typeface="Calibri" panose="020F0502020204030204" pitchFamily="34" charset="0"/>
            </a:endParaRPr>
          </a:p>
        </p:txBody>
      </p:sp>
      <p:sp>
        <p:nvSpPr>
          <p:cNvPr id="122" name="Text Placeholder 2"/>
          <p:cNvSpPr>
            <a:spLocks noGrp="1"/>
          </p:cNvSpPr>
          <p:nvPr>
            <p:ph type="body" idx="1"/>
          </p:nvPr>
        </p:nvSpPr>
        <p:spPr>
          <a:xfrm>
            <a:off x="540000" y="1440000"/>
            <a:ext cx="11016000" cy="4680000"/>
          </a:xfrm>
          <a:prstGeom prst="rect">
            <a:avLst/>
          </a:prstGeom>
        </p:spPr>
        <p:txBody>
          <a:bodyPr vert="horz" lIns="0" tIns="0" rIns="0" bIns="0" rtlCol="0">
            <a:normAutofit/>
          </a:body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Tree>
    <p:extLst>
      <p:ext uri="{BB962C8B-B14F-4D97-AF65-F5344CB8AC3E}">
        <p14:creationId xmlns:p14="http://schemas.microsoft.com/office/powerpoint/2010/main" val="401401671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txStyles>
    <p:titleStyle>
      <a:lvl1pPr algn="l" defTabSz="728663" rtl="0" eaLnBrk="1" fontAlgn="base" hangingPunct="1">
        <a:lnSpc>
          <a:spcPts val="3000"/>
        </a:lnSpc>
        <a:spcBef>
          <a:spcPct val="0"/>
        </a:spcBef>
        <a:spcAft>
          <a:spcPct val="0"/>
        </a:spcAft>
        <a:defRPr sz="2400" b="0" i="0">
          <a:solidFill>
            <a:schemeClr val="tx1"/>
          </a:solidFill>
          <a:latin typeface="Trebuchet MS" panose="020B0703020202090204" pitchFamily="34" charset="0"/>
          <a:ea typeface="+mj-ea"/>
          <a:cs typeface="+mj-cs"/>
        </a:defRPr>
      </a:lvl1pPr>
      <a:lvl2pPr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2pPr>
      <a:lvl3pPr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3pPr>
      <a:lvl4pPr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4pPr>
      <a:lvl5pPr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5pPr>
      <a:lvl6pPr marL="457200"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6pPr>
      <a:lvl7pPr marL="914400"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7pPr>
      <a:lvl8pPr marL="1371600"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8pPr>
      <a:lvl9pPr marL="1828800"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9pPr>
    </p:titleStyle>
    <p:bodyStyle>
      <a:lvl1pPr marL="457200" indent="-457200" algn="l" defTabSz="728663" rtl="0" eaLnBrk="1" fontAlgn="base" hangingPunct="1">
        <a:lnSpc>
          <a:spcPts val="1600"/>
        </a:lnSpc>
        <a:spcBef>
          <a:spcPct val="95000"/>
        </a:spcBef>
        <a:spcAft>
          <a:spcPts val="1000"/>
        </a:spcAft>
        <a:buClr>
          <a:schemeClr val="accent1"/>
        </a:buClr>
        <a:buSzPct val="150000"/>
        <a:buFont typeface="Arial" panose="020B0604020202020204" pitchFamily="34" charset="0"/>
        <a:buChar char="•"/>
        <a:defRPr lang="en-US" altLang="ja-JP" sz="1200" b="0" i="0" dirty="0" smtClean="0">
          <a:solidFill>
            <a:srgbClr val="595959"/>
          </a:solidFill>
          <a:latin typeface="Trebuchet MS" panose="020B0703020202090204" pitchFamily="34" charset="0"/>
          <a:ea typeface="+mn-ea"/>
          <a:cs typeface="+mn-cs"/>
        </a:defRPr>
      </a:lvl1pPr>
      <a:lvl2pPr marL="287338" indent="-285750" algn="l" defTabSz="728663" rtl="0" eaLnBrk="1" fontAlgn="base" hangingPunct="1">
        <a:lnSpc>
          <a:spcPct val="95000"/>
        </a:lnSpc>
        <a:spcBef>
          <a:spcPct val="36000"/>
        </a:spcBef>
        <a:spcAft>
          <a:spcPct val="0"/>
        </a:spcAft>
        <a:buClr>
          <a:schemeClr val="tx1"/>
        </a:buClr>
        <a:buSzPct val="120000"/>
        <a:buFont typeface="Arial" panose="020B0604020202020204" pitchFamily="34" charset="0"/>
        <a:buChar char="•"/>
        <a:defRPr lang="en-US" altLang="ja-JP" sz="1400" dirty="0" smtClean="0">
          <a:solidFill>
            <a:srgbClr val="595959"/>
          </a:solidFill>
          <a:latin typeface="Calibri" panose="020F0502020204030204" pitchFamily="34" charset="0"/>
        </a:defRPr>
      </a:lvl2pPr>
      <a:lvl3pPr marL="346075" indent="-342900" algn="l" defTabSz="728663" rtl="0" eaLnBrk="1" fontAlgn="base" hangingPunct="1">
        <a:lnSpc>
          <a:spcPct val="95000"/>
        </a:lnSpc>
        <a:spcBef>
          <a:spcPct val="0"/>
        </a:spcBef>
        <a:spcAft>
          <a:spcPct val="0"/>
        </a:spcAft>
        <a:buClr>
          <a:schemeClr val="accent1"/>
        </a:buClr>
        <a:buSzPct val="100000"/>
        <a:buFont typeface="Wingdings" panose="05000000000000000000" pitchFamily="2" charset="2"/>
        <a:buChar char="l"/>
        <a:defRPr lang="en-US" altLang="ja-JP" sz="1400" dirty="0" smtClean="0">
          <a:solidFill>
            <a:srgbClr val="595959"/>
          </a:solidFill>
          <a:latin typeface="Calibri" panose="020F0502020204030204" pitchFamily="34" charset="0"/>
        </a:defRPr>
      </a:lvl3pPr>
      <a:lvl4pPr marL="704850" indent="-342900" algn="l" defTabSz="728663" rtl="0" eaLnBrk="1" fontAlgn="base" hangingPunct="1">
        <a:lnSpc>
          <a:spcPts val="1600"/>
        </a:lnSpc>
        <a:spcBef>
          <a:spcPct val="0"/>
        </a:spcBef>
        <a:spcAft>
          <a:spcPts val="1000"/>
        </a:spcAft>
        <a:buClr>
          <a:schemeClr val="accent1"/>
        </a:buClr>
        <a:buSzPct val="100000"/>
        <a:buFont typeface="Courier New" panose="02070309020205020404" pitchFamily="49" charset="0"/>
        <a:buChar char="o"/>
        <a:defRPr lang="en-US" altLang="ja-JP" sz="1200" b="0" i="0" dirty="0" smtClean="0">
          <a:solidFill>
            <a:srgbClr val="595959"/>
          </a:solidFill>
          <a:latin typeface="Trebuchet MS" panose="020B0703020202090204" pitchFamily="34" charset="0"/>
        </a:defRPr>
      </a:lvl4pPr>
      <a:lvl5pPr marL="971550" indent="-342900" algn="l" defTabSz="728663" rtl="0" eaLnBrk="1" fontAlgn="base" hangingPunct="1">
        <a:lnSpc>
          <a:spcPts val="1600"/>
        </a:lnSpc>
        <a:spcBef>
          <a:spcPct val="0"/>
        </a:spcBef>
        <a:spcAft>
          <a:spcPts val="1000"/>
        </a:spcAft>
        <a:buClr>
          <a:schemeClr val="accent1"/>
        </a:buClr>
        <a:buSzPct val="100000"/>
        <a:buFont typeface="Calibri" panose="020F0502020204030204" pitchFamily="34" charset="0"/>
        <a:buChar char="‒"/>
        <a:defRPr lang="en-US" altLang="ja-JP" sz="1200" b="0" i="0" dirty="0" smtClean="0">
          <a:solidFill>
            <a:srgbClr val="595959"/>
          </a:solidFill>
          <a:latin typeface="Trebuchet MS" panose="020B0703020202090204" pitchFamily="34" charset="0"/>
        </a:defRPr>
      </a:lvl5pPr>
      <a:lvl6pPr marL="1268413" indent="-342900" algn="l" defTabSz="728663" rtl="0" eaLnBrk="1" fontAlgn="base" hangingPunct="1">
        <a:lnSpc>
          <a:spcPts val="1600"/>
        </a:lnSpc>
        <a:spcBef>
          <a:spcPct val="0"/>
        </a:spcBef>
        <a:spcAft>
          <a:spcPts val="1000"/>
        </a:spcAft>
        <a:buClr>
          <a:schemeClr val="accent2"/>
        </a:buClr>
        <a:buSzPct val="100000"/>
        <a:buFont typeface="Arial" panose="020B0604020202020204" pitchFamily="34" charset="0"/>
        <a:buChar char="•"/>
        <a:defRPr sz="1200" b="0" i="0">
          <a:solidFill>
            <a:schemeClr val="tx1"/>
          </a:solidFill>
          <a:latin typeface="Trebuchet MS" panose="020B0703020202090204" pitchFamily="34" charset="0"/>
        </a:defRPr>
      </a:lvl6pPr>
      <a:lvl7pPr marL="1620838" indent="-238125" algn="l" defTabSz="728663" rtl="0" eaLnBrk="1" fontAlgn="base" hangingPunct="1">
        <a:lnSpc>
          <a:spcPts val="1600"/>
        </a:lnSpc>
        <a:spcBef>
          <a:spcPct val="0"/>
        </a:spcBef>
        <a:spcAft>
          <a:spcPts val="1000"/>
        </a:spcAft>
        <a:buClr>
          <a:schemeClr val="accent2"/>
        </a:buClr>
        <a:buSzPct val="100000"/>
        <a:buFont typeface="Courier New" panose="02070309020205020404" pitchFamily="49" charset="0"/>
        <a:buChar char="o"/>
        <a:defRPr sz="1200" b="0" i="0">
          <a:solidFill>
            <a:schemeClr val="tx1"/>
          </a:solidFill>
          <a:latin typeface="Trebuchet MS" panose="020B0703020202090204" pitchFamily="34" charset="0"/>
        </a:defRPr>
      </a:lvl7pPr>
      <a:lvl8pPr marL="20780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hyperlink" Target="https://travelweekly.co.uk/news/air/travel-industry-recruitment-reaches-record-levels" TargetMode="External"/><Relationship Id="rId13" Type="http://schemas.openxmlformats.org/officeDocument/2006/relationships/hyperlink" Target="https://www.logisticsmanager.com/evri-starts-trial-with-zedify-to-support-more-sustainable-last-mile-deliveries/?utm_source=Subs_LM_Weekly&amp;utm_campaign=08dcf1c33e-EMAIL_CAMPAIGN_2017_05_23_COPY_01&amp;utm_medium=email&amp;utm_term=0_95229da346-08dcf1c33e-130458618" TargetMode="External"/><Relationship Id="rId18" Type="http://schemas.openxmlformats.org/officeDocument/2006/relationships/hyperlink" Target="https://www.maritime-executive.com/article/dp-world-sees-profits-soar-with-rising-demand-for-container-storage" TargetMode="External"/><Relationship Id="rId26" Type="http://schemas.openxmlformats.org/officeDocument/2006/relationships/hyperlink" Target="https://travelweekly.co.uk/news/tour-operators/eurostar-reports-robust-recovery-of-business-travel" TargetMode="External"/><Relationship Id="rId3" Type="http://schemas.openxmlformats.org/officeDocument/2006/relationships/image" Target="../media/image19.jpeg"/><Relationship Id="rId21" Type="http://schemas.openxmlformats.org/officeDocument/2006/relationships/hyperlink" Target="https://travelweekly.co.uk/news/air/easyjet-reveals-133m-quarterly-cost-of-flight-disruption" TargetMode="External"/><Relationship Id="rId7" Type="http://schemas.openxmlformats.org/officeDocument/2006/relationships/hyperlink" Target="https://travelweekly.co.uk/news/air/airline-chiefs-insist-they-are-building-resilience" TargetMode="External"/><Relationship Id="rId12" Type="http://schemas.openxmlformats.org/officeDocument/2006/relationships/hyperlink" Target="https://www.logisticsmanager.com/amazon-launches-first-e-cargo-fleet-in-uk/?utm_source=Subs_LM_Weekly&amp;utm_campaign=08dcf1c33e-EMAIL_CAMPAIGN_2017_05_23_COPY_01&amp;utm_medium=email&amp;utm_term=0_95229da346-08dcf1c33e-130458618" TargetMode="External"/><Relationship Id="rId17" Type="http://schemas.openxmlformats.org/officeDocument/2006/relationships/hyperlink" Target="https://www.smart-energy.com/industry-sectors/electric-vehicles/maritime-electrification-sets-sail-with-vessel-to-grid-solutions/?utm_source=SEI_NL_Tue_News&amp;utm_medium=email&amp;utm_campaign=SEI%20_NL_Tue_News_SEI_2022-08-16" TargetMode="External"/><Relationship Id="rId25" Type="http://schemas.openxmlformats.org/officeDocument/2006/relationships/hyperlink" Target="https://travelweekly.co.uk/news/air/challenging-economy-and-geopolitical-situation-raises-doubts-over-air-travel-recovery" TargetMode="External"/><Relationship Id="rId2" Type="http://schemas.openxmlformats.org/officeDocument/2006/relationships/notesSlide" Target="../notesSlides/notesSlide4.xml"/><Relationship Id="rId16" Type="http://schemas.openxmlformats.org/officeDocument/2006/relationships/hyperlink" Target="https://maritime-executive.com/article/cma-cgm-creates-1-5b-fund-to-accelerate-group-s-decarbonization" TargetMode="External"/><Relationship Id="rId20" Type="http://schemas.openxmlformats.org/officeDocument/2006/relationships/hyperlink" Target="https://travelweekly.co.uk/news/air/airline-industry-return-to-profitability-on-the-horizon-for-2023" TargetMode="External"/><Relationship Id="rId29" Type="http://schemas.openxmlformats.org/officeDocument/2006/relationships/hyperlink" Target="https://travelweekly.co.uk/articles/462883/higher-air-fares-forecast-as-times-of-overcapacity-over" TargetMode="External"/><Relationship Id="rId1" Type="http://schemas.openxmlformats.org/officeDocument/2006/relationships/slideLayout" Target="../slideLayouts/slideLayout33.xml"/><Relationship Id="rId6" Type="http://schemas.openxmlformats.org/officeDocument/2006/relationships/hyperlink" Target="https://travelweekly.co.uk/news/air/airlines-that-made-most-job-cuts-were-hit-hardest-by-cancellations" TargetMode="External"/><Relationship Id="rId11" Type="http://schemas.openxmlformats.org/officeDocument/2006/relationships/hyperlink" Target="https://www.logisticsmanager.com/peugeot-bolsters-royal-mail-fleet-of-electric-vans/?utm_source=Subs_LM_Weekly&amp;utm_campaign=c04f219fff-EMAIL_CAMPAIGN_2017_05_23_COPY_01&amp;utm_medium=email&amp;utm_term=0_95229da346-c04f219fff-130458618" TargetMode="External"/><Relationship Id="rId24" Type="http://schemas.openxmlformats.org/officeDocument/2006/relationships/hyperlink" Target="https://travelweekly.co.uk/news/air/global-air-travel-to-reach-65-of-pre-pandemic-levels-this-summer" TargetMode="External"/><Relationship Id="rId32" Type="http://schemas.openxmlformats.org/officeDocument/2006/relationships/image" Target="../media/image18.svg"/><Relationship Id="rId5" Type="http://schemas.openxmlformats.org/officeDocument/2006/relationships/hyperlink" Target="https://www.maritime-executive.com/editorials/how-the-felixstowe-strike-will-affect-uk-supply-chains" TargetMode="External"/><Relationship Id="rId15" Type="http://schemas.openxmlformats.org/officeDocument/2006/relationships/hyperlink" Target="http://www.infrastructure-intelligence.com/article/aug-2022/network-rail-signs-solar-power-agreement-edf-renewables-uk" TargetMode="External"/><Relationship Id="rId23" Type="http://schemas.openxmlformats.org/officeDocument/2006/relationships/hyperlink" Target="https://travelweekly.co.uk/news/tour-operators/overseas-holidays-remain-a-priority-despite-cost-of-living-crisis" TargetMode="External"/><Relationship Id="rId28" Type="http://schemas.openxmlformats.org/officeDocument/2006/relationships/hyperlink" Target="https://www.maritime-executive.com/article/containership-schedule-reliability-builds-upward-trend-in-2022" TargetMode="External"/><Relationship Id="rId10" Type="http://schemas.openxmlformats.org/officeDocument/2006/relationships/hyperlink" Target="https://travelweekly.co.uk/news/air/airbus-teams-with-major-airlines-to-explore-carbon-capture-technology" TargetMode="External"/><Relationship Id="rId19" Type="http://schemas.openxmlformats.org/officeDocument/2006/relationships/hyperlink" Target="https://www.maritime-executive.com/article/hapag-sees-cooling-market-with-supply-growth-twice-demand-in-2023" TargetMode="External"/><Relationship Id="rId31"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hyperlink" Target="https://travelweekly.co.uk/news/air/pressure-on-airlines-to-decarbonise-will-grow-warns-lobby-group" TargetMode="External"/><Relationship Id="rId14" Type="http://schemas.openxmlformats.org/officeDocument/2006/relationships/hyperlink" Target="https://www.logisticsmanager.com/dhl-introduces-20-bio-lng-trucks-into-its-ms-fleet/?utm_source=Subs_LM_Weekly&amp;utm_campaign=230b3b14f1-EMAIL_CAMPAIGN_2017_05_23_COPY_01&amp;utm_medium=email&amp;utm_term=0_95229da346-230b3b14f1-130458618" TargetMode="External"/><Relationship Id="rId22" Type="http://schemas.openxmlformats.org/officeDocument/2006/relationships/hyperlink" Target="https://travelweekly.co.uk/news/tourism/agents-suffering-50-rise-in-operating-costs-advantage-poll-reveals" TargetMode="External"/><Relationship Id="rId27" Type="http://schemas.openxmlformats.org/officeDocument/2006/relationships/hyperlink" Target="https://www.maritime-executive.com/article/major-european-ports-are-experiencing-congestion-challenges" TargetMode="External"/><Relationship Id="rId30" Type="http://schemas.openxmlformats.org/officeDocument/2006/relationships/hyperlink" Target="https://travelweekly.co.uk/news/air/cost-of-flying-to-rise-amid-soaring-oil-prices-iata-chief-warn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2.svg"/><Relationship Id="rId3" Type="http://schemas.openxmlformats.org/officeDocument/2006/relationships/image" Target="../media/image20.jpeg"/><Relationship Id="rId21" Type="http://schemas.openxmlformats.org/officeDocument/2006/relationships/image" Target="../media/image37.png"/><Relationship Id="rId34" Type="http://schemas.openxmlformats.org/officeDocument/2006/relationships/image" Target="../media/image49.sv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8.png"/><Relationship Id="rId2" Type="http://schemas.openxmlformats.org/officeDocument/2006/relationships/notesSlide" Target="../notesSlides/notesSlide5.xml"/><Relationship Id="rId16" Type="http://schemas.openxmlformats.org/officeDocument/2006/relationships/image" Target="../media/image32.svg"/><Relationship Id="rId20" Type="http://schemas.openxmlformats.org/officeDocument/2006/relationships/image" Target="../media/image36.svg"/><Relationship Id="rId29"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22.svg"/><Relationship Id="rId11" Type="http://schemas.openxmlformats.org/officeDocument/2006/relationships/image" Target="../media/image27.png"/><Relationship Id="rId24" Type="http://schemas.openxmlformats.org/officeDocument/2006/relationships/image" Target="../media/image40.svg"/><Relationship Id="rId32" Type="http://schemas.openxmlformats.org/officeDocument/2006/relationships/image" Target="../media/image47.sv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svg"/><Relationship Id="rId10" Type="http://schemas.openxmlformats.org/officeDocument/2006/relationships/image" Target="../media/image26.svg"/><Relationship Id="rId19" Type="http://schemas.openxmlformats.org/officeDocument/2006/relationships/image" Target="../media/image35.png"/><Relationship Id="rId31" Type="http://schemas.openxmlformats.org/officeDocument/2006/relationships/image" Target="../media/image46.png"/><Relationship Id="rId4" Type="http://schemas.openxmlformats.org/officeDocument/2006/relationships/image" Target="../media/image2.pn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8.svg"/><Relationship Id="rId27" Type="http://schemas.openxmlformats.org/officeDocument/2006/relationships/image" Target="../media/image43.png"/><Relationship Id="rId30"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hyperlink" Target="https://www.logisticsmanager.com/wincanton-invests-in-multi-million-pound-robotic-technology/?utm_source=Subs_LM_Weekly&amp;utm_campaign=08dcf1c33e-EMAIL_CAMPAIGN_2017_05_23_COPY_01&amp;utm_medium=email&amp;utm_term=0_95229da346-08dcf1c33e-130458618" TargetMode="External"/><Relationship Id="rId13" Type="http://schemas.openxmlformats.org/officeDocument/2006/relationships/hyperlink" Target="https://www.logisticsit.com/articles/2022/06/28/asset-tracking-spend-to-reach-$45-billion-globally-by-2027,-as-supply-chains-seek-continuous-asset-connectivity" TargetMode="External"/><Relationship Id="rId18" Type="http://schemas.openxmlformats.org/officeDocument/2006/relationships/hyperlink" Target="https://www.gov.uk/government/news/home-secretary-announces-plans-for-contactless-digital-border" TargetMode="External"/><Relationship Id="rId3" Type="http://schemas.openxmlformats.org/officeDocument/2006/relationships/image" Target="../media/image50.jpeg"/><Relationship Id="rId21" Type="http://schemas.openxmlformats.org/officeDocument/2006/relationships/hyperlink" Target="https://www.transportdive.com/news/fedex-freight-empty-miles-ground-boost-collaboration-network/626482/?utm_source=Sailthru&amp;utm_medium=email&amp;utm_campaign=Issue:%202022-07-05%20Transport%20Dive%20%5Bissue:42871%5D&amp;utm_term=Transport%20Dive" TargetMode="External"/><Relationship Id="rId7" Type="http://schemas.openxmlformats.org/officeDocument/2006/relationships/hyperlink" Target="https://www.supplychaindive.com/news/geodis-deploy-1000-locus-robots-across-its-warehouses/630714/?utm_source=Sailthru&amp;utm_medium=email&amp;utm_campaign=Issue:%202022-08-30%20Supply%20Chain%20Dive%20%5Bissue:44186%5D&amp;utm_term=Supply%20Chain%20Dive" TargetMode="External"/><Relationship Id="rId12" Type="http://schemas.openxmlformats.org/officeDocument/2006/relationships/hyperlink" Target="https://www.constructionnews.co.uk/government/dft-invests-1bn-upgrading-signals-on-east-coast-main-line-30-06-2022/" TargetMode="External"/><Relationship Id="rId17" Type="http://schemas.openxmlformats.org/officeDocument/2006/relationships/hyperlink" Target="https://www.biometricupdate.com/202207/digitalization-of-air-travel-ramps-up-driven-by-biometrics-amid-continuing-airport-chaos" TargetMode="External"/><Relationship Id="rId2" Type="http://schemas.openxmlformats.org/officeDocument/2006/relationships/notesSlide" Target="../notesSlides/notesSlide6.xml"/><Relationship Id="rId16" Type="http://schemas.openxmlformats.org/officeDocument/2006/relationships/hyperlink" Target="https://www.travolution.com/news/uber-rent-launches-in-the-uk-in-collaboration-with-cartrawler/" TargetMode="External"/><Relationship Id="rId20" Type="http://schemas.openxmlformats.org/officeDocument/2006/relationships/hyperlink" Target="https://www.supplychaindive.com/news/amazon-deploys-new-delivery-route-algorithm-condor/630747/?utm_source=Sailthru&amp;utm_medium=email&amp;utm_campaign=Issue:%202022-08-31%20Supply%20Chain%20Dive%20%5Bissue:44222%5D&amp;utm_term=Supply%20Chain%20Dive" TargetMode="External"/><Relationship Id="rId1" Type="http://schemas.openxmlformats.org/officeDocument/2006/relationships/slideLayout" Target="../slideLayouts/slideLayout17.xml"/><Relationship Id="rId6" Type="http://schemas.openxmlformats.org/officeDocument/2006/relationships/image" Target="../media/image52.svg"/><Relationship Id="rId11" Type="http://schemas.openxmlformats.org/officeDocument/2006/relationships/hyperlink" Target="https://multichannelmerchant.com/blog/blockchain-leads-to-ecommerce-logistics-savings/" TargetMode="External"/><Relationship Id="rId24" Type="http://schemas.openxmlformats.org/officeDocument/2006/relationships/hyperlink" Target="https://www.automotivelogistics.media/sustainability/kuehnenagel-secures-more-sustainable-logistics-on-land-and-sea/43388.article" TargetMode="External"/><Relationship Id="rId5" Type="http://schemas.openxmlformats.org/officeDocument/2006/relationships/image" Target="../media/image51.png"/><Relationship Id="rId15" Type="http://schemas.openxmlformats.org/officeDocument/2006/relationships/hyperlink" Target="https://www.smarttransport.org.uk/news/latest-news/government-to-publish-mobility-as-a-service-maas-code-of-practice?utm_campaign=Friday_29_07_2022_Smart_Transport_weekly_newsletter&amp;utm_medium=email&amp;utm_content=Smart%20Transport%20-%20weekly%20newsletter&amp;utm_source=adestra&amp;utm_term=Government%20to%20publish%20Mobility%20as%20a%20Service%20%28MaaS%29%20Code%20of%20Practice&amp;gutid=157393" TargetMode="External"/><Relationship Id="rId23" Type="http://schemas.openxmlformats.org/officeDocument/2006/relationships/hyperlink" Target="https://www.logisticsmanager.com/maersk-to-operate-first-of-its-kind-warehouse-in-denmark/" TargetMode="External"/><Relationship Id="rId10" Type="http://schemas.openxmlformats.org/officeDocument/2006/relationships/hyperlink" Target="https://www.computing.co.uk/news/4053267/government-approves-construction-worlds-drone-superhighway-uk?utm_medium=email&amp;utm_id=c549cf4f0a06dc3c1226996a7f798eb1&amp;utm_content=%0A%20%20%20%20%20%20%20%20Government%20approves%20the%20construction%20of%20the%20world%27s%20longest%20drone%20%27superhighway%27%20in%20the%20UK%0A%20%20%20%20%20%20&amp;utm_campaign=CTG%20Daily%20V2&amp;utm_source=CTG%20newsletters%20V2&amp;utm_term=SAVVI%20SALES%20LTD" TargetMode="External"/><Relationship Id="rId19" Type="http://schemas.openxmlformats.org/officeDocument/2006/relationships/hyperlink" Target="https://smartmaritimenetwork.com/2022/09/02/hapag-lloyd-partners-with-nyshex-on-digital-contract-management/" TargetMode="External"/><Relationship Id="rId4" Type="http://schemas.openxmlformats.org/officeDocument/2006/relationships/image" Target="../media/image2.png"/><Relationship Id="rId9" Type="http://schemas.openxmlformats.org/officeDocument/2006/relationships/hyperlink" Target="https://www.retailtechnologyreview.com/articles/2022/07/05/dpd-to-launch-autonomous-delivery-robots-in-milton-keynes/" TargetMode="External"/><Relationship Id="rId14" Type="http://schemas.openxmlformats.org/officeDocument/2006/relationships/hyperlink" Target="https://www.automotiveworld.com/articles/where-is-5g-heading-within-transport-and-logistics/?mc_cid=e0a5eee662&amp;mc_eid=a3f044df55" TargetMode="External"/><Relationship Id="rId22" Type="http://schemas.openxmlformats.org/officeDocument/2006/relationships/hyperlink" Target="https://www.supplychaindive.com/news/ups-pilot-program-delivery-density-ceo-carol-tome-earnings/628564/?utm_source=Sailthru&amp;utm_medium=email&amp;utm_campaign=Issue:%202022-08-02%20Supply%20Chain%20Dive%20%5Bissue:43526%5D&amp;utm_term=Supply%20Chain%20Div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53.emf"/><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8.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hyperlink" Target="https://www.maritime-executive.com/article/inmarsat-data-usage-triples-as-shipping-seeks-increased-connectivity" TargetMode="External"/><Relationship Id="rId18" Type="http://schemas.openxmlformats.org/officeDocument/2006/relationships/hyperlink" Target="https://www.computing.co.uk/news/4051664/yodel-experiencing-service-disruption-following-cyberattack?utm_medium=email&amp;utm_id=c549cf4f0a06dc3c1226996a7f798eb1&amp;utm_content=%0A%20%20%20%20%20%20%20%20Yodel%20experiencing%20service%20disruption%20following%20cyberattack%0A%20%20%20%20%20%20&amp;utm_campaign=CTG%20Daily%20V2&amp;utm_source=CTG%20newsletters%20V2&amp;utm_term=SAVVI%20SALES%20LTD" TargetMode="External"/><Relationship Id="rId3" Type="http://schemas.openxmlformats.org/officeDocument/2006/relationships/image" Target="../media/image50.jpeg"/><Relationship Id="rId21" Type="http://schemas.openxmlformats.org/officeDocument/2006/relationships/image" Target="../media/image64.svg"/><Relationship Id="rId7" Type="http://schemas.openxmlformats.org/officeDocument/2006/relationships/image" Target="../media/image59.png"/><Relationship Id="rId12" Type="http://schemas.openxmlformats.org/officeDocument/2006/relationships/hyperlink" Target="https://press.aboutamazon.com/news-releases/news-release-details/aws-selected-deltas-preferred-cloud-provider" TargetMode="External"/><Relationship Id="rId17" Type="http://schemas.openxmlformats.org/officeDocument/2006/relationships/hyperlink" Target="https://travelweekly.co.uk/news/air/combating-cyber-attack-threat-a-priority-for-travel-firms" TargetMode="External"/><Relationship Id="rId2" Type="http://schemas.openxmlformats.org/officeDocument/2006/relationships/notesSlide" Target="../notesSlides/notesSlide8.xml"/><Relationship Id="rId16" Type="http://schemas.openxmlformats.org/officeDocument/2006/relationships/hyperlink" Target="https://www.logisticsit.com/articles/2022/02/02/61-of-supply-chain-leaders-expect-permanent-hybrid-work-model-for-frontline-workers-gartner" TargetMode="External"/><Relationship Id="rId20" Type="http://schemas.openxmlformats.org/officeDocument/2006/relationships/image" Target="../media/image63.png"/><Relationship Id="rId1" Type="http://schemas.openxmlformats.org/officeDocument/2006/relationships/slideLayout" Target="../slideLayouts/slideLayout17.xml"/><Relationship Id="rId6" Type="http://schemas.openxmlformats.org/officeDocument/2006/relationships/image" Target="../media/image58.svg"/><Relationship Id="rId11" Type="http://schemas.openxmlformats.org/officeDocument/2006/relationships/hyperlink" Target="https://travelweekly.co.uk/news/air/sabre-tips-new-technologies-to-transform-travel-retailing" TargetMode="External"/><Relationship Id="rId5" Type="http://schemas.openxmlformats.org/officeDocument/2006/relationships/image" Target="../media/image57.png"/><Relationship Id="rId15" Type="http://schemas.openxmlformats.org/officeDocument/2006/relationships/hyperlink" Target="https://travelweekly.co.uk/news/air/up-to-8m-travel-and-tourism-jobs-to-be-created-in-europe-over-next-decade" TargetMode="External"/><Relationship Id="rId10" Type="http://schemas.openxmlformats.org/officeDocument/2006/relationships/image" Target="../media/image62.svg"/><Relationship Id="rId19" Type="http://schemas.openxmlformats.org/officeDocument/2006/relationships/hyperlink" Target="https://travelweekly.co.uk/news/air/easyjet-faces-call-for-compensation-claims-after-it-failure-disruption" TargetMode="External"/><Relationship Id="rId4" Type="http://schemas.openxmlformats.org/officeDocument/2006/relationships/image" Target="../media/image2.png"/><Relationship Id="rId9" Type="http://schemas.openxmlformats.org/officeDocument/2006/relationships/image" Target="../media/image61.png"/><Relationship Id="rId14" Type="http://schemas.openxmlformats.org/officeDocument/2006/relationships/hyperlink" Target="https://techcrunch.com/2022/08/30/royal-caribbean-will-equip-all-its-cruise-ships-with-starlink-internet/?utm_medium=TCnewsletter&amp;tpcc=TCdailynewslette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6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0B6560-B3E3-4A40-8A3A-7F29F4C5D8A7}"/>
              </a:ext>
            </a:extLst>
          </p:cNvPr>
          <p:cNvSpPr txBox="1"/>
          <p:nvPr/>
        </p:nvSpPr>
        <p:spPr>
          <a:xfrm>
            <a:off x="6495119" y="4755833"/>
            <a:ext cx="4786383" cy="721480"/>
          </a:xfrm>
          <a:prstGeom prst="rect">
            <a:avLst/>
          </a:prstGeom>
          <a:noFill/>
        </p:spPr>
        <p:txBody>
          <a:bodyPr wrap="square" lIns="0" tIns="0" rIns="0" bIns="0" rtlCol="0" anchor="ctr" anchorCtr="0">
            <a:spAutoFit/>
          </a:bodyPr>
          <a:lstStyle/>
          <a:p>
            <a:pPr defTabSz="609570">
              <a:lnSpc>
                <a:spcPts val="2900"/>
              </a:lnSpc>
            </a:pPr>
            <a:r>
              <a:rPr lang="en-GB" sz="2400" dirty="0">
                <a:solidFill>
                  <a:schemeClr val="bg1"/>
                </a:solidFill>
                <a:latin typeface="+mj-lt"/>
              </a:rPr>
              <a:t>Enabling Digital Transformation in Transportation</a:t>
            </a:r>
          </a:p>
        </p:txBody>
      </p:sp>
      <p:sp>
        <p:nvSpPr>
          <p:cNvPr id="3" name="TextBox 2">
            <a:extLst>
              <a:ext uri="{FF2B5EF4-FFF2-40B4-BE49-F238E27FC236}">
                <a16:creationId xmlns:a16="http://schemas.microsoft.com/office/drawing/2014/main" id="{001225FB-021A-45B5-BF2A-53F870544593}"/>
              </a:ext>
            </a:extLst>
          </p:cNvPr>
          <p:cNvSpPr txBox="1"/>
          <p:nvPr/>
        </p:nvSpPr>
        <p:spPr>
          <a:xfrm>
            <a:off x="6529912" y="5641790"/>
            <a:ext cx="5662088" cy="329770"/>
          </a:xfrm>
          <a:prstGeom prst="rect">
            <a:avLst/>
          </a:prstGeom>
          <a:noFill/>
        </p:spPr>
        <p:txBody>
          <a:bodyPr wrap="square" lIns="0" tIns="0" rIns="0" bIns="0" rtlCol="0" anchor="ctr" anchorCtr="0">
            <a:spAutoFit/>
          </a:bodyPr>
          <a:lstStyle/>
          <a:p>
            <a:pPr defTabSz="609570">
              <a:lnSpc>
                <a:spcPts val="3000"/>
              </a:lnSpc>
            </a:pPr>
            <a:r>
              <a:rPr lang="en-GB" sz="1400" dirty="0">
                <a:solidFill>
                  <a:schemeClr val="bg1"/>
                </a:solidFill>
                <a:latin typeface="Trebuchet MS" panose="020B0703020202090204" pitchFamily="34" charset="0"/>
                <a:ea typeface="Tahoma" panose="020B0604030504040204" pitchFamily="34" charset="0"/>
                <a:cs typeface="Tahoma" panose="020B0604030504040204" pitchFamily="34" charset="0"/>
              </a:rPr>
              <a:t>SEPTEMBER 2022 UPDATE</a:t>
            </a:r>
          </a:p>
        </p:txBody>
      </p:sp>
    </p:spTree>
    <p:extLst>
      <p:ext uri="{BB962C8B-B14F-4D97-AF65-F5344CB8AC3E}">
        <p14:creationId xmlns:p14="http://schemas.microsoft.com/office/powerpoint/2010/main" val="230136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4E0496-4304-A041-93D6-A719EB8CC112}"/>
              </a:ext>
            </a:extLst>
          </p:cNvPr>
          <p:cNvPicPr>
            <a:picLocks noChangeAspect="1"/>
          </p:cNvPicPr>
          <p:nvPr/>
        </p:nvPicPr>
        <p:blipFill>
          <a:blip r:embed="rId3"/>
          <a:stretch>
            <a:fillRect/>
          </a:stretch>
        </p:blipFill>
        <p:spPr>
          <a:xfrm>
            <a:off x="600" y="6226581"/>
            <a:ext cx="12192000" cy="317500"/>
          </a:xfrm>
          <a:prstGeom prst="rect">
            <a:avLst/>
          </a:prstGeom>
        </p:spPr>
      </p:pic>
      <p:pic>
        <p:nvPicPr>
          <p:cNvPr id="3" name="Picture 2">
            <a:extLst>
              <a:ext uri="{FF2B5EF4-FFF2-40B4-BE49-F238E27FC236}">
                <a16:creationId xmlns:a16="http://schemas.microsoft.com/office/drawing/2014/main" id="{A4FB58F6-505B-3943-BCC1-1A2EE132AFC7}"/>
              </a:ext>
            </a:extLst>
          </p:cNvPr>
          <p:cNvPicPr>
            <a:picLocks noChangeAspect="1"/>
          </p:cNvPicPr>
          <p:nvPr/>
        </p:nvPicPr>
        <p:blipFill>
          <a:blip r:embed="rId4">
            <a:alphaModFix/>
          </a:blip>
          <a:stretch>
            <a:fillRect/>
          </a:stretch>
        </p:blipFill>
        <p:spPr>
          <a:xfrm>
            <a:off x="5035909" y="2773180"/>
            <a:ext cx="2121382" cy="809389"/>
          </a:xfrm>
          <a:prstGeom prst="rect">
            <a:avLst/>
          </a:prstGeom>
        </p:spPr>
      </p:pic>
    </p:spTree>
    <p:extLst>
      <p:ext uri="{BB962C8B-B14F-4D97-AF65-F5344CB8AC3E}">
        <p14:creationId xmlns:p14="http://schemas.microsoft.com/office/powerpoint/2010/main" val="225386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375DC-9554-4936-B25C-670E7F69A206}"/>
              </a:ext>
            </a:extLst>
          </p:cNvPr>
          <p:cNvPicPr>
            <a:picLocks noChangeAspect="1"/>
          </p:cNvPicPr>
          <p:nvPr/>
        </p:nvPicPr>
        <p:blipFill rotWithShape="1">
          <a:blip r:embed="rId3"/>
          <a:srcRect l="24759"/>
          <a:stretch/>
        </p:blipFill>
        <p:spPr>
          <a:xfrm flipH="1">
            <a:off x="-1" y="0"/>
            <a:ext cx="12191999" cy="6877050"/>
          </a:xfrm>
          <a:prstGeom prst="rect">
            <a:avLst/>
          </a:prstGeom>
        </p:spPr>
      </p:pic>
      <p:sp>
        <p:nvSpPr>
          <p:cNvPr id="20" name="Rectangle 19">
            <a:extLst>
              <a:ext uri="{FF2B5EF4-FFF2-40B4-BE49-F238E27FC236}">
                <a16:creationId xmlns:a16="http://schemas.microsoft.com/office/drawing/2014/main" id="{C2F1C919-9809-4AB5-8023-B174867D8B8D}"/>
              </a:ext>
            </a:extLst>
          </p:cNvPr>
          <p:cNvSpPr/>
          <p:nvPr/>
        </p:nvSpPr>
        <p:spPr>
          <a:xfrm>
            <a:off x="0" y="-85725"/>
            <a:ext cx="12201157" cy="6953251"/>
          </a:xfrm>
          <a:prstGeom prst="rect">
            <a:avLst/>
          </a:prstGeom>
          <a:solidFill>
            <a:srgbClr val="00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54CB355C-7F69-AE4F-B4DA-7014B31654DE}"/>
              </a:ext>
            </a:extLst>
          </p:cNvPr>
          <p:cNvSpPr/>
          <p:nvPr/>
        </p:nvSpPr>
        <p:spPr>
          <a:xfrm>
            <a:off x="4410982" y="-628926"/>
            <a:ext cx="8481142" cy="8115851"/>
          </a:xfrm>
          <a:prstGeom prst="ellipse">
            <a:avLst/>
          </a:prstGeom>
          <a:solidFill>
            <a:schemeClr val="accent4">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068CEB6-EA57-464B-9969-7645C50E0C1C}"/>
              </a:ext>
            </a:extLst>
          </p:cNvPr>
          <p:cNvSpPr txBox="1"/>
          <p:nvPr/>
        </p:nvSpPr>
        <p:spPr>
          <a:xfrm>
            <a:off x="6103989" y="152774"/>
            <a:ext cx="5575837" cy="2441887"/>
          </a:xfrm>
          <a:prstGeom prst="rect">
            <a:avLst/>
          </a:prstGeom>
          <a:noFill/>
        </p:spPr>
        <p:txBody>
          <a:bodyPr wrap="square" rtlCol="0">
            <a:spAutoFit/>
          </a:bodyPr>
          <a:lstStyle/>
          <a:p>
            <a:pPr>
              <a:lnSpc>
                <a:spcPts val="1980"/>
              </a:lnSpc>
              <a:spcAft>
                <a:spcPts val="1500"/>
              </a:spcAft>
            </a:pPr>
            <a:r>
              <a:rPr lang="en-GB" sz="1400" dirty="0">
                <a:solidFill>
                  <a:schemeClr val="bg1"/>
                </a:solidFill>
              </a:rPr>
              <a:t>Transportation experienced an existential crisis in 2020. </a:t>
            </a:r>
          </a:p>
          <a:p>
            <a:pPr>
              <a:lnSpc>
                <a:spcPts val="1980"/>
              </a:lnSpc>
              <a:spcAft>
                <a:spcPts val="1500"/>
              </a:spcAft>
            </a:pPr>
            <a:r>
              <a:rPr lang="en-GB" sz="1400" dirty="0">
                <a:solidFill>
                  <a:schemeClr val="bg1"/>
                </a:solidFill>
              </a:rPr>
              <a:t>The combination of strict environmental regulation and digital transformation will affect every part of transportation.</a:t>
            </a:r>
          </a:p>
          <a:p>
            <a:pPr>
              <a:lnSpc>
                <a:spcPts val="1980"/>
              </a:lnSpc>
              <a:spcAft>
                <a:spcPts val="1500"/>
              </a:spcAft>
            </a:pPr>
            <a:r>
              <a:rPr lang="en-GB" sz="1400" dirty="0">
                <a:solidFill>
                  <a:schemeClr val="bg1"/>
                </a:solidFill>
              </a:rPr>
              <a:t>COVID-19 has also exposed the challenge of complex global supply chains and vulnerability of travel services. </a:t>
            </a:r>
          </a:p>
          <a:p>
            <a:pPr>
              <a:lnSpc>
                <a:spcPts val="1980"/>
              </a:lnSpc>
              <a:spcAft>
                <a:spcPts val="1500"/>
              </a:spcAft>
            </a:pPr>
            <a:r>
              <a:rPr lang="en-GB" sz="1400" dirty="0">
                <a:solidFill>
                  <a:schemeClr val="bg1"/>
                </a:solidFill>
              </a:rPr>
              <a:t>With the market stabilising the concern is that a likely recession will limit the ability to recover and invest.</a:t>
            </a:r>
          </a:p>
        </p:txBody>
      </p:sp>
      <p:pic>
        <p:nvPicPr>
          <p:cNvPr id="25" name="Picture 24">
            <a:extLst>
              <a:ext uri="{FF2B5EF4-FFF2-40B4-BE49-F238E27FC236}">
                <a16:creationId xmlns:a16="http://schemas.microsoft.com/office/drawing/2014/main" id="{C322A33F-DB64-3240-8C55-1675A80E3AC9}"/>
              </a:ext>
            </a:extLst>
          </p:cNvPr>
          <p:cNvPicPr>
            <a:picLocks noChangeAspect="1"/>
          </p:cNvPicPr>
          <p:nvPr/>
        </p:nvPicPr>
        <p:blipFill>
          <a:blip r:embed="rId4"/>
          <a:stretch>
            <a:fillRect/>
          </a:stretch>
        </p:blipFill>
        <p:spPr>
          <a:xfrm>
            <a:off x="0" y="6226581"/>
            <a:ext cx="12192000" cy="317500"/>
          </a:xfrm>
          <a:prstGeom prst="rect">
            <a:avLst/>
          </a:prstGeom>
        </p:spPr>
      </p:pic>
      <p:grpSp>
        <p:nvGrpSpPr>
          <p:cNvPr id="5" name="Group 4">
            <a:extLst>
              <a:ext uri="{FF2B5EF4-FFF2-40B4-BE49-F238E27FC236}">
                <a16:creationId xmlns:a16="http://schemas.microsoft.com/office/drawing/2014/main" id="{E4AFD046-684B-4045-951E-226893CEF552}"/>
              </a:ext>
            </a:extLst>
          </p:cNvPr>
          <p:cNvGrpSpPr/>
          <p:nvPr/>
        </p:nvGrpSpPr>
        <p:grpSpPr>
          <a:xfrm>
            <a:off x="6054673" y="2967910"/>
            <a:ext cx="5230553" cy="2918717"/>
            <a:chOff x="6061900" y="2750161"/>
            <a:chExt cx="5230552" cy="2918717"/>
          </a:xfrm>
        </p:grpSpPr>
        <p:sp>
          <p:nvSpPr>
            <p:cNvPr id="23" name="TextBox 22">
              <a:extLst>
                <a:ext uri="{FF2B5EF4-FFF2-40B4-BE49-F238E27FC236}">
                  <a16:creationId xmlns:a16="http://schemas.microsoft.com/office/drawing/2014/main" id="{8E275254-2C7D-4FF2-8311-D8A415C2EB29}"/>
                </a:ext>
              </a:extLst>
            </p:cNvPr>
            <p:cNvSpPr txBox="1"/>
            <p:nvPr/>
          </p:nvSpPr>
          <p:spPr>
            <a:xfrm>
              <a:off x="6278957" y="2750161"/>
              <a:ext cx="910827" cy="523220"/>
            </a:xfrm>
            <a:prstGeom prst="rect">
              <a:avLst/>
            </a:prstGeom>
            <a:noFill/>
          </p:spPr>
          <p:txBody>
            <a:bodyPr wrap="none" rtlCol="0">
              <a:spAutoFit/>
            </a:bodyPr>
            <a:lstStyle/>
            <a:p>
              <a:pPr algn="ctr"/>
              <a:r>
                <a:rPr lang="en-GB" sz="1400" dirty="0">
                  <a:solidFill>
                    <a:schemeClr val="bg1"/>
                  </a:solidFill>
                </a:rPr>
                <a:t>Changing</a:t>
              </a:r>
            </a:p>
            <a:p>
              <a:pPr algn="ctr"/>
              <a:r>
                <a:rPr lang="en-GB" sz="1400" dirty="0">
                  <a:solidFill>
                    <a:schemeClr val="bg1"/>
                  </a:solidFill>
                </a:rPr>
                <a:t>Demand</a:t>
              </a:r>
            </a:p>
          </p:txBody>
        </p:sp>
        <p:sp>
          <p:nvSpPr>
            <p:cNvPr id="24" name="TextBox 23">
              <a:extLst>
                <a:ext uri="{FF2B5EF4-FFF2-40B4-BE49-F238E27FC236}">
                  <a16:creationId xmlns:a16="http://schemas.microsoft.com/office/drawing/2014/main" id="{AF6D5280-35BE-439F-8AF4-FB725841C3B4}"/>
                </a:ext>
              </a:extLst>
            </p:cNvPr>
            <p:cNvSpPr txBox="1"/>
            <p:nvPr/>
          </p:nvSpPr>
          <p:spPr>
            <a:xfrm>
              <a:off x="10221261" y="5145658"/>
              <a:ext cx="1071191" cy="523220"/>
            </a:xfrm>
            <a:prstGeom prst="rect">
              <a:avLst/>
            </a:prstGeom>
            <a:noFill/>
          </p:spPr>
          <p:txBody>
            <a:bodyPr wrap="none" rtlCol="0">
              <a:spAutoFit/>
            </a:bodyPr>
            <a:lstStyle/>
            <a:p>
              <a:pPr algn="ctr"/>
              <a:r>
                <a:rPr lang="en-GB" sz="1400" dirty="0">
                  <a:solidFill>
                    <a:schemeClr val="bg1"/>
                  </a:solidFill>
                </a:rPr>
                <a:t>Technology</a:t>
              </a:r>
            </a:p>
            <a:p>
              <a:pPr algn="ctr"/>
              <a:r>
                <a:rPr lang="en-GB" sz="1400" dirty="0">
                  <a:solidFill>
                    <a:schemeClr val="bg1"/>
                  </a:solidFill>
                </a:rPr>
                <a:t>Innovation</a:t>
              </a:r>
            </a:p>
          </p:txBody>
        </p:sp>
        <p:sp>
          <p:nvSpPr>
            <p:cNvPr id="26" name="TextBox 25">
              <a:extLst>
                <a:ext uri="{FF2B5EF4-FFF2-40B4-BE49-F238E27FC236}">
                  <a16:creationId xmlns:a16="http://schemas.microsoft.com/office/drawing/2014/main" id="{7B43835B-A569-4A19-9598-2435DF1EEADC}"/>
                </a:ext>
              </a:extLst>
            </p:cNvPr>
            <p:cNvSpPr txBox="1"/>
            <p:nvPr/>
          </p:nvSpPr>
          <p:spPr>
            <a:xfrm>
              <a:off x="10174804" y="2750477"/>
              <a:ext cx="946093" cy="523220"/>
            </a:xfrm>
            <a:prstGeom prst="rect">
              <a:avLst/>
            </a:prstGeom>
            <a:noFill/>
          </p:spPr>
          <p:txBody>
            <a:bodyPr wrap="square" rtlCol="0">
              <a:spAutoFit/>
            </a:bodyPr>
            <a:lstStyle/>
            <a:p>
              <a:pPr algn="ctr"/>
              <a:r>
                <a:rPr lang="en-GB" sz="1400" dirty="0">
                  <a:solidFill>
                    <a:schemeClr val="bg1"/>
                  </a:solidFill>
                </a:rPr>
                <a:t>Economic</a:t>
              </a:r>
            </a:p>
            <a:p>
              <a:pPr algn="ctr"/>
              <a:r>
                <a:rPr lang="en-GB" sz="1400" dirty="0">
                  <a:solidFill>
                    <a:schemeClr val="bg1"/>
                  </a:solidFill>
                </a:rPr>
                <a:t>Crisis</a:t>
              </a:r>
            </a:p>
          </p:txBody>
        </p:sp>
        <p:sp>
          <p:nvSpPr>
            <p:cNvPr id="27" name="Arrow: Right 26">
              <a:extLst>
                <a:ext uri="{FF2B5EF4-FFF2-40B4-BE49-F238E27FC236}">
                  <a16:creationId xmlns:a16="http://schemas.microsoft.com/office/drawing/2014/main" id="{06E7DDDB-2298-43B6-AB09-15CDE2266F40}"/>
                </a:ext>
              </a:extLst>
            </p:cNvPr>
            <p:cNvSpPr>
              <a:spLocks noChangeAspect="1"/>
            </p:cNvSpPr>
            <p:nvPr/>
          </p:nvSpPr>
          <p:spPr>
            <a:xfrm rot="2419600">
              <a:off x="7280781" y="3158184"/>
              <a:ext cx="1195376" cy="756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0B8BD3F-484E-4C43-AAF6-E5B980C55AB9}"/>
                </a:ext>
              </a:extLst>
            </p:cNvPr>
            <p:cNvSpPr txBox="1"/>
            <p:nvPr/>
          </p:nvSpPr>
          <p:spPr>
            <a:xfrm>
              <a:off x="6061900" y="5245068"/>
              <a:ext cx="1263487" cy="307777"/>
            </a:xfrm>
            <a:prstGeom prst="rect">
              <a:avLst/>
            </a:prstGeom>
            <a:noFill/>
          </p:spPr>
          <p:txBody>
            <a:bodyPr wrap="none" rtlCol="0">
              <a:spAutoFit/>
            </a:bodyPr>
            <a:lstStyle/>
            <a:p>
              <a:pPr algn="ctr"/>
              <a:r>
                <a:rPr lang="en-GB" sz="1400" dirty="0">
                  <a:solidFill>
                    <a:schemeClr val="bg1"/>
                  </a:solidFill>
                </a:rPr>
                <a:t>Sustainability</a:t>
              </a:r>
            </a:p>
          </p:txBody>
        </p:sp>
        <p:sp>
          <p:nvSpPr>
            <p:cNvPr id="32" name="Arrow: Right 31">
              <a:extLst>
                <a:ext uri="{FF2B5EF4-FFF2-40B4-BE49-F238E27FC236}">
                  <a16:creationId xmlns:a16="http://schemas.microsoft.com/office/drawing/2014/main" id="{EFB8EC6D-C9B1-4132-83EE-6A96A8DCA91E}"/>
                </a:ext>
              </a:extLst>
            </p:cNvPr>
            <p:cNvSpPr>
              <a:spLocks noChangeAspect="1"/>
            </p:cNvSpPr>
            <p:nvPr/>
          </p:nvSpPr>
          <p:spPr>
            <a:xfrm rot="19180400" flipH="1">
              <a:off x="9001725" y="3158184"/>
              <a:ext cx="1195376" cy="756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rrow: Right 32">
              <a:extLst>
                <a:ext uri="{FF2B5EF4-FFF2-40B4-BE49-F238E27FC236}">
                  <a16:creationId xmlns:a16="http://schemas.microsoft.com/office/drawing/2014/main" id="{F267FAD6-4378-449E-98C9-2F7EF5689A4C}"/>
                </a:ext>
              </a:extLst>
            </p:cNvPr>
            <p:cNvSpPr>
              <a:spLocks noChangeAspect="1"/>
            </p:cNvSpPr>
            <p:nvPr/>
          </p:nvSpPr>
          <p:spPr>
            <a:xfrm rot="19180400" flipV="1">
              <a:off x="7280780" y="4515437"/>
              <a:ext cx="1195376" cy="756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rrow: Right 33">
              <a:extLst>
                <a:ext uri="{FF2B5EF4-FFF2-40B4-BE49-F238E27FC236}">
                  <a16:creationId xmlns:a16="http://schemas.microsoft.com/office/drawing/2014/main" id="{4597B32B-7DF3-4ECE-B704-D58936597490}"/>
                </a:ext>
              </a:extLst>
            </p:cNvPr>
            <p:cNvSpPr>
              <a:spLocks noChangeAspect="1"/>
            </p:cNvSpPr>
            <p:nvPr/>
          </p:nvSpPr>
          <p:spPr>
            <a:xfrm rot="2419600" flipH="1" flipV="1">
              <a:off x="9001725" y="4515437"/>
              <a:ext cx="1195376" cy="756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aphic 3" descr="Route (Two Pins With A Path) with solid fill">
            <a:extLst>
              <a:ext uri="{FF2B5EF4-FFF2-40B4-BE49-F238E27FC236}">
                <a16:creationId xmlns:a16="http://schemas.microsoft.com/office/drawing/2014/main" id="{5FB6251F-1A13-4451-925F-3595460D7028}"/>
              </a:ext>
            </a:extLst>
          </p:cNvPr>
          <p:cNvGrpSpPr/>
          <p:nvPr/>
        </p:nvGrpSpPr>
        <p:grpSpPr>
          <a:xfrm>
            <a:off x="8333149" y="4041137"/>
            <a:ext cx="792000" cy="792000"/>
            <a:chOff x="8333149" y="4041137"/>
            <a:chExt cx="792000" cy="792000"/>
          </a:xfrm>
        </p:grpSpPr>
        <p:sp>
          <p:nvSpPr>
            <p:cNvPr id="8" name="Freeform: Shape 7">
              <a:extLst>
                <a:ext uri="{FF2B5EF4-FFF2-40B4-BE49-F238E27FC236}">
                  <a16:creationId xmlns:a16="http://schemas.microsoft.com/office/drawing/2014/main" id="{CB00D964-0C50-4F53-8E7E-AE7C95BCA40B}"/>
                </a:ext>
              </a:extLst>
            </p:cNvPr>
            <p:cNvSpPr/>
            <p:nvPr/>
          </p:nvSpPr>
          <p:spPr>
            <a:xfrm>
              <a:off x="8865435" y="4098887"/>
              <a:ext cx="168801" cy="275887"/>
            </a:xfrm>
            <a:custGeom>
              <a:avLst/>
              <a:gdLst>
                <a:gd name="connsiteX0" fmla="*/ 84813 w 168801"/>
                <a:gd name="connsiteY0" fmla="*/ 122100 h 275887"/>
                <a:gd name="connsiteX1" fmla="*/ 48513 w 168801"/>
                <a:gd name="connsiteY1" fmla="*/ 85800 h 275887"/>
                <a:gd name="connsiteX2" fmla="*/ 84813 w 168801"/>
                <a:gd name="connsiteY2" fmla="*/ 49500 h 275887"/>
                <a:gd name="connsiteX3" fmla="*/ 121113 w 168801"/>
                <a:gd name="connsiteY3" fmla="*/ 85800 h 275887"/>
                <a:gd name="connsiteX4" fmla="*/ 121113 w 168801"/>
                <a:gd name="connsiteY4" fmla="*/ 85800 h 275887"/>
                <a:gd name="connsiteX5" fmla="*/ 84813 w 168801"/>
                <a:gd name="connsiteY5" fmla="*/ 122100 h 275887"/>
                <a:gd name="connsiteX6" fmla="*/ 84813 w 168801"/>
                <a:gd name="connsiteY6" fmla="*/ 122100 h 275887"/>
                <a:gd name="connsiteX7" fmla="*/ 84813 w 168801"/>
                <a:gd name="connsiteY7" fmla="*/ 0 h 275887"/>
                <a:gd name="connsiteX8" fmla="*/ 14688 w 168801"/>
                <a:gd name="connsiteY8" fmla="*/ 37125 h 275887"/>
                <a:gd name="connsiteX9" fmla="*/ 5613 w 168801"/>
                <a:gd name="connsiteY9" fmla="*/ 116325 h 275887"/>
                <a:gd name="connsiteX10" fmla="*/ 44388 w 168801"/>
                <a:gd name="connsiteY10" fmla="*/ 201300 h 275887"/>
                <a:gd name="connsiteX11" fmla="*/ 77388 w 168801"/>
                <a:gd name="connsiteY11" fmla="*/ 271425 h 275887"/>
                <a:gd name="connsiteX12" fmla="*/ 88113 w 168801"/>
                <a:gd name="connsiteY12" fmla="*/ 274725 h 275887"/>
                <a:gd name="connsiteX13" fmla="*/ 91413 w 168801"/>
                <a:gd name="connsiteY13" fmla="*/ 271425 h 275887"/>
                <a:gd name="connsiteX14" fmla="*/ 124413 w 168801"/>
                <a:gd name="connsiteY14" fmla="*/ 201300 h 275887"/>
                <a:gd name="connsiteX15" fmla="*/ 163188 w 168801"/>
                <a:gd name="connsiteY15" fmla="*/ 116325 h 275887"/>
                <a:gd name="connsiteX16" fmla="*/ 154113 w 168801"/>
                <a:gd name="connsiteY16" fmla="*/ 37125 h 275887"/>
                <a:gd name="connsiteX17" fmla="*/ 84813 w 168801"/>
                <a:gd name="connsiteY17" fmla="*/ 0 h 27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801" h="275887">
                  <a:moveTo>
                    <a:pt x="84813" y="122100"/>
                  </a:moveTo>
                  <a:cubicBezTo>
                    <a:pt x="65013" y="122100"/>
                    <a:pt x="48513" y="105600"/>
                    <a:pt x="48513" y="85800"/>
                  </a:cubicBezTo>
                  <a:cubicBezTo>
                    <a:pt x="48513" y="66000"/>
                    <a:pt x="65013" y="49500"/>
                    <a:pt x="84813" y="49500"/>
                  </a:cubicBezTo>
                  <a:cubicBezTo>
                    <a:pt x="104613" y="49500"/>
                    <a:pt x="121113" y="66000"/>
                    <a:pt x="121113" y="85800"/>
                  </a:cubicBezTo>
                  <a:lnTo>
                    <a:pt x="121113" y="85800"/>
                  </a:lnTo>
                  <a:cubicBezTo>
                    <a:pt x="121113" y="105600"/>
                    <a:pt x="104613" y="122100"/>
                    <a:pt x="84813" y="122100"/>
                  </a:cubicBezTo>
                  <a:cubicBezTo>
                    <a:pt x="84813" y="122100"/>
                    <a:pt x="84813" y="122100"/>
                    <a:pt x="84813" y="122100"/>
                  </a:cubicBezTo>
                  <a:close/>
                  <a:moveTo>
                    <a:pt x="84813" y="0"/>
                  </a:moveTo>
                  <a:cubicBezTo>
                    <a:pt x="56763" y="0"/>
                    <a:pt x="30363" y="14025"/>
                    <a:pt x="14688" y="37125"/>
                  </a:cubicBezTo>
                  <a:cubicBezTo>
                    <a:pt x="-987" y="60225"/>
                    <a:pt x="-4287" y="89925"/>
                    <a:pt x="5613" y="116325"/>
                  </a:cubicBezTo>
                  <a:lnTo>
                    <a:pt x="44388" y="201300"/>
                  </a:lnTo>
                  <a:lnTo>
                    <a:pt x="77388" y="271425"/>
                  </a:lnTo>
                  <a:cubicBezTo>
                    <a:pt x="79863" y="275550"/>
                    <a:pt x="84813" y="277200"/>
                    <a:pt x="88113" y="274725"/>
                  </a:cubicBezTo>
                  <a:cubicBezTo>
                    <a:pt x="89763" y="273900"/>
                    <a:pt x="90588" y="273075"/>
                    <a:pt x="91413" y="271425"/>
                  </a:cubicBezTo>
                  <a:lnTo>
                    <a:pt x="124413" y="201300"/>
                  </a:lnTo>
                  <a:lnTo>
                    <a:pt x="163188" y="116325"/>
                  </a:lnTo>
                  <a:cubicBezTo>
                    <a:pt x="173088" y="89925"/>
                    <a:pt x="169788" y="60225"/>
                    <a:pt x="154113" y="37125"/>
                  </a:cubicBezTo>
                  <a:cubicBezTo>
                    <a:pt x="139263" y="14025"/>
                    <a:pt x="112863" y="0"/>
                    <a:pt x="84813" y="0"/>
                  </a:cubicBezTo>
                  <a:close/>
                </a:path>
              </a:pathLst>
            </a:custGeom>
            <a:solidFill>
              <a:srgbClr val="F7BA5E"/>
            </a:solidFill>
            <a:ln w="823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402E36F-B805-4D23-8B88-620DB0DBE697}"/>
                </a:ext>
              </a:extLst>
            </p:cNvPr>
            <p:cNvSpPr/>
            <p:nvPr/>
          </p:nvSpPr>
          <p:spPr>
            <a:xfrm>
              <a:off x="8423687" y="4400012"/>
              <a:ext cx="211037" cy="341862"/>
            </a:xfrm>
            <a:custGeom>
              <a:avLst/>
              <a:gdLst>
                <a:gd name="connsiteX0" fmla="*/ 105812 w 211037"/>
                <a:gd name="connsiteY0" fmla="*/ 150975 h 341862"/>
                <a:gd name="connsiteX1" fmla="*/ 60437 w 211037"/>
                <a:gd name="connsiteY1" fmla="*/ 105600 h 341862"/>
                <a:gd name="connsiteX2" fmla="*/ 105812 w 211037"/>
                <a:gd name="connsiteY2" fmla="*/ 60225 h 341862"/>
                <a:gd name="connsiteX3" fmla="*/ 151187 w 211037"/>
                <a:gd name="connsiteY3" fmla="*/ 105600 h 341862"/>
                <a:gd name="connsiteX4" fmla="*/ 151187 w 211037"/>
                <a:gd name="connsiteY4" fmla="*/ 105600 h 341862"/>
                <a:gd name="connsiteX5" fmla="*/ 105812 w 211037"/>
                <a:gd name="connsiteY5" fmla="*/ 150975 h 341862"/>
                <a:gd name="connsiteX6" fmla="*/ 105812 w 211037"/>
                <a:gd name="connsiteY6" fmla="*/ 150975 h 341862"/>
                <a:gd name="connsiteX7" fmla="*/ 105812 w 211037"/>
                <a:gd name="connsiteY7" fmla="*/ 150975 h 341862"/>
                <a:gd name="connsiteX8" fmla="*/ 105812 w 211037"/>
                <a:gd name="connsiteY8" fmla="*/ 0 h 341862"/>
                <a:gd name="connsiteX9" fmla="*/ 18362 w 211037"/>
                <a:gd name="connsiteY9" fmla="*/ 46200 h 341862"/>
                <a:gd name="connsiteX10" fmla="*/ 7637 w 211037"/>
                <a:gd name="connsiteY10" fmla="*/ 144375 h 341862"/>
                <a:gd name="connsiteX11" fmla="*/ 55487 w 211037"/>
                <a:gd name="connsiteY11" fmla="*/ 249975 h 341862"/>
                <a:gd name="connsiteX12" fmla="*/ 96737 w 211037"/>
                <a:gd name="connsiteY12" fmla="*/ 336600 h 341862"/>
                <a:gd name="connsiteX13" fmla="*/ 110762 w 211037"/>
                <a:gd name="connsiteY13" fmla="*/ 340725 h 341862"/>
                <a:gd name="connsiteX14" fmla="*/ 114887 w 211037"/>
                <a:gd name="connsiteY14" fmla="*/ 336600 h 341862"/>
                <a:gd name="connsiteX15" fmla="*/ 156137 w 211037"/>
                <a:gd name="connsiteY15" fmla="*/ 249975 h 341862"/>
                <a:gd name="connsiteX16" fmla="*/ 203987 w 211037"/>
                <a:gd name="connsiteY16" fmla="*/ 144375 h 341862"/>
                <a:gd name="connsiteX17" fmla="*/ 193262 w 211037"/>
                <a:gd name="connsiteY17" fmla="*/ 46200 h 341862"/>
                <a:gd name="connsiteX18" fmla="*/ 105812 w 211037"/>
                <a:gd name="connsiteY18" fmla="*/ 0 h 341862"/>
                <a:gd name="connsiteX19" fmla="*/ 105812 w 211037"/>
                <a:gd name="connsiteY19" fmla="*/ 0 h 34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037" h="341862">
                  <a:moveTo>
                    <a:pt x="105812" y="150975"/>
                  </a:moveTo>
                  <a:cubicBezTo>
                    <a:pt x="81062" y="150975"/>
                    <a:pt x="60437" y="130350"/>
                    <a:pt x="60437" y="105600"/>
                  </a:cubicBezTo>
                  <a:cubicBezTo>
                    <a:pt x="60437" y="80850"/>
                    <a:pt x="81062" y="60225"/>
                    <a:pt x="105812" y="60225"/>
                  </a:cubicBezTo>
                  <a:cubicBezTo>
                    <a:pt x="130562" y="60225"/>
                    <a:pt x="151187" y="80850"/>
                    <a:pt x="151187" y="105600"/>
                  </a:cubicBezTo>
                  <a:cubicBezTo>
                    <a:pt x="151187" y="105600"/>
                    <a:pt x="151187" y="105600"/>
                    <a:pt x="151187" y="105600"/>
                  </a:cubicBezTo>
                  <a:cubicBezTo>
                    <a:pt x="151187" y="130350"/>
                    <a:pt x="130562" y="150975"/>
                    <a:pt x="105812" y="150975"/>
                  </a:cubicBezTo>
                  <a:cubicBezTo>
                    <a:pt x="105812" y="150975"/>
                    <a:pt x="105812" y="150975"/>
                    <a:pt x="105812" y="150975"/>
                  </a:cubicBezTo>
                  <a:lnTo>
                    <a:pt x="105812" y="150975"/>
                  </a:lnTo>
                  <a:close/>
                  <a:moveTo>
                    <a:pt x="105812" y="0"/>
                  </a:moveTo>
                  <a:cubicBezTo>
                    <a:pt x="71162" y="0"/>
                    <a:pt x="38162" y="17325"/>
                    <a:pt x="18362" y="46200"/>
                  </a:cubicBezTo>
                  <a:cubicBezTo>
                    <a:pt x="-1438" y="75075"/>
                    <a:pt x="-5563" y="112200"/>
                    <a:pt x="7637" y="144375"/>
                  </a:cubicBezTo>
                  <a:lnTo>
                    <a:pt x="55487" y="249975"/>
                  </a:lnTo>
                  <a:lnTo>
                    <a:pt x="96737" y="336600"/>
                  </a:lnTo>
                  <a:cubicBezTo>
                    <a:pt x="99212" y="341550"/>
                    <a:pt x="105812" y="343200"/>
                    <a:pt x="110762" y="340725"/>
                  </a:cubicBezTo>
                  <a:cubicBezTo>
                    <a:pt x="112412" y="339900"/>
                    <a:pt x="114062" y="338250"/>
                    <a:pt x="114887" y="336600"/>
                  </a:cubicBezTo>
                  <a:lnTo>
                    <a:pt x="156137" y="249975"/>
                  </a:lnTo>
                  <a:lnTo>
                    <a:pt x="203987" y="144375"/>
                  </a:lnTo>
                  <a:cubicBezTo>
                    <a:pt x="216362" y="112200"/>
                    <a:pt x="212237" y="75075"/>
                    <a:pt x="193262" y="46200"/>
                  </a:cubicBezTo>
                  <a:cubicBezTo>
                    <a:pt x="173462" y="17325"/>
                    <a:pt x="140462" y="0"/>
                    <a:pt x="105812" y="0"/>
                  </a:cubicBezTo>
                  <a:lnTo>
                    <a:pt x="105812" y="0"/>
                  </a:lnTo>
                  <a:close/>
                </a:path>
              </a:pathLst>
            </a:custGeom>
            <a:solidFill>
              <a:srgbClr val="F7BA5E"/>
            </a:solidFill>
            <a:ln w="823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F629B6-4E58-4477-899D-390DC61E6284}"/>
                </a:ext>
              </a:extLst>
            </p:cNvPr>
            <p:cNvSpPr/>
            <p:nvPr/>
          </p:nvSpPr>
          <p:spPr>
            <a:xfrm>
              <a:off x="8595498" y="4692887"/>
              <a:ext cx="49500" cy="49500"/>
            </a:xfrm>
            <a:custGeom>
              <a:avLst/>
              <a:gdLst>
                <a:gd name="connsiteX0" fmla="*/ 49500 w 49500"/>
                <a:gd name="connsiteY0" fmla="*/ 49500 h 49500"/>
                <a:gd name="connsiteX1" fmla="*/ 28050 w 49500"/>
                <a:gd name="connsiteY1" fmla="*/ 49500 h 49500"/>
                <a:gd name="connsiteX2" fmla="*/ 0 w 49500"/>
                <a:gd name="connsiteY2" fmla="*/ 49500 h 49500"/>
                <a:gd name="connsiteX3" fmla="*/ 0 w 49500"/>
                <a:gd name="connsiteY3" fmla="*/ 0 h 49500"/>
                <a:gd name="connsiteX4" fmla="*/ 28050 w 49500"/>
                <a:gd name="connsiteY4" fmla="*/ 0 h 49500"/>
                <a:gd name="connsiteX5" fmla="*/ 49500 w 49500"/>
                <a:gd name="connsiteY5" fmla="*/ 0 h 49500"/>
                <a:gd name="connsiteX6" fmla="*/ 49500 w 49500"/>
                <a:gd name="connsiteY6" fmla="*/ 49500 h 4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00" h="49500">
                  <a:moveTo>
                    <a:pt x="49500" y="49500"/>
                  </a:moveTo>
                  <a:lnTo>
                    <a:pt x="28050" y="49500"/>
                  </a:lnTo>
                  <a:cubicBezTo>
                    <a:pt x="18150" y="49500"/>
                    <a:pt x="9075" y="49500"/>
                    <a:pt x="0" y="49500"/>
                  </a:cubicBezTo>
                  <a:lnTo>
                    <a:pt x="0" y="0"/>
                  </a:lnTo>
                  <a:cubicBezTo>
                    <a:pt x="8250" y="0"/>
                    <a:pt x="18150" y="0"/>
                    <a:pt x="28050" y="0"/>
                  </a:cubicBezTo>
                  <a:lnTo>
                    <a:pt x="49500" y="0"/>
                  </a:lnTo>
                  <a:lnTo>
                    <a:pt x="49500" y="49500"/>
                  </a:lnTo>
                  <a:close/>
                </a:path>
              </a:pathLst>
            </a:custGeom>
            <a:solidFill>
              <a:schemeClr val="bg1"/>
            </a:solidFill>
            <a:ln w="823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6815CD7-9CF3-436B-937E-72EBB44AD733}"/>
                </a:ext>
              </a:extLst>
            </p:cNvPr>
            <p:cNvSpPr/>
            <p:nvPr/>
          </p:nvSpPr>
          <p:spPr>
            <a:xfrm>
              <a:off x="8678824" y="4692062"/>
              <a:ext cx="50324" cy="50324"/>
            </a:xfrm>
            <a:custGeom>
              <a:avLst/>
              <a:gdLst>
                <a:gd name="connsiteX0" fmla="*/ 0 w 50324"/>
                <a:gd name="connsiteY0" fmla="*/ 50325 h 50324"/>
                <a:gd name="connsiteX1" fmla="*/ 0 w 50324"/>
                <a:gd name="connsiteY1" fmla="*/ 825 h 50324"/>
                <a:gd name="connsiteX2" fmla="*/ 48675 w 50324"/>
                <a:gd name="connsiteY2" fmla="*/ 0 h 50324"/>
                <a:gd name="connsiteX3" fmla="*/ 50325 w 50324"/>
                <a:gd name="connsiteY3" fmla="*/ 49500 h 50324"/>
                <a:gd name="connsiteX4" fmla="*/ 0 w 50324"/>
                <a:gd name="connsiteY4" fmla="*/ 50325 h 50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24" h="50324">
                  <a:moveTo>
                    <a:pt x="0" y="50325"/>
                  </a:moveTo>
                  <a:lnTo>
                    <a:pt x="0" y="825"/>
                  </a:lnTo>
                  <a:cubicBezTo>
                    <a:pt x="18150" y="825"/>
                    <a:pt x="33825" y="825"/>
                    <a:pt x="48675" y="0"/>
                  </a:cubicBezTo>
                  <a:lnTo>
                    <a:pt x="50325" y="49500"/>
                  </a:lnTo>
                  <a:cubicBezTo>
                    <a:pt x="34650" y="50325"/>
                    <a:pt x="18150" y="50325"/>
                    <a:pt x="0" y="50325"/>
                  </a:cubicBezTo>
                  <a:close/>
                </a:path>
              </a:pathLst>
            </a:custGeom>
            <a:solidFill>
              <a:schemeClr val="bg1"/>
            </a:solidFill>
            <a:ln w="823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34EBD55-D7FF-487F-887D-7094187B8643}"/>
                </a:ext>
              </a:extLst>
            </p:cNvPr>
            <p:cNvSpPr/>
            <p:nvPr/>
          </p:nvSpPr>
          <p:spPr>
            <a:xfrm>
              <a:off x="8759674" y="4687112"/>
              <a:ext cx="52799" cy="52799"/>
            </a:xfrm>
            <a:custGeom>
              <a:avLst/>
              <a:gdLst>
                <a:gd name="connsiteX0" fmla="*/ 2475 w 52799"/>
                <a:gd name="connsiteY0" fmla="*/ 52800 h 52799"/>
                <a:gd name="connsiteX1" fmla="*/ 0 w 52799"/>
                <a:gd name="connsiteY1" fmla="*/ 3300 h 52799"/>
                <a:gd name="connsiteX2" fmla="*/ 47850 w 52799"/>
                <a:gd name="connsiteY2" fmla="*/ 0 h 52799"/>
                <a:gd name="connsiteX3" fmla="*/ 52800 w 52799"/>
                <a:gd name="connsiteY3" fmla="*/ 49500 h 52799"/>
                <a:gd name="connsiteX4" fmla="*/ 2475 w 52799"/>
                <a:gd name="connsiteY4" fmla="*/ 52800 h 52799"/>
                <a:gd name="connsiteX5" fmla="*/ 2475 w 52799"/>
                <a:gd name="connsiteY5" fmla="*/ 52800 h 5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99" h="52799">
                  <a:moveTo>
                    <a:pt x="2475" y="52800"/>
                  </a:moveTo>
                  <a:lnTo>
                    <a:pt x="0" y="3300"/>
                  </a:lnTo>
                  <a:cubicBezTo>
                    <a:pt x="17325" y="2475"/>
                    <a:pt x="33825" y="1650"/>
                    <a:pt x="47850" y="0"/>
                  </a:cubicBezTo>
                  <a:lnTo>
                    <a:pt x="52800" y="49500"/>
                  </a:lnTo>
                  <a:cubicBezTo>
                    <a:pt x="37950" y="51150"/>
                    <a:pt x="20625" y="51975"/>
                    <a:pt x="2475" y="52800"/>
                  </a:cubicBezTo>
                  <a:lnTo>
                    <a:pt x="2475" y="52800"/>
                  </a:lnTo>
                  <a:close/>
                </a:path>
              </a:pathLst>
            </a:custGeom>
            <a:solidFill>
              <a:schemeClr val="bg1"/>
            </a:solidFill>
            <a:ln w="823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27EF48-5205-476F-B3BF-1BC93F73DC81}"/>
                </a:ext>
              </a:extLst>
            </p:cNvPr>
            <p:cNvSpPr/>
            <p:nvPr/>
          </p:nvSpPr>
          <p:spPr>
            <a:xfrm>
              <a:off x="8839699" y="4674737"/>
              <a:ext cx="58574" cy="57750"/>
            </a:xfrm>
            <a:custGeom>
              <a:avLst/>
              <a:gdLst>
                <a:gd name="connsiteX0" fmla="*/ 7425 w 58574"/>
                <a:gd name="connsiteY0" fmla="*/ 57750 h 57750"/>
                <a:gd name="connsiteX1" fmla="*/ 0 w 58574"/>
                <a:gd name="connsiteY1" fmla="*/ 9075 h 57750"/>
                <a:gd name="connsiteX2" fmla="*/ 45375 w 58574"/>
                <a:gd name="connsiteY2" fmla="*/ 0 h 57750"/>
                <a:gd name="connsiteX3" fmla="*/ 58575 w 58574"/>
                <a:gd name="connsiteY3" fmla="*/ 47850 h 57750"/>
                <a:gd name="connsiteX4" fmla="*/ 7425 w 58574"/>
                <a:gd name="connsiteY4" fmla="*/ 57750 h 5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74" h="57750">
                  <a:moveTo>
                    <a:pt x="7425" y="57750"/>
                  </a:moveTo>
                  <a:lnTo>
                    <a:pt x="0" y="9075"/>
                  </a:lnTo>
                  <a:cubicBezTo>
                    <a:pt x="15675" y="6600"/>
                    <a:pt x="30525" y="4125"/>
                    <a:pt x="45375" y="0"/>
                  </a:cubicBezTo>
                  <a:lnTo>
                    <a:pt x="58575" y="47850"/>
                  </a:lnTo>
                  <a:cubicBezTo>
                    <a:pt x="41250" y="51975"/>
                    <a:pt x="24750" y="55275"/>
                    <a:pt x="7425" y="57750"/>
                  </a:cubicBezTo>
                  <a:close/>
                </a:path>
              </a:pathLst>
            </a:custGeom>
            <a:solidFill>
              <a:schemeClr val="bg1"/>
            </a:solidFill>
            <a:ln w="823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AC09F21-2731-435D-90B1-3A9B68257936}"/>
                </a:ext>
              </a:extLst>
            </p:cNvPr>
            <p:cNvSpPr/>
            <p:nvPr/>
          </p:nvSpPr>
          <p:spPr>
            <a:xfrm>
              <a:off x="8913124" y="4645036"/>
              <a:ext cx="70125" cy="65175"/>
            </a:xfrm>
            <a:custGeom>
              <a:avLst/>
              <a:gdLst>
                <a:gd name="connsiteX0" fmla="*/ 19800 w 70125"/>
                <a:gd name="connsiteY0" fmla="*/ 65175 h 65175"/>
                <a:gd name="connsiteX1" fmla="*/ 0 w 70125"/>
                <a:gd name="connsiteY1" fmla="*/ 19800 h 65175"/>
                <a:gd name="connsiteX2" fmla="*/ 26400 w 70125"/>
                <a:gd name="connsiteY2" fmla="*/ 0 h 65175"/>
                <a:gd name="connsiteX3" fmla="*/ 70125 w 70125"/>
                <a:gd name="connsiteY3" fmla="*/ 23925 h 65175"/>
                <a:gd name="connsiteX4" fmla="*/ 19800 w 70125"/>
                <a:gd name="connsiteY4" fmla="*/ 65175 h 65175"/>
                <a:gd name="connsiteX5" fmla="*/ 19800 w 70125"/>
                <a:gd name="connsiteY5" fmla="*/ 65175 h 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25" h="65175">
                  <a:moveTo>
                    <a:pt x="19800" y="65175"/>
                  </a:moveTo>
                  <a:lnTo>
                    <a:pt x="0" y="19800"/>
                  </a:lnTo>
                  <a:cubicBezTo>
                    <a:pt x="10725" y="16500"/>
                    <a:pt x="19800" y="9075"/>
                    <a:pt x="26400" y="0"/>
                  </a:cubicBezTo>
                  <a:lnTo>
                    <a:pt x="70125" y="23925"/>
                  </a:lnTo>
                  <a:cubicBezTo>
                    <a:pt x="57750" y="42900"/>
                    <a:pt x="40425" y="56925"/>
                    <a:pt x="19800" y="65175"/>
                  </a:cubicBezTo>
                  <a:lnTo>
                    <a:pt x="19800" y="65175"/>
                  </a:lnTo>
                  <a:close/>
                </a:path>
              </a:pathLst>
            </a:custGeom>
            <a:solidFill>
              <a:schemeClr val="bg1"/>
            </a:solidFill>
            <a:ln w="823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8DD0117-E890-4E87-B49E-C5ABDF2A3D6F}"/>
                </a:ext>
              </a:extLst>
            </p:cNvPr>
            <p:cNvSpPr/>
            <p:nvPr/>
          </p:nvSpPr>
          <p:spPr>
            <a:xfrm>
              <a:off x="8926324" y="4565012"/>
              <a:ext cx="62699" cy="63524"/>
            </a:xfrm>
            <a:custGeom>
              <a:avLst/>
              <a:gdLst>
                <a:gd name="connsiteX0" fmla="*/ 14025 w 62699"/>
                <a:gd name="connsiteY0" fmla="*/ 63525 h 63524"/>
                <a:gd name="connsiteX1" fmla="*/ 0 w 62699"/>
                <a:gd name="connsiteY1" fmla="*/ 34650 h 63524"/>
                <a:gd name="connsiteX2" fmla="*/ 34650 w 62699"/>
                <a:gd name="connsiteY2" fmla="*/ 0 h 63524"/>
                <a:gd name="connsiteX3" fmla="*/ 62700 w 62699"/>
                <a:gd name="connsiteY3" fmla="*/ 57750 h 63524"/>
                <a:gd name="connsiteX4" fmla="*/ 14025 w 62699"/>
                <a:gd name="connsiteY4" fmla="*/ 63525 h 63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99" h="63524">
                  <a:moveTo>
                    <a:pt x="14025" y="63525"/>
                  </a:moveTo>
                  <a:cubicBezTo>
                    <a:pt x="12375" y="52800"/>
                    <a:pt x="7425" y="42075"/>
                    <a:pt x="0" y="34650"/>
                  </a:cubicBezTo>
                  <a:lnTo>
                    <a:pt x="34650" y="0"/>
                  </a:lnTo>
                  <a:cubicBezTo>
                    <a:pt x="50325" y="15675"/>
                    <a:pt x="60225" y="35475"/>
                    <a:pt x="62700" y="57750"/>
                  </a:cubicBezTo>
                  <a:lnTo>
                    <a:pt x="14025" y="63525"/>
                  </a:lnTo>
                  <a:close/>
                </a:path>
              </a:pathLst>
            </a:custGeom>
            <a:solidFill>
              <a:schemeClr val="bg1"/>
            </a:solidFill>
            <a:ln w="823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4B10B0F-DCB9-464A-9E1A-36E588B87AC4}"/>
                </a:ext>
              </a:extLst>
            </p:cNvPr>
            <p:cNvSpPr/>
            <p:nvPr/>
          </p:nvSpPr>
          <p:spPr>
            <a:xfrm>
              <a:off x="8864449" y="4521287"/>
              <a:ext cx="64349" cy="63525"/>
            </a:xfrm>
            <a:custGeom>
              <a:avLst/>
              <a:gdLst>
                <a:gd name="connsiteX0" fmla="*/ 41250 w 64349"/>
                <a:gd name="connsiteY0" fmla="*/ 63525 h 63525"/>
                <a:gd name="connsiteX1" fmla="*/ 0 w 64349"/>
                <a:gd name="connsiteY1" fmla="*/ 47025 h 63525"/>
                <a:gd name="connsiteX2" fmla="*/ 14025 w 64349"/>
                <a:gd name="connsiteY2" fmla="*/ 0 h 63525"/>
                <a:gd name="connsiteX3" fmla="*/ 64350 w 64349"/>
                <a:gd name="connsiteY3" fmla="*/ 19800 h 63525"/>
                <a:gd name="connsiteX4" fmla="*/ 41250 w 64349"/>
                <a:gd name="connsiteY4" fmla="*/ 63525 h 63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49" h="63525">
                  <a:moveTo>
                    <a:pt x="41250" y="63525"/>
                  </a:moveTo>
                  <a:cubicBezTo>
                    <a:pt x="28050" y="56925"/>
                    <a:pt x="14025" y="51150"/>
                    <a:pt x="0" y="47025"/>
                  </a:cubicBezTo>
                  <a:lnTo>
                    <a:pt x="14025" y="0"/>
                  </a:lnTo>
                  <a:cubicBezTo>
                    <a:pt x="31350" y="4950"/>
                    <a:pt x="48675" y="11550"/>
                    <a:pt x="64350" y="19800"/>
                  </a:cubicBezTo>
                  <a:lnTo>
                    <a:pt x="41250" y="63525"/>
                  </a:lnTo>
                  <a:close/>
                </a:path>
              </a:pathLst>
            </a:custGeom>
            <a:solidFill>
              <a:schemeClr val="bg1"/>
            </a:solidFill>
            <a:ln w="823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C4F5CC8-15F8-484B-A645-0B58E3EF1F43}"/>
                </a:ext>
              </a:extLst>
            </p:cNvPr>
            <p:cNvSpPr/>
            <p:nvPr/>
          </p:nvSpPr>
          <p:spPr>
            <a:xfrm>
              <a:off x="8784424" y="4499836"/>
              <a:ext cx="60224" cy="60225"/>
            </a:xfrm>
            <a:custGeom>
              <a:avLst/>
              <a:gdLst>
                <a:gd name="connsiteX0" fmla="*/ 48675 w 60224"/>
                <a:gd name="connsiteY0" fmla="*/ 60225 h 60225"/>
                <a:gd name="connsiteX1" fmla="*/ 35475 w 60224"/>
                <a:gd name="connsiteY1" fmla="*/ 56925 h 60225"/>
                <a:gd name="connsiteX2" fmla="*/ 0 w 60224"/>
                <a:gd name="connsiteY2" fmla="*/ 47850 h 60225"/>
                <a:gd name="connsiteX3" fmla="*/ 13200 w 60224"/>
                <a:gd name="connsiteY3" fmla="*/ 0 h 60225"/>
                <a:gd name="connsiteX4" fmla="*/ 47025 w 60224"/>
                <a:gd name="connsiteY4" fmla="*/ 9075 h 60225"/>
                <a:gd name="connsiteX5" fmla="*/ 60225 w 60224"/>
                <a:gd name="connsiteY5" fmla="*/ 12375 h 60225"/>
                <a:gd name="connsiteX6" fmla="*/ 48675 w 60224"/>
                <a:gd name="connsiteY6" fmla="*/ 60225 h 6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24" h="60225">
                  <a:moveTo>
                    <a:pt x="48675" y="60225"/>
                  </a:moveTo>
                  <a:lnTo>
                    <a:pt x="35475" y="56925"/>
                  </a:lnTo>
                  <a:cubicBezTo>
                    <a:pt x="23925" y="53625"/>
                    <a:pt x="11550" y="51150"/>
                    <a:pt x="0" y="47850"/>
                  </a:cubicBezTo>
                  <a:lnTo>
                    <a:pt x="13200" y="0"/>
                  </a:lnTo>
                  <a:cubicBezTo>
                    <a:pt x="23925" y="3300"/>
                    <a:pt x="35475" y="5775"/>
                    <a:pt x="47025" y="9075"/>
                  </a:cubicBezTo>
                  <a:lnTo>
                    <a:pt x="60225" y="12375"/>
                  </a:lnTo>
                  <a:lnTo>
                    <a:pt x="48675" y="60225"/>
                  </a:lnTo>
                  <a:close/>
                </a:path>
              </a:pathLst>
            </a:custGeom>
            <a:solidFill>
              <a:schemeClr val="bg1"/>
            </a:solidFill>
            <a:ln w="823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A0C7269-6D36-4893-9143-927E57D8B4F8}"/>
                </a:ext>
              </a:extLst>
            </p:cNvPr>
            <p:cNvSpPr/>
            <p:nvPr/>
          </p:nvSpPr>
          <p:spPr>
            <a:xfrm>
              <a:off x="8699449" y="4471787"/>
              <a:ext cx="69299" cy="64349"/>
            </a:xfrm>
            <a:custGeom>
              <a:avLst/>
              <a:gdLst>
                <a:gd name="connsiteX0" fmla="*/ 51150 w 69299"/>
                <a:gd name="connsiteY0" fmla="*/ 64350 h 64349"/>
                <a:gd name="connsiteX1" fmla="*/ 0 w 69299"/>
                <a:gd name="connsiteY1" fmla="*/ 28050 h 64349"/>
                <a:gd name="connsiteX2" fmla="*/ 40425 w 69299"/>
                <a:gd name="connsiteY2" fmla="*/ 0 h 64349"/>
                <a:gd name="connsiteX3" fmla="*/ 69300 w 69299"/>
                <a:gd name="connsiteY3" fmla="*/ 18975 h 64349"/>
                <a:gd name="connsiteX4" fmla="*/ 51150 w 69299"/>
                <a:gd name="connsiteY4" fmla="*/ 64350 h 64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99" h="64349">
                  <a:moveTo>
                    <a:pt x="51150" y="64350"/>
                  </a:moveTo>
                  <a:cubicBezTo>
                    <a:pt x="31350" y="56925"/>
                    <a:pt x="13200" y="44550"/>
                    <a:pt x="0" y="28050"/>
                  </a:cubicBezTo>
                  <a:lnTo>
                    <a:pt x="40425" y="0"/>
                  </a:lnTo>
                  <a:cubicBezTo>
                    <a:pt x="47850" y="9075"/>
                    <a:pt x="58575" y="15675"/>
                    <a:pt x="69300" y="18975"/>
                  </a:cubicBezTo>
                  <a:lnTo>
                    <a:pt x="51150" y="64350"/>
                  </a:lnTo>
                  <a:close/>
                </a:path>
              </a:pathLst>
            </a:custGeom>
            <a:solidFill>
              <a:schemeClr val="bg1"/>
            </a:solidFill>
            <a:ln w="823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F6AAA4-A692-4EF6-A91C-3055BFD5AC98}"/>
                </a:ext>
              </a:extLst>
            </p:cNvPr>
            <p:cNvSpPr/>
            <p:nvPr/>
          </p:nvSpPr>
          <p:spPr>
            <a:xfrm>
              <a:off x="8687074" y="4392586"/>
              <a:ext cx="64349" cy="62700"/>
            </a:xfrm>
            <a:custGeom>
              <a:avLst/>
              <a:gdLst>
                <a:gd name="connsiteX0" fmla="*/ 49500 w 64349"/>
                <a:gd name="connsiteY0" fmla="*/ 62700 h 62700"/>
                <a:gd name="connsiteX1" fmla="*/ 0 w 64349"/>
                <a:gd name="connsiteY1" fmla="*/ 59400 h 62700"/>
                <a:gd name="connsiteX2" fmla="*/ 33825 w 64349"/>
                <a:gd name="connsiteY2" fmla="*/ 0 h 62700"/>
                <a:gd name="connsiteX3" fmla="*/ 64350 w 64349"/>
                <a:gd name="connsiteY3" fmla="*/ 38775 h 62700"/>
                <a:gd name="connsiteX4" fmla="*/ 49500 w 64349"/>
                <a:gd name="connsiteY4" fmla="*/ 62700 h 62700"/>
                <a:gd name="connsiteX5" fmla="*/ 49500 w 64349"/>
                <a:gd name="connsiteY5" fmla="*/ 62700 h 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9" h="62700">
                  <a:moveTo>
                    <a:pt x="49500" y="62700"/>
                  </a:moveTo>
                  <a:lnTo>
                    <a:pt x="0" y="59400"/>
                  </a:lnTo>
                  <a:cubicBezTo>
                    <a:pt x="1650" y="35475"/>
                    <a:pt x="14850" y="14025"/>
                    <a:pt x="33825" y="0"/>
                  </a:cubicBezTo>
                  <a:lnTo>
                    <a:pt x="64350" y="38775"/>
                  </a:lnTo>
                  <a:cubicBezTo>
                    <a:pt x="49500" y="51150"/>
                    <a:pt x="49500" y="60225"/>
                    <a:pt x="49500" y="62700"/>
                  </a:cubicBezTo>
                  <a:lnTo>
                    <a:pt x="49500" y="62700"/>
                  </a:lnTo>
                  <a:close/>
                </a:path>
              </a:pathLst>
            </a:custGeom>
            <a:solidFill>
              <a:schemeClr val="bg1"/>
            </a:solidFill>
            <a:ln w="823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D7C91A-257D-4684-9ACA-55DB4FD00A27}"/>
                </a:ext>
              </a:extLst>
            </p:cNvPr>
            <p:cNvSpPr/>
            <p:nvPr/>
          </p:nvSpPr>
          <p:spPr>
            <a:xfrm>
              <a:off x="8754723" y="4356287"/>
              <a:ext cx="62700" cy="62699"/>
            </a:xfrm>
            <a:custGeom>
              <a:avLst/>
              <a:gdLst>
                <a:gd name="connsiteX0" fmla="*/ 19800 w 62700"/>
                <a:gd name="connsiteY0" fmla="*/ 62700 h 62699"/>
                <a:gd name="connsiteX1" fmla="*/ 0 w 62700"/>
                <a:gd name="connsiteY1" fmla="*/ 17325 h 62699"/>
                <a:gd name="connsiteX2" fmla="*/ 51150 w 62700"/>
                <a:gd name="connsiteY2" fmla="*/ 0 h 62699"/>
                <a:gd name="connsiteX3" fmla="*/ 62700 w 62700"/>
                <a:gd name="connsiteY3" fmla="*/ 47850 h 62699"/>
                <a:gd name="connsiteX4" fmla="*/ 19800 w 62700"/>
                <a:gd name="connsiteY4" fmla="*/ 62700 h 62699"/>
                <a:gd name="connsiteX5" fmla="*/ 19800 w 62700"/>
                <a:gd name="connsiteY5" fmla="*/ 62700 h 6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00" h="62699">
                  <a:moveTo>
                    <a:pt x="19800" y="62700"/>
                  </a:moveTo>
                  <a:lnTo>
                    <a:pt x="0" y="17325"/>
                  </a:lnTo>
                  <a:cubicBezTo>
                    <a:pt x="16500" y="9900"/>
                    <a:pt x="33825" y="4125"/>
                    <a:pt x="51150" y="0"/>
                  </a:cubicBezTo>
                  <a:lnTo>
                    <a:pt x="62700" y="47850"/>
                  </a:lnTo>
                  <a:cubicBezTo>
                    <a:pt x="47850" y="51975"/>
                    <a:pt x="33825" y="56925"/>
                    <a:pt x="19800" y="62700"/>
                  </a:cubicBezTo>
                  <a:lnTo>
                    <a:pt x="19800" y="62700"/>
                  </a:lnTo>
                  <a:close/>
                </a:path>
              </a:pathLst>
            </a:custGeom>
            <a:solidFill>
              <a:schemeClr val="bg1"/>
            </a:solidFill>
            <a:ln w="823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0FC8564-F9AC-4F55-8CA1-A42ABE637DF2}"/>
                </a:ext>
              </a:extLst>
            </p:cNvPr>
            <p:cNvSpPr/>
            <p:nvPr/>
          </p:nvSpPr>
          <p:spPr>
            <a:xfrm>
              <a:off x="8839699" y="4343086"/>
              <a:ext cx="55274" cy="55275"/>
            </a:xfrm>
            <a:custGeom>
              <a:avLst/>
              <a:gdLst>
                <a:gd name="connsiteX0" fmla="*/ 8250 w 55274"/>
                <a:gd name="connsiteY0" fmla="*/ 55275 h 55275"/>
                <a:gd name="connsiteX1" fmla="*/ 0 w 55274"/>
                <a:gd name="connsiteY1" fmla="*/ 6600 h 55275"/>
                <a:gd name="connsiteX2" fmla="*/ 51150 w 55274"/>
                <a:gd name="connsiteY2" fmla="*/ 0 h 55275"/>
                <a:gd name="connsiteX3" fmla="*/ 55275 w 55274"/>
                <a:gd name="connsiteY3" fmla="*/ 49500 h 55275"/>
                <a:gd name="connsiteX4" fmla="*/ 8250 w 55274"/>
                <a:gd name="connsiteY4" fmla="*/ 55275 h 55275"/>
                <a:gd name="connsiteX5" fmla="*/ 8250 w 55274"/>
                <a:gd name="connsiteY5" fmla="*/ 55275 h 5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74" h="55275">
                  <a:moveTo>
                    <a:pt x="8250" y="55275"/>
                  </a:moveTo>
                  <a:lnTo>
                    <a:pt x="0" y="6600"/>
                  </a:lnTo>
                  <a:cubicBezTo>
                    <a:pt x="21450" y="3300"/>
                    <a:pt x="39600" y="825"/>
                    <a:pt x="51150" y="0"/>
                  </a:cubicBezTo>
                  <a:lnTo>
                    <a:pt x="55275" y="49500"/>
                  </a:lnTo>
                  <a:cubicBezTo>
                    <a:pt x="47025" y="50325"/>
                    <a:pt x="28875" y="51975"/>
                    <a:pt x="8250" y="55275"/>
                  </a:cubicBezTo>
                  <a:lnTo>
                    <a:pt x="8250" y="55275"/>
                  </a:lnTo>
                  <a:close/>
                </a:path>
              </a:pathLst>
            </a:custGeom>
            <a:solidFill>
              <a:schemeClr val="bg1"/>
            </a:solidFill>
            <a:ln w="8235" cap="flat">
              <a:noFill/>
              <a:prstDash val="solid"/>
              <a:miter/>
            </a:ln>
          </p:spPr>
          <p:txBody>
            <a:bodyPr rtlCol="0" anchor="ctr"/>
            <a:lstStyle/>
            <a:p>
              <a:endParaRPr lang="en-GB"/>
            </a:p>
          </p:txBody>
        </p:sp>
      </p:grpSp>
    </p:spTree>
    <p:extLst>
      <p:ext uri="{BB962C8B-B14F-4D97-AF65-F5344CB8AC3E}">
        <p14:creationId xmlns:p14="http://schemas.microsoft.com/office/powerpoint/2010/main" val="230065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D39DAB1A-5613-4040-AF1D-9D99460F58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A09A35BA-E644-E542-936B-F0D41EA6E670}"/>
              </a:ext>
            </a:extLst>
          </p:cNvPr>
          <p:cNvPicPr>
            <a:picLocks noChangeAspect="1"/>
          </p:cNvPicPr>
          <p:nvPr/>
        </p:nvPicPr>
        <p:blipFill>
          <a:blip r:embed="rId4"/>
          <a:stretch>
            <a:fillRect/>
          </a:stretch>
        </p:blipFill>
        <p:spPr>
          <a:xfrm>
            <a:off x="0" y="6226581"/>
            <a:ext cx="9413818" cy="317500"/>
          </a:xfrm>
          <a:prstGeom prst="rect">
            <a:avLst/>
          </a:prstGeom>
        </p:spPr>
      </p:pic>
      <p:pic>
        <p:nvPicPr>
          <p:cNvPr id="38" name="Picture 37">
            <a:extLst>
              <a:ext uri="{FF2B5EF4-FFF2-40B4-BE49-F238E27FC236}">
                <a16:creationId xmlns:a16="http://schemas.microsoft.com/office/drawing/2014/main" id="{2649A7C7-74F8-7049-A302-3E35D1AA506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0888C69-490F-3B43-9824-D9537E8F5535}"/>
              </a:ext>
            </a:extLst>
          </p:cNvPr>
          <p:cNvSpPr txBox="1"/>
          <p:nvPr/>
        </p:nvSpPr>
        <p:spPr>
          <a:xfrm>
            <a:off x="619913" y="2569051"/>
            <a:ext cx="1763523" cy="307777"/>
          </a:xfrm>
          <a:prstGeom prst="rect">
            <a:avLst/>
          </a:prstGeom>
          <a:noFill/>
        </p:spPr>
        <p:txBody>
          <a:bodyPr wrap="square" rtlCol="0">
            <a:spAutoFit/>
          </a:bodyPr>
          <a:lstStyle/>
          <a:p>
            <a:pPr algn="ctr">
              <a:spcAft>
                <a:spcPts val="300"/>
              </a:spcAft>
            </a:pPr>
            <a:r>
              <a:rPr lang="en-GB" sz="1400">
                <a:solidFill>
                  <a:schemeClr val="bg1"/>
                </a:solidFill>
                <a:cs typeface="Futura Medium" panose="020B0602020204020303" pitchFamily="34" charset="-79"/>
              </a:rPr>
              <a:t>Current state</a:t>
            </a:r>
          </a:p>
        </p:txBody>
      </p:sp>
      <p:sp>
        <p:nvSpPr>
          <p:cNvPr id="6" name="TextBox 5">
            <a:extLst>
              <a:ext uri="{FF2B5EF4-FFF2-40B4-BE49-F238E27FC236}">
                <a16:creationId xmlns:a16="http://schemas.microsoft.com/office/drawing/2014/main" id="{F29AC916-C9D2-8E41-939C-CA506AB2A740}"/>
              </a:ext>
            </a:extLst>
          </p:cNvPr>
          <p:cNvSpPr txBox="1"/>
          <p:nvPr/>
        </p:nvSpPr>
        <p:spPr>
          <a:xfrm>
            <a:off x="239711" y="4763857"/>
            <a:ext cx="1529289" cy="1023357"/>
          </a:xfrm>
          <a:prstGeom prst="rect">
            <a:avLst/>
          </a:prstGeom>
          <a:noFill/>
        </p:spPr>
        <p:txBody>
          <a:bodyPr wrap="square" rtlCol="0">
            <a:spAutoFit/>
          </a:bodyPr>
          <a:lstStyle/>
          <a:p>
            <a:pPr algn="ctr">
              <a:spcAft>
                <a:spcPts val="300"/>
              </a:spcAft>
            </a:pPr>
            <a:r>
              <a:rPr lang="en-GB" sz="1600" b="1" dirty="0">
                <a:solidFill>
                  <a:schemeClr val="bg1"/>
                </a:solidFill>
                <a:cs typeface="Futura Medium" panose="020B0602020204020303" pitchFamily="34" charset="-79"/>
              </a:rPr>
              <a:t>Demand </a:t>
            </a:r>
            <a:r>
              <a:rPr lang="en-GB" sz="1400" dirty="0">
                <a:solidFill>
                  <a:schemeClr val="bg1"/>
                </a:solidFill>
              </a:rPr>
              <a:t> </a:t>
            </a:r>
          </a:p>
          <a:p>
            <a:pPr algn="ctr">
              <a:spcAft>
                <a:spcPts val="300"/>
              </a:spcAft>
            </a:pPr>
            <a:r>
              <a:rPr lang="en-GB" sz="1400" dirty="0">
                <a:solidFill>
                  <a:schemeClr val="bg1"/>
                </a:solidFill>
              </a:rPr>
              <a:t>Navigating post-pandemic turbulence </a:t>
            </a:r>
          </a:p>
        </p:txBody>
      </p:sp>
      <p:sp>
        <p:nvSpPr>
          <p:cNvPr id="14" name="TextBox 13">
            <a:extLst>
              <a:ext uri="{FF2B5EF4-FFF2-40B4-BE49-F238E27FC236}">
                <a16:creationId xmlns:a16="http://schemas.microsoft.com/office/drawing/2014/main" id="{BC194EE9-9B4B-8140-A4FE-E4D90DAEF67F}"/>
              </a:ext>
            </a:extLst>
          </p:cNvPr>
          <p:cNvSpPr txBox="1"/>
          <p:nvPr/>
        </p:nvSpPr>
        <p:spPr>
          <a:xfrm>
            <a:off x="403726" y="452363"/>
            <a:ext cx="8835523" cy="523220"/>
          </a:xfrm>
          <a:prstGeom prst="rect">
            <a:avLst/>
          </a:prstGeom>
          <a:noFill/>
        </p:spPr>
        <p:txBody>
          <a:bodyPr wrap="square" rtlCol="0">
            <a:spAutoFit/>
          </a:bodyPr>
          <a:lstStyle/>
          <a:p>
            <a:r>
              <a:rPr lang="en-GB" sz="2800" dirty="0">
                <a:solidFill>
                  <a:schemeClr val="bg1"/>
                </a:solidFill>
              </a:rPr>
              <a:t>The journey to a mobility &amp; logistics ecosystem</a:t>
            </a:r>
          </a:p>
        </p:txBody>
      </p:sp>
      <p:cxnSp>
        <p:nvCxnSpPr>
          <p:cNvPr id="16" name="Straight Connector 15">
            <a:extLst>
              <a:ext uri="{FF2B5EF4-FFF2-40B4-BE49-F238E27FC236}">
                <a16:creationId xmlns:a16="http://schemas.microsoft.com/office/drawing/2014/main" id="{A05CFC34-A292-A84B-9902-2A5E580BC6E4}"/>
              </a:ext>
            </a:extLst>
          </p:cNvPr>
          <p:cNvCxnSpPr>
            <a:cxnSpLocks/>
          </p:cNvCxnSpPr>
          <p:nvPr/>
        </p:nvCxnSpPr>
        <p:spPr>
          <a:xfrm>
            <a:off x="487180" y="966866"/>
            <a:ext cx="5097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F1549E07-6A1F-E041-93ED-2DD533B14711}"/>
              </a:ext>
            </a:extLst>
          </p:cNvPr>
          <p:cNvSpPr/>
          <p:nvPr/>
        </p:nvSpPr>
        <p:spPr>
          <a:xfrm>
            <a:off x="1091212" y="2949214"/>
            <a:ext cx="108000" cy="108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7B3068F-143A-ED40-B3B6-17B9E921BA4E}"/>
              </a:ext>
            </a:extLst>
          </p:cNvPr>
          <p:cNvSpPr/>
          <p:nvPr/>
        </p:nvSpPr>
        <p:spPr>
          <a:xfrm>
            <a:off x="4301925" y="2949214"/>
            <a:ext cx="108000" cy="108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17F25DD-8B28-4D4A-ABD1-1CC4514EE15E}"/>
              </a:ext>
            </a:extLst>
          </p:cNvPr>
          <p:cNvCxnSpPr>
            <a:stCxn id="30" idx="6"/>
            <a:endCxn id="27" idx="2"/>
          </p:cNvCxnSpPr>
          <p:nvPr/>
        </p:nvCxnSpPr>
        <p:spPr>
          <a:xfrm>
            <a:off x="1199212" y="3003214"/>
            <a:ext cx="31027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AF3F694-FB0A-0341-BFD1-150070BFE0D4}"/>
              </a:ext>
            </a:extLst>
          </p:cNvPr>
          <p:cNvCxnSpPr>
            <a:cxnSpLocks/>
          </p:cNvCxnSpPr>
          <p:nvPr/>
        </p:nvCxnSpPr>
        <p:spPr>
          <a:xfrm>
            <a:off x="4416800" y="3003214"/>
            <a:ext cx="25408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98BFF46-37D4-8A46-B96E-C5CF56122E9D}"/>
              </a:ext>
            </a:extLst>
          </p:cNvPr>
          <p:cNvCxnSpPr>
            <a:cxnSpLocks/>
            <a:stCxn id="27" idx="4"/>
          </p:cNvCxnSpPr>
          <p:nvPr/>
        </p:nvCxnSpPr>
        <p:spPr>
          <a:xfrm>
            <a:off x="4355925" y="3057214"/>
            <a:ext cx="0" cy="5957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1E38CA0-08AA-D94A-B083-F849113508E8}"/>
              </a:ext>
            </a:extLst>
          </p:cNvPr>
          <p:cNvCxnSpPr>
            <a:cxnSpLocks/>
          </p:cNvCxnSpPr>
          <p:nvPr/>
        </p:nvCxnSpPr>
        <p:spPr>
          <a:xfrm>
            <a:off x="1004356" y="3657333"/>
            <a:ext cx="6674084" cy="58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7CFECE1-2C3A-C247-8B4D-62B6487B6BF7}"/>
              </a:ext>
            </a:extLst>
          </p:cNvPr>
          <p:cNvCxnSpPr>
            <a:cxnSpLocks/>
          </p:cNvCxnSpPr>
          <p:nvPr/>
        </p:nvCxnSpPr>
        <p:spPr>
          <a:xfrm>
            <a:off x="6988120" y="3003214"/>
            <a:ext cx="567712" cy="0"/>
          </a:xfrm>
          <a:prstGeom prst="line">
            <a:avLst/>
          </a:prstGeom>
          <a:ln>
            <a:solidFill>
              <a:schemeClr val="bg1"/>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8A64EDC-3E24-824A-B914-DE1F4BFDD781}"/>
              </a:ext>
            </a:extLst>
          </p:cNvPr>
          <p:cNvCxnSpPr>
            <a:cxnSpLocks/>
          </p:cNvCxnSpPr>
          <p:nvPr/>
        </p:nvCxnSpPr>
        <p:spPr>
          <a:xfrm>
            <a:off x="1004356" y="3652983"/>
            <a:ext cx="0" cy="2217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76F0342-A4D7-E14E-9498-44C13DEC4E46}"/>
              </a:ext>
            </a:extLst>
          </p:cNvPr>
          <p:cNvCxnSpPr>
            <a:cxnSpLocks/>
          </p:cNvCxnSpPr>
          <p:nvPr/>
        </p:nvCxnSpPr>
        <p:spPr>
          <a:xfrm flipH="1">
            <a:off x="6023372" y="3652983"/>
            <a:ext cx="2944" cy="2217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0AEBE50-690F-D548-BCE5-27BF0787228A}"/>
              </a:ext>
            </a:extLst>
          </p:cNvPr>
          <p:cNvCxnSpPr>
            <a:cxnSpLocks/>
          </p:cNvCxnSpPr>
          <p:nvPr/>
        </p:nvCxnSpPr>
        <p:spPr>
          <a:xfrm>
            <a:off x="4350409" y="3652983"/>
            <a:ext cx="0" cy="2217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46C7308-D457-5643-8016-7C9AEE56FD2F}"/>
              </a:ext>
            </a:extLst>
          </p:cNvPr>
          <p:cNvCxnSpPr>
            <a:cxnSpLocks/>
          </p:cNvCxnSpPr>
          <p:nvPr/>
        </p:nvCxnSpPr>
        <p:spPr>
          <a:xfrm>
            <a:off x="2677447" y="3663205"/>
            <a:ext cx="0" cy="2115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26FEAB3-D233-8148-88C0-AF2E8A706696}"/>
              </a:ext>
            </a:extLst>
          </p:cNvPr>
          <p:cNvSpPr txBox="1"/>
          <p:nvPr/>
        </p:nvSpPr>
        <p:spPr>
          <a:xfrm>
            <a:off x="5211946" y="4744846"/>
            <a:ext cx="1635501" cy="807913"/>
          </a:xfrm>
          <a:prstGeom prst="rect">
            <a:avLst/>
          </a:prstGeom>
          <a:noFill/>
        </p:spPr>
        <p:txBody>
          <a:bodyPr wrap="square" rtlCol="0">
            <a:spAutoFit/>
          </a:bodyPr>
          <a:lstStyle/>
          <a:p>
            <a:pPr algn="ctr">
              <a:spcAft>
                <a:spcPts val="300"/>
              </a:spcAft>
            </a:pPr>
            <a:r>
              <a:rPr lang="en-GB" sz="1600" b="1" dirty="0">
                <a:solidFill>
                  <a:schemeClr val="bg1"/>
                </a:solidFill>
                <a:cs typeface="Futura Medium" panose="020B0602020204020303" pitchFamily="34" charset="-79"/>
              </a:rPr>
              <a:t>Sustainability</a:t>
            </a:r>
            <a:r>
              <a:rPr lang="en-GB" sz="1400" dirty="0">
                <a:solidFill>
                  <a:schemeClr val="bg1"/>
                </a:solidFill>
              </a:rPr>
              <a:t> </a:t>
            </a:r>
          </a:p>
          <a:p>
            <a:pPr algn="ctr">
              <a:spcAft>
                <a:spcPts val="300"/>
              </a:spcAft>
            </a:pPr>
            <a:r>
              <a:rPr lang="en-GB" sz="1400" dirty="0">
                <a:solidFill>
                  <a:schemeClr val="bg1"/>
                </a:solidFill>
              </a:rPr>
              <a:t>Achieving emissions targets</a:t>
            </a:r>
          </a:p>
        </p:txBody>
      </p:sp>
      <p:sp>
        <p:nvSpPr>
          <p:cNvPr id="51" name="TextBox 50">
            <a:extLst>
              <a:ext uri="{FF2B5EF4-FFF2-40B4-BE49-F238E27FC236}">
                <a16:creationId xmlns:a16="http://schemas.microsoft.com/office/drawing/2014/main" id="{8AB5800C-22F9-CA4C-98DE-480012817905}"/>
              </a:ext>
            </a:extLst>
          </p:cNvPr>
          <p:cNvSpPr txBox="1"/>
          <p:nvPr/>
        </p:nvSpPr>
        <p:spPr>
          <a:xfrm>
            <a:off x="1973038" y="4753993"/>
            <a:ext cx="1417373" cy="1015663"/>
          </a:xfrm>
          <a:prstGeom prst="rect">
            <a:avLst/>
          </a:prstGeom>
          <a:noFill/>
        </p:spPr>
        <p:txBody>
          <a:bodyPr wrap="square" rtlCol="0">
            <a:spAutoFit/>
          </a:bodyPr>
          <a:lstStyle/>
          <a:p>
            <a:pPr algn="ctr">
              <a:spcAft>
                <a:spcPts val="300"/>
              </a:spcAft>
            </a:pPr>
            <a:r>
              <a:rPr lang="en-GB" sz="1600" b="1" dirty="0">
                <a:solidFill>
                  <a:schemeClr val="bg1"/>
                </a:solidFill>
                <a:cs typeface="Futura Medium" panose="020B0602020204020303" pitchFamily="34" charset="-79"/>
              </a:rPr>
              <a:t>Customer Expectations</a:t>
            </a:r>
            <a:r>
              <a:rPr lang="en-GB" sz="1400" dirty="0">
                <a:solidFill>
                  <a:schemeClr val="bg1"/>
                </a:solidFill>
              </a:rPr>
              <a:t> Digital and faster </a:t>
            </a:r>
          </a:p>
        </p:txBody>
      </p:sp>
      <p:sp>
        <p:nvSpPr>
          <p:cNvPr id="58" name="TextBox 57">
            <a:extLst>
              <a:ext uri="{FF2B5EF4-FFF2-40B4-BE49-F238E27FC236}">
                <a16:creationId xmlns:a16="http://schemas.microsoft.com/office/drawing/2014/main" id="{9773C595-679A-EC47-8B64-D5E537837C5C}"/>
              </a:ext>
            </a:extLst>
          </p:cNvPr>
          <p:cNvSpPr txBox="1"/>
          <p:nvPr/>
        </p:nvSpPr>
        <p:spPr>
          <a:xfrm>
            <a:off x="3776625" y="2569051"/>
            <a:ext cx="1158599" cy="307777"/>
          </a:xfrm>
          <a:prstGeom prst="rect">
            <a:avLst/>
          </a:prstGeom>
          <a:noFill/>
        </p:spPr>
        <p:txBody>
          <a:bodyPr wrap="square" rtlCol="0">
            <a:spAutoFit/>
          </a:bodyPr>
          <a:lstStyle/>
          <a:p>
            <a:pPr algn="ctr">
              <a:spcAft>
                <a:spcPts val="300"/>
              </a:spcAft>
            </a:pPr>
            <a:r>
              <a:rPr lang="en-GB" sz="1400">
                <a:solidFill>
                  <a:schemeClr val="bg1"/>
                </a:solidFill>
                <a:cs typeface="Futura Medium" panose="020B0602020204020303" pitchFamily="34" charset="-79"/>
              </a:rPr>
              <a:t>Needs</a:t>
            </a:r>
          </a:p>
        </p:txBody>
      </p:sp>
      <p:sp>
        <p:nvSpPr>
          <p:cNvPr id="59" name="TextBox 58">
            <a:extLst>
              <a:ext uri="{FF2B5EF4-FFF2-40B4-BE49-F238E27FC236}">
                <a16:creationId xmlns:a16="http://schemas.microsoft.com/office/drawing/2014/main" id="{9F65D92C-C319-E947-805C-D7275B5DD87C}"/>
              </a:ext>
            </a:extLst>
          </p:cNvPr>
          <p:cNvSpPr txBox="1"/>
          <p:nvPr/>
        </p:nvSpPr>
        <p:spPr>
          <a:xfrm>
            <a:off x="6841959" y="2569051"/>
            <a:ext cx="1443535" cy="307777"/>
          </a:xfrm>
          <a:prstGeom prst="rect">
            <a:avLst/>
          </a:prstGeom>
          <a:noFill/>
        </p:spPr>
        <p:txBody>
          <a:bodyPr wrap="square" rtlCol="0">
            <a:spAutoFit/>
          </a:bodyPr>
          <a:lstStyle/>
          <a:p>
            <a:pPr algn="ctr">
              <a:spcAft>
                <a:spcPts val="300"/>
              </a:spcAft>
            </a:pPr>
            <a:r>
              <a:rPr lang="en-GB" sz="1400">
                <a:solidFill>
                  <a:schemeClr val="bg1"/>
                </a:solidFill>
                <a:cs typeface="Futura Medium" panose="020B0602020204020303" pitchFamily="34" charset="-79"/>
              </a:rPr>
              <a:t>Future state</a:t>
            </a:r>
          </a:p>
        </p:txBody>
      </p:sp>
      <p:sp>
        <p:nvSpPr>
          <p:cNvPr id="25" name="Rectangle 24">
            <a:extLst>
              <a:ext uri="{FF2B5EF4-FFF2-40B4-BE49-F238E27FC236}">
                <a16:creationId xmlns:a16="http://schemas.microsoft.com/office/drawing/2014/main" id="{0C8A8535-1254-5549-B65D-5174F69D0A4E}"/>
              </a:ext>
            </a:extLst>
          </p:cNvPr>
          <p:cNvSpPr/>
          <p:nvPr/>
        </p:nvSpPr>
        <p:spPr>
          <a:xfrm>
            <a:off x="403726" y="1258115"/>
            <a:ext cx="7274714" cy="559961"/>
          </a:xfrm>
          <a:prstGeom prst="rect">
            <a:avLst/>
          </a:prstGeom>
        </p:spPr>
        <p:txBody>
          <a:bodyPr wrap="square">
            <a:spAutoFit/>
          </a:bodyPr>
          <a:lstStyle/>
          <a:p>
            <a:pPr>
              <a:lnSpc>
                <a:spcPts val="1880"/>
              </a:lnSpc>
            </a:pPr>
            <a:r>
              <a:rPr lang="en-GB" sz="1400" dirty="0">
                <a:solidFill>
                  <a:schemeClr val="bg1">
                    <a:alpha val="80000"/>
                  </a:schemeClr>
                </a:solidFill>
              </a:rPr>
              <a:t>Global megatrends and market pressures are influencing your organisations journey, to participate in the evolving mobility &amp; logistics ecosystem, creating five challenges.</a:t>
            </a:r>
          </a:p>
        </p:txBody>
      </p:sp>
      <p:cxnSp>
        <p:nvCxnSpPr>
          <p:cNvPr id="31" name="Straight Connector 30">
            <a:extLst>
              <a:ext uri="{FF2B5EF4-FFF2-40B4-BE49-F238E27FC236}">
                <a16:creationId xmlns:a16="http://schemas.microsoft.com/office/drawing/2014/main" id="{ABFE27D9-8FDE-49D5-8E8E-FA424955E64F}"/>
              </a:ext>
            </a:extLst>
          </p:cNvPr>
          <p:cNvCxnSpPr>
            <a:cxnSpLocks/>
          </p:cNvCxnSpPr>
          <p:nvPr/>
        </p:nvCxnSpPr>
        <p:spPr>
          <a:xfrm flipH="1">
            <a:off x="7678440" y="3652983"/>
            <a:ext cx="2944" cy="2217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C4DDDE3-8842-4144-AD03-0D5288FCC1E7}"/>
              </a:ext>
            </a:extLst>
          </p:cNvPr>
          <p:cNvSpPr txBox="1"/>
          <p:nvPr/>
        </p:nvSpPr>
        <p:spPr>
          <a:xfrm>
            <a:off x="6903849" y="4763857"/>
            <a:ext cx="1615646" cy="807913"/>
          </a:xfrm>
          <a:prstGeom prst="rect">
            <a:avLst/>
          </a:prstGeom>
          <a:noFill/>
        </p:spPr>
        <p:txBody>
          <a:bodyPr wrap="square" rtlCol="0">
            <a:spAutoFit/>
          </a:bodyPr>
          <a:lstStyle/>
          <a:p>
            <a:pPr algn="ctr">
              <a:spcAft>
                <a:spcPts val="300"/>
              </a:spcAft>
            </a:pPr>
            <a:r>
              <a:rPr lang="en-GB" sz="1600" b="1" dirty="0">
                <a:solidFill>
                  <a:schemeClr val="bg1"/>
                </a:solidFill>
                <a:cs typeface="Futura Medium" panose="020B0602020204020303" pitchFamily="34" charset="-79"/>
              </a:rPr>
              <a:t>Profitability</a:t>
            </a:r>
          </a:p>
          <a:p>
            <a:pPr algn="ctr">
              <a:spcAft>
                <a:spcPts val="300"/>
              </a:spcAft>
            </a:pPr>
            <a:r>
              <a:rPr lang="en-GB" sz="1400" dirty="0">
                <a:solidFill>
                  <a:schemeClr val="bg1"/>
                </a:solidFill>
              </a:rPr>
              <a:t>Growing efficiency</a:t>
            </a:r>
          </a:p>
        </p:txBody>
      </p:sp>
      <p:sp>
        <p:nvSpPr>
          <p:cNvPr id="2" name="TextBox 1">
            <a:extLst>
              <a:ext uri="{FF2B5EF4-FFF2-40B4-BE49-F238E27FC236}">
                <a16:creationId xmlns:a16="http://schemas.microsoft.com/office/drawing/2014/main" id="{CF1518D8-8CE8-4736-908A-B03E6088339B}"/>
              </a:ext>
            </a:extLst>
          </p:cNvPr>
          <p:cNvSpPr txBox="1"/>
          <p:nvPr/>
        </p:nvSpPr>
        <p:spPr>
          <a:xfrm>
            <a:off x="3603882" y="4763857"/>
            <a:ext cx="1417373" cy="1269578"/>
          </a:xfrm>
          <a:prstGeom prst="rect">
            <a:avLst/>
          </a:prstGeom>
          <a:noFill/>
        </p:spPr>
        <p:txBody>
          <a:bodyPr wrap="square" rtlCol="0">
            <a:spAutoFit/>
          </a:bodyPr>
          <a:lstStyle/>
          <a:p>
            <a:pPr algn="ctr">
              <a:spcAft>
                <a:spcPts val="300"/>
              </a:spcAft>
            </a:pPr>
            <a:r>
              <a:rPr lang="en-GB" sz="1600" b="1" dirty="0">
                <a:solidFill>
                  <a:schemeClr val="bg1"/>
                </a:solidFill>
                <a:cs typeface="Futura Medium" panose="020B0602020204020303" pitchFamily="34" charset="-79"/>
              </a:rPr>
              <a:t>Security &amp; Resilience</a:t>
            </a:r>
            <a:r>
              <a:rPr lang="en-GB" sz="1400" dirty="0">
                <a:solidFill>
                  <a:schemeClr val="bg1"/>
                </a:solidFill>
              </a:rPr>
              <a:t> Predictable &amp; safe movement </a:t>
            </a:r>
          </a:p>
          <a:p>
            <a:pPr algn="ctr">
              <a:spcAft>
                <a:spcPts val="300"/>
              </a:spcAft>
            </a:pPr>
            <a:endParaRPr lang="en-GB" sz="1400" dirty="0">
              <a:solidFill>
                <a:schemeClr val="bg1"/>
              </a:solidFill>
            </a:endParaRPr>
          </a:p>
        </p:txBody>
      </p:sp>
      <p:grpSp>
        <p:nvGrpSpPr>
          <p:cNvPr id="12" name="Group 11">
            <a:extLst>
              <a:ext uri="{FF2B5EF4-FFF2-40B4-BE49-F238E27FC236}">
                <a16:creationId xmlns:a16="http://schemas.microsoft.com/office/drawing/2014/main" id="{4DB1D7EF-C391-450A-9C7C-B37D93EC6A94}"/>
              </a:ext>
            </a:extLst>
          </p:cNvPr>
          <p:cNvGrpSpPr/>
          <p:nvPr/>
        </p:nvGrpSpPr>
        <p:grpSpPr>
          <a:xfrm>
            <a:off x="754652" y="4180513"/>
            <a:ext cx="484500" cy="484500"/>
            <a:chOff x="754652" y="4170719"/>
            <a:chExt cx="484500" cy="484500"/>
          </a:xfrm>
        </p:grpSpPr>
        <p:sp>
          <p:nvSpPr>
            <p:cNvPr id="8" name="Freeform: Shape 7">
              <a:extLst>
                <a:ext uri="{FF2B5EF4-FFF2-40B4-BE49-F238E27FC236}">
                  <a16:creationId xmlns:a16="http://schemas.microsoft.com/office/drawing/2014/main" id="{8755CDD4-4C0E-48C1-878C-8BC3ED9F9751}"/>
                </a:ext>
              </a:extLst>
            </p:cNvPr>
            <p:cNvSpPr/>
            <p:nvPr/>
          </p:nvSpPr>
          <p:spPr>
            <a:xfrm>
              <a:off x="754652" y="4170719"/>
              <a:ext cx="484500" cy="484500"/>
            </a:xfrm>
            <a:custGeom>
              <a:avLst/>
              <a:gdLst>
                <a:gd name="connsiteX0" fmla="*/ 42750 w 484500"/>
                <a:gd name="connsiteY0" fmla="*/ 0 h 484500"/>
                <a:gd name="connsiteX1" fmla="*/ 0 w 484500"/>
                <a:gd name="connsiteY1" fmla="*/ 0 h 484500"/>
                <a:gd name="connsiteX2" fmla="*/ 0 w 484500"/>
                <a:gd name="connsiteY2" fmla="*/ 484500 h 484500"/>
                <a:gd name="connsiteX3" fmla="*/ 484500 w 484500"/>
                <a:gd name="connsiteY3" fmla="*/ 484500 h 484500"/>
                <a:gd name="connsiteX4" fmla="*/ 484500 w 484500"/>
                <a:gd name="connsiteY4" fmla="*/ 441750 h 484500"/>
                <a:gd name="connsiteX5" fmla="*/ 42750 w 484500"/>
                <a:gd name="connsiteY5" fmla="*/ 441750 h 484500"/>
                <a:gd name="connsiteX6" fmla="*/ 42750 w 484500"/>
                <a:gd name="connsiteY6" fmla="*/ 0 h 48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500" h="484500">
                  <a:moveTo>
                    <a:pt x="42750" y="0"/>
                  </a:moveTo>
                  <a:lnTo>
                    <a:pt x="0" y="0"/>
                  </a:lnTo>
                  <a:lnTo>
                    <a:pt x="0" y="484500"/>
                  </a:lnTo>
                  <a:lnTo>
                    <a:pt x="484500" y="484500"/>
                  </a:lnTo>
                  <a:lnTo>
                    <a:pt x="484500" y="441750"/>
                  </a:lnTo>
                  <a:lnTo>
                    <a:pt x="42750" y="441750"/>
                  </a:lnTo>
                  <a:lnTo>
                    <a:pt x="42750" y="0"/>
                  </a:lnTo>
                  <a:close/>
                </a:path>
              </a:pathLst>
            </a:custGeom>
            <a:solidFill>
              <a:srgbClr val="FFFFFF"/>
            </a:solidFill>
            <a:ln w="704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626F5BC-A541-4F80-A467-DA5667E3DA12}"/>
                </a:ext>
              </a:extLst>
            </p:cNvPr>
            <p:cNvSpPr/>
            <p:nvPr/>
          </p:nvSpPr>
          <p:spPr>
            <a:xfrm>
              <a:off x="826977" y="4242503"/>
              <a:ext cx="412174" cy="327215"/>
            </a:xfrm>
            <a:custGeom>
              <a:avLst/>
              <a:gdLst>
                <a:gd name="connsiteX0" fmla="*/ 105799 w 412174"/>
                <a:gd name="connsiteY0" fmla="*/ 327216 h 327215"/>
                <a:gd name="connsiteX1" fmla="*/ 307030 w 412174"/>
                <a:gd name="connsiteY1" fmla="*/ 156714 h 327215"/>
                <a:gd name="connsiteX2" fmla="*/ 374006 w 412174"/>
                <a:gd name="connsiteY2" fmla="*/ 68414 h 327215"/>
                <a:gd name="connsiteX3" fmla="*/ 412174 w 412174"/>
                <a:gd name="connsiteY3" fmla="*/ 98503 h 327215"/>
                <a:gd name="connsiteX4" fmla="*/ 400468 w 412174"/>
                <a:gd name="connsiteY4" fmla="*/ 0 h 327215"/>
                <a:gd name="connsiteX5" fmla="*/ 301965 w 412174"/>
                <a:gd name="connsiteY5" fmla="*/ 11706 h 327215"/>
                <a:gd name="connsiteX6" fmla="*/ 340390 w 412174"/>
                <a:gd name="connsiteY6" fmla="*/ 41966 h 327215"/>
                <a:gd name="connsiteX7" fmla="*/ 272517 w 412174"/>
                <a:gd name="connsiteY7" fmla="*/ 131485 h 327215"/>
                <a:gd name="connsiteX8" fmla="*/ 105799 w 412174"/>
                <a:gd name="connsiteY8" fmla="*/ 284466 h 327215"/>
                <a:gd name="connsiteX9" fmla="*/ 38026 w 412174"/>
                <a:gd name="connsiteY9" fmla="*/ 232453 h 327215"/>
                <a:gd name="connsiteX10" fmla="*/ 0 w 412174"/>
                <a:gd name="connsiteY10" fmla="*/ 251976 h 327215"/>
                <a:gd name="connsiteX11" fmla="*/ 105799 w 412174"/>
                <a:gd name="connsiteY11" fmla="*/ 327216 h 32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174" h="327215">
                  <a:moveTo>
                    <a:pt x="105799" y="327216"/>
                  </a:moveTo>
                  <a:cubicBezTo>
                    <a:pt x="182414" y="327216"/>
                    <a:pt x="240162" y="248199"/>
                    <a:pt x="307030" y="156714"/>
                  </a:cubicBezTo>
                  <a:cubicBezTo>
                    <a:pt x="328249" y="127687"/>
                    <a:pt x="350201" y="97741"/>
                    <a:pt x="374006" y="68414"/>
                  </a:cubicBezTo>
                  <a:lnTo>
                    <a:pt x="412174" y="98503"/>
                  </a:lnTo>
                  <a:lnTo>
                    <a:pt x="400468" y="0"/>
                  </a:lnTo>
                  <a:lnTo>
                    <a:pt x="301965" y="11706"/>
                  </a:lnTo>
                  <a:lnTo>
                    <a:pt x="340390" y="41966"/>
                  </a:lnTo>
                  <a:cubicBezTo>
                    <a:pt x="316115" y="71955"/>
                    <a:pt x="293935" y="102194"/>
                    <a:pt x="272517" y="131485"/>
                  </a:cubicBezTo>
                  <a:cubicBezTo>
                    <a:pt x="212525" y="213579"/>
                    <a:pt x="160712" y="284466"/>
                    <a:pt x="105799" y="284466"/>
                  </a:cubicBezTo>
                  <a:cubicBezTo>
                    <a:pt x="65586" y="284466"/>
                    <a:pt x="38268" y="232952"/>
                    <a:pt x="38026" y="232453"/>
                  </a:cubicBezTo>
                  <a:lnTo>
                    <a:pt x="0" y="251976"/>
                  </a:lnTo>
                  <a:cubicBezTo>
                    <a:pt x="1582" y="255089"/>
                    <a:pt x="39387" y="327216"/>
                    <a:pt x="105799" y="327216"/>
                  </a:cubicBezTo>
                  <a:close/>
                </a:path>
              </a:pathLst>
            </a:custGeom>
            <a:solidFill>
              <a:srgbClr val="BECF4C"/>
            </a:solidFill>
            <a:ln w="7045" cap="flat">
              <a:noFill/>
              <a:prstDash val="solid"/>
              <a:miter/>
            </a:ln>
          </p:spPr>
          <p:txBody>
            <a:bodyPr rtlCol="0" anchor="ctr"/>
            <a:lstStyle/>
            <a:p>
              <a:endParaRPr lang="en-GB"/>
            </a:p>
          </p:txBody>
        </p:sp>
      </p:grpSp>
      <p:sp>
        <p:nvSpPr>
          <p:cNvPr id="34" name="Graphic 32" descr="Coins with solid fill">
            <a:extLst>
              <a:ext uri="{FF2B5EF4-FFF2-40B4-BE49-F238E27FC236}">
                <a16:creationId xmlns:a16="http://schemas.microsoft.com/office/drawing/2014/main" id="{1F295CBF-38AE-4E09-BC98-3AAB7EB22787}"/>
              </a:ext>
            </a:extLst>
          </p:cNvPr>
          <p:cNvSpPr/>
          <p:nvPr/>
        </p:nvSpPr>
        <p:spPr>
          <a:xfrm>
            <a:off x="7422802" y="4249274"/>
            <a:ext cx="535534" cy="459000"/>
          </a:xfrm>
          <a:custGeom>
            <a:avLst/>
            <a:gdLst>
              <a:gd name="connsiteX0" fmla="*/ 497888 w 535534"/>
              <a:gd name="connsiteY0" fmla="*/ 382500 h 459000"/>
              <a:gd name="connsiteX1" fmla="*/ 472388 w 535534"/>
              <a:gd name="connsiteY1" fmla="*/ 404175 h 459000"/>
              <a:gd name="connsiteX2" fmla="*/ 472388 w 535534"/>
              <a:gd name="connsiteY2" fmla="*/ 381225 h 459000"/>
              <a:gd name="connsiteX3" fmla="*/ 497888 w 535534"/>
              <a:gd name="connsiteY3" fmla="*/ 371025 h 459000"/>
              <a:gd name="connsiteX4" fmla="*/ 497888 w 535534"/>
              <a:gd name="connsiteY4" fmla="*/ 382500 h 459000"/>
              <a:gd name="connsiteX5" fmla="*/ 446888 w 535534"/>
              <a:gd name="connsiteY5" fmla="*/ 340425 h 459000"/>
              <a:gd name="connsiteX6" fmla="*/ 446888 w 535534"/>
              <a:gd name="connsiteY6" fmla="*/ 317475 h 459000"/>
              <a:gd name="connsiteX7" fmla="*/ 472388 w 535534"/>
              <a:gd name="connsiteY7" fmla="*/ 307275 h 459000"/>
              <a:gd name="connsiteX8" fmla="*/ 472388 w 535534"/>
              <a:gd name="connsiteY8" fmla="*/ 318750 h 459000"/>
              <a:gd name="connsiteX9" fmla="*/ 446888 w 535534"/>
              <a:gd name="connsiteY9" fmla="*/ 340425 h 459000"/>
              <a:gd name="connsiteX10" fmla="*/ 446888 w 535534"/>
              <a:gd name="connsiteY10" fmla="*/ 411825 h 459000"/>
              <a:gd name="connsiteX11" fmla="*/ 421388 w 535534"/>
              <a:gd name="connsiteY11" fmla="*/ 416288 h 459000"/>
              <a:gd name="connsiteX12" fmla="*/ 421388 w 535534"/>
              <a:gd name="connsiteY12" fmla="*/ 391425 h 459000"/>
              <a:gd name="connsiteX13" fmla="*/ 446888 w 535534"/>
              <a:gd name="connsiteY13" fmla="*/ 387600 h 459000"/>
              <a:gd name="connsiteX14" fmla="*/ 446888 w 535534"/>
              <a:gd name="connsiteY14" fmla="*/ 411825 h 459000"/>
              <a:gd name="connsiteX15" fmla="*/ 395888 w 535534"/>
              <a:gd name="connsiteY15" fmla="*/ 327675 h 459000"/>
              <a:gd name="connsiteX16" fmla="*/ 421388 w 535534"/>
              <a:gd name="connsiteY16" fmla="*/ 323850 h 459000"/>
              <a:gd name="connsiteX17" fmla="*/ 421388 w 535534"/>
              <a:gd name="connsiteY17" fmla="*/ 348075 h 459000"/>
              <a:gd name="connsiteX18" fmla="*/ 395888 w 535534"/>
              <a:gd name="connsiteY18" fmla="*/ 352538 h 459000"/>
              <a:gd name="connsiteX19" fmla="*/ 395888 w 535534"/>
              <a:gd name="connsiteY19" fmla="*/ 327675 h 459000"/>
              <a:gd name="connsiteX20" fmla="*/ 395888 w 535534"/>
              <a:gd name="connsiteY20" fmla="*/ 419475 h 459000"/>
              <a:gd name="connsiteX21" fmla="*/ 370388 w 535534"/>
              <a:gd name="connsiteY21" fmla="*/ 420750 h 459000"/>
              <a:gd name="connsiteX22" fmla="*/ 370388 w 535534"/>
              <a:gd name="connsiteY22" fmla="*/ 395250 h 459000"/>
              <a:gd name="connsiteX23" fmla="*/ 395888 w 535534"/>
              <a:gd name="connsiteY23" fmla="*/ 393975 h 459000"/>
              <a:gd name="connsiteX24" fmla="*/ 395888 w 535534"/>
              <a:gd name="connsiteY24" fmla="*/ 419475 h 459000"/>
              <a:gd name="connsiteX25" fmla="*/ 344888 w 535534"/>
              <a:gd name="connsiteY25" fmla="*/ 357000 h 459000"/>
              <a:gd name="connsiteX26" fmla="*/ 344888 w 535534"/>
              <a:gd name="connsiteY26" fmla="*/ 331500 h 459000"/>
              <a:gd name="connsiteX27" fmla="*/ 370388 w 535534"/>
              <a:gd name="connsiteY27" fmla="*/ 330225 h 459000"/>
              <a:gd name="connsiteX28" fmla="*/ 370388 w 535534"/>
              <a:gd name="connsiteY28" fmla="*/ 355725 h 459000"/>
              <a:gd name="connsiteX29" fmla="*/ 344888 w 535534"/>
              <a:gd name="connsiteY29" fmla="*/ 357000 h 459000"/>
              <a:gd name="connsiteX30" fmla="*/ 344888 w 535534"/>
              <a:gd name="connsiteY30" fmla="*/ 420750 h 459000"/>
              <a:gd name="connsiteX31" fmla="*/ 319388 w 535534"/>
              <a:gd name="connsiteY31" fmla="*/ 419475 h 459000"/>
              <a:gd name="connsiteX32" fmla="*/ 319388 w 535534"/>
              <a:gd name="connsiteY32" fmla="*/ 395250 h 459000"/>
              <a:gd name="connsiteX33" fmla="*/ 332138 w 535534"/>
              <a:gd name="connsiteY33" fmla="*/ 395250 h 459000"/>
              <a:gd name="connsiteX34" fmla="*/ 344888 w 535534"/>
              <a:gd name="connsiteY34" fmla="*/ 395250 h 459000"/>
              <a:gd name="connsiteX35" fmla="*/ 344888 w 535534"/>
              <a:gd name="connsiteY35" fmla="*/ 420750 h 459000"/>
              <a:gd name="connsiteX36" fmla="*/ 293888 w 535534"/>
              <a:gd name="connsiteY36" fmla="*/ 330225 h 459000"/>
              <a:gd name="connsiteX37" fmla="*/ 319388 w 535534"/>
              <a:gd name="connsiteY37" fmla="*/ 331500 h 459000"/>
              <a:gd name="connsiteX38" fmla="*/ 319388 w 535534"/>
              <a:gd name="connsiteY38" fmla="*/ 357000 h 459000"/>
              <a:gd name="connsiteX39" fmla="*/ 293888 w 535534"/>
              <a:gd name="connsiteY39" fmla="*/ 355725 h 459000"/>
              <a:gd name="connsiteX40" fmla="*/ 293888 w 535534"/>
              <a:gd name="connsiteY40" fmla="*/ 330225 h 459000"/>
              <a:gd name="connsiteX41" fmla="*/ 293888 w 535534"/>
              <a:gd name="connsiteY41" fmla="*/ 416288 h 459000"/>
              <a:gd name="connsiteX42" fmla="*/ 268388 w 535534"/>
              <a:gd name="connsiteY42" fmla="*/ 411825 h 459000"/>
              <a:gd name="connsiteX43" fmla="*/ 268388 w 535534"/>
              <a:gd name="connsiteY43" fmla="*/ 391425 h 459000"/>
              <a:gd name="connsiteX44" fmla="*/ 293888 w 535534"/>
              <a:gd name="connsiteY44" fmla="*/ 393975 h 459000"/>
              <a:gd name="connsiteX45" fmla="*/ 293888 w 535534"/>
              <a:gd name="connsiteY45" fmla="*/ 416288 h 459000"/>
              <a:gd name="connsiteX46" fmla="*/ 242888 w 535534"/>
              <a:gd name="connsiteY46" fmla="*/ 348075 h 459000"/>
              <a:gd name="connsiteX47" fmla="*/ 242888 w 535534"/>
              <a:gd name="connsiteY47" fmla="*/ 323213 h 459000"/>
              <a:gd name="connsiteX48" fmla="*/ 268388 w 535534"/>
              <a:gd name="connsiteY48" fmla="*/ 327038 h 459000"/>
              <a:gd name="connsiteX49" fmla="*/ 268388 w 535534"/>
              <a:gd name="connsiteY49" fmla="*/ 352538 h 459000"/>
              <a:gd name="connsiteX50" fmla="*/ 242888 w 535534"/>
              <a:gd name="connsiteY50" fmla="*/ 348075 h 459000"/>
              <a:gd name="connsiteX51" fmla="*/ 242888 w 535534"/>
              <a:gd name="connsiteY51" fmla="*/ 404175 h 459000"/>
              <a:gd name="connsiteX52" fmla="*/ 217388 w 535534"/>
              <a:gd name="connsiteY52" fmla="*/ 382500 h 459000"/>
              <a:gd name="connsiteX53" fmla="*/ 217388 w 535534"/>
              <a:gd name="connsiteY53" fmla="*/ 381225 h 459000"/>
              <a:gd name="connsiteX54" fmla="*/ 218025 w 535534"/>
              <a:gd name="connsiteY54" fmla="*/ 381225 h 459000"/>
              <a:gd name="connsiteX55" fmla="*/ 223125 w 535534"/>
              <a:gd name="connsiteY55" fmla="*/ 382500 h 459000"/>
              <a:gd name="connsiteX56" fmla="*/ 242888 w 535534"/>
              <a:gd name="connsiteY56" fmla="*/ 386962 h 459000"/>
              <a:gd name="connsiteX57" fmla="*/ 242888 w 535534"/>
              <a:gd name="connsiteY57" fmla="*/ 404175 h 459000"/>
              <a:gd name="connsiteX58" fmla="*/ 140888 w 535534"/>
              <a:gd name="connsiteY58" fmla="*/ 317475 h 459000"/>
              <a:gd name="connsiteX59" fmla="*/ 153638 w 535534"/>
              <a:gd name="connsiteY59" fmla="*/ 318113 h 459000"/>
              <a:gd name="connsiteX60" fmla="*/ 153638 w 535534"/>
              <a:gd name="connsiteY60" fmla="*/ 318750 h 459000"/>
              <a:gd name="connsiteX61" fmla="*/ 160013 w 535534"/>
              <a:gd name="connsiteY61" fmla="*/ 343613 h 459000"/>
              <a:gd name="connsiteX62" fmla="*/ 140888 w 535534"/>
              <a:gd name="connsiteY62" fmla="*/ 342337 h 459000"/>
              <a:gd name="connsiteX63" fmla="*/ 140888 w 535534"/>
              <a:gd name="connsiteY63" fmla="*/ 317475 h 459000"/>
              <a:gd name="connsiteX64" fmla="*/ 115388 w 535534"/>
              <a:gd name="connsiteY64" fmla="*/ 240975 h 459000"/>
              <a:gd name="connsiteX65" fmla="*/ 140888 w 535534"/>
              <a:gd name="connsiteY65" fmla="*/ 244800 h 459000"/>
              <a:gd name="connsiteX66" fmla="*/ 140888 w 535534"/>
              <a:gd name="connsiteY66" fmla="*/ 270300 h 459000"/>
              <a:gd name="connsiteX67" fmla="*/ 115388 w 535534"/>
              <a:gd name="connsiteY67" fmla="*/ 265838 h 459000"/>
              <a:gd name="connsiteX68" fmla="*/ 115388 w 535534"/>
              <a:gd name="connsiteY68" fmla="*/ 240975 h 459000"/>
              <a:gd name="connsiteX69" fmla="*/ 115388 w 535534"/>
              <a:gd name="connsiteY69" fmla="*/ 339788 h 459000"/>
              <a:gd name="connsiteX70" fmla="*/ 89888 w 535534"/>
              <a:gd name="connsiteY70" fmla="*/ 335325 h 459000"/>
              <a:gd name="connsiteX71" fmla="*/ 89888 w 535534"/>
              <a:gd name="connsiteY71" fmla="*/ 310463 h 459000"/>
              <a:gd name="connsiteX72" fmla="*/ 115388 w 535534"/>
              <a:gd name="connsiteY72" fmla="*/ 314288 h 459000"/>
              <a:gd name="connsiteX73" fmla="*/ 115388 w 535534"/>
              <a:gd name="connsiteY73" fmla="*/ 339788 h 459000"/>
              <a:gd name="connsiteX74" fmla="*/ 64388 w 535534"/>
              <a:gd name="connsiteY74" fmla="*/ 235875 h 459000"/>
              <a:gd name="connsiteX75" fmla="*/ 64388 w 535534"/>
              <a:gd name="connsiteY75" fmla="*/ 224400 h 459000"/>
              <a:gd name="connsiteX76" fmla="*/ 89888 w 535534"/>
              <a:gd name="connsiteY76" fmla="*/ 233963 h 459000"/>
              <a:gd name="connsiteX77" fmla="*/ 89888 w 535534"/>
              <a:gd name="connsiteY77" fmla="*/ 257550 h 459000"/>
              <a:gd name="connsiteX78" fmla="*/ 64388 w 535534"/>
              <a:gd name="connsiteY78" fmla="*/ 235875 h 459000"/>
              <a:gd name="connsiteX79" fmla="*/ 64388 w 535534"/>
              <a:gd name="connsiteY79" fmla="*/ 327675 h 459000"/>
              <a:gd name="connsiteX80" fmla="*/ 38888 w 535534"/>
              <a:gd name="connsiteY80" fmla="*/ 306000 h 459000"/>
              <a:gd name="connsiteX81" fmla="*/ 38888 w 535534"/>
              <a:gd name="connsiteY81" fmla="*/ 294525 h 459000"/>
              <a:gd name="connsiteX82" fmla="*/ 64388 w 535534"/>
              <a:gd name="connsiteY82" fmla="*/ 304088 h 459000"/>
              <a:gd name="connsiteX83" fmla="*/ 64388 w 535534"/>
              <a:gd name="connsiteY83" fmla="*/ 327675 h 459000"/>
              <a:gd name="connsiteX84" fmla="*/ 38888 w 535534"/>
              <a:gd name="connsiteY84" fmla="*/ 128775 h 459000"/>
              <a:gd name="connsiteX85" fmla="*/ 64388 w 535534"/>
              <a:gd name="connsiteY85" fmla="*/ 138338 h 459000"/>
              <a:gd name="connsiteX86" fmla="*/ 64388 w 535534"/>
              <a:gd name="connsiteY86" fmla="*/ 161925 h 459000"/>
              <a:gd name="connsiteX87" fmla="*/ 38888 w 535534"/>
              <a:gd name="connsiteY87" fmla="*/ 140250 h 459000"/>
              <a:gd name="connsiteX88" fmla="*/ 38888 w 535534"/>
              <a:gd name="connsiteY88" fmla="*/ 128775 h 459000"/>
              <a:gd name="connsiteX89" fmla="*/ 115388 w 535534"/>
              <a:gd name="connsiteY89" fmla="*/ 149175 h 459000"/>
              <a:gd name="connsiteX90" fmla="*/ 115388 w 535534"/>
              <a:gd name="connsiteY90" fmla="*/ 174675 h 459000"/>
              <a:gd name="connsiteX91" fmla="*/ 89888 w 535534"/>
              <a:gd name="connsiteY91" fmla="*/ 170213 h 459000"/>
              <a:gd name="connsiteX92" fmla="*/ 89888 w 535534"/>
              <a:gd name="connsiteY92" fmla="*/ 145350 h 459000"/>
              <a:gd name="connsiteX93" fmla="*/ 115388 w 535534"/>
              <a:gd name="connsiteY93" fmla="*/ 149175 h 459000"/>
              <a:gd name="connsiteX94" fmla="*/ 179138 w 535534"/>
              <a:gd name="connsiteY94" fmla="*/ 38250 h 459000"/>
              <a:gd name="connsiteX95" fmla="*/ 319388 w 535534"/>
              <a:gd name="connsiteY95" fmla="*/ 76500 h 459000"/>
              <a:gd name="connsiteX96" fmla="*/ 179138 w 535534"/>
              <a:gd name="connsiteY96" fmla="*/ 114750 h 459000"/>
              <a:gd name="connsiteX97" fmla="*/ 38888 w 535534"/>
              <a:gd name="connsiteY97" fmla="*/ 76500 h 459000"/>
              <a:gd name="connsiteX98" fmla="*/ 179138 w 535534"/>
              <a:gd name="connsiteY98" fmla="*/ 38250 h 459000"/>
              <a:gd name="connsiteX99" fmla="*/ 217388 w 535534"/>
              <a:gd name="connsiteY99" fmla="*/ 340425 h 459000"/>
              <a:gd name="connsiteX100" fmla="*/ 191888 w 535534"/>
              <a:gd name="connsiteY100" fmla="*/ 318750 h 459000"/>
              <a:gd name="connsiteX101" fmla="*/ 191888 w 535534"/>
              <a:gd name="connsiteY101" fmla="*/ 307275 h 459000"/>
              <a:gd name="connsiteX102" fmla="*/ 217388 w 535534"/>
              <a:gd name="connsiteY102" fmla="*/ 316838 h 459000"/>
              <a:gd name="connsiteX103" fmla="*/ 217388 w 535534"/>
              <a:gd name="connsiteY103" fmla="*/ 340425 h 459000"/>
              <a:gd name="connsiteX104" fmla="*/ 293888 w 535534"/>
              <a:gd name="connsiteY104" fmla="*/ 161925 h 459000"/>
              <a:gd name="connsiteX105" fmla="*/ 293888 w 535534"/>
              <a:gd name="connsiteY105" fmla="*/ 138975 h 459000"/>
              <a:gd name="connsiteX106" fmla="*/ 319388 w 535534"/>
              <a:gd name="connsiteY106" fmla="*/ 128775 h 459000"/>
              <a:gd name="connsiteX107" fmla="*/ 319388 w 535534"/>
              <a:gd name="connsiteY107" fmla="*/ 140250 h 459000"/>
              <a:gd name="connsiteX108" fmla="*/ 293888 w 535534"/>
              <a:gd name="connsiteY108" fmla="*/ 161925 h 459000"/>
              <a:gd name="connsiteX109" fmla="*/ 242888 w 535534"/>
              <a:gd name="connsiteY109" fmla="*/ 174038 h 459000"/>
              <a:gd name="connsiteX110" fmla="*/ 242888 w 535534"/>
              <a:gd name="connsiteY110" fmla="*/ 149175 h 459000"/>
              <a:gd name="connsiteX111" fmla="*/ 268388 w 535534"/>
              <a:gd name="connsiteY111" fmla="*/ 145350 h 459000"/>
              <a:gd name="connsiteX112" fmla="*/ 268388 w 535534"/>
              <a:gd name="connsiteY112" fmla="*/ 169575 h 459000"/>
              <a:gd name="connsiteX113" fmla="*/ 242888 w 535534"/>
              <a:gd name="connsiteY113" fmla="*/ 174038 h 459000"/>
              <a:gd name="connsiteX114" fmla="*/ 191888 w 535534"/>
              <a:gd name="connsiteY114" fmla="*/ 178500 h 459000"/>
              <a:gd name="connsiteX115" fmla="*/ 191888 w 535534"/>
              <a:gd name="connsiteY115" fmla="*/ 153000 h 459000"/>
              <a:gd name="connsiteX116" fmla="*/ 217388 w 535534"/>
              <a:gd name="connsiteY116" fmla="*/ 151725 h 459000"/>
              <a:gd name="connsiteX117" fmla="*/ 217388 w 535534"/>
              <a:gd name="connsiteY117" fmla="*/ 177225 h 459000"/>
              <a:gd name="connsiteX118" fmla="*/ 191888 w 535534"/>
              <a:gd name="connsiteY118" fmla="*/ 178500 h 459000"/>
              <a:gd name="connsiteX119" fmla="*/ 140888 w 535534"/>
              <a:gd name="connsiteY119" fmla="*/ 177225 h 459000"/>
              <a:gd name="connsiteX120" fmla="*/ 140888 w 535534"/>
              <a:gd name="connsiteY120" fmla="*/ 151725 h 459000"/>
              <a:gd name="connsiteX121" fmla="*/ 166388 w 535534"/>
              <a:gd name="connsiteY121" fmla="*/ 153000 h 459000"/>
              <a:gd name="connsiteX122" fmla="*/ 166388 w 535534"/>
              <a:gd name="connsiteY122" fmla="*/ 178500 h 459000"/>
              <a:gd name="connsiteX123" fmla="*/ 140888 w 535534"/>
              <a:gd name="connsiteY123" fmla="*/ 177225 h 459000"/>
              <a:gd name="connsiteX124" fmla="*/ 472388 w 535534"/>
              <a:gd name="connsiteY124" fmla="*/ 255000 h 459000"/>
              <a:gd name="connsiteX125" fmla="*/ 332138 w 535534"/>
              <a:gd name="connsiteY125" fmla="*/ 293250 h 459000"/>
              <a:gd name="connsiteX126" fmla="*/ 191888 w 535534"/>
              <a:gd name="connsiteY126" fmla="*/ 255000 h 459000"/>
              <a:gd name="connsiteX127" fmla="*/ 332138 w 535534"/>
              <a:gd name="connsiteY127" fmla="*/ 216750 h 459000"/>
              <a:gd name="connsiteX128" fmla="*/ 472388 w 535534"/>
              <a:gd name="connsiteY128" fmla="*/ 255000 h 459000"/>
              <a:gd name="connsiteX129" fmla="*/ 510638 w 535534"/>
              <a:gd name="connsiteY129" fmla="*/ 274125 h 459000"/>
              <a:gd name="connsiteX130" fmla="*/ 510638 w 535534"/>
              <a:gd name="connsiteY130" fmla="*/ 255000 h 459000"/>
              <a:gd name="connsiteX131" fmla="*/ 441150 w 535534"/>
              <a:gd name="connsiteY131" fmla="*/ 191250 h 459000"/>
              <a:gd name="connsiteX132" fmla="*/ 381863 w 535534"/>
              <a:gd name="connsiteY132" fmla="*/ 181050 h 459000"/>
              <a:gd name="connsiteX133" fmla="*/ 382500 w 535534"/>
              <a:gd name="connsiteY133" fmla="*/ 172125 h 459000"/>
              <a:gd name="connsiteX134" fmla="*/ 357000 w 535534"/>
              <a:gd name="connsiteY134" fmla="*/ 127500 h 459000"/>
              <a:gd name="connsiteX135" fmla="*/ 357000 w 535534"/>
              <a:gd name="connsiteY135" fmla="*/ 76500 h 459000"/>
              <a:gd name="connsiteX136" fmla="*/ 287513 w 535534"/>
              <a:gd name="connsiteY136" fmla="*/ 12750 h 459000"/>
              <a:gd name="connsiteX137" fmla="*/ 178500 w 535534"/>
              <a:gd name="connsiteY137" fmla="*/ 0 h 459000"/>
              <a:gd name="connsiteX138" fmla="*/ 0 w 535534"/>
              <a:gd name="connsiteY138" fmla="*/ 76500 h 459000"/>
              <a:gd name="connsiteX139" fmla="*/ 0 w 535534"/>
              <a:gd name="connsiteY139" fmla="*/ 140250 h 459000"/>
              <a:gd name="connsiteX140" fmla="*/ 25500 w 535534"/>
              <a:gd name="connsiteY140" fmla="*/ 184875 h 459000"/>
              <a:gd name="connsiteX141" fmla="*/ 25500 w 535534"/>
              <a:gd name="connsiteY141" fmla="*/ 196988 h 459000"/>
              <a:gd name="connsiteX142" fmla="*/ 0 w 535534"/>
              <a:gd name="connsiteY142" fmla="*/ 242250 h 459000"/>
              <a:gd name="connsiteX143" fmla="*/ 0 w 535534"/>
              <a:gd name="connsiteY143" fmla="*/ 306000 h 459000"/>
              <a:gd name="connsiteX144" fmla="*/ 69487 w 535534"/>
              <a:gd name="connsiteY144" fmla="*/ 369750 h 459000"/>
              <a:gd name="connsiteX145" fmla="*/ 178500 w 535534"/>
              <a:gd name="connsiteY145" fmla="*/ 382500 h 459000"/>
              <a:gd name="connsiteX146" fmla="*/ 247988 w 535534"/>
              <a:gd name="connsiteY146" fmla="*/ 446250 h 459000"/>
              <a:gd name="connsiteX147" fmla="*/ 357000 w 535534"/>
              <a:gd name="connsiteY147" fmla="*/ 459000 h 459000"/>
              <a:gd name="connsiteX148" fmla="*/ 535500 w 535534"/>
              <a:gd name="connsiteY148" fmla="*/ 382500 h 459000"/>
              <a:gd name="connsiteX149" fmla="*/ 535500 w 535534"/>
              <a:gd name="connsiteY149" fmla="*/ 318750 h 459000"/>
              <a:gd name="connsiteX150" fmla="*/ 510638 w 535534"/>
              <a:gd name="connsiteY150" fmla="*/ 274125 h 4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35534" h="459000">
                <a:moveTo>
                  <a:pt x="497888" y="382500"/>
                </a:moveTo>
                <a:cubicBezTo>
                  <a:pt x="497888" y="390788"/>
                  <a:pt x="488325" y="398438"/>
                  <a:pt x="472388" y="404175"/>
                </a:cubicBezTo>
                <a:lnTo>
                  <a:pt x="472388" y="381225"/>
                </a:lnTo>
                <a:cubicBezTo>
                  <a:pt x="481313" y="378675"/>
                  <a:pt x="490238" y="374850"/>
                  <a:pt x="497888" y="371025"/>
                </a:cubicBezTo>
                <a:lnTo>
                  <a:pt x="497888" y="382500"/>
                </a:lnTo>
                <a:close/>
                <a:moveTo>
                  <a:pt x="446888" y="340425"/>
                </a:moveTo>
                <a:lnTo>
                  <a:pt x="446888" y="317475"/>
                </a:lnTo>
                <a:cubicBezTo>
                  <a:pt x="455813" y="314925"/>
                  <a:pt x="464738" y="311100"/>
                  <a:pt x="472388" y="307275"/>
                </a:cubicBezTo>
                <a:lnTo>
                  <a:pt x="472388" y="318750"/>
                </a:lnTo>
                <a:cubicBezTo>
                  <a:pt x="472388" y="327038"/>
                  <a:pt x="462825" y="334688"/>
                  <a:pt x="446888" y="340425"/>
                </a:cubicBezTo>
                <a:close/>
                <a:moveTo>
                  <a:pt x="446888" y="411825"/>
                </a:moveTo>
                <a:cubicBezTo>
                  <a:pt x="439238" y="413738"/>
                  <a:pt x="430313" y="415013"/>
                  <a:pt x="421388" y="416288"/>
                </a:cubicBezTo>
                <a:lnTo>
                  <a:pt x="421388" y="391425"/>
                </a:lnTo>
                <a:cubicBezTo>
                  <a:pt x="429675" y="390150"/>
                  <a:pt x="438600" y="388875"/>
                  <a:pt x="446888" y="387600"/>
                </a:cubicBezTo>
                <a:lnTo>
                  <a:pt x="446888" y="411825"/>
                </a:lnTo>
                <a:close/>
                <a:moveTo>
                  <a:pt x="395888" y="327675"/>
                </a:moveTo>
                <a:cubicBezTo>
                  <a:pt x="404175" y="326400"/>
                  <a:pt x="413100" y="325125"/>
                  <a:pt x="421388" y="323850"/>
                </a:cubicBezTo>
                <a:lnTo>
                  <a:pt x="421388" y="348075"/>
                </a:lnTo>
                <a:cubicBezTo>
                  <a:pt x="413738" y="349988"/>
                  <a:pt x="404813" y="351263"/>
                  <a:pt x="395888" y="352538"/>
                </a:cubicBezTo>
                <a:lnTo>
                  <a:pt x="395888" y="327675"/>
                </a:lnTo>
                <a:close/>
                <a:moveTo>
                  <a:pt x="395888" y="419475"/>
                </a:moveTo>
                <a:cubicBezTo>
                  <a:pt x="387600" y="420113"/>
                  <a:pt x="379313" y="420750"/>
                  <a:pt x="370388" y="420750"/>
                </a:cubicBezTo>
                <a:lnTo>
                  <a:pt x="370388" y="395250"/>
                </a:lnTo>
                <a:cubicBezTo>
                  <a:pt x="378037" y="395250"/>
                  <a:pt x="386963" y="394613"/>
                  <a:pt x="395888" y="393975"/>
                </a:cubicBezTo>
                <a:lnTo>
                  <a:pt x="395888" y="419475"/>
                </a:lnTo>
                <a:close/>
                <a:moveTo>
                  <a:pt x="344888" y="357000"/>
                </a:moveTo>
                <a:lnTo>
                  <a:pt x="344888" y="331500"/>
                </a:lnTo>
                <a:cubicBezTo>
                  <a:pt x="352538" y="331500"/>
                  <a:pt x="361463" y="330863"/>
                  <a:pt x="370388" y="330225"/>
                </a:cubicBezTo>
                <a:lnTo>
                  <a:pt x="370388" y="355725"/>
                </a:lnTo>
                <a:cubicBezTo>
                  <a:pt x="362100" y="356363"/>
                  <a:pt x="353813" y="356363"/>
                  <a:pt x="344888" y="357000"/>
                </a:cubicBezTo>
                <a:close/>
                <a:moveTo>
                  <a:pt x="344888" y="420750"/>
                </a:moveTo>
                <a:cubicBezTo>
                  <a:pt x="335963" y="420750"/>
                  <a:pt x="327675" y="420113"/>
                  <a:pt x="319388" y="419475"/>
                </a:cubicBezTo>
                <a:lnTo>
                  <a:pt x="319388" y="395250"/>
                </a:lnTo>
                <a:cubicBezTo>
                  <a:pt x="323850" y="395250"/>
                  <a:pt x="327675" y="395250"/>
                  <a:pt x="332138" y="395250"/>
                </a:cubicBezTo>
                <a:cubicBezTo>
                  <a:pt x="335963" y="395250"/>
                  <a:pt x="340425" y="395250"/>
                  <a:pt x="344888" y="395250"/>
                </a:cubicBezTo>
                <a:lnTo>
                  <a:pt x="344888" y="420750"/>
                </a:lnTo>
                <a:close/>
                <a:moveTo>
                  <a:pt x="293888" y="330225"/>
                </a:moveTo>
                <a:cubicBezTo>
                  <a:pt x="302175" y="330863"/>
                  <a:pt x="310463" y="331500"/>
                  <a:pt x="319388" y="331500"/>
                </a:cubicBezTo>
                <a:lnTo>
                  <a:pt x="319388" y="357000"/>
                </a:lnTo>
                <a:cubicBezTo>
                  <a:pt x="310463" y="357000"/>
                  <a:pt x="302175" y="356363"/>
                  <a:pt x="293888" y="355725"/>
                </a:cubicBezTo>
                <a:lnTo>
                  <a:pt x="293888" y="330225"/>
                </a:lnTo>
                <a:close/>
                <a:moveTo>
                  <a:pt x="293888" y="416288"/>
                </a:moveTo>
                <a:cubicBezTo>
                  <a:pt x="284963" y="415013"/>
                  <a:pt x="276038" y="413738"/>
                  <a:pt x="268388" y="411825"/>
                </a:cubicBezTo>
                <a:lnTo>
                  <a:pt x="268388" y="391425"/>
                </a:lnTo>
                <a:cubicBezTo>
                  <a:pt x="276675" y="392700"/>
                  <a:pt x="284963" y="393337"/>
                  <a:pt x="293888" y="393975"/>
                </a:cubicBezTo>
                <a:lnTo>
                  <a:pt x="293888" y="416288"/>
                </a:lnTo>
                <a:close/>
                <a:moveTo>
                  <a:pt x="242888" y="348075"/>
                </a:moveTo>
                <a:lnTo>
                  <a:pt x="242888" y="323213"/>
                </a:lnTo>
                <a:cubicBezTo>
                  <a:pt x="251175" y="324488"/>
                  <a:pt x="259462" y="326400"/>
                  <a:pt x="268388" y="327038"/>
                </a:cubicBezTo>
                <a:lnTo>
                  <a:pt x="268388" y="352538"/>
                </a:lnTo>
                <a:cubicBezTo>
                  <a:pt x="259462" y="351263"/>
                  <a:pt x="250538" y="349988"/>
                  <a:pt x="242888" y="348075"/>
                </a:cubicBezTo>
                <a:close/>
                <a:moveTo>
                  <a:pt x="242888" y="404175"/>
                </a:moveTo>
                <a:cubicBezTo>
                  <a:pt x="226950" y="397800"/>
                  <a:pt x="217388" y="390150"/>
                  <a:pt x="217388" y="382500"/>
                </a:cubicBezTo>
                <a:lnTo>
                  <a:pt x="217388" y="381225"/>
                </a:lnTo>
                <a:cubicBezTo>
                  <a:pt x="217388" y="381225"/>
                  <a:pt x="217388" y="381225"/>
                  <a:pt x="218025" y="381225"/>
                </a:cubicBezTo>
                <a:cubicBezTo>
                  <a:pt x="219938" y="381863"/>
                  <a:pt x="221212" y="382500"/>
                  <a:pt x="223125" y="382500"/>
                </a:cubicBezTo>
                <a:cubicBezTo>
                  <a:pt x="229500" y="384413"/>
                  <a:pt x="235875" y="385688"/>
                  <a:pt x="242888" y="386962"/>
                </a:cubicBezTo>
                <a:lnTo>
                  <a:pt x="242888" y="404175"/>
                </a:lnTo>
                <a:close/>
                <a:moveTo>
                  <a:pt x="140888" y="317475"/>
                </a:moveTo>
                <a:cubicBezTo>
                  <a:pt x="145350" y="317475"/>
                  <a:pt x="149175" y="318113"/>
                  <a:pt x="153638" y="318113"/>
                </a:cubicBezTo>
                <a:lnTo>
                  <a:pt x="153638" y="318750"/>
                </a:lnTo>
                <a:cubicBezTo>
                  <a:pt x="153638" y="327675"/>
                  <a:pt x="155550" y="336600"/>
                  <a:pt x="160013" y="343613"/>
                </a:cubicBezTo>
                <a:cubicBezTo>
                  <a:pt x="153638" y="343613"/>
                  <a:pt x="147263" y="342975"/>
                  <a:pt x="140888" y="342337"/>
                </a:cubicBezTo>
                <a:lnTo>
                  <a:pt x="140888" y="317475"/>
                </a:lnTo>
                <a:close/>
                <a:moveTo>
                  <a:pt x="115388" y="240975"/>
                </a:moveTo>
                <a:cubicBezTo>
                  <a:pt x="123675" y="242250"/>
                  <a:pt x="131963" y="244163"/>
                  <a:pt x="140888" y="244800"/>
                </a:cubicBezTo>
                <a:lnTo>
                  <a:pt x="140888" y="270300"/>
                </a:lnTo>
                <a:cubicBezTo>
                  <a:pt x="131963" y="269025"/>
                  <a:pt x="123038" y="267750"/>
                  <a:pt x="115388" y="265838"/>
                </a:cubicBezTo>
                <a:lnTo>
                  <a:pt x="115388" y="240975"/>
                </a:lnTo>
                <a:close/>
                <a:moveTo>
                  <a:pt x="115388" y="339788"/>
                </a:moveTo>
                <a:cubicBezTo>
                  <a:pt x="106463" y="338513"/>
                  <a:pt x="97538" y="337238"/>
                  <a:pt x="89888" y="335325"/>
                </a:cubicBezTo>
                <a:lnTo>
                  <a:pt x="89888" y="310463"/>
                </a:lnTo>
                <a:cubicBezTo>
                  <a:pt x="98175" y="311738"/>
                  <a:pt x="106463" y="313650"/>
                  <a:pt x="115388" y="314288"/>
                </a:cubicBezTo>
                <a:lnTo>
                  <a:pt x="115388" y="339788"/>
                </a:lnTo>
                <a:close/>
                <a:moveTo>
                  <a:pt x="64388" y="235875"/>
                </a:moveTo>
                <a:lnTo>
                  <a:pt x="64388" y="224400"/>
                </a:lnTo>
                <a:cubicBezTo>
                  <a:pt x="72038" y="228225"/>
                  <a:pt x="80325" y="231413"/>
                  <a:pt x="89888" y="233963"/>
                </a:cubicBezTo>
                <a:lnTo>
                  <a:pt x="89888" y="257550"/>
                </a:lnTo>
                <a:cubicBezTo>
                  <a:pt x="73950" y="251813"/>
                  <a:pt x="64388" y="244163"/>
                  <a:pt x="64388" y="235875"/>
                </a:cubicBezTo>
                <a:close/>
                <a:moveTo>
                  <a:pt x="64388" y="327675"/>
                </a:moveTo>
                <a:cubicBezTo>
                  <a:pt x="48450" y="321300"/>
                  <a:pt x="38888" y="313650"/>
                  <a:pt x="38888" y="306000"/>
                </a:cubicBezTo>
                <a:lnTo>
                  <a:pt x="38888" y="294525"/>
                </a:lnTo>
                <a:cubicBezTo>
                  <a:pt x="46538" y="298350"/>
                  <a:pt x="54825" y="301538"/>
                  <a:pt x="64388" y="304088"/>
                </a:cubicBezTo>
                <a:lnTo>
                  <a:pt x="64388" y="327675"/>
                </a:lnTo>
                <a:close/>
                <a:moveTo>
                  <a:pt x="38888" y="128775"/>
                </a:moveTo>
                <a:cubicBezTo>
                  <a:pt x="46538" y="132600"/>
                  <a:pt x="54825" y="135788"/>
                  <a:pt x="64388" y="138338"/>
                </a:cubicBezTo>
                <a:lnTo>
                  <a:pt x="64388" y="161925"/>
                </a:lnTo>
                <a:cubicBezTo>
                  <a:pt x="48450" y="155550"/>
                  <a:pt x="38888" y="147900"/>
                  <a:pt x="38888" y="140250"/>
                </a:cubicBezTo>
                <a:lnTo>
                  <a:pt x="38888" y="128775"/>
                </a:lnTo>
                <a:close/>
                <a:moveTo>
                  <a:pt x="115388" y="149175"/>
                </a:moveTo>
                <a:lnTo>
                  <a:pt x="115388" y="174675"/>
                </a:lnTo>
                <a:cubicBezTo>
                  <a:pt x="106463" y="173400"/>
                  <a:pt x="97538" y="172125"/>
                  <a:pt x="89888" y="170213"/>
                </a:cubicBezTo>
                <a:lnTo>
                  <a:pt x="89888" y="145350"/>
                </a:lnTo>
                <a:cubicBezTo>
                  <a:pt x="98175" y="146625"/>
                  <a:pt x="106463" y="147900"/>
                  <a:pt x="115388" y="149175"/>
                </a:cubicBezTo>
                <a:close/>
                <a:moveTo>
                  <a:pt x="179138" y="38250"/>
                </a:moveTo>
                <a:cubicBezTo>
                  <a:pt x="256913" y="38250"/>
                  <a:pt x="319388" y="55463"/>
                  <a:pt x="319388" y="76500"/>
                </a:cubicBezTo>
                <a:cubicBezTo>
                  <a:pt x="319388" y="97537"/>
                  <a:pt x="256913" y="114750"/>
                  <a:pt x="179138" y="114750"/>
                </a:cubicBezTo>
                <a:cubicBezTo>
                  <a:pt x="101362" y="114750"/>
                  <a:pt x="38888" y="97537"/>
                  <a:pt x="38888" y="76500"/>
                </a:cubicBezTo>
                <a:cubicBezTo>
                  <a:pt x="38888" y="55463"/>
                  <a:pt x="101362" y="38250"/>
                  <a:pt x="179138" y="38250"/>
                </a:cubicBezTo>
                <a:close/>
                <a:moveTo>
                  <a:pt x="217388" y="340425"/>
                </a:moveTo>
                <a:cubicBezTo>
                  <a:pt x="201450" y="334050"/>
                  <a:pt x="191888" y="326400"/>
                  <a:pt x="191888" y="318750"/>
                </a:cubicBezTo>
                <a:lnTo>
                  <a:pt x="191888" y="307275"/>
                </a:lnTo>
                <a:cubicBezTo>
                  <a:pt x="199538" y="311100"/>
                  <a:pt x="207825" y="314288"/>
                  <a:pt x="217388" y="316838"/>
                </a:cubicBezTo>
                <a:lnTo>
                  <a:pt x="217388" y="340425"/>
                </a:lnTo>
                <a:close/>
                <a:moveTo>
                  <a:pt x="293888" y="161925"/>
                </a:moveTo>
                <a:lnTo>
                  <a:pt x="293888" y="138975"/>
                </a:lnTo>
                <a:cubicBezTo>
                  <a:pt x="302813" y="136425"/>
                  <a:pt x="311738" y="132600"/>
                  <a:pt x="319388" y="128775"/>
                </a:cubicBezTo>
                <a:lnTo>
                  <a:pt x="319388" y="140250"/>
                </a:lnTo>
                <a:cubicBezTo>
                  <a:pt x="319388" y="148538"/>
                  <a:pt x="309825" y="156188"/>
                  <a:pt x="293888" y="161925"/>
                </a:cubicBezTo>
                <a:close/>
                <a:moveTo>
                  <a:pt x="242888" y="174038"/>
                </a:moveTo>
                <a:lnTo>
                  <a:pt x="242888" y="149175"/>
                </a:lnTo>
                <a:cubicBezTo>
                  <a:pt x="251175" y="147900"/>
                  <a:pt x="260100" y="146625"/>
                  <a:pt x="268388" y="145350"/>
                </a:cubicBezTo>
                <a:lnTo>
                  <a:pt x="268388" y="169575"/>
                </a:lnTo>
                <a:cubicBezTo>
                  <a:pt x="260738" y="171488"/>
                  <a:pt x="251813" y="172762"/>
                  <a:pt x="242888" y="174038"/>
                </a:cubicBezTo>
                <a:close/>
                <a:moveTo>
                  <a:pt x="191888" y="178500"/>
                </a:moveTo>
                <a:lnTo>
                  <a:pt x="191888" y="153000"/>
                </a:lnTo>
                <a:cubicBezTo>
                  <a:pt x="199538" y="153000"/>
                  <a:pt x="208462" y="152363"/>
                  <a:pt x="217388" y="151725"/>
                </a:cubicBezTo>
                <a:lnTo>
                  <a:pt x="217388" y="177225"/>
                </a:lnTo>
                <a:cubicBezTo>
                  <a:pt x="209100" y="177863"/>
                  <a:pt x="200813" y="177863"/>
                  <a:pt x="191888" y="178500"/>
                </a:cubicBezTo>
                <a:close/>
                <a:moveTo>
                  <a:pt x="140888" y="177225"/>
                </a:moveTo>
                <a:lnTo>
                  <a:pt x="140888" y="151725"/>
                </a:lnTo>
                <a:cubicBezTo>
                  <a:pt x="149175" y="152363"/>
                  <a:pt x="157462" y="153000"/>
                  <a:pt x="166388" y="153000"/>
                </a:cubicBezTo>
                <a:lnTo>
                  <a:pt x="166388" y="178500"/>
                </a:lnTo>
                <a:cubicBezTo>
                  <a:pt x="157462" y="177863"/>
                  <a:pt x="149175" y="177863"/>
                  <a:pt x="140888" y="177225"/>
                </a:cubicBezTo>
                <a:close/>
                <a:moveTo>
                  <a:pt x="472388" y="255000"/>
                </a:moveTo>
                <a:cubicBezTo>
                  <a:pt x="472388" y="276038"/>
                  <a:pt x="409912" y="293250"/>
                  <a:pt x="332138" y="293250"/>
                </a:cubicBezTo>
                <a:cubicBezTo>
                  <a:pt x="254363" y="293250"/>
                  <a:pt x="191888" y="276038"/>
                  <a:pt x="191888" y="255000"/>
                </a:cubicBezTo>
                <a:cubicBezTo>
                  <a:pt x="191888" y="233963"/>
                  <a:pt x="254363" y="216750"/>
                  <a:pt x="332138" y="216750"/>
                </a:cubicBezTo>
                <a:cubicBezTo>
                  <a:pt x="409912" y="216750"/>
                  <a:pt x="472388" y="233963"/>
                  <a:pt x="472388" y="255000"/>
                </a:cubicBezTo>
                <a:close/>
                <a:moveTo>
                  <a:pt x="510638" y="274125"/>
                </a:moveTo>
                <a:lnTo>
                  <a:pt x="510638" y="255000"/>
                </a:lnTo>
                <a:cubicBezTo>
                  <a:pt x="510638" y="225038"/>
                  <a:pt x="487050" y="203363"/>
                  <a:pt x="441150" y="191250"/>
                </a:cubicBezTo>
                <a:cubicBezTo>
                  <a:pt x="423938" y="186788"/>
                  <a:pt x="404175" y="182963"/>
                  <a:pt x="381863" y="181050"/>
                </a:cubicBezTo>
                <a:cubicBezTo>
                  <a:pt x="382500" y="178500"/>
                  <a:pt x="382500" y="175313"/>
                  <a:pt x="382500" y="172125"/>
                </a:cubicBezTo>
                <a:cubicBezTo>
                  <a:pt x="382500" y="154275"/>
                  <a:pt x="374213" y="138975"/>
                  <a:pt x="357000" y="127500"/>
                </a:cubicBezTo>
                <a:lnTo>
                  <a:pt x="357000" y="76500"/>
                </a:lnTo>
                <a:cubicBezTo>
                  <a:pt x="357000" y="46537"/>
                  <a:pt x="333413" y="24862"/>
                  <a:pt x="287513" y="12750"/>
                </a:cubicBezTo>
                <a:cubicBezTo>
                  <a:pt x="257550" y="4462"/>
                  <a:pt x="219300" y="0"/>
                  <a:pt x="178500" y="0"/>
                </a:cubicBezTo>
                <a:cubicBezTo>
                  <a:pt x="124950" y="0"/>
                  <a:pt x="0" y="7650"/>
                  <a:pt x="0" y="76500"/>
                </a:cubicBezTo>
                <a:lnTo>
                  <a:pt x="0" y="140250"/>
                </a:lnTo>
                <a:cubicBezTo>
                  <a:pt x="0" y="158100"/>
                  <a:pt x="8287" y="173400"/>
                  <a:pt x="25500" y="184875"/>
                </a:cubicBezTo>
                <a:lnTo>
                  <a:pt x="25500" y="196988"/>
                </a:lnTo>
                <a:cubicBezTo>
                  <a:pt x="10200" y="207825"/>
                  <a:pt x="0" y="222488"/>
                  <a:pt x="0" y="242250"/>
                </a:cubicBezTo>
                <a:lnTo>
                  <a:pt x="0" y="306000"/>
                </a:lnTo>
                <a:cubicBezTo>
                  <a:pt x="0" y="335962"/>
                  <a:pt x="23588" y="357638"/>
                  <a:pt x="69487" y="369750"/>
                </a:cubicBezTo>
                <a:cubicBezTo>
                  <a:pt x="99450" y="378038"/>
                  <a:pt x="137700" y="382500"/>
                  <a:pt x="178500" y="382500"/>
                </a:cubicBezTo>
                <a:cubicBezTo>
                  <a:pt x="178500" y="412462"/>
                  <a:pt x="202087" y="434138"/>
                  <a:pt x="247988" y="446250"/>
                </a:cubicBezTo>
                <a:cubicBezTo>
                  <a:pt x="277950" y="454538"/>
                  <a:pt x="316200" y="459000"/>
                  <a:pt x="357000" y="459000"/>
                </a:cubicBezTo>
                <a:cubicBezTo>
                  <a:pt x="410550" y="459000"/>
                  <a:pt x="535500" y="451350"/>
                  <a:pt x="535500" y="382500"/>
                </a:cubicBezTo>
                <a:lnTo>
                  <a:pt x="535500" y="318750"/>
                </a:lnTo>
                <a:cubicBezTo>
                  <a:pt x="536138" y="300900"/>
                  <a:pt x="527850" y="285600"/>
                  <a:pt x="510638" y="274125"/>
                </a:cubicBezTo>
                <a:close/>
              </a:path>
            </a:pathLst>
          </a:custGeom>
          <a:solidFill>
            <a:srgbClr val="FFFFFF"/>
          </a:solidFill>
          <a:ln w="6350" cap="flat">
            <a:noFill/>
            <a:prstDash val="solid"/>
            <a:miter/>
          </a:ln>
        </p:spPr>
        <p:txBody>
          <a:bodyPr rtlCol="0" anchor="ctr"/>
          <a:lstStyle/>
          <a:p>
            <a:endParaRPr lang="en-GB"/>
          </a:p>
        </p:txBody>
      </p:sp>
      <p:grpSp>
        <p:nvGrpSpPr>
          <p:cNvPr id="7" name="Graphic 4" descr="Earth globe: Africa and Europe with solid fill">
            <a:extLst>
              <a:ext uri="{FF2B5EF4-FFF2-40B4-BE49-F238E27FC236}">
                <a16:creationId xmlns:a16="http://schemas.microsoft.com/office/drawing/2014/main" id="{F9265E92-FFA6-4686-88EB-676FBE41FCE5}"/>
              </a:ext>
            </a:extLst>
          </p:cNvPr>
          <p:cNvGrpSpPr>
            <a:grpSpLocks noChangeAspect="1"/>
          </p:cNvGrpSpPr>
          <p:nvPr/>
        </p:nvGrpSpPr>
        <p:grpSpPr>
          <a:xfrm>
            <a:off x="5766621" y="4155585"/>
            <a:ext cx="540000" cy="540000"/>
            <a:chOff x="2407814" y="4174597"/>
            <a:chExt cx="531997" cy="531997"/>
          </a:xfrm>
          <a:solidFill>
            <a:schemeClr val="bg1"/>
          </a:solidFill>
        </p:grpSpPr>
        <p:sp>
          <p:nvSpPr>
            <p:cNvPr id="15" name="Freeform: Shape 14">
              <a:extLst>
                <a:ext uri="{FF2B5EF4-FFF2-40B4-BE49-F238E27FC236}">
                  <a16:creationId xmlns:a16="http://schemas.microsoft.com/office/drawing/2014/main" id="{8A8A73D6-C078-4BDB-9D13-FAF6F2F4689A}"/>
                </a:ext>
              </a:extLst>
            </p:cNvPr>
            <p:cNvSpPr/>
            <p:nvPr/>
          </p:nvSpPr>
          <p:spPr>
            <a:xfrm>
              <a:off x="2407814" y="4174597"/>
              <a:ext cx="531997" cy="531997"/>
            </a:xfrm>
            <a:custGeom>
              <a:avLst/>
              <a:gdLst>
                <a:gd name="connsiteX0" fmla="*/ 265999 w 531997"/>
                <a:gd name="connsiteY0" fmla="*/ 0 h 531997"/>
                <a:gd name="connsiteX1" fmla="*/ 0 w 531997"/>
                <a:gd name="connsiteY1" fmla="*/ 265999 h 531997"/>
                <a:gd name="connsiteX2" fmla="*/ 265999 w 531997"/>
                <a:gd name="connsiteY2" fmla="*/ 531998 h 531997"/>
                <a:gd name="connsiteX3" fmla="*/ 531998 w 531997"/>
                <a:gd name="connsiteY3" fmla="*/ 265999 h 531997"/>
                <a:gd name="connsiteX4" fmla="*/ 265999 w 531997"/>
                <a:gd name="connsiteY4" fmla="*/ 0 h 531997"/>
                <a:gd name="connsiteX5" fmla="*/ 265999 w 531997"/>
                <a:gd name="connsiteY5" fmla="*/ 503998 h 531997"/>
                <a:gd name="connsiteX6" fmla="*/ 28000 w 531997"/>
                <a:gd name="connsiteY6" fmla="*/ 265999 h 531997"/>
                <a:gd name="connsiteX7" fmla="*/ 265999 w 531997"/>
                <a:gd name="connsiteY7" fmla="*/ 28000 h 531997"/>
                <a:gd name="connsiteX8" fmla="*/ 361898 w 531997"/>
                <a:gd name="connsiteY8" fmla="*/ 48300 h 531997"/>
                <a:gd name="connsiteX9" fmla="*/ 339499 w 531997"/>
                <a:gd name="connsiteY9" fmla="*/ 66500 h 531997"/>
                <a:gd name="connsiteX10" fmla="*/ 330399 w 531997"/>
                <a:gd name="connsiteY10" fmla="*/ 70000 h 531997"/>
                <a:gd name="connsiteX11" fmla="*/ 317099 w 531997"/>
                <a:gd name="connsiteY11" fmla="*/ 70000 h 531997"/>
                <a:gd name="connsiteX12" fmla="*/ 312199 w 531997"/>
                <a:gd name="connsiteY12" fmla="*/ 69300 h 531997"/>
                <a:gd name="connsiteX13" fmla="*/ 258299 w 531997"/>
                <a:gd name="connsiteY13" fmla="*/ 49000 h 531997"/>
                <a:gd name="connsiteX14" fmla="*/ 195299 w 531997"/>
                <a:gd name="connsiteY14" fmla="*/ 70000 h 531997"/>
                <a:gd name="connsiteX15" fmla="*/ 201599 w 531997"/>
                <a:gd name="connsiteY15" fmla="*/ 91000 h 531997"/>
                <a:gd name="connsiteX16" fmla="*/ 202999 w 531997"/>
                <a:gd name="connsiteY16" fmla="*/ 91000 h 531997"/>
                <a:gd name="connsiteX17" fmla="*/ 222599 w 531997"/>
                <a:gd name="connsiteY17" fmla="*/ 91000 h 531997"/>
                <a:gd name="connsiteX18" fmla="*/ 234499 w 531997"/>
                <a:gd name="connsiteY18" fmla="*/ 84700 h 531997"/>
                <a:gd name="connsiteX19" fmla="*/ 242199 w 531997"/>
                <a:gd name="connsiteY19" fmla="*/ 72800 h 531997"/>
                <a:gd name="connsiteX20" fmla="*/ 247799 w 531997"/>
                <a:gd name="connsiteY20" fmla="*/ 70000 h 531997"/>
                <a:gd name="connsiteX21" fmla="*/ 258999 w 531997"/>
                <a:gd name="connsiteY21" fmla="*/ 70000 h 531997"/>
                <a:gd name="connsiteX22" fmla="*/ 244299 w 531997"/>
                <a:gd name="connsiteY22" fmla="*/ 94500 h 531997"/>
                <a:gd name="connsiteX23" fmla="*/ 226099 w 531997"/>
                <a:gd name="connsiteY23" fmla="*/ 105000 h 531997"/>
                <a:gd name="connsiteX24" fmla="*/ 207199 w 531997"/>
                <a:gd name="connsiteY24" fmla="*/ 105000 h 531997"/>
                <a:gd name="connsiteX25" fmla="*/ 199499 w 531997"/>
                <a:gd name="connsiteY25" fmla="*/ 107100 h 531997"/>
                <a:gd name="connsiteX26" fmla="*/ 181999 w 531997"/>
                <a:gd name="connsiteY26" fmla="*/ 118999 h 531997"/>
                <a:gd name="connsiteX27" fmla="*/ 167999 w 531997"/>
                <a:gd name="connsiteY27" fmla="*/ 118999 h 531997"/>
                <a:gd name="connsiteX28" fmla="*/ 160999 w 531997"/>
                <a:gd name="connsiteY28" fmla="*/ 125999 h 531997"/>
                <a:gd name="connsiteX29" fmla="*/ 160999 w 531997"/>
                <a:gd name="connsiteY29" fmla="*/ 132999 h 531997"/>
                <a:gd name="connsiteX30" fmla="*/ 153999 w 531997"/>
                <a:gd name="connsiteY30" fmla="*/ 139999 h 531997"/>
                <a:gd name="connsiteX31" fmla="*/ 147699 w 531997"/>
                <a:gd name="connsiteY31" fmla="*/ 139999 h 531997"/>
                <a:gd name="connsiteX32" fmla="*/ 135799 w 531997"/>
                <a:gd name="connsiteY32" fmla="*/ 146299 h 531997"/>
                <a:gd name="connsiteX33" fmla="*/ 127399 w 531997"/>
                <a:gd name="connsiteY33" fmla="*/ 159599 h 531997"/>
                <a:gd name="connsiteX34" fmla="*/ 125999 w 531997"/>
                <a:gd name="connsiteY34" fmla="*/ 163799 h 531997"/>
                <a:gd name="connsiteX35" fmla="*/ 125999 w 531997"/>
                <a:gd name="connsiteY35" fmla="*/ 167999 h 531997"/>
                <a:gd name="connsiteX36" fmla="*/ 132999 w 531997"/>
                <a:gd name="connsiteY36" fmla="*/ 174999 h 531997"/>
                <a:gd name="connsiteX37" fmla="*/ 158199 w 531997"/>
                <a:gd name="connsiteY37" fmla="*/ 174999 h 531997"/>
                <a:gd name="connsiteX38" fmla="*/ 163099 w 531997"/>
                <a:gd name="connsiteY38" fmla="*/ 172899 h 531997"/>
                <a:gd name="connsiteX39" fmla="*/ 184799 w 531997"/>
                <a:gd name="connsiteY39" fmla="*/ 151199 h 531997"/>
                <a:gd name="connsiteX40" fmla="*/ 194599 w 531997"/>
                <a:gd name="connsiteY40" fmla="*/ 146999 h 531997"/>
                <a:gd name="connsiteX41" fmla="*/ 197399 w 531997"/>
                <a:gd name="connsiteY41" fmla="*/ 146999 h 531997"/>
                <a:gd name="connsiteX42" fmla="*/ 204399 w 531997"/>
                <a:gd name="connsiteY42" fmla="*/ 152599 h 531997"/>
                <a:gd name="connsiteX43" fmla="*/ 208599 w 531997"/>
                <a:gd name="connsiteY43" fmla="*/ 170099 h 531997"/>
                <a:gd name="connsiteX44" fmla="*/ 215599 w 531997"/>
                <a:gd name="connsiteY44" fmla="*/ 175699 h 531997"/>
                <a:gd name="connsiteX45" fmla="*/ 216999 w 531997"/>
                <a:gd name="connsiteY45" fmla="*/ 175699 h 531997"/>
                <a:gd name="connsiteX46" fmla="*/ 223999 w 531997"/>
                <a:gd name="connsiteY46" fmla="*/ 168699 h 531997"/>
                <a:gd name="connsiteX47" fmla="*/ 223999 w 531997"/>
                <a:gd name="connsiteY47" fmla="*/ 150499 h 531997"/>
                <a:gd name="connsiteX48" fmla="*/ 226099 w 531997"/>
                <a:gd name="connsiteY48" fmla="*/ 145599 h 531997"/>
                <a:gd name="connsiteX49" fmla="*/ 230999 w 531997"/>
                <a:gd name="connsiteY49" fmla="*/ 139999 h 531997"/>
                <a:gd name="connsiteX50" fmla="*/ 236599 w 531997"/>
                <a:gd name="connsiteY50" fmla="*/ 156099 h 531997"/>
                <a:gd name="connsiteX51" fmla="*/ 242899 w 531997"/>
                <a:gd name="connsiteY51" fmla="*/ 160999 h 531997"/>
                <a:gd name="connsiteX52" fmla="*/ 249199 w 531997"/>
                <a:gd name="connsiteY52" fmla="*/ 160999 h 531997"/>
                <a:gd name="connsiteX53" fmla="*/ 254099 w 531997"/>
                <a:gd name="connsiteY53" fmla="*/ 158899 h 531997"/>
                <a:gd name="connsiteX54" fmla="*/ 256899 w 531997"/>
                <a:gd name="connsiteY54" fmla="*/ 156099 h 531997"/>
                <a:gd name="connsiteX55" fmla="*/ 261799 w 531997"/>
                <a:gd name="connsiteY55" fmla="*/ 153999 h 531997"/>
                <a:gd name="connsiteX56" fmla="*/ 265999 w 531997"/>
                <a:gd name="connsiteY56" fmla="*/ 153999 h 531997"/>
                <a:gd name="connsiteX57" fmla="*/ 272999 w 531997"/>
                <a:gd name="connsiteY57" fmla="*/ 160999 h 531997"/>
                <a:gd name="connsiteX58" fmla="*/ 272999 w 531997"/>
                <a:gd name="connsiteY58" fmla="*/ 167999 h 531997"/>
                <a:gd name="connsiteX59" fmla="*/ 279999 w 531997"/>
                <a:gd name="connsiteY59" fmla="*/ 174999 h 531997"/>
                <a:gd name="connsiteX60" fmla="*/ 305199 w 531997"/>
                <a:gd name="connsiteY60" fmla="*/ 174999 h 531997"/>
                <a:gd name="connsiteX61" fmla="*/ 311499 w 531997"/>
                <a:gd name="connsiteY61" fmla="*/ 184099 h 531997"/>
                <a:gd name="connsiteX62" fmla="*/ 309399 w 531997"/>
                <a:gd name="connsiteY62" fmla="*/ 190399 h 531997"/>
                <a:gd name="connsiteX63" fmla="*/ 301699 w 531997"/>
                <a:gd name="connsiteY63" fmla="*/ 195299 h 531997"/>
                <a:gd name="connsiteX64" fmla="*/ 268099 w 531997"/>
                <a:gd name="connsiteY64" fmla="*/ 189699 h 531997"/>
                <a:gd name="connsiteX65" fmla="*/ 263199 w 531997"/>
                <a:gd name="connsiteY65" fmla="*/ 189699 h 531997"/>
                <a:gd name="connsiteX66" fmla="*/ 234499 w 531997"/>
                <a:gd name="connsiteY66" fmla="*/ 195299 h 531997"/>
                <a:gd name="connsiteX67" fmla="*/ 226799 w 531997"/>
                <a:gd name="connsiteY67" fmla="*/ 194599 h 531997"/>
                <a:gd name="connsiteX68" fmla="*/ 181999 w 531997"/>
                <a:gd name="connsiteY68" fmla="*/ 181999 h 531997"/>
                <a:gd name="connsiteX69" fmla="*/ 98000 w 531997"/>
                <a:gd name="connsiteY69" fmla="*/ 258999 h 531997"/>
                <a:gd name="connsiteX70" fmla="*/ 139999 w 531997"/>
                <a:gd name="connsiteY70" fmla="*/ 307999 h 531997"/>
                <a:gd name="connsiteX71" fmla="*/ 209999 w 531997"/>
                <a:gd name="connsiteY71" fmla="*/ 363998 h 531997"/>
                <a:gd name="connsiteX72" fmla="*/ 209999 w 531997"/>
                <a:gd name="connsiteY72" fmla="*/ 407398 h 531997"/>
                <a:gd name="connsiteX73" fmla="*/ 218399 w 531997"/>
                <a:gd name="connsiteY73" fmla="*/ 429798 h 531997"/>
                <a:gd name="connsiteX74" fmla="*/ 238699 w 531997"/>
                <a:gd name="connsiteY74" fmla="*/ 454298 h 531997"/>
                <a:gd name="connsiteX75" fmla="*/ 254799 w 531997"/>
                <a:gd name="connsiteY75" fmla="*/ 461998 h 531997"/>
                <a:gd name="connsiteX76" fmla="*/ 271599 w 531997"/>
                <a:gd name="connsiteY76" fmla="*/ 461998 h 531997"/>
                <a:gd name="connsiteX77" fmla="*/ 286299 w 531997"/>
                <a:gd name="connsiteY77" fmla="*/ 455698 h 531997"/>
                <a:gd name="connsiteX78" fmla="*/ 303099 w 531997"/>
                <a:gd name="connsiteY78" fmla="*/ 438898 h 531997"/>
                <a:gd name="connsiteX79" fmla="*/ 310799 w 531997"/>
                <a:gd name="connsiteY79" fmla="*/ 427698 h 531997"/>
                <a:gd name="connsiteX80" fmla="*/ 324799 w 531997"/>
                <a:gd name="connsiteY80" fmla="*/ 398998 h 531997"/>
                <a:gd name="connsiteX81" fmla="*/ 328299 w 531997"/>
                <a:gd name="connsiteY81" fmla="*/ 383598 h 531997"/>
                <a:gd name="connsiteX82" fmla="*/ 328299 w 531997"/>
                <a:gd name="connsiteY82" fmla="*/ 351398 h 531997"/>
                <a:gd name="connsiteX83" fmla="*/ 334599 w 531997"/>
                <a:gd name="connsiteY83" fmla="*/ 336699 h 531997"/>
                <a:gd name="connsiteX84" fmla="*/ 371698 w 531997"/>
                <a:gd name="connsiteY84" fmla="*/ 299599 h 531997"/>
                <a:gd name="connsiteX85" fmla="*/ 370998 w 531997"/>
                <a:gd name="connsiteY85" fmla="*/ 289099 h 531997"/>
                <a:gd name="connsiteX86" fmla="*/ 305899 w 531997"/>
                <a:gd name="connsiteY86" fmla="*/ 220499 h 531997"/>
                <a:gd name="connsiteX87" fmla="*/ 312199 w 531997"/>
                <a:gd name="connsiteY87" fmla="*/ 209999 h 531997"/>
                <a:gd name="connsiteX88" fmla="*/ 314999 w 531997"/>
                <a:gd name="connsiteY88" fmla="*/ 209999 h 531997"/>
                <a:gd name="connsiteX89" fmla="*/ 354898 w 531997"/>
                <a:gd name="connsiteY89" fmla="*/ 261799 h 531997"/>
                <a:gd name="connsiteX90" fmla="*/ 375198 w 531997"/>
                <a:gd name="connsiteY90" fmla="*/ 263899 h 531997"/>
                <a:gd name="connsiteX91" fmla="*/ 398298 w 531997"/>
                <a:gd name="connsiteY91" fmla="*/ 244299 h 531997"/>
                <a:gd name="connsiteX92" fmla="*/ 397598 w 531997"/>
                <a:gd name="connsiteY92" fmla="*/ 233099 h 531997"/>
                <a:gd name="connsiteX93" fmla="*/ 376598 w 531997"/>
                <a:gd name="connsiteY93" fmla="*/ 220499 h 531997"/>
                <a:gd name="connsiteX94" fmla="*/ 373798 w 531997"/>
                <a:gd name="connsiteY94" fmla="*/ 211399 h 531997"/>
                <a:gd name="connsiteX95" fmla="*/ 374498 w 531997"/>
                <a:gd name="connsiteY95" fmla="*/ 209999 h 531997"/>
                <a:gd name="connsiteX96" fmla="*/ 384298 w 531997"/>
                <a:gd name="connsiteY96" fmla="*/ 207199 h 531997"/>
                <a:gd name="connsiteX97" fmla="*/ 409498 w 531997"/>
                <a:gd name="connsiteY97" fmla="*/ 222599 h 531997"/>
                <a:gd name="connsiteX98" fmla="*/ 416498 w 531997"/>
                <a:gd name="connsiteY98" fmla="*/ 224699 h 531997"/>
                <a:gd name="connsiteX99" fmla="*/ 424198 w 531997"/>
                <a:gd name="connsiteY99" fmla="*/ 224699 h 531997"/>
                <a:gd name="connsiteX100" fmla="*/ 436798 w 531997"/>
                <a:gd name="connsiteY100" fmla="*/ 233099 h 531997"/>
                <a:gd name="connsiteX101" fmla="*/ 457098 w 531997"/>
                <a:gd name="connsiteY101" fmla="*/ 279299 h 531997"/>
                <a:gd name="connsiteX102" fmla="*/ 469698 w 531997"/>
                <a:gd name="connsiteY102" fmla="*/ 287699 h 531997"/>
                <a:gd name="connsiteX103" fmla="*/ 469698 w 531997"/>
                <a:gd name="connsiteY103" fmla="*/ 287699 h 531997"/>
                <a:gd name="connsiteX104" fmla="*/ 481598 w 531997"/>
                <a:gd name="connsiteY104" fmla="*/ 275799 h 531997"/>
                <a:gd name="connsiteX105" fmla="*/ 481598 w 531997"/>
                <a:gd name="connsiteY105" fmla="*/ 256199 h 531997"/>
                <a:gd name="connsiteX106" fmla="*/ 484398 w 531997"/>
                <a:gd name="connsiteY106" fmla="*/ 250599 h 531997"/>
                <a:gd name="connsiteX107" fmla="*/ 500498 w 531997"/>
                <a:gd name="connsiteY107" fmla="*/ 237999 h 531997"/>
                <a:gd name="connsiteX108" fmla="*/ 502598 w 531997"/>
                <a:gd name="connsiteY108" fmla="*/ 266699 h 531997"/>
                <a:gd name="connsiteX109" fmla="*/ 265999 w 531997"/>
                <a:gd name="connsiteY109" fmla="*/ 503998 h 53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31997" h="531997">
                  <a:moveTo>
                    <a:pt x="265999" y="0"/>
                  </a:moveTo>
                  <a:cubicBezTo>
                    <a:pt x="118999" y="0"/>
                    <a:pt x="0" y="118999"/>
                    <a:pt x="0" y="265999"/>
                  </a:cubicBezTo>
                  <a:cubicBezTo>
                    <a:pt x="0" y="412998"/>
                    <a:pt x="118999" y="531998"/>
                    <a:pt x="265999" y="531998"/>
                  </a:cubicBezTo>
                  <a:cubicBezTo>
                    <a:pt x="412998" y="531998"/>
                    <a:pt x="531998" y="412998"/>
                    <a:pt x="531998" y="265999"/>
                  </a:cubicBezTo>
                  <a:cubicBezTo>
                    <a:pt x="531998" y="118999"/>
                    <a:pt x="412998" y="0"/>
                    <a:pt x="265999" y="0"/>
                  </a:cubicBezTo>
                  <a:close/>
                  <a:moveTo>
                    <a:pt x="265999" y="503998"/>
                  </a:moveTo>
                  <a:cubicBezTo>
                    <a:pt x="135099" y="503998"/>
                    <a:pt x="28000" y="396898"/>
                    <a:pt x="28000" y="265999"/>
                  </a:cubicBezTo>
                  <a:cubicBezTo>
                    <a:pt x="28000" y="135099"/>
                    <a:pt x="135099" y="28000"/>
                    <a:pt x="265999" y="28000"/>
                  </a:cubicBezTo>
                  <a:cubicBezTo>
                    <a:pt x="300299" y="28000"/>
                    <a:pt x="332499" y="35000"/>
                    <a:pt x="361898" y="48300"/>
                  </a:cubicBezTo>
                  <a:lnTo>
                    <a:pt x="339499" y="66500"/>
                  </a:lnTo>
                  <a:cubicBezTo>
                    <a:pt x="336699" y="68600"/>
                    <a:pt x="333899" y="70000"/>
                    <a:pt x="330399" y="70000"/>
                  </a:cubicBezTo>
                  <a:lnTo>
                    <a:pt x="317099" y="70000"/>
                  </a:lnTo>
                  <a:cubicBezTo>
                    <a:pt x="315699" y="70000"/>
                    <a:pt x="313599" y="70000"/>
                    <a:pt x="312199" y="69300"/>
                  </a:cubicBezTo>
                  <a:cubicBezTo>
                    <a:pt x="312199" y="69300"/>
                    <a:pt x="277899" y="49000"/>
                    <a:pt x="258299" y="49000"/>
                  </a:cubicBezTo>
                  <a:cubicBezTo>
                    <a:pt x="239399" y="49000"/>
                    <a:pt x="208599" y="60900"/>
                    <a:pt x="195299" y="70000"/>
                  </a:cubicBezTo>
                  <a:cubicBezTo>
                    <a:pt x="174999" y="83300"/>
                    <a:pt x="196699" y="89600"/>
                    <a:pt x="201599" y="91000"/>
                  </a:cubicBezTo>
                  <a:cubicBezTo>
                    <a:pt x="202299" y="91000"/>
                    <a:pt x="202999" y="91000"/>
                    <a:pt x="202999" y="91000"/>
                  </a:cubicBezTo>
                  <a:lnTo>
                    <a:pt x="222599" y="91000"/>
                  </a:lnTo>
                  <a:cubicBezTo>
                    <a:pt x="227499" y="91000"/>
                    <a:pt x="231699" y="88900"/>
                    <a:pt x="234499" y="84700"/>
                  </a:cubicBezTo>
                  <a:lnTo>
                    <a:pt x="242199" y="72800"/>
                  </a:lnTo>
                  <a:cubicBezTo>
                    <a:pt x="243599" y="70700"/>
                    <a:pt x="245699" y="70000"/>
                    <a:pt x="247799" y="70000"/>
                  </a:cubicBezTo>
                  <a:lnTo>
                    <a:pt x="258999" y="70000"/>
                  </a:lnTo>
                  <a:lnTo>
                    <a:pt x="244299" y="94500"/>
                  </a:lnTo>
                  <a:cubicBezTo>
                    <a:pt x="240799" y="100800"/>
                    <a:pt x="233799" y="105000"/>
                    <a:pt x="226099" y="105000"/>
                  </a:cubicBezTo>
                  <a:lnTo>
                    <a:pt x="207199" y="105000"/>
                  </a:lnTo>
                  <a:cubicBezTo>
                    <a:pt x="204399" y="105000"/>
                    <a:pt x="201599" y="105700"/>
                    <a:pt x="199499" y="107100"/>
                  </a:cubicBezTo>
                  <a:lnTo>
                    <a:pt x="181999" y="118999"/>
                  </a:lnTo>
                  <a:lnTo>
                    <a:pt x="167999" y="118999"/>
                  </a:lnTo>
                  <a:cubicBezTo>
                    <a:pt x="163799" y="118999"/>
                    <a:pt x="160999" y="121799"/>
                    <a:pt x="160999" y="125999"/>
                  </a:cubicBezTo>
                  <a:lnTo>
                    <a:pt x="160999" y="132999"/>
                  </a:lnTo>
                  <a:cubicBezTo>
                    <a:pt x="160999" y="137199"/>
                    <a:pt x="158199" y="139999"/>
                    <a:pt x="153999" y="139999"/>
                  </a:cubicBezTo>
                  <a:lnTo>
                    <a:pt x="147699" y="139999"/>
                  </a:lnTo>
                  <a:cubicBezTo>
                    <a:pt x="142799" y="139999"/>
                    <a:pt x="138599" y="142099"/>
                    <a:pt x="135799" y="146299"/>
                  </a:cubicBezTo>
                  <a:lnTo>
                    <a:pt x="127399" y="159599"/>
                  </a:lnTo>
                  <a:cubicBezTo>
                    <a:pt x="126699" y="160999"/>
                    <a:pt x="125999" y="162399"/>
                    <a:pt x="125999" y="163799"/>
                  </a:cubicBezTo>
                  <a:lnTo>
                    <a:pt x="125999" y="167999"/>
                  </a:lnTo>
                  <a:cubicBezTo>
                    <a:pt x="125999" y="172199"/>
                    <a:pt x="128799" y="174999"/>
                    <a:pt x="132999" y="174999"/>
                  </a:cubicBezTo>
                  <a:lnTo>
                    <a:pt x="158199" y="174999"/>
                  </a:lnTo>
                  <a:cubicBezTo>
                    <a:pt x="160299" y="174999"/>
                    <a:pt x="161699" y="174299"/>
                    <a:pt x="163099" y="172899"/>
                  </a:cubicBezTo>
                  <a:lnTo>
                    <a:pt x="184799" y="151199"/>
                  </a:lnTo>
                  <a:cubicBezTo>
                    <a:pt x="187599" y="148399"/>
                    <a:pt x="191099" y="146999"/>
                    <a:pt x="194599" y="146999"/>
                  </a:cubicBezTo>
                  <a:lnTo>
                    <a:pt x="197399" y="146999"/>
                  </a:lnTo>
                  <a:cubicBezTo>
                    <a:pt x="200899" y="146999"/>
                    <a:pt x="203699" y="149099"/>
                    <a:pt x="204399" y="152599"/>
                  </a:cubicBezTo>
                  <a:lnTo>
                    <a:pt x="208599" y="170099"/>
                  </a:lnTo>
                  <a:cubicBezTo>
                    <a:pt x="209299" y="172899"/>
                    <a:pt x="212099" y="175699"/>
                    <a:pt x="215599" y="175699"/>
                  </a:cubicBezTo>
                  <a:lnTo>
                    <a:pt x="216999" y="175699"/>
                  </a:lnTo>
                  <a:cubicBezTo>
                    <a:pt x="221199" y="175699"/>
                    <a:pt x="223999" y="172899"/>
                    <a:pt x="223999" y="168699"/>
                  </a:cubicBezTo>
                  <a:lnTo>
                    <a:pt x="223999" y="150499"/>
                  </a:lnTo>
                  <a:cubicBezTo>
                    <a:pt x="223999" y="148399"/>
                    <a:pt x="224699" y="146999"/>
                    <a:pt x="226099" y="145599"/>
                  </a:cubicBezTo>
                  <a:lnTo>
                    <a:pt x="230999" y="139999"/>
                  </a:lnTo>
                  <a:lnTo>
                    <a:pt x="236599" y="156099"/>
                  </a:lnTo>
                  <a:cubicBezTo>
                    <a:pt x="237299" y="158899"/>
                    <a:pt x="240099" y="160999"/>
                    <a:pt x="242899" y="160999"/>
                  </a:cubicBezTo>
                  <a:lnTo>
                    <a:pt x="249199" y="160999"/>
                  </a:lnTo>
                  <a:cubicBezTo>
                    <a:pt x="251299" y="160999"/>
                    <a:pt x="252699" y="160299"/>
                    <a:pt x="254099" y="158899"/>
                  </a:cubicBezTo>
                  <a:lnTo>
                    <a:pt x="256899" y="156099"/>
                  </a:lnTo>
                  <a:cubicBezTo>
                    <a:pt x="258299" y="154699"/>
                    <a:pt x="259699" y="153999"/>
                    <a:pt x="261799" y="153999"/>
                  </a:cubicBezTo>
                  <a:lnTo>
                    <a:pt x="265999" y="153999"/>
                  </a:lnTo>
                  <a:cubicBezTo>
                    <a:pt x="270199" y="153999"/>
                    <a:pt x="272999" y="156799"/>
                    <a:pt x="272999" y="160999"/>
                  </a:cubicBezTo>
                  <a:lnTo>
                    <a:pt x="272999" y="167999"/>
                  </a:lnTo>
                  <a:cubicBezTo>
                    <a:pt x="272999" y="172199"/>
                    <a:pt x="275799" y="174999"/>
                    <a:pt x="279999" y="174999"/>
                  </a:cubicBezTo>
                  <a:lnTo>
                    <a:pt x="305199" y="174999"/>
                  </a:lnTo>
                  <a:cubicBezTo>
                    <a:pt x="310099" y="174999"/>
                    <a:pt x="313599" y="179899"/>
                    <a:pt x="311499" y="184099"/>
                  </a:cubicBezTo>
                  <a:lnTo>
                    <a:pt x="309399" y="190399"/>
                  </a:lnTo>
                  <a:cubicBezTo>
                    <a:pt x="307999" y="193899"/>
                    <a:pt x="305199" y="195999"/>
                    <a:pt x="301699" y="195299"/>
                  </a:cubicBezTo>
                  <a:lnTo>
                    <a:pt x="268099" y="189699"/>
                  </a:lnTo>
                  <a:cubicBezTo>
                    <a:pt x="266699" y="189699"/>
                    <a:pt x="264599" y="189699"/>
                    <a:pt x="263199" y="189699"/>
                  </a:cubicBezTo>
                  <a:lnTo>
                    <a:pt x="234499" y="195299"/>
                  </a:lnTo>
                  <a:cubicBezTo>
                    <a:pt x="231699" y="195999"/>
                    <a:pt x="229599" y="195299"/>
                    <a:pt x="226799" y="194599"/>
                  </a:cubicBezTo>
                  <a:cubicBezTo>
                    <a:pt x="217699" y="191099"/>
                    <a:pt x="192499" y="181999"/>
                    <a:pt x="181999" y="181999"/>
                  </a:cubicBezTo>
                  <a:cubicBezTo>
                    <a:pt x="98700" y="181999"/>
                    <a:pt x="98000" y="237999"/>
                    <a:pt x="98000" y="258999"/>
                  </a:cubicBezTo>
                  <a:cubicBezTo>
                    <a:pt x="98000" y="286999"/>
                    <a:pt x="114099" y="307999"/>
                    <a:pt x="139999" y="307999"/>
                  </a:cubicBezTo>
                  <a:cubicBezTo>
                    <a:pt x="170799" y="307999"/>
                    <a:pt x="209999" y="306599"/>
                    <a:pt x="209999" y="363998"/>
                  </a:cubicBezTo>
                  <a:lnTo>
                    <a:pt x="209999" y="407398"/>
                  </a:lnTo>
                  <a:cubicBezTo>
                    <a:pt x="209999" y="415798"/>
                    <a:pt x="212799" y="423498"/>
                    <a:pt x="218399" y="429798"/>
                  </a:cubicBezTo>
                  <a:lnTo>
                    <a:pt x="238699" y="454298"/>
                  </a:lnTo>
                  <a:cubicBezTo>
                    <a:pt x="242899" y="459198"/>
                    <a:pt x="248499" y="461998"/>
                    <a:pt x="254799" y="461998"/>
                  </a:cubicBezTo>
                  <a:lnTo>
                    <a:pt x="271599" y="461998"/>
                  </a:lnTo>
                  <a:cubicBezTo>
                    <a:pt x="277199" y="461998"/>
                    <a:pt x="282799" y="459898"/>
                    <a:pt x="286299" y="455698"/>
                  </a:cubicBezTo>
                  <a:lnTo>
                    <a:pt x="303099" y="438898"/>
                  </a:lnTo>
                  <a:cubicBezTo>
                    <a:pt x="306599" y="435398"/>
                    <a:pt x="308699" y="431898"/>
                    <a:pt x="310799" y="427698"/>
                  </a:cubicBezTo>
                  <a:lnTo>
                    <a:pt x="324799" y="398998"/>
                  </a:lnTo>
                  <a:cubicBezTo>
                    <a:pt x="326899" y="394098"/>
                    <a:pt x="328299" y="388498"/>
                    <a:pt x="328299" y="383598"/>
                  </a:cubicBezTo>
                  <a:lnTo>
                    <a:pt x="328299" y="351398"/>
                  </a:lnTo>
                  <a:cubicBezTo>
                    <a:pt x="328299" y="345798"/>
                    <a:pt x="330399" y="340198"/>
                    <a:pt x="334599" y="336699"/>
                  </a:cubicBezTo>
                  <a:lnTo>
                    <a:pt x="371698" y="299599"/>
                  </a:lnTo>
                  <a:cubicBezTo>
                    <a:pt x="374498" y="296799"/>
                    <a:pt x="374498" y="291199"/>
                    <a:pt x="370998" y="289099"/>
                  </a:cubicBezTo>
                  <a:cubicBezTo>
                    <a:pt x="370998" y="289099"/>
                    <a:pt x="328999" y="265299"/>
                    <a:pt x="305899" y="220499"/>
                  </a:cubicBezTo>
                  <a:cubicBezTo>
                    <a:pt x="303799" y="215599"/>
                    <a:pt x="306599" y="209999"/>
                    <a:pt x="312199" y="209999"/>
                  </a:cubicBezTo>
                  <a:lnTo>
                    <a:pt x="314999" y="209999"/>
                  </a:lnTo>
                  <a:lnTo>
                    <a:pt x="354898" y="261799"/>
                  </a:lnTo>
                  <a:cubicBezTo>
                    <a:pt x="359798" y="268099"/>
                    <a:pt x="368898" y="268799"/>
                    <a:pt x="375198" y="263899"/>
                  </a:cubicBezTo>
                  <a:lnTo>
                    <a:pt x="398298" y="244299"/>
                  </a:lnTo>
                  <a:cubicBezTo>
                    <a:pt x="401798" y="241499"/>
                    <a:pt x="401798" y="235199"/>
                    <a:pt x="397598" y="233099"/>
                  </a:cubicBezTo>
                  <a:lnTo>
                    <a:pt x="376598" y="220499"/>
                  </a:lnTo>
                  <a:cubicBezTo>
                    <a:pt x="373798" y="218399"/>
                    <a:pt x="372398" y="214899"/>
                    <a:pt x="373798" y="211399"/>
                  </a:cubicBezTo>
                  <a:lnTo>
                    <a:pt x="374498" y="209999"/>
                  </a:lnTo>
                  <a:cubicBezTo>
                    <a:pt x="376598" y="206499"/>
                    <a:pt x="380798" y="205099"/>
                    <a:pt x="384298" y="207199"/>
                  </a:cubicBezTo>
                  <a:lnTo>
                    <a:pt x="409498" y="222599"/>
                  </a:lnTo>
                  <a:cubicBezTo>
                    <a:pt x="411598" y="223999"/>
                    <a:pt x="414398" y="224699"/>
                    <a:pt x="416498" y="224699"/>
                  </a:cubicBezTo>
                  <a:lnTo>
                    <a:pt x="424198" y="224699"/>
                  </a:lnTo>
                  <a:cubicBezTo>
                    <a:pt x="429798" y="224699"/>
                    <a:pt x="434698" y="228199"/>
                    <a:pt x="436798" y="233099"/>
                  </a:cubicBezTo>
                  <a:lnTo>
                    <a:pt x="457098" y="279299"/>
                  </a:lnTo>
                  <a:cubicBezTo>
                    <a:pt x="459198" y="284199"/>
                    <a:pt x="464098" y="287699"/>
                    <a:pt x="469698" y="287699"/>
                  </a:cubicBezTo>
                  <a:lnTo>
                    <a:pt x="469698" y="287699"/>
                  </a:lnTo>
                  <a:cubicBezTo>
                    <a:pt x="475998" y="287699"/>
                    <a:pt x="481598" y="282099"/>
                    <a:pt x="481598" y="275799"/>
                  </a:cubicBezTo>
                  <a:lnTo>
                    <a:pt x="481598" y="256199"/>
                  </a:lnTo>
                  <a:cubicBezTo>
                    <a:pt x="481598" y="254099"/>
                    <a:pt x="482298" y="251999"/>
                    <a:pt x="484398" y="250599"/>
                  </a:cubicBezTo>
                  <a:lnTo>
                    <a:pt x="500498" y="237999"/>
                  </a:lnTo>
                  <a:cubicBezTo>
                    <a:pt x="501898" y="247099"/>
                    <a:pt x="502598" y="256899"/>
                    <a:pt x="502598" y="266699"/>
                  </a:cubicBezTo>
                  <a:cubicBezTo>
                    <a:pt x="503998" y="396898"/>
                    <a:pt x="396898" y="503998"/>
                    <a:pt x="265999" y="503998"/>
                  </a:cubicBezTo>
                  <a:close/>
                </a:path>
              </a:pathLst>
            </a:custGeom>
            <a:solidFill>
              <a:schemeClr val="bg1"/>
            </a:solidFill>
            <a:ln w="6945"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21B63533-66DD-4D5F-BF85-558A283F12B0}"/>
                </a:ext>
              </a:extLst>
            </p:cNvPr>
            <p:cNvSpPr/>
            <p:nvPr/>
          </p:nvSpPr>
          <p:spPr>
            <a:xfrm>
              <a:off x="2536614" y="4261397"/>
              <a:ext cx="32199" cy="39199"/>
            </a:xfrm>
            <a:custGeom>
              <a:avLst/>
              <a:gdLst>
                <a:gd name="connsiteX0" fmla="*/ 11200 w 32199"/>
                <a:gd name="connsiteY0" fmla="*/ 32200 h 39199"/>
                <a:gd name="connsiteX1" fmla="*/ 11200 w 32199"/>
                <a:gd name="connsiteY1" fmla="*/ 39200 h 39199"/>
                <a:gd name="connsiteX2" fmla="*/ 18200 w 32199"/>
                <a:gd name="connsiteY2" fmla="*/ 39200 h 39199"/>
                <a:gd name="connsiteX3" fmla="*/ 25200 w 32199"/>
                <a:gd name="connsiteY3" fmla="*/ 32200 h 39199"/>
                <a:gd name="connsiteX4" fmla="*/ 25200 w 32199"/>
                <a:gd name="connsiteY4" fmla="*/ 25200 h 39199"/>
                <a:gd name="connsiteX5" fmla="*/ 32200 w 32199"/>
                <a:gd name="connsiteY5" fmla="*/ 25200 h 39199"/>
                <a:gd name="connsiteX6" fmla="*/ 32200 w 32199"/>
                <a:gd name="connsiteY6" fmla="*/ 14000 h 39199"/>
                <a:gd name="connsiteX7" fmla="*/ 30100 w 32199"/>
                <a:gd name="connsiteY7" fmla="*/ 9100 h 39199"/>
                <a:gd name="connsiteX8" fmla="*/ 23100 w 32199"/>
                <a:gd name="connsiteY8" fmla="*/ 2100 h 39199"/>
                <a:gd name="connsiteX9" fmla="*/ 13300 w 32199"/>
                <a:gd name="connsiteY9" fmla="*/ 2100 h 39199"/>
                <a:gd name="connsiteX10" fmla="*/ 2100 w 32199"/>
                <a:gd name="connsiteY10" fmla="*/ 13300 h 39199"/>
                <a:gd name="connsiteX11" fmla="*/ 2100 w 32199"/>
                <a:gd name="connsiteY11" fmla="*/ 23100 h 39199"/>
                <a:gd name="connsiteX12" fmla="*/ 11200 w 32199"/>
                <a:gd name="connsiteY12" fmla="*/ 32200 h 3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199" h="39199">
                  <a:moveTo>
                    <a:pt x="11200" y="32200"/>
                  </a:moveTo>
                  <a:lnTo>
                    <a:pt x="11200" y="39200"/>
                  </a:lnTo>
                  <a:lnTo>
                    <a:pt x="18200" y="39200"/>
                  </a:lnTo>
                  <a:cubicBezTo>
                    <a:pt x="22400" y="39200"/>
                    <a:pt x="25200" y="36400"/>
                    <a:pt x="25200" y="32200"/>
                  </a:cubicBezTo>
                  <a:lnTo>
                    <a:pt x="25200" y="25200"/>
                  </a:lnTo>
                  <a:lnTo>
                    <a:pt x="32200" y="25200"/>
                  </a:lnTo>
                  <a:lnTo>
                    <a:pt x="32200" y="14000"/>
                  </a:lnTo>
                  <a:cubicBezTo>
                    <a:pt x="32200" y="11900"/>
                    <a:pt x="31500" y="10500"/>
                    <a:pt x="30100" y="9100"/>
                  </a:cubicBezTo>
                  <a:lnTo>
                    <a:pt x="23100" y="2100"/>
                  </a:lnTo>
                  <a:cubicBezTo>
                    <a:pt x="20300" y="-700"/>
                    <a:pt x="16100" y="-700"/>
                    <a:pt x="13300" y="2100"/>
                  </a:cubicBezTo>
                  <a:lnTo>
                    <a:pt x="2100" y="13300"/>
                  </a:lnTo>
                  <a:cubicBezTo>
                    <a:pt x="-700" y="16100"/>
                    <a:pt x="-700" y="20300"/>
                    <a:pt x="2100" y="23100"/>
                  </a:cubicBezTo>
                  <a:lnTo>
                    <a:pt x="11200" y="32200"/>
                  </a:lnTo>
                  <a:close/>
                </a:path>
              </a:pathLst>
            </a:custGeom>
            <a:solidFill>
              <a:schemeClr val="bg1"/>
            </a:solidFill>
            <a:ln w="6945" cap="flat">
              <a:noFill/>
              <a:prstDash val="solid"/>
              <a:miter/>
            </a:ln>
          </p:spPr>
          <p:txBody>
            <a:bodyPr rtlCol="0" anchor="ctr"/>
            <a:lstStyle/>
            <a:p>
              <a:endParaRPr lang="en-GB"/>
            </a:p>
          </p:txBody>
        </p:sp>
      </p:grpSp>
      <p:sp>
        <p:nvSpPr>
          <p:cNvPr id="18" name="Oval 17">
            <a:extLst>
              <a:ext uri="{FF2B5EF4-FFF2-40B4-BE49-F238E27FC236}">
                <a16:creationId xmlns:a16="http://schemas.microsoft.com/office/drawing/2014/main" id="{F4DC2794-B03F-40D1-BC50-2C258B31FB96}"/>
              </a:ext>
            </a:extLst>
          </p:cNvPr>
          <p:cNvSpPr>
            <a:spLocks noChangeAspect="1"/>
          </p:cNvSpPr>
          <p:nvPr/>
        </p:nvSpPr>
        <p:spPr>
          <a:xfrm>
            <a:off x="5781705" y="4170763"/>
            <a:ext cx="504000" cy="504000"/>
          </a:xfrm>
          <a:prstGeom prst="ellipse">
            <a:avLst/>
          </a:prstGeom>
          <a:noFill/>
          <a:ln w="38100">
            <a:solidFill>
              <a:srgbClr val="BECF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aphic 22" descr="Gears with solid fill">
            <a:extLst>
              <a:ext uri="{FF2B5EF4-FFF2-40B4-BE49-F238E27FC236}">
                <a16:creationId xmlns:a16="http://schemas.microsoft.com/office/drawing/2014/main" id="{B95EE39D-5D33-42F6-8CFB-B70F340F9C9E}"/>
              </a:ext>
            </a:extLst>
          </p:cNvPr>
          <p:cNvGrpSpPr/>
          <p:nvPr/>
        </p:nvGrpSpPr>
        <p:grpSpPr>
          <a:xfrm>
            <a:off x="4121347" y="4163010"/>
            <a:ext cx="440099" cy="532575"/>
            <a:chOff x="4121347" y="4163010"/>
            <a:chExt cx="440099" cy="532575"/>
          </a:xfrm>
          <a:solidFill>
            <a:schemeClr val="bg1"/>
          </a:solidFill>
        </p:grpSpPr>
        <p:sp>
          <p:nvSpPr>
            <p:cNvPr id="33" name="Freeform: Shape 32">
              <a:extLst>
                <a:ext uri="{FF2B5EF4-FFF2-40B4-BE49-F238E27FC236}">
                  <a16:creationId xmlns:a16="http://schemas.microsoft.com/office/drawing/2014/main" id="{E9B8BA93-BBD3-4B63-A7DD-411FAB4119E0}"/>
                </a:ext>
              </a:extLst>
            </p:cNvPr>
            <p:cNvSpPr/>
            <p:nvPr/>
          </p:nvSpPr>
          <p:spPr>
            <a:xfrm>
              <a:off x="4273898" y="4163010"/>
              <a:ext cx="287549" cy="286875"/>
            </a:xfrm>
            <a:custGeom>
              <a:avLst/>
              <a:gdLst>
                <a:gd name="connsiteX0" fmla="*/ 143775 w 287549"/>
                <a:gd name="connsiteY0" fmla="*/ 194400 h 286875"/>
                <a:gd name="connsiteX1" fmla="*/ 93150 w 287549"/>
                <a:gd name="connsiteY1" fmla="*/ 143775 h 286875"/>
                <a:gd name="connsiteX2" fmla="*/ 143775 w 287549"/>
                <a:gd name="connsiteY2" fmla="*/ 93150 h 286875"/>
                <a:gd name="connsiteX3" fmla="*/ 194400 w 287549"/>
                <a:gd name="connsiteY3" fmla="*/ 143775 h 286875"/>
                <a:gd name="connsiteX4" fmla="*/ 143775 w 287549"/>
                <a:gd name="connsiteY4" fmla="*/ 194400 h 286875"/>
                <a:gd name="connsiteX5" fmla="*/ 257850 w 287549"/>
                <a:gd name="connsiteY5" fmla="*/ 112050 h 286875"/>
                <a:gd name="connsiteX6" fmla="*/ 247050 w 287549"/>
                <a:gd name="connsiteY6" fmla="*/ 85725 h 286875"/>
                <a:gd name="connsiteX7" fmla="*/ 257850 w 287549"/>
                <a:gd name="connsiteY7" fmla="*/ 54000 h 286875"/>
                <a:gd name="connsiteX8" fmla="*/ 233550 w 287549"/>
                <a:gd name="connsiteY8" fmla="*/ 29700 h 286875"/>
                <a:gd name="connsiteX9" fmla="*/ 201825 w 287549"/>
                <a:gd name="connsiteY9" fmla="*/ 40500 h 286875"/>
                <a:gd name="connsiteX10" fmla="*/ 175500 w 287549"/>
                <a:gd name="connsiteY10" fmla="*/ 29700 h 286875"/>
                <a:gd name="connsiteX11" fmla="*/ 160650 w 287549"/>
                <a:gd name="connsiteY11" fmla="*/ 0 h 286875"/>
                <a:gd name="connsiteX12" fmla="*/ 126900 w 287549"/>
                <a:gd name="connsiteY12" fmla="*/ 0 h 286875"/>
                <a:gd name="connsiteX13" fmla="*/ 112050 w 287549"/>
                <a:gd name="connsiteY13" fmla="*/ 29700 h 286875"/>
                <a:gd name="connsiteX14" fmla="*/ 85725 w 287549"/>
                <a:gd name="connsiteY14" fmla="*/ 40500 h 286875"/>
                <a:gd name="connsiteX15" fmla="*/ 54000 w 287549"/>
                <a:gd name="connsiteY15" fmla="*/ 29700 h 286875"/>
                <a:gd name="connsiteX16" fmla="*/ 29700 w 287549"/>
                <a:gd name="connsiteY16" fmla="*/ 54000 h 286875"/>
                <a:gd name="connsiteX17" fmla="*/ 40500 w 287549"/>
                <a:gd name="connsiteY17" fmla="*/ 85725 h 286875"/>
                <a:gd name="connsiteX18" fmla="*/ 29700 w 287549"/>
                <a:gd name="connsiteY18" fmla="*/ 112050 h 286875"/>
                <a:gd name="connsiteX19" fmla="*/ 0 w 287549"/>
                <a:gd name="connsiteY19" fmla="*/ 126900 h 286875"/>
                <a:gd name="connsiteX20" fmla="*/ 0 w 287549"/>
                <a:gd name="connsiteY20" fmla="*/ 160650 h 286875"/>
                <a:gd name="connsiteX21" fmla="*/ 29700 w 287549"/>
                <a:gd name="connsiteY21" fmla="*/ 175500 h 286875"/>
                <a:gd name="connsiteX22" fmla="*/ 40500 w 287549"/>
                <a:gd name="connsiteY22" fmla="*/ 201825 h 286875"/>
                <a:gd name="connsiteX23" fmla="*/ 29700 w 287549"/>
                <a:gd name="connsiteY23" fmla="*/ 233550 h 286875"/>
                <a:gd name="connsiteX24" fmla="*/ 53325 w 287549"/>
                <a:gd name="connsiteY24" fmla="*/ 257175 h 286875"/>
                <a:gd name="connsiteX25" fmla="*/ 85050 w 287549"/>
                <a:gd name="connsiteY25" fmla="*/ 246375 h 286875"/>
                <a:gd name="connsiteX26" fmla="*/ 111375 w 287549"/>
                <a:gd name="connsiteY26" fmla="*/ 257175 h 286875"/>
                <a:gd name="connsiteX27" fmla="*/ 126225 w 287549"/>
                <a:gd name="connsiteY27" fmla="*/ 286875 h 286875"/>
                <a:gd name="connsiteX28" fmla="*/ 159975 w 287549"/>
                <a:gd name="connsiteY28" fmla="*/ 286875 h 286875"/>
                <a:gd name="connsiteX29" fmla="*/ 174825 w 287549"/>
                <a:gd name="connsiteY29" fmla="*/ 257175 h 286875"/>
                <a:gd name="connsiteX30" fmla="*/ 201150 w 287549"/>
                <a:gd name="connsiteY30" fmla="*/ 246375 h 286875"/>
                <a:gd name="connsiteX31" fmla="*/ 232875 w 287549"/>
                <a:gd name="connsiteY31" fmla="*/ 257175 h 286875"/>
                <a:gd name="connsiteX32" fmla="*/ 257175 w 287549"/>
                <a:gd name="connsiteY32" fmla="*/ 233550 h 286875"/>
                <a:gd name="connsiteX33" fmla="*/ 246375 w 287549"/>
                <a:gd name="connsiteY33" fmla="*/ 201825 h 286875"/>
                <a:gd name="connsiteX34" fmla="*/ 257850 w 287549"/>
                <a:gd name="connsiteY34" fmla="*/ 175500 h 286875"/>
                <a:gd name="connsiteX35" fmla="*/ 287550 w 287549"/>
                <a:gd name="connsiteY35" fmla="*/ 160650 h 286875"/>
                <a:gd name="connsiteX36" fmla="*/ 287550 w 287549"/>
                <a:gd name="connsiteY36" fmla="*/ 126900 h 286875"/>
                <a:gd name="connsiteX37" fmla="*/ 257850 w 287549"/>
                <a:gd name="connsiteY37" fmla="*/ 112050 h 28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7549" h="286875">
                  <a:moveTo>
                    <a:pt x="143775" y="194400"/>
                  </a:moveTo>
                  <a:cubicBezTo>
                    <a:pt x="115425" y="194400"/>
                    <a:pt x="93150" y="171450"/>
                    <a:pt x="93150" y="143775"/>
                  </a:cubicBezTo>
                  <a:cubicBezTo>
                    <a:pt x="93150" y="116100"/>
                    <a:pt x="116100" y="93150"/>
                    <a:pt x="143775" y="93150"/>
                  </a:cubicBezTo>
                  <a:cubicBezTo>
                    <a:pt x="172125" y="93150"/>
                    <a:pt x="194400" y="116100"/>
                    <a:pt x="194400" y="143775"/>
                  </a:cubicBezTo>
                  <a:cubicBezTo>
                    <a:pt x="194400" y="171450"/>
                    <a:pt x="171450" y="194400"/>
                    <a:pt x="143775" y="194400"/>
                  </a:cubicBezTo>
                  <a:close/>
                  <a:moveTo>
                    <a:pt x="257850" y="112050"/>
                  </a:moveTo>
                  <a:cubicBezTo>
                    <a:pt x="255150" y="102600"/>
                    <a:pt x="251775" y="93825"/>
                    <a:pt x="247050" y="85725"/>
                  </a:cubicBezTo>
                  <a:lnTo>
                    <a:pt x="257850" y="54000"/>
                  </a:lnTo>
                  <a:lnTo>
                    <a:pt x="233550" y="29700"/>
                  </a:lnTo>
                  <a:lnTo>
                    <a:pt x="201825" y="40500"/>
                  </a:lnTo>
                  <a:cubicBezTo>
                    <a:pt x="193725" y="35775"/>
                    <a:pt x="184950" y="32400"/>
                    <a:pt x="175500" y="29700"/>
                  </a:cubicBezTo>
                  <a:lnTo>
                    <a:pt x="160650" y="0"/>
                  </a:lnTo>
                  <a:lnTo>
                    <a:pt x="126900" y="0"/>
                  </a:lnTo>
                  <a:lnTo>
                    <a:pt x="112050" y="29700"/>
                  </a:lnTo>
                  <a:cubicBezTo>
                    <a:pt x="102600" y="32400"/>
                    <a:pt x="93825" y="35775"/>
                    <a:pt x="85725" y="40500"/>
                  </a:cubicBezTo>
                  <a:lnTo>
                    <a:pt x="54000" y="29700"/>
                  </a:lnTo>
                  <a:lnTo>
                    <a:pt x="29700" y="54000"/>
                  </a:lnTo>
                  <a:lnTo>
                    <a:pt x="40500" y="85725"/>
                  </a:lnTo>
                  <a:cubicBezTo>
                    <a:pt x="35775" y="93825"/>
                    <a:pt x="32400" y="102600"/>
                    <a:pt x="29700" y="112050"/>
                  </a:cubicBezTo>
                  <a:lnTo>
                    <a:pt x="0" y="126900"/>
                  </a:lnTo>
                  <a:lnTo>
                    <a:pt x="0" y="160650"/>
                  </a:lnTo>
                  <a:lnTo>
                    <a:pt x="29700" y="175500"/>
                  </a:lnTo>
                  <a:cubicBezTo>
                    <a:pt x="32400" y="184950"/>
                    <a:pt x="35775" y="193725"/>
                    <a:pt x="40500" y="201825"/>
                  </a:cubicBezTo>
                  <a:lnTo>
                    <a:pt x="29700" y="233550"/>
                  </a:lnTo>
                  <a:lnTo>
                    <a:pt x="53325" y="257175"/>
                  </a:lnTo>
                  <a:lnTo>
                    <a:pt x="85050" y="246375"/>
                  </a:lnTo>
                  <a:cubicBezTo>
                    <a:pt x="93150" y="251100"/>
                    <a:pt x="101925" y="254475"/>
                    <a:pt x="111375" y="257175"/>
                  </a:cubicBezTo>
                  <a:lnTo>
                    <a:pt x="126225" y="286875"/>
                  </a:lnTo>
                  <a:lnTo>
                    <a:pt x="159975" y="286875"/>
                  </a:lnTo>
                  <a:lnTo>
                    <a:pt x="174825" y="257175"/>
                  </a:lnTo>
                  <a:cubicBezTo>
                    <a:pt x="184275" y="254475"/>
                    <a:pt x="193050" y="251100"/>
                    <a:pt x="201150" y="246375"/>
                  </a:cubicBezTo>
                  <a:lnTo>
                    <a:pt x="232875" y="257175"/>
                  </a:lnTo>
                  <a:lnTo>
                    <a:pt x="257175" y="233550"/>
                  </a:lnTo>
                  <a:lnTo>
                    <a:pt x="246375" y="201825"/>
                  </a:lnTo>
                  <a:cubicBezTo>
                    <a:pt x="251100" y="193725"/>
                    <a:pt x="255150" y="184275"/>
                    <a:pt x="257850" y="175500"/>
                  </a:cubicBezTo>
                  <a:lnTo>
                    <a:pt x="287550" y="160650"/>
                  </a:lnTo>
                  <a:lnTo>
                    <a:pt x="287550" y="126900"/>
                  </a:lnTo>
                  <a:lnTo>
                    <a:pt x="257850" y="112050"/>
                  </a:lnTo>
                  <a:close/>
                </a:path>
              </a:pathLst>
            </a:custGeom>
            <a:solidFill>
              <a:schemeClr val="bg1"/>
            </a:solidFill>
            <a:ln w="6747"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41A1128-D688-44A0-8BA1-BAD44D909CF5}"/>
                </a:ext>
              </a:extLst>
            </p:cNvPr>
            <p:cNvSpPr/>
            <p:nvPr/>
          </p:nvSpPr>
          <p:spPr>
            <a:xfrm>
              <a:off x="4121347" y="4408710"/>
              <a:ext cx="287550" cy="286875"/>
            </a:xfrm>
            <a:custGeom>
              <a:avLst/>
              <a:gdLst>
                <a:gd name="connsiteX0" fmla="*/ 143775 w 287550"/>
                <a:gd name="connsiteY0" fmla="*/ 194400 h 286875"/>
                <a:gd name="connsiteX1" fmla="*/ 93150 w 287550"/>
                <a:gd name="connsiteY1" fmla="*/ 143775 h 286875"/>
                <a:gd name="connsiteX2" fmla="*/ 143775 w 287550"/>
                <a:gd name="connsiteY2" fmla="*/ 93150 h 286875"/>
                <a:gd name="connsiteX3" fmla="*/ 194400 w 287550"/>
                <a:gd name="connsiteY3" fmla="*/ 143775 h 286875"/>
                <a:gd name="connsiteX4" fmla="*/ 143775 w 287550"/>
                <a:gd name="connsiteY4" fmla="*/ 194400 h 286875"/>
                <a:gd name="connsiteX5" fmla="*/ 143775 w 287550"/>
                <a:gd name="connsiteY5" fmla="*/ 194400 h 286875"/>
                <a:gd name="connsiteX6" fmla="*/ 247050 w 287550"/>
                <a:gd name="connsiteY6" fmla="*/ 85725 h 286875"/>
                <a:gd name="connsiteX7" fmla="*/ 257850 w 287550"/>
                <a:gd name="connsiteY7" fmla="*/ 54000 h 286875"/>
                <a:gd name="connsiteX8" fmla="*/ 233550 w 287550"/>
                <a:gd name="connsiteY8" fmla="*/ 29700 h 286875"/>
                <a:gd name="connsiteX9" fmla="*/ 201825 w 287550"/>
                <a:gd name="connsiteY9" fmla="*/ 40500 h 286875"/>
                <a:gd name="connsiteX10" fmla="*/ 175500 w 287550"/>
                <a:gd name="connsiteY10" fmla="*/ 29700 h 286875"/>
                <a:gd name="connsiteX11" fmla="*/ 160650 w 287550"/>
                <a:gd name="connsiteY11" fmla="*/ 0 h 286875"/>
                <a:gd name="connsiteX12" fmla="*/ 126900 w 287550"/>
                <a:gd name="connsiteY12" fmla="*/ 0 h 286875"/>
                <a:gd name="connsiteX13" fmla="*/ 112050 w 287550"/>
                <a:gd name="connsiteY13" fmla="*/ 29700 h 286875"/>
                <a:gd name="connsiteX14" fmla="*/ 85725 w 287550"/>
                <a:gd name="connsiteY14" fmla="*/ 40500 h 286875"/>
                <a:gd name="connsiteX15" fmla="*/ 54000 w 287550"/>
                <a:gd name="connsiteY15" fmla="*/ 29700 h 286875"/>
                <a:gd name="connsiteX16" fmla="*/ 30375 w 287550"/>
                <a:gd name="connsiteY16" fmla="*/ 53325 h 286875"/>
                <a:gd name="connsiteX17" fmla="*/ 40500 w 287550"/>
                <a:gd name="connsiteY17" fmla="*/ 85050 h 286875"/>
                <a:gd name="connsiteX18" fmla="*/ 29700 w 287550"/>
                <a:gd name="connsiteY18" fmla="*/ 111375 h 286875"/>
                <a:gd name="connsiteX19" fmla="*/ 0 w 287550"/>
                <a:gd name="connsiteY19" fmla="*/ 126225 h 286875"/>
                <a:gd name="connsiteX20" fmla="*/ 0 w 287550"/>
                <a:gd name="connsiteY20" fmla="*/ 159975 h 286875"/>
                <a:gd name="connsiteX21" fmla="*/ 29700 w 287550"/>
                <a:gd name="connsiteY21" fmla="*/ 174825 h 286875"/>
                <a:gd name="connsiteX22" fmla="*/ 40500 w 287550"/>
                <a:gd name="connsiteY22" fmla="*/ 201150 h 286875"/>
                <a:gd name="connsiteX23" fmla="*/ 30375 w 287550"/>
                <a:gd name="connsiteY23" fmla="*/ 232875 h 286875"/>
                <a:gd name="connsiteX24" fmla="*/ 54000 w 287550"/>
                <a:gd name="connsiteY24" fmla="*/ 256500 h 286875"/>
                <a:gd name="connsiteX25" fmla="*/ 85725 w 287550"/>
                <a:gd name="connsiteY25" fmla="*/ 246375 h 286875"/>
                <a:gd name="connsiteX26" fmla="*/ 112050 w 287550"/>
                <a:gd name="connsiteY26" fmla="*/ 257175 h 286875"/>
                <a:gd name="connsiteX27" fmla="*/ 126900 w 287550"/>
                <a:gd name="connsiteY27" fmla="*/ 286875 h 286875"/>
                <a:gd name="connsiteX28" fmla="*/ 160650 w 287550"/>
                <a:gd name="connsiteY28" fmla="*/ 286875 h 286875"/>
                <a:gd name="connsiteX29" fmla="*/ 175500 w 287550"/>
                <a:gd name="connsiteY29" fmla="*/ 257175 h 286875"/>
                <a:gd name="connsiteX30" fmla="*/ 201825 w 287550"/>
                <a:gd name="connsiteY30" fmla="*/ 246375 h 286875"/>
                <a:gd name="connsiteX31" fmla="*/ 233550 w 287550"/>
                <a:gd name="connsiteY31" fmla="*/ 257175 h 286875"/>
                <a:gd name="connsiteX32" fmla="*/ 257175 w 287550"/>
                <a:gd name="connsiteY32" fmla="*/ 232875 h 286875"/>
                <a:gd name="connsiteX33" fmla="*/ 247050 w 287550"/>
                <a:gd name="connsiteY33" fmla="*/ 201825 h 286875"/>
                <a:gd name="connsiteX34" fmla="*/ 257850 w 287550"/>
                <a:gd name="connsiteY34" fmla="*/ 175500 h 286875"/>
                <a:gd name="connsiteX35" fmla="*/ 287550 w 287550"/>
                <a:gd name="connsiteY35" fmla="*/ 160650 h 286875"/>
                <a:gd name="connsiteX36" fmla="*/ 287550 w 287550"/>
                <a:gd name="connsiteY36" fmla="*/ 126900 h 286875"/>
                <a:gd name="connsiteX37" fmla="*/ 257850 w 287550"/>
                <a:gd name="connsiteY37" fmla="*/ 112050 h 286875"/>
                <a:gd name="connsiteX38" fmla="*/ 247050 w 287550"/>
                <a:gd name="connsiteY38" fmla="*/ 85725 h 28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87550" h="286875">
                  <a:moveTo>
                    <a:pt x="143775" y="194400"/>
                  </a:moveTo>
                  <a:cubicBezTo>
                    <a:pt x="115425" y="194400"/>
                    <a:pt x="93150" y="171450"/>
                    <a:pt x="93150" y="143775"/>
                  </a:cubicBezTo>
                  <a:cubicBezTo>
                    <a:pt x="93150" y="115425"/>
                    <a:pt x="116100" y="93150"/>
                    <a:pt x="143775" y="93150"/>
                  </a:cubicBezTo>
                  <a:cubicBezTo>
                    <a:pt x="172125" y="93150"/>
                    <a:pt x="194400" y="116100"/>
                    <a:pt x="194400" y="143775"/>
                  </a:cubicBezTo>
                  <a:cubicBezTo>
                    <a:pt x="194400" y="171450"/>
                    <a:pt x="172125" y="194400"/>
                    <a:pt x="143775" y="194400"/>
                  </a:cubicBezTo>
                  <a:lnTo>
                    <a:pt x="143775" y="194400"/>
                  </a:lnTo>
                  <a:close/>
                  <a:moveTo>
                    <a:pt x="247050" y="85725"/>
                  </a:moveTo>
                  <a:lnTo>
                    <a:pt x="257850" y="54000"/>
                  </a:lnTo>
                  <a:lnTo>
                    <a:pt x="233550" y="29700"/>
                  </a:lnTo>
                  <a:lnTo>
                    <a:pt x="201825" y="40500"/>
                  </a:lnTo>
                  <a:cubicBezTo>
                    <a:pt x="193725" y="35775"/>
                    <a:pt x="184275" y="32400"/>
                    <a:pt x="175500" y="29700"/>
                  </a:cubicBezTo>
                  <a:lnTo>
                    <a:pt x="160650" y="0"/>
                  </a:lnTo>
                  <a:lnTo>
                    <a:pt x="126900" y="0"/>
                  </a:lnTo>
                  <a:lnTo>
                    <a:pt x="112050" y="29700"/>
                  </a:lnTo>
                  <a:cubicBezTo>
                    <a:pt x="102600" y="32400"/>
                    <a:pt x="93825" y="35775"/>
                    <a:pt x="85725" y="40500"/>
                  </a:cubicBezTo>
                  <a:lnTo>
                    <a:pt x="54000" y="29700"/>
                  </a:lnTo>
                  <a:lnTo>
                    <a:pt x="30375" y="53325"/>
                  </a:lnTo>
                  <a:lnTo>
                    <a:pt x="40500" y="85050"/>
                  </a:lnTo>
                  <a:cubicBezTo>
                    <a:pt x="35775" y="93150"/>
                    <a:pt x="32400" y="102600"/>
                    <a:pt x="29700" y="111375"/>
                  </a:cubicBezTo>
                  <a:lnTo>
                    <a:pt x="0" y="126225"/>
                  </a:lnTo>
                  <a:lnTo>
                    <a:pt x="0" y="159975"/>
                  </a:lnTo>
                  <a:lnTo>
                    <a:pt x="29700" y="174825"/>
                  </a:lnTo>
                  <a:cubicBezTo>
                    <a:pt x="32400" y="184275"/>
                    <a:pt x="35775" y="193050"/>
                    <a:pt x="40500" y="201150"/>
                  </a:cubicBezTo>
                  <a:lnTo>
                    <a:pt x="30375" y="232875"/>
                  </a:lnTo>
                  <a:lnTo>
                    <a:pt x="54000" y="256500"/>
                  </a:lnTo>
                  <a:lnTo>
                    <a:pt x="85725" y="246375"/>
                  </a:lnTo>
                  <a:cubicBezTo>
                    <a:pt x="93825" y="251100"/>
                    <a:pt x="102600" y="254475"/>
                    <a:pt x="112050" y="257175"/>
                  </a:cubicBezTo>
                  <a:lnTo>
                    <a:pt x="126900" y="286875"/>
                  </a:lnTo>
                  <a:lnTo>
                    <a:pt x="160650" y="286875"/>
                  </a:lnTo>
                  <a:lnTo>
                    <a:pt x="175500" y="257175"/>
                  </a:lnTo>
                  <a:cubicBezTo>
                    <a:pt x="184950" y="254475"/>
                    <a:pt x="193725" y="251100"/>
                    <a:pt x="201825" y="246375"/>
                  </a:cubicBezTo>
                  <a:lnTo>
                    <a:pt x="233550" y="257175"/>
                  </a:lnTo>
                  <a:lnTo>
                    <a:pt x="257175" y="232875"/>
                  </a:lnTo>
                  <a:lnTo>
                    <a:pt x="247050" y="201825"/>
                  </a:lnTo>
                  <a:cubicBezTo>
                    <a:pt x="251775" y="193725"/>
                    <a:pt x="255150" y="184950"/>
                    <a:pt x="257850" y="175500"/>
                  </a:cubicBezTo>
                  <a:lnTo>
                    <a:pt x="287550" y="160650"/>
                  </a:lnTo>
                  <a:lnTo>
                    <a:pt x="287550" y="126900"/>
                  </a:lnTo>
                  <a:lnTo>
                    <a:pt x="257850" y="112050"/>
                  </a:lnTo>
                  <a:cubicBezTo>
                    <a:pt x="255150" y="102600"/>
                    <a:pt x="251775" y="93825"/>
                    <a:pt x="247050" y="85725"/>
                  </a:cubicBezTo>
                  <a:close/>
                </a:path>
              </a:pathLst>
            </a:custGeom>
            <a:solidFill>
              <a:srgbClr val="BECF4C"/>
            </a:solidFill>
            <a:ln w="6747" cap="flat">
              <a:noFill/>
              <a:prstDash val="solid"/>
              <a:miter/>
            </a:ln>
          </p:spPr>
          <p:txBody>
            <a:bodyPr rtlCol="0" anchor="ctr"/>
            <a:lstStyle/>
            <a:p>
              <a:endParaRPr lang="en-GB"/>
            </a:p>
          </p:txBody>
        </p:sp>
      </p:grpSp>
      <p:pic>
        <p:nvPicPr>
          <p:cNvPr id="41" name="Graphic 40" descr="Good Idea with solid fill">
            <a:extLst>
              <a:ext uri="{FF2B5EF4-FFF2-40B4-BE49-F238E27FC236}">
                <a16:creationId xmlns:a16="http://schemas.microsoft.com/office/drawing/2014/main" id="{38577959-3FD0-4888-8D39-D8DB8393D0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27975" y="4182732"/>
            <a:ext cx="576000" cy="576000"/>
          </a:xfrm>
          <a:prstGeom prst="rect">
            <a:avLst/>
          </a:prstGeom>
        </p:spPr>
      </p:pic>
      <p:sp>
        <p:nvSpPr>
          <p:cNvPr id="42" name="Rectangle 41">
            <a:extLst>
              <a:ext uri="{FF2B5EF4-FFF2-40B4-BE49-F238E27FC236}">
                <a16:creationId xmlns:a16="http://schemas.microsoft.com/office/drawing/2014/main" id="{D1C9BCB9-52EA-4CA8-A9CB-A5D4C7586BD4}"/>
              </a:ext>
            </a:extLst>
          </p:cNvPr>
          <p:cNvSpPr/>
          <p:nvPr/>
        </p:nvSpPr>
        <p:spPr>
          <a:xfrm>
            <a:off x="2589095" y="4696187"/>
            <a:ext cx="180000" cy="45719"/>
          </a:xfrm>
          <a:prstGeom prst="rect">
            <a:avLst/>
          </a:prstGeom>
          <a:solidFill>
            <a:srgbClr val="BEC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136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indoor, computer, keyboard, sitting&#10;&#10;Description automatically generated">
            <a:extLst>
              <a:ext uri="{FF2B5EF4-FFF2-40B4-BE49-F238E27FC236}">
                <a16:creationId xmlns:a16="http://schemas.microsoft.com/office/drawing/2014/main" id="{D17E917D-53B8-6349-A2C5-10B2EB96F4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D7D7CC81-EF1A-D84E-B796-8F38921F6134}"/>
              </a:ext>
            </a:extLst>
          </p:cNvPr>
          <p:cNvSpPr/>
          <p:nvPr/>
        </p:nvSpPr>
        <p:spPr bwMode="auto">
          <a:xfrm>
            <a:off x="0" y="0"/>
            <a:ext cx="12192000" cy="6857999"/>
          </a:xfrm>
          <a:prstGeom prst="rect">
            <a:avLst/>
          </a:prstGeom>
          <a:solidFill>
            <a:schemeClr val="accent2">
              <a:alpha val="89000"/>
            </a:schemeClr>
          </a:solidFill>
          <a:ln w="635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46800" tIns="64800" rIns="46800" bIns="64800" numCol="1" rtlCol="0" anchor="ctr" anchorCtr="0" compatLnSpc="1">
            <a:prstTxWarp prst="textNoShape">
              <a:avLst/>
            </a:prstTxWarp>
          </a:bodyPr>
          <a:lstStyle/>
          <a:p>
            <a:pPr marL="0" marR="0" lvl="0" indent="0" algn="ctr" defTabSz="728663" rtl="0" eaLnBrk="1" fontAlgn="base" latinLnBrk="0" hangingPunct="1">
              <a:lnSpc>
                <a:spcPct val="95000"/>
              </a:lnSpc>
              <a:spcBef>
                <a:spcPct val="0"/>
              </a:spcBef>
              <a:spcAft>
                <a:spcPct val="0"/>
              </a:spcAft>
              <a:buClr>
                <a:srgbClr val="FFFFFF"/>
              </a:buClr>
              <a:buSzTx/>
              <a:buFontTx/>
              <a:buNone/>
              <a:tabLst>
                <a:tab pos="4286250" algn="l"/>
              </a:tabLst>
              <a:defRPr/>
            </a:pPr>
            <a:endParaRPr kumimoji="0" lang="en-US" sz="1200" b="0" i="0" u="none" strike="noStrike" kern="0" cap="none" spc="0" normalizeH="0" baseline="0" noProof="0" dirty="0">
              <a:ln>
                <a:noFill/>
              </a:ln>
              <a:solidFill>
                <a:srgbClr val="000000"/>
              </a:solidFill>
              <a:effectLst/>
              <a:uLnTx/>
              <a:uFillTx/>
              <a:latin typeface="Credit Suisse Type Roman" pitchFamily="34" charset="0"/>
              <a:ea typeface="+mn-ea"/>
              <a:cs typeface="+mn-cs"/>
            </a:endParaRPr>
          </a:p>
        </p:txBody>
      </p:sp>
      <p:pic>
        <p:nvPicPr>
          <p:cNvPr id="9" name="Picture 8">
            <a:extLst>
              <a:ext uri="{FF2B5EF4-FFF2-40B4-BE49-F238E27FC236}">
                <a16:creationId xmlns:a16="http://schemas.microsoft.com/office/drawing/2014/main" id="{8BE9E95A-4908-0B46-9A7C-52338805CB95}"/>
              </a:ext>
            </a:extLst>
          </p:cNvPr>
          <p:cNvPicPr>
            <a:picLocks noChangeAspect="1"/>
          </p:cNvPicPr>
          <p:nvPr/>
        </p:nvPicPr>
        <p:blipFill>
          <a:blip r:embed="rId4"/>
          <a:stretch>
            <a:fillRect/>
          </a:stretch>
        </p:blipFill>
        <p:spPr>
          <a:xfrm>
            <a:off x="0" y="6226581"/>
            <a:ext cx="12192000" cy="317500"/>
          </a:xfrm>
          <a:prstGeom prst="rect">
            <a:avLst/>
          </a:prstGeom>
        </p:spPr>
      </p:pic>
      <p:sp>
        <p:nvSpPr>
          <p:cNvPr id="10" name="Text Placeholder 3">
            <a:extLst>
              <a:ext uri="{FF2B5EF4-FFF2-40B4-BE49-F238E27FC236}">
                <a16:creationId xmlns:a16="http://schemas.microsoft.com/office/drawing/2014/main" id="{C4FC1BE4-12DB-9E4C-AFF0-9D444009F348}"/>
              </a:ext>
            </a:extLst>
          </p:cNvPr>
          <p:cNvSpPr txBox="1">
            <a:spLocks/>
          </p:cNvSpPr>
          <p:nvPr/>
        </p:nvSpPr>
        <p:spPr>
          <a:xfrm>
            <a:off x="561367" y="540001"/>
            <a:ext cx="10980000" cy="540000"/>
          </a:xfrm>
          <a:prstGeom prst="rect">
            <a:avLst/>
          </a:prstGeom>
        </p:spPr>
        <p:txBody>
          <a:bodyPr lIns="0" tIns="0" rIns="0" bIns="0">
            <a:noAutofit/>
          </a:bodyPr>
          <a:lstStyle>
            <a:lvl1pPr marL="0" indent="0" algn="l" defTabSz="728663" rtl="0" eaLnBrk="1" fontAlgn="base" hangingPunct="1">
              <a:lnSpc>
                <a:spcPts val="3000"/>
              </a:lnSpc>
              <a:spcBef>
                <a:spcPts val="0"/>
              </a:spcBef>
              <a:spcAft>
                <a:spcPts val="0"/>
              </a:spcAft>
              <a:buClr>
                <a:schemeClr val="accent1"/>
              </a:buClr>
              <a:buSzPct val="150000"/>
              <a:buFontTx/>
              <a:buNone/>
              <a:defRPr lang="en-US" altLang="ja-JP" sz="2400" b="0" i="0" dirty="0" smtClean="0">
                <a:solidFill>
                  <a:schemeClr val="bg1"/>
                </a:solidFill>
                <a:latin typeface="Trebuchet MS" panose="020B0703020202090204" pitchFamily="34" charset="0"/>
                <a:ea typeface="+mn-ea"/>
                <a:cs typeface="+mn-cs"/>
              </a:defRPr>
            </a:lvl1pPr>
            <a:lvl2pPr marL="1588" indent="0" algn="l" defTabSz="728663" rtl="0" eaLnBrk="1" fontAlgn="base" hangingPunct="1">
              <a:lnSpc>
                <a:spcPct val="95000"/>
              </a:lnSpc>
              <a:spcBef>
                <a:spcPct val="36000"/>
              </a:spcBef>
              <a:spcAft>
                <a:spcPct val="0"/>
              </a:spcAft>
              <a:buClr>
                <a:schemeClr val="tx1"/>
              </a:buClr>
              <a:buSzPct val="120000"/>
              <a:buFontTx/>
              <a:buNone/>
              <a:defRPr lang="en-US" altLang="ja-JP" sz="1400" dirty="0" smtClean="0">
                <a:solidFill>
                  <a:srgbClr val="595959"/>
                </a:solidFill>
                <a:latin typeface="Calibri" panose="020F0502020204030204" pitchFamily="34" charset="0"/>
              </a:defRPr>
            </a:lvl2pPr>
            <a:lvl3pPr marL="3175" indent="0" algn="l" defTabSz="728663" rtl="0" eaLnBrk="1" fontAlgn="base" hangingPunct="1">
              <a:lnSpc>
                <a:spcPct val="95000"/>
              </a:lnSpc>
              <a:spcBef>
                <a:spcPct val="0"/>
              </a:spcBef>
              <a:spcAft>
                <a:spcPct val="0"/>
              </a:spcAft>
              <a:buClr>
                <a:schemeClr val="accent1"/>
              </a:buClr>
              <a:buSzPct val="100000"/>
              <a:buFontTx/>
              <a:buNone/>
              <a:defRPr lang="en-US" altLang="ja-JP" sz="1400" dirty="0" smtClean="0">
                <a:solidFill>
                  <a:srgbClr val="595959"/>
                </a:solidFill>
                <a:latin typeface="Calibri" panose="020F0502020204030204" pitchFamily="34" charset="0"/>
              </a:defRPr>
            </a:lvl3pPr>
            <a:lvl4pPr marL="3619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4pPr>
            <a:lvl5pPr marL="6286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5pPr>
            <a:lvl6pPr marL="1268413" indent="-342900" algn="l" defTabSz="728663" rtl="0" eaLnBrk="1" fontAlgn="base" hangingPunct="1">
              <a:lnSpc>
                <a:spcPts val="1600"/>
              </a:lnSpc>
              <a:spcBef>
                <a:spcPct val="0"/>
              </a:spcBef>
              <a:spcAft>
                <a:spcPts val="1000"/>
              </a:spcAft>
              <a:buClr>
                <a:schemeClr val="accent2"/>
              </a:buClr>
              <a:buSzPct val="100000"/>
              <a:buFont typeface="Arial" panose="020B0604020202020204" pitchFamily="34" charset="0"/>
              <a:buChar char="•"/>
              <a:defRPr sz="1200" b="0" i="0">
                <a:solidFill>
                  <a:schemeClr val="tx1"/>
                </a:solidFill>
                <a:latin typeface="Trebuchet MS" panose="020B0703020202090204" pitchFamily="34" charset="0"/>
              </a:defRPr>
            </a:lvl6pPr>
            <a:lvl7pPr marL="1620838" indent="-238125" algn="l" defTabSz="728663" rtl="0" eaLnBrk="1" fontAlgn="base" hangingPunct="1">
              <a:lnSpc>
                <a:spcPts val="1600"/>
              </a:lnSpc>
              <a:spcBef>
                <a:spcPct val="0"/>
              </a:spcBef>
              <a:spcAft>
                <a:spcPts val="1000"/>
              </a:spcAft>
              <a:buClr>
                <a:schemeClr val="accent2"/>
              </a:buClr>
              <a:buSzPct val="100000"/>
              <a:buFont typeface="Courier New" panose="02070309020205020404" pitchFamily="49" charset="0"/>
              <a:buChar char="o"/>
              <a:defRPr sz="1200" b="0" i="0">
                <a:solidFill>
                  <a:schemeClr val="tx1"/>
                </a:solidFill>
                <a:latin typeface="Trebuchet MS" panose="020B0703020202090204" pitchFamily="34" charset="0"/>
              </a:defRPr>
            </a:lvl7pPr>
            <a:lvl8pPr marL="20780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marL="0" marR="0" lvl="0" indent="0" algn="l" defTabSz="728663" rtl="0" eaLnBrk="1" fontAlgn="base" latinLnBrk="0" hangingPunct="1">
              <a:lnSpc>
                <a:spcPts val="3000"/>
              </a:lnSpc>
              <a:spcBef>
                <a:spcPts val="0"/>
              </a:spcBef>
              <a:spcAft>
                <a:spcPts val="0"/>
              </a:spcAft>
              <a:buClr>
                <a:srgbClr val="001946"/>
              </a:buClr>
              <a:buSzPct val="150000"/>
              <a:buFontTx/>
              <a:buNone/>
              <a:tabLst/>
              <a:defRPr/>
            </a:pPr>
            <a:r>
              <a:rPr kumimoji="0" lang="en-GB" altLang="ja-JP" sz="2400" b="0" i="0" u="none" strike="noStrike" kern="0" cap="none" spc="0" normalizeH="0" baseline="0" noProof="0" dirty="0">
                <a:ln>
                  <a:noFill/>
                </a:ln>
                <a:solidFill>
                  <a:srgbClr val="FFFFFF"/>
                </a:solidFill>
                <a:effectLst/>
                <a:uLnTx/>
                <a:uFillTx/>
                <a:latin typeface="Trebuchet MS" panose="020B0703020202090204" pitchFamily="34" charset="0"/>
                <a:ea typeface="ＭＳ Ｐゴシック" panose="020B0600070205080204" pitchFamily="34" charset="-128"/>
                <a:cs typeface="+mn-cs"/>
              </a:rPr>
              <a:t>Tracking the key drivers</a:t>
            </a:r>
          </a:p>
        </p:txBody>
      </p:sp>
      <p:cxnSp>
        <p:nvCxnSpPr>
          <p:cNvPr id="37" name="Straight Connector 36">
            <a:extLst>
              <a:ext uri="{FF2B5EF4-FFF2-40B4-BE49-F238E27FC236}">
                <a16:creationId xmlns:a16="http://schemas.microsoft.com/office/drawing/2014/main" id="{B21976A4-985C-9047-8DDF-465209462122}"/>
              </a:ext>
            </a:extLst>
          </p:cNvPr>
          <p:cNvCxnSpPr/>
          <p:nvPr/>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6" name="Rectangle 35">
            <a:extLst>
              <a:ext uri="{FF2B5EF4-FFF2-40B4-BE49-F238E27FC236}">
                <a16:creationId xmlns:a16="http://schemas.microsoft.com/office/drawing/2014/main" id="{DB8E0FAF-3C23-4193-BE2F-EDB4547C8801}"/>
              </a:ext>
            </a:extLst>
          </p:cNvPr>
          <p:cNvSpPr/>
          <p:nvPr/>
        </p:nvSpPr>
        <p:spPr>
          <a:xfrm>
            <a:off x="5022241" y="1779452"/>
            <a:ext cx="2078553" cy="4393222"/>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Industrial action is added to the risks for supply chain resilience.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05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Freight transportation and logistics workers at the UK port of Felixstowe recently announced plans for eight days of </a:t>
            </a:r>
            <a:r>
              <a:rPr lang="en-GB" sz="1200" dirty="0">
                <a:solidFill>
                  <a:srgbClr val="FFFFFF"/>
                </a:solidFill>
                <a:latin typeface="Trebuchet MS" panose="020B0603020202020204" pitchFamily="34" charset="0"/>
                <a:hlinkClick r:id="rId5"/>
              </a:rPr>
              <a:t>industrial action</a:t>
            </a:r>
            <a:r>
              <a:rPr lang="en-GB" sz="1200" dirty="0">
                <a:solidFill>
                  <a:srgbClr val="FFFFFF"/>
                </a:solidFill>
                <a:latin typeface="Trebuchet MS" panose="020B0603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Airlines that have been </a:t>
            </a:r>
            <a:r>
              <a:rPr lang="en-GB" sz="1200" dirty="0">
                <a:solidFill>
                  <a:srgbClr val="FFFFFF"/>
                </a:solidFill>
                <a:latin typeface="Trebuchet MS" panose="020B0603020202020204" pitchFamily="34" charset="0"/>
                <a:hlinkClick r:id="rId6"/>
              </a:rPr>
              <a:t>cancelling</a:t>
            </a:r>
            <a:r>
              <a:rPr lang="en-GB" sz="1200" dirty="0">
                <a:solidFill>
                  <a:srgbClr val="FFFFFF"/>
                </a:solidFill>
                <a:latin typeface="Trebuchet MS" panose="020B0603020202020204" pitchFamily="34" charset="0"/>
              </a:rPr>
              <a:t> the most flights recently are the ones that cut the most jobs during the pandemic. Airline chiefs insist they are </a:t>
            </a:r>
            <a:r>
              <a:rPr lang="en-GB" sz="1200" dirty="0">
                <a:solidFill>
                  <a:srgbClr val="FFFFFF"/>
                </a:solidFill>
                <a:latin typeface="Trebuchet MS" panose="020B0603020202020204" pitchFamily="34" charset="0"/>
                <a:hlinkClick r:id="rId7"/>
              </a:rPr>
              <a:t>building resilience</a:t>
            </a:r>
            <a:r>
              <a:rPr lang="en-GB" sz="1200" dirty="0">
                <a:solidFill>
                  <a:srgbClr val="FFFFFF"/>
                </a:solidFill>
                <a:latin typeface="Trebuchet MS" panose="020B0603020202020204" pitchFamily="34" charset="0"/>
              </a:rPr>
              <a:t>. </a:t>
            </a:r>
            <a:r>
              <a:rPr lang="en-GB" sz="1200" dirty="0">
                <a:solidFill>
                  <a:srgbClr val="FFFFFF"/>
                </a:solidFill>
                <a:latin typeface="Trebuchet MS" panose="020B0603020202020204" pitchFamily="34" charset="0"/>
                <a:hlinkClick r:id="rId8"/>
              </a:rPr>
              <a:t>Recruitment</a:t>
            </a:r>
            <a:r>
              <a:rPr lang="en-GB" sz="1200" dirty="0">
                <a:solidFill>
                  <a:srgbClr val="FFFFFF"/>
                </a:solidFill>
                <a:latin typeface="Trebuchet MS" panose="020B0603020202020204" pitchFamily="34" charset="0"/>
              </a:rPr>
              <a:t> in the travel industry has reached record levels.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p:txBody>
      </p:sp>
      <p:sp>
        <p:nvSpPr>
          <p:cNvPr id="38" name="Rectangle 37">
            <a:extLst>
              <a:ext uri="{FF2B5EF4-FFF2-40B4-BE49-F238E27FC236}">
                <a16:creationId xmlns:a16="http://schemas.microsoft.com/office/drawing/2014/main" id="{8DE80808-EB0D-4E1B-8B85-0F7769529F80}"/>
              </a:ext>
            </a:extLst>
          </p:cNvPr>
          <p:cNvSpPr/>
          <p:nvPr/>
        </p:nvSpPr>
        <p:spPr>
          <a:xfrm>
            <a:off x="7279009" y="1772053"/>
            <a:ext cx="2078553" cy="4393222"/>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Sustainability remains a high priority.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Air: 6% of </a:t>
            </a:r>
            <a:r>
              <a:rPr lang="en-GB" sz="1200" dirty="0">
                <a:solidFill>
                  <a:srgbClr val="FFFFFF"/>
                </a:solidFill>
                <a:latin typeface="Trebuchet MS" panose="020B0603020202020204" pitchFamily="34" charset="0"/>
                <a:hlinkClick r:id="rId9"/>
              </a:rPr>
              <a:t>flights over 4,000km </a:t>
            </a:r>
            <a:r>
              <a:rPr lang="en-GB" sz="1200" dirty="0">
                <a:solidFill>
                  <a:srgbClr val="FFFFFF"/>
                </a:solidFill>
                <a:latin typeface="Trebuchet MS" panose="020B0603020202020204" pitchFamily="34" charset="0"/>
              </a:rPr>
              <a:t>create 52% of CO2 emissions. Airbus &amp; airlines explore </a:t>
            </a:r>
            <a:r>
              <a:rPr lang="en-GB" sz="1200" dirty="0">
                <a:solidFill>
                  <a:srgbClr val="FFFFFF"/>
                </a:solidFill>
                <a:latin typeface="Trebuchet MS" panose="020B0603020202020204" pitchFamily="34" charset="0"/>
                <a:hlinkClick r:id="rId10"/>
              </a:rPr>
              <a:t>carbon capture</a:t>
            </a:r>
            <a:r>
              <a:rPr lang="en-GB" sz="1200" dirty="0">
                <a:solidFill>
                  <a:srgbClr val="FFFFFF"/>
                </a:solidFill>
                <a:latin typeface="Trebuchet MS" panose="020B0603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0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Road: Peugeot is providing Royal Mail with 2K </a:t>
            </a:r>
            <a:r>
              <a:rPr lang="en-GB" sz="1200" dirty="0">
                <a:solidFill>
                  <a:srgbClr val="FFFFFF"/>
                </a:solidFill>
                <a:latin typeface="Trebuchet MS" panose="020B0603020202020204" pitchFamily="34" charset="0"/>
                <a:hlinkClick r:id="rId11"/>
              </a:rPr>
              <a:t>electric vans</a:t>
            </a:r>
            <a:r>
              <a:rPr lang="en-GB" sz="1200" dirty="0">
                <a:solidFill>
                  <a:srgbClr val="FFFFFF"/>
                </a:solidFill>
                <a:latin typeface="Trebuchet MS" panose="020B0603020202020204" pitchFamily="34" charset="0"/>
              </a:rPr>
              <a:t>. Amazon launches </a:t>
            </a:r>
            <a:r>
              <a:rPr lang="en-GB" sz="1200" dirty="0">
                <a:solidFill>
                  <a:srgbClr val="FFFFFF"/>
                </a:solidFill>
                <a:latin typeface="Trebuchet MS" panose="020B0603020202020204" pitchFamily="34" charset="0"/>
                <a:hlinkClick r:id="rId12"/>
              </a:rPr>
              <a:t>e cargo </a:t>
            </a:r>
            <a:r>
              <a:rPr lang="en-GB" sz="1200" dirty="0">
                <a:solidFill>
                  <a:srgbClr val="FFFFFF"/>
                </a:solidFill>
                <a:latin typeface="Trebuchet MS" panose="020B0603020202020204" pitchFamily="34" charset="0"/>
              </a:rPr>
              <a:t>fleet. </a:t>
            </a:r>
            <a:r>
              <a:rPr lang="en-GB" sz="1200" dirty="0" err="1">
                <a:solidFill>
                  <a:srgbClr val="FFFFFF"/>
                </a:solidFill>
                <a:latin typeface="Trebuchet MS" panose="020B0603020202020204" pitchFamily="34" charset="0"/>
              </a:rPr>
              <a:t>Evri</a:t>
            </a:r>
            <a:r>
              <a:rPr lang="en-GB" sz="1200" dirty="0">
                <a:solidFill>
                  <a:srgbClr val="FFFFFF"/>
                </a:solidFill>
                <a:latin typeface="Trebuchet MS" panose="020B0603020202020204" pitchFamily="34" charset="0"/>
              </a:rPr>
              <a:t> trialling </a:t>
            </a:r>
            <a:r>
              <a:rPr lang="en-GB" sz="1200" dirty="0">
                <a:solidFill>
                  <a:srgbClr val="FFFFFF"/>
                </a:solidFill>
                <a:latin typeface="Trebuchet MS" panose="020B0603020202020204" pitchFamily="34" charset="0"/>
                <a:hlinkClick r:id="rId13"/>
              </a:rPr>
              <a:t>pedal-powered</a:t>
            </a:r>
            <a:r>
              <a:rPr lang="en-GB" sz="1200" dirty="0">
                <a:solidFill>
                  <a:srgbClr val="FFFFFF"/>
                </a:solidFill>
                <a:latin typeface="Trebuchet MS" panose="020B0603020202020204" pitchFamily="34" charset="0"/>
              </a:rPr>
              <a:t> EVs. DHL introduces 20 </a:t>
            </a:r>
            <a:r>
              <a:rPr lang="en-GB" sz="1200" dirty="0" err="1">
                <a:solidFill>
                  <a:srgbClr val="FFFFFF"/>
                </a:solidFill>
                <a:latin typeface="Trebuchet MS" panose="020B0603020202020204" pitchFamily="34" charset="0"/>
                <a:hlinkClick r:id="rId14"/>
              </a:rPr>
              <a:t>bioLNG</a:t>
            </a:r>
            <a:r>
              <a:rPr lang="en-GB" sz="1200" dirty="0">
                <a:solidFill>
                  <a:srgbClr val="FFFFFF"/>
                </a:solidFill>
                <a:latin typeface="Trebuchet MS" panose="020B0603020202020204" pitchFamily="34" charset="0"/>
              </a:rPr>
              <a:t> trucks into M&amp;S.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05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Rail: Network Rail </a:t>
            </a:r>
            <a:r>
              <a:rPr lang="en-GB" sz="1200" dirty="0">
                <a:solidFill>
                  <a:srgbClr val="FFFFFF"/>
                </a:solidFill>
                <a:latin typeface="Trebuchet MS" panose="020B0603020202020204" pitchFamily="34" charset="0"/>
                <a:hlinkClick r:id="rId15"/>
              </a:rPr>
              <a:t>solar power</a:t>
            </a:r>
            <a:r>
              <a:rPr lang="en-GB" sz="1200" dirty="0">
                <a:solidFill>
                  <a:srgbClr val="FFFFFF"/>
                </a:solidFill>
                <a:latin typeface="Trebuchet MS" panose="020B0603020202020204" pitchFamily="34" charset="0"/>
              </a:rPr>
              <a:t> agreement with EDF.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8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Marine: CMA CGM creates $1.5bn fund to </a:t>
            </a:r>
            <a:r>
              <a:rPr lang="en-GB" sz="1200" dirty="0">
                <a:solidFill>
                  <a:srgbClr val="FFFFFF"/>
                </a:solidFill>
                <a:latin typeface="Trebuchet MS" panose="020B0603020202020204" pitchFamily="34" charset="0"/>
                <a:hlinkClick r:id="rId16"/>
              </a:rPr>
              <a:t>accelerate </a:t>
            </a:r>
            <a:r>
              <a:rPr lang="en-GB" sz="1200" dirty="0">
                <a:solidFill>
                  <a:srgbClr val="FFFFFF"/>
                </a:solidFill>
                <a:latin typeface="Trebuchet MS" panose="020B0603020202020204" pitchFamily="34" charset="0"/>
              </a:rPr>
              <a:t>decarbonisation. ‘</a:t>
            </a:r>
            <a:r>
              <a:rPr lang="en-GB" sz="1200" dirty="0">
                <a:solidFill>
                  <a:srgbClr val="FFFFFF"/>
                </a:solidFill>
                <a:latin typeface="Trebuchet MS" panose="020B0603020202020204" pitchFamily="34" charset="0"/>
                <a:hlinkClick r:id="rId17"/>
              </a:rPr>
              <a:t>Vessel-to-grid</a:t>
            </a:r>
            <a:r>
              <a:rPr lang="en-GB" sz="1200" dirty="0">
                <a:solidFill>
                  <a:srgbClr val="FFFFFF"/>
                </a:solidFill>
                <a:latin typeface="Trebuchet MS" panose="020B0603020202020204" pitchFamily="34" charset="0"/>
              </a:rPr>
              <a:t>’ solution for ships to give energy back to grid.</a:t>
            </a:r>
          </a:p>
        </p:txBody>
      </p:sp>
      <p:sp>
        <p:nvSpPr>
          <p:cNvPr id="39" name="Rectangle 38">
            <a:extLst>
              <a:ext uri="{FF2B5EF4-FFF2-40B4-BE49-F238E27FC236}">
                <a16:creationId xmlns:a16="http://schemas.microsoft.com/office/drawing/2014/main" id="{B8DDC1FE-E17F-4D8D-83D7-193BB4EFE23B}"/>
              </a:ext>
            </a:extLst>
          </p:cNvPr>
          <p:cNvSpPr/>
          <p:nvPr/>
        </p:nvSpPr>
        <p:spPr>
          <a:xfrm>
            <a:off x="9520130" y="1779452"/>
            <a:ext cx="2078553" cy="4393222"/>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Strong profits for Logistics but challenges for Travel.</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7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6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DP World recorded a massive jump in </a:t>
            </a:r>
            <a:r>
              <a:rPr lang="en-GB" sz="1200" dirty="0">
                <a:solidFill>
                  <a:srgbClr val="FFFFFF"/>
                </a:solidFill>
                <a:latin typeface="Trebuchet MS" panose="020B0603020202020204" pitchFamily="34" charset="0"/>
                <a:hlinkClick r:id="rId18"/>
              </a:rPr>
              <a:t>profits</a:t>
            </a:r>
            <a:r>
              <a:rPr lang="en-GB" sz="1200" dirty="0">
                <a:solidFill>
                  <a:srgbClr val="FFFFFF"/>
                </a:solidFill>
                <a:latin typeface="Trebuchet MS" panose="020B0603020202020204" pitchFamily="34" charset="0"/>
              </a:rPr>
              <a:t> over the past six months. Hapag-Lloyd reported that its </a:t>
            </a:r>
            <a:r>
              <a:rPr lang="en-GB" sz="1200" dirty="0">
                <a:solidFill>
                  <a:srgbClr val="FFFFFF"/>
                </a:solidFill>
                <a:latin typeface="Trebuchet MS" panose="020B0603020202020204" pitchFamily="34" charset="0"/>
                <a:hlinkClick r:id="rId19"/>
              </a:rPr>
              <a:t>profits tripled </a:t>
            </a:r>
            <a:r>
              <a:rPr lang="en-GB" sz="1200" dirty="0">
                <a:solidFill>
                  <a:srgbClr val="FFFFFF"/>
                </a:solidFill>
                <a:latin typeface="Trebuchet MS" panose="020B0603020202020204" pitchFamily="34" charset="0"/>
              </a:rPr>
              <a:t>in the first half of the driven by significantly improved freight rates.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Airline industry return to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20"/>
              </a:rPr>
              <a:t>profitability</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for 2023. Industry losses in 2022 are expected to be $9.7bn. EasyJet reveals £133m quarterly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21"/>
              </a:rPr>
              <a:t>cost of flight disruption</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Travel Agents suffering 50%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22"/>
              </a:rPr>
              <a:t>rise in operating costs</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a:t>
            </a:r>
            <a:endParaRPr lang="en-GB" sz="1200" dirty="0">
              <a:solidFill>
                <a:srgbClr val="FFFFFF"/>
              </a:solidFill>
              <a:latin typeface="Trebuchet MS" panose="020B0603020202020204" pitchFamily="34" charset="0"/>
            </a:endParaRPr>
          </a:p>
        </p:txBody>
      </p:sp>
      <p:sp>
        <p:nvSpPr>
          <p:cNvPr id="40" name="TextBox 39">
            <a:extLst>
              <a:ext uri="{FF2B5EF4-FFF2-40B4-BE49-F238E27FC236}">
                <a16:creationId xmlns:a16="http://schemas.microsoft.com/office/drawing/2014/main" id="{02F73CFE-74DE-4252-AFF5-A22C1A0C7518}"/>
              </a:ext>
            </a:extLst>
          </p:cNvPr>
          <p:cNvSpPr txBox="1"/>
          <p:nvPr/>
        </p:nvSpPr>
        <p:spPr>
          <a:xfrm>
            <a:off x="7969830" y="1312543"/>
            <a:ext cx="1440000"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a:ea typeface="+mn-ea"/>
                <a:cs typeface="Futura Medium" panose="020B0602020204020303" pitchFamily="34" charset="-79"/>
              </a:rPr>
              <a:t>Sustainability</a:t>
            </a:r>
          </a:p>
        </p:txBody>
      </p:sp>
      <p:sp>
        <p:nvSpPr>
          <p:cNvPr id="63" name="TextBox 62">
            <a:extLst>
              <a:ext uri="{FF2B5EF4-FFF2-40B4-BE49-F238E27FC236}">
                <a16:creationId xmlns:a16="http://schemas.microsoft.com/office/drawing/2014/main" id="{0C071807-21D0-402B-B7AF-0338748454A8}"/>
              </a:ext>
            </a:extLst>
          </p:cNvPr>
          <p:cNvSpPr txBox="1"/>
          <p:nvPr/>
        </p:nvSpPr>
        <p:spPr>
          <a:xfrm>
            <a:off x="3277739" y="1204822"/>
            <a:ext cx="1440000" cy="43088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a:ea typeface="+mn-ea"/>
                <a:cs typeface="Futura Medium" panose="020B0602020204020303" pitchFamily="34" charset="-79"/>
              </a:rPr>
              <a:t>Customer Expectations</a:t>
            </a:r>
          </a:p>
        </p:txBody>
      </p:sp>
      <p:sp>
        <p:nvSpPr>
          <p:cNvPr id="64" name="TextBox 63">
            <a:extLst>
              <a:ext uri="{FF2B5EF4-FFF2-40B4-BE49-F238E27FC236}">
                <a16:creationId xmlns:a16="http://schemas.microsoft.com/office/drawing/2014/main" id="{3A58D6A9-3DCF-45C6-B7D9-216D366CD84B}"/>
              </a:ext>
            </a:extLst>
          </p:cNvPr>
          <p:cNvSpPr txBox="1"/>
          <p:nvPr/>
        </p:nvSpPr>
        <p:spPr>
          <a:xfrm>
            <a:off x="1084354" y="1312543"/>
            <a:ext cx="1440000"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a:ea typeface="+mn-ea"/>
                <a:cs typeface="Futura Medium" panose="020B0602020204020303" pitchFamily="34" charset="-79"/>
              </a:rPr>
              <a:t>Demand</a:t>
            </a:r>
          </a:p>
        </p:txBody>
      </p:sp>
      <p:sp>
        <p:nvSpPr>
          <p:cNvPr id="66" name="TextBox 65">
            <a:extLst>
              <a:ext uri="{FF2B5EF4-FFF2-40B4-BE49-F238E27FC236}">
                <a16:creationId xmlns:a16="http://schemas.microsoft.com/office/drawing/2014/main" id="{7EBF373A-D381-4790-955B-7B8F6F26EB28}"/>
              </a:ext>
            </a:extLst>
          </p:cNvPr>
          <p:cNvSpPr txBox="1"/>
          <p:nvPr/>
        </p:nvSpPr>
        <p:spPr>
          <a:xfrm>
            <a:off x="5602544" y="1207554"/>
            <a:ext cx="1440000" cy="43088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a:ea typeface="+mn-ea"/>
                <a:cs typeface="Futura Medium" panose="020B0602020204020303" pitchFamily="34" charset="-79"/>
              </a:rPr>
              <a:t>Security &amp; Resilience </a:t>
            </a:r>
          </a:p>
        </p:txBody>
      </p:sp>
      <p:sp>
        <p:nvSpPr>
          <p:cNvPr id="79" name="TextBox 78">
            <a:extLst>
              <a:ext uri="{FF2B5EF4-FFF2-40B4-BE49-F238E27FC236}">
                <a16:creationId xmlns:a16="http://schemas.microsoft.com/office/drawing/2014/main" id="{566A652F-45D8-4C7F-807E-66D952A59F1E}"/>
              </a:ext>
            </a:extLst>
          </p:cNvPr>
          <p:cNvSpPr txBox="1"/>
          <p:nvPr/>
        </p:nvSpPr>
        <p:spPr>
          <a:xfrm>
            <a:off x="10092532" y="1322663"/>
            <a:ext cx="1440000"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a:ea typeface="+mn-ea"/>
                <a:cs typeface="Futura Medium" panose="020B0602020204020303" pitchFamily="34" charset="-79"/>
              </a:rPr>
              <a:t>Profitability</a:t>
            </a:r>
          </a:p>
        </p:txBody>
      </p:sp>
      <p:sp>
        <p:nvSpPr>
          <p:cNvPr id="82" name="Rectangle 81">
            <a:extLst>
              <a:ext uri="{FF2B5EF4-FFF2-40B4-BE49-F238E27FC236}">
                <a16:creationId xmlns:a16="http://schemas.microsoft.com/office/drawing/2014/main" id="{E16B9DD8-6AC8-46DF-BB85-36DD11832732}"/>
              </a:ext>
            </a:extLst>
          </p:cNvPr>
          <p:cNvSpPr/>
          <p:nvPr/>
        </p:nvSpPr>
        <p:spPr>
          <a:xfrm>
            <a:off x="540000" y="1759988"/>
            <a:ext cx="2078553" cy="4393222"/>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Demand is recovering</a:t>
            </a:r>
            <a:r>
              <a:rPr lang="en-GB" sz="1200" dirty="0">
                <a:solidFill>
                  <a:srgbClr val="FFFFFF"/>
                </a:solidFill>
                <a:latin typeface="Trebuchet MS" panose="020B0603020202020204" pitchFamily="34" charset="0"/>
              </a:rPr>
              <a:t> but a likely recession may impact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Travel: Many Brits will find the money for a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23"/>
              </a:rPr>
              <a:t>foreign holiday</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this year, despite rising cost of living. Global air travel ‘to reach 65% of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24"/>
              </a:rPr>
              <a:t>pre-pandemic levels</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this summer. Doubts whether air travel recovery will be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25"/>
              </a:rPr>
              <a:t>maintained</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amid economic and geopolitical concerns. Eurostar has reported a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26"/>
              </a:rPr>
              <a:t>robust return</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for business travel in H1 2022.</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Logistics: Global logistics market size is expected to grow 6.5% to 2032. DP World noted it expects the </a:t>
            </a:r>
            <a:r>
              <a:rPr lang="en-GB" sz="1200" dirty="0">
                <a:solidFill>
                  <a:srgbClr val="FFFFFF"/>
                </a:solidFill>
                <a:latin typeface="Trebuchet MS" panose="020B0603020202020204" pitchFamily="34" charset="0"/>
                <a:hlinkClick r:id="rId18"/>
              </a:rPr>
              <a:t>growth to moderate </a:t>
            </a:r>
            <a:r>
              <a:rPr lang="en-GB" sz="1200" dirty="0">
                <a:solidFill>
                  <a:srgbClr val="FFFFFF"/>
                </a:solidFill>
                <a:latin typeface="Trebuchet MS" panose="020B0603020202020204" pitchFamily="34" charset="0"/>
              </a:rPr>
              <a:t>in the second half of the year.</a:t>
            </a: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p:txBody>
      </p:sp>
      <p:sp>
        <p:nvSpPr>
          <p:cNvPr id="83" name="Rectangle 82">
            <a:extLst>
              <a:ext uri="{FF2B5EF4-FFF2-40B4-BE49-F238E27FC236}">
                <a16:creationId xmlns:a16="http://schemas.microsoft.com/office/drawing/2014/main" id="{448FD7A3-9A35-4C0E-9FBA-425B1AE1357B}"/>
              </a:ext>
            </a:extLst>
          </p:cNvPr>
          <p:cNvSpPr/>
          <p:nvPr/>
        </p:nvSpPr>
        <p:spPr>
          <a:xfrm>
            <a:off x="2781120" y="1759988"/>
            <a:ext cx="2078553" cy="4393222"/>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Delays are hitting customer experience.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5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Major </a:t>
            </a:r>
            <a:r>
              <a:rPr lang="en-GB" sz="1200" dirty="0" err="1">
                <a:solidFill>
                  <a:srgbClr val="FFFFFF"/>
                </a:solidFill>
                <a:latin typeface="Trebuchet MS" panose="020B0603020202020204" pitchFamily="34" charset="0"/>
              </a:rPr>
              <a:t>european</a:t>
            </a:r>
            <a:r>
              <a:rPr lang="en-GB" sz="1200" dirty="0">
                <a:solidFill>
                  <a:srgbClr val="FFFFFF"/>
                </a:solidFill>
                <a:latin typeface="Trebuchet MS" panose="020B0603020202020204" pitchFamily="34" charset="0"/>
              </a:rPr>
              <a:t> ports are experiencing </a:t>
            </a:r>
            <a:r>
              <a:rPr lang="en-GB" sz="1200" dirty="0">
                <a:solidFill>
                  <a:srgbClr val="FFFFFF"/>
                </a:solidFill>
                <a:latin typeface="Trebuchet MS" panose="020B0603020202020204" pitchFamily="34" charset="0"/>
                <a:hlinkClick r:id="rId27"/>
              </a:rPr>
              <a:t>congestion</a:t>
            </a:r>
            <a:r>
              <a:rPr lang="en-GB" sz="1200" dirty="0">
                <a:solidFill>
                  <a:srgbClr val="FFFFFF"/>
                </a:solidFill>
                <a:latin typeface="Trebuchet MS" panose="020B0603020202020204" pitchFamily="34" charset="0"/>
              </a:rPr>
              <a:t> challenges. Schedule </a:t>
            </a:r>
            <a:r>
              <a:rPr lang="en-GB" sz="1200" dirty="0">
                <a:solidFill>
                  <a:srgbClr val="FFFFFF"/>
                </a:solidFill>
                <a:latin typeface="Trebuchet MS" panose="020B0603020202020204" pitchFamily="34" charset="0"/>
                <a:hlinkClick r:id="rId28"/>
              </a:rPr>
              <a:t>reliability </a:t>
            </a:r>
            <a:r>
              <a:rPr lang="en-GB" sz="1200" dirty="0">
                <a:solidFill>
                  <a:srgbClr val="FFFFFF"/>
                </a:solidFill>
                <a:latin typeface="Trebuchet MS" panose="020B0603020202020204" pitchFamily="34" charset="0"/>
              </a:rPr>
              <a:t>for containerships is continuing to improve in 2022 despite the persistence of backlogs in some ports and the effects of the COVID-19 related restriction.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Rising air fares this summer are a foretaste of the future with the era of airline </a:t>
            </a:r>
            <a:r>
              <a:rPr lang="en-GB" sz="1200" dirty="0">
                <a:solidFill>
                  <a:srgbClr val="FFFFFF"/>
                </a:solidFill>
                <a:latin typeface="Trebuchet MS" panose="020B0603020202020204" pitchFamily="34" charset="0"/>
                <a:hlinkClick r:id="rId29"/>
              </a:rPr>
              <a:t>overcapacity in Europe “over”.</a:t>
            </a:r>
            <a:r>
              <a:rPr lang="en-GB" sz="1200" dirty="0">
                <a:solidFill>
                  <a:srgbClr val="FFFFFF"/>
                </a:solidFill>
                <a:latin typeface="Trebuchet MS" panose="020B0603020202020204" pitchFamily="34" charset="0"/>
              </a:rPr>
              <a:t> Airline tickets prices will rise “without doubt” as </a:t>
            </a:r>
            <a:r>
              <a:rPr lang="en-GB" sz="1200" dirty="0">
                <a:solidFill>
                  <a:srgbClr val="FFFFFF"/>
                </a:solidFill>
                <a:latin typeface="Trebuchet MS" panose="020B0603020202020204" pitchFamily="34" charset="0"/>
                <a:hlinkClick r:id="rId30"/>
              </a:rPr>
              <a:t>fuel costs go up</a:t>
            </a:r>
            <a:r>
              <a:rPr lang="en-GB" sz="1200" dirty="0">
                <a:solidFill>
                  <a:srgbClr val="FFFFFF"/>
                </a:solidFill>
                <a:latin typeface="Trebuchet MS" panose="020B0603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p:txBody>
      </p:sp>
      <p:grpSp>
        <p:nvGrpSpPr>
          <p:cNvPr id="47" name="Group 46">
            <a:extLst>
              <a:ext uri="{FF2B5EF4-FFF2-40B4-BE49-F238E27FC236}">
                <a16:creationId xmlns:a16="http://schemas.microsoft.com/office/drawing/2014/main" id="{6E7FDA50-6174-4E06-B312-9E44201023C3}"/>
              </a:ext>
            </a:extLst>
          </p:cNvPr>
          <p:cNvGrpSpPr/>
          <p:nvPr/>
        </p:nvGrpSpPr>
        <p:grpSpPr>
          <a:xfrm>
            <a:off x="781573" y="1227350"/>
            <a:ext cx="483591" cy="444287"/>
            <a:chOff x="754652" y="4170719"/>
            <a:chExt cx="484500" cy="484500"/>
          </a:xfrm>
        </p:grpSpPr>
        <p:sp>
          <p:nvSpPr>
            <p:cNvPr id="48" name="Freeform: Shape 47">
              <a:extLst>
                <a:ext uri="{FF2B5EF4-FFF2-40B4-BE49-F238E27FC236}">
                  <a16:creationId xmlns:a16="http://schemas.microsoft.com/office/drawing/2014/main" id="{C2D29731-D34B-4CBF-9508-5385DFC116B6}"/>
                </a:ext>
              </a:extLst>
            </p:cNvPr>
            <p:cNvSpPr/>
            <p:nvPr/>
          </p:nvSpPr>
          <p:spPr>
            <a:xfrm>
              <a:off x="754652" y="4170719"/>
              <a:ext cx="484500" cy="484500"/>
            </a:xfrm>
            <a:custGeom>
              <a:avLst/>
              <a:gdLst>
                <a:gd name="connsiteX0" fmla="*/ 42750 w 484500"/>
                <a:gd name="connsiteY0" fmla="*/ 0 h 484500"/>
                <a:gd name="connsiteX1" fmla="*/ 0 w 484500"/>
                <a:gd name="connsiteY1" fmla="*/ 0 h 484500"/>
                <a:gd name="connsiteX2" fmla="*/ 0 w 484500"/>
                <a:gd name="connsiteY2" fmla="*/ 484500 h 484500"/>
                <a:gd name="connsiteX3" fmla="*/ 484500 w 484500"/>
                <a:gd name="connsiteY3" fmla="*/ 484500 h 484500"/>
                <a:gd name="connsiteX4" fmla="*/ 484500 w 484500"/>
                <a:gd name="connsiteY4" fmla="*/ 441750 h 484500"/>
                <a:gd name="connsiteX5" fmla="*/ 42750 w 484500"/>
                <a:gd name="connsiteY5" fmla="*/ 441750 h 484500"/>
                <a:gd name="connsiteX6" fmla="*/ 42750 w 484500"/>
                <a:gd name="connsiteY6" fmla="*/ 0 h 48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500" h="484500">
                  <a:moveTo>
                    <a:pt x="42750" y="0"/>
                  </a:moveTo>
                  <a:lnTo>
                    <a:pt x="0" y="0"/>
                  </a:lnTo>
                  <a:lnTo>
                    <a:pt x="0" y="484500"/>
                  </a:lnTo>
                  <a:lnTo>
                    <a:pt x="484500" y="484500"/>
                  </a:lnTo>
                  <a:lnTo>
                    <a:pt x="484500" y="441750"/>
                  </a:lnTo>
                  <a:lnTo>
                    <a:pt x="42750" y="441750"/>
                  </a:lnTo>
                  <a:lnTo>
                    <a:pt x="42750" y="0"/>
                  </a:lnTo>
                  <a:close/>
                </a:path>
              </a:pathLst>
            </a:custGeom>
            <a:solidFill>
              <a:srgbClr val="FFFFFF"/>
            </a:solidFill>
            <a:ln w="704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2A34B224-4B58-4D64-957B-ECB479DAA4B0}"/>
                </a:ext>
              </a:extLst>
            </p:cNvPr>
            <p:cNvSpPr/>
            <p:nvPr/>
          </p:nvSpPr>
          <p:spPr>
            <a:xfrm>
              <a:off x="826977" y="4242503"/>
              <a:ext cx="412174" cy="327215"/>
            </a:xfrm>
            <a:custGeom>
              <a:avLst/>
              <a:gdLst>
                <a:gd name="connsiteX0" fmla="*/ 105799 w 412174"/>
                <a:gd name="connsiteY0" fmla="*/ 327216 h 327215"/>
                <a:gd name="connsiteX1" fmla="*/ 307030 w 412174"/>
                <a:gd name="connsiteY1" fmla="*/ 156714 h 327215"/>
                <a:gd name="connsiteX2" fmla="*/ 374006 w 412174"/>
                <a:gd name="connsiteY2" fmla="*/ 68414 h 327215"/>
                <a:gd name="connsiteX3" fmla="*/ 412174 w 412174"/>
                <a:gd name="connsiteY3" fmla="*/ 98503 h 327215"/>
                <a:gd name="connsiteX4" fmla="*/ 400468 w 412174"/>
                <a:gd name="connsiteY4" fmla="*/ 0 h 327215"/>
                <a:gd name="connsiteX5" fmla="*/ 301965 w 412174"/>
                <a:gd name="connsiteY5" fmla="*/ 11706 h 327215"/>
                <a:gd name="connsiteX6" fmla="*/ 340390 w 412174"/>
                <a:gd name="connsiteY6" fmla="*/ 41966 h 327215"/>
                <a:gd name="connsiteX7" fmla="*/ 272517 w 412174"/>
                <a:gd name="connsiteY7" fmla="*/ 131485 h 327215"/>
                <a:gd name="connsiteX8" fmla="*/ 105799 w 412174"/>
                <a:gd name="connsiteY8" fmla="*/ 284466 h 327215"/>
                <a:gd name="connsiteX9" fmla="*/ 38026 w 412174"/>
                <a:gd name="connsiteY9" fmla="*/ 232453 h 327215"/>
                <a:gd name="connsiteX10" fmla="*/ 0 w 412174"/>
                <a:gd name="connsiteY10" fmla="*/ 251976 h 327215"/>
                <a:gd name="connsiteX11" fmla="*/ 105799 w 412174"/>
                <a:gd name="connsiteY11" fmla="*/ 327216 h 32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174" h="327215">
                  <a:moveTo>
                    <a:pt x="105799" y="327216"/>
                  </a:moveTo>
                  <a:cubicBezTo>
                    <a:pt x="182414" y="327216"/>
                    <a:pt x="240162" y="248199"/>
                    <a:pt x="307030" y="156714"/>
                  </a:cubicBezTo>
                  <a:cubicBezTo>
                    <a:pt x="328249" y="127687"/>
                    <a:pt x="350201" y="97741"/>
                    <a:pt x="374006" y="68414"/>
                  </a:cubicBezTo>
                  <a:lnTo>
                    <a:pt x="412174" y="98503"/>
                  </a:lnTo>
                  <a:lnTo>
                    <a:pt x="400468" y="0"/>
                  </a:lnTo>
                  <a:lnTo>
                    <a:pt x="301965" y="11706"/>
                  </a:lnTo>
                  <a:lnTo>
                    <a:pt x="340390" y="41966"/>
                  </a:lnTo>
                  <a:cubicBezTo>
                    <a:pt x="316115" y="71955"/>
                    <a:pt x="293935" y="102194"/>
                    <a:pt x="272517" y="131485"/>
                  </a:cubicBezTo>
                  <a:cubicBezTo>
                    <a:pt x="212525" y="213579"/>
                    <a:pt x="160712" y="284466"/>
                    <a:pt x="105799" y="284466"/>
                  </a:cubicBezTo>
                  <a:cubicBezTo>
                    <a:pt x="65586" y="284466"/>
                    <a:pt x="38268" y="232952"/>
                    <a:pt x="38026" y="232453"/>
                  </a:cubicBezTo>
                  <a:lnTo>
                    <a:pt x="0" y="251976"/>
                  </a:lnTo>
                  <a:cubicBezTo>
                    <a:pt x="1582" y="255089"/>
                    <a:pt x="39387" y="327216"/>
                    <a:pt x="105799" y="327216"/>
                  </a:cubicBezTo>
                  <a:close/>
                </a:path>
              </a:pathLst>
            </a:custGeom>
            <a:solidFill>
              <a:srgbClr val="FFC000"/>
            </a:solidFill>
            <a:ln w="7045" cap="flat">
              <a:noFill/>
              <a:prstDash val="solid"/>
              <a:miter/>
            </a:ln>
          </p:spPr>
          <p:txBody>
            <a:bodyPr rtlCol="0" anchor="ctr"/>
            <a:lstStyle/>
            <a:p>
              <a:endParaRPr lang="en-GB"/>
            </a:p>
          </p:txBody>
        </p:sp>
      </p:grpSp>
      <p:pic>
        <p:nvPicPr>
          <p:cNvPr id="65" name="Graphic 64" descr="Good Idea with solid fill">
            <a:extLst>
              <a:ext uri="{FF2B5EF4-FFF2-40B4-BE49-F238E27FC236}">
                <a16:creationId xmlns:a16="http://schemas.microsoft.com/office/drawing/2014/main" id="{AAA91B2F-70C9-41CE-9AB5-FCA6F381B24E}"/>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834747" y="1171310"/>
            <a:ext cx="576000" cy="576000"/>
          </a:xfrm>
          <a:prstGeom prst="rect">
            <a:avLst/>
          </a:prstGeom>
        </p:spPr>
      </p:pic>
      <p:sp>
        <p:nvSpPr>
          <p:cNvPr id="67" name="Rectangle 66">
            <a:extLst>
              <a:ext uri="{FF2B5EF4-FFF2-40B4-BE49-F238E27FC236}">
                <a16:creationId xmlns:a16="http://schemas.microsoft.com/office/drawing/2014/main" id="{2EC8FAD1-231E-42BA-8027-644855687441}"/>
              </a:ext>
            </a:extLst>
          </p:cNvPr>
          <p:cNvSpPr/>
          <p:nvPr/>
        </p:nvSpPr>
        <p:spPr>
          <a:xfrm>
            <a:off x="2997686" y="1635709"/>
            <a:ext cx="1800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0" name="Graphic 22" descr="Gears with solid fill">
            <a:extLst>
              <a:ext uri="{FF2B5EF4-FFF2-40B4-BE49-F238E27FC236}">
                <a16:creationId xmlns:a16="http://schemas.microsoft.com/office/drawing/2014/main" id="{5F949747-0677-4981-A1E8-F70B00572034}"/>
              </a:ext>
            </a:extLst>
          </p:cNvPr>
          <p:cNvGrpSpPr/>
          <p:nvPr/>
        </p:nvGrpSpPr>
        <p:grpSpPr>
          <a:xfrm>
            <a:off x="5261994" y="1171310"/>
            <a:ext cx="424638" cy="510118"/>
            <a:chOff x="4121347" y="4163010"/>
            <a:chExt cx="440099" cy="532575"/>
          </a:xfrm>
          <a:solidFill>
            <a:schemeClr val="bg1"/>
          </a:solidFill>
        </p:grpSpPr>
        <p:sp>
          <p:nvSpPr>
            <p:cNvPr id="81" name="Freeform: Shape 80">
              <a:extLst>
                <a:ext uri="{FF2B5EF4-FFF2-40B4-BE49-F238E27FC236}">
                  <a16:creationId xmlns:a16="http://schemas.microsoft.com/office/drawing/2014/main" id="{B7314A7B-047F-45F0-954A-D79DEC27D23A}"/>
                </a:ext>
              </a:extLst>
            </p:cNvPr>
            <p:cNvSpPr/>
            <p:nvPr/>
          </p:nvSpPr>
          <p:spPr>
            <a:xfrm>
              <a:off x="4273898" y="4163010"/>
              <a:ext cx="287549" cy="286875"/>
            </a:xfrm>
            <a:custGeom>
              <a:avLst/>
              <a:gdLst>
                <a:gd name="connsiteX0" fmla="*/ 143775 w 287549"/>
                <a:gd name="connsiteY0" fmla="*/ 194400 h 286875"/>
                <a:gd name="connsiteX1" fmla="*/ 93150 w 287549"/>
                <a:gd name="connsiteY1" fmla="*/ 143775 h 286875"/>
                <a:gd name="connsiteX2" fmla="*/ 143775 w 287549"/>
                <a:gd name="connsiteY2" fmla="*/ 93150 h 286875"/>
                <a:gd name="connsiteX3" fmla="*/ 194400 w 287549"/>
                <a:gd name="connsiteY3" fmla="*/ 143775 h 286875"/>
                <a:gd name="connsiteX4" fmla="*/ 143775 w 287549"/>
                <a:gd name="connsiteY4" fmla="*/ 194400 h 286875"/>
                <a:gd name="connsiteX5" fmla="*/ 257850 w 287549"/>
                <a:gd name="connsiteY5" fmla="*/ 112050 h 286875"/>
                <a:gd name="connsiteX6" fmla="*/ 247050 w 287549"/>
                <a:gd name="connsiteY6" fmla="*/ 85725 h 286875"/>
                <a:gd name="connsiteX7" fmla="*/ 257850 w 287549"/>
                <a:gd name="connsiteY7" fmla="*/ 54000 h 286875"/>
                <a:gd name="connsiteX8" fmla="*/ 233550 w 287549"/>
                <a:gd name="connsiteY8" fmla="*/ 29700 h 286875"/>
                <a:gd name="connsiteX9" fmla="*/ 201825 w 287549"/>
                <a:gd name="connsiteY9" fmla="*/ 40500 h 286875"/>
                <a:gd name="connsiteX10" fmla="*/ 175500 w 287549"/>
                <a:gd name="connsiteY10" fmla="*/ 29700 h 286875"/>
                <a:gd name="connsiteX11" fmla="*/ 160650 w 287549"/>
                <a:gd name="connsiteY11" fmla="*/ 0 h 286875"/>
                <a:gd name="connsiteX12" fmla="*/ 126900 w 287549"/>
                <a:gd name="connsiteY12" fmla="*/ 0 h 286875"/>
                <a:gd name="connsiteX13" fmla="*/ 112050 w 287549"/>
                <a:gd name="connsiteY13" fmla="*/ 29700 h 286875"/>
                <a:gd name="connsiteX14" fmla="*/ 85725 w 287549"/>
                <a:gd name="connsiteY14" fmla="*/ 40500 h 286875"/>
                <a:gd name="connsiteX15" fmla="*/ 54000 w 287549"/>
                <a:gd name="connsiteY15" fmla="*/ 29700 h 286875"/>
                <a:gd name="connsiteX16" fmla="*/ 29700 w 287549"/>
                <a:gd name="connsiteY16" fmla="*/ 54000 h 286875"/>
                <a:gd name="connsiteX17" fmla="*/ 40500 w 287549"/>
                <a:gd name="connsiteY17" fmla="*/ 85725 h 286875"/>
                <a:gd name="connsiteX18" fmla="*/ 29700 w 287549"/>
                <a:gd name="connsiteY18" fmla="*/ 112050 h 286875"/>
                <a:gd name="connsiteX19" fmla="*/ 0 w 287549"/>
                <a:gd name="connsiteY19" fmla="*/ 126900 h 286875"/>
                <a:gd name="connsiteX20" fmla="*/ 0 w 287549"/>
                <a:gd name="connsiteY20" fmla="*/ 160650 h 286875"/>
                <a:gd name="connsiteX21" fmla="*/ 29700 w 287549"/>
                <a:gd name="connsiteY21" fmla="*/ 175500 h 286875"/>
                <a:gd name="connsiteX22" fmla="*/ 40500 w 287549"/>
                <a:gd name="connsiteY22" fmla="*/ 201825 h 286875"/>
                <a:gd name="connsiteX23" fmla="*/ 29700 w 287549"/>
                <a:gd name="connsiteY23" fmla="*/ 233550 h 286875"/>
                <a:gd name="connsiteX24" fmla="*/ 53325 w 287549"/>
                <a:gd name="connsiteY24" fmla="*/ 257175 h 286875"/>
                <a:gd name="connsiteX25" fmla="*/ 85050 w 287549"/>
                <a:gd name="connsiteY25" fmla="*/ 246375 h 286875"/>
                <a:gd name="connsiteX26" fmla="*/ 111375 w 287549"/>
                <a:gd name="connsiteY26" fmla="*/ 257175 h 286875"/>
                <a:gd name="connsiteX27" fmla="*/ 126225 w 287549"/>
                <a:gd name="connsiteY27" fmla="*/ 286875 h 286875"/>
                <a:gd name="connsiteX28" fmla="*/ 159975 w 287549"/>
                <a:gd name="connsiteY28" fmla="*/ 286875 h 286875"/>
                <a:gd name="connsiteX29" fmla="*/ 174825 w 287549"/>
                <a:gd name="connsiteY29" fmla="*/ 257175 h 286875"/>
                <a:gd name="connsiteX30" fmla="*/ 201150 w 287549"/>
                <a:gd name="connsiteY30" fmla="*/ 246375 h 286875"/>
                <a:gd name="connsiteX31" fmla="*/ 232875 w 287549"/>
                <a:gd name="connsiteY31" fmla="*/ 257175 h 286875"/>
                <a:gd name="connsiteX32" fmla="*/ 257175 w 287549"/>
                <a:gd name="connsiteY32" fmla="*/ 233550 h 286875"/>
                <a:gd name="connsiteX33" fmla="*/ 246375 w 287549"/>
                <a:gd name="connsiteY33" fmla="*/ 201825 h 286875"/>
                <a:gd name="connsiteX34" fmla="*/ 257850 w 287549"/>
                <a:gd name="connsiteY34" fmla="*/ 175500 h 286875"/>
                <a:gd name="connsiteX35" fmla="*/ 287550 w 287549"/>
                <a:gd name="connsiteY35" fmla="*/ 160650 h 286875"/>
                <a:gd name="connsiteX36" fmla="*/ 287550 w 287549"/>
                <a:gd name="connsiteY36" fmla="*/ 126900 h 286875"/>
                <a:gd name="connsiteX37" fmla="*/ 257850 w 287549"/>
                <a:gd name="connsiteY37" fmla="*/ 112050 h 28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7549" h="286875">
                  <a:moveTo>
                    <a:pt x="143775" y="194400"/>
                  </a:moveTo>
                  <a:cubicBezTo>
                    <a:pt x="115425" y="194400"/>
                    <a:pt x="93150" y="171450"/>
                    <a:pt x="93150" y="143775"/>
                  </a:cubicBezTo>
                  <a:cubicBezTo>
                    <a:pt x="93150" y="116100"/>
                    <a:pt x="116100" y="93150"/>
                    <a:pt x="143775" y="93150"/>
                  </a:cubicBezTo>
                  <a:cubicBezTo>
                    <a:pt x="172125" y="93150"/>
                    <a:pt x="194400" y="116100"/>
                    <a:pt x="194400" y="143775"/>
                  </a:cubicBezTo>
                  <a:cubicBezTo>
                    <a:pt x="194400" y="171450"/>
                    <a:pt x="171450" y="194400"/>
                    <a:pt x="143775" y="194400"/>
                  </a:cubicBezTo>
                  <a:close/>
                  <a:moveTo>
                    <a:pt x="257850" y="112050"/>
                  </a:moveTo>
                  <a:cubicBezTo>
                    <a:pt x="255150" y="102600"/>
                    <a:pt x="251775" y="93825"/>
                    <a:pt x="247050" y="85725"/>
                  </a:cubicBezTo>
                  <a:lnTo>
                    <a:pt x="257850" y="54000"/>
                  </a:lnTo>
                  <a:lnTo>
                    <a:pt x="233550" y="29700"/>
                  </a:lnTo>
                  <a:lnTo>
                    <a:pt x="201825" y="40500"/>
                  </a:lnTo>
                  <a:cubicBezTo>
                    <a:pt x="193725" y="35775"/>
                    <a:pt x="184950" y="32400"/>
                    <a:pt x="175500" y="29700"/>
                  </a:cubicBezTo>
                  <a:lnTo>
                    <a:pt x="160650" y="0"/>
                  </a:lnTo>
                  <a:lnTo>
                    <a:pt x="126900" y="0"/>
                  </a:lnTo>
                  <a:lnTo>
                    <a:pt x="112050" y="29700"/>
                  </a:lnTo>
                  <a:cubicBezTo>
                    <a:pt x="102600" y="32400"/>
                    <a:pt x="93825" y="35775"/>
                    <a:pt x="85725" y="40500"/>
                  </a:cubicBezTo>
                  <a:lnTo>
                    <a:pt x="54000" y="29700"/>
                  </a:lnTo>
                  <a:lnTo>
                    <a:pt x="29700" y="54000"/>
                  </a:lnTo>
                  <a:lnTo>
                    <a:pt x="40500" y="85725"/>
                  </a:lnTo>
                  <a:cubicBezTo>
                    <a:pt x="35775" y="93825"/>
                    <a:pt x="32400" y="102600"/>
                    <a:pt x="29700" y="112050"/>
                  </a:cubicBezTo>
                  <a:lnTo>
                    <a:pt x="0" y="126900"/>
                  </a:lnTo>
                  <a:lnTo>
                    <a:pt x="0" y="160650"/>
                  </a:lnTo>
                  <a:lnTo>
                    <a:pt x="29700" y="175500"/>
                  </a:lnTo>
                  <a:cubicBezTo>
                    <a:pt x="32400" y="184950"/>
                    <a:pt x="35775" y="193725"/>
                    <a:pt x="40500" y="201825"/>
                  </a:cubicBezTo>
                  <a:lnTo>
                    <a:pt x="29700" y="233550"/>
                  </a:lnTo>
                  <a:lnTo>
                    <a:pt x="53325" y="257175"/>
                  </a:lnTo>
                  <a:lnTo>
                    <a:pt x="85050" y="246375"/>
                  </a:lnTo>
                  <a:cubicBezTo>
                    <a:pt x="93150" y="251100"/>
                    <a:pt x="101925" y="254475"/>
                    <a:pt x="111375" y="257175"/>
                  </a:cubicBezTo>
                  <a:lnTo>
                    <a:pt x="126225" y="286875"/>
                  </a:lnTo>
                  <a:lnTo>
                    <a:pt x="159975" y="286875"/>
                  </a:lnTo>
                  <a:lnTo>
                    <a:pt x="174825" y="257175"/>
                  </a:lnTo>
                  <a:cubicBezTo>
                    <a:pt x="184275" y="254475"/>
                    <a:pt x="193050" y="251100"/>
                    <a:pt x="201150" y="246375"/>
                  </a:cubicBezTo>
                  <a:lnTo>
                    <a:pt x="232875" y="257175"/>
                  </a:lnTo>
                  <a:lnTo>
                    <a:pt x="257175" y="233550"/>
                  </a:lnTo>
                  <a:lnTo>
                    <a:pt x="246375" y="201825"/>
                  </a:lnTo>
                  <a:cubicBezTo>
                    <a:pt x="251100" y="193725"/>
                    <a:pt x="255150" y="184275"/>
                    <a:pt x="257850" y="175500"/>
                  </a:cubicBezTo>
                  <a:lnTo>
                    <a:pt x="287550" y="160650"/>
                  </a:lnTo>
                  <a:lnTo>
                    <a:pt x="287550" y="126900"/>
                  </a:lnTo>
                  <a:lnTo>
                    <a:pt x="257850" y="112050"/>
                  </a:lnTo>
                  <a:close/>
                </a:path>
              </a:pathLst>
            </a:custGeom>
            <a:solidFill>
              <a:schemeClr val="bg1"/>
            </a:solidFill>
            <a:ln w="6747"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8E256DB-5776-446A-9A1D-18FFC02AC03D}"/>
                </a:ext>
              </a:extLst>
            </p:cNvPr>
            <p:cNvSpPr/>
            <p:nvPr/>
          </p:nvSpPr>
          <p:spPr>
            <a:xfrm>
              <a:off x="4121347" y="4408710"/>
              <a:ext cx="287550" cy="286875"/>
            </a:xfrm>
            <a:custGeom>
              <a:avLst/>
              <a:gdLst>
                <a:gd name="connsiteX0" fmla="*/ 143775 w 287550"/>
                <a:gd name="connsiteY0" fmla="*/ 194400 h 286875"/>
                <a:gd name="connsiteX1" fmla="*/ 93150 w 287550"/>
                <a:gd name="connsiteY1" fmla="*/ 143775 h 286875"/>
                <a:gd name="connsiteX2" fmla="*/ 143775 w 287550"/>
                <a:gd name="connsiteY2" fmla="*/ 93150 h 286875"/>
                <a:gd name="connsiteX3" fmla="*/ 194400 w 287550"/>
                <a:gd name="connsiteY3" fmla="*/ 143775 h 286875"/>
                <a:gd name="connsiteX4" fmla="*/ 143775 w 287550"/>
                <a:gd name="connsiteY4" fmla="*/ 194400 h 286875"/>
                <a:gd name="connsiteX5" fmla="*/ 143775 w 287550"/>
                <a:gd name="connsiteY5" fmla="*/ 194400 h 286875"/>
                <a:gd name="connsiteX6" fmla="*/ 247050 w 287550"/>
                <a:gd name="connsiteY6" fmla="*/ 85725 h 286875"/>
                <a:gd name="connsiteX7" fmla="*/ 257850 w 287550"/>
                <a:gd name="connsiteY7" fmla="*/ 54000 h 286875"/>
                <a:gd name="connsiteX8" fmla="*/ 233550 w 287550"/>
                <a:gd name="connsiteY8" fmla="*/ 29700 h 286875"/>
                <a:gd name="connsiteX9" fmla="*/ 201825 w 287550"/>
                <a:gd name="connsiteY9" fmla="*/ 40500 h 286875"/>
                <a:gd name="connsiteX10" fmla="*/ 175500 w 287550"/>
                <a:gd name="connsiteY10" fmla="*/ 29700 h 286875"/>
                <a:gd name="connsiteX11" fmla="*/ 160650 w 287550"/>
                <a:gd name="connsiteY11" fmla="*/ 0 h 286875"/>
                <a:gd name="connsiteX12" fmla="*/ 126900 w 287550"/>
                <a:gd name="connsiteY12" fmla="*/ 0 h 286875"/>
                <a:gd name="connsiteX13" fmla="*/ 112050 w 287550"/>
                <a:gd name="connsiteY13" fmla="*/ 29700 h 286875"/>
                <a:gd name="connsiteX14" fmla="*/ 85725 w 287550"/>
                <a:gd name="connsiteY14" fmla="*/ 40500 h 286875"/>
                <a:gd name="connsiteX15" fmla="*/ 54000 w 287550"/>
                <a:gd name="connsiteY15" fmla="*/ 29700 h 286875"/>
                <a:gd name="connsiteX16" fmla="*/ 30375 w 287550"/>
                <a:gd name="connsiteY16" fmla="*/ 53325 h 286875"/>
                <a:gd name="connsiteX17" fmla="*/ 40500 w 287550"/>
                <a:gd name="connsiteY17" fmla="*/ 85050 h 286875"/>
                <a:gd name="connsiteX18" fmla="*/ 29700 w 287550"/>
                <a:gd name="connsiteY18" fmla="*/ 111375 h 286875"/>
                <a:gd name="connsiteX19" fmla="*/ 0 w 287550"/>
                <a:gd name="connsiteY19" fmla="*/ 126225 h 286875"/>
                <a:gd name="connsiteX20" fmla="*/ 0 w 287550"/>
                <a:gd name="connsiteY20" fmla="*/ 159975 h 286875"/>
                <a:gd name="connsiteX21" fmla="*/ 29700 w 287550"/>
                <a:gd name="connsiteY21" fmla="*/ 174825 h 286875"/>
                <a:gd name="connsiteX22" fmla="*/ 40500 w 287550"/>
                <a:gd name="connsiteY22" fmla="*/ 201150 h 286875"/>
                <a:gd name="connsiteX23" fmla="*/ 30375 w 287550"/>
                <a:gd name="connsiteY23" fmla="*/ 232875 h 286875"/>
                <a:gd name="connsiteX24" fmla="*/ 54000 w 287550"/>
                <a:gd name="connsiteY24" fmla="*/ 256500 h 286875"/>
                <a:gd name="connsiteX25" fmla="*/ 85725 w 287550"/>
                <a:gd name="connsiteY25" fmla="*/ 246375 h 286875"/>
                <a:gd name="connsiteX26" fmla="*/ 112050 w 287550"/>
                <a:gd name="connsiteY26" fmla="*/ 257175 h 286875"/>
                <a:gd name="connsiteX27" fmla="*/ 126900 w 287550"/>
                <a:gd name="connsiteY27" fmla="*/ 286875 h 286875"/>
                <a:gd name="connsiteX28" fmla="*/ 160650 w 287550"/>
                <a:gd name="connsiteY28" fmla="*/ 286875 h 286875"/>
                <a:gd name="connsiteX29" fmla="*/ 175500 w 287550"/>
                <a:gd name="connsiteY29" fmla="*/ 257175 h 286875"/>
                <a:gd name="connsiteX30" fmla="*/ 201825 w 287550"/>
                <a:gd name="connsiteY30" fmla="*/ 246375 h 286875"/>
                <a:gd name="connsiteX31" fmla="*/ 233550 w 287550"/>
                <a:gd name="connsiteY31" fmla="*/ 257175 h 286875"/>
                <a:gd name="connsiteX32" fmla="*/ 257175 w 287550"/>
                <a:gd name="connsiteY32" fmla="*/ 232875 h 286875"/>
                <a:gd name="connsiteX33" fmla="*/ 247050 w 287550"/>
                <a:gd name="connsiteY33" fmla="*/ 201825 h 286875"/>
                <a:gd name="connsiteX34" fmla="*/ 257850 w 287550"/>
                <a:gd name="connsiteY34" fmla="*/ 175500 h 286875"/>
                <a:gd name="connsiteX35" fmla="*/ 287550 w 287550"/>
                <a:gd name="connsiteY35" fmla="*/ 160650 h 286875"/>
                <a:gd name="connsiteX36" fmla="*/ 287550 w 287550"/>
                <a:gd name="connsiteY36" fmla="*/ 126900 h 286875"/>
                <a:gd name="connsiteX37" fmla="*/ 257850 w 287550"/>
                <a:gd name="connsiteY37" fmla="*/ 112050 h 286875"/>
                <a:gd name="connsiteX38" fmla="*/ 247050 w 287550"/>
                <a:gd name="connsiteY38" fmla="*/ 85725 h 28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87550" h="286875">
                  <a:moveTo>
                    <a:pt x="143775" y="194400"/>
                  </a:moveTo>
                  <a:cubicBezTo>
                    <a:pt x="115425" y="194400"/>
                    <a:pt x="93150" y="171450"/>
                    <a:pt x="93150" y="143775"/>
                  </a:cubicBezTo>
                  <a:cubicBezTo>
                    <a:pt x="93150" y="115425"/>
                    <a:pt x="116100" y="93150"/>
                    <a:pt x="143775" y="93150"/>
                  </a:cubicBezTo>
                  <a:cubicBezTo>
                    <a:pt x="172125" y="93150"/>
                    <a:pt x="194400" y="116100"/>
                    <a:pt x="194400" y="143775"/>
                  </a:cubicBezTo>
                  <a:cubicBezTo>
                    <a:pt x="194400" y="171450"/>
                    <a:pt x="172125" y="194400"/>
                    <a:pt x="143775" y="194400"/>
                  </a:cubicBezTo>
                  <a:lnTo>
                    <a:pt x="143775" y="194400"/>
                  </a:lnTo>
                  <a:close/>
                  <a:moveTo>
                    <a:pt x="247050" y="85725"/>
                  </a:moveTo>
                  <a:lnTo>
                    <a:pt x="257850" y="54000"/>
                  </a:lnTo>
                  <a:lnTo>
                    <a:pt x="233550" y="29700"/>
                  </a:lnTo>
                  <a:lnTo>
                    <a:pt x="201825" y="40500"/>
                  </a:lnTo>
                  <a:cubicBezTo>
                    <a:pt x="193725" y="35775"/>
                    <a:pt x="184275" y="32400"/>
                    <a:pt x="175500" y="29700"/>
                  </a:cubicBezTo>
                  <a:lnTo>
                    <a:pt x="160650" y="0"/>
                  </a:lnTo>
                  <a:lnTo>
                    <a:pt x="126900" y="0"/>
                  </a:lnTo>
                  <a:lnTo>
                    <a:pt x="112050" y="29700"/>
                  </a:lnTo>
                  <a:cubicBezTo>
                    <a:pt x="102600" y="32400"/>
                    <a:pt x="93825" y="35775"/>
                    <a:pt x="85725" y="40500"/>
                  </a:cubicBezTo>
                  <a:lnTo>
                    <a:pt x="54000" y="29700"/>
                  </a:lnTo>
                  <a:lnTo>
                    <a:pt x="30375" y="53325"/>
                  </a:lnTo>
                  <a:lnTo>
                    <a:pt x="40500" y="85050"/>
                  </a:lnTo>
                  <a:cubicBezTo>
                    <a:pt x="35775" y="93150"/>
                    <a:pt x="32400" y="102600"/>
                    <a:pt x="29700" y="111375"/>
                  </a:cubicBezTo>
                  <a:lnTo>
                    <a:pt x="0" y="126225"/>
                  </a:lnTo>
                  <a:lnTo>
                    <a:pt x="0" y="159975"/>
                  </a:lnTo>
                  <a:lnTo>
                    <a:pt x="29700" y="174825"/>
                  </a:lnTo>
                  <a:cubicBezTo>
                    <a:pt x="32400" y="184275"/>
                    <a:pt x="35775" y="193050"/>
                    <a:pt x="40500" y="201150"/>
                  </a:cubicBezTo>
                  <a:lnTo>
                    <a:pt x="30375" y="232875"/>
                  </a:lnTo>
                  <a:lnTo>
                    <a:pt x="54000" y="256500"/>
                  </a:lnTo>
                  <a:lnTo>
                    <a:pt x="85725" y="246375"/>
                  </a:lnTo>
                  <a:cubicBezTo>
                    <a:pt x="93825" y="251100"/>
                    <a:pt x="102600" y="254475"/>
                    <a:pt x="112050" y="257175"/>
                  </a:cubicBezTo>
                  <a:lnTo>
                    <a:pt x="126900" y="286875"/>
                  </a:lnTo>
                  <a:lnTo>
                    <a:pt x="160650" y="286875"/>
                  </a:lnTo>
                  <a:lnTo>
                    <a:pt x="175500" y="257175"/>
                  </a:lnTo>
                  <a:cubicBezTo>
                    <a:pt x="184950" y="254475"/>
                    <a:pt x="193725" y="251100"/>
                    <a:pt x="201825" y="246375"/>
                  </a:cubicBezTo>
                  <a:lnTo>
                    <a:pt x="233550" y="257175"/>
                  </a:lnTo>
                  <a:lnTo>
                    <a:pt x="257175" y="232875"/>
                  </a:lnTo>
                  <a:lnTo>
                    <a:pt x="247050" y="201825"/>
                  </a:lnTo>
                  <a:cubicBezTo>
                    <a:pt x="251775" y="193725"/>
                    <a:pt x="255150" y="184950"/>
                    <a:pt x="257850" y="175500"/>
                  </a:cubicBezTo>
                  <a:lnTo>
                    <a:pt x="287550" y="160650"/>
                  </a:lnTo>
                  <a:lnTo>
                    <a:pt x="287550" y="126900"/>
                  </a:lnTo>
                  <a:lnTo>
                    <a:pt x="257850" y="112050"/>
                  </a:lnTo>
                  <a:cubicBezTo>
                    <a:pt x="255150" y="102600"/>
                    <a:pt x="251775" y="93825"/>
                    <a:pt x="247050" y="85725"/>
                  </a:cubicBezTo>
                  <a:close/>
                </a:path>
              </a:pathLst>
            </a:custGeom>
            <a:solidFill>
              <a:srgbClr val="FFC000"/>
            </a:solidFill>
            <a:ln w="6747" cap="flat">
              <a:noFill/>
              <a:prstDash val="solid"/>
              <a:miter/>
            </a:ln>
          </p:spPr>
          <p:txBody>
            <a:bodyPr rtlCol="0" anchor="ctr"/>
            <a:lstStyle/>
            <a:p>
              <a:endParaRPr lang="en-GB"/>
            </a:p>
          </p:txBody>
        </p:sp>
      </p:grpSp>
      <p:grpSp>
        <p:nvGrpSpPr>
          <p:cNvPr id="85" name="Graphic 4" descr="Earth globe: Africa and Europe with solid fill">
            <a:extLst>
              <a:ext uri="{FF2B5EF4-FFF2-40B4-BE49-F238E27FC236}">
                <a16:creationId xmlns:a16="http://schemas.microsoft.com/office/drawing/2014/main" id="{191DA67F-FD33-43BC-93CC-8F4F329EA3E5}"/>
              </a:ext>
            </a:extLst>
          </p:cNvPr>
          <p:cNvGrpSpPr>
            <a:grpSpLocks noChangeAspect="1"/>
          </p:cNvGrpSpPr>
          <p:nvPr/>
        </p:nvGrpSpPr>
        <p:grpSpPr>
          <a:xfrm>
            <a:off x="7362808" y="1141305"/>
            <a:ext cx="494403" cy="494403"/>
            <a:chOff x="2407814" y="4174597"/>
            <a:chExt cx="531997" cy="531997"/>
          </a:xfrm>
          <a:solidFill>
            <a:schemeClr val="bg1"/>
          </a:solidFill>
        </p:grpSpPr>
        <p:sp>
          <p:nvSpPr>
            <p:cNvPr id="86" name="Freeform: Shape 85">
              <a:extLst>
                <a:ext uri="{FF2B5EF4-FFF2-40B4-BE49-F238E27FC236}">
                  <a16:creationId xmlns:a16="http://schemas.microsoft.com/office/drawing/2014/main" id="{C55A2198-A7C8-4D59-B87C-7305C9A9B2C6}"/>
                </a:ext>
              </a:extLst>
            </p:cNvPr>
            <p:cNvSpPr/>
            <p:nvPr/>
          </p:nvSpPr>
          <p:spPr>
            <a:xfrm>
              <a:off x="2407814" y="4174597"/>
              <a:ext cx="531997" cy="531997"/>
            </a:xfrm>
            <a:custGeom>
              <a:avLst/>
              <a:gdLst>
                <a:gd name="connsiteX0" fmla="*/ 265999 w 531997"/>
                <a:gd name="connsiteY0" fmla="*/ 0 h 531997"/>
                <a:gd name="connsiteX1" fmla="*/ 0 w 531997"/>
                <a:gd name="connsiteY1" fmla="*/ 265999 h 531997"/>
                <a:gd name="connsiteX2" fmla="*/ 265999 w 531997"/>
                <a:gd name="connsiteY2" fmla="*/ 531998 h 531997"/>
                <a:gd name="connsiteX3" fmla="*/ 531998 w 531997"/>
                <a:gd name="connsiteY3" fmla="*/ 265999 h 531997"/>
                <a:gd name="connsiteX4" fmla="*/ 265999 w 531997"/>
                <a:gd name="connsiteY4" fmla="*/ 0 h 531997"/>
                <a:gd name="connsiteX5" fmla="*/ 265999 w 531997"/>
                <a:gd name="connsiteY5" fmla="*/ 503998 h 531997"/>
                <a:gd name="connsiteX6" fmla="*/ 28000 w 531997"/>
                <a:gd name="connsiteY6" fmla="*/ 265999 h 531997"/>
                <a:gd name="connsiteX7" fmla="*/ 265999 w 531997"/>
                <a:gd name="connsiteY7" fmla="*/ 28000 h 531997"/>
                <a:gd name="connsiteX8" fmla="*/ 361898 w 531997"/>
                <a:gd name="connsiteY8" fmla="*/ 48300 h 531997"/>
                <a:gd name="connsiteX9" fmla="*/ 339499 w 531997"/>
                <a:gd name="connsiteY9" fmla="*/ 66500 h 531997"/>
                <a:gd name="connsiteX10" fmla="*/ 330399 w 531997"/>
                <a:gd name="connsiteY10" fmla="*/ 70000 h 531997"/>
                <a:gd name="connsiteX11" fmla="*/ 317099 w 531997"/>
                <a:gd name="connsiteY11" fmla="*/ 70000 h 531997"/>
                <a:gd name="connsiteX12" fmla="*/ 312199 w 531997"/>
                <a:gd name="connsiteY12" fmla="*/ 69300 h 531997"/>
                <a:gd name="connsiteX13" fmla="*/ 258299 w 531997"/>
                <a:gd name="connsiteY13" fmla="*/ 49000 h 531997"/>
                <a:gd name="connsiteX14" fmla="*/ 195299 w 531997"/>
                <a:gd name="connsiteY14" fmla="*/ 70000 h 531997"/>
                <a:gd name="connsiteX15" fmla="*/ 201599 w 531997"/>
                <a:gd name="connsiteY15" fmla="*/ 91000 h 531997"/>
                <a:gd name="connsiteX16" fmla="*/ 202999 w 531997"/>
                <a:gd name="connsiteY16" fmla="*/ 91000 h 531997"/>
                <a:gd name="connsiteX17" fmla="*/ 222599 w 531997"/>
                <a:gd name="connsiteY17" fmla="*/ 91000 h 531997"/>
                <a:gd name="connsiteX18" fmla="*/ 234499 w 531997"/>
                <a:gd name="connsiteY18" fmla="*/ 84700 h 531997"/>
                <a:gd name="connsiteX19" fmla="*/ 242199 w 531997"/>
                <a:gd name="connsiteY19" fmla="*/ 72800 h 531997"/>
                <a:gd name="connsiteX20" fmla="*/ 247799 w 531997"/>
                <a:gd name="connsiteY20" fmla="*/ 70000 h 531997"/>
                <a:gd name="connsiteX21" fmla="*/ 258999 w 531997"/>
                <a:gd name="connsiteY21" fmla="*/ 70000 h 531997"/>
                <a:gd name="connsiteX22" fmla="*/ 244299 w 531997"/>
                <a:gd name="connsiteY22" fmla="*/ 94500 h 531997"/>
                <a:gd name="connsiteX23" fmla="*/ 226099 w 531997"/>
                <a:gd name="connsiteY23" fmla="*/ 105000 h 531997"/>
                <a:gd name="connsiteX24" fmla="*/ 207199 w 531997"/>
                <a:gd name="connsiteY24" fmla="*/ 105000 h 531997"/>
                <a:gd name="connsiteX25" fmla="*/ 199499 w 531997"/>
                <a:gd name="connsiteY25" fmla="*/ 107100 h 531997"/>
                <a:gd name="connsiteX26" fmla="*/ 181999 w 531997"/>
                <a:gd name="connsiteY26" fmla="*/ 118999 h 531997"/>
                <a:gd name="connsiteX27" fmla="*/ 167999 w 531997"/>
                <a:gd name="connsiteY27" fmla="*/ 118999 h 531997"/>
                <a:gd name="connsiteX28" fmla="*/ 160999 w 531997"/>
                <a:gd name="connsiteY28" fmla="*/ 125999 h 531997"/>
                <a:gd name="connsiteX29" fmla="*/ 160999 w 531997"/>
                <a:gd name="connsiteY29" fmla="*/ 132999 h 531997"/>
                <a:gd name="connsiteX30" fmla="*/ 153999 w 531997"/>
                <a:gd name="connsiteY30" fmla="*/ 139999 h 531997"/>
                <a:gd name="connsiteX31" fmla="*/ 147699 w 531997"/>
                <a:gd name="connsiteY31" fmla="*/ 139999 h 531997"/>
                <a:gd name="connsiteX32" fmla="*/ 135799 w 531997"/>
                <a:gd name="connsiteY32" fmla="*/ 146299 h 531997"/>
                <a:gd name="connsiteX33" fmla="*/ 127399 w 531997"/>
                <a:gd name="connsiteY33" fmla="*/ 159599 h 531997"/>
                <a:gd name="connsiteX34" fmla="*/ 125999 w 531997"/>
                <a:gd name="connsiteY34" fmla="*/ 163799 h 531997"/>
                <a:gd name="connsiteX35" fmla="*/ 125999 w 531997"/>
                <a:gd name="connsiteY35" fmla="*/ 167999 h 531997"/>
                <a:gd name="connsiteX36" fmla="*/ 132999 w 531997"/>
                <a:gd name="connsiteY36" fmla="*/ 174999 h 531997"/>
                <a:gd name="connsiteX37" fmla="*/ 158199 w 531997"/>
                <a:gd name="connsiteY37" fmla="*/ 174999 h 531997"/>
                <a:gd name="connsiteX38" fmla="*/ 163099 w 531997"/>
                <a:gd name="connsiteY38" fmla="*/ 172899 h 531997"/>
                <a:gd name="connsiteX39" fmla="*/ 184799 w 531997"/>
                <a:gd name="connsiteY39" fmla="*/ 151199 h 531997"/>
                <a:gd name="connsiteX40" fmla="*/ 194599 w 531997"/>
                <a:gd name="connsiteY40" fmla="*/ 146999 h 531997"/>
                <a:gd name="connsiteX41" fmla="*/ 197399 w 531997"/>
                <a:gd name="connsiteY41" fmla="*/ 146999 h 531997"/>
                <a:gd name="connsiteX42" fmla="*/ 204399 w 531997"/>
                <a:gd name="connsiteY42" fmla="*/ 152599 h 531997"/>
                <a:gd name="connsiteX43" fmla="*/ 208599 w 531997"/>
                <a:gd name="connsiteY43" fmla="*/ 170099 h 531997"/>
                <a:gd name="connsiteX44" fmla="*/ 215599 w 531997"/>
                <a:gd name="connsiteY44" fmla="*/ 175699 h 531997"/>
                <a:gd name="connsiteX45" fmla="*/ 216999 w 531997"/>
                <a:gd name="connsiteY45" fmla="*/ 175699 h 531997"/>
                <a:gd name="connsiteX46" fmla="*/ 223999 w 531997"/>
                <a:gd name="connsiteY46" fmla="*/ 168699 h 531997"/>
                <a:gd name="connsiteX47" fmla="*/ 223999 w 531997"/>
                <a:gd name="connsiteY47" fmla="*/ 150499 h 531997"/>
                <a:gd name="connsiteX48" fmla="*/ 226099 w 531997"/>
                <a:gd name="connsiteY48" fmla="*/ 145599 h 531997"/>
                <a:gd name="connsiteX49" fmla="*/ 230999 w 531997"/>
                <a:gd name="connsiteY49" fmla="*/ 139999 h 531997"/>
                <a:gd name="connsiteX50" fmla="*/ 236599 w 531997"/>
                <a:gd name="connsiteY50" fmla="*/ 156099 h 531997"/>
                <a:gd name="connsiteX51" fmla="*/ 242899 w 531997"/>
                <a:gd name="connsiteY51" fmla="*/ 160999 h 531997"/>
                <a:gd name="connsiteX52" fmla="*/ 249199 w 531997"/>
                <a:gd name="connsiteY52" fmla="*/ 160999 h 531997"/>
                <a:gd name="connsiteX53" fmla="*/ 254099 w 531997"/>
                <a:gd name="connsiteY53" fmla="*/ 158899 h 531997"/>
                <a:gd name="connsiteX54" fmla="*/ 256899 w 531997"/>
                <a:gd name="connsiteY54" fmla="*/ 156099 h 531997"/>
                <a:gd name="connsiteX55" fmla="*/ 261799 w 531997"/>
                <a:gd name="connsiteY55" fmla="*/ 153999 h 531997"/>
                <a:gd name="connsiteX56" fmla="*/ 265999 w 531997"/>
                <a:gd name="connsiteY56" fmla="*/ 153999 h 531997"/>
                <a:gd name="connsiteX57" fmla="*/ 272999 w 531997"/>
                <a:gd name="connsiteY57" fmla="*/ 160999 h 531997"/>
                <a:gd name="connsiteX58" fmla="*/ 272999 w 531997"/>
                <a:gd name="connsiteY58" fmla="*/ 167999 h 531997"/>
                <a:gd name="connsiteX59" fmla="*/ 279999 w 531997"/>
                <a:gd name="connsiteY59" fmla="*/ 174999 h 531997"/>
                <a:gd name="connsiteX60" fmla="*/ 305199 w 531997"/>
                <a:gd name="connsiteY60" fmla="*/ 174999 h 531997"/>
                <a:gd name="connsiteX61" fmla="*/ 311499 w 531997"/>
                <a:gd name="connsiteY61" fmla="*/ 184099 h 531997"/>
                <a:gd name="connsiteX62" fmla="*/ 309399 w 531997"/>
                <a:gd name="connsiteY62" fmla="*/ 190399 h 531997"/>
                <a:gd name="connsiteX63" fmla="*/ 301699 w 531997"/>
                <a:gd name="connsiteY63" fmla="*/ 195299 h 531997"/>
                <a:gd name="connsiteX64" fmla="*/ 268099 w 531997"/>
                <a:gd name="connsiteY64" fmla="*/ 189699 h 531997"/>
                <a:gd name="connsiteX65" fmla="*/ 263199 w 531997"/>
                <a:gd name="connsiteY65" fmla="*/ 189699 h 531997"/>
                <a:gd name="connsiteX66" fmla="*/ 234499 w 531997"/>
                <a:gd name="connsiteY66" fmla="*/ 195299 h 531997"/>
                <a:gd name="connsiteX67" fmla="*/ 226799 w 531997"/>
                <a:gd name="connsiteY67" fmla="*/ 194599 h 531997"/>
                <a:gd name="connsiteX68" fmla="*/ 181999 w 531997"/>
                <a:gd name="connsiteY68" fmla="*/ 181999 h 531997"/>
                <a:gd name="connsiteX69" fmla="*/ 98000 w 531997"/>
                <a:gd name="connsiteY69" fmla="*/ 258999 h 531997"/>
                <a:gd name="connsiteX70" fmla="*/ 139999 w 531997"/>
                <a:gd name="connsiteY70" fmla="*/ 307999 h 531997"/>
                <a:gd name="connsiteX71" fmla="*/ 209999 w 531997"/>
                <a:gd name="connsiteY71" fmla="*/ 363998 h 531997"/>
                <a:gd name="connsiteX72" fmla="*/ 209999 w 531997"/>
                <a:gd name="connsiteY72" fmla="*/ 407398 h 531997"/>
                <a:gd name="connsiteX73" fmla="*/ 218399 w 531997"/>
                <a:gd name="connsiteY73" fmla="*/ 429798 h 531997"/>
                <a:gd name="connsiteX74" fmla="*/ 238699 w 531997"/>
                <a:gd name="connsiteY74" fmla="*/ 454298 h 531997"/>
                <a:gd name="connsiteX75" fmla="*/ 254799 w 531997"/>
                <a:gd name="connsiteY75" fmla="*/ 461998 h 531997"/>
                <a:gd name="connsiteX76" fmla="*/ 271599 w 531997"/>
                <a:gd name="connsiteY76" fmla="*/ 461998 h 531997"/>
                <a:gd name="connsiteX77" fmla="*/ 286299 w 531997"/>
                <a:gd name="connsiteY77" fmla="*/ 455698 h 531997"/>
                <a:gd name="connsiteX78" fmla="*/ 303099 w 531997"/>
                <a:gd name="connsiteY78" fmla="*/ 438898 h 531997"/>
                <a:gd name="connsiteX79" fmla="*/ 310799 w 531997"/>
                <a:gd name="connsiteY79" fmla="*/ 427698 h 531997"/>
                <a:gd name="connsiteX80" fmla="*/ 324799 w 531997"/>
                <a:gd name="connsiteY80" fmla="*/ 398998 h 531997"/>
                <a:gd name="connsiteX81" fmla="*/ 328299 w 531997"/>
                <a:gd name="connsiteY81" fmla="*/ 383598 h 531997"/>
                <a:gd name="connsiteX82" fmla="*/ 328299 w 531997"/>
                <a:gd name="connsiteY82" fmla="*/ 351398 h 531997"/>
                <a:gd name="connsiteX83" fmla="*/ 334599 w 531997"/>
                <a:gd name="connsiteY83" fmla="*/ 336699 h 531997"/>
                <a:gd name="connsiteX84" fmla="*/ 371698 w 531997"/>
                <a:gd name="connsiteY84" fmla="*/ 299599 h 531997"/>
                <a:gd name="connsiteX85" fmla="*/ 370998 w 531997"/>
                <a:gd name="connsiteY85" fmla="*/ 289099 h 531997"/>
                <a:gd name="connsiteX86" fmla="*/ 305899 w 531997"/>
                <a:gd name="connsiteY86" fmla="*/ 220499 h 531997"/>
                <a:gd name="connsiteX87" fmla="*/ 312199 w 531997"/>
                <a:gd name="connsiteY87" fmla="*/ 209999 h 531997"/>
                <a:gd name="connsiteX88" fmla="*/ 314999 w 531997"/>
                <a:gd name="connsiteY88" fmla="*/ 209999 h 531997"/>
                <a:gd name="connsiteX89" fmla="*/ 354898 w 531997"/>
                <a:gd name="connsiteY89" fmla="*/ 261799 h 531997"/>
                <a:gd name="connsiteX90" fmla="*/ 375198 w 531997"/>
                <a:gd name="connsiteY90" fmla="*/ 263899 h 531997"/>
                <a:gd name="connsiteX91" fmla="*/ 398298 w 531997"/>
                <a:gd name="connsiteY91" fmla="*/ 244299 h 531997"/>
                <a:gd name="connsiteX92" fmla="*/ 397598 w 531997"/>
                <a:gd name="connsiteY92" fmla="*/ 233099 h 531997"/>
                <a:gd name="connsiteX93" fmla="*/ 376598 w 531997"/>
                <a:gd name="connsiteY93" fmla="*/ 220499 h 531997"/>
                <a:gd name="connsiteX94" fmla="*/ 373798 w 531997"/>
                <a:gd name="connsiteY94" fmla="*/ 211399 h 531997"/>
                <a:gd name="connsiteX95" fmla="*/ 374498 w 531997"/>
                <a:gd name="connsiteY95" fmla="*/ 209999 h 531997"/>
                <a:gd name="connsiteX96" fmla="*/ 384298 w 531997"/>
                <a:gd name="connsiteY96" fmla="*/ 207199 h 531997"/>
                <a:gd name="connsiteX97" fmla="*/ 409498 w 531997"/>
                <a:gd name="connsiteY97" fmla="*/ 222599 h 531997"/>
                <a:gd name="connsiteX98" fmla="*/ 416498 w 531997"/>
                <a:gd name="connsiteY98" fmla="*/ 224699 h 531997"/>
                <a:gd name="connsiteX99" fmla="*/ 424198 w 531997"/>
                <a:gd name="connsiteY99" fmla="*/ 224699 h 531997"/>
                <a:gd name="connsiteX100" fmla="*/ 436798 w 531997"/>
                <a:gd name="connsiteY100" fmla="*/ 233099 h 531997"/>
                <a:gd name="connsiteX101" fmla="*/ 457098 w 531997"/>
                <a:gd name="connsiteY101" fmla="*/ 279299 h 531997"/>
                <a:gd name="connsiteX102" fmla="*/ 469698 w 531997"/>
                <a:gd name="connsiteY102" fmla="*/ 287699 h 531997"/>
                <a:gd name="connsiteX103" fmla="*/ 469698 w 531997"/>
                <a:gd name="connsiteY103" fmla="*/ 287699 h 531997"/>
                <a:gd name="connsiteX104" fmla="*/ 481598 w 531997"/>
                <a:gd name="connsiteY104" fmla="*/ 275799 h 531997"/>
                <a:gd name="connsiteX105" fmla="*/ 481598 w 531997"/>
                <a:gd name="connsiteY105" fmla="*/ 256199 h 531997"/>
                <a:gd name="connsiteX106" fmla="*/ 484398 w 531997"/>
                <a:gd name="connsiteY106" fmla="*/ 250599 h 531997"/>
                <a:gd name="connsiteX107" fmla="*/ 500498 w 531997"/>
                <a:gd name="connsiteY107" fmla="*/ 237999 h 531997"/>
                <a:gd name="connsiteX108" fmla="*/ 502598 w 531997"/>
                <a:gd name="connsiteY108" fmla="*/ 266699 h 531997"/>
                <a:gd name="connsiteX109" fmla="*/ 265999 w 531997"/>
                <a:gd name="connsiteY109" fmla="*/ 503998 h 53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31997" h="531997">
                  <a:moveTo>
                    <a:pt x="265999" y="0"/>
                  </a:moveTo>
                  <a:cubicBezTo>
                    <a:pt x="118999" y="0"/>
                    <a:pt x="0" y="118999"/>
                    <a:pt x="0" y="265999"/>
                  </a:cubicBezTo>
                  <a:cubicBezTo>
                    <a:pt x="0" y="412998"/>
                    <a:pt x="118999" y="531998"/>
                    <a:pt x="265999" y="531998"/>
                  </a:cubicBezTo>
                  <a:cubicBezTo>
                    <a:pt x="412998" y="531998"/>
                    <a:pt x="531998" y="412998"/>
                    <a:pt x="531998" y="265999"/>
                  </a:cubicBezTo>
                  <a:cubicBezTo>
                    <a:pt x="531998" y="118999"/>
                    <a:pt x="412998" y="0"/>
                    <a:pt x="265999" y="0"/>
                  </a:cubicBezTo>
                  <a:close/>
                  <a:moveTo>
                    <a:pt x="265999" y="503998"/>
                  </a:moveTo>
                  <a:cubicBezTo>
                    <a:pt x="135099" y="503998"/>
                    <a:pt x="28000" y="396898"/>
                    <a:pt x="28000" y="265999"/>
                  </a:cubicBezTo>
                  <a:cubicBezTo>
                    <a:pt x="28000" y="135099"/>
                    <a:pt x="135099" y="28000"/>
                    <a:pt x="265999" y="28000"/>
                  </a:cubicBezTo>
                  <a:cubicBezTo>
                    <a:pt x="300299" y="28000"/>
                    <a:pt x="332499" y="35000"/>
                    <a:pt x="361898" y="48300"/>
                  </a:cubicBezTo>
                  <a:lnTo>
                    <a:pt x="339499" y="66500"/>
                  </a:lnTo>
                  <a:cubicBezTo>
                    <a:pt x="336699" y="68600"/>
                    <a:pt x="333899" y="70000"/>
                    <a:pt x="330399" y="70000"/>
                  </a:cubicBezTo>
                  <a:lnTo>
                    <a:pt x="317099" y="70000"/>
                  </a:lnTo>
                  <a:cubicBezTo>
                    <a:pt x="315699" y="70000"/>
                    <a:pt x="313599" y="70000"/>
                    <a:pt x="312199" y="69300"/>
                  </a:cubicBezTo>
                  <a:cubicBezTo>
                    <a:pt x="312199" y="69300"/>
                    <a:pt x="277899" y="49000"/>
                    <a:pt x="258299" y="49000"/>
                  </a:cubicBezTo>
                  <a:cubicBezTo>
                    <a:pt x="239399" y="49000"/>
                    <a:pt x="208599" y="60900"/>
                    <a:pt x="195299" y="70000"/>
                  </a:cubicBezTo>
                  <a:cubicBezTo>
                    <a:pt x="174999" y="83300"/>
                    <a:pt x="196699" y="89600"/>
                    <a:pt x="201599" y="91000"/>
                  </a:cubicBezTo>
                  <a:cubicBezTo>
                    <a:pt x="202299" y="91000"/>
                    <a:pt x="202999" y="91000"/>
                    <a:pt x="202999" y="91000"/>
                  </a:cubicBezTo>
                  <a:lnTo>
                    <a:pt x="222599" y="91000"/>
                  </a:lnTo>
                  <a:cubicBezTo>
                    <a:pt x="227499" y="91000"/>
                    <a:pt x="231699" y="88900"/>
                    <a:pt x="234499" y="84700"/>
                  </a:cubicBezTo>
                  <a:lnTo>
                    <a:pt x="242199" y="72800"/>
                  </a:lnTo>
                  <a:cubicBezTo>
                    <a:pt x="243599" y="70700"/>
                    <a:pt x="245699" y="70000"/>
                    <a:pt x="247799" y="70000"/>
                  </a:cubicBezTo>
                  <a:lnTo>
                    <a:pt x="258999" y="70000"/>
                  </a:lnTo>
                  <a:lnTo>
                    <a:pt x="244299" y="94500"/>
                  </a:lnTo>
                  <a:cubicBezTo>
                    <a:pt x="240799" y="100800"/>
                    <a:pt x="233799" y="105000"/>
                    <a:pt x="226099" y="105000"/>
                  </a:cubicBezTo>
                  <a:lnTo>
                    <a:pt x="207199" y="105000"/>
                  </a:lnTo>
                  <a:cubicBezTo>
                    <a:pt x="204399" y="105000"/>
                    <a:pt x="201599" y="105700"/>
                    <a:pt x="199499" y="107100"/>
                  </a:cubicBezTo>
                  <a:lnTo>
                    <a:pt x="181999" y="118999"/>
                  </a:lnTo>
                  <a:lnTo>
                    <a:pt x="167999" y="118999"/>
                  </a:lnTo>
                  <a:cubicBezTo>
                    <a:pt x="163799" y="118999"/>
                    <a:pt x="160999" y="121799"/>
                    <a:pt x="160999" y="125999"/>
                  </a:cubicBezTo>
                  <a:lnTo>
                    <a:pt x="160999" y="132999"/>
                  </a:lnTo>
                  <a:cubicBezTo>
                    <a:pt x="160999" y="137199"/>
                    <a:pt x="158199" y="139999"/>
                    <a:pt x="153999" y="139999"/>
                  </a:cubicBezTo>
                  <a:lnTo>
                    <a:pt x="147699" y="139999"/>
                  </a:lnTo>
                  <a:cubicBezTo>
                    <a:pt x="142799" y="139999"/>
                    <a:pt x="138599" y="142099"/>
                    <a:pt x="135799" y="146299"/>
                  </a:cubicBezTo>
                  <a:lnTo>
                    <a:pt x="127399" y="159599"/>
                  </a:lnTo>
                  <a:cubicBezTo>
                    <a:pt x="126699" y="160999"/>
                    <a:pt x="125999" y="162399"/>
                    <a:pt x="125999" y="163799"/>
                  </a:cubicBezTo>
                  <a:lnTo>
                    <a:pt x="125999" y="167999"/>
                  </a:lnTo>
                  <a:cubicBezTo>
                    <a:pt x="125999" y="172199"/>
                    <a:pt x="128799" y="174999"/>
                    <a:pt x="132999" y="174999"/>
                  </a:cubicBezTo>
                  <a:lnTo>
                    <a:pt x="158199" y="174999"/>
                  </a:lnTo>
                  <a:cubicBezTo>
                    <a:pt x="160299" y="174999"/>
                    <a:pt x="161699" y="174299"/>
                    <a:pt x="163099" y="172899"/>
                  </a:cubicBezTo>
                  <a:lnTo>
                    <a:pt x="184799" y="151199"/>
                  </a:lnTo>
                  <a:cubicBezTo>
                    <a:pt x="187599" y="148399"/>
                    <a:pt x="191099" y="146999"/>
                    <a:pt x="194599" y="146999"/>
                  </a:cubicBezTo>
                  <a:lnTo>
                    <a:pt x="197399" y="146999"/>
                  </a:lnTo>
                  <a:cubicBezTo>
                    <a:pt x="200899" y="146999"/>
                    <a:pt x="203699" y="149099"/>
                    <a:pt x="204399" y="152599"/>
                  </a:cubicBezTo>
                  <a:lnTo>
                    <a:pt x="208599" y="170099"/>
                  </a:lnTo>
                  <a:cubicBezTo>
                    <a:pt x="209299" y="172899"/>
                    <a:pt x="212099" y="175699"/>
                    <a:pt x="215599" y="175699"/>
                  </a:cubicBezTo>
                  <a:lnTo>
                    <a:pt x="216999" y="175699"/>
                  </a:lnTo>
                  <a:cubicBezTo>
                    <a:pt x="221199" y="175699"/>
                    <a:pt x="223999" y="172899"/>
                    <a:pt x="223999" y="168699"/>
                  </a:cubicBezTo>
                  <a:lnTo>
                    <a:pt x="223999" y="150499"/>
                  </a:lnTo>
                  <a:cubicBezTo>
                    <a:pt x="223999" y="148399"/>
                    <a:pt x="224699" y="146999"/>
                    <a:pt x="226099" y="145599"/>
                  </a:cubicBezTo>
                  <a:lnTo>
                    <a:pt x="230999" y="139999"/>
                  </a:lnTo>
                  <a:lnTo>
                    <a:pt x="236599" y="156099"/>
                  </a:lnTo>
                  <a:cubicBezTo>
                    <a:pt x="237299" y="158899"/>
                    <a:pt x="240099" y="160999"/>
                    <a:pt x="242899" y="160999"/>
                  </a:cubicBezTo>
                  <a:lnTo>
                    <a:pt x="249199" y="160999"/>
                  </a:lnTo>
                  <a:cubicBezTo>
                    <a:pt x="251299" y="160999"/>
                    <a:pt x="252699" y="160299"/>
                    <a:pt x="254099" y="158899"/>
                  </a:cubicBezTo>
                  <a:lnTo>
                    <a:pt x="256899" y="156099"/>
                  </a:lnTo>
                  <a:cubicBezTo>
                    <a:pt x="258299" y="154699"/>
                    <a:pt x="259699" y="153999"/>
                    <a:pt x="261799" y="153999"/>
                  </a:cubicBezTo>
                  <a:lnTo>
                    <a:pt x="265999" y="153999"/>
                  </a:lnTo>
                  <a:cubicBezTo>
                    <a:pt x="270199" y="153999"/>
                    <a:pt x="272999" y="156799"/>
                    <a:pt x="272999" y="160999"/>
                  </a:cubicBezTo>
                  <a:lnTo>
                    <a:pt x="272999" y="167999"/>
                  </a:lnTo>
                  <a:cubicBezTo>
                    <a:pt x="272999" y="172199"/>
                    <a:pt x="275799" y="174999"/>
                    <a:pt x="279999" y="174999"/>
                  </a:cubicBezTo>
                  <a:lnTo>
                    <a:pt x="305199" y="174999"/>
                  </a:lnTo>
                  <a:cubicBezTo>
                    <a:pt x="310099" y="174999"/>
                    <a:pt x="313599" y="179899"/>
                    <a:pt x="311499" y="184099"/>
                  </a:cubicBezTo>
                  <a:lnTo>
                    <a:pt x="309399" y="190399"/>
                  </a:lnTo>
                  <a:cubicBezTo>
                    <a:pt x="307999" y="193899"/>
                    <a:pt x="305199" y="195999"/>
                    <a:pt x="301699" y="195299"/>
                  </a:cubicBezTo>
                  <a:lnTo>
                    <a:pt x="268099" y="189699"/>
                  </a:lnTo>
                  <a:cubicBezTo>
                    <a:pt x="266699" y="189699"/>
                    <a:pt x="264599" y="189699"/>
                    <a:pt x="263199" y="189699"/>
                  </a:cubicBezTo>
                  <a:lnTo>
                    <a:pt x="234499" y="195299"/>
                  </a:lnTo>
                  <a:cubicBezTo>
                    <a:pt x="231699" y="195999"/>
                    <a:pt x="229599" y="195299"/>
                    <a:pt x="226799" y="194599"/>
                  </a:cubicBezTo>
                  <a:cubicBezTo>
                    <a:pt x="217699" y="191099"/>
                    <a:pt x="192499" y="181999"/>
                    <a:pt x="181999" y="181999"/>
                  </a:cubicBezTo>
                  <a:cubicBezTo>
                    <a:pt x="98700" y="181999"/>
                    <a:pt x="98000" y="237999"/>
                    <a:pt x="98000" y="258999"/>
                  </a:cubicBezTo>
                  <a:cubicBezTo>
                    <a:pt x="98000" y="286999"/>
                    <a:pt x="114099" y="307999"/>
                    <a:pt x="139999" y="307999"/>
                  </a:cubicBezTo>
                  <a:cubicBezTo>
                    <a:pt x="170799" y="307999"/>
                    <a:pt x="209999" y="306599"/>
                    <a:pt x="209999" y="363998"/>
                  </a:cubicBezTo>
                  <a:lnTo>
                    <a:pt x="209999" y="407398"/>
                  </a:lnTo>
                  <a:cubicBezTo>
                    <a:pt x="209999" y="415798"/>
                    <a:pt x="212799" y="423498"/>
                    <a:pt x="218399" y="429798"/>
                  </a:cubicBezTo>
                  <a:lnTo>
                    <a:pt x="238699" y="454298"/>
                  </a:lnTo>
                  <a:cubicBezTo>
                    <a:pt x="242899" y="459198"/>
                    <a:pt x="248499" y="461998"/>
                    <a:pt x="254799" y="461998"/>
                  </a:cubicBezTo>
                  <a:lnTo>
                    <a:pt x="271599" y="461998"/>
                  </a:lnTo>
                  <a:cubicBezTo>
                    <a:pt x="277199" y="461998"/>
                    <a:pt x="282799" y="459898"/>
                    <a:pt x="286299" y="455698"/>
                  </a:cubicBezTo>
                  <a:lnTo>
                    <a:pt x="303099" y="438898"/>
                  </a:lnTo>
                  <a:cubicBezTo>
                    <a:pt x="306599" y="435398"/>
                    <a:pt x="308699" y="431898"/>
                    <a:pt x="310799" y="427698"/>
                  </a:cubicBezTo>
                  <a:lnTo>
                    <a:pt x="324799" y="398998"/>
                  </a:lnTo>
                  <a:cubicBezTo>
                    <a:pt x="326899" y="394098"/>
                    <a:pt x="328299" y="388498"/>
                    <a:pt x="328299" y="383598"/>
                  </a:cubicBezTo>
                  <a:lnTo>
                    <a:pt x="328299" y="351398"/>
                  </a:lnTo>
                  <a:cubicBezTo>
                    <a:pt x="328299" y="345798"/>
                    <a:pt x="330399" y="340198"/>
                    <a:pt x="334599" y="336699"/>
                  </a:cubicBezTo>
                  <a:lnTo>
                    <a:pt x="371698" y="299599"/>
                  </a:lnTo>
                  <a:cubicBezTo>
                    <a:pt x="374498" y="296799"/>
                    <a:pt x="374498" y="291199"/>
                    <a:pt x="370998" y="289099"/>
                  </a:cubicBezTo>
                  <a:cubicBezTo>
                    <a:pt x="370998" y="289099"/>
                    <a:pt x="328999" y="265299"/>
                    <a:pt x="305899" y="220499"/>
                  </a:cubicBezTo>
                  <a:cubicBezTo>
                    <a:pt x="303799" y="215599"/>
                    <a:pt x="306599" y="209999"/>
                    <a:pt x="312199" y="209999"/>
                  </a:cubicBezTo>
                  <a:lnTo>
                    <a:pt x="314999" y="209999"/>
                  </a:lnTo>
                  <a:lnTo>
                    <a:pt x="354898" y="261799"/>
                  </a:lnTo>
                  <a:cubicBezTo>
                    <a:pt x="359798" y="268099"/>
                    <a:pt x="368898" y="268799"/>
                    <a:pt x="375198" y="263899"/>
                  </a:cubicBezTo>
                  <a:lnTo>
                    <a:pt x="398298" y="244299"/>
                  </a:lnTo>
                  <a:cubicBezTo>
                    <a:pt x="401798" y="241499"/>
                    <a:pt x="401798" y="235199"/>
                    <a:pt x="397598" y="233099"/>
                  </a:cubicBezTo>
                  <a:lnTo>
                    <a:pt x="376598" y="220499"/>
                  </a:lnTo>
                  <a:cubicBezTo>
                    <a:pt x="373798" y="218399"/>
                    <a:pt x="372398" y="214899"/>
                    <a:pt x="373798" y="211399"/>
                  </a:cubicBezTo>
                  <a:lnTo>
                    <a:pt x="374498" y="209999"/>
                  </a:lnTo>
                  <a:cubicBezTo>
                    <a:pt x="376598" y="206499"/>
                    <a:pt x="380798" y="205099"/>
                    <a:pt x="384298" y="207199"/>
                  </a:cubicBezTo>
                  <a:lnTo>
                    <a:pt x="409498" y="222599"/>
                  </a:lnTo>
                  <a:cubicBezTo>
                    <a:pt x="411598" y="223999"/>
                    <a:pt x="414398" y="224699"/>
                    <a:pt x="416498" y="224699"/>
                  </a:cubicBezTo>
                  <a:lnTo>
                    <a:pt x="424198" y="224699"/>
                  </a:lnTo>
                  <a:cubicBezTo>
                    <a:pt x="429798" y="224699"/>
                    <a:pt x="434698" y="228199"/>
                    <a:pt x="436798" y="233099"/>
                  </a:cubicBezTo>
                  <a:lnTo>
                    <a:pt x="457098" y="279299"/>
                  </a:lnTo>
                  <a:cubicBezTo>
                    <a:pt x="459198" y="284199"/>
                    <a:pt x="464098" y="287699"/>
                    <a:pt x="469698" y="287699"/>
                  </a:cubicBezTo>
                  <a:lnTo>
                    <a:pt x="469698" y="287699"/>
                  </a:lnTo>
                  <a:cubicBezTo>
                    <a:pt x="475998" y="287699"/>
                    <a:pt x="481598" y="282099"/>
                    <a:pt x="481598" y="275799"/>
                  </a:cubicBezTo>
                  <a:lnTo>
                    <a:pt x="481598" y="256199"/>
                  </a:lnTo>
                  <a:cubicBezTo>
                    <a:pt x="481598" y="254099"/>
                    <a:pt x="482298" y="251999"/>
                    <a:pt x="484398" y="250599"/>
                  </a:cubicBezTo>
                  <a:lnTo>
                    <a:pt x="500498" y="237999"/>
                  </a:lnTo>
                  <a:cubicBezTo>
                    <a:pt x="501898" y="247099"/>
                    <a:pt x="502598" y="256899"/>
                    <a:pt x="502598" y="266699"/>
                  </a:cubicBezTo>
                  <a:cubicBezTo>
                    <a:pt x="503998" y="396898"/>
                    <a:pt x="396898" y="503998"/>
                    <a:pt x="265999" y="503998"/>
                  </a:cubicBezTo>
                  <a:close/>
                </a:path>
              </a:pathLst>
            </a:custGeom>
            <a:solidFill>
              <a:schemeClr val="bg1"/>
            </a:solidFill>
            <a:ln w="6945" cap="flat">
              <a:noFill/>
              <a:prstDash val="solid"/>
              <a:miter/>
            </a:ln>
          </p:spPr>
          <p:txBody>
            <a:bodyPr rtlCol="0" anchor="ctr"/>
            <a:lstStyle/>
            <a:p>
              <a:endParaRPr lang="en-GB" dirty="0"/>
            </a:p>
          </p:txBody>
        </p:sp>
        <p:sp>
          <p:nvSpPr>
            <p:cNvPr id="87" name="Freeform: Shape 86">
              <a:extLst>
                <a:ext uri="{FF2B5EF4-FFF2-40B4-BE49-F238E27FC236}">
                  <a16:creationId xmlns:a16="http://schemas.microsoft.com/office/drawing/2014/main" id="{ECCC6887-64B6-489A-85A5-410EF5FD9746}"/>
                </a:ext>
              </a:extLst>
            </p:cNvPr>
            <p:cNvSpPr/>
            <p:nvPr/>
          </p:nvSpPr>
          <p:spPr>
            <a:xfrm>
              <a:off x="2536614" y="4261397"/>
              <a:ext cx="32199" cy="39199"/>
            </a:xfrm>
            <a:custGeom>
              <a:avLst/>
              <a:gdLst>
                <a:gd name="connsiteX0" fmla="*/ 11200 w 32199"/>
                <a:gd name="connsiteY0" fmla="*/ 32200 h 39199"/>
                <a:gd name="connsiteX1" fmla="*/ 11200 w 32199"/>
                <a:gd name="connsiteY1" fmla="*/ 39200 h 39199"/>
                <a:gd name="connsiteX2" fmla="*/ 18200 w 32199"/>
                <a:gd name="connsiteY2" fmla="*/ 39200 h 39199"/>
                <a:gd name="connsiteX3" fmla="*/ 25200 w 32199"/>
                <a:gd name="connsiteY3" fmla="*/ 32200 h 39199"/>
                <a:gd name="connsiteX4" fmla="*/ 25200 w 32199"/>
                <a:gd name="connsiteY4" fmla="*/ 25200 h 39199"/>
                <a:gd name="connsiteX5" fmla="*/ 32200 w 32199"/>
                <a:gd name="connsiteY5" fmla="*/ 25200 h 39199"/>
                <a:gd name="connsiteX6" fmla="*/ 32200 w 32199"/>
                <a:gd name="connsiteY6" fmla="*/ 14000 h 39199"/>
                <a:gd name="connsiteX7" fmla="*/ 30100 w 32199"/>
                <a:gd name="connsiteY7" fmla="*/ 9100 h 39199"/>
                <a:gd name="connsiteX8" fmla="*/ 23100 w 32199"/>
                <a:gd name="connsiteY8" fmla="*/ 2100 h 39199"/>
                <a:gd name="connsiteX9" fmla="*/ 13300 w 32199"/>
                <a:gd name="connsiteY9" fmla="*/ 2100 h 39199"/>
                <a:gd name="connsiteX10" fmla="*/ 2100 w 32199"/>
                <a:gd name="connsiteY10" fmla="*/ 13300 h 39199"/>
                <a:gd name="connsiteX11" fmla="*/ 2100 w 32199"/>
                <a:gd name="connsiteY11" fmla="*/ 23100 h 39199"/>
                <a:gd name="connsiteX12" fmla="*/ 11200 w 32199"/>
                <a:gd name="connsiteY12" fmla="*/ 32200 h 3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199" h="39199">
                  <a:moveTo>
                    <a:pt x="11200" y="32200"/>
                  </a:moveTo>
                  <a:lnTo>
                    <a:pt x="11200" y="39200"/>
                  </a:lnTo>
                  <a:lnTo>
                    <a:pt x="18200" y="39200"/>
                  </a:lnTo>
                  <a:cubicBezTo>
                    <a:pt x="22400" y="39200"/>
                    <a:pt x="25200" y="36400"/>
                    <a:pt x="25200" y="32200"/>
                  </a:cubicBezTo>
                  <a:lnTo>
                    <a:pt x="25200" y="25200"/>
                  </a:lnTo>
                  <a:lnTo>
                    <a:pt x="32200" y="25200"/>
                  </a:lnTo>
                  <a:lnTo>
                    <a:pt x="32200" y="14000"/>
                  </a:lnTo>
                  <a:cubicBezTo>
                    <a:pt x="32200" y="11900"/>
                    <a:pt x="31500" y="10500"/>
                    <a:pt x="30100" y="9100"/>
                  </a:cubicBezTo>
                  <a:lnTo>
                    <a:pt x="23100" y="2100"/>
                  </a:lnTo>
                  <a:cubicBezTo>
                    <a:pt x="20300" y="-700"/>
                    <a:pt x="16100" y="-700"/>
                    <a:pt x="13300" y="2100"/>
                  </a:cubicBezTo>
                  <a:lnTo>
                    <a:pt x="2100" y="13300"/>
                  </a:lnTo>
                  <a:cubicBezTo>
                    <a:pt x="-700" y="16100"/>
                    <a:pt x="-700" y="20300"/>
                    <a:pt x="2100" y="23100"/>
                  </a:cubicBezTo>
                  <a:lnTo>
                    <a:pt x="11200" y="32200"/>
                  </a:lnTo>
                  <a:close/>
                </a:path>
              </a:pathLst>
            </a:custGeom>
            <a:solidFill>
              <a:schemeClr val="bg1"/>
            </a:solidFill>
            <a:ln w="6945" cap="flat">
              <a:noFill/>
              <a:prstDash val="solid"/>
              <a:miter/>
            </a:ln>
          </p:spPr>
          <p:txBody>
            <a:bodyPr rtlCol="0" anchor="ctr"/>
            <a:lstStyle/>
            <a:p>
              <a:endParaRPr lang="en-GB"/>
            </a:p>
          </p:txBody>
        </p:sp>
      </p:grpSp>
      <p:sp>
        <p:nvSpPr>
          <p:cNvPr id="88" name="Oval 87">
            <a:extLst>
              <a:ext uri="{FF2B5EF4-FFF2-40B4-BE49-F238E27FC236}">
                <a16:creationId xmlns:a16="http://schemas.microsoft.com/office/drawing/2014/main" id="{E30F6924-FD36-4A09-9A52-387704B16ECD}"/>
              </a:ext>
            </a:extLst>
          </p:cNvPr>
          <p:cNvSpPr>
            <a:spLocks noChangeAspect="1"/>
          </p:cNvSpPr>
          <p:nvPr/>
        </p:nvSpPr>
        <p:spPr>
          <a:xfrm>
            <a:off x="7374767" y="1146022"/>
            <a:ext cx="464269" cy="487035"/>
          </a:xfrm>
          <a:prstGeom prst="ellipse">
            <a:avLst/>
          </a:prstGeom>
          <a:noFill/>
          <a:ln w="38100">
            <a:solidFill>
              <a:srgbClr val="F7BA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Graphic 32" descr="Coins with solid fill">
            <a:extLst>
              <a:ext uri="{FF2B5EF4-FFF2-40B4-BE49-F238E27FC236}">
                <a16:creationId xmlns:a16="http://schemas.microsoft.com/office/drawing/2014/main" id="{170ED89F-A8B9-4AAC-A768-561678542751}"/>
              </a:ext>
            </a:extLst>
          </p:cNvPr>
          <p:cNvSpPr/>
          <p:nvPr/>
        </p:nvSpPr>
        <p:spPr>
          <a:xfrm>
            <a:off x="9747751" y="1190765"/>
            <a:ext cx="535534" cy="459000"/>
          </a:xfrm>
          <a:custGeom>
            <a:avLst/>
            <a:gdLst>
              <a:gd name="connsiteX0" fmla="*/ 497888 w 535534"/>
              <a:gd name="connsiteY0" fmla="*/ 382500 h 459000"/>
              <a:gd name="connsiteX1" fmla="*/ 472388 w 535534"/>
              <a:gd name="connsiteY1" fmla="*/ 404175 h 459000"/>
              <a:gd name="connsiteX2" fmla="*/ 472388 w 535534"/>
              <a:gd name="connsiteY2" fmla="*/ 381225 h 459000"/>
              <a:gd name="connsiteX3" fmla="*/ 497888 w 535534"/>
              <a:gd name="connsiteY3" fmla="*/ 371025 h 459000"/>
              <a:gd name="connsiteX4" fmla="*/ 497888 w 535534"/>
              <a:gd name="connsiteY4" fmla="*/ 382500 h 459000"/>
              <a:gd name="connsiteX5" fmla="*/ 446888 w 535534"/>
              <a:gd name="connsiteY5" fmla="*/ 340425 h 459000"/>
              <a:gd name="connsiteX6" fmla="*/ 446888 w 535534"/>
              <a:gd name="connsiteY6" fmla="*/ 317475 h 459000"/>
              <a:gd name="connsiteX7" fmla="*/ 472388 w 535534"/>
              <a:gd name="connsiteY7" fmla="*/ 307275 h 459000"/>
              <a:gd name="connsiteX8" fmla="*/ 472388 w 535534"/>
              <a:gd name="connsiteY8" fmla="*/ 318750 h 459000"/>
              <a:gd name="connsiteX9" fmla="*/ 446888 w 535534"/>
              <a:gd name="connsiteY9" fmla="*/ 340425 h 459000"/>
              <a:gd name="connsiteX10" fmla="*/ 446888 w 535534"/>
              <a:gd name="connsiteY10" fmla="*/ 411825 h 459000"/>
              <a:gd name="connsiteX11" fmla="*/ 421388 w 535534"/>
              <a:gd name="connsiteY11" fmla="*/ 416288 h 459000"/>
              <a:gd name="connsiteX12" fmla="*/ 421388 w 535534"/>
              <a:gd name="connsiteY12" fmla="*/ 391425 h 459000"/>
              <a:gd name="connsiteX13" fmla="*/ 446888 w 535534"/>
              <a:gd name="connsiteY13" fmla="*/ 387600 h 459000"/>
              <a:gd name="connsiteX14" fmla="*/ 446888 w 535534"/>
              <a:gd name="connsiteY14" fmla="*/ 411825 h 459000"/>
              <a:gd name="connsiteX15" fmla="*/ 395888 w 535534"/>
              <a:gd name="connsiteY15" fmla="*/ 327675 h 459000"/>
              <a:gd name="connsiteX16" fmla="*/ 421388 w 535534"/>
              <a:gd name="connsiteY16" fmla="*/ 323850 h 459000"/>
              <a:gd name="connsiteX17" fmla="*/ 421388 w 535534"/>
              <a:gd name="connsiteY17" fmla="*/ 348075 h 459000"/>
              <a:gd name="connsiteX18" fmla="*/ 395888 w 535534"/>
              <a:gd name="connsiteY18" fmla="*/ 352538 h 459000"/>
              <a:gd name="connsiteX19" fmla="*/ 395888 w 535534"/>
              <a:gd name="connsiteY19" fmla="*/ 327675 h 459000"/>
              <a:gd name="connsiteX20" fmla="*/ 395888 w 535534"/>
              <a:gd name="connsiteY20" fmla="*/ 419475 h 459000"/>
              <a:gd name="connsiteX21" fmla="*/ 370388 w 535534"/>
              <a:gd name="connsiteY21" fmla="*/ 420750 h 459000"/>
              <a:gd name="connsiteX22" fmla="*/ 370388 w 535534"/>
              <a:gd name="connsiteY22" fmla="*/ 395250 h 459000"/>
              <a:gd name="connsiteX23" fmla="*/ 395888 w 535534"/>
              <a:gd name="connsiteY23" fmla="*/ 393975 h 459000"/>
              <a:gd name="connsiteX24" fmla="*/ 395888 w 535534"/>
              <a:gd name="connsiteY24" fmla="*/ 419475 h 459000"/>
              <a:gd name="connsiteX25" fmla="*/ 344888 w 535534"/>
              <a:gd name="connsiteY25" fmla="*/ 357000 h 459000"/>
              <a:gd name="connsiteX26" fmla="*/ 344888 w 535534"/>
              <a:gd name="connsiteY26" fmla="*/ 331500 h 459000"/>
              <a:gd name="connsiteX27" fmla="*/ 370388 w 535534"/>
              <a:gd name="connsiteY27" fmla="*/ 330225 h 459000"/>
              <a:gd name="connsiteX28" fmla="*/ 370388 w 535534"/>
              <a:gd name="connsiteY28" fmla="*/ 355725 h 459000"/>
              <a:gd name="connsiteX29" fmla="*/ 344888 w 535534"/>
              <a:gd name="connsiteY29" fmla="*/ 357000 h 459000"/>
              <a:gd name="connsiteX30" fmla="*/ 344888 w 535534"/>
              <a:gd name="connsiteY30" fmla="*/ 420750 h 459000"/>
              <a:gd name="connsiteX31" fmla="*/ 319388 w 535534"/>
              <a:gd name="connsiteY31" fmla="*/ 419475 h 459000"/>
              <a:gd name="connsiteX32" fmla="*/ 319388 w 535534"/>
              <a:gd name="connsiteY32" fmla="*/ 395250 h 459000"/>
              <a:gd name="connsiteX33" fmla="*/ 332138 w 535534"/>
              <a:gd name="connsiteY33" fmla="*/ 395250 h 459000"/>
              <a:gd name="connsiteX34" fmla="*/ 344888 w 535534"/>
              <a:gd name="connsiteY34" fmla="*/ 395250 h 459000"/>
              <a:gd name="connsiteX35" fmla="*/ 344888 w 535534"/>
              <a:gd name="connsiteY35" fmla="*/ 420750 h 459000"/>
              <a:gd name="connsiteX36" fmla="*/ 293888 w 535534"/>
              <a:gd name="connsiteY36" fmla="*/ 330225 h 459000"/>
              <a:gd name="connsiteX37" fmla="*/ 319388 w 535534"/>
              <a:gd name="connsiteY37" fmla="*/ 331500 h 459000"/>
              <a:gd name="connsiteX38" fmla="*/ 319388 w 535534"/>
              <a:gd name="connsiteY38" fmla="*/ 357000 h 459000"/>
              <a:gd name="connsiteX39" fmla="*/ 293888 w 535534"/>
              <a:gd name="connsiteY39" fmla="*/ 355725 h 459000"/>
              <a:gd name="connsiteX40" fmla="*/ 293888 w 535534"/>
              <a:gd name="connsiteY40" fmla="*/ 330225 h 459000"/>
              <a:gd name="connsiteX41" fmla="*/ 293888 w 535534"/>
              <a:gd name="connsiteY41" fmla="*/ 416288 h 459000"/>
              <a:gd name="connsiteX42" fmla="*/ 268388 w 535534"/>
              <a:gd name="connsiteY42" fmla="*/ 411825 h 459000"/>
              <a:gd name="connsiteX43" fmla="*/ 268388 w 535534"/>
              <a:gd name="connsiteY43" fmla="*/ 391425 h 459000"/>
              <a:gd name="connsiteX44" fmla="*/ 293888 w 535534"/>
              <a:gd name="connsiteY44" fmla="*/ 393975 h 459000"/>
              <a:gd name="connsiteX45" fmla="*/ 293888 w 535534"/>
              <a:gd name="connsiteY45" fmla="*/ 416288 h 459000"/>
              <a:gd name="connsiteX46" fmla="*/ 242888 w 535534"/>
              <a:gd name="connsiteY46" fmla="*/ 348075 h 459000"/>
              <a:gd name="connsiteX47" fmla="*/ 242888 w 535534"/>
              <a:gd name="connsiteY47" fmla="*/ 323213 h 459000"/>
              <a:gd name="connsiteX48" fmla="*/ 268388 w 535534"/>
              <a:gd name="connsiteY48" fmla="*/ 327038 h 459000"/>
              <a:gd name="connsiteX49" fmla="*/ 268388 w 535534"/>
              <a:gd name="connsiteY49" fmla="*/ 352538 h 459000"/>
              <a:gd name="connsiteX50" fmla="*/ 242888 w 535534"/>
              <a:gd name="connsiteY50" fmla="*/ 348075 h 459000"/>
              <a:gd name="connsiteX51" fmla="*/ 242888 w 535534"/>
              <a:gd name="connsiteY51" fmla="*/ 404175 h 459000"/>
              <a:gd name="connsiteX52" fmla="*/ 217388 w 535534"/>
              <a:gd name="connsiteY52" fmla="*/ 382500 h 459000"/>
              <a:gd name="connsiteX53" fmla="*/ 217388 w 535534"/>
              <a:gd name="connsiteY53" fmla="*/ 381225 h 459000"/>
              <a:gd name="connsiteX54" fmla="*/ 218025 w 535534"/>
              <a:gd name="connsiteY54" fmla="*/ 381225 h 459000"/>
              <a:gd name="connsiteX55" fmla="*/ 223125 w 535534"/>
              <a:gd name="connsiteY55" fmla="*/ 382500 h 459000"/>
              <a:gd name="connsiteX56" fmla="*/ 242888 w 535534"/>
              <a:gd name="connsiteY56" fmla="*/ 386962 h 459000"/>
              <a:gd name="connsiteX57" fmla="*/ 242888 w 535534"/>
              <a:gd name="connsiteY57" fmla="*/ 404175 h 459000"/>
              <a:gd name="connsiteX58" fmla="*/ 140888 w 535534"/>
              <a:gd name="connsiteY58" fmla="*/ 317475 h 459000"/>
              <a:gd name="connsiteX59" fmla="*/ 153638 w 535534"/>
              <a:gd name="connsiteY59" fmla="*/ 318113 h 459000"/>
              <a:gd name="connsiteX60" fmla="*/ 153638 w 535534"/>
              <a:gd name="connsiteY60" fmla="*/ 318750 h 459000"/>
              <a:gd name="connsiteX61" fmla="*/ 160013 w 535534"/>
              <a:gd name="connsiteY61" fmla="*/ 343613 h 459000"/>
              <a:gd name="connsiteX62" fmla="*/ 140888 w 535534"/>
              <a:gd name="connsiteY62" fmla="*/ 342337 h 459000"/>
              <a:gd name="connsiteX63" fmla="*/ 140888 w 535534"/>
              <a:gd name="connsiteY63" fmla="*/ 317475 h 459000"/>
              <a:gd name="connsiteX64" fmla="*/ 115388 w 535534"/>
              <a:gd name="connsiteY64" fmla="*/ 240975 h 459000"/>
              <a:gd name="connsiteX65" fmla="*/ 140888 w 535534"/>
              <a:gd name="connsiteY65" fmla="*/ 244800 h 459000"/>
              <a:gd name="connsiteX66" fmla="*/ 140888 w 535534"/>
              <a:gd name="connsiteY66" fmla="*/ 270300 h 459000"/>
              <a:gd name="connsiteX67" fmla="*/ 115388 w 535534"/>
              <a:gd name="connsiteY67" fmla="*/ 265838 h 459000"/>
              <a:gd name="connsiteX68" fmla="*/ 115388 w 535534"/>
              <a:gd name="connsiteY68" fmla="*/ 240975 h 459000"/>
              <a:gd name="connsiteX69" fmla="*/ 115388 w 535534"/>
              <a:gd name="connsiteY69" fmla="*/ 339788 h 459000"/>
              <a:gd name="connsiteX70" fmla="*/ 89888 w 535534"/>
              <a:gd name="connsiteY70" fmla="*/ 335325 h 459000"/>
              <a:gd name="connsiteX71" fmla="*/ 89888 w 535534"/>
              <a:gd name="connsiteY71" fmla="*/ 310463 h 459000"/>
              <a:gd name="connsiteX72" fmla="*/ 115388 w 535534"/>
              <a:gd name="connsiteY72" fmla="*/ 314288 h 459000"/>
              <a:gd name="connsiteX73" fmla="*/ 115388 w 535534"/>
              <a:gd name="connsiteY73" fmla="*/ 339788 h 459000"/>
              <a:gd name="connsiteX74" fmla="*/ 64388 w 535534"/>
              <a:gd name="connsiteY74" fmla="*/ 235875 h 459000"/>
              <a:gd name="connsiteX75" fmla="*/ 64388 w 535534"/>
              <a:gd name="connsiteY75" fmla="*/ 224400 h 459000"/>
              <a:gd name="connsiteX76" fmla="*/ 89888 w 535534"/>
              <a:gd name="connsiteY76" fmla="*/ 233963 h 459000"/>
              <a:gd name="connsiteX77" fmla="*/ 89888 w 535534"/>
              <a:gd name="connsiteY77" fmla="*/ 257550 h 459000"/>
              <a:gd name="connsiteX78" fmla="*/ 64388 w 535534"/>
              <a:gd name="connsiteY78" fmla="*/ 235875 h 459000"/>
              <a:gd name="connsiteX79" fmla="*/ 64388 w 535534"/>
              <a:gd name="connsiteY79" fmla="*/ 327675 h 459000"/>
              <a:gd name="connsiteX80" fmla="*/ 38888 w 535534"/>
              <a:gd name="connsiteY80" fmla="*/ 306000 h 459000"/>
              <a:gd name="connsiteX81" fmla="*/ 38888 w 535534"/>
              <a:gd name="connsiteY81" fmla="*/ 294525 h 459000"/>
              <a:gd name="connsiteX82" fmla="*/ 64388 w 535534"/>
              <a:gd name="connsiteY82" fmla="*/ 304088 h 459000"/>
              <a:gd name="connsiteX83" fmla="*/ 64388 w 535534"/>
              <a:gd name="connsiteY83" fmla="*/ 327675 h 459000"/>
              <a:gd name="connsiteX84" fmla="*/ 38888 w 535534"/>
              <a:gd name="connsiteY84" fmla="*/ 128775 h 459000"/>
              <a:gd name="connsiteX85" fmla="*/ 64388 w 535534"/>
              <a:gd name="connsiteY85" fmla="*/ 138338 h 459000"/>
              <a:gd name="connsiteX86" fmla="*/ 64388 w 535534"/>
              <a:gd name="connsiteY86" fmla="*/ 161925 h 459000"/>
              <a:gd name="connsiteX87" fmla="*/ 38888 w 535534"/>
              <a:gd name="connsiteY87" fmla="*/ 140250 h 459000"/>
              <a:gd name="connsiteX88" fmla="*/ 38888 w 535534"/>
              <a:gd name="connsiteY88" fmla="*/ 128775 h 459000"/>
              <a:gd name="connsiteX89" fmla="*/ 115388 w 535534"/>
              <a:gd name="connsiteY89" fmla="*/ 149175 h 459000"/>
              <a:gd name="connsiteX90" fmla="*/ 115388 w 535534"/>
              <a:gd name="connsiteY90" fmla="*/ 174675 h 459000"/>
              <a:gd name="connsiteX91" fmla="*/ 89888 w 535534"/>
              <a:gd name="connsiteY91" fmla="*/ 170213 h 459000"/>
              <a:gd name="connsiteX92" fmla="*/ 89888 w 535534"/>
              <a:gd name="connsiteY92" fmla="*/ 145350 h 459000"/>
              <a:gd name="connsiteX93" fmla="*/ 115388 w 535534"/>
              <a:gd name="connsiteY93" fmla="*/ 149175 h 459000"/>
              <a:gd name="connsiteX94" fmla="*/ 179138 w 535534"/>
              <a:gd name="connsiteY94" fmla="*/ 38250 h 459000"/>
              <a:gd name="connsiteX95" fmla="*/ 319388 w 535534"/>
              <a:gd name="connsiteY95" fmla="*/ 76500 h 459000"/>
              <a:gd name="connsiteX96" fmla="*/ 179138 w 535534"/>
              <a:gd name="connsiteY96" fmla="*/ 114750 h 459000"/>
              <a:gd name="connsiteX97" fmla="*/ 38888 w 535534"/>
              <a:gd name="connsiteY97" fmla="*/ 76500 h 459000"/>
              <a:gd name="connsiteX98" fmla="*/ 179138 w 535534"/>
              <a:gd name="connsiteY98" fmla="*/ 38250 h 459000"/>
              <a:gd name="connsiteX99" fmla="*/ 217388 w 535534"/>
              <a:gd name="connsiteY99" fmla="*/ 340425 h 459000"/>
              <a:gd name="connsiteX100" fmla="*/ 191888 w 535534"/>
              <a:gd name="connsiteY100" fmla="*/ 318750 h 459000"/>
              <a:gd name="connsiteX101" fmla="*/ 191888 w 535534"/>
              <a:gd name="connsiteY101" fmla="*/ 307275 h 459000"/>
              <a:gd name="connsiteX102" fmla="*/ 217388 w 535534"/>
              <a:gd name="connsiteY102" fmla="*/ 316838 h 459000"/>
              <a:gd name="connsiteX103" fmla="*/ 217388 w 535534"/>
              <a:gd name="connsiteY103" fmla="*/ 340425 h 459000"/>
              <a:gd name="connsiteX104" fmla="*/ 293888 w 535534"/>
              <a:gd name="connsiteY104" fmla="*/ 161925 h 459000"/>
              <a:gd name="connsiteX105" fmla="*/ 293888 w 535534"/>
              <a:gd name="connsiteY105" fmla="*/ 138975 h 459000"/>
              <a:gd name="connsiteX106" fmla="*/ 319388 w 535534"/>
              <a:gd name="connsiteY106" fmla="*/ 128775 h 459000"/>
              <a:gd name="connsiteX107" fmla="*/ 319388 w 535534"/>
              <a:gd name="connsiteY107" fmla="*/ 140250 h 459000"/>
              <a:gd name="connsiteX108" fmla="*/ 293888 w 535534"/>
              <a:gd name="connsiteY108" fmla="*/ 161925 h 459000"/>
              <a:gd name="connsiteX109" fmla="*/ 242888 w 535534"/>
              <a:gd name="connsiteY109" fmla="*/ 174038 h 459000"/>
              <a:gd name="connsiteX110" fmla="*/ 242888 w 535534"/>
              <a:gd name="connsiteY110" fmla="*/ 149175 h 459000"/>
              <a:gd name="connsiteX111" fmla="*/ 268388 w 535534"/>
              <a:gd name="connsiteY111" fmla="*/ 145350 h 459000"/>
              <a:gd name="connsiteX112" fmla="*/ 268388 w 535534"/>
              <a:gd name="connsiteY112" fmla="*/ 169575 h 459000"/>
              <a:gd name="connsiteX113" fmla="*/ 242888 w 535534"/>
              <a:gd name="connsiteY113" fmla="*/ 174038 h 459000"/>
              <a:gd name="connsiteX114" fmla="*/ 191888 w 535534"/>
              <a:gd name="connsiteY114" fmla="*/ 178500 h 459000"/>
              <a:gd name="connsiteX115" fmla="*/ 191888 w 535534"/>
              <a:gd name="connsiteY115" fmla="*/ 153000 h 459000"/>
              <a:gd name="connsiteX116" fmla="*/ 217388 w 535534"/>
              <a:gd name="connsiteY116" fmla="*/ 151725 h 459000"/>
              <a:gd name="connsiteX117" fmla="*/ 217388 w 535534"/>
              <a:gd name="connsiteY117" fmla="*/ 177225 h 459000"/>
              <a:gd name="connsiteX118" fmla="*/ 191888 w 535534"/>
              <a:gd name="connsiteY118" fmla="*/ 178500 h 459000"/>
              <a:gd name="connsiteX119" fmla="*/ 140888 w 535534"/>
              <a:gd name="connsiteY119" fmla="*/ 177225 h 459000"/>
              <a:gd name="connsiteX120" fmla="*/ 140888 w 535534"/>
              <a:gd name="connsiteY120" fmla="*/ 151725 h 459000"/>
              <a:gd name="connsiteX121" fmla="*/ 166388 w 535534"/>
              <a:gd name="connsiteY121" fmla="*/ 153000 h 459000"/>
              <a:gd name="connsiteX122" fmla="*/ 166388 w 535534"/>
              <a:gd name="connsiteY122" fmla="*/ 178500 h 459000"/>
              <a:gd name="connsiteX123" fmla="*/ 140888 w 535534"/>
              <a:gd name="connsiteY123" fmla="*/ 177225 h 459000"/>
              <a:gd name="connsiteX124" fmla="*/ 472388 w 535534"/>
              <a:gd name="connsiteY124" fmla="*/ 255000 h 459000"/>
              <a:gd name="connsiteX125" fmla="*/ 332138 w 535534"/>
              <a:gd name="connsiteY125" fmla="*/ 293250 h 459000"/>
              <a:gd name="connsiteX126" fmla="*/ 191888 w 535534"/>
              <a:gd name="connsiteY126" fmla="*/ 255000 h 459000"/>
              <a:gd name="connsiteX127" fmla="*/ 332138 w 535534"/>
              <a:gd name="connsiteY127" fmla="*/ 216750 h 459000"/>
              <a:gd name="connsiteX128" fmla="*/ 472388 w 535534"/>
              <a:gd name="connsiteY128" fmla="*/ 255000 h 459000"/>
              <a:gd name="connsiteX129" fmla="*/ 510638 w 535534"/>
              <a:gd name="connsiteY129" fmla="*/ 274125 h 459000"/>
              <a:gd name="connsiteX130" fmla="*/ 510638 w 535534"/>
              <a:gd name="connsiteY130" fmla="*/ 255000 h 459000"/>
              <a:gd name="connsiteX131" fmla="*/ 441150 w 535534"/>
              <a:gd name="connsiteY131" fmla="*/ 191250 h 459000"/>
              <a:gd name="connsiteX132" fmla="*/ 381863 w 535534"/>
              <a:gd name="connsiteY132" fmla="*/ 181050 h 459000"/>
              <a:gd name="connsiteX133" fmla="*/ 382500 w 535534"/>
              <a:gd name="connsiteY133" fmla="*/ 172125 h 459000"/>
              <a:gd name="connsiteX134" fmla="*/ 357000 w 535534"/>
              <a:gd name="connsiteY134" fmla="*/ 127500 h 459000"/>
              <a:gd name="connsiteX135" fmla="*/ 357000 w 535534"/>
              <a:gd name="connsiteY135" fmla="*/ 76500 h 459000"/>
              <a:gd name="connsiteX136" fmla="*/ 287513 w 535534"/>
              <a:gd name="connsiteY136" fmla="*/ 12750 h 459000"/>
              <a:gd name="connsiteX137" fmla="*/ 178500 w 535534"/>
              <a:gd name="connsiteY137" fmla="*/ 0 h 459000"/>
              <a:gd name="connsiteX138" fmla="*/ 0 w 535534"/>
              <a:gd name="connsiteY138" fmla="*/ 76500 h 459000"/>
              <a:gd name="connsiteX139" fmla="*/ 0 w 535534"/>
              <a:gd name="connsiteY139" fmla="*/ 140250 h 459000"/>
              <a:gd name="connsiteX140" fmla="*/ 25500 w 535534"/>
              <a:gd name="connsiteY140" fmla="*/ 184875 h 459000"/>
              <a:gd name="connsiteX141" fmla="*/ 25500 w 535534"/>
              <a:gd name="connsiteY141" fmla="*/ 196988 h 459000"/>
              <a:gd name="connsiteX142" fmla="*/ 0 w 535534"/>
              <a:gd name="connsiteY142" fmla="*/ 242250 h 459000"/>
              <a:gd name="connsiteX143" fmla="*/ 0 w 535534"/>
              <a:gd name="connsiteY143" fmla="*/ 306000 h 459000"/>
              <a:gd name="connsiteX144" fmla="*/ 69487 w 535534"/>
              <a:gd name="connsiteY144" fmla="*/ 369750 h 459000"/>
              <a:gd name="connsiteX145" fmla="*/ 178500 w 535534"/>
              <a:gd name="connsiteY145" fmla="*/ 382500 h 459000"/>
              <a:gd name="connsiteX146" fmla="*/ 247988 w 535534"/>
              <a:gd name="connsiteY146" fmla="*/ 446250 h 459000"/>
              <a:gd name="connsiteX147" fmla="*/ 357000 w 535534"/>
              <a:gd name="connsiteY147" fmla="*/ 459000 h 459000"/>
              <a:gd name="connsiteX148" fmla="*/ 535500 w 535534"/>
              <a:gd name="connsiteY148" fmla="*/ 382500 h 459000"/>
              <a:gd name="connsiteX149" fmla="*/ 535500 w 535534"/>
              <a:gd name="connsiteY149" fmla="*/ 318750 h 459000"/>
              <a:gd name="connsiteX150" fmla="*/ 510638 w 535534"/>
              <a:gd name="connsiteY150" fmla="*/ 274125 h 4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35534" h="459000">
                <a:moveTo>
                  <a:pt x="497888" y="382500"/>
                </a:moveTo>
                <a:cubicBezTo>
                  <a:pt x="497888" y="390788"/>
                  <a:pt x="488325" y="398438"/>
                  <a:pt x="472388" y="404175"/>
                </a:cubicBezTo>
                <a:lnTo>
                  <a:pt x="472388" y="381225"/>
                </a:lnTo>
                <a:cubicBezTo>
                  <a:pt x="481313" y="378675"/>
                  <a:pt x="490238" y="374850"/>
                  <a:pt x="497888" y="371025"/>
                </a:cubicBezTo>
                <a:lnTo>
                  <a:pt x="497888" y="382500"/>
                </a:lnTo>
                <a:close/>
                <a:moveTo>
                  <a:pt x="446888" y="340425"/>
                </a:moveTo>
                <a:lnTo>
                  <a:pt x="446888" y="317475"/>
                </a:lnTo>
                <a:cubicBezTo>
                  <a:pt x="455813" y="314925"/>
                  <a:pt x="464738" y="311100"/>
                  <a:pt x="472388" y="307275"/>
                </a:cubicBezTo>
                <a:lnTo>
                  <a:pt x="472388" y="318750"/>
                </a:lnTo>
                <a:cubicBezTo>
                  <a:pt x="472388" y="327038"/>
                  <a:pt x="462825" y="334688"/>
                  <a:pt x="446888" y="340425"/>
                </a:cubicBezTo>
                <a:close/>
                <a:moveTo>
                  <a:pt x="446888" y="411825"/>
                </a:moveTo>
                <a:cubicBezTo>
                  <a:pt x="439238" y="413738"/>
                  <a:pt x="430313" y="415013"/>
                  <a:pt x="421388" y="416288"/>
                </a:cubicBezTo>
                <a:lnTo>
                  <a:pt x="421388" y="391425"/>
                </a:lnTo>
                <a:cubicBezTo>
                  <a:pt x="429675" y="390150"/>
                  <a:pt x="438600" y="388875"/>
                  <a:pt x="446888" y="387600"/>
                </a:cubicBezTo>
                <a:lnTo>
                  <a:pt x="446888" y="411825"/>
                </a:lnTo>
                <a:close/>
                <a:moveTo>
                  <a:pt x="395888" y="327675"/>
                </a:moveTo>
                <a:cubicBezTo>
                  <a:pt x="404175" y="326400"/>
                  <a:pt x="413100" y="325125"/>
                  <a:pt x="421388" y="323850"/>
                </a:cubicBezTo>
                <a:lnTo>
                  <a:pt x="421388" y="348075"/>
                </a:lnTo>
                <a:cubicBezTo>
                  <a:pt x="413738" y="349988"/>
                  <a:pt x="404813" y="351263"/>
                  <a:pt x="395888" y="352538"/>
                </a:cubicBezTo>
                <a:lnTo>
                  <a:pt x="395888" y="327675"/>
                </a:lnTo>
                <a:close/>
                <a:moveTo>
                  <a:pt x="395888" y="419475"/>
                </a:moveTo>
                <a:cubicBezTo>
                  <a:pt x="387600" y="420113"/>
                  <a:pt x="379313" y="420750"/>
                  <a:pt x="370388" y="420750"/>
                </a:cubicBezTo>
                <a:lnTo>
                  <a:pt x="370388" y="395250"/>
                </a:lnTo>
                <a:cubicBezTo>
                  <a:pt x="378037" y="395250"/>
                  <a:pt x="386963" y="394613"/>
                  <a:pt x="395888" y="393975"/>
                </a:cubicBezTo>
                <a:lnTo>
                  <a:pt x="395888" y="419475"/>
                </a:lnTo>
                <a:close/>
                <a:moveTo>
                  <a:pt x="344888" y="357000"/>
                </a:moveTo>
                <a:lnTo>
                  <a:pt x="344888" y="331500"/>
                </a:lnTo>
                <a:cubicBezTo>
                  <a:pt x="352538" y="331500"/>
                  <a:pt x="361463" y="330863"/>
                  <a:pt x="370388" y="330225"/>
                </a:cubicBezTo>
                <a:lnTo>
                  <a:pt x="370388" y="355725"/>
                </a:lnTo>
                <a:cubicBezTo>
                  <a:pt x="362100" y="356363"/>
                  <a:pt x="353813" y="356363"/>
                  <a:pt x="344888" y="357000"/>
                </a:cubicBezTo>
                <a:close/>
                <a:moveTo>
                  <a:pt x="344888" y="420750"/>
                </a:moveTo>
                <a:cubicBezTo>
                  <a:pt x="335963" y="420750"/>
                  <a:pt x="327675" y="420113"/>
                  <a:pt x="319388" y="419475"/>
                </a:cubicBezTo>
                <a:lnTo>
                  <a:pt x="319388" y="395250"/>
                </a:lnTo>
                <a:cubicBezTo>
                  <a:pt x="323850" y="395250"/>
                  <a:pt x="327675" y="395250"/>
                  <a:pt x="332138" y="395250"/>
                </a:cubicBezTo>
                <a:cubicBezTo>
                  <a:pt x="335963" y="395250"/>
                  <a:pt x="340425" y="395250"/>
                  <a:pt x="344888" y="395250"/>
                </a:cubicBezTo>
                <a:lnTo>
                  <a:pt x="344888" y="420750"/>
                </a:lnTo>
                <a:close/>
                <a:moveTo>
                  <a:pt x="293888" y="330225"/>
                </a:moveTo>
                <a:cubicBezTo>
                  <a:pt x="302175" y="330863"/>
                  <a:pt x="310463" y="331500"/>
                  <a:pt x="319388" y="331500"/>
                </a:cubicBezTo>
                <a:lnTo>
                  <a:pt x="319388" y="357000"/>
                </a:lnTo>
                <a:cubicBezTo>
                  <a:pt x="310463" y="357000"/>
                  <a:pt x="302175" y="356363"/>
                  <a:pt x="293888" y="355725"/>
                </a:cubicBezTo>
                <a:lnTo>
                  <a:pt x="293888" y="330225"/>
                </a:lnTo>
                <a:close/>
                <a:moveTo>
                  <a:pt x="293888" y="416288"/>
                </a:moveTo>
                <a:cubicBezTo>
                  <a:pt x="284963" y="415013"/>
                  <a:pt x="276038" y="413738"/>
                  <a:pt x="268388" y="411825"/>
                </a:cubicBezTo>
                <a:lnTo>
                  <a:pt x="268388" y="391425"/>
                </a:lnTo>
                <a:cubicBezTo>
                  <a:pt x="276675" y="392700"/>
                  <a:pt x="284963" y="393337"/>
                  <a:pt x="293888" y="393975"/>
                </a:cubicBezTo>
                <a:lnTo>
                  <a:pt x="293888" y="416288"/>
                </a:lnTo>
                <a:close/>
                <a:moveTo>
                  <a:pt x="242888" y="348075"/>
                </a:moveTo>
                <a:lnTo>
                  <a:pt x="242888" y="323213"/>
                </a:lnTo>
                <a:cubicBezTo>
                  <a:pt x="251175" y="324488"/>
                  <a:pt x="259462" y="326400"/>
                  <a:pt x="268388" y="327038"/>
                </a:cubicBezTo>
                <a:lnTo>
                  <a:pt x="268388" y="352538"/>
                </a:lnTo>
                <a:cubicBezTo>
                  <a:pt x="259462" y="351263"/>
                  <a:pt x="250538" y="349988"/>
                  <a:pt x="242888" y="348075"/>
                </a:cubicBezTo>
                <a:close/>
                <a:moveTo>
                  <a:pt x="242888" y="404175"/>
                </a:moveTo>
                <a:cubicBezTo>
                  <a:pt x="226950" y="397800"/>
                  <a:pt x="217388" y="390150"/>
                  <a:pt x="217388" y="382500"/>
                </a:cubicBezTo>
                <a:lnTo>
                  <a:pt x="217388" y="381225"/>
                </a:lnTo>
                <a:cubicBezTo>
                  <a:pt x="217388" y="381225"/>
                  <a:pt x="217388" y="381225"/>
                  <a:pt x="218025" y="381225"/>
                </a:cubicBezTo>
                <a:cubicBezTo>
                  <a:pt x="219938" y="381863"/>
                  <a:pt x="221212" y="382500"/>
                  <a:pt x="223125" y="382500"/>
                </a:cubicBezTo>
                <a:cubicBezTo>
                  <a:pt x="229500" y="384413"/>
                  <a:pt x="235875" y="385688"/>
                  <a:pt x="242888" y="386962"/>
                </a:cubicBezTo>
                <a:lnTo>
                  <a:pt x="242888" y="404175"/>
                </a:lnTo>
                <a:close/>
                <a:moveTo>
                  <a:pt x="140888" y="317475"/>
                </a:moveTo>
                <a:cubicBezTo>
                  <a:pt x="145350" y="317475"/>
                  <a:pt x="149175" y="318113"/>
                  <a:pt x="153638" y="318113"/>
                </a:cubicBezTo>
                <a:lnTo>
                  <a:pt x="153638" y="318750"/>
                </a:lnTo>
                <a:cubicBezTo>
                  <a:pt x="153638" y="327675"/>
                  <a:pt x="155550" y="336600"/>
                  <a:pt x="160013" y="343613"/>
                </a:cubicBezTo>
                <a:cubicBezTo>
                  <a:pt x="153638" y="343613"/>
                  <a:pt x="147263" y="342975"/>
                  <a:pt x="140888" y="342337"/>
                </a:cubicBezTo>
                <a:lnTo>
                  <a:pt x="140888" y="317475"/>
                </a:lnTo>
                <a:close/>
                <a:moveTo>
                  <a:pt x="115388" y="240975"/>
                </a:moveTo>
                <a:cubicBezTo>
                  <a:pt x="123675" y="242250"/>
                  <a:pt x="131963" y="244163"/>
                  <a:pt x="140888" y="244800"/>
                </a:cubicBezTo>
                <a:lnTo>
                  <a:pt x="140888" y="270300"/>
                </a:lnTo>
                <a:cubicBezTo>
                  <a:pt x="131963" y="269025"/>
                  <a:pt x="123038" y="267750"/>
                  <a:pt x="115388" y="265838"/>
                </a:cubicBezTo>
                <a:lnTo>
                  <a:pt x="115388" y="240975"/>
                </a:lnTo>
                <a:close/>
                <a:moveTo>
                  <a:pt x="115388" y="339788"/>
                </a:moveTo>
                <a:cubicBezTo>
                  <a:pt x="106463" y="338513"/>
                  <a:pt x="97538" y="337238"/>
                  <a:pt x="89888" y="335325"/>
                </a:cubicBezTo>
                <a:lnTo>
                  <a:pt x="89888" y="310463"/>
                </a:lnTo>
                <a:cubicBezTo>
                  <a:pt x="98175" y="311738"/>
                  <a:pt x="106463" y="313650"/>
                  <a:pt x="115388" y="314288"/>
                </a:cubicBezTo>
                <a:lnTo>
                  <a:pt x="115388" y="339788"/>
                </a:lnTo>
                <a:close/>
                <a:moveTo>
                  <a:pt x="64388" y="235875"/>
                </a:moveTo>
                <a:lnTo>
                  <a:pt x="64388" y="224400"/>
                </a:lnTo>
                <a:cubicBezTo>
                  <a:pt x="72038" y="228225"/>
                  <a:pt x="80325" y="231413"/>
                  <a:pt x="89888" y="233963"/>
                </a:cubicBezTo>
                <a:lnTo>
                  <a:pt x="89888" y="257550"/>
                </a:lnTo>
                <a:cubicBezTo>
                  <a:pt x="73950" y="251813"/>
                  <a:pt x="64388" y="244163"/>
                  <a:pt x="64388" y="235875"/>
                </a:cubicBezTo>
                <a:close/>
                <a:moveTo>
                  <a:pt x="64388" y="327675"/>
                </a:moveTo>
                <a:cubicBezTo>
                  <a:pt x="48450" y="321300"/>
                  <a:pt x="38888" y="313650"/>
                  <a:pt x="38888" y="306000"/>
                </a:cubicBezTo>
                <a:lnTo>
                  <a:pt x="38888" y="294525"/>
                </a:lnTo>
                <a:cubicBezTo>
                  <a:pt x="46538" y="298350"/>
                  <a:pt x="54825" y="301538"/>
                  <a:pt x="64388" y="304088"/>
                </a:cubicBezTo>
                <a:lnTo>
                  <a:pt x="64388" y="327675"/>
                </a:lnTo>
                <a:close/>
                <a:moveTo>
                  <a:pt x="38888" y="128775"/>
                </a:moveTo>
                <a:cubicBezTo>
                  <a:pt x="46538" y="132600"/>
                  <a:pt x="54825" y="135788"/>
                  <a:pt x="64388" y="138338"/>
                </a:cubicBezTo>
                <a:lnTo>
                  <a:pt x="64388" y="161925"/>
                </a:lnTo>
                <a:cubicBezTo>
                  <a:pt x="48450" y="155550"/>
                  <a:pt x="38888" y="147900"/>
                  <a:pt x="38888" y="140250"/>
                </a:cubicBezTo>
                <a:lnTo>
                  <a:pt x="38888" y="128775"/>
                </a:lnTo>
                <a:close/>
                <a:moveTo>
                  <a:pt x="115388" y="149175"/>
                </a:moveTo>
                <a:lnTo>
                  <a:pt x="115388" y="174675"/>
                </a:lnTo>
                <a:cubicBezTo>
                  <a:pt x="106463" y="173400"/>
                  <a:pt x="97538" y="172125"/>
                  <a:pt x="89888" y="170213"/>
                </a:cubicBezTo>
                <a:lnTo>
                  <a:pt x="89888" y="145350"/>
                </a:lnTo>
                <a:cubicBezTo>
                  <a:pt x="98175" y="146625"/>
                  <a:pt x="106463" y="147900"/>
                  <a:pt x="115388" y="149175"/>
                </a:cubicBezTo>
                <a:close/>
                <a:moveTo>
                  <a:pt x="179138" y="38250"/>
                </a:moveTo>
                <a:cubicBezTo>
                  <a:pt x="256913" y="38250"/>
                  <a:pt x="319388" y="55463"/>
                  <a:pt x="319388" y="76500"/>
                </a:cubicBezTo>
                <a:cubicBezTo>
                  <a:pt x="319388" y="97537"/>
                  <a:pt x="256913" y="114750"/>
                  <a:pt x="179138" y="114750"/>
                </a:cubicBezTo>
                <a:cubicBezTo>
                  <a:pt x="101362" y="114750"/>
                  <a:pt x="38888" y="97537"/>
                  <a:pt x="38888" y="76500"/>
                </a:cubicBezTo>
                <a:cubicBezTo>
                  <a:pt x="38888" y="55463"/>
                  <a:pt x="101362" y="38250"/>
                  <a:pt x="179138" y="38250"/>
                </a:cubicBezTo>
                <a:close/>
                <a:moveTo>
                  <a:pt x="217388" y="340425"/>
                </a:moveTo>
                <a:cubicBezTo>
                  <a:pt x="201450" y="334050"/>
                  <a:pt x="191888" y="326400"/>
                  <a:pt x="191888" y="318750"/>
                </a:cubicBezTo>
                <a:lnTo>
                  <a:pt x="191888" y="307275"/>
                </a:lnTo>
                <a:cubicBezTo>
                  <a:pt x="199538" y="311100"/>
                  <a:pt x="207825" y="314288"/>
                  <a:pt x="217388" y="316838"/>
                </a:cubicBezTo>
                <a:lnTo>
                  <a:pt x="217388" y="340425"/>
                </a:lnTo>
                <a:close/>
                <a:moveTo>
                  <a:pt x="293888" y="161925"/>
                </a:moveTo>
                <a:lnTo>
                  <a:pt x="293888" y="138975"/>
                </a:lnTo>
                <a:cubicBezTo>
                  <a:pt x="302813" y="136425"/>
                  <a:pt x="311738" y="132600"/>
                  <a:pt x="319388" y="128775"/>
                </a:cubicBezTo>
                <a:lnTo>
                  <a:pt x="319388" y="140250"/>
                </a:lnTo>
                <a:cubicBezTo>
                  <a:pt x="319388" y="148538"/>
                  <a:pt x="309825" y="156188"/>
                  <a:pt x="293888" y="161925"/>
                </a:cubicBezTo>
                <a:close/>
                <a:moveTo>
                  <a:pt x="242888" y="174038"/>
                </a:moveTo>
                <a:lnTo>
                  <a:pt x="242888" y="149175"/>
                </a:lnTo>
                <a:cubicBezTo>
                  <a:pt x="251175" y="147900"/>
                  <a:pt x="260100" y="146625"/>
                  <a:pt x="268388" y="145350"/>
                </a:cubicBezTo>
                <a:lnTo>
                  <a:pt x="268388" y="169575"/>
                </a:lnTo>
                <a:cubicBezTo>
                  <a:pt x="260738" y="171488"/>
                  <a:pt x="251813" y="172762"/>
                  <a:pt x="242888" y="174038"/>
                </a:cubicBezTo>
                <a:close/>
                <a:moveTo>
                  <a:pt x="191888" y="178500"/>
                </a:moveTo>
                <a:lnTo>
                  <a:pt x="191888" y="153000"/>
                </a:lnTo>
                <a:cubicBezTo>
                  <a:pt x="199538" y="153000"/>
                  <a:pt x="208462" y="152363"/>
                  <a:pt x="217388" y="151725"/>
                </a:cubicBezTo>
                <a:lnTo>
                  <a:pt x="217388" y="177225"/>
                </a:lnTo>
                <a:cubicBezTo>
                  <a:pt x="209100" y="177863"/>
                  <a:pt x="200813" y="177863"/>
                  <a:pt x="191888" y="178500"/>
                </a:cubicBezTo>
                <a:close/>
                <a:moveTo>
                  <a:pt x="140888" y="177225"/>
                </a:moveTo>
                <a:lnTo>
                  <a:pt x="140888" y="151725"/>
                </a:lnTo>
                <a:cubicBezTo>
                  <a:pt x="149175" y="152363"/>
                  <a:pt x="157462" y="153000"/>
                  <a:pt x="166388" y="153000"/>
                </a:cubicBezTo>
                <a:lnTo>
                  <a:pt x="166388" y="178500"/>
                </a:lnTo>
                <a:cubicBezTo>
                  <a:pt x="157462" y="177863"/>
                  <a:pt x="149175" y="177863"/>
                  <a:pt x="140888" y="177225"/>
                </a:cubicBezTo>
                <a:close/>
                <a:moveTo>
                  <a:pt x="472388" y="255000"/>
                </a:moveTo>
                <a:cubicBezTo>
                  <a:pt x="472388" y="276038"/>
                  <a:pt x="409912" y="293250"/>
                  <a:pt x="332138" y="293250"/>
                </a:cubicBezTo>
                <a:cubicBezTo>
                  <a:pt x="254363" y="293250"/>
                  <a:pt x="191888" y="276038"/>
                  <a:pt x="191888" y="255000"/>
                </a:cubicBezTo>
                <a:cubicBezTo>
                  <a:pt x="191888" y="233963"/>
                  <a:pt x="254363" y="216750"/>
                  <a:pt x="332138" y="216750"/>
                </a:cubicBezTo>
                <a:cubicBezTo>
                  <a:pt x="409912" y="216750"/>
                  <a:pt x="472388" y="233963"/>
                  <a:pt x="472388" y="255000"/>
                </a:cubicBezTo>
                <a:close/>
                <a:moveTo>
                  <a:pt x="510638" y="274125"/>
                </a:moveTo>
                <a:lnTo>
                  <a:pt x="510638" y="255000"/>
                </a:lnTo>
                <a:cubicBezTo>
                  <a:pt x="510638" y="225038"/>
                  <a:pt x="487050" y="203363"/>
                  <a:pt x="441150" y="191250"/>
                </a:cubicBezTo>
                <a:cubicBezTo>
                  <a:pt x="423938" y="186788"/>
                  <a:pt x="404175" y="182963"/>
                  <a:pt x="381863" y="181050"/>
                </a:cubicBezTo>
                <a:cubicBezTo>
                  <a:pt x="382500" y="178500"/>
                  <a:pt x="382500" y="175313"/>
                  <a:pt x="382500" y="172125"/>
                </a:cubicBezTo>
                <a:cubicBezTo>
                  <a:pt x="382500" y="154275"/>
                  <a:pt x="374213" y="138975"/>
                  <a:pt x="357000" y="127500"/>
                </a:cubicBezTo>
                <a:lnTo>
                  <a:pt x="357000" y="76500"/>
                </a:lnTo>
                <a:cubicBezTo>
                  <a:pt x="357000" y="46537"/>
                  <a:pt x="333413" y="24862"/>
                  <a:pt x="287513" y="12750"/>
                </a:cubicBezTo>
                <a:cubicBezTo>
                  <a:pt x="257550" y="4462"/>
                  <a:pt x="219300" y="0"/>
                  <a:pt x="178500" y="0"/>
                </a:cubicBezTo>
                <a:cubicBezTo>
                  <a:pt x="124950" y="0"/>
                  <a:pt x="0" y="7650"/>
                  <a:pt x="0" y="76500"/>
                </a:cubicBezTo>
                <a:lnTo>
                  <a:pt x="0" y="140250"/>
                </a:lnTo>
                <a:cubicBezTo>
                  <a:pt x="0" y="158100"/>
                  <a:pt x="8287" y="173400"/>
                  <a:pt x="25500" y="184875"/>
                </a:cubicBezTo>
                <a:lnTo>
                  <a:pt x="25500" y="196988"/>
                </a:lnTo>
                <a:cubicBezTo>
                  <a:pt x="10200" y="207825"/>
                  <a:pt x="0" y="222488"/>
                  <a:pt x="0" y="242250"/>
                </a:cubicBezTo>
                <a:lnTo>
                  <a:pt x="0" y="306000"/>
                </a:lnTo>
                <a:cubicBezTo>
                  <a:pt x="0" y="335962"/>
                  <a:pt x="23588" y="357638"/>
                  <a:pt x="69487" y="369750"/>
                </a:cubicBezTo>
                <a:cubicBezTo>
                  <a:pt x="99450" y="378038"/>
                  <a:pt x="137700" y="382500"/>
                  <a:pt x="178500" y="382500"/>
                </a:cubicBezTo>
                <a:cubicBezTo>
                  <a:pt x="178500" y="412462"/>
                  <a:pt x="202087" y="434138"/>
                  <a:pt x="247988" y="446250"/>
                </a:cubicBezTo>
                <a:cubicBezTo>
                  <a:pt x="277950" y="454538"/>
                  <a:pt x="316200" y="459000"/>
                  <a:pt x="357000" y="459000"/>
                </a:cubicBezTo>
                <a:cubicBezTo>
                  <a:pt x="410550" y="459000"/>
                  <a:pt x="535500" y="451350"/>
                  <a:pt x="535500" y="382500"/>
                </a:cubicBezTo>
                <a:lnTo>
                  <a:pt x="535500" y="318750"/>
                </a:lnTo>
                <a:cubicBezTo>
                  <a:pt x="536138" y="300900"/>
                  <a:pt x="527850" y="285600"/>
                  <a:pt x="510638" y="274125"/>
                </a:cubicBezTo>
                <a:close/>
              </a:path>
            </a:pathLst>
          </a:custGeom>
          <a:solidFill>
            <a:srgbClr val="FFFFFF"/>
          </a:solidFill>
          <a:ln w="6350" cap="flat">
            <a:noFill/>
            <a:prstDash val="solid"/>
            <a:miter/>
          </a:ln>
        </p:spPr>
        <p:txBody>
          <a:bodyPr rtlCol="0" anchor="ctr"/>
          <a:lstStyle/>
          <a:p>
            <a:endParaRPr lang="en-GB"/>
          </a:p>
        </p:txBody>
      </p:sp>
      <p:sp>
        <p:nvSpPr>
          <p:cNvPr id="90" name="Rectangle 89">
            <a:extLst>
              <a:ext uri="{FF2B5EF4-FFF2-40B4-BE49-F238E27FC236}">
                <a16:creationId xmlns:a16="http://schemas.microsoft.com/office/drawing/2014/main" id="{4568AA80-3568-474C-92F9-B0124122541A}"/>
              </a:ext>
            </a:extLst>
          </p:cNvPr>
          <p:cNvSpPr/>
          <p:nvPr/>
        </p:nvSpPr>
        <p:spPr>
          <a:xfrm>
            <a:off x="2997686" y="1641497"/>
            <a:ext cx="1800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50163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7F5FFD16-636C-144A-9ED9-3AB369BA27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1" y="-17953"/>
            <a:ext cx="12192000" cy="6858000"/>
          </a:xfrm>
          <a:prstGeom prst="rect">
            <a:avLst/>
          </a:prstGeom>
        </p:spPr>
      </p:pic>
      <p:pic>
        <p:nvPicPr>
          <p:cNvPr id="13" name="Picture 12">
            <a:extLst>
              <a:ext uri="{FF2B5EF4-FFF2-40B4-BE49-F238E27FC236}">
                <a16:creationId xmlns:a16="http://schemas.microsoft.com/office/drawing/2014/main" id="{A09A35BA-E644-E542-936B-F0D41EA6E670}"/>
              </a:ext>
            </a:extLst>
          </p:cNvPr>
          <p:cNvPicPr>
            <a:picLocks noChangeAspect="1"/>
          </p:cNvPicPr>
          <p:nvPr/>
        </p:nvPicPr>
        <p:blipFill>
          <a:blip r:embed="rId4"/>
          <a:stretch>
            <a:fillRect/>
          </a:stretch>
        </p:blipFill>
        <p:spPr>
          <a:xfrm>
            <a:off x="0" y="6226581"/>
            <a:ext cx="12192000" cy="317500"/>
          </a:xfrm>
          <a:prstGeom prst="rect">
            <a:avLst/>
          </a:prstGeom>
        </p:spPr>
      </p:pic>
      <p:sp>
        <p:nvSpPr>
          <p:cNvPr id="14" name="TextBox 13">
            <a:extLst>
              <a:ext uri="{FF2B5EF4-FFF2-40B4-BE49-F238E27FC236}">
                <a16:creationId xmlns:a16="http://schemas.microsoft.com/office/drawing/2014/main" id="{BC194EE9-9B4B-8140-A4FE-E4D90DAEF67F}"/>
              </a:ext>
            </a:extLst>
          </p:cNvPr>
          <p:cNvSpPr txBox="1"/>
          <p:nvPr/>
        </p:nvSpPr>
        <p:spPr>
          <a:xfrm>
            <a:off x="403726" y="452363"/>
            <a:ext cx="11301093" cy="523220"/>
          </a:xfrm>
          <a:prstGeom prst="rect">
            <a:avLst/>
          </a:prstGeom>
          <a:noFill/>
        </p:spPr>
        <p:txBody>
          <a:bodyPr wrap="square" rtlCol="0">
            <a:spAutoFit/>
          </a:bodyPr>
          <a:lstStyle/>
          <a:p>
            <a:r>
              <a:rPr lang="en-GB" sz="2800" dirty="0">
                <a:solidFill>
                  <a:schemeClr val="bg1"/>
                </a:solidFill>
              </a:rPr>
              <a:t>Transforming to the mobility &amp; physical-digital logistics ecosystem</a:t>
            </a:r>
          </a:p>
        </p:txBody>
      </p:sp>
      <p:cxnSp>
        <p:nvCxnSpPr>
          <p:cNvPr id="69" name="Straight Connector 68">
            <a:extLst>
              <a:ext uri="{FF2B5EF4-FFF2-40B4-BE49-F238E27FC236}">
                <a16:creationId xmlns:a16="http://schemas.microsoft.com/office/drawing/2014/main" id="{9FD84226-3081-534C-ACA6-D42247B05ABD}"/>
              </a:ext>
            </a:extLst>
          </p:cNvPr>
          <p:cNvCxnSpPr>
            <a:cxnSpLocks/>
          </p:cNvCxnSpPr>
          <p:nvPr/>
        </p:nvCxnSpPr>
        <p:spPr>
          <a:xfrm>
            <a:off x="487180" y="966866"/>
            <a:ext cx="5097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F7475A6-6D4A-43CE-BCDE-D71EE1DB6E55}"/>
              </a:ext>
            </a:extLst>
          </p:cNvPr>
          <p:cNvSpPr txBox="1"/>
          <p:nvPr/>
        </p:nvSpPr>
        <p:spPr>
          <a:xfrm>
            <a:off x="996902" y="1210229"/>
            <a:ext cx="2981858" cy="369332"/>
          </a:xfrm>
          <a:prstGeom prst="rect">
            <a:avLst/>
          </a:prstGeom>
          <a:noFill/>
        </p:spPr>
        <p:txBody>
          <a:bodyPr wrap="square" rtlCol="0">
            <a:spAutoFit/>
          </a:bodyPr>
          <a:lstStyle/>
          <a:p>
            <a:pPr algn="ctr">
              <a:spcAft>
                <a:spcPts val="300"/>
              </a:spcAft>
            </a:pPr>
            <a:r>
              <a:rPr lang="en-GB" b="1" dirty="0">
                <a:solidFill>
                  <a:schemeClr val="bg1"/>
                </a:solidFill>
                <a:cs typeface="Futura Medium" panose="020B0602020204020303" pitchFamily="34" charset="-79"/>
              </a:rPr>
              <a:t>Traditional Transportation</a:t>
            </a:r>
          </a:p>
        </p:txBody>
      </p:sp>
      <p:sp>
        <p:nvSpPr>
          <p:cNvPr id="27" name="TextBox 26">
            <a:extLst>
              <a:ext uri="{FF2B5EF4-FFF2-40B4-BE49-F238E27FC236}">
                <a16:creationId xmlns:a16="http://schemas.microsoft.com/office/drawing/2014/main" id="{BA205EDA-096A-482C-B995-A775E3C0E7DB}"/>
              </a:ext>
            </a:extLst>
          </p:cNvPr>
          <p:cNvSpPr txBox="1"/>
          <p:nvPr/>
        </p:nvSpPr>
        <p:spPr>
          <a:xfrm>
            <a:off x="7599659" y="1162297"/>
            <a:ext cx="4180114" cy="369332"/>
          </a:xfrm>
          <a:prstGeom prst="rect">
            <a:avLst/>
          </a:prstGeom>
          <a:noFill/>
        </p:spPr>
        <p:txBody>
          <a:bodyPr wrap="square" rtlCol="0">
            <a:spAutoFit/>
          </a:bodyPr>
          <a:lstStyle/>
          <a:p>
            <a:pPr algn="ctr">
              <a:spcAft>
                <a:spcPts val="300"/>
              </a:spcAft>
            </a:pPr>
            <a:r>
              <a:rPr lang="en-GB" b="1" dirty="0">
                <a:solidFill>
                  <a:schemeClr val="bg1"/>
                </a:solidFill>
                <a:cs typeface="Futura Medium" panose="020B0602020204020303" pitchFamily="34" charset="-79"/>
              </a:rPr>
              <a:t>Mobility &amp; Logistics Ecosystem</a:t>
            </a:r>
          </a:p>
        </p:txBody>
      </p:sp>
      <p:cxnSp>
        <p:nvCxnSpPr>
          <p:cNvPr id="32" name="Straight Connector 31">
            <a:extLst>
              <a:ext uri="{FF2B5EF4-FFF2-40B4-BE49-F238E27FC236}">
                <a16:creationId xmlns:a16="http://schemas.microsoft.com/office/drawing/2014/main" id="{3745A20A-F6AC-4F2B-AEAE-89BE08551291}"/>
              </a:ext>
            </a:extLst>
          </p:cNvPr>
          <p:cNvCxnSpPr>
            <a:cxnSpLocks/>
          </p:cNvCxnSpPr>
          <p:nvPr/>
        </p:nvCxnSpPr>
        <p:spPr>
          <a:xfrm>
            <a:off x="2178169" y="1596505"/>
            <a:ext cx="8131509" cy="0"/>
          </a:xfrm>
          <a:prstGeom prst="line">
            <a:avLst/>
          </a:prstGeom>
          <a:ln>
            <a:solidFill>
              <a:schemeClr val="bg1"/>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9DE4B2E4-4006-47AD-9576-3D426E67E156}"/>
              </a:ext>
            </a:extLst>
          </p:cNvPr>
          <p:cNvSpPr/>
          <p:nvPr/>
        </p:nvSpPr>
        <p:spPr>
          <a:xfrm>
            <a:off x="874044" y="1808513"/>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420E947C-4B7D-44B2-863C-8EDB374219B9}"/>
              </a:ext>
            </a:extLst>
          </p:cNvPr>
          <p:cNvSpPr/>
          <p:nvPr/>
        </p:nvSpPr>
        <p:spPr>
          <a:xfrm>
            <a:off x="874044" y="2682873"/>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9E336B44-86F8-473F-810D-816F27FEE5C4}"/>
              </a:ext>
            </a:extLst>
          </p:cNvPr>
          <p:cNvSpPr/>
          <p:nvPr/>
        </p:nvSpPr>
        <p:spPr>
          <a:xfrm>
            <a:off x="874044" y="3557233"/>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F9C1ECB3-A64B-44E6-A8EB-25208DDAFC0E}"/>
              </a:ext>
            </a:extLst>
          </p:cNvPr>
          <p:cNvSpPr/>
          <p:nvPr/>
        </p:nvSpPr>
        <p:spPr>
          <a:xfrm>
            <a:off x="874044" y="4426473"/>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3C940C8B-A0EF-440C-AE24-6F0A37A669A0}"/>
              </a:ext>
            </a:extLst>
          </p:cNvPr>
          <p:cNvSpPr/>
          <p:nvPr/>
        </p:nvSpPr>
        <p:spPr>
          <a:xfrm>
            <a:off x="8218364" y="1819031"/>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5CC52E0A-DADA-4ED7-BDEA-6155822107C6}"/>
              </a:ext>
            </a:extLst>
          </p:cNvPr>
          <p:cNvSpPr/>
          <p:nvPr/>
        </p:nvSpPr>
        <p:spPr>
          <a:xfrm>
            <a:off x="8218364" y="2693391"/>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56053C67-AADC-447A-BB77-C50AAF1621EB}"/>
              </a:ext>
            </a:extLst>
          </p:cNvPr>
          <p:cNvSpPr/>
          <p:nvPr/>
        </p:nvSpPr>
        <p:spPr>
          <a:xfrm>
            <a:off x="8218364" y="3567751"/>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1">
            <a:extLst>
              <a:ext uri="{FF2B5EF4-FFF2-40B4-BE49-F238E27FC236}">
                <a16:creationId xmlns:a16="http://schemas.microsoft.com/office/drawing/2014/main" id="{AE94FF3F-43D1-494D-930B-7922F98F98F9}"/>
              </a:ext>
            </a:extLst>
          </p:cNvPr>
          <p:cNvSpPr/>
          <p:nvPr/>
        </p:nvSpPr>
        <p:spPr>
          <a:xfrm>
            <a:off x="8218364" y="4436991"/>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Plus Sign 90">
            <a:extLst>
              <a:ext uri="{FF2B5EF4-FFF2-40B4-BE49-F238E27FC236}">
                <a16:creationId xmlns:a16="http://schemas.microsoft.com/office/drawing/2014/main" id="{C4367C31-027C-40C7-B37C-E10D0A5A6E9D}"/>
              </a:ext>
            </a:extLst>
          </p:cNvPr>
          <p:cNvSpPr/>
          <p:nvPr/>
        </p:nvSpPr>
        <p:spPr>
          <a:xfrm>
            <a:off x="4221214" y="3411047"/>
            <a:ext cx="855039" cy="883565"/>
          </a:xfrm>
          <a:prstGeom prst="mathPlus">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2" name="Equals 91">
            <a:extLst>
              <a:ext uri="{FF2B5EF4-FFF2-40B4-BE49-F238E27FC236}">
                <a16:creationId xmlns:a16="http://schemas.microsoft.com/office/drawing/2014/main" id="{FB2CA006-89EB-4EED-9BE2-F3C994FB7386}"/>
              </a:ext>
            </a:extLst>
          </p:cNvPr>
          <p:cNvSpPr/>
          <p:nvPr/>
        </p:nvSpPr>
        <p:spPr>
          <a:xfrm>
            <a:off x="7028719" y="3511159"/>
            <a:ext cx="864004" cy="683685"/>
          </a:xfrm>
          <a:prstGeom prst="mathEqual">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pic>
        <p:nvPicPr>
          <p:cNvPr id="93" name="Graphic 92" descr="Truck with solid fill">
            <a:extLst>
              <a:ext uri="{FF2B5EF4-FFF2-40B4-BE49-F238E27FC236}">
                <a16:creationId xmlns:a16="http://schemas.microsoft.com/office/drawing/2014/main" id="{36C9982F-75BD-4961-9701-07FE3FD998D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89083" y="2817298"/>
            <a:ext cx="478068" cy="478068"/>
          </a:xfrm>
          <a:prstGeom prst="rect">
            <a:avLst/>
          </a:prstGeom>
        </p:spPr>
      </p:pic>
      <p:pic>
        <p:nvPicPr>
          <p:cNvPr id="94" name="Graphic 93" descr="Robot with solid fill">
            <a:extLst>
              <a:ext uri="{FF2B5EF4-FFF2-40B4-BE49-F238E27FC236}">
                <a16:creationId xmlns:a16="http://schemas.microsoft.com/office/drawing/2014/main" id="{8036D34C-7B84-4721-8DA2-C10AA8E9E6D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601062" y="3703237"/>
            <a:ext cx="490865" cy="490865"/>
          </a:xfrm>
          <a:prstGeom prst="rect">
            <a:avLst/>
          </a:prstGeom>
        </p:spPr>
      </p:pic>
      <p:pic>
        <p:nvPicPr>
          <p:cNvPr id="95" name="Graphic 94" descr="Internet Of Things with solid fill">
            <a:extLst>
              <a:ext uri="{FF2B5EF4-FFF2-40B4-BE49-F238E27FC236}">
                <a16:creationId xmlns:a16="http://schemas.microsoft.com/office/drawing/2014/main" id="{04F00400-61B3-433F-85FF-6CE8E8C3C30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594494" y="4578058"/>
            <a:ext cx="504000" cy="504000"/>
          </a:xfrm>
          <a:prstGeom prst="rect">
            <a:avLst/>
          </a:prstGeom>
        </p:spPr>
      </p:pic>
      <p:pic>
        <p:nvPicPr>
          <p:cNvPr id="96" name="Graphic 95" descr="Smart Phone with solid fill">
            <a:extLst>
              <a:ext uri="{FF2B5EF4-FFF2-40B4-BE49-F238E27FC236}">
                <a16:creationId xmlns:a16="http://schemas.microsoft.com/office/drawing/2014/main" id="{8287667A-85A4-4119-86BB-D86911375A1D}"/>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0592319" y="1957493"/>
            <a:ext cx="508351" cy="508351"/>
          </a:xfrm>
          <a:prstGeom prst="rect">
            <a:avLst/>
          </a:prstGeom>
        </p:spPr>
      </p:pic>
      <p:pic>
        <p:nvPicPr>
          <p:cNvPr id="97" name="Graphic 96" descr="Collision with solid fill">
            <a:extLst>
              <a:ext uri="{FF2B5EF4-FFF2-40B4-BE49-F238E27FC236}">
                <a16:creationId xmlns:a16="http://schemas.microsoft.com/office/drawing/2014/main" id="{4D73EB9B-9527-4AAA-A913-225D2277D7A0}"/>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76117" y="1908160"/>
            <a:ext cx="504000" cy="504000"/>
          </a:xfrm>
          <a:prstGeom prst="rect">
            <a:avLst/>
          </a:prstGeom>
        </p:spPr>
      </p:pic>
      <p:sp>
        <p:nvSpPr>
          <p:cNvPr id="99" name="TextBox 98">
            <a:extLst>
              <a:ext uri="{FF2B5EF4-FFF2-40B4-BE49-F238E27FC236}">
                <a16:creationId xmlns:a16="http://schemas.microsoft.com/office/drawing/2014/main" id="{621632AE-F178-4FA1-B78C-C53629E4F320}"/>
              </a:ext>
            </a:extLst>
          </p:cNvPr>
          <p:cNvSpPr txBox="1"/>
          <p:nvPr/>
        </p:nvSpPr>
        <p:spPr>
          <a:xfrm>
            <a:off x="1226799" y="2048189"/>
            <a:ext cx="2698321" cy="276999"/>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Fragmented ecosystem </a:t>
            </a:r>
          </a:p>
        </p:txBody>
      </p:sp>
      <p:sp>
        <p:nvSpPr>
          <p:cNvPr id="100" name="TextBox 99">
            <a:extLst>
              <a:ext uri="{FF2B5EF4-FFF2-40B4-BE49-F238E27FC236}">
                <a16:creationId xmlns:a16="http://schemas.microsoft.com/office/drawing/2014/main" id="{D9DD82B8-8BA1-4021-B16C-4435CBD244F3}"/>
              </a:ext>
            </a:extLst>
          </p:cNvPr>
          <p:cNvSpPr txBox="1"/>
          <p:nvPr/>
        </p:nvSpPr>
        <p:spPr>
          <a:xfrm>
            <a:off x="1226800" y="2825186"/>
            <a:ext cx="2474454" cy="461665"/>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Carbon intensive transportation</a:t>
            </a:r>
          </a:p>
        </p:txBody>
      </p:sp>
      <p:sp>
        <p:nvSpPr>
          <p:cNvPr id="101" name="TextBox 100">
            <a:extLst>
              <a:ext uri="{FF2B5EF4-FFF2-40B4-BE49-F238E27FC236}">
                <a16:creationId xmlns:a16="http://schemas.microsoft.com/office/drawing/2014/main" id="{428283AC-C23B-4ED7-A36B-885F38B0243C}"/>
              </a:ext>
            </a:extLst>
          </p:cNvPr>
          <p:cNvSpPr txBox="1"/>
          <p:nvPr/>
        </p:nvSpPr>
        <p:spPr>
          <a:xfrm>
            <a:off x="1216141" y="3700713"/>
            <a:ext cx="2474454" cy="461665"/>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People intensive operations</a:t>
            </a:r>
          </a:p>
        </p:txBody>
      </p:sp>
      <p:sp>
        <p:nvSpPr>
          <p:cNvPr id="102" name="TextBox 101">
            <a:extLst>
              <a:ext uri="{FF2B5EF4-FFF2-40B4-BE49-F238E27FC236}">
                <a16:creationId xmlns:a16="http://schemas.microsoft.com/office/drawing/2014/main" id="{24A491B5-AD3F-4885-A17D-1221549ECEBC}"/>
              </a:ext>
            </a:extLst>
          </p:cNvPr>
          <p:cNvSpPr txBox="1"/>
          <p:nvPr/>
        </p:nvSpPr>
        <p:spPr>
          <a:xfrm>
            <a:off x="1226800" y="4664307"/>
            <a:ext cx="2474454" cy="276999"/>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Limited transparency</a:t>
            </a:r>
          </a:p>
        </p:txBody>
      </p:sp>
      <p:sp>
        <p:nvSpPr>
          <p:cNvPr id="103" name="TextBox 102">
            <a:extLst>
              <a:ext uri="{FF2B5EF4-FFF2-40B4-BE49-F238E27FC236}">
                <a16:creationId xmlns:a16="http://schemas.microsoft.com/office/drawing/2014/main" id="{B2B99008-80FB-45CC-B18F-48E9E48B4D68}"/>
              </a:ext>
            </a:extLst>
          </p:cNvPr>
          <p:cNvSpPr txBox="1"/>
          <p:nvPr/>
        </p:nvSpPr>
        <p:spPr>
          <a:xfrm>
            <a:off x="7952710" y="2062668"/>
            <a:ext cx="2474454" cy="276999"/>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Digital Engagement</a:t>
            </a:r>
          </a:p>
        </p:txBody>
      </p:sp>
      <p:sp>
        <p:nvSpPr>
          <p:cNvPr id="104" name="TextBox 103">
            <a:extLst>
              <a:ext uri="{FF2B5EF4-FFF2-40B4-BE49-F238E27FC236}">
                <a16:creationId xmlns:a16="http://schemas.microsoft.com/office/drawing/2014/main" id="{0D8D672B-B204-4D67-95E3-FA3D3E4D54F0}"/>
              </a:ext>
            </a:extLst>
          </p:cNvPr>
          <p:cNvSpPr txBox="1"/>
          <p:nvPr/>
        </p:nvSpPr>
        <p:spPr>
          <a:xfrm>
            <a:off x="7993095" y="2911354"/>
            <a:ext cx="2474454" cy="276999"/>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Sustainable Transport</a:t>
            </a:r>
          </a:p>
        </p:txBody>
      </p:sp>
      <p:sp>
        <p:nvSpPr>
          <p:cNvPr id="105" name="TextBox 104">
            <a:extLst>
              <a:ext uri="{FF2B5EF4-FFF2-40B4-BE49-F238E27FC236}">
                <a16:creationId xmlns:a16="http://schemas.microsoft.com/office/drawing/2014/main" id="{FEBFAF82-A380-4F49-AE16-669BED752888}"/>
              </a:ext>
            </a:extLst>
          </p:cNvPr>
          <p:cNvSpPr txBox="1"/>
          <p:nvPr/>
        </p:nvSpPr>
        <p:spPr>
          <a:xfrm>
            <a:off x="7993095" y="3806524"/>
            <a:ext cx="2147532" cy="276999"/>
          </a:xfrm>
          <a:prstGeom prst="rect">
            <a:avLst/>
          </a:prstGeom>
          <a:noFill/>
        </p:spPr>
        <p:txBody>
          <a:bodyPr wrap="none" lIns="90000" rIns="0" rtlCol="0" anchor="ctr">
            <a:spAutoFit/>
          </a:bodyPr>
          <a:lstStyle/>
          <a:p>
            <a:pPr lvl="1"/>
            <a:r>
              <a:rPr lang="en-GB" sz="1200" dirty="0">
                <a:solidFill>
                  <a:prstClr val="white"/>
                </a:solidFill>
                <a:latin typeface="Trebuchet MS" panose="020B0703020202090204" pitchFamily="34" charset="0"/>
              </a:rPr>
              <a:t>Automated Operations</a:t>
            </a:r>
          </a:p>
        </p:txBody>
      </p:sp>
      <p:sp>
        <p:nvSpPr>
          <p:cNvPr id="106" name="TextBox 105">
            <a:extLst>
              <a:ext uri="{FF2B5EF4-FFF2-40B4-BE49-F238E27FC236}">
                <a16:creationId xmlns:a16="http://schemas.microsoft.com/office/drawing/2014/main" id="{EE944984-3696-4127-9130-FDDFE7156B55}"/>
              </a:ext>
            </a:extLst>
          </p:cNvPr>
          <p:cNvSpPr txBox="1"/>
          <p:nvPr/>
        </p:nvSpPr>
        <p:spPr>
          <a:xfrm>
            <a:off x="8002327" y="4680884"/>
            <a:ext cx="2474454" cy="276999"/>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Internet of Things</a:t>
            </a:r>
          </a:p>
        </p:txBody>
      </p:sp>
      <p:pic>
        <p:nvPicPr>
          <p:cNvPr id="2" name="Graphic 1" descr="Search Inventory with solid fill">
            <a:extLst>
              <a:ext uri="{FF2B5EF4-FFF2-40B4-BE49-F238E27FC236}">
                <a16:creationId xmlns:a16="http://schemas.microsoft.com/office/drawing/2014/main" id="{A1478F5B-A593-4F6C-934F-2D6EAFC49C06}"/>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89083" y="4565615"/>
            <a:ext cx="478068" cy="478068"/>
          </a:xfrm>
          <a:prstGeom prst="rect">
            <a:avLst/>
          </a:prstGeom>
        </p:spPr>
      </p:pic>
      <p:pic>
        <p:nvPicPr>
          <p:cNvPr id="3" name="Graphic 2" descr="Construction worker male with solid fill">
            <a:extLst>
              <a:ext uri="{FF2B5EF4-FFF2-40B4-BE49-F238E27FC236}">
                <a16:creationId xmlns:a16="http://schemas.microsoft.com/office/drawing/2014/main" id="{4A51E225-B7BE-4AAB-B218-44A4AA26EF2F}"/>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89083" y="3692511"/>
            <a:ext cx="478068" cy="478068"/>
          </a:xfrm>
          <a:prstGeom prst="rect">
            <a:avLst/>
          </a:prstGeom>
        </p:spPr>
      </p:pic>
      <p:grpSp>
        <p:nvGrpSpPr>
          <p:cNvPr id="109" name="Group 108">
            <a:extLst>
              <a:ext uri="{FF2B5EF4-FFF2-40B4-BE49-F238E27FC236}">
                <a16:creationId xmlns:a16="http://schemas.microsoft.com/office/drawing/2014/main" id="{F9B33F76-C9BF-4773-854C-CA5464069238}"/>
              </a:ext>
            </a:extLst>
          </p:cNvPr>
          <p:cNvGrpSpPr/>
          <p:nvPr/>
        </p:nvGrpSpPr>
        <p:grpSpPr>
          <a:xfrm>
            <a:off x="4859551" y="1789680"/>
            <a:ext cx="2496641" cy="4331611"/>
            <a:chOff x="4817024" y="1856250"/>
            <a:chExt cx="2496641" cy="4011226"/>
          </a:xfrm>
        </p:grpSpPr>
        <p:grpSp>
          <p:nvGrpSpPr>
            <p:cNvPr id="110" name="Group 109">
              <a:extLst>
                <a:ext uri="{FF2B5EF4-FFF2-40B4-BE49-F238E27FC236}">
                  <a16:creationId xmlns:a16="http://schemas.microsoft.com/office/drawing/2014/main" id="{7E482370-CFF4-42C7-B576-7A89AEF5B128}"/>
                </a:ext>
              </a:extLst>
            </p:cNvPr>
            <p:cNvGrpSpPr/>
            <p:nvPr/>
          </p:nvGrpSpPr>
          <p:grpSpPr>
            <a:xfrm>
              <a:off x="4817024" y="1856250"/>
              <a:ext cx="2496641" cy="780512"/>
              <a:chOff x="4857250" y="1846952"/>
              <a:chExt cx="3136326" cy="980493"/>
            </a:xfrm>
          </p:grpSpPr>
          <p:pic>
            <p:nvPicPr>
              <p:cNvPr id="123" name="Graphic 122" descr="Hockey Stick Curve Graph with solid fill">
                <a:extLst>
                  <a:ext uri="{FF2B5EF4-FFF2-40B4-BE49-F238E27FC236}">
                    <a16:creationId xmlns:a16="http://schemas.microsoft.com/office/drawing/2014/main" id="{47BAA933-2859-4F17-B9E1-7FA5FE1CD2E3}"/>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149893" y="1846952"/>
                <a:ext cx="612001" cy="566734"/>
              </a:xfrm>
              <a:prstGeom prst="rect">
                <a:avLst/>
              </a:prstGeom>
            </p:spPr>
          </p:pic>
          <p:sp>
            <p:nvSpPr>
              <p:cNvPr id="124" name="Rectangle 123">
                <a:extLst>
                  <a:ext uri="{FF2B5EF4-FFF2-40B4-BE49-F238E27FC236}">
                    <a16:creationId xmlns:a16="http://schemas.microsoft.com/office/drawing/2014/main" id="{80B25EE1-BDA5-4173-A677-45AED1EAFFE5}"/>
                  </a:ext>
                </a:extLst>
              </p:cNvPr>
              <p:cNvSpPr/>
              <p:nvPr/>
            </p:nvSpPr>
            <p:spPr>
              <a:xfrm>
                <a:off x="4857250" y="2335143"/>
                <a:ext cx="3136326" cy="492302"/>
              </a:xfrm>
              <a:prstGeom prst="rect">
                <a:avLst/>
              </a:prstGeom>
            </p:spPr>
            <p:txBody>
              <a:bodyPr wrap="square">
                <a:spAutoFit/>
              </a:bodyPr>
              <a:lstStyle/>
              <a:p>
                <a:pPr algn="ctr"/>
                <a:r>
                  <a:rPr lang="en-GB" sz="1100" dirty="0">
                    <a:solidFill>
                      <a:schemeClr val="bg1"/>
                    </a:solidFill>
                    <a:latin typeface="Trebuchet MS" panose="020B0603020202020204" pitchFamily="34" charset="0"/>
                  </a:rPr>
                  <a:t>Demand</a:t>
                </a:r>
              </a:p>
              <a:p>
                <a:pPr algn="ctr"/>
                <a:r>
                  <a:rPr lang="en-GB" sz="1050" i="1" dirty="0">
                    <a:solidFill>
                      <a:schemeClr val="bg1"/>
                    </a:solidFill>
                    <a:latin typeface="Trebuchet MS" panose="020B0603020202020204" pitchFamily="34" charset="0"/>
                  </a:rPr>
                  <a:t>Navigating post-pandemic turbulence </a:t>
                </a:r>
              </a:p>
            </p:txBody>
          </p:sp>
        </p:grpSp>
        <p:grpSp>
          <p:nvGrpSpPr>
            <p:cNvPr id="111" name="Group 110">
              <a:extLst>
                <a:ext uri="{FF2B5EF4-FFF2-40B4-BE49-F238E27FC236}">
                  <a16:creationId xmlns:a16="http://schemas.microsoft.com/office/drawing/2014/main" id="{49379574-8143-433D-BA52-AE117BB3945D}"/>
                </a:ext>
              </a:extLst>
            </p:cNvPr>
            <p:cNvGrpSpPr/>
            <p:nvPr/>
          </p:nvGrpSpPr>
          <p:grpSpPr>
            <a:xfrm>
              <a:off x="5151789" y="4242195"/>
              <a:ext cx="1856598" cy="800370"/>
              <a:chOff x="5370161" y="5037619"/>
              <a:chExt cx="2332293" cy="1005443"/>
            </a:xfrm>
          </p:grpSpPr>
          <p:pic>
            <p:nvPicPr>
              <p:cNvPr id="121" name="Graphic 120" descr="Earth globe: Africa and Europe with solid fill">
                <a:extLst>
                  <a:ext uri="{FF2B5EF4-FFF2-40B4-BE49-F238E27FC236}">
                    <a16:creationId xmlns:a16="http://schemas.microsoft.com/office/drawing/2014/main" id="{CA70B1D6-4D72-4A1E-8CDD-AE18F3A7EFFC}"/>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6230296" y="5037619"/>
                <a:ext cx="612001" cy="566736"/>
              </a:xfrm>
              <a:prstGeom prst="rect">
                <a:avLst/>
              </a:prstGeom>
            </p:spPr>
          </p:pic>
          <p:sp>
            <p:nvSpPr>
              <p:cNvPr id="122" name="Rectangle 121">
                <a:extLst>
                  <a:ext uri="{FF2B5EF4-FFF2-40B4-BE49-F238E27FC236}">
                    <a16:creationId xmlns:a16="http://schemas.microsoft.com/office/drawing/2014/main" id="{899A9AC1-24E0-477A-99E3-20BF814C8E80}"/>
                  </a:ext>
                </a:extLst>
              </p:cNvPr>
              <p:cNvSpPr/>
              <p:nvPr/>
            </p:nvSpPr>
            <p:spPr>
              <a:xfrm>
                <a:off x="5370161" y="5550758"/>
                <a:ext cx="2332293" cy="492304"/>
              </a:xfrm>
              <a:prstGeom prst="rect">
                <a:avLst/>
              </a:prstGeom>
            </p:spPr>
            <p:txBody>
              <a:bodyPr wrap="none">
                <a:spAutoFit/>
              </a:bodyPr>
              <a:lstStyle/>
              <a:p>
                <a:pPr lvl="0" algn="ctr"/>
                <a:r>
                  <a:rPr lang="en-GB" sz="1100" dirty="0">
                    <a:solidFill>
                      <a:schemeClr val="bg1"/>
                    </a:solidFill>
                    <a:latin typeface="Trebuchet MS" panose="020B0603020202020204" pitchFamily="34" charset="0"/>
                  </a:rPr>
                  <a:t>Sustainability </a:t>
                </a:r>
              </a:p>
              <a:p>
                <a:pPr algn="ctr"/>
                <a:r>
                  <a:rPr lang="en-GB" sz="1050" i="1" dirty="0">
                    <a:solidFill>
                      <a:schemeClr val="bg1"/>
                    </a:solidFill>
                    <a:latin typeface="Trebuchet MS" panose="020B0603020202020204" pitchFamily="34" charset="0"/>
                  </a:rPr>
                  <a:t>Achieving emissions targets</a:t>
                </a:r>
              </a:p>
            </p:txBody>
          </p:sp>
        </p:grpSp>
        <p:sp>
          <p:nvSpPr>
            <p:cNvPr id="120" name="Rectangle 119">
              <a:extLst>
                <a:ext uri="{FF2B5EF4-FFF2-40B4-BE49-F238E27FC236}">
                  <a16:creationId xmlns:a16="http://schemas.microsoft.com/office/drawing/2014/main" id="{70E70D40-EBDB-4DF6-B7F0-F1BE6F8D4A27}"/>
                </a:ext>
              </a:extLst>
            </p:cNvPr>
            <p:cNvSpPr/>
            <p:nvPr/>
          </p:nvSpPr>
          <p:spPr>
            <a:xfrm>
              <a:off x="4897692" y="3863815"/>
              <a:ext cx="2383835" cy="391892"/>
            </a:xfrm>
            <a:prstGeom prst="rect">
              <a:avLst/>
            </a:prstGeom>
          </p:spPr>
          <p:txBody>
            <a:bodyPr wrap="square">
              <a:spAutoFit/>
            </a:bodyPr>
            <a:lstStyle/>
            <a:p>
              <a:pPr algn="ctr"/>
              <a:r>
                <a:rPr lang="en-GB" sz="1100" dirty="0">
                  <a:solidFill>
                    <a:schemeClr val="bg1"/>
                  </a:solidFill>
                  <a:latin typeface="Trebuchet MS" panose="020B0603020202020204" pitchFamily="34" charset="0"/>
                </a:rPr>
                <a:t>Security &amp; Resilience</a:t>
              </a:r>
            </a:p>
            <a:p>
              <a:pPr algn="ctr"/>
              <a:r>
                <a:rPr lang="en-GB" sz="1050" i="1" dirty="0">
                  <a:solidFill>
                    <a:schemeClr val="bg1"/>
                  </a:solidFill>
                  <a:latin typeface="Trebuchet MS" panose="020B0603020202020204" pitchFamily="34" charset="0"/>
                </a:rPr>
                <a:t>Predictable &amp; safe movement</a:t>
              </a:r>
              <a:endParaRPr lang="en-GB" sz="1050" b="1" i="1" dirty="0">
                <a:solidFill>
                  <a:schemeClr val="bg1"/>
                </a:solidFill>
                <a:latin typeface="Trebuchet MS" panose="020B0603020202020204" pitchFamily="34" charset="0"/>
              </a:endParaRPr>
            </a:p>
          </p:txBody>
        </p:sp>
        <p:grpSp>
          <p:nvGrpSpPr>
            <p:cNvPr id="113" name="Group 112">
              <a:extLst>
                <a:ext uri="{FF2B5EF4-FFF2-40B4-BE49-F238E27FC236}">
                  <a16:creationId xmlns:a16="http://schemas.microsoft.com/office/drawing/2014/main" id="{08C48AE6-2173-47C4-ABF1-33CCDEA1BAE1}"/>
                </a:ext>
              </a:extLst>
            </p:cNvPr>
            <p:cNvGrpSpPr/>
            <p:nvPr/>
          </p:nvGrpSpPr>
          <p:grpSpPr>
            <a:xfrm>
              <a:off x="5131932" y="3065016"/>
              <a:ext cx="1869421" cy="821682"/>
              <a:chOff x="5198752" y="4136879"/>
              <a:chExt cx="2348401" cy="1032214"/>
            </a:xfrm>
          </p:grpSpPr>
          <p:pic>
            <p:nvPicPr>
              <p:cNvPr id="117" name="Graphic 116" descr="Gears with solid fill">
                <a:extLst>
                  <a:ext uri="{FF2B5EF4-FFF2-40B4-BE49-F238E27FC236}">
                    <a16:creationId xmlns:a16="http://schemas.microsoft.com/office/drawing/2014/main" id="{B7C7295C-361C-4307-8FEF-7CB019FEA688}"/>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095797" y="4602359"/>
                <a:ext cx="611999" cy="566734"/>
              </a:xfrm>
              <a:prstGeom prst="rect">
                <a:avLst/>
              </a:prstGeom>
            </p:spPr>
          </p:pic>
          <p:sp>
            <p:nvSpPr>
              <p:cNvPr id="118" name="Rectangle 117">
                <a:extLst>
                  <a:ext uri="{FF2B5EF4-FFF2-40B4-BE49-F238E27FC236}">
                    <a16:creationId xmlns:a16="http://schemas.microsoft.com/office/drawing/2014/main" id="{DBEE36B0-80A2-417F-A56E-55B757C1CD79}"/>
                  </a:ext>
                </a:extLst>
              </p:cNvPr>
              <p:cNvSpPr/>
              <p:nvPr/>
            </p:nvSpPr>
            <p:spPr>
              <a:xfrm>
                <a:off x="5198752" y="4136879"/>
                <a:ext cx="2348401" cy="501253"/>
              </a:xfrm>
              <a:prstGeom prst="rect">
                <a:avLst/>
              </a:prstGeom>
            </p:spPr>
            <p:txBody>
              <a:bodyPr wrap="square">
                <a:spAutoFit/>
              </a:bodyPr>
              <a:lstStyle/>
              <a:p>
                <a:pPr algn="ctr"/>
                <a:r>
                  <a:rPr lang="en-GB" sz="1100" dirty="0">
                    <a:solidFill>
                      <a:schemeClr val="bg1"/>
                    </a:solidFill>
                    <a:latin typeface="Trebuchet MS" panose="020B0603020202020204" pitchFamily="34" charset="0"/>
                  </a:rPr>
                  <a:t>Customer Expectations Digital &amp; faster</a:t>
                </a:r>
                <a:endParaRPr lang="en-GB" sz="1050" b="1" i="1" dirty="0">
                  <a:solidFill>
                    <a:schemeClr val="bg1"/>
                  </a:solidFill>
                  <a:latin typeface="Trebuchet MS" panose="020B0603020202020204" pitchFamily="34" charset="0"/>
                </a:endParaRPr>
              </a:p>
            </p:txBody>
          </p:sp>
        </p:grpSp>
        <p:grpSp>
          <p:nvGrpSpPr>
            <p:cNvPr id="114" name="Group 113">
              <a:extLst>
                <a:ext uri="{FF2B5EF4-FFF2-40B4-BE49-F238E27FC236}">
                  <a16:creationId xmlns:a16="http://schemas.microsoft.com/office/drawing/2014/main" id="{7289D576-DA8E-40AB-AAEE-14410FABB54E}"/>
                </a:ext>
              </a:extLst>
            </p:cNvPr>
            <p:cNvGrpSpPr/>
            <p:nvPr/>
          </p:nvGrpSpPr>
          <p:grpSpPr>
            <a:xfrm>
              <a:off x="5101996" y="5046924"/>
              <a:ext cx="1975221" cy="820552"/>
              <a:chOff x="5259615" y="5666642"/>
              <a:chExt cx="2481311" cy="1030794"/>
            </a:xfrm>
          </p:grpSpPr>
          <p:pic>
            <p:nvPicPr>
              <p:cNvPr id="115" name="Graphic 114" descr="Coins with solid fill">
                <a:extLst>
                  <a:ext uri="{FF2B5EF4-FFF2-40B4-BE49-F238E27FC236}">
                    <a16:creationId xmlns:a16="http://schemas.microsoft.com/office/drawing/2014/main" id="{F2CB4CA2-B0D0-4144-8A45-DD414810F34A}"/>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6194265" y="5666642"/>
                <a:ext cx="612001" cy="566735"/>
              </a:xfrm>
              <a:prstGeom prst="rect">
                <a:avLst/>
              </a:prstGeom>
            </p:spPr>
          </p:pic>
          <p:sp>
            <p:nvSpPr>
              <p:cNvPr id="116" name="Rectangle 115">
                <a:extLst>
                  <a:ext uri="{FF2B5EF4-FFF2-40B4-BE49-F238E27FC236}">
                    <a16:creationId xmlns:a16="http://schemas.microsoft.com/office/drawing/2014/main" id="{E596A511-2927-4D69-B995-EEB228146D05}"/>
                  </a:ext>
                </a:extLst>
              </p:cNvPr>
              <p:cNvSpPr/>
              <p:nvPr/>
            </p:nvSpPr>
            <p:spPr>
              <a:xfrm>
                <a:off x="5259615" y="6196183"/>
                <a:ext cx="2481311" cy="501253"/>
              </a:xfrm>
              <a:prstGeom prst="rect">
                <a:avLst/>
              </a:prstGeom>
            </p:spPr>
            <p:txBody>
              <a:bodyPr wrap="none">
                <a:spAutoFit/>
              </a:bodyPr>
              <a:lstStyle/>
              <a:p>
                <a:pPr algn="ctr"/>
                <a:r>
                  <a:rPr lang="en-GB" sz="1100" dirty="0">
                    <a:solidFill>
                      <a:schemeClr val="bg1"/>
                    </a:solidFill>
                    <a:latin typeface="Trebuchet MS" panose="020B0603020202020204" pitchFamily="34" charset="0"/>
                  </a:rPr>
                  <a:t>Profitability</a:t>
                </a:r>
              </a:p>
              <a:p>
                <a:pPr algn="ctr"/>
                <a:r>
                  <a:rPr lang="en-GB" sz="1100" i="1" dirty="0">
                    <a:solidFill>
                      <a:schemeClr val="bg1"/>
                    </a:solidFill>
                    <a:latin typeface="Trebuchet MS" panose="020B0603020202020204" pitchFamily="34" charset="0"/>
                  </a:rPr>
                  <a:t>Meeting the cost of change</a:t>
                </a:r>
              </a:p>
            </p:txBody>
          </p:sp>
        </p:grpSp>
      </p:grpSp>
      <p:pic>
        <p:nvPicPr>
          <p:cNvPr id="4" name="Graphic 3" descr="Electric car with solid fill">
            <a:extLst>
              <a:ext uri="{FF2B5EF4-FFF2-40B4-BE49-F238E27FC236}">
                <a16:creationId xmlns:a16="http://schemas.microsoft.com/office/drawing/2014/main" id="{1CDB0C89-114A-4059-9881-F3E7B683DD78}"/>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0594494" y="2804332"/>
            <a:ext cx="504000" cy="504000"/>
          </a:xfrm>
          <a:prstGeom prst="rect">
            <a:avLst/>
          </a:prstGeom>
        </p:spPr>
      </p:pic>
      <p:pic>
        <p:nvPicPr>
          <p:cNvPr id="6" name="Graphic 5" descr="Good Idea with solid fill">
            <a:extLst>
              <a:ext uri="{FF2B5EF4-FFF2-40B4-BE49-F238E27FC236}">
                <a16:creationId xmlns:a16="http://schemas.microsoft.com/office/drawing/2014/main" id="{15496A75-40DC-43AA-A404-87B7F22461B0}"/>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844129" y="2623354"/>
            <a:ext cx="576000" cy="576000"/>
          </a:xfrm>
          <a:prstGeom prst="rect">
            <a:avLst/>
          </a:prstGeom>
        </p:spPr>
      </p:pic>
      <p:sp>
        <p:nvSpPr>
          <p:cNvPr id="50" name="Rectangle: Rounded Corners 49">
            <a:extLst>
              <a:ext uri="{FF2B5EF4-FFF2-40B4-BE49-F238E27FC236}">
                <a16:creationId xmlns:a16="http://schemas.microsoft.com/office/drawing/2014/main" id="{0976F8F8-8FD6-4DEF-85EC-B483C811230C}"/>
              </a:ext>
            </a:extLst>
          </p:cNvPr>
          <p:cNvSpPr/>
          <p:nvPr/>
        </p:nvSpPr>
        <p:spPr>
          <a:xfrm>
            <a:off x="865870" y="5295713"/>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50" descr="Disk with solid fill">
            <a:extLst>
              <a:ext uri="{FF2B5EF4-FFF2-40B4-BE49-F238E27FC236}">
                <a16:creationId xmlns:a16="http://schemas.microsoft.com/office/drawing/2014/main" id="{A8E75C59-D856-4393-A23F-0D39EE828B43}"/>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994117" y="5460271"/>
            <a:ext cx="468000" cy="468000"/>
          </a:xfrm>
          <a:prstGeom prst="rect">
            <a:avLst/>
          </a:prstGeom>
        </p:spPr>
      </p:pic>
      <p:sp>
        <p:nvSpPr>
          <p:cNvPr id="54" name="TextBox 53">
            <a:extLst>
              <a:ext uri="{FF2B5EF4-FFF2-40B4-BE49-F238E27FC236}">
                <a16:creationId xmlns:a16="http://schemas.microsoft.com/office/drawing/2014/main" id="{06F80CAF-706B-43B6-99F5-B05799F02820}"/>
              </a:ext>
            </a:extLst>
          </p:cNvPr>
          <p:cNvSpPr txBox="1"/>
          <p:nvPr/>
        </p:nvSpPr>
        <p:spPr>
          <a:xfrm>
            <a:off x="1218626" y="5535389"/>
            <a:ext cx="2474454" cy="276999"/>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Legacy IT </a:t>
            </a:r>
          </a:p>
        </p:txBody>
      </p:sp>
      <p:sp>
        <p:nvSpPr>
          <p:cNvPr id="56" name="Rectangle: Rounded Corners 55">
            <a:extLst>
              <a:ext uri="{FF2B5EF4-FFF2-40B4-BE49-F238E27FC236}">
                <a16:creationId xmlns:a16="http://schemas.microsoft.com/office/drawing/2014/main" id="{B30B452C-AFDC-469C-A607-24CCE95CD7C2}"/>
              </a:ext>
            </a:extLst>
          </p:cNvPr>
          <p:cNvSpPr/>
          <p:nvPr/>
        </p:nvSpPr>
        <p:spPr>
          <a:xfrm>
            <a:off x="8206290" y="5308515"/>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Graphic 59" descr="Route (Two Pins With A Path) with solid fill">
            <a:extLst>
              <a:ext uri="{FF2B5EF4-FFF2-40B4-BE49-F238E27FC236}">
                <a16:creationId xmlns:a16="http://schemas.microsoft.com/office/drawing/2014/main" id="{4FAC10A9-F33B-49BA-9A2A-3053F15BF898}"/>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0594494" y="5451390"/>
            <a:ext cx="504000" cy="504000"/>
          </a:xfrm>
          <a:prstGeom prst="rect">
            <a:avLst/>
          </a:prstGeom>
        </p:spPr>
      </p:pic>
      <p:sp>
        <p:nvSpPr>
          <p:cNvPr id="63" name="TextBox 62">
            <a:extLst>
              <a:ext uri="{FF2B5EF4-FFF2-40B4-BE49-F238E27FC236}">
                <a16:creationId xmlns:a16="http://schemas.microsoft.com/office/drawing/2014/main" id="{27B620C3-7F32-4585-B3C2-4C849E70799A}"/>
              </a:ext>
            </a:extLst>
          </p:cNvPr>
          <p:cNvSpPr txBox="1"/>
          <p:nvPr/>
        </p:nvSpPr>
        <p:spPr>
          <a:xfrm>
            <a:off x="7990253" y="5552408"/>
            <a:ext cx="2474454" cy="276999"/>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Mobility as a Service</a:t>
            </a:r>
          </a:p>
        </p:txBody>
      </p:sp>
    </p:spTree>
    <p:extLst>
      <p:ext uri="{BB962C8B-B14F-4D97-AF65-F5344CB8AC3E}">
        <p14:creationId xmlns:p14="http://schemas.microsoft.com/office/powerpoint/2010/main" val="245853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building, outdoor, woman&#10;&#10;Description automatically generated">
            <a:extLst>
              <a:ext uri="{FF2B5EF4-FFF2-40B4-BE49-F238E27FC236}">
                <a16:creationId xmlns:a16="http://schemas.microsoft.com/office/drawing/2014/main" id="{65A7758D-643E-C94B-BBB8-C4116A62A0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8" name="Rectangle 7">
            <a:extLst>
              <a:ext uri="{FF2B5EF4-FFF2-40B4-BE49-F238E27FC236}">
                <a16:creationId xmlns:a16="http://schemas.microsoft.com/office/drawing/2014/main" id="{DAC75E6E-7BBB-8245-BCEB-0A2FA0AA66F8}"/>
              </a:ext>
            </a:extLst>
          </p:cNvPr>
          <p:cNvSpPr/>
          <p:nvPr/>
        </p:nvSpPr>
        <p:spPr bwMode="auto">
          <a:xfrm>
            <a:off x="0" y="0"/>
            <a:ext cx="12192000" cy="6858000"/>
          </a:xfrm>
          <a:prstGeom prst="rect">
            <a:avLst/>
          </a:prstGeom>
          <a:solidFill>
            <a:schemeClr val="accent5">
              <a:lumMod val="75000"/>
              <a:alpha val="90000"/>
            </a:schemeClr>
          </a:solidFill>
          <a:ln w="635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46800" tIns="64800" rIns="46800" bIns="64800" numCol="1" rtlCol="0" anchor="ctr" anchorCtr="0" compatLnSpc="1">
            <a:prstTxWarp prst="textNoShape">
              <a:avLst/>
            </a:prstTxWarp>
          </a:bodyPr>
          <a:lstStyle/>
          <a:p>
            <a:pPr marL="0" marR="0" lvl="0" indent="0" algn="ctr" defTabSz="728663" rtl="0" eaLnBrk="1" fontAlgn="base" latinLnBrk="0" hangingPunct="1">
              <a:lnSpc>
                <a:spcPct val="95000"/>
              </a:lnSpc>
              <a:spcBef>
                <a:spcPct val="0"/>
              </a:spcBef>
              <a:spcAft>
                <a:spcPct val="0"/>
              </a:spcAft>
              <a:buClr>
                <a:srgbClr val="FFFFFF"/>
              </a:buClr>
              <a:buSzTx/>
              <a:buFontTx/>
              <a:buNone/>
              <a:tabLst>
                <a:tab pos="4286250" algn="l"/>
              </a:tabLst>
              <a:defRPr/>
            </a:pPr>
            <a:endParaRPr kumimoji="0" lang="en-US" sz="1200" b="0" i="0" u="none" strike="noStrike" kern="0" cap="none" spc="0" normalizeH="0" baseline="0" noProof="0" dirty="0">
              <a:ln>
                <a:noFill/>
              </a:ln>
              <a:solidFill>
                <a:srgbClr val="000000"/>
              </a:solidFill>
              <a:effectLst/>
              <a:uLnTx/>
              <a:uFillTx/>
              <a:latin typeface="Credit Suisse Type Roman" pitchFamily="34" charset="0"/>
              <a:ea typeface="+mn-ea"/>
              <a:cs typeface="+mn-cs"/>
            </a:endParaRPr>
          </a:p>
        </p:txBody>
      </p:sp>
      <p:pic>
        <p:nvPicPr>
          <p:cNvPr id="9" name="Picture 8">
            <a:extLst>
              <a:ext uri="{FF2B5EF4-FFF2-40B4-BE49-F238E27FC236}">
                <a16:creationId xmlns:a16="http://schemas.microsoft.com/office/drawing/2014/main" id="{39D737A2-42E5-7A46-BF39-7EB7D3589B3D}"/>
              </a:ext>
            </a:extLst>
          </p:cNvPr>
          <p:cNvPicPr>
            <a:picLocks noChangeAspect="1"/>
          </p:cNvPicPr>
          <p:nvPr/>
        </p:nvPicPr>
        <p:blipFill>
          <a:blip r:embed="rId4"/>
          <a:stretch>
            <a:fillRect/>
          </a:stretch>
        </p:blipFill>
        <p:spPr>
          <a:xfrm>
            <a:off x="0" y="6226581"/>
            <a:ext cx="12192000" cy="317500"/>
          </a:xfrm>
          <a:prstGeom prst="rect">
            <a:avLst/>
          </a:prstGeom>
        </p:spPr>
      </p:pic>
      <p:sp>
        <p:nvSpPr>
          <p:cNvPr id="10" name="Text Placeholder 3">
            <a:extLst>
              <a:ext uri="{FF2B5EF4-FFF2-40B4-BE49-F238E27FC236}">
                <a16:creationId xmlns:a16="http://schemas.microsoft.com/office/drawing/2014/main" id="{8915A892-76EE-7849-B790-F1CEB9035635}"/>
              </a:ext>
            </a:extLst>
          </p:cNvPr>
          <p:cNvSpPr txBox="1">
            <a:spLocks/>
          </p:cNvSpPr>
          <p:nvPr/>
        </p:nvSpPr>
        <p:spPr>
          <a:xfrm>
            <a:off x="540000" y="540000"/>
            <a:ext cx="10980000" cy="540000"/>
          </a:xfrm>
          <a:prstGeom prst="rect">
            <a:avLst/>
          </a:prstGeom>
        </p:spPr>
        <p:txBody>
          <a:bodyPr lIns="0" tIns="0" rIns="0" bIns="0">
            <a:noAutofit/>
          </a:bodyPr>
          <a:lstStyle>
            <a:lvl1pPr marL="0" indent="0" algn="l" defTabSz="728663" rtl="0" eaLnBrk="1" fontAlgn="base" hangingPunct="1">
              <a:lnSpc>
                <a:spcPts val="3000"/>
              </a:lnSpc>
              <a:spcBef>
                <a:spcPts val="0"/>
              </a:spcBef>
              <a:spcAft>
                <a:spcPts val="0"/>
              </a:spcAft>
              <a:buClr>
                <a:schemeClr val="accent1"/>
              </a:buClr>
              <a:buSzPct val="150000"/>
              <a:buFontTx/>
              <a:buNone/>
              <a:defRPr lang="en-US" altLang="ja-JP" sz="2400" b="0" i="0" dirty="0" smtClean="0">
                <a:solidFill>
                  <a:schemeClr val="bg1"/>
                </a:solidFill>
                <a:latin typeface="Trebuchet MS" panose="020B0703020202090204" pitchFamily="34" charset="0"/>
                <a:ea typeface="+mn-ea"/>
                <a:cs typeface="+mn-cs"/>
              </a:defRPr>
            </a:lvl1pPr>
            <a:lvl2pPr marL="1588" indent="0" algn="l" defTabSz="728663" rtl="0" eaLnBrk="1" fontAlgn="base" hangingPunct="1">
              <a:lnSpc>
                <a:spcPct val="95000"/>
              </a:lnSpc>
              <a:spcBef>
                <a:spcPct val="36000"/>
              </a:spcBef>
              <a:spcAft>
                <a:spcPct val="0"/>
              </a:spcAft>
              <a:buClr>
                <a:schemeClr val="tx1"/>
              </a:buClr>
              <a:buSzPct val="120000"/>
              <a:buFontTx/>
              <a:buNone/>
              <a:defRPr lang="en-US" altLang="ja-JP" sz="1400" dirty="0" smtClean="0">
                <a:solidFill>
                  <a:srgbClr val="595959"/>
                </a:solidFill>
                <a:latin typeface="Calibri" panose="020F0502020204030204" pitchFamily="34" charset="0"/>
              </a:defRPr>
            </a:lvl2pPr>
            <a:lvl3pPr marL="3175" indent="0" algn="l" defTabSz="728663" rtl="0" eaLnBrk="1" fontAlgn="base" hangingPunct="1">
              <a:lnSpc>
                <a:spcPct val="95000"/>
              </a:lnSpc>
              <a:spcBef>
                <a:spcPct val="0"/>
              </a:spcBef>
              <a:spcAft>
                <a:spcPct val="0"/>
              </a:spcAft>
              <a:buClr>
                <a:schemeClr val="accent1"/>
              </a:buClr>
              <a:buSzPct val="100000"/>
              <a:buFontTx/>
              <a:buNone/>
              <a:defRPr lang="en-US" altLang="ja-JP" sz="1400" dirty="0" smtClean="0">
                <a:solidFill>
                  <a:srgbClr val="595959"/>
                </a:solidFill>
                <a:latin typeface="Calibri" panose="020F0502020204030204" pitchFamily="34" charset="0"/>
              </a:defRPr>
            </a:lvl3pPr>
            <a:lvl4pPr marL="3619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4pPr>
            <a:lvl5pPr marL="6286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5pPr>
            <a:lvl6pPr marL="1268413" indent="-342900" algn="l" defTabSz="728663" rtl="0" eaLnBrk="1" fontAlgn="base" hangingPunct="1">
              <a:lnSpc>
                <a:spcPts val="1600"/>
              </a:lnSpc>
              <a:spcBef>
                <a:spcPct val="0"/>
              </a:spcBef>
              <a:spcAft>
                <a:spcPts val="1000"/>
              </a:spcAft>
              <a:buClr>
                <a:schemeClr val="accent2"/>
              </a:buClr>
              <a:buSzPct val="100000"/>
              <a:buFont typeface="Arial" panose="020B0604020202020204" pitchFamily="34" charset="0"/>
              <a:buChar char="•"/>
              <a:defRPr sz="1200" b="0" i="0">
                <a:solidFill>
                  <a:schemeClr val="tx1"/>
                </a:solidFill>
                <a:latin typeface="Trebuchet MS" panose="020B0703020202090204" pitchFamily="34" charset="0"/>
              </a:defRPr>
            </a:lvl6pPr>
            <a:lvl7pPr marL="1620838" indent="-238125" algn="l" defTabSz="728663" rtl="0" eaLnBrk="1" fontAlgn="base" hangingPunct="1">
              <a:lnSpc>
                <a:spcPts val="1600"/>
              </a:lnSpc>
              <a:spcBef>
                <a:spcPct val="0"/>
              </a:spcBef>
              <a:spcAft>
                <a:spcPts val="1000"/>
              </a:spcAft>
              <a:buClr>
                <a:schemeClr val="accent2"/>
              </a:buClr>
              <a:buSzPct val="100000"/>
              <a:buFont typeface="Courier New" panose="02070309020205020404" pitchFamily="49" charset="0"/>
              <a:buChar char="o"/>
              <a:defRPr sz="1200" b="0" i="0">
                <a:solidFill>
                  <a:schemeClr val="tx1"/>
                </a:solidFill>
                <a:latin typeface="Trebuchet MS" panose="020B0703020202090204" pitchFamily="34" charset="0"/>
              </a:defRPr>
            </a:lvl7pPr>
            <a:lvl8pPr marL="20780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marL="0" marR="0" lvl="0" indent="0" algn="l" defTabSz="728663" rtl="0" eaLnBrk="1" fontAlgn="base" latinLnBrk="0" hangingPunct="1">
              <a:lnSpc>
                <a:spcPts val="3000"/>
              </a:lnSpc>
              <a:spcBef>
                <a:spcPts val="0"/>
              </a:spcBef>
              <a:spcAft>
                <a:spcPts val="0"/>
              </a:spcAft>
              <a:buClr>
                <a:srgbClr val="CC5299"/>
              </a:buClr>
              <a:buSzPct val="150000"/>
              <a:buFontTx/>
              <a:buNone/>
              <a:tabLst/>
              <a:defRPr/>
            </a:pPr>
            <a:r>
              <a:rPr kumimoji="0" lang="en-GB" altLang="ja-JP" sz="2400" b="0" i="0" u="none" strike="noStrike" kern="0" cap="none" spc="0" normalizeH="0" baseline="0" noProof="0" dirty="0">
                <a:ln>
                  <a:noFill/>
                </a:ln>
                <a:solidFill>
                  <a:prstClr val="white"/>
                </a:solidFill>
                <a:effectLst/>
                <a:uLnTx/>
                <a:uFillTx/>
                <a:latin typeface="Trebuchet MS" panose="020B0703020202090204" pitchFamily="34" charset="0"/>
                <a:ea typeface="HG丸ｺﾞｼｯｸM-PRO" panose="020F0400000000000000" pitchFamily="34" charset="-128"/>
                <a:cs typeface="+mn-cs"/>
              </a:rPr>
              <a:t>Tracking the transformation</a:t>
            </a:r>
          </a:p>
        </p:txBody>
      </p:sp>
      <p:cxnSp>
        <p:nvCxnSpPr>
          <p:cNvPr id="13" name="Straight Connector 12">
            <a:extLst>
              <a:ext uri="{FF2B5EF4-FFF2-40B4-BE49-F238E27FC236}">
                <a16:creationId xmlns:a16="http://schemas.microsoft.com/office/drawing/2014/main" id="{FD6A81F0-5D9C-ED4E-8388-4E454FD40F3D}"/>
              </a:ext>
            </a:extLst>
          </p:cNvPr>
          <p:cNvCxnSpPr/>
          <p:nvPr/>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6" name="Straight Connector 35">
            <a:extLst>
              <a:ext uri="{FF2B5EF4-FFF2-40B4-BE49-F238E27FC236}">
                <a16:creationId xmlns:a16="http://schemas.microsoft.com/office/drawing/2014/main" id="{9B55E913-47F0-4DE9-8051-3D59378F19F5}"/>
              </a:ext>
            </a:extLst>
          </p:cNvPr>
          <p:cNvCxnSpPr/>
          <p:nvPr/>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58" name="TextBox 57">
            <a:extLst>
              <a:ext uri="{FF2B5EF4-FFF2-40B4-BE49-F238E27FC236}">
                <a16:creationId xmlns:a16="http://schemas.microsoft.com/office/drawing/2014/main" id="{5C161CE3-0683-4BB0-9BA2-DED537AF6D5F}"/>
              </a:ext>
            </a:extLst>
          </p:cNvPr>
          <p:cNvSpPr txBox="1"/>
          <p:nvPr/>
        </p:nvSpPr>
        <p:spPr>
          <a:xfrm>
            <a:off x="1085838" y="1245214"/>
            <a:ext cx="1440000" cy="43088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Futura Medium" panose="020B0602020204020303" pitchFamily="34" charset="-79"/>
              </a:rPr>
              <a:t>Digital Engagement</a:t>
            </a:r>
          </a:p>
        </p:txBody>
      </p:sp>
      <p:sp>
        <p:nvSpPr>
          <p:cNvPr id="57" name="TextBox 56">
            <a:extLst>
              <a:ext uri="{FF2B5EF4-FFF2-40B4-BE49-F238E27FC236}">
                <a16:creationId xmlns:a16="http://schemas.microsoft.com/office/drawing/2014/main" id="{AE9A3E27-C8E2-4B14-A72B-6F07E30ADDF7}"/>
              </a:ext>
            </a:extLst>
          </p:cNvPr>
          <p:cNvSpPr txBox="1"/>
          <p:nvPr/>
        </p:nvSpPr>
        <p:spPr>
          <a:xfrm>
            <a:off x="3422737" y="1245214"/>
            <a:ext cx="1440000" cy="46935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Futura Medium" panose="020B0602020204020303" pitchFamily="34" charset="-79"/>
              </a:rPr>
              <a:t>Sustainable</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GB" sz="1400" b="1" dirty="0">
                <a:solidFill>
                  <a:prstClr val="white"/>
                </a:solidFill>
                <a:latin typeface="Trebuchet MS" panose="020B0603020202020204" pitchFamily="34" charset="0"/>
                <a:cs typeface="Futura Medium" panose="020B0602020204020303" pitchFamily="34" charset="-79"/>
              </a:rPr>
              <a:t>Transport</a:t>
            </a:r>
            <a:endParaRPr kumimoji="0" lang="en-GB"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Futura Medium" panose="020B0602020204020303" pitchFamily="34" charset="-79"/>
            </a:endParaRPr>
          </a:p>
        </p:txBody>
      </p:sp>
      <p:sp>
        <p:nvSpPr>
          <p:cNvPr id="37" name="TextBox 36">
            <a:extLst>
              <a:ext uri="{FF2B5EF4-FFF2-40B4-BE49-F238E27FC236}">
                <a16:creationId xmlns:a16="http://schemas.microsoft.com/office/drawing/2014/main" id="{FFD5A2A3-7565-4E1D-AC33-153D33C913E3}"/>
              </a:ext>
            </a:extLst>
          </p:cNvPr>
          <p:cNvSpPr txBox="1"/>
          <p:nvPr/>
        </p:nvSpPr>
        <p:spPr>
          <a:xfrm>
            <a:off x="7907120" y="1245214"/>
            <a:ext cx="1440000" cy="43088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Internet of Things</a:t>
            </a:r>
          </a:p>
        </p:txBody>
      </p:sp>
      <p:pic>
        <p:nvPicPr>
          <p:cNvPr id="26" name="Graphic 25" descr="Smart Phone with solid fill">
            <a:extLst>
              <a:ext uri="{FF2B5EF4-FFF2-40B4-BE49-F238E27FC236}">
                <a16:creationId xmlns:a16="http://schemas.microsoft.com/office/drawing/2014/main" id="{6B2560FF-4855-4D12-ADA0-1DDE744511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972" y="1164247"/>
            <a:ext cx="580305" cy="580305"/>
          </a:xfrm>
          <a:prstGeom prst="rect">
            <a:avLst/>
          </a:prstGeom>
        </p:spPr>
      </p:pic>
      <p:sp>
        <p:nvSpPr>
          <p:cNvPr id="27" name="Rectangle 26">
            <a:extLst>
              <a:ext uri="{FF2B5EF4-FFF2-40B4-BE49-F238E27FC236}">
                <a16:creationId xmlns:a16="http://schemas.microsoft.com/office/drawing/2014/main" id="{179431A7-E9AA-4C5F-8E84-DF542EDE166D}"/>
              </a:ext>
            </a:extLst>
          </p:cNvPr>
          <p:cNvSpPr/>
          <p:nvPr/>
        </p:nvSpPr>
        <p:spPr>
          <a:xfrm>
            <a:off x="765789" y="1700008"/>
            <a:ext cx="296788"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xtBox 75">
            <a:extLst>
              <a:ext uri="{FF2B5EF4-FFF2-40B4-BE49-F238E27FC236}">
                <a16:creationId xmlns:a16="http://schemas.microsoft.com/office/drawing/2014/main" id="{A06C8FE1-A95D-48F9-87C2-1CCD534406C3}"/>
              </a:ext>
            </a:extLst>
          </p:cNvPr>
          <p:cNvSpPr txBox="1"/>
          <p:nvPr/>
        </p:nvSpPr>
        <p:spPr>
          <a:xfrm>
            <a:off x="10267467" y="1237062"/>
            <a:ext cx="1440000" cy="43088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Mobility as a Service</a:t>
            </a:r>
          </a:p>
        </p:txBody>
      </p:sp>
      <p:grpSp>
        <p:nvGrpSpPr>
          <p:cNvPr id="50" name="Group 49">
            <a:extLst>
              <a:ext uri="{FF2B5EF4-FFF2-40B4-BE49-F238E27FC236}">
                <a16:creationId xmlns:a16="http://schemas.microsoft.com/office/drawing/2014/main" id="{1BFF6B9F-B49D-4CCA-AF86-9DE629EE7F0F}"/>
              </a:ext>
            </a:extLst>
          </p:cNvPr>
          <p:cNvGrpSpPr/>
          <p:nvPr/>
        </p:nvGrpSpPr>
        <p:grpSpPr>
          <a:xfrm>
            <a:off x="7403054" y="1177891"/>
            <a:ext cx="633297" cy="571396"/>
            <a:chOff x="9659305" y="1179176"/>
            <a:chExt cx="633297" cy="571396"/>
          </a:xfrm>
        </p:grpSpPr>
        <p:sp>
          <p:nvSpPr>
            <p:cNvPr id="51" name="Freeform: Shape 50">
              <a:extLst>
                <a:ext uri="{FF2B5EF4-FFF2-40B4-BE49-F238E27FC236}">
                  <a16:creationId xmlns:a16="http://schemas.microsoft.com/office/drawing/2014/main" id="{4DA80D58-72AF-4DF1-8036-F763213F5AC8}"/>
                </a:ext>
              </a:extLst>
            </p:cNvPr>
            <p:cNvSpPr/>
            <p:nvPr/>
          </p:nvSpPr>
          <p:spPr>
            <a:xfrm>
              <a:off x="9714324" y="1261817"/>
              <a:ext cx="137713" cy="152370"/>
            </a:xfrm>
            <a:custGeom>
              <a:avLst/>
              <a:gdLst>
                <a:gd name="connsiteX0" fmla="*/ 34469 w 137713"/>
                <a:gd name="connsiteY0" fmla="*/ 68839 h 152370"/>
                <a:gd name="connsiteX1" fmla="*/ 65965 w 137713"/>
                <a:gd name="connsiteY1" fmla="*/ 48190 h 152370"/>
                <a:gd name="connsiteX2" fmla="*/ 96416 w 137713"/>
                <a:gd name="connsiteY2" fmla="*/ 48190 h 152370"/>
                <a:gd name="connsiteX3" fmla="*/ 110182 w 137713"/>
                <a:gd name="connsiteY3" fmla="*/ 61956 h 152370"/>
                <a:gd name="connsiteX4" fmla="*/ 110182 w 137713"/>
                <a:gd name="connsiteY4" fmla="*/ 152371 h 152370"/>
                <a:gd name="connsiteX5" fmla="*/ 131973 w 137713"/>
                <a:gd name="connsiteY5" fmla="*/ 147380 h 152370"/>
                <a:gd name="connsiteX6" fmla="*/ 137714 w 137713"/>
                <a:gd name="connsiteY6" fmla="*/ 129485 h 152370"/>
                <a:gd name="connsiteX7" fmla="*/ 137714 w 137713"/>
                <a:gd name="connsiteY7" fmla="*/ 61956 h 152370"/>
                <a:gd name="connsiteX8" fmla="*/ 96416 w 137713"/>
                <a:gd name="connsiteY8" fmla="*/ 20658 h 152370"/>
                <a:gd name="connsiteX9" fmla="*/ 65965 w 137713"/>
                <a:gd name="connsiteY9" fmla="*/ 20658 h 152370"/>
                <a:gd name="connsiteX10" fmla="*/ 20657 w 137713"/>
                <a:gd name="connsiteY10" fmla="*/ 2882 h 152370"/>
                <a:gd name="connsiteX11" fmla="*/ 2882 w 137713"/>
                <a:gd name="connsiteY11" fmla="*/ 48190 h 152370"/>
                <a:gd name="connsiteX12" fmla="*/ 34469 w 137713"/>
                <a:gd name="connsiteY12" fmla="*/ 68839 h 15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13" h="152370">
                  <a:moveTo>
                    <a:pt x="34469" y="68839"/>
                  </a:moveTo>
                  <a:cubicBezTo>
                    <a:pt x="48136" y="68821"/>
                    <a:pt x="60498" y="60716"/>
                    <a:pt x="65965" y="48190"/>
                  </a:cubicBezTo>
                  <a:lnTo>
                    <a:pt x="96416" y="48190"/>
                  </a:lnTo>
                  <a:cubicBezTo>
                    <a:pt x="104019" y="48190"/>
                    <a:pt x="110182" y="54353"/>
                    <a:pt x="110182" y="61956"/>
                  </a:cubicBezTo>
                  <a:lnTo>
                    <a:pt x="110182" y="152371"/>
                  </a:lnTo>
                  <a:cubicBezTo>
                    <a:pt x="117203" y="149784"/>
                    <a:pt x="124526" y="148107"/>
                    <a:pt x="131973" y="147380"/>
                  </a:cubicBezTo>
                  <a:cubicBezTo>
                    <a:pt x="133311" y="141246"/>
                    <a:pt x="135233" y="135253"/>
                    <a:pt x="137714" y="129485"/>
                  </a:cubicBezTo>
                  <a:lnTo>
                    <a:pt x="137714" y="61956"/>
                  </a:lnTo>
                  <a:cubicBezTo>
                    <a:pt x="137687" y="39158"/>
                    <a:pt x="119213" y="20684"/>
                    <a:pt x="96416" y="20658"/>
                  </a:cubicBezTo>
                  <a:lnTo>
                    <a:pt x="65965" y="20658"/>
                  </a:lnTo>
                  <a:cubicBezTo>
                    <a:pt x="58362" y="3237"/>
                    <a:pt x="38078" y="-4721"/>
                    <a:pt x="20657" y="2882"/>
                  </a:cubicBezTo>
                  <a:cubicBezTo>
                    <a:pt x="3237" y="10485"/>
                    <a:pt x="-4721" y="30769"/>
                    <a:pt x="2882" y="48190"/>
                  </a:cubicBezTo>
                  <a:cubicBezTo>
                    <a:pt x="8362" y="60746"/>
                    <a:pt x="20768" y="68856"/>
                    <a:pt x="34469" y="68839"/>
                  </a:cubicBezTo>
                  <a:close/>
                </a:path>
              </a:pathLst>
            </a:custGeom>
            <a:solidFill>
              <a:schemeClr val="bg1"/>
            </a:solidFill>
            <a:ln w="6846"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42D28CBE-6A20-43E5-BAE5-2C38135307DC}"/>
                </a:ext>
              </a:extLst>
            </p:cNvPr>
            <p:cNvSpPr/>
            <p:nvPr/>
          </p:nvSpPr>
          <p:spPr>
            <a:xfrm>
              <a:off x="9659305" y="1413198"/>
              <a:ext cx="135094" cy="144596"/>
            </a:xfrm>
            <a:custGeom>
              <a:avLst/>
              <a:gdLst>
                <a:gd name="connsiteX0" fmla="*/ 116262 w 135094"/>
                <a:gd name="connsiteY0" fmla="*/ 118985 h 144596"/>
                <a:gd name="connsiteX1" fmla="*/ 115416 w 135094"/>
                <a:gd name="connsiteY1" fmla="*/ 117065 h 144596"/>
                <a:gd name="connsiteX2" fmla="*/ 61956 w 135094"/>
                <a:gd name="connsiteY2" fmla="*/ 117065 h 144596"/>
                <a:gd name="connsiteX3" fmla="*/ 48190 w 135094"/>
                <a:gd name="connsiteY3" fmla="*/ 103299 h 144596"/>
                <a:gd name="connsiteX4" fmla="*/ 48190 w 135094"/>
                <a:gd name="connsiteY4" fmla="*/ 65966 h 144596"/>
                <a:gd name="connsiteX5" fmla="*/ 65966 w 135094"/>
                <a:gd name="connsiteY5" fmla="*/ 20658 h 144596"/>
                <a:gd name="connsiteX6" fmla="*/ 20658 w 135094"/>
                <a:gd name="connsiteY6" fmla="*/ 2882 h 144596"/>
                <a:gd name="connsiteX7" fmla="*/ 2882 w 135094"/>
                <a:gd name="connsiteY7" fmla="*/ 48190 h 144596"/>
                <a:gd name="connsiteX8" fmla="*/ 20658 w 135094"/>
                <a:gd name="connsiteY8" fmla="*/ 65966 h 144596"/>
                <a:gd name="connsiteX9" fmla="*/ 20658 w 135094"/>
                <a:gd name="connsiteY9" fmla="*/ 103299 h 144596"/>
                <a:gd name="connsiteX10" fmla="*/ 61956 w 135094"/>
                <a:gd name="connsiteY10" fmla="*/ 144597 h 144596"/>
                <a:gd name="connsiteX11" fmla="*/ 135094 w 135094"/>
                <a:gd name="connsiteY11" fmla="*/ 144597 h 144596"/>
                <a:gd name="connsiteX12" fmla="*/ 116262 w 135094"/>
                <a:gd name="connsiteY12" fmla="*/ 118985 h 14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094" h="144596">
                  <a:moveTo>
                    <a:pt x="116262" y="118985"/>
                  </a:moveTo>
                  <a:cubicBezTo>
                    <a:pt x="115953" y="118345"/>
                    <a:pt x="115705" y="117698"/>
                    <a:pt x="115416" y="117065"/>
                  </a:cubicBezTo>
                  <a:lnTo>
                    <a:pt x="61956" y="117065"/>
                  </a:lnTo>
                  <a:cubicBezTo>
                    <a:pt x="54353" y="117065"/>
                    <a:pt x="48190" y="110902"/>
                    <a:pt x="48190" y="103299"/>
                  </a:cubicBezTo>
                  <a:lnTo>
                    <a:pt x="48190" y="65966"/>
                  </a:lnTo>
                  <a:cubicBezTo>
                    <a:pt x="65610" y="58363"/>
                    <a:pt x="73568" y="38078"/>
                    <a:pt x="65966" y="20658"/>
                  </a:cubicBezTo>
                  <a:cubicBezTo>
                    <a:pt x="58363" y="3237"/>
                    <a:pt x="38078" y="-4721"/>
                    <a:pt x="20658" y="2882"/>
                  </a:cubicBezTo>
                  <a:cubicBezTo>
                    <a:pt x="3238" y="10485"/>
                    <a:pt x="-4721" y="30769"/>
                    <a:pt x="2882" y="48190"/>
                  </a:cubicBezTo>
                  <a:cubicBezTo>
                    <a:pt x="6354" y="56144"/>
                    <a:pt x="12703" y="62494"/>
                    <a:pt x="20658" y="65966"/>
                  </a:cubicBezTo>
                  <a:lnTo>
                    <a:pt x="20658" y="103299"/>
                  </a:lnTo>
                  <a:cubicBezTo>
                    <a:pt x="20684" y="126096"/>
                    <a:pt x="39158" y="144570"/>
                    <a:pt x="61956" y="144597"/>
                  </a:cubicBezTo>
                  <a:lnTo>
                    <a:pt x="135094" y="144597"/>
                  </a:lnTo>
                  <a:cubicBezTo>
                    <a:pt x="127279" y="137305"/>
                    <a:pt x="120893" y="128619"/>
                    <a:pt x="116262" y="118985"/>
                  </a:cubicBezTo>
                  <a:close/>
                </a:path>
              </a:pathLst>
            </a:custGeom>
            <a:solidFill>
              <a:schemeClr val="bg1"/>
            </a:solidFill>
            <a:ln w="6846"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E285D81-090C-44B0-B62D-03EA4594CE90}"/>
                </a:ext>
              </a:extLst>
            </p:cNvPr>
            <p:cNvSpPr/>
            <p:nvPr/>
          </p:nvSpPr>
          <p:spPr>
            <a:xfrm>
              <a:off x="9927741" y="1179176"/>
              <a:ext cx="68847" cy="156559"/>
            </a:xfrm>
            <a:custGeom>
              <a:avLst/>
              <a:gdLst>
                <a:gd name="connsiteX0" fmla="*/ 20658 w 68847"/>
                <a:gd name="connsiteY0" fmla="*/ 65965 h 156559"/>
                <a:gd name="connsiteX1" fmla="*/ 20658 w 68847"/>
                <a:gd name="connsiteY1" fmla="*/ 151700 h 156559"/>
                <a:gd name="connsiteX2" fmla="*/ 48190 w 68847"/>
                <a:gd name="connsiteY2" fmla="*/ 156559 h 156559"/>
                <a:gd name="connsiteX3" fmla="*/ 48190 w 68847"/>
                <a:gd name="connsiteY3" fmla="*/ 65965 h 156559"/>
                <a:gd name="connsiteX4" fmla="*/ 65966 w 68847"/>
                <a:gd name="connsiteY4" fmla="*/ 20658 h 156559"/>
                <a:gd name="connsiteX5" fmla="*/ 20658 w 68847"/>
                <a:gd name="connsiteY5" fmla="*/ 2882 h 156559"/>
                <a:gd name="connsiteX6" fmla="*/ 2882 w 68847"/>
                <a:gd name="connsiteY6" fmla="*/ 48189 h 156559"/>
                <a:gd name="connsiteX7" fmla="*/ 20658 w 68847"/>
                <a:gd name="connsiteY7" fmla="*/ 65965 h 15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847" h="156559">
                  <a:moveTo>
                    <a:pt x="20658" y="65965"/>
                  </a:moveTo>
                  <a:lnTo>
                    <a:pt x="20658" y="151700"/>
                  </a:lnTo>
                  <a:cubicBezTo>
                    <a:pt x="30015" y="152041"/>
                    <a:pt x="39280" y="153677"/>
                    <a:pt x="48190" y="156559"/>
                  </a:cubicBezTo>
                  <a:lnTo>
                    <a:pt x="48190" y="65965"/>
                  </a:lnTo>
                  <a:cubicBezTo>
                    <a:pt x="65610" y="58363"/>
                    <a:pt x="73568" y="38078"/>
                    <a:pt x="65966" y="20658"/>
                  </a:cubicBezTo>
                  <a:cubicBezTo>
                    <a:pt x="58363" y="3238"/>
                    <a:pt x="38078" y="-4721"/>
                    <a:pt x="20658" y="2882"/>
                  </a:cubicBezTo>
                  <a:cubicBezTo>
                    <a:pt x="3237" y="10485"/>
                    <a:pt x="-4721" y="30769"/>
                    <a:pt x="2882" y="48189"/>
                  </a:cubicBezTo>
                  <a:cubicBezTo>
                    <a:pt x="6353" y="56144"/>
                    <a:pt x="12703" y="62494"/>
                    <a:pt x="20658" y="65965"/>
                  </a:cubicBezTo>
                  <a:close/>
                </a:path>
              </a:pathLst>
            </a:custGeom>
            <a:solidFill>
              <a:schemeClr val="bg1"/>
            </a:solidFill>
            <a:ln w="6846"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1C7339B-F5C6-4851-9222-2DA66173CD57}"/>
                </a:ext>
              </a:extLst>
            </p:cNvPr>
            <p:cNvSpPr/>
            <p:nvPr/>
          </p:nvSpPr>
          <p:spPr>
            <a:xfrm>
              <a:off x="10065410" y="1234240"/>
              <a:ext cx="144551" cy="155059"/>
            </a:xfrm>
            <a:custGeom>
              <a:avLst/>
              <a:gdLst>
                <a:gd name="connsiteX0" fmla="*/ 22439 w 144551"/>
                <a:gd name="connsiteY0" fmla="*/ 151136 h 155059"/>
                <a:gd name="connsiteX1" fmla="*/ 27532 w 144551"/>
                <a:gd name="connsiteY1" fmla="*/ 155059 h 155059"/>
                <a:gd name="connsiteX2" fmla="*/ 27532 w 144551"/>
                <a:gd name="connsiteY2" fmla="*/ 130831 h 155059"/>
                <a:gd name="connsiteX3" fmla="*/ 41298 w 144551"/>
                <a:gd name="connsiteY3" fmla="*/ 117065 h 155059"/>
                <a:gd name="connsiteX4" fmla="*/ 82596 w 144551"/>
                <a:gd name="connsiteY4" fmla="*/ 117065 h 155059"/>
                <a:gd name="connsiteX5" fmla="*/ 123894 w 144551"/>
                <a:gd name="connsiteY5" fmla="*/ 75767 h 155059"/>
                <a:gd name="connsiteX6" fmla="*/ 123894 w 144551"/>
                <a:gd name="connsiteY6" fmla="*/ 65966 h 155059"/>
                <a:gd name="connsiteX7" fmla="*/ 141670 w 144551"/>
                <a:gd name="connsiteY7" fmla="*/ 20658 h 155059"/>
                <a:gd name="connsiteX8" fmla="*/ 96362 w 144551"/>
                <a:gd name="connsiteY8" fmla="*/ 2882 h 155059"/>
                <a:gd name="connsiteX9" fmla="*/ 78586 w 144551"/>
                <a:gd name="connsiteY9" fmla="*/ 48190 h 155059"/>
                <a:gd name="connsiteX10" fmla="*/ 96362 w 144551"/>
                <a:gd name="connsiteY10" fmla="*/ 65966 h 155059"/>
                <a:gd name="connsiteX11" fmla="*/ 96362 w 144551"/>
                <a:gd name="connsiteY11" fmla="*/ 75767 h 155059"/>
                <a:gd name="connsiteX12" fmla="*/ 82596 w 144551"/>
                <a:gd name="connsiteY12" fmla="*/ 89533 h 155059"/>
                <a:gd name="connsiteX13" fmla="*/ 41298 w 144551"/>
                <a:gd name="connsiteY13" fmla="*/ 89533 h 155059"/>
                <a:gd name="connsiteX14" fmla="*/ 0 w 144551"/>
                <a:gd name="connsiteY14" fmla="*/ 130831 h 155059"/>
                <a:gd name="connsiteX15" fmla="*/ 0 w 144551"/>
                <a:gd name="connsiteY15" fmla="*/ 139889 h 155059"/>
                <a:gd name="connsiteX16" fmla="*/ 22439 w 144551"/>
                <a:gd name="connsiteY16" fmla="*/ 151136 h 15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551" h="155059">
                  <a:moveTo>
                    <a:pt x="22439" y="151136"/>
                  </a:moveTo>
                  <a:cubicBezTo>
                    <a:pt x="24201" y="152375"/>
                    <a:pt x="25880" y="153710"/>
                    <a:pt x="27532" y="155059"/>
                  </a:cubicBezTo>
                  <a:lnTo>
                    <a:pt x="27532" y="130831"/>
                  </a:lnTo>
                  <a:cubicBezTo>
                    <a:pt x="27532" y="123228"/>
                    <a:pt x="33695" y="117065"/>
                    <a:pt x="41298" y="117065"/>
                  </a:cubicBezTo>
                  <a:lnTo>
                    <a:pt x="82596" y="117065"/>
                  </a:lnTo>
                  <a:cubicBezTo>
                    <a:pt x="105393" y="117038"/>
                    <a:pt x="123867" y="98564"/>
                    <a:pt x="123894" y="75767"/>
                  </a:cubicBezTo>
                  <a:lnTo>
                    <a:pt x="123894" y="65966"/>
                  </a:lnTo>
                  <a:cubicBezTo>
                    <a:pt x="141314" y="58363"/>
                    <a:pt x="149272" y="38078"/>
                    <a:pt x="141670" y="20658"/>
                  </a:cubicBezTo>
                  <a:cubicBezTo>
                    <a:pt x="134067" y="3237"/>
                    <a:pt x="113782" y="-4721"/>
                    <a:pt x="96362" y="2882"/>
                  </a:cubicBezTo>
                  <a:cubicBezTo>
                    <a:pt x="78942" y="10485"/>
                    <a:pt x="70984" y="30769"/>
                    <a:pt x="78586" y="48190"/>
                  </a:cubicBezTo>
                  <a:cubicBezTo>
                    <a:pt x="82058" y="56144"/>
                    <a:pt x="88407" y="62494"/>
                    <a:pt x="96362" y="65966"/>
                  </a:cubicBezTo>
                  <a:lnTo>
                    <a:pt x="96362" y="75767"/>
                  </a:lnTo>
                  <a:cubicBezTo>
                    <a:pt x="96362" y="83370"/>
                    <a:pt x="90199" y="89533"/>
                    <a:pt x="82596" y="89533"/>
                  </a:cubicBezTo>
                  <a:lnTo>
                    <a:pt x="41298" y="89533"/>
                  </a:lnTo>
                  <a:cubicBezTo>
                    <a:pt x="18499" y="89556"/>
                    <a:pt x="23" y="108032"/>
                    <a:pt x="0" y="130831"/>
                  </a:cubicBezTo>
                  <a:lnTo>
                    <a:pt x="0" y="139889"/>
                  </a:lnTo>
                  <a:cubicBezTo>
                    <a:pt x="7982" y="142537"/>
                    <a:pt x="15540" y="146326"/>
                    <a:pt x="22439" y="151136"/>
                  </a:cubicBezTo>
                  <a:close/>
                </a:path>
              </a:pathLst>
            </a:custGeom>
            <a:solidFill>
              <a:schemeClr val="bg1"/>
            </a:solidFill>
            <a:ln w="6846"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65E6A9FF-24A1-4482-97DA-FAEE7C568F8B}"/>
                </a:ext>
              </a:extLst>
            </p:cNvPr>
            <p:cNvSpPr/>
            <p:nvPr/>
          </p:nvSpPr>
          <p:spPr>
            <a:xfrm>
              <a:off x="9762550" y="1581596"/>
              <a:ext cx="144551" cy="148327"/>
            </a:xfrm>
            <a:custGeom>
              <a:avLst/>
              <a:gdLst>
                <a:gd name="connsiteX0" fmla="*/ 117019 w 144551"/>
                <a:gd name="connsiteY0" fmla="*/ 0 h 148327"/>
                <a:gd name="connsiteX1" fmla="*/ 117019 w 144551"/>
                <a:gd name="connsiteY1" fmla="*/ 17497 h 148327"/>
                <a:gd name="connsiteX2" fmla="*/ 103254 w 144551"/>
                <a:gd name="connsiteY2" fmla="*/ 31263 h 148327"/>
                <a:gd name="connsiteX3" fmla="*/ 61956 w 144551"/>
                <a:gd name="connsiteY3" fmla="*/ 31263 h 148327"/>
                <a:gd name="connsiteX4" fmla="*/ 20658 w 144551"/>
                <a:gd name="connsiteY4" fmla="*/ 72560 h 148327"/>
                <a:gd name="connsiteX5" fmla="*/ 20658 w 144551"/>
                <a:gd name="connsiteY5" fmla="*/ 82362 h 148327"/>
                <a:gd name="connsiteX6" fmla="*/ 2882 w 144551"/>
                <a:gd name="connsiteY6" fmla="*/ 127670 h 148327"/>
                <a:gd name="connsiteX7" fmla="*/ 48190 w 144551"/>
                <a:gd name="connsiteY7" fmla="*/ 145445 h 148327"/>
                <a:gd name="connsiteX8" fmla="*/ 65966 w 144551"/>
                <a:gd name="connsiteY8" fmla="*/ 100138 h 148327"/>
                <a:gd name="connsiteX9" fmla="*/ 48190 w 144551"/>
                <a:gd name="connsiteY9" fmla="*/ 82362 h 148327"/>
                <a:gd name="connsiteX10" fmla="*/ 48190 w 144551"/>
                <a:gd name="connsiteY10" fmla="*/ 72560 h 148327"/>
                <a:gd name="connsiteX11" fmla="*/ 61956 w 144551"/>
                <a:gd name="connsiteY11" fmla="*/ 58794 h 148327"/>
                <a:gd name="connsiteX12" fmla="*/ 103254 w 144551"/>
                <a:gd name="connsiteY12" fmla="*/ 58794 h 148327"/>
                <a:gd name="connsiteX13" fmla="*/ 144551 w 144551"/>
                <a:gd name="connsiteY13" fmla="*/ 17497 h 148327"/>
                <a:gd name="connsiteX14" fmla="*/ 144551 w 144551"/>
                <a:gd name="connsiteY14" fmla="*/ 0 h 14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551" h="148327">
                  <a:moveTo>
                    <a:pt x="117019" y="0"/>
                  </a:moveTo>
                  <a:lnTo>
                    <a:pt x="117019" y="17497"/>
                  </a:lnTo>
                  <a:cubicBezTo>
                    <a:pt x="117019" y="25100"/>
                    <a:pt x="110856" y="31263"/>
                    <a:pt x="103254" y="31263"/>
                  </a:cubicBezTo>
                  <a:lnTo>
                    <a:pt x="61956" y="31263"/>
                  </a:lnTo>
                  <a:cubicBezTo>
                    <a:pt x="39157" y="31285"/>
                    <a:pt x="20680" y="49762"/>
                    <a:pt x="20658" y="72560"/>
                  </a:cubicBezTo>
                  <a:lnTo>
                    <a:pt x="20658" y="82362"/>
                  </a:lnTo>
                  <a:cubicBezTo>
                    <a:pt x="3237" y="89965"/>
                    <a:pt x="-4721" y="110250"/>
                    <a:pt x="2882" y="127670"/>
                  </a:cubicBezTo>
                  <a:cubicBezTo>
                    <a:pt x="10485" y="145090"/>
                    <a:pt x="30769" y="153048"/>
                    <a:pt x="48190" y="145445"/>
                  </a:cubicBezTo>
                  <a:cubicBezTo>
                    <a:pt x="65610" y="137843"/>
                    <a:pt x="73568" y="117558"/>
                    <a:pt x="65966" y="100138"/>
                  </a:cubicBezTo>
                  <a:cubicBezTo>
                    <a:pt x="62494" y="92183"/>
                    <a:pt x="56144" y="85834"/>
                    <a:pt x="48190" y="82362"/>
                  </a:cubicBezTo>
                  <a:lnTo>
                    <a:pt x="48190" y="72560"/>
                  </a:lnTo>
                  <a:cubicBezTo>
                    <a:pt x="48190" y="64958"/>
                    <a:pt x="54353" y="58794"/>
                    <a:pt x="61956" y="58794"/>
                  </a:cubicBezTo>
                  <a:lnTo>
                    <a:pt x="103254" y="58794"/>
                  </a:lnTo>
                  <a:cubicBezTo>
                    <a:pt x="126051" y="58768"/>
                    <a:pt x="144525" y="40294"/>
                    <a:pt x="144551" y="17497"/>
                  </a:cubicBezTo>
                  <a:lnTo>
                    <a:pt x="144551" y="0"/>
                  </a:lnTo>
                  <a:close/>
                </a:path>
              </a:pathLst>
            </a:custGeom>
            <a:solidFill>
              <a:schemeClr val="bg1"/>
            </a:solidFill>
            <a:ln w="6846"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554C0D3A-8F5C-4536-88F8-79DA5712AB09}"/>
                </a:ext>
              </a:extLst>
            </p:cNvPr>
            <p:cNvSpPr/>
            <p:nvPr/>
          </p:nvSpPr>
          <p:spPr>
            <a:xfrm>
              <a:off x="10158406" y="1433901"/>
              <a:ext cx="134196" cy="68838"/>
            </a:xfrm>
            <a:custGeom>
              <a:avLst/>
              <a:gdLst>
                <a:gd name="connsiteX0" fmla="*/ 99728 w 134196"/>
                <a:gd name="connsiteY0" fmla="*/ 0 h 68838"/>
                <a:gd name="connsiteX1" fmla="*/ 68231 w 134196"/>
                <a:gd name="connsiteY1" fmla="*/ 20649 h 68838"/>
                <a:gd name="connsiteX2" fmla="*/ 0 w 134196"/>
                <a:gd name="connsiteY2" fmla="*/ 20649 h 68838"/>
                <a:gd name="connsiteX3" fmla="*/ 19031 w 134196"/>
                <a:gd name="connsiteY3" fmla="*/ 48181 h 68838"/>
                <a:gd name="connsiteX4" fmla="*/ 68231 w 134196"/>
                <a:gd name="connsiteY4" fmla="*/ 48181 h 68838"/>
                <a:gd name="connsiteX5" fmla="*/ 113539 w 134196"/>
                <a:gd name="connsiteY5" fmla="*/ 65957 h 68838"/>
                <a:gd name="connsiteX6" fmla="*/ 131315 w 134196"/>
                <a:gd name="connsiteY6" fmla="*/ 20649 h 68838"/>
                <a:gd name="connsiteX7" fmla="*/ 99728 w 134196"/>
                <a:gd name="connsiteY7" fmla="*/ 0 h 6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196" h="68838">
                  <a:moveTo>
                    <a:pt x="99728" y="0"/>
                  </a:moveTo>
                  <a:cubicBezTo>
                    <a:pt x="86060" y="18"/>
                    <a:pt x="73698" y="8123"/>
                    <a:pt x="68231" y="20649"/>
                  </a:cubicBezTo>
                  <a:lnTo>
                    <a:pt x="0" y="20649"/>
                  </a:lnTo>
                  <a:cubicBezTo>
                    <a:pt x="8379" y="28239"/>
                    <a:pt x="14892" y="37661"/>
                    <a:pt x="19031" y="48181"/>
                  </a:cubicBezTo>
                  <a:lnTo>
                    <a:pt x="68231" y="48181"/>
                  </a:lnTo>
                  <a:cubicBezTo>
                    <a:pt x="75834" y="65601"/>
                    <a:pt x="96119" y="73559"/>
                    <a:pt x="113539" y="65957"/>
                  </a:cubicBezTo>
                  <a:cubicBezTo>
                    <a:pt x="130959" y="58354"/>
                    <a:pt x="138917" y="38069"/>
                    <a:pt x="131315" y="20649"/>
                  </a:cubicBezTo>
                  <a:cubicBezTo>
                    <a:pt x="125835" y="8092"/>
                    <a:pt x="113428" y="-18"/>
                    <a:pt x="99728" y="0"/>
                  </a:cubicBezTo>
                  <a:close/>
                </a:path>
              </a:pathLst>
            </a:custGeom>
            <a:solidFill>
              <a:schemeClr val="bg1"/>
            </a:solidFill>
            <a:ln w="6846"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53B7D13A-5D57-4095-AAD6-74F976D0271A}"/>
                </a:ext>
              </a:extLst>
            </p:cNvPr>
            <p:cNvSpPr/>
            <p:nvPr/>
          </p:nvSpPr>
          <p:spPr>
            <a:xfrm>
              <a:off x="10092942" y="1580557"/>
              <a:ext cx="137713" cy="108023"/>
            </a:xfrm>
            <a:custGeom>
              <a:avLst/>
              <a:gdLst>
                <a:gd name="connsiteX0" fmla="*/ 103245 w 137713"/>
                <a:gd name="connsiteY0" fmla="*/ 39185 h 108023"/>
                <a:gd name="connsiteX1" fmla="*/ 71748 w 137713"/>
                <a:gd name="connsiteY1" fmla="*/ 59834 h 108023"/>
                <a:gd name="connsiteX2" fmla="*/ 41298 w 137713"/>
                <a:gd name="connsiteY2" fmla="*/ 59834 h 108023"/>
                <a:gd name="connsiteX3" fmla="*/ 27532 w 137713"/>
                <a:gd name="connsiteY3" fmla="*/ 46068 h 108023"/>
                <a:gd name="connsiteX4" fmla="*/ 27532 w 137713"/>
                <a:gd name="connsiteY4" fmla="*/ 0 h 108023"/>
                <a:gd name="connsiteX5" fmla="*/ 15631 w 137713"/>
                <a:gd name="connsiteY5" fmla="*/ 1039 h 108023"/>
                <a:gd name="connsiteX6" fmla="*/ 0 w 137713"/>
                <a:gd name="connsiteY6" fmla="*/ 1039 h 108023"/>
                <a:gd name="connsiteX7" fmla="*/ 0 w 137713"/>
                <a:gd name="connsiteY7" fmla="*/ 46068 h 108023"/>
                <a:gd name="connsiteX8" fmla="*/ 41298 w 137713"/>
                <a:gd name="connsiteY8" fmla="*/ 87366 h 108023"/>
                <a:gd name="connsiteX9" fmla="*/ 71748 w 137713"/>
                <a:gd name="connsiteY9" fmla="*/ 87366 h 108023"/>
                <a:gd name="connsiteX10" fmla="*/ 117056 w 137713"/>
                <a:gd name="connsiteY10" fmla="*/ 105142 h 108023"/>
                <a:gd name="connsiteX11" fmla="*/ 134832 w 137713"/>
                <a:gd name="connsiteY11" fmla="*/ 59834 h 108023"/>
                <a:gd name="connsiteX12" fmla="*/ 103245 w 137713"/>
                <a:gd name="connsiteY12" fmla="*/ 39185 h 10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13" h="108023">
                  <a:moveTo>
                    <a:pt x="103245" y="39185"/>
                  </a:moveTo>
                  <a:cubicBezTo>
                    <a:pt x="89577" y="39203"/>
                    <a:pt x="77215" y="47307"/>
                    <a:pt x="71748" y="59834"/>
                  </a:cubicBezTo>
                  <a:lnTo>
                    <a:pt x="41298" y="59834"/>
                  </a:lnTo>
                  <a:cubicBezTo>
                    <a:pt x="33695" y="59834"/>
                    <a:pt x="27532" y="53671"/>
                    <a:pt x="27532" y="46068"/>
                  </a:cubicBezTo>
                  <a:lnTo>
                    <a:pt x="27532" y="0"/>
                  </a:lnTo>
                  <a:cubicBezTo>
                    <a:pt x="23600" y="668"/>
                    <a:pt x="19620" y="1015"/>
                    <a:pt x="15631" y="1039"/>
                  </a:cubicBezTo>
                  <a:lnTo>
                    <a:pt x="0" y="1039"/>
                  </a:lnTo>
                  <a:lnTo>
                    <a:pt x="0" y="46068"/>
                  </a:lnTo>
                  <a:cubicBezTo>
                    <a:pt x="27" y="68865"/>
                    <a:pt x="18501" y="87339"/>
                    <a:pt x="41298" y="87366"/>
                  </a:cubicBezTo>
                  <a:lnTo>
                    <a:pt x="71748" y="87366"/>
                  </a:lnTo>
                  <a:cubicBezTo>
                    <a:pt x="79351" y="104786"/>
                    <a:pt x="99636" y="112744"/>
                    <a:pt x="117056" y="105142"/>
                  </a:cubicBezTo>
                  <a:cubicBezTo>
                    <a:pt x="134476" y="97539"/>
                    <a:pt x="142435" y="77254"/>
                    <a:pt x="134832" y="59834"/>
                  </a:cubicBezTo>
                  <a:cubicBezTo>
                    <a:pt x="129352" y="47277"/>
                    <a:pt x="116945" y="39167"/>
                    <a:pt x="103245" y="39185"/>
                  </a:cubicBezTo>
                  <a:close/>
                </a:path>
              </a:pathLst>
            </a:custGeom>
            <a:solidFill>
              <a:schemeClr val="bg1"/>
            </a:solidFill>
            <a:ln w="6846"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B8539530-FBA1-456F-A553-775F23F2FC44}"/>
                </a:ext>
              </a:extLst>
            </p:cNvPr>
            <p:cNvSpPr/>
            <p:nvPr/>
          </p:nvSpPr>
          <p:spPr>
            <a:xfrm>
              <a:off x="9962156" y="1581596"/>
              <a:ext cx="68847" cy="168976"/>
            </a:xfrm>
            <a:custGeom>
              <a:avLst/>
              <a:gdLst>
                <a:gd name="connsiteX0" fmla="*/ 48190 w 68847"/>
                <a:gd name="connsiteY0" fmla="*/ 103011 h 168976"/>
                <a:gd name="connsiteX1" fmla="*/ 48190 w 68847"/>
                <a:gd name="connsiteY1" fmla="*/ 0 h 168976"/>
                <a:gd name="connsiteX2" fmla="*/ 20658 w 68847"/>
                <a:gd name="connsiteY2" fmla="*/ 0 h 168976"/>
                <a:gd name="connsiteX3" fmla="*/ 20658 w 68847"/>
                <a:gd name="connsiteY3" fmla="*/ 103011 h 168976"/>
                <a:gd name="connsiteX4" fmla="*/ 2882 w 68847"/>
                <a:gd name="connsiteY4" fmla="*/ 148319 h 168976"/>
                <a:gd name="connsiteX5" fmla="*/ 48190 w 68847"/>
                <a:gd name="connsiteY5" fmla="*/ 166094 h 168976"/>
                <a:gd name="connsiteX6" fmla="*/ 65966 w 68847"/>
                <a:gd name="connsiteY6" fmla="*/ 120787 h 168976"/>
                <a:gd name="connsiteX7" fmla="*/ 48190 w 68847"/>
                <a:gd name="connsiteY7" fmla="*/ 103011 h 16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847" h="168976">
                  <a:moveTo>
                    <a:pt x="48190" y="103011"/>
                  </a:moveTo>
                  <a:lnTo>
                    <a:pt x="48190" y="0"/>
                  </a:lnTo>
                  <a:lnTo>
                    <a:pt x="20658" y="0"/>
                  </a:lnTo>
                  <a:lnTo>
                    <a:pt x="20658" y="103011"/>
                  </a:lnTo>
                  <a:cubicBezTo>
                    <a:pt x="3237" y="110614"/>
                    <a:pt x="-4721" y="130899"/>
                    <a:pt x="2882" y="148319"/>
                  </a:cubicBezTo>
                  <a:cubicBezTo>
                    <a:pt x="10485" y="165739"/>
                    <a:pt x="30769" y="173697"/>
                    <a:pt x="48190" y="166094"/>
                  </a:cubicBezTo>
                  <a:cubicBezTo>
                    <a:pt x="65610" y="158492"/>
                    <a:pt x="73568" y="138207"/>
                    <a:pt x="65966" y="120787"/>
                  </a:cubicBezTo>
                  <a:cubicBezTo>
                    <a:pt x="62494" y="112831"/>
                    <a:pt x="56144" y="106483"/>
                    <a:pt x="48190" y="103011"/>
                  </a:cubicBezTo>
                  <a:close/>
                </a:path>
              </a:pathLst>
            </a:custGeom>
            <a:solidFill>
              <a:schemeClr val="bg1"/>
            </a:solidFill>
            <a:ln w="6846"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71C3B8D0-8F4D-4884-B7EB-104F1F224C1B}"/>
                </a:ext>
              </a:extLst>
            </p:cNvPr>
            <p:cNvSpPr/>
            <p:nvPr/>
          </p:nvSpPr>
          <p:spPr>
            <a:xfrm>
              <a:off x="9787787" y="1351296"/>
              <a:ext cx="373918" cy="209661"/>
            </a:xfrm>
            <a:custGeom>
              <a:avLst/>
              <a:gdLst>
                <a:gd name="connsiteX0" fmla="*/ 320786 w 373918"/>
                <a:gd name="connsiteY0" fmla="*/ 104603 h 209661"/>
                <a:gd name="connsiteX1" fmla="*/ 316354 w 373918"/>
                <a:gd name="connsiteY1" fmla="*/ 104823 h 209661"/>
                <a:gd name="connsiteX2" fmla="*/ 316354 w 373918"/>
                <a:gd name="connsiteY2" fmla="*/ 104603 h 209661"/>
                <a:gd name="connsiteX3" fmla="*/ 288244 w 373918"/>
                <a:gd name="connsiteY3" fmla="*/ 50998 h 209661"/>
                <a:gd name="connsiteX4" fmla="*/ 227673 w 373918"/>
                <a:gd name="connsiteY4" fmla="*/ 42739 h 209661"/>
                <a:gd name="connsiteX5" fmla="*/ 138153 w 373918"/>
                <a:gd name="connsiteY5" fmla="*/ 2205 h 209661"/>
                <a:gd name="connsiteX6" fmla="*/ 76943 w 373918"/>
                <a:gd name="connsiteY6" fmla="*/ 78337 h 209661"/>
                <a:gd name="connsiteX7" fmla="*/ 76943 w 373918"/>
                <a:gd name="connsiteY7" fmla="*/ 79026 h 209661"/>
                <a:gd name="connsiteX8" fmla="*/ 13275 w 373918"/>
                <a:gd name="connsiteY8" fmla="*/ 104493 h 209661"/>
                <a:gd name="connsiteX9" fmla="*/ 6392 w 373918"/>
                <a:gd name="connsiteY9" fmla="*/ 171946 h 209661"/>
                <a:gd name="connsiteX10" fmla="*/ 63638 w 373918"/>
                <a:gd name="connsiteY10" fmla="*/ 209438 h 209661"/>
                <a:gd name="connsiteX11" fmla="*/ 84899 w 373918"/>
                <a:gd name="connsiteY11" fmla="*/ 209658 h 209661"/>
                <a:gd name="connsiteX12" fmla="*/ 320786 w 373918"/>
                <a:gd name="connsiteY12" fmla="*/ 209658 h 209661"/>
                <a:gd name="connsiteX13" fmla="*/ 373915 w 373918"/>
                <a:gd name="connsiteY13" fmla="*/ 157732 h 209661"/>
                <a:gd name="connsiteX14" fmla="*/ 321989 w 373918"/>
                <a:gd name="connsiteY14" fmla="*/ 104603 h 209661"/>
                <a:gd name="connsiteX15" fmla="*/ 320786 w 373918"/>
                <a:gd name="connsiteY15" fmla="*/ 104603 h 20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918" h="209661">
                  <a:moveTo>
                    <a:pt x="320786" y="104603"/>
                  </a:moveTo>
                  <a:cubicBezTo>
                    <a:pt x="319305" y="104565"/>
                    <a:pt x="317824" y="104639"/>
                    <a:pt x="316354" y="104823"/>
                  </a:cubicBezTo>
                  <a:lnTo>
                    <a:pt x="316354" y="104603"/>
                  </a:lnTo>
                  <a:cubicBezTo>
                    <a:pt x="316316" y="83213"/>
                    <a:pt x="305817" y="63193"/>
                    <a:pt x="288244" y="50998"/>
                  </a:cubicBezTo>
                  <a:cubicBezTo>
                    <a:pt x="270545" y="38696"/>
                    <a:pt x="248020" y="35624"/>
                    <a:pt x="227673" y="42739"/>
                  </a:cubicBezTo>
                  <a:cubicBezTo>
                    <a:pt x="210587" y="10374"/>
                    <a:pt x="173748" y="-6306"/>
                    <a:pt x="138153" y="2205"/>
                  </a:cubicBezTo>
                  <a:cubicBezTo>
                    <a:pt x="102625" y="10415"/>
                    <a:pt x="77331" y="41875"/>
                    <a:pt x="76943" y="78337"/>
                  </a:cubicBezTo>
                  <a:lnTo>
                    <a:pt x="76943" y="79026"/>
                  </a:lnTo>
                  <a:cubicBezTo>
                    <a:pt x="52653" y="75170"/>
                    <a:pt x="28205" y="84949"/>
                    <a:pt x="13275" y="104493"/>
                  </a:cubicBezTo>
                  <a:cubicBezTo>
                    <a:pt x="-1501" y="123902"/>
                    <a:pt x="-4159" y="149952"/>
                    <a:pt x="6392" y="171946"/>
                  </a:cubicBezTo>
                  <a:cubicBezTo>
                    <a:pt x="17094" y="194049"/>
                    <a:pt x="39100" y="208461"/>
                    <a:pt x="63638" y="209438"/>
                  </a:cubicBezTo>
                  <a:lnTo>
                    <a:pt x="84899" y="209658"/>
                  </a:lnTo>
                  <a:lnTo>
                    <a:pt x="320786" y="209658"/>
                  </a:lnTo>
                  <a:cubicBezTo>
                    <a:pt x="349797" y="209990"/>
                    <a:pt x="373583" y="186742"/>
                    <a:pt x="373915" y="157732"/>
                  </a:cubicBezTo>
                  <a:cubicBezTo>
                    <a:pt x="374247" y="128722"/>
                    <a:pt x="350999" y="104935"/>
                    <a:pt x="321989" y="104603"/>
                  </a:cubicBezTo>
                  <a:cubicBezTo>
                    <a:pt x="321588" y="104598"/>
                    <a:pt x="321187" y="104598"/>
                    <a:pt x="320786" y="104603"/>
                  </a:cubicBezTo>
                  <a:close/>
                </a:path>
              </a:pathLst>
            </a:custGeom>
            <a:solidFill>
              <a:schemeClr val="accent3"/>
            </a:solidFill>
            <a:ln w="6846" cap="flat">
              <a:noFill/>
              <a:prstDash val="solid"/>
              <a:miter/>
            </a:ln>
          </p:spPr>
          <p:txBody>
            <a:bodyPr rtlCol="0" anchor="ctr"/>
            <a:lstStyle/>
            <a:p>
              <a:endParaRPr lang="en-GB"/>
            </a:p>
          </p:txBody>
        </p:sp>
      </p:grpSp>
      <p:sp>
        <p:nvSpPr>
          <p:cNvPr id="63" name="Rectangle 62">
            <a:extLst>
              <a:ext uri="{FF2B5EF4-FFF2-40B4-BE49-F238E27FC236}">
                <a16:creationId xmlns:a16="http://schemas.microsoft.com/office/drawing/2014/main" id="{ABD180AB-355B-43F0-A517-02270D8CD452}"/>
              </a:ext>
            </a:extLst>
          </p:cNvPr>
          <p:cNvSpPr/>
          <p:nvPr/>
        </p:nvSpPr>
        <p:spPr>
          <a:xfrm>
            <a:off x="5013532" y="1828801"/>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Automation will continue to change supply chains.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6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Geodis to add 1000 </a:t>
            </a:r>
            <a:r>
              <a:rPr lang="en-GB" sz="1200" dirty="0">
                <a:solidFill>
                  <a:srgbClr val="0070C0"/>
                </a:solidFill>
                <a:latin typeface="Trebuchet MS" panose="020B0603020202020204" pitchFamily="34" charset="0"/>
                <a:hlinkClick r:id="rId7">
                  <a:extLst>
                    <a:ext uri="{A12FA001-AC4F-418D-AE19-62706E023703}">
                      <ahyp:hlinkClr xmlns:ahyp="http://schemas.microsoft.com/office/drawing/2018/hyperlinkcolor" val="tx"/>
                    </a:ext>
                  </a:extLst>
                </a:hlinkClick>
              </a:rPr>
              <a:t>autonomous bots </a:t>
            </a:r>
            <a:r>
              <a:rPr lang="en-GB" sz="1200" dirty="0">
                <a:solidFill>
                  <a:srgbClr val="FFFFFF"/>
                </a:solidFill>
                <a:latin typeface="Trebuchet MS" panose="020B0603020202020204" pitchFamily="34" charset="0"/>
              </a:rPr>
              <a:t>at warehouses. Wincanton invests in </a:t>
            </a:r>
            <a:r>
              <a:rPr lang="en-GB" sz="1200" dirty="0">
                <a:solidFill>
                  <a:srgbClr val="0070C0"/>
                </a:solidFill>
                <a:latin typeface="Trebuchet MS" panose="020B0603020202020204" pitchFamily="34" charset="0"/>
                <a:hlinkClick r:id="rId8">
                  <a:extLst>
                    <a:ext uri="{A12FA001-AC4F-418D-AE19-62706E023703}">
                      <ahyp:hlinkClr xmlns:ahyp="http://schemas.microsoft.com/office/drawing/2018/hyperlinkcolor" val="tx"/>
                    </a:ext>
                  </a:extLst>
                </a:hlinkClick>
              </a:rPr>
              <a:t>robotic</a:t>
            </a:r>
            <a:r>
              <a:rPr lang="en-GB" sz="1200" dirty="0">
                <a:solidFill>
                  <a:srgbClr val="FFFFFF"/>
                </a:solidFill>
                <a:latin typeface="Trebuchet MS" panose="020B0603020202020204" pitchFamily="34" charset="0"/>
              </a:rPr>
              <a:t> technology. DPD to launch </a:t>
            </a:r>
            <a:r>
              <a:rPr lang="en-GB" sz="1200" dirty="0">
                <a:solidFill>
                  <a:srgbClr val="0070C0"/>
                </a:solidFill>
                <a:latin typeface="Trebuchet MS" panose="020B0603020202020204" pitchFamily="34" charset="0"/>
                <a:hlinkClick r:id="rId9">
                  <a:extLst>
                    <a:ext uri="{A12FA001-AC4F-418D-AE19-62706E023703}">
                      <ahyp:hlinkClr xmlns:ahyp="http://schemas.microsoft.com/office/drawing/2018/hyperlinkcolor" val="tx"/>
                    </a:ext>
                  </a:extLst>
                </a:hlinkClick>
              </a:rPr>
              <a:t>autonomous delivery</a:t>
            </a:r>
            <a:r>
              <a:rPr lang="en-GB" sz="1200" dirty="0">
                <a:solidFill>
                  <a:srgbClr val="0070C0"/>
                </a:solidFill>
                <a:latin typeface="Trebuchet MS" panose="020B0603020202020204" pitchFamily="34" charset="0"/>
                <a:hlinkClick r:id="rId9">
                  <a:extLst>
                    <a:ext uri="{A12FA001-AC4F-418D-AE19-62706E023703}">
                      <ahyp:hlinkClr xmlns:ahyp="http://schemas.microsoft.com/office/drawing/2018/hyperlinkcolor" val="tx"/>
                    </a:ext>
                  </a:extLst>
                </a:hlinkClick>
              </a:rPr>
              <a:t> ro</a:t>
            </a:r>
            <a:r>
              <a:rPr lang="en-GB" sz="1200" dirty="0">
                <a:solidFill>
                  <a:srgbClr val="0070C0"/>
                </a:solidFill>
                <a:latin typeface="Trebuchet MS" panose="020B0603020202020204" pitchFamily="34" charset="0"/>
                <a:hlinkClick r:id="rId9">
                  <a:extLst>
                    <a:ext uri="{A12FA001-AC4F-418D-AE19-62706E023703}">
                      <ahyp:hlinkClr xmlns:ahyp="http://schemas.microsoft.com/office/drawing/2018/hyperlinkcolor" val="tx"/>
                    </a:ext>
                  </a:extLst>
                </a:hlinkClick>
              </a:rPr>
              <a:t>bots </a:t>
            </a:r>
            <a:r>
              <a:rPr lang="en-GB" sz="1200" dirty="0">
                <a:solidFill>
                  <a:srgbClr val="FFFFFF"/>
                </a:solidFill>
                <a:latin typeface="Trebuchet MS" panose="020B0603020202020204" pitchFamily="34" charset="0"/>
              </a:rPr>
              <a:t>in Milton Keynes.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UK Government approves the worlds longest </a:t>
            </a:r>
            <a:r>
              <a:rPr lang="en-GB" sz="1200" dirty="0">
                <a:solidFill>
                  <a:srgbClr val="0070C0"/>
                </a:solidFill>
                <a:latin typeface="Trebuchet MS" panose="020B0603020202020204" pitchFamily="34" charset="0"/>
                <a:hlinkClick r:id="rId10">
                  <a:extLst>
                    <a:ext uri="{A12FA001-AC4F-418D-AE19-62706E023703}">
                      <ahyp:hlinkClr xmlns:ahyp="http://schemas.microsoft.com/office/drawing/2018/hyperlinkcolor" val="tx"/>
                    </a:ext>
                  </a:extLst>
                </a:hlinkClick>
              </a:rPr>
              <a:t>drone superhighway</a:t>
            </a:r>
            <a:r>
              <a:rPr lang="en-GB" sz="1200" dirty="0">
                <a:solidFill>
                  <a:srgbClr val="FFFFFF"/>
                </a:solidFill>
                <a:latin typeface="Trebuchet MS" panose="020B0603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20% of each container’s shipping cost is admin related. </a:t>
            </a:r>
            <a:r>
              <a:rPr kumimoji="0" lang="en-GB" sz="1200" b="0" i="0" u="none" strike="noStrike" kern="1200" cap="none" spc="0" normalizeH="0" baseline="0" noProof="0" dirty="0">
                <a:ln>
                  <a:noFill/>
                </a:ln>
                <a:solidFill>
                  <a:srgbClr val="0070C0"/>
                </a:solidFill>
                <a:effectLst/>
                <a:uLnTx/>
                <a:uFillTx/>
                <a:latin typeface="Trebuchet MS" panose="020B0603020202020204" pitchFamily="34" charset="0"/>
                <a:ea typeface="+mn-ea"/>
                <a:cs typeface="+mn-cs"/>
                <a:hlinkClick r:id="rId11">
                  <a:extLst>
                    <a:ext uri="{A12FA001-AC4F-418D-AE19-62706E023703}">
                      <ahyp:hlinkClr xmlns:ahyp="http://schemas.microsoft.com/office/drawing/2018/hyperlinkcolor" val="tx"/>
                    </a:ext>
                  </a:extLst>
                </a:hlinkClick>
              </a:rPr>
              <a:t>Blockchain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could save up to 40%.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DfT invests £1bn </a:t>
            </a:r>
            <a:r>
              <a:rPr kumimoji="0" lang="en-GB" sz="1200" b="0" i="0" u="none" strike="noStrike" kern="1200" cap="none" spc="0" normalizeH="0" baseline="0" noProof="0" dirty="0">
                <a:ln>
                  <a:noFill/>
                </a:ln>
                <a:solidFill>
                  <a:srgbClr val="0070C0"/>
                </a:solidFill>
                <a:effectLst/>
                <a:uLnTx/>
                <a:uFillTx/>
                <a:latin typeface="Trebuchet MS" panose="020B0603020202020204" pitchFamily="34" charset="0"/>
                <a:ea typeface="+mn-ea"/>
                <a:cs typeface="+mn-cs"/>
                <a:hlinkClick r:id="rId12">
                  <a:extLst>
                    <a:ext uri="{A12FA001-AC4F-418D-AE19-62706E023703}">
                      <ahyp:hlinkClr xmlns:ahyp="http://schemas.microsoft.com/office/drawing/2018/hyperlinkcolor" val="tx"/>
                    </a:ext>
                  </a:extLst>
                </a:hlinkClick>
              </a:rPr>
              <a:t>upgrading signals</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on East Coast Main Line.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p:txBody>
      </p:sp>
      <p:sp>
        <p:nvSpPr>
          <p:cNvPr id="64" name="Rectangle 63">
            <a:extLst>
              <a:ext uri="{FF2B5EF4-FFF2-40B4-BE49-F238E27FC236}">
                <a16:creationId xmlns:a16="http://schemas.microsoft.com/office/drawing/2014/main" id="{DE7D5AF0-0D81-4493-AA64-35FC64936835}"/>
              </a:ext>
            </a:extLst>
          </p:cNvPr>
          <p:cNvSpPr/>
          <p:nvPr/>
        </p:nvSpPr>
        <p:spPr>
          <a:xfrm>
            <a:off x="7279009" y="1812693"/>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IOT can deliver huge operational savings.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Global spend on </a:t>
            </a:r>
            <a:r>
              <a:rPr lang="en-GB" sz="1200" dirty="0">
                <a:solidFill>
                  <a:srgbClr val="0070C0"/>
                </a:solidFill>
                <a:latin typeface="Trebuchet MS" panose="020B0603020202020204" pitchFamily="34" charset="0"/>
                <a:hlinkClick r:id="rId13">
                  <a:extLst>
                    <a:ext uri="{A12FA001-AC4F-418D-AE19-62706E023703}">
                      <ahyp:hlinkClr xmlns:ahyp="http://schemas.microsoft.com/office/drawing/2018/hyperlinkcolor" val="tx"/>
                    </a:ext>
                  </a:extLst>
                </a:hlinkClick>
              </a:rPr>
              <a:t>asset tracking</a:t>
            </a:r>
            <a:r>
              <a:rPr lang="en-GB" sz="1200" dirty="0">
                <a:solidFill>
                  <a:srgbClr val="FFFFFF"/>
                </a:solidFill>
                <a:latin typeface="Trebuchet MS" panose="020B0603020202020204" pitchFamily="34" charset="0"/>
              </a:rPr>
              <a:t> by enterprises will increase from $16 billion in 2022 to $45 billion in 2027 – a substantial growth of 184%.</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The Smart Junctions 5G project used </a:t>
            </a:r>
            <a:r>
              <a:rPr lang="en-GB" sz="1200" dirty="0">
                <a:solidFill>
                  <a:srgbClr val="0070C0"/>
                </a:solidFill>
                <a:latin typeface="Trebuchet MS" panose="020B0603020202020204" pitchFamily="34" charset="0"/>
                <a:hlinkClick r:id="rId14">
                  <a:extLst>
                    <a:ext uri="{A12FA001-AC4F-418D-AE19-62706E023703}">
                      <ahyp:hlinkClr xmlns:ahyp="http://schemas.microsoft.com/office/drawing/2018/hyperlinkcolor" val="tx"/>
                    </a:ext>
                  </a:extLst>
                </a:hlinkClick>
              </a:rPr>
              <a:t>5G-powered artificial intelligence </a:t>
            </a:r>
            <a:r>
              <a:rPr lang="en-GB" sz="1200" dirty="0">
                <a:solidFill>
                  <a:srgbClr val="FFFFFF"/>
                </a:solidFill>
                <a:latin typeface="Trebuchet MS" panose="020B0603020202020204" pitchFamily="34" charset="0"/>
              </a:rPr>
              <a:t>(AI) to efficiently improve traffic signal control by reducing waiting times at signals, thereby reducing journey times by 23%.</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p:txBody>
      </p:sp>
      <p:sp>
        <p:nvSpPr>
          <p:cNvPr id="65" name="Rectangle 64">
            <a:extLst>
              <a:ext uri="{FF2B5EF4-FFF2-40B4-BE49-F238E27FC236}">
                <a16:creationId xmlns:a16="http://schemas.microsoft.com/office/drawing/2014/main" id="{7D511C47-E3EE-4F56-A308-EDA54B7EE35A}"/>
              </a:ext>
            </a:extLst>
          </p:cNvPr>
          <p:cNvSpPr/>
          <p:nvPr/>
        </p:nvSpPr>
        <p:spPr>
          <a:xfrm>
            <a:off x="9544487" y="1828800"/>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dirty="0">
                <a:solidFill>
                  <a:srgbClr val="FFFFFF"/>
                </a:solidFill>
                <a:latin typeface="Trebuchet MS" panose="020B0603020202020204" pitchFamily="34" charset="0"/>
              </a:rPr>
              <a:t>Sustainability is a key driver for mobility as a service adoption. </a:t>
            </a:r>
          </a:p>
          <a:p>
            <a:pPr algn="ctr">
              <a:defRPr/>
            </a:pPr>
            <a:endParaRPr lang="en-GB" sz="1200" dirty="0">
              <a:solidFill>
                <a:srgbClr val="FFFFFF"/>
              </a:solidFill>
              <a:latin typeface="Trebuchet MS" panose="020B0603020202020204" pitchFamily="34" charset="0"/>
            </a:endParaRPr>
          </a:p>
          <a:p>
            <a:pPr algn="ctr">
              <a:defRPr/>
            </a:pPr>
            <a:r>
              <a:rPr lang="en-GB" sz="1200" dirty="0">
                <a:solidFill>
                  <a:srgbClr val="FFFFFF"/>
                </a:solidFill>
                <a:latin typeface="Trebuchet MS" panose="020B0603020202020204" pitchFamily="34" charset="0"/>
              </a:rPr>
              <a:t>The DfT is to publish the </a:t>
            </a:r>
            <a:r>
              <a:rPr lang="en-GB" sz="1200" dirty="0">
                <a:solidFill>
                  <a:srgbClr val="0070C0"/>
                </a:solidFill>
                <a:latin typeface="Trebuchet MS" panose="020B0603020202020204" pitchFamily="34" charset="0"/>
                <a:hlinkClick r:id="rId15">
                  <a:extLst>
                    <a:ext uri="{A12FA001-AC4F-418D-AE19-62706E023703}">
                      <ahyp:hlinkClr xmlns:ahyp="http://schemas.microsoft.com/office/drawing/2018/hyperlinkcolor" val="tx"/>
                    </a:ext>
                  </a:extLst>
                </a:hlinkClick>
              </a:rPr>
              <a:t>Mobility as a Service Code of Practice </a:t>
            </a:r>
            <a:r>
              <a:rPr lang="en-GB" sz="1200" dirty="0">
                <a:solidFill>
                  <a:srgbClr val="FFFFFF"/>
                </a:solidFill>
                <a:latin typeface="Trebuchet MS" panose="020B0603020202020204" pitchFamily="34" charset="0"/>
              </a:rPr>
              <a:t>(</a:t>
            </a:r>
            <a:r>
              <a:rPr lang="en-GB" sz="1200" dirty="0" err="1">
                <a:solidFill>
                  <a:srgbClr val="FFFFFF"/>
                </a:solidFill>
                <a:latin typeface="Trebuchet MS" panose="020B0603020202020204" pitchFamily="34" charset="0"/>
              </a:rPr>
              <a:t>MaaS</a:t>
            </a:r>
            <a:r>
              <a:rPr lang="en-GB" sz="1200" dirty="0">
                <a:solidFill>
                  <a:srgbClr val="FFFFFF"/>
                </a:solidFill>
                <a:latin typeface="Trebuchet MS" panose="020B0603020202020204" pitchFamily="34" charset="0"/>
              </a:rPr>
              <a:t>) to help shape transport outcomes. This will inform future regulation, including elements to be taken forward through the Transport Bill.</a:t>
            </a:r>
          </a:p>
          <a:p>
            <a:pPr algn="ctr">
              <a:defRPr/>
            </a:pPr>
            <a:endParaRPr lang="en-GB" sz="1200" dirty="0">
              <a:solidFill>
                <a:srgbClr val="FFFFFF"/>
              </a:solidFill>
              <a:latin typeface="Trebuchet MS" panose="020B0603020202020204" pitchFamily="34" charset="0"/>
            </a:endParaRPr>
          </a:p>
          <a:p>
            <a:pPr algn="ctr">
              <a:defRPr/>
            </a:pPr>
            <a:r>
              <a:rPr lang="en-GB" sz="1200" dirty="0">
                <a:solidFill>
                  <a:srgbClr val="FFFFFF"/>
                </a:solidFill>
                <a:latin typeface="Trebuchet MS" panose="020B0603020202020204" pitchFamily="34" charset="0"/>
              </a:rPr>
              <a:t>Ride hailing app Uber is expanding into </a:t>
            </a:r>
            <a:r>
              <a:rPr lang="en-GB" sz="1200" dirty="0">
                <a:solidFill>
                  <a:srgbClr val="0070C0"/>
                </a:solidFill>
                <a:latin typeface="Trebuchet MS" panose="020B0603020202020204" pitchFamily="34" charset="0"/>
                <a:hlinkClick r:id="rId16">
                  <a:extLst>
                    <a:ext uri="{A12FA001-AC4F-418D-AE19-62706E023703}">
                      <ahyp:hlinkClr xmlns:ahyp="http://schemas.microsoft.com/office/drawing/2018/hyperlinkcolor" val="tx"/>
                    </a:ext>
                  </a:extLst>
                </a:hlinkClick>
              </a:rPr>
              <a:t>car rental </a:t>
            </a:r>
            <a:r>
              <a:rPr lang="en-GB" sz="1200" dirty="0">
                <a:solidFill>
                  <a:srgbClr val="FFFFFF"/>
                </a:solidFill>
                <a:latin typeface="Trebuchet MS" panose="020B0603020202020204" pitchFamily="34" charset="0"/>
              </a:rPr>
              <a:t>in the UK with partner </a:t>
            </a:r>
            <a:r>
              <a:rPr lang="en-GB" sz="1200" dirty="0" err="1">
                <a:solidFill>
                  <a:srgbClr val="FFFFFF"/>
                </a:solidFill>
                <a:latin typeface="Trebuchet MS" panose="020B0603020202020204" pitchFamily="34" charset="0"/>
              </a:rPr>
              <a:t>CarTrawler</a:t>
            </a:r>
            <a:r>
              <a:rPr lang="en-GB" sz="1200" dirty="0">
                <a:solidFill>
                  <a:srgbClr val="FFFFFF"/>
                </a:solidFill>
                <a:latin typeface="Trebuchet MS" panose="020B0603020202020204" pitchFamily="34" charset="0"/>
              </a:rPr>
              <a:t>.</a:t>
            </a:r>
          </a:p>
          <a:p>
            <a:pPr algn="ctr">
              <a:defRPr/>
            </a:pPr>
            <a:endParaRPr lang="en-GB" sz="1200" dirty="0">
              <a:solidFill>
                <a:srgbClr val="FFFFFF"/>
              </a:solidFill>
              <a:latin typeface="Trebuchet MS" panose="020B0603020202020204" pitchFamily="34" charset="0"/>
            </a:endParaRPr>
          </a:p>
          <a:p>
            <a:pPr algn="ctr">
              <a:defRPr/>
            </a:pPr>
            <a:endParaRPr lang="en-GB" sz="1200" dirty="0">
              <a:solidFill>
                <a:srgbClr val="FFFFFF"/>
              </a:solidFill>
              <a:latin typeface="Trebuchet MS" panose="020B0603020202020204" pitchFamily="34" charset="0"/>
            </a:endParaRPr>
          </a:p>
          <a:p>
            <a:pPr algn="ctr">
              <a:defRPr/>
            </a:pPr>
            <a:endParaRPr lang="en-GB" sz="1200" dirty="0">
              <a:solidFill>
                <a:srgbClr val="FFFFFF"/>
              </a:solidFill>
              <a:latin typeface="Trebuchet MS" panose="020B0603020202020204" pitchFamily="34" charset="0"/>
            </a:endParaRPr>
          </a:p>
          <a:p>
            <a:pPr algn="ctr">
              <a:defRPr/>
            </a:pPr>
            <a:endParaRPr lang="en-GB" sz="1200" dirty="0">
              <a:solidFill>
                <a:srgbClr val="FFFFFF"/>
              </a:solidFill>
              <a:latin typeface="Trebuchet MS" panose="020B0603020202020204" pitchFamily="34" charset="0"/>
            </a:endParaRPr>
          </a:p>
        </p:txBody>
      </p:sp>
      <p:sp>
        <p:nvSpPr>
          <p:cNvPr id="66" name="Rectangle 65">
            <a:extLst>
              <a:ext uri="{FF2B5EF4-FFF2-40B4-BE49-F238E27FC236}">
                <a16:creationId xmlns:a16="http://schemas.microsoft.com/office/drawing/2014/main" id="{786B6893-FB0A-4F5E-8E3F-A6222E2E44AD}"/>
              </a:ext>
            </a:extLst>
          </p:cNvPr>
          <p:cNvSpPr/>
          <p:nvPr/>
        </p:nvSpPr>
        <p:spPr>
          <a:xfrm>
            <a:off x="539750" y="1828800"/>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Digital is crucial to both consumers and business.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A substantial increase in passenger use of </a:t>
            </a:r>
            <a:r>
              <a:rPr kumimoji="0" lang="en-GB" sz="1200" b="0" i="0" u="none" strike="noStrike" kern="1200" cap="none" spc="0" normalizeH="0" baseline="0" noProof="0" dirty="0">
                <a:ln>
                  <a:noFill/>
                </a:ln>
                <a:solidFill>
                  <a:srgbClr val="0070C0"/>
                </a:solidFill>
                <a:effectLst/>
                <a:uLnTx/>
                <a:uFillTx/>
                <a:latin typeface="Trebuchet MS" panose="020B0603020202020204" pitchFamily="34" charset="0"/>
                <a:ea typeface="+mn-ea"/>
                <a:cs typeface="+mn-cs"/>
                <a:hlinkClick r:id="rId17">
                  <a:extLst>
                    <a:ext uri="{A12FA001-AC4F-418D-AE19-62706E023703}">
                      <ahyp:hlinkClr xmlns:ahyp="http://schemas.microsoft.com/office/drawing/2018/hyperlinkcolor" val="tx"/>
                    </a:ext>
                  </a:extLst>
                </a:hlinkClick>
              </a:rPr>
              <a:t>mobile devices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for booking flights, onboarding airplanes, and collecting bags in Q1 2022 compared to Q1 2020.</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lvl="0" algn="ctr">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Home Secretary announces plans for</a:t>
            </a:r>
            <a:r>
              <a:rPr lang="en-GB" sz="1200" dirty="0">
                <a:solidFill>
                  <a:srgbClr val="0070C0"/>
                </a:solidFill>
                <a:latin typeface="Trebuchet MS" panose="020B0603020202020204" pitchFamily="34" charset="0"/>
                <a:hlinkClick r:id="rId18">
                  <a:extLst>
                    <a:ext uri="{A12FA001-AC4F-418D-AE19-62706E023703}">
                      <ahyp:hlinkClr xmlns:ahyp="http://schemas.microsoft.com/office/drawing/2018/hyperlinkcolor" val="tx"/>
                    </a:ext>
                  </a:extLst>
                </a:hlinkClick>
              </a:rPr>
              <a:t>contactless digital border</a:t>
            </a:r>
            <a:r>
              <a:rPr lang="en-GB" sz="1200" dirty="0">
                <a:solidFill>
                  <a:srgbClr val="0070C0"/>
                </a:solidFill>
                <a:latin typeface="Trebuchet MS" panose="020B0603020202020204" pitchFamily="34" charset="0"/>
              </a:rPr>
              <a:t>.</a:t>
            </a:r>
            <a:endParaRPr kumimoji="0" lang="en-GB" sz="1200" b="0" i="0" u="none" strike="noStrike" kern="1200" cap="none" spc="0" normalizeH="0" baseline="0" noProof="0" dirty="0">
              <a:ln>
                <a:noFill/>
              </a:ln>
              <a:solidFill>
                <a:srgbClr val="0070C0"/>
              </a:solidFill>
              <a:effectLst/>
              <a:uLnTx/>
              <a:uFillTx/>
              <a:latin typeface="Trebuchet MS" panose="020B0603020202020204" pitchFamily="34" charset="0"/>
              <a:ea typeface="+mn-ea"/>
              <a:cs typeface="+mn-cs"/>
            </a:endParaRPr>
          </a:p>
          <a:p>
            <a:pPr lvl="0" algn="ctr">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Hapag-Lloyd has partnered with </a:t>
            </a:r>
            <a:r>
              <a:rPr lang="en-GB" sz="1200" dirty="0">
                <a:solidFill>
                  <a:srgbClr val="0070C0"/>
                </a:solidFill>
                <a:latin typeface="Trebuchet MS" panose="020B0603020202020204" pitchFamily="34" charset="0"/>
                <a:hlinkClick r:id="rId19">
                  <a:extLst>
                    <a:ext uri="{A12FA001-AC4F-418D-AE19-62706E023703}">
                      <ahyp:hlinkClr xmlns:ahyp="http://schemas.microsoft.com/office/drawing/2018/hyperlinkcolor" val="tx"/>
                    </a:ext>
                  </a:extLst>
                </a:hlinkClick>
              </a:rPr>
              <a:t>digital contracting platform </a:t>
            </a:r>
            <a:r>
              <a:rPr lang="en-GB" sz="1200" dirty="0">
                <a:solidFill>
                  <a:srgbClr val="FFFFFF"/>
                </a:solidFill>
                <a:latin typeface="Trebuchet MS" panose="020B0603020202020204" pitchFamily="34" charset="0"/>
              </a:rPr>
              <a:t>NYSHEX to improve the performance of its Quality Freight Product (QFP) contracts.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p:txBody>
      </p:sp>
      <p:sp>
        <p:nvSpPr>
          <p:cNvPr id="67" name="Rectangle 66">
            <a:extLst>
              <a:ext uri="{FF2B5EF4-FFF2-40B4-BE49-F238E27FC236}">
                <a16:creationId xmlns:a16="http://schemas.microsoft.com/office/drawing/2014/main" id="{0DCCEAB8-23BB-44BC-A648-D6548A3DCCF1}"/>
              </a:ext>
            </a:extLst>
          </p:cNvPr>
          <p:cNvSpPr/>
          <p:nvPr/>
        </p:nvSpPr>
        <p:spPr>
          <a:xfrm>
            <a:off x="2776766" y="1812693"/>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0" lang="en-GB"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algn="ctr">
              <a:defRPr/>
            </a:pPr>
            <a:r>
              <a:rPr kumimoji="0" lang="en-GB"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Increased demand to decarbonize supply chains.</a:t>
            </a:r>
          </a:p>
          <a:p>
            <a:pPr algn="ctr">
              <a:defRPr/>
            </a:pPr>
            <a:endParaRPr lang="en-GB" sz="1200" dirty="0">
              <a:solidFill>
                <a:prstClr val="white"/>
              </a:solidFill>
              <a:latin typeface="Trebuchet MS" panose="020B0603020202020204" pitchFamily="34" charset="0"/>
            </a:endParaRPr>
          </a:p>
          <a:p>
            <a:pPr algn="ctr">
              <a:defRPr/>
            </a:pPr>
            <a:r>
              <a:rPr kumimoji="0" lang="en-GB"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Amazon rolls out </a:t>
            </a:r>
            <a:r>
              <a:rPr kumimoji="0" lang="en-GB" sz="1200" b="0" i="0" u="none" strike="noStrike" kern="1200" cap="none" spc="0" normalizeH="0" baseline="0" noProof="0" dirty="0">
                <a:ln>
                  <a:noFill/>
                </a:ln>
                <a:solidFill>
                  <a:srgbClr val="0070C0"/>
                </a:solidFill>
                <a:effectLst/>
                <a:uLnTx/>
                <a:uFillTx/>
                <a:latin typeface="Trebuchet MS" panose="020B0603020202020204" pitchFamily="34" charset="0"/>
                <a:ea typeface="+mn-ea"/>
                <a:cs typeface="+mn-cs"/>
                <a:hlinkClick r:id="rId20">
                  <a:extLst>
                    <a:ext uri="{A12FA001-AC4F-418D-AE19-62706E023703}">
                      <ahyp:hlinkClr xmlns:ahyp="http://schemas.microsoft.com/office/drawing/2018/hyperlinkcolor" val="tx"/>
                    </a:ext>
                  </a:extLst>
                </a:hlinkClick>
              </a:rPr>
              <a:t>delivery route algorithm </a:t>
            </a:r>
            <a:r>
              <a:rPr kumimoji="0" lang="en-GB"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to reduce miles driven. FedEx targets </a:t>
            </a:r>
            <a:r>
              <a:rPr kumimoji="0" lang="en-GB" sz="1200" b="0" i="0" u="none" strike="noStrike" kern="1200" cap="none" spc="0" normalizeH="0" baseline="0" noProof="0" dirty="0">
                <a:ln>
                  <a:noFill/>
                </a:ln>
                <a:solidFill>
                  <a:srgbClr val="0070C0"/>
                </a:solidFill>
                <a:effectLst/>
                <a:uLnTx/>
                <a:uFillTx/>
                <a:latin typeface="Trebuchet MS" panose="020B0603020202020204" pitchFamily="34" charset="0"/>
                <a:ea typeface="+mn-ea"/>
                <a:cs typeface="+mn-cs"/>
                <a:hlinkClick r:id="rId21">
                  <a:extLst>
                    <a:ext uri="{A12FA001-AC4F-418D-AE19-62706E023703}">
                      <ahyp:hlinkClr xmlns:ahyp="http://schemas.microsoft.com/office/drawing/2018/hyperlinkcolor" val="tx"/>
                    </a:ext>
                  </a:extLst>
                </a:hlinkClick>
              </a:rPr>
              <a:t>empty miles </a:t>
            </a:r>
            <a:r>
              <a:rPr kumimoji="0" lang="en-GB"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with Network 2.0 plan. UPS pilot program aims to deliver more packages in </a:t>
            </a:r>
            <a:r>
              <a:rPr kumimoji="0" lang="en-GB" sz="1200" b="0" i="0" u="none" strike="noStrike" kern="1200" cap="none" spc="0" normalizeH="0" baseline="0" noProof="0" dirty="0">
                <a:ln>
                  <a:noFill/>
                </a:ln>
                <a:solidFill>
                  <a:srgbClr val="0070C0"/>
                </a:solidFill>
                <a:effectLst/>
                <a:uLnTx/>
                <a:uFillTx/>
                <a:latin typeface="Trebuchet MS" panose="020B0603020202020204" pitchFamily="34" charset="0"/>
                <a:ea typeface="+mn-ea"/>
                <a:cs typeface="+mn-cs"/>
                <a:hlinkClick r:id="rId22">
                  <a:extLst>
                    <a:ext uri="{A12FA001-AC4F-418D-AE19-62706E023703}">
                      <ahyp:hlinkClr xmlns:ahyp="http://schemas.microsoft.com/office/drawing/2018/hyperlinkcolor" val="tx"/>
                    </a:ext>
                  </a:extLst>
                </a:hlinkClick>
              </a:rPr>
              <a:t>fewer stops</a:t>
            </a:r>
            <a:r>
              <a:rPr kumimoji="0" lang="en-GB"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t>
            </a:r>
          </a:p>
          <a:p>
            <a:pPr algn="ctr">
              <a:defRPr/>
            </a:pPr>
            <a:endParaRPr lang="en-GB" sz="1200" dirty="0">
              <a:solidFill>
                <a:prstClr val="white"/>
              </a:solidFill>
              <a:latin typeface="Trebuchet MS" panose="020B0603020202020204" pitchFamily="34" charset="0"/>
            </a:endParaRPr>
          </a:p>
          <a:p>
            <a:pPr algn="ctr">
              <a:defRPr/>
            </a:pPr>
            <a:r>
              <a:rPr kumimoji="0" lang="en-GB"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Maersk has begun the construction of it’s first </a:t>
            </a:r>
            <a:r>
              <a:rPr kumimoji="0" lang="en-GB" sz="1200" b="0" i="0" u="none" strike="noStrike" kern="1200" cap="none" spc="0" normalizeH="0" baseline="0" noProof="0" dirty="0">
                <a:ln>
                  <a:noFill/>
                </a:ln>
                <a:solidFill>
                  <a:srgbClr val="0070C0"/>
                </a:solidFill>
                <a:effectLst/>
                <a:uLnTx/>
                <a:uFillTx/>
                <a:latin typeface="Trebuchet MS" panose="020B0603020202020204" pitchFamily="34" charset="0"/>
                <a:ea typeface="+mn-ea"/>
                <a:cs typeface="+mn-cs"/>
                <a:hlinkClick r:id="rId23">
                  <a:extLst>
                    <a:ext uri="{A12FA001-AC4F-418D-AE19-62706E023703}">
                      <ahyp:hlinkClr xmlns:ahyp="http://schemas.microsoft.com/office/drawing/2018/hyperlinkcolor" val="tx"/>
                    </a:ext>
                  </a:extLst>
                </a:hlinkClick>
              </a:rPr>
              <a:t>low emissions warehouse</a:t>
            </a:r>
            <a:r>
              <a:rPr kumimoji="0" lang="en-GB"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p>
          <a:p>
            <a:pPr algn="ctr">
              <a:defRPr/>
            </a:pPr>
            <a:endParaRPr lang="en-GB" sz="500" dirty="0">
              <a:solidFill>
                <a:prstClr val="white"/>
              </a:solidFill>
              <a:latin typeface="Trebuchet MS" panose="020B0603020202020204" pitchFamily="34" charset="0"/>
            </a:endParaRPr>
          </a:p>
          <a:p>
            <a:pPr algn="ctr">
              <a:defRPr/>
            </a:pPr>
            <a:r>
              <a:rPr kumimoji="0" lang="en-GB" sz="1200" b="0" i="0" u="none" strike="noStrike" kern="1200" cap="none" spc="0" normalizeH="0" baseline="0" noProof="0" dirty="0" err="1">
                <a:ln>
                  <a:noFill/>
                </a:ln>
                <a:solidFill>
                  <a:prstClr val="white"/>
                </a:solidFill>
                <a:effectLst/>
                <a:uLnTx/>
                <a:uFillTx/>
                <a:latin typeface="Trebuchet MS" panose="020B0603020202020204" pitchFamily="34" charset="0"/>
                <a:ea typeface="+mn-ea"/>
                <a:cs typeface="+mn-cs"/>
              </a:rPr>
              <a:t>Kuehne+Nagel</a:t>
            </a:r>
            <a:r>
              <a:rPr kumimoji="0" lang="en-GB"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has installed </a:t>
            </a:r>
            <a:r>
              <a:rPr kumimoji="0" lang="en-GB" sz="1200" b="0" i="0" u="none" strike="noStrike" kern="1200" cap="none" spc="0" normalizeH="0" baseline="0" noProof="0" dirty="0">
                <a:ln>
                  <a:noFill/>
                </a:ln>
                <a:solidFill>
                  <a:srgbClr val="0070C0"/>
                </a:solidFill>
                <a:effectLst/>
                <a:uLnTx/>
                <a:uFillTx/>
                <a:latin typeface="Trebuchet MS" panose="020B0603020202020204" pitchFamily="34" charset="0"/>
                <a:ea typeface="+mn-ea"/>
                <a:cs typeface="+mn-cs"/>
                <a:hlinkClick r:id="rId24">
                  <a:extLst>
                    <a:ext uri="{A12FA001-AC4F-418D-AE19-62706E023703}">
                      <ahyp:hlinkClr xmlns:ahyp="http://schemas.microsoft.com/office/drawing/2018/hyperlinkcolor" val="tx"/>
                    </a:ext>
                  </a:extLst>
                </a:hlinkClick>
              </a:rPr>
              <a:t>solar panels </a:t>
            </a:r>
            <a:r>
              <a:rPr kumimoji="0" lang="en-GB"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on the trucks. </a:t>
            </a:r>
          </a:p>
        </p:txBody>
      </p:sp>
      <p:sp>
        <p:nvSpPr>
          <p:cNvPr id="68" name="TextBox 67">
            <a:extLst>
              <a:ext uri="{FF2B5EF4-FFF2-40B4-BE49-F238E27FC236}">
                <a16:creationId xmlns:a16="http://schemas.microsoft.com/office/drawing/2014/main" id="{6BE80571-CDA4-4E94-B21D-21AE65D46788}"/>
              </a:ext>
            </a:extLst>
          </p:cNvPr>
          <p:cNvSpPr txBox="1"/>
          <p:nvPr/>
        </p:nvSpPr>
        <p:spPr>
          <a:xfrm>
            <a:off x="5382306" y="1255105"/>
            <a:ext cx="1690777" cy="523220"/>
          </a:xfrm>
          <a:prstGeom prst="rect">
            <a:avLst/>
          </a:prstGeom>
          <a:noFill/>
        </p:spPr>
        <p:txBody>
          <a:bodyPr wrap="square" rtlCol="0" anchor="ctr">
            <a:spAutoFit/>
          </a:bodyPr>
          <a:lstStyle/>
          <a:p>
            <a:pPr lvl="1" algn="ctr"/>
            <a:r>
              <a:rPr lang="en-GB" sz="1400" b="1" dirty="0">
                <a:solidFill>
                  <a:prstClr val="white"/>
                </a:solidFill>
                <a:latin typeface="Trebuchet MS" panose="020B0603020202020204" pitchFamily="34" charset="0"/>
                <a:cs typeface="Futura Medium" panose="020B0602020204020303" pitchFamily="34" charset="-79"/>
              </a:rPr>
              <a:t>Automated Operations</a:t>
            </a:r>
          </a:p>
        </p:txBody>
      </p:sp>
      <p:sp>
        <p:nvSpPr>
          <p:cNvPr id="7" name="Freeform: Shape 6">
            <a:extLst>
              <a:ext uri="{FF2B5EF4-FFF2-40B4-BE49-F238E27FC236}">
                <a16:creationId xmlns:a16="http://schemas.microsoft.com/office/drawing/2014/main" id="{9CDB8B93-28AB-463F-8861-2A978C7D3C48}"/>
              </a:ext>
            </a:extLst>
          </p:cNvPr>
          <p:cNvSpPr/>
          <p:nvPr/>
        </p:nvSpPr>
        <p:spPr>
          <a:xfrm>
            <a:off x="3052750" y="1571570"/>
            <a:ext cx="88995" cy="88995"/>
          </a:xfrm>
          <a:custGeom>
            <a:avLst/>
            <a:gdLst>
              <a:gd name="connsiteX0" fmla="*/ 88995 w 88995"/>
              <a:gd name="connsiteY0" fmla="*/ 44498 h 88995"/>
              <a:gd name="connsiteX1" fmla="*/ 44498 w 88995"/>
              <a:gd name="connsiteY1" fmla="*/ 88995 h 88995"/>
              <a:gd name="connsiteX2" fmla="*/ 0 w 88995"/>
              <a:gd name="connsiteY2" fmla="*/ 44498 h 88995"/>
              <a:gd name="connsiteX3" fmla="*/ 44498 w 88995"/>
              <a:gd name="connsiteY3" fmla="*/ 0 h 88995"/>
              <a:gd name="connsiteX4" fmla="*/ 88995 w 88995"/>
              <a:gd name="connsiteY4" fmla="*/ 44498 h 88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5" h="88995">
                <a:moveTo>
                  <a:pt x="88995" y="44498"/>
                </a:moveTo>
                <a:cubicBezTo>
                  <a:pt x="88995" y="69073"/>
                  <a:pt x="69073" y="88995"/>
                  <a:pt x="44498" y="88995"/>
                </a:cubicBezTo>
                <a:cubicBezTo>
                  <a:pt x="19922" y="88995"/>
                  <a:pt x="0" y="69073"/>
                  <a:pt x="0" y="44498"/>
                </a:cubicBezTo>
                <a:cubicBezTo>
                  <a:pt x="0" y="19922"/>
                  <a:pt x="19922" y="0"/>
                  <a:pt x="44498" y="0"/>
                </a:cubicBezTo>
                <a:cubicBezTo>
                  <a:pt x="69073" y="0"/>
                  <a:pt x="88995" y="19922"/>
                  <a:pt x="88995" y="44498"/>
                </a:cubicBezTo>
                <a:close/>
              </a:path>
            </a:pathLst>
          </a:custGeom>
          <a:solidFill>
            <a:srgbClr val="BECF4C"/>
          </a:solidFill>
          <a:ln w="6747" cap="flat">
            <a:solidFill>
              <a:srgbClr val="BECF4C"/>
            </a:solid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A16662A-1C08-4E06-97E3-9EFC6A049B01}"/>
              </a:ext>
            </a:extLst>
          </p:cNvPr>
          <p:cNvSpPr/>
          <p:nvPr/>
        </p:nvSpPr>
        <p:spPr>
          <a:xfrm>
            <a:off x="3326581" y="1571570"/>
            <a:ext cx="88995" cy="88995"/>
          </a:xfrm>
          <a:custGeom>
            <a:avLst/>
            <a:gdLst>
              <a:gd name="connsiteX0" fmla="*/ 88995 w 88995"/>
              <a:gd name="connsiteY0" fmla="*/ 44498 h 88995"/>
              <a:gd name="connsiteX1" fmla="*/ 44498 w 88995"/>
              <a:gd name="connsiteY1" fmla="*/ 88995 h 88995"/>
              <a:gd name="connsiteX2" fmla="*/ 0 w 88995"/>
              <a:gd name="connsiteY2" fmla="*/ 44498 h 88995"/>
              <a:gd name="connsiteX3" fmla="*/ 44498 w 88995"/>
              <a:gd name="connsiteY3" fmla="*/ 0 h 88995"/>
              <a:gd name="connsiteX4" fmla="*/ 88995 w 88995"/>
              <a:gd name="connsiteY4" fmla="*/ 44498 h 88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5" h="88995">
                <a:moveTo>
                  <a:pt x="88995" y="44498"/>
                </a:moveTo>
                <a:cubicBezTo>
                  <a:pt x="88995" y="69073"/>
                  <a:pt x="69073" y="88995"/>
                  <a:pt x="44498" y="88995"/>
                </a:cubicBezTo>
                <a:cubicBezTo>
                  <a:pt x="19922" y="88995"/>
                  <a:pt x="0" y="69073"/>
                  <a:pt x="0" y="44498"/>
                </a:cubicBezTo>
                <a:cubicBezTo>
                  <a:pt x="0" y="19922"/>
                  <a:pt x="19922" y="0"/>
                  <a:pt x="44498" y="0"/>
                </a:cubicBezTo>
                <a:cubicBezTo>
                  <a:pt x="69073" y="0"/>
                  <a:pt x="88995" y="19922"/>
                  <a:pt x="88995" y="44498"/>
                </a:cubicBezTo>
                <a:close/>
              </a:path>
            </a:pathLst>
          </a:custGeom>
          <a:solidFill>
            <a:srgbClr val="BECF4C"/>
          </a:solidFill>
          <a:ln w="6747" cap="flat">
            <a:solidFill>
              <a:srgbClr val="BECF4C"/>
            </a:solid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CBE6F48-F8D6-4096-B868-B1B2C97903FB}"/>
              </a:ext>
            </a:extLst>
          </p:cNvPr>
          <p:cNvSpPr/>
          <p:nvPr/>
        </p:nvSpPr>
        <p:spPr>
          <a:xfrm>
            <a:off x="2888446" y="1321699"/>
            <a:ext cx="599011" cy="294368"/>
          </a:xfrm>
          <a:custGeom>
            <a:avLst/>
            <a:gdLst>
              <a:gd name="connsiteX0" fmla="*/ 541438 w 599011"/>
              <a:gd name="connsiteY0" fmla="*/ 177990 h 294368"/>
              <a:gd name="connsiteX1" fmla="*/ 493518 w 599011"/>
              <a:gd name="connsiteY1" fmla="*/ 177990 h 294368"/>
              <a:gd name="connsiteX2" fmla="*/ 477430 w 599011"/>
              <a:gd name="connsiteY2" fmla="*/ 171144 h 294368"/>
              <a:gd name="connsiteX3" fmla="*/ 405002 w 599011"/>
              <a:gd name="connsiteY3" fmla="*/ 98784 h 294368"/>
              <a:gd name="connsiteX4" fmla="*/ 372211 w 599011"/>
              <a:gd name="connsiteY4" fmla="*/ 82149 h 294368"/>
              <a:gd name="connsiteX5" fmla="*/ 203531 w 599011"/>
              <a:gd name="connsiteY5" fmla="*/ 82149 h 294368"/>
              <a:gd name="connsiteX6" fmla="*/ 170740 w 599011"/>
              <a:gd name="connsiteY6" fmla="*/ 98784 h 294368"/>
              <a:gd name="connsiteX7" fmla="*/ 99338 w 599011"/>
              <a:gd name="connsiteY7" fmla="*/ 171144 h 294368"/>
              <a:gd name="connsiteX8" fmla="*/ 92492 w 599011"/>
              <a:gd name="connsiteY8" fmla="*/ 187780 h 294368"/>
              <a:gd name="connsiteX9" fmla="*/ 92492 w 599011"/>
              <a:gd name="connsiteY9" fmla="*/ 225910 h 294368"/>
              <a:gd name="connsiteX10" fmla="*/ 58264 w 599011"/>
              <a:gd name="connsiteY10" fmla="*/ 225910 h 294368"/>
              <a:gd name="connsiteX11" fmla="*/ 47926 w 599011"/>
              <a:gd name="connsiteY11" fmla="*/ 215710 h 294368"/>
              <a:gd name="connsiteX12" fmla="*/ 47926 w 599011"/>
              <a:gd name="connsiteY12" fmla="*/ 215642 h 294368"/>
              <a:gd name="connsiteX13" fmla="*/ 47926 w 599011"/>
              <a:gd name="connsiteY13" fmla="*/ 97141 h 294368"/>
              <a:gd name="connsiteX14" fmla="*/ 75310 w 599011"/>
              <a:gd name="connsiteY14" fmla="*/ 57710 h 294368"/>
              <a:gd name="connsiteX15" fmla="*/ 75310 w 599011"/>
              <a:gd name="connsiteY15" fmla="*/ 34229 h 294368"/>
              <a:gd name="connsiteX16" fmla="*/ 61618 w 599011"/>
              <a:gd name="connsiteY16" fmla="*/ 34229 h 294368"/>
              <a:gd name="connsiteX17" fmla="*/ 61618 w 599011"/>
              <a:gd name="connsiteY17" fmla="*/ 6846 h 294368"/>
              <a:gd name="connsiteX18" fmla="*/ 54772 w 599011"/>
              <a:gd name="connsiteY18" fmla="*/ 0 h 294368"/>
              <a:gd name="connsiteX19" fmla="*/ 47926 w 599011"/>
              <a:gd name="connsiteY19" fmla="*/ 6846 h 294368"/>
              <a:gd name="connsiteX20" fmla="*/ 47926 w 599011"/>
              <a:gd name="connsiteY20" fmla="*/ 34229 h 294368"/>
              <a:gd name="connsiteX21" fmla="*/ 27389 w 599011"/>
              <a:gd name="connsiteY21" fmla="*/ 34229 h 294368"/>
              <a:gd name="connsiteX22" fmla="*/ 27389 w 599011"/>
              <a:gd name="connsiteY22" fmla="*/ 6846 h 294368"/>
              <a:gd name="connsiteX23" fmla="*/ 20543 w 599011"/>
              <a:gd name="connsiteY23" fmla="*/ 0 h 294368"/>
              <a:gd name="connsiteX24" fmla="*/ 13698 w 599011"/>
              <a:gd name="connsiteY24" fmla="*/ 6846 h 294368"/>
              <a:gd name="connsiteX25" fmla="*/ 13698 w 599011"/>
              <a:gd name="connsiteY25" fmla="*/ 34229 h 294368"/>
              <a:gd name="connsiteX26" fmla="*/ 6 w 599011"/>
              <a:gd name="connsiteY26" fmla="*/ 34229 h 294368"/>
              <a:gd name="connsiteX27" fmla="*/ 6 w 599011"/>
              <a:gd name="connsiteY27" fmla="*/ 57710 h 294368"/>
              <a:gd name="connsiteX28" fmla="*/ 27389 w 599011"/>
              <a:gd name="connsiteY28" fmla="*/ 97141 h 294368"/>
              <a:gd name="connsiteX29" fmla="*/ 27389 w 599011"/>
              <a:gd name="connsiteY29" fmla="*/ 215642 h 294368"/>
              <a:gd name="connsiteX30" fmla="*/ 58195 w 599011"/>
              <a:gd name="connsiteY30" fmla="*/ 246448 h 294368"/>
              <a:gd name="connsiteX31" fmla="*/ 92424 w 599011"/>
              <a:gd name="connsiteY31" fmla="*/ 246448 h 294368"/>
              <a:gd name="connsiteX32" fmla="*/ 92424 w 599011"/>
              <a:gd name="connsiteY32" fmla="*/ 246448 h 294368"/>
              <a:gd name="connsiteX33" fmla="*/ 138496 w 599011"/>
              <a:gd name="connsiteY33" fmla="*/ 292451 h 294368"/>
              <a:gd name="connsiteX34" fmla="*/ 144246 w 599011"/>
              <a:gd name="connsiteY34" fmla="*/ 292451 h 294368"/>
              <a:gd name="connsiteX35" fmla="*/ 207158 w 599011"/>
              <a:gd name="connsiteY35" fmla="*/ 229128 h 294368"/>
              <a:gd name="connsiteX36" fmla="*/ 207570 w 599011"/>
              <a:gd name="connsiteY36" fmla="*/ 229128 h 294368"/>
              <a:gd name="connsiteX37" fmla="*/ 270893 w 599011"/>
              <a:gd name="connsiteY37" fmla="*/ 294368 h 294368"/>
              <a:gd name="connsiteX38" fmla="*/ 420542 w 599011"/>
              <a:gd name="connsiteY38" fmla="*/ 294368 h 294368"/>
              <a:gd name="connsiteX39" fmla="*/ 483865 w 599011"/>
              <a:gd name="connsiteY39" fmla="*/ 229470 h 294368"/>
              <a:gd name="connsiteX40" fmla="*/ 547189 w 599011"/>
              <a:gd name="connsiteY40" fmla="*/ 292382 h 294368"/>
              <a:gd name="connsiteX41" fmla="*/ 547189 w 599011"/>
              <a:gd name="connsiteY41" fmla="*/ 292794 h 294368"/>
              <a:gd name="connsiteX42" fmla="*/ 576009 w 599011"/>
              <a:gd name="connsiteY42" fmla="*/ 292794 h 294368"/>
              <a:gd name="connsiteX43" fmla="*/ 599011 w 599011"/>
              <a:gd name="connsiteY43" fmla="*/ 269792 h 294368"/>
              <a:gd name="connsiteX44" fmla="*/ 599011 w 599011"/>
              <a:gd name="connsiteY44" fmla="*/ 235563 h 294368"/>
              <a:gd name="connsiteX45" fmla="*/ 541713 w 599011"/>
              <a:gd name="connsiteY45" fmla="*/ 177990 h 294368"/>
              <a:gd name="connsiteX46" fmla="*/ 541438 w 599011"/>
              <a:gd name="connsiteY46" fmla="*/ 177990 h 294368"/>
              <a:gd name="connsiteX47" fmla="*/ 273837 w 599011"/>
              <a:gd name="connsiteY47" fmla="*/ 177990 h 294368"/>
              <a:gd name="connsiteX48" fmla="*/ 125215 w 599011"/>
              <a:gd name="connsiteY48" fmla="*/ 177990 h 294368"/>
              <a:gd name="connsiteX49" fmla="*/ 187443 w 599011"/>
              <a:gd name="connsiteY49" fmla="*/ 115488 h 294368"/>
              <a:gd name="connsiteX50" fmla="*/ 205379 w 599011"/>
              <a:gd name="connsiteY50" fmla="*/ 109532 h 294368"/>
              <a:gd name="connsiteX51" fmla="*/ 273837 w 599011"/>
              <a:gd name="connsiteY51" fmla="*/ 109532 h 294368"/>
              <a:gd name="connsiteX52" fmla="*/ 294374 w 599011"/>
              <a:gd name="connsiteY52" fmla="*/ 177990 h 294368"/>
              <a:gd name="connsiteX53" fmla="*/ 294374 w 599011"/>
              <a:gd name="connsiteY53" fmla="*/ 109532 h 294368"/>
              <a:gd name="connsiteX54" fmla="*/ 372758 w 599011"/>
              <a:gd name="connsiteY54" fmla="*/ 109532 h 294368"/>
              <a:gd name="connsiteX55" fmla="*/ 388914 w 599011"/>
              <a:gd name="connsiteY55" fmla="*/ 115488 h 294368"/>
              <a:gd name="connsiteX56" fmla="*/ 451074 w 599011"/>
              <a:gd name="connsiteY56" fmla="*/ 177990 h 2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99011" h="294368">
                <a:moveTo>
                  <a:pt x="541438" y="177990"/>
                </a:moveTo>
                <a:lnTo>
                  <a:pt x="493518" y="177990"/>
                </a:lnTo>
                <a:cubicBezTo>
                  <a:pt x="487421" y="178126"/>
                  <a:pt x="481560" y="175632"/>
                  <a:pt x="477430" y="171144"/>
                </a:cubicBezTo>
                <a:lnTo>
                  <a:pt x="405002" y="98784"/>
                </a:lnTo>
                <a:cubicBezTo>
                  <a:pt x="396635" y="89206"/>
                  <a:pt x="384882" y="83243"/>
                  <a:pt x="372211" y="82149"/>
                </a:cubicBezTo>
                <a:lnTo>
                  <a:pt x="203531" y="82149"/>
                </a:lnTo>
                <a:cubicBezTo>
                  <a:pt x="190893" y="83359"/>
                  <a:pt x="179180" y="89301"/>
                  <a:pt x="170740" y="98784"/>
                </a:cubicBezTo>
                <a:lnTo>
                  <a:pt x="99338" y="171144"/>
                </a:lnTo>
                <a:cubicBezTo>
                  <a:pt x="94893" y="175530"/>
                  <a:pt x="92421" y="181535"/>
                  <a:pt x="92492" y="187780"/>
                </a:cubicBezTo>
                <a:lnTo>
                  <a:pt x="92492" y="225910"/>
                </a:lnTo>
                <a:lnTo>
                  <a:pt x="58264" y="225910"/>
                </a:lnTo>
                <a:cubicBezTo>
                  <a:pt x="52593" y="225948"/>
                  <a:pt x="47965" y="221381"/>
                  <a:pt x="47926" y="215710"/>
                </a:cubicBezTo>
                <a:cubicBezTo>
                  <a:pt x="47926" y="215688"/>
                  <a:pt x="47926" y="215664"/>
                  <a:pt x="47926" y="215642"/>
                </a:cubicBezTo>
                <a:lnTo>
                  <a:pt x="47926" y="97141"/>
                </a:lnTo>
                <a:cubicBezTo>
                  <a:pt x="64585" y="91255"/>
                  <a:pt x="75612" y="75375"/>
                  <a:pt x="75310" y="57710"/>
                </a:cubicBezTo>
                <a:lnTo>
                  <a:pt x="75310" y="34229"/>
                </a:lnTo>
                <a:lnTo>
                  <a:pt x="61618" y="34229"/>
                </a:lnTo>
                <a:lnTo>
                  <a:pt x="61618" y="6846"/>
                </a:lnTo>
                <a:cubicBezTo>
                  <a:pt x="61618" y="3065"/>
                  <a:pt x="58553" y="0"/>
                  <a:pt x="54772" y="0"/>
                </a:cubicBezTo>
                <a:cubicBezTo>
                  <a:pt x="50991" y="0"/>
                  <a:pt x="47926" y="3065"/>
                  <a:pt x="47926" y="6846"/>
                </a:cubicBezTo>
                <a:lnTo>
                  <a:pt x="47926" y="34229"/>
                </a:lnTo>
                <a:lnTo>
                  <a:pt x="27389" y="34229"/>
                </a:lnTo>
                <a:lnTo>
                  <a:pt x="27389" y="6846"/>
                </a:lnTo>
                <a:cubicBezTo>
                  <a:pt x="27389" y="3065"/>
                  <a:pt x="24324" y="0"/>
                  <a:pt x="20543" y="0"/>
                </a:cubicBezTo>
                <a:cubicBezTo>
                  <a:pt x="16763" y="0"/>
                  <a:pt x="13698" y="3065"/>
                  <a:pt x="13698" y="6846"/>
                </a:cubicBezTo>
                <a:lnTo>
                  <a:pt x="13698" y="34229"/>
                </a:lnTo>
                <a:lnTo>
                  <a:pt x="6" y="34229"/>
                </a:lnTo>
                <a:lnTo>
                  <a:pt x="6" y="57710"/>
                </a:lnTo>
                <a:cubicBezTo>
                  <a:pt x="-297" y="75375"/>
                  <a:pt x="10731" y="91255"/>
                  <a:pt x="27389" y="97141"/>
                </a:cubicBezTo>
                <a:lnTo>
                  <a:pt x="27389" y="215642"/>
                </a:lnTo>
                <a:cubicBezTo>
                  <a:pt x="27427" y="232640"/>
                  <a:pt x="41197" y="246410"/>
                  <a:pt x="58195" y="246448"/>
                </a:cubicBezTo>
                <a:lnTo>
                  <a:pt x="92424" y="246448"/>
                </a:lnTo>
                <a:lnTo>
                  <a:pt x="92424" y="246448"/>
                </a:lnTo>
                <a:cubicBezTo>
                  <a:pt x="92499" y="271850"/>
                  <a:pt x="113093" y="292414"/>
                  <a:pt x="138496" y="292451"/>
                </a:cubicBezTo>
                <a:lnTo>
                  <a:pt x="144246" y="292451"/>
                </a:lnTo>
                <a:cubicBezTo>
                  <a:pt x="144133" y="257593"/>
                  <a:pt x="172300" y="229242"/>
                  <a:pt x="207158" y="229128"/>
                </a:cubicBezTo>
                <a:cubicBezTo>
                  <a:pt x="207295" y="229127"/>
                  <a:pt x="207433" y="229127"/>
                  <a:pt x="207570" y="229128"/>
                </a:cubicBezTo>
                <a:cubicBezTo>
                  <a:pt x="243025" y="229765"/>
                  <a:pt x="271313" y="258910"/>
                  <a:pt x="270893" y="294368"/>
                </a:cubicBezTo>
                <a:lnTo>
                  <a:pt x="420542" y="294368"/>
                </a:lnTo>
                <a:cubicBezTo>
                  <a:pt x="420311" y="259043"/>
                  <a:pt x="448545" y="230107"/>
                  <a:pt x="483865" y="229470"/>
                </a:cubicBezTo>
                <a:cubicBezTo>
                  <a:pt x="518724" y="229357"/>
                  <a:pt x="547075" y="257524"/>
                  <a:pt x="547189" y="292382"/>
                </a:cubicBezTo>
                <a:cubicBezTo>
                  <a:pt x="547189" y="292519"/>
                  <a:pt x="547189" y="292657"/>
                  <a:pt x="547189" y="292794"/>
                </a:cubicBezTo>
                <a:lnTo>
                  <a:pt x="576009" y="292794"/>
                </a:lnTo>
                <a:cubicBezTo>
                  <a:pt x="588697" y="292756"/>
                  <a:pt x="598973" y="282480"/>
                  <a:pt x="599011" y="269792"/>
                </a:cubicBezTo>
                <a:lnTo>
                  <a:pt x="599011" y="235563"/>
                </a:lnTo>
                <a:cubicBezTo>
                  <a:pt x="599087" y="203842"/>
                  <a:pt x="573433" y="178066"/>
                  <a:pt x="541713" y="177990"/>
                </a:cubicBezTo>
                <a:cubicBezTo>
                  <a:pt x="541621" y="177990"/>
                  <a:pt x="541530" y="177990"/>
                  <a:pt x="541438" y="177990"/>
                </a:cubicBezTo>
                <a:close/>
                <a:moveTo>
                  <a:pt x="273837" y="177990"/>
                </a:moveTo>
                <a:lnTo>
                  <a:pt x="125215" y="177990"/>
                </a:lnTo>
                <a:lnTo>
                  <a:pt x="187443" y="115488"/>
                </a:lnTo>
                <a:cubicBezTo>
                  <a:pt x="192467" y="111331"/>
                  <a:pt x="198866" y="109206"/>
                  <a:pt x="205379" y="109532"/>
                </a:cubicBezTo>
                <a:lnTo>
                  <a:pt x="273837" y="109532"/>
                </a:lnTo>
                <a:close/>
                <a:moveTo>
                  <a:pt x="294374" y="177990"/>
                </a:moveTo>
                <a:lnTo>
                  <a:pt x="294374" y="109532"/>
                </a:lnTo>
                <a:lnTo>
                  <a:pt x="372758" y="109532"/>
                </a:lnTo>
                <a:cubicBezTo>
                  <a:pt x="378756" y="109055"/>
                  <a:pt x="384662" y="111232"/>
                  <a:pt x="388914" y="115488"/>
                </a:cubicBezTo>
                <a:lnTo>
                  <a:pt x="451074" y="177990"/>
                </a:lnTo>
                <a:close/>
              </a:path>
            </a:pathLst>
          </a:custGeom>
          <a:solidFill>
            <a:schemeClr val="bg1"/>
          </a:solidFill>
          <a:ln w="6747"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7597033-EF56-40F1-A62F-96D47D30A829}"/>
              </a:ext>
            </a:extLst>
          </p:cNvPr>
          <p:cNvSpPr/>
          <p:nvPr/>
        </p:nvSpPr>
        <p:spPr>
          <a:xfrm>
            <a:off x="5299301" y="1629477"/>
            <a:ext cx="261609" cy="81753"/>
          </a:xfrm>
          <a:custGeom>
            <a:avLst/>
            <a:gdLst>
              <a:gd name="connsiteX0" fmla="*/ 220733 w 261609"/>
              <a:gd name="connsiteY0" fmla="*/ 0 h 81753"/>
              <a:gd name="connsiteX1" fmla="*/ 40877 w 261609"/>
              <a:gd name="connsiteY1" fmla="*/ 0 h 81753"/>
              <a:gd name="connsiteX2" fmla="*/ 0 w 261609"/>
              <a:gd name="connsiteY2" fmla="*/ 40877 h 81753"/>
              <a:gd name="connsiteX3" fmla="*/ 40877 w 261609"/>
              <a:gd name="connsiteY3" fmla="*/ 81753 h 81753"/>
              <a:gd name="connsiteX4" fmla="*/ 220733 w 261609"/>
              <a:gd name="connsiteY4" fmla="*/ 81753 h 81753"/>
              <a:gd name="connsiteX5" fmla="*/ 261610 w 261609"/>
              <a:gd name="connsiteY5" fmla="*/ 40877 h 81753"/>
              <a:gd name="connsiteX6" fmla="*/ 220733 w 261609"/>
              <a:gd name="connsiteY6" fmla="*/ 0 h 81753"/>
              <a:gd name="connsiteX7" fmla="*/ 51777 w 261609"/>
              <a:gd name="connsiteY7" fmla="*/ 57227 h 81753"/>
              <a:gd name="connsiteX8" fmla="*/ 35426 w 261609"/>
              <a:gd name="connsiteY8" fmla="*/ 40877 h 81753"/>
              <a:gd name="connsiteX9" fmla="*/ 51777 w 261609"/>
              <a:gd name="connsiteY9" fmla="*/ 24526 h 81753"/>
              <a:gd name="connsiteX10" fmla="*/ 68128 w 261609"/>
              <a:gd name="connsiteY10" fmla="*/ 40877 h 81753"/>
              <a:gd name="connsiteX11" fmla="*/ 51777 w 261609"/>
              <a:gd name="connsiteY11" fmla="*/ 57227 h 81753"/>
              <a:gd name="connsiteX12" fmla="*/ 130805 w 261609"/>
              <a:gd name="connsiteY12" fmla="*/ 57227 h 81753"/>
              <a:gd name="connsiteX13" fmla="*/ 114454 w 261609"/>
              <a:gd name="connsiteY13" fmla="*/ 40877 h 81753"/>
              <a:gd name="connsiteX14" fmla="*/ 130805 w 261609"/>
              <a:gd name="connsiteY14" fmla="*/ 24526 h 81753"/>
              <a:gd name="connsiteX15" fmla="*/ 147156 w 261609"/>
              <a:gd name="connsiteY15" fmla="*/ 40877 h 81753"/>
              <a:gd name="connsiteX16" fmla="*/ 130805 w 261609"/>
              <a:gd name="connsiteY16" fmla="*/ 57227 h 81753"/>
              <a:gd name="connsiteX17" fmla="*/ 209833 w 261609"/>
              <a:gd name="connsiteY17" fmla="*/ 57227 h 81753"/>
              <a:gd name="connsiteX18" fmla="*/ 193482 w 261609"/>
              <a:gd name="connsiteY18" fmla="*/ 40877 h 81753"/>
              <a:gd name="connsiteX19" fmla="*/ 209833 w 261609"/>
              <a:gd name="connsiteY19" fmla="*/ 24526 h 81753"/>
              <a:gd name="connsiteX20" fmla="*/ 226184 w 261609"/>
              <a:gd name="connsiteY20" fmla="*/ 40877 h 81753"/>
              <a:gd name="connsiteX21" fmla="*/ 209833 w 261609"/>
              <a:gd name="connsiteY21" fmla="*/ 57227 h 8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1609" h="81753">
                <a:moveTo>
                  <a:pt x="220733" y="0"/>
                </a:moveTo>
                <a:lnTo>
                  <a:pt x="40877" y="0"/>
                </a:lnTo>
                <a:cubicBezTo>
                  <a:pt x="18301" y="0"/>
                  <a:pt x="0" y="18301"/>
                  <a:pt x="0" y="40877"/>
                </a:cubicBezTo>
                <a:cubicBezTo>
                  <a:pt x="0" y="63452"/>
                  <a:pt x="18301" y="81753"/>
                  <a:pt x="40877" y="81753"/>
                </a:cubicBezTo>
                <a:lnTo>
                  <a:pt x="220733" y="81753"/>
                </a:lnTo>
                <a:cubicBezTo>
                  <a:pt x="243309" y="81753"/>
                  <a:pt x="261610" y="63452"/>
                  <a:pt x="261610" y="40877"/>
                </a:cubicBezTo>
                <a:cubicBezTo>
                  <a:pt x="261610" y="18301"/>
                  <a:pt x="243309" y="0"/>
                  <a:pt x="220733" y="0"/>
                </a:cubicBezTo>
                <a:close/>
                <a:moveTo>
                  <a:pt x="51777" y="57227"/>
                </a:moveTo>
                <a:cubicBezTo>
                  <a:pt x="42747" y="57227"/>
                  <a:pt x="35426" y="49907"/>
                  <a:pt x="35426" y="40877"/>
                </a:cubicBezTo>
                <a:cubicBezTo>
                  <a:pt x="35426" y="31846"/>
                  <a:pt x="42747" y="24526"/>
                  <a:pt x="51777" y="24526"/>
                </a:cubicBezTo>
                <a:cubicBezTo>
                  <a:pt x="60807" y="24526"/>
                  <a:pt x="68128" y="31846"/>
                  <a:pt x="68128" y="40877"/>
                </a:cubicBezTo>
                <a:cubicBezTo>
                  <a:pt x="68128" y="49907"/>
                  <a:pt x="60807" y="57227"/>
                  <a:pt x="51777" y="57227"/>
                </a:cubicBezTo>
                <a:close/>
                <a:moveTo>
                  <a:pt x="130805" y="57227"/>
                </a:moveTo>
                <a:cubicBezTo>
                  <a:pt x="121775" y="57227"/>
                  <a:pt x="114454" y="49907"/>
                  <a:pt x="114454" y="40877"/>
                </a:cubicBezTo>
                <a:cubicBezTo>
                  <a:pt x="114454" y="31846"/>
                  <a:pt x="121775" y="24526"/>
                  <a:pt x="130805" y="24526"/>
                </a:cubicBezTo>
                <a:cubicBezTo>
                  <a:pt x="139835" y="24526"/>
                  <a:pt x="147156" y="31846"/>
                  <a:pt x="147156" y="40877"/>
                </a:cubicBezTo>
                <a:cubicBezTo>
                  <a:pt x="147156" y="49907"/>
                  <a:pt x="139835" y="57227"/>
                  <a:pt x="130805" y="57227"/>
                </a:cubicBezTo>
                <a:close/>
                <a:moveTo>
                  <a:pt x="209833" y="57227"/>
                </a:moveTo>
                <a:cubicBezTo>
                  <a:pt x="200803" y="57227"/>
                  <a:pt x="193482" y="49907"/>
                  <a:pt x="193482" y="40877"/>
                </a:cubicBezTo>
                <a:cubicBezTo>
                  <a:pt x="193482" y="31846"/>
                  <a:pt x="200803" y="24526"/>
                  <a:pt x="209833" y="24526"/>
                </a:cubicBezTo>
                <a:cubicBezTo>
                  <a:pt x="218863" y="24526"/>
                  <a:pt x="226184" y="31846"/>
                  <a:pt x="226184" y="40877"/>
                </a:cubicBezTo>
                <a:cubicBezTo>
                  <a:pt x="226184" y="49907"/>
                  <a:pt x="218863" y="57227"/>
                  <a:pt x="209833" y="57227"/>
                </a:cubicBezTo>
                <a:close/>
              </a:path>
            </a:pathLst>
          </a:custGeom>
          <a:solidFill>
            <a:schemeClr val="bg1"/>
          </a:solidFill>
          <a:ln w="5358"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1C151A1-DA1C-4DFC-9174-D586E63AC6F9}"/>
              </a:ext>
            </a:extLst>
          </p:cNvPr>
          <p:cNvSpPr/>
          <p:nvPr/>
        </p:nvSpPr>
        <p:spPr>
          <a:xfrm>
            <a:off x="5451417" y="1381492"/>
            <a:ext cx="16350" cy="16350"/>
          </a:xfrm>
          <a:custGeom>
            <a:avLst/>
            <a:gdLst>
              <a:gd name="connsiteX0" fmla="*/ 16351 w 16350"/>
              <a:gd name="connsiteY0" fmla="*/ 8175 h 16350"/>
              <a:gd name="connsiteX1" fmla="*/ 8175 w 16350"/>
              <a:gd name="connsiteY1" fmla="*/ 16351 h 16350"/>
              <a:gd name="connsiteX2" fmla="*/ 0 w 16350"/>
              <a:gd name="connsiteY2" fmla="*/ 8175 h 16350"/>
              <a:gd name="connsiteX3" fmla="*/ 8175 w 16350"/>
              <a:gd name="connsiteY3" fmla="*/ 0 h 16350"/>
              <a:gd name="connsiteX4" fmla="*/ 16351 w 16350"/>
              <a:gd name="connsiteY4" fmla="*/ 8175 h 1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0" h="16350">
                <a:moveTo>
                  <a:pt x="16351" y="8175"/>
                </a:moveTo>
                <a:cubicBezTo>
                  <a:pt x="16351" y="12690"/>
                  <a:pt x="12690" y="16351"/>
                  <a:pt x="8175" y="16351"/>
                </a:cubicBezTo>
                <a:cubicBezTo>
                  <a:pt x="3660" y="16351"/>
                  <a:pt x="0" y="12690"/>
                  <a:pt x="0" y="8175"/>
                </a:cubicBezTo>
                <a:cubicBezTo>
                  <a:pt x="0" y="3660"/>
                  <a:pt x="3660" y="0"/>
                  <a:pt x="8175" y="0"/>
                </a:cubicBezTo>
                <a:cubicBezTo>
                  <a:pt x="12690" y="0"/>
                  <a:pt x="16351" y="3660"/>
                  <a:pt x="16351" y="8175"/>
                </a:cubicBezTo>
                <a:close/>
              </a:path>
            </a:pathLst>
          </a:custGeom>
          <a:solidFill>
            <a:schemeClr val="bg1"/>
          </a:solidFill>
          <a:ln w="5358"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AD5CFA-1716-4CEB-9B96-F9196B8C3249}"/>
              </a:ext>
            </a:extLst>
          </p:cNvPr>
          <p:cNvSpPr/>
          <p:nvPr/>
        </p:nvSpPr>
        <p:spPr>
          <a:xfrm>
            <a:off x="5359690" y="1269682"/>
            <a:ext cx="141705" cy="174487"/>
          </a:xfrm>
          <a:custGeom>
            <a:avLst/>
            <a:gdLst>
              <a:gd name="connsiteX0" fmla="*/ 117779 w 141705"/>
              <a:gd name="connsiteY0" fmla="*/ 65483 h 174487"/>
              <a:gd name="connsiteX1" fmla="*/ 81753 w 141705"/>
              <a:gd name="connsiteY1" fmla="*/ 65483 h 174487"/>
              <a:gd name="connsiteX2" fmla="*/ 81753 w 141705"/>
              <a:gd name="connsiteY2" fmla="*/ 40685 h 174487"/>
              <a:gd name="connsiteX3" fmla="*/ 89733 w 141705"/>
              <a:gd name="connsiteY3" fmla="*/ 10904 h 174487"/>
              <a:gd name="connsiteX4" fmla="*/ 59952 w 141705"/>
              <a:gd name="connsiteY4" fmla="*/ 2924 h 174487"/>
              <a:gd name="connsiteX5" fmla="*/ 51973 w 141705"/>
              <a:gd name="connsiteY5" fmla="*/ 32705 h 174487"/>
              <a:gd name="connsiteX6" fmla="*/ 59952 w 141705"/>
              <a:gd name="connsiteY6" fmla="*/ 40685 h 174487"/>
              <a:gd name="connsiteX7" fmla="*/ 59952 w 141705"/>
              <a:gd name="connsiteY7" fmla="*/ 65483 h 174487"/>
              <a:gd name="connsiteX8" fmla="*/ 23926 w 141705"/>
              <a:gd name="connsiteY8" fmla="*/ 65483 h 174487"/>
              <a:gd name="connsiteX9" fmla="*/ 0 w 141705"/>
              <a:gd name="connsiteY9" fmla="*/ 89409 h 174487"/>
              <a:gd name="connsiteX10" fmla="*/ 0 w 141705"/>
              <a:gd name="connsiteY10" fmla="*/ 150561 h 174487"/>
              <a:gd name="connsiteX11" fmla="*/ 23926 w 141705"/>
              <a:gd name="connsiteY11" fmla="*/ 174487 h 174487"/>
              <a:gd name="connsiteX12" fmla="*/ 117779 w 141705"/>
              <a:gd name="connsiteY12" fmla="*/ 174487 h 174487"/>
              <a:gd name="connsiteX13" fmla="*/ 141705 w 141705"/>
              <a:gd name="connsiteY13" fmla="*/ 150561 h 174487"/>
              <a:gd name="connsiteX14" fmla="*/ 141705 w 141705"/>
              <a:gd name="connsiteY14" fmla="*/ 89409 h 174487"/>
              <a:gd name="connsiteX15" fmla="*/ 117779 w 141705"/>
              <a:gd name="connsiteY15" fmla="*/ 65483 h 174487"/>
              <a:gd name="connsiteX16" fmla="*/ 43602 w 141705"/>
              <a:gd name="connsiteY16" fmla="*/ 136336 h 174487"/>
              <a:gd name="connsiteX17" fmla="*/ 27251 w 141705"/>
              <a:gd name="connsiteY17" fmla="*/ 119985 h 174487"/>
              <a:gd name="connsiteX18" fmla="*/ 43602 w 141705"/>
              <a:gd name="connsiteY18" fmla="*/ 103634 h 174487"/>
              <a:gd name="connsiteX19" fmla="*/ 59952 w 141705"/>
              <a:gd name="connsiteY19" fmla="*/ 119985 h 174487"/>
              <a:gd name="connsiteX20" fmla="*/ 43602 w 141705"/>
              <a:gd name="connsiteY20" fmla="*/ 136336 h 174487"/>
              <a:gd name="connsiteX21" fmla="*/ 98104 w 141705"/>
              <a:gd name="connsiteY21" fmla="*/ 136336 h 174487"/>
              <a:gd name="connsiteX22" fmla="*/ 81753 w 141705"/>
              <a:gd name="connsiteY22" fmla="*/ 119985 h 174487"/>
              <a:gd name="connsiteX23" fmla="*/ 98104 w 141705"/>
              <a:gd name="connsiteY23" fmla="*/ 103634 h 174487"/>
              <a:gd name="connsiteX24" fmla="*/ 114454 w 141705"/>
              <a:gd name="connsiteY24" fmla="*/ 119985 h 174487"/>
              <a:gd name="connsiteX25" fmla="*/ 98104 w 141705"/>
              <a:gd name="connsiteY25" fmla="*/ 136336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1705" h="174487">
                <a:moveTo>
                  <a:pt x="117779" y="65483"/>
                </a:moveTo>
                <a:lnTo>
                  <a:pt x="81753" y="65483"/>
                </a:lnTo>
                <a:lnTo>
                  <a:pt x="81753" y="40685"/>
                </a:lnTo>
                <a:cubicBezTo>
                  <a:pt x="92180" y="34664"/>
                  <a:pt x="95753" y="21331"/>
                  <a:pt x="89733" y="10904"/>
                </a:cubicBezTo>
                <a:cubicBezTo>
                  <a:pt x="83712" y="477"/>
                  <a:pt x="70380" y="-3096"/>
                  <a:pt x="59952" y="2924"/>
                </a:cubicBezTo>
                <a:cubicBezTo>
                  <a:pt x="49525" y="8945"/>
                  <a:pt x="45952" y="22278"/>
                  <a:pt x="51973" y="32705"/>
                </a:cubicBezTo>
                <a:cubicBezTo>
                  <a:pt x="53886" y="36019"/>
                  <a:pt x="56638" y="38771"/>
                  <a:pt x="59952" y="40685"/>
                </a:cubicBezTo>
                <a:lnTo>
                  <a:pt x="59952" y="65483"/>
                </a:lnTo>
                <a:lnTo>
                  <a:pt x="23926" y="65483"/>
                </a:lnTo>
                <a:cubicBezTo>
                  <a:pt x="10725" y="65513"/>
                  <a:pt x="30" y="76208"/>
                  <a:pt x="0" y="89409"/>
                </a:cubicBezTo>
                <a:lnTo>
                  <a:pt x="0" y="150561"/>
                </a:lnTo>
                <a:cubicBezTo>
                  <a:pt x="30" y="163762"/>
                  <a:pt x="10725" y="174457"/>
                  <a:pt x="23926" y="174487"/>
                </a:cubicBezTo>
                <a:lnTo>
                  <a:pt x="117779" y="174487"/>
                </a:lnTo>
                <a:cubicBezTo>
                  <a:pt x="130980" y="174457"/>
                  <a:pt x="141675" y="163762"/>
                  <a:pt x="141705" y="150561"/>
                </a:cubicBezTo>
                <a:lnTo>
                  <a:pt x="141705" y="89409"/>
                </a:lnTo>
                <a:cubicBezTo>
                  <a:pt x="141675" y="76208"/>
                  <a:pt x="130980" y="65513"/>
                  <a:pt x="117779" y="65483"/>
                </a:cubicBezTo>
                <a:close/>
                <a:moveTo>
                  <a:pt x="43602" y="136336"/>
                </a:moveTo>
                <a:cubicBezTo>
                  <a:pt x="34571" y="136336"/>
                  <a:pt x="27251" y="129016"/>
                  <a:pt x="27251" y="119985"/>
                </a:cubicBezTo>
                <a:cubicBezTo>
                  <a:pt x="27251" y="110955"/>
                  <a:pt x="34571" y="103634"/>
                  <a:pt x="43602" y="103634"/>
                </a:cubicBezTo>
                <a:cubicBezTo>
                  <a:pt x="52632" y="103634"/>
                  <a:pt x="59952" y="110955"/>
                  <a:pt x="59952" y="119985"/>
                </a:cubicBezTo>
                <a:cubicBezTo>
                  <a:pt x="59952" y="129016"/>
                  <a:pt x="52632" y="136336"/>
                  <a:pt x="43602" y="136336"/>
                </a:cubicBezTo>
                <a:close/>
                <a:moveTo>
                  <a:pt x="98104" y="136336"/>
                </a:moveTo>
                <a:cubicBezTo>
                  <a:pt x="89073" y="136336"/>
                  <a:pt x="81753" y="129016"/>
                  <a:pt x="81753" y="119985"/>
                </a:cubicBezTo>
                <a:cubicBezTo>
                  <a:pt x="81753" y="110955"/>
                  <a:pt x="89073" y="103634"/>
                  <a:pt x="98104" y="103634"/>
                </a:cubicBezTo>
                <a:cubicBezTo>
                  <a:pt x="107134" y="103634"/>
                  <a:pt x="114454" y="110955"/>
                  <a:pt x="114454" y="119985"/>
                </a:cubicBezTo>
                <a:cubicBezTo>
                  <a:pt x="114454" y="129016"/>
                  <a:pt x="107134" y="136336"/>
                  <a:pt x="98104" y="136336"/>
                </a:cubicBezTo>
                <a:close/>
              </a:path>
            </a:pathLst>
          </a:custGeom>
          <a:solidFill>
            <a:srgbClr val="BECF4C"/>
          </a:solidFill>
          <a:ln w="5358"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B18C833-5131-4CBA-BAA7-D44BB323E5B5}"/>
              </a:ext>
            </a:extLst>
          </p:cNvPr>
          <p:cNvSpPr/>
          <p:nvPr/>
        </p:nvSpPr>
        <p:spPr>
          <a:xfrm>
            <a:off x="5396915" y="1381492"/>
            <a:ext cx="16350" cy="16350"/>
          </a:xfrm>
          <a:custGeom>
            <a:avLst/>
            <a:gdLst>
              <a:gd name="connsiteX0" fmla="*/ 16351 w 16350"/>
              <a:gd name="connsiteY0" fmla="*/ 8175 h 16350"/>
              <a:gd name="connsiteX1" fmla="*/ 8175 w 16350"/>
              <a:gd name="connsiteY1" fmla="*/ 16351 h 16350"/>
              <a:gd name="connsiteX2" fmla="*/ 0 w 16350"/>
              <a:gd name="connsiteY2" fmla="*/ 8175 h 16350"/>
              <a:gd name="connsiteX3" fmla="*/ 8175 w 16350"/>
              <a:gd name="connsiteY3" fmla="*/ 0 h 16350"/>
              <a:gd name="connsiteX4" fmla="*/ 16351 w 16350"/>
              <a:gd name="connsiteY4" fmla="*/ 8175 h 1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0" h="16350">
                <a:moveTo>
                  <a:pt x="16351" y="8175"/>
                </a:moveTo>
                <a:cubicBezTo>
                  <a:pt x="16351" y="12690"/>
                  <a:pt x="12690" y="16351"/>
                  <a:pt x="8175" y="16351"/>
                </a:cubicBezTo>
                <a:cubicBezTo>
                  <a:pt x="3660" y="16351"/>
                  <a:pt x="0" y="12690"/>
                  <a:pt x="0" y="8175"/>
                </a:cubicBezTo>
                <a:cubicBezTo>
                  <a:pt x="0" y="3660"/>
                  <a:pt x="3660" y="0"/>
                  <a:pt x="8175" y="0"/>
                </a:cubicBezTo>
                <a:cubicBezTo>
                  <a:pt x="12690" y="0"/>
                  <a:pt x="16351" y="3660"/>
                  <a:pt x="16351" y="8175"/>
                </a:cubicBezTo>
                <a:close/>
              </a:path>
            </a:pathLst>
          </a:custGeom>
          <a:solidFill>
            <a:schemeClr val="bg1"/>
          </a:solidFill>
          <a:ln w="5358"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94D89DE-5D90-4AAC-A03A-8A00E1E99195}"/>
              </a:ext>
            </a:extLst>
          </p:cNvPr>
          <p:cNvSpPr/>
          <p:nvPr/>
        </p:nvSpPr>
        <p:spPr>
          <a:xfrm>
            <a:off x="5254407" y="1387869"/>
            <a:ext cx="342340" cy="227001"/>
          </a:xfrm>
          <a:custGeom>
            <a:avLst/>
            <a:gdLst>
              <a:gd name="connsiteX0" fmla="*/ 317841 w 342340"/>
              <a:gd name="connsiteY0" fmla="*/ 169774 h 227001"/>
              <a:gd name="connsiteX1" fmla="*/ 317841 w 342340"/>
              <a:gd name="connsiteY1" fmla="*/ 124374 h 227001"/>
              <a:gd name="connsiteX2" fmla="*/ 293370 w 342340"/>
              <a:gd name="connsiteY2" fmla="*/ 99902 h 227001"/>
              <a:gd name="connsiteX3" fmla="*/ 263339 w 342340"/>
              <a:gd name="connsiteY3" fmla="*/ 99902 h 227001"/>
              <a:gd name="connsiteX4" fmla="*/ 263339 w 342340"/>
              <a:gd name="connsiteY4" fmla="*/ 72651 h 227001"/>
              <a:gd name="connsiteX5" fmla="*/ 88932 w 342340"/>
              <a:gd name="connsiteY5" fmla="*/ 72651 h 227001"/>
              <a:gd name="connsiteX6" fmla="*/ 88932 w 342340"/>
              <a:gd name="connsiteY6" fmla="*/ 105353 h 227001"/>
              <a:gd name="connsiteX7" fmla="*/ 48001 w 342340"/>
              <a:gd name="connsiteY7" fmla="*/ 105353 h 227001"/>
              <a:gd name="connsiteX8" fmla="*/ 45331 w 342340"/>
              <a:gd name="connsiteY8" fmla="*/ 102682 h 227001"/>
              <a:gd name="connsiteX9" fmla="*/ 45331 w 342340"/>
              <a:gd name="connsiteY9" fmla="*/ 57500 h 227001"/>
              <a:gd name="connsiteX10" fmla="*/ 69236 w 342340"/>
              <a:gd name="connsiteY10" fmla="*/ 13558 h 227001"/>
              <a:gd name="connsiteX11" fmla="*/ 61681 w 342340"/>
              <a:gd name="connsiteY11" fmla="*/ 0 h 227001"/>
              <a:gd name="connsiteX12" fmla="*/ 45331 w 342340"/>
              <a:gd name="connsiteY12" fmla="*/ 14498 h 227001"/>
              <a:gd name="connsiteX13" fmla="*/ 48982 w 342340"/>
              <a:gd name="connsiteY13" fmla="*/ 23599 h 227001"/>
              <a:gd name="connsiteX14" fmla="*/ 35283 w 342340"/>
              <a:gd name="connsiteY14" fmla="*/ 37151 h 227001"/>
              <a:gd name="connsiteX15" fmla="*/ 21732 w 342340"/>
              <a:gd name="connsiteY15" fmla="*/ 23451 h 227001"/>
              <a:gd name="connsiteX16" fmla="*/ 25056 w 342340"/>
              <a:gd name="connsiteY16" fmla="*/ 14607 h 227001"/>
              <a:gd name="connsiteX17" fmla="*/ 8705 w 342340"/>
              <a:gd name="connsiteY17" fmla="*/ 273 h 227001"/>
              <a:gd name="connsiteX18" fmla="*/ 12168 w 342340"/>
              <a:gd name="connsiteY18" fmla="*/ 50253 h 227001"/>
              <a:gd name="connsiteX19" fmla="*/ 23530 w 342340"/>
              <a:gd name="connsiteY19" fmla="*/ 56900 h 227001"/>
              <a:gd name="connsiteX20" fmla="*/ 23530 w 342340"/>
              <a:gd name="connsiteY20" fmla="*/ 102682 h 227001"/>
              <a:gd name="connsiteX21" fmla="*/ 48001 w 342340"/>
              <a:gd name="connsiteY21" fmla="*/ 127153 h 227001"/>
              <a:gd name="connsiteX22" fmla="*/ 88932 w 342340"/>
              <a:gd name="connsiteY22" fmla="*/ 127153 h 227001"/>
              <a:gd name="connsiteX23" fmla="*/ 88932 w 342340"/>
              <a:gd name="connsiteY23" fmla="*/ 225257 h 227001"/>
              <a:gd name="connsiteX24" fmla="*/ 263339 w 342340"/>
              <a:gd name="connsiteY24" fmla="*/ 225257 h 227001"/>
              <a:gd name="connsiteX25" fmla="*/ 263339 w 342340"/>
              <a:gd name="connsiteY25" fmla="*/ 121703 h 227001"/>
              <a:gd name="connsiteX26" fmla="*/ 293370 w 342340"/>
              <a:gd name="connsiteY26" fmla="*/ 121703 h 227001"/>
              <a:gd name="connsiteX27" fmla="*/ 296040 w 342340"/>
              <a:gd name="connsiteY27" fmla="*/ 124374 h 227001"/>
              <a:gd name="connsiteX28" fmla="*/ 296040 w 342340"/>
              <a:gd name="connsiteY28" fmla="*/ 169774 h 227001"/>
              <a:gd name="connsiteX29" fmla="*/ 273238 w 342340"/>
              <a:gd name="connsiteY29" fmla="*/ 214384 h 227001"/>
              <a:gd name="connsiteX30" fmla="*/ 280453 w 342340"/>
              <a:gd name="connsiteY30" fmla="*/ 227001 h 227001"/>
              <a:gd name="connsiteX31" fmla="*/ 296803 w 342340"/>
              <a:gd name="connsiteY31" fmla="*/ 212504 h 227001"/>
              <a:gd name="connsiteX32" fmla="*/ 293315 w 342340"/>
              <a:gd name="connsiteY32" fmla="*/ 203456 h 227001"/>
              <a:gd name="connsiteX33" fmla="*/ 306952 w 342340"/>
              <a:gd name="connsiteY33" fmla="*/ 189842 h 227001"/>
              <a:gd name="connsiteX34" fmla="*/ 320566 w 342340"/>
              <a:gd name="connsiteY34" fmla="*/ 203479 h 227001"/>
              <a:gd name="connsiteX35" fmla="*/ 317187 w 342340"/>
              <a:gd name="connsiteY35" fmla="*/ 212449 h 227001"/>
              <a:gd name="connsiteX36" fmla="*/ 333538 w 342340"/>
              <a:gd name="connsiteY36" fmla="*/ 226783 h 227001"/>
              <a:gd name="connsiteX37" fmla="*/ 330318 w 342340"/>
              <a:gd name="connsiteY37" fmla="*/ 176864 h 227001"/>
              <a:gd name="connsiteX38" fmla="*/ 317841 w 342340"/>
              <a:gd name="connsiteY38" fmla="*/ 169774 h 227001"/>
              <a:gd name="connsiteX39" fmla="*/ 241538 w 342340"/>
              <a:gd name="connsiteY39" fmla="*/ 148954 h 227001"/>
              <a:gd name="connsiteX40" fmla="*/ 226386 w 342340"/>
              <a:gd name="connsiteY40" fmla="*/ 148954 h 227001"/>
              <a:gd name="connsiteX41" fmla="*/ 224915 w 342340"/>
              <a:gd name="connsiteY41" fmla="*/ 149554 h 227001"/>
              <a:gd name="connsiteX42" fmla="*/ 208237 w 342340"/>
              <a:gd name="connsiteY42" fmla="*/ 166613 h 227001"/>
              <a:gd name="connsiteX43" fmla="*/ 195538 w 342340"/>
              <a:gd name="connsiteY43" fmla="*/ 136528 h 227001"/>
              <a:gd name="connsiteX44" fmla="*/ 171830 w 342340"/>
              <a:gd name="connsiteY44" fmla="*/ 185580 h 227001"/>
              <a:gd name="connsiteX45" fmla="*/ 155207 w 342340"/>
              <a:gd name="connsiteY45" fmla="*/ 121703 h 227001"/>
              <a:gd name="connsiteX46" fmla="*/ 142399 w 342340"/>
              <a:gd name="connsiteY46" fmla="*/ 148954 h 227001"/>
              <a:gd name="connsiteX47" fmla="*/ 116183 w 342340"/>
              <a:gd name="connsiteY47" fmla="*/ 148954 h 227001"/>
              <a:gd name="connsiteX48" fmla="*/ 116183 w 342340"/>
              <a:gd name="connsiteY48" fmla="*/ 138054 h 227001"/>
              <a:gd name="connsiteX49" fmla="*/ 135477 w 342340"/>
              <a:gd name="connsiteY49" fmla="*/ 138054 h 227001"/>
              <a:gd name="connsiteX50" fmla="*/ 158150 w 342340"/>
              <a:gd name="connsiteY50" fmla="*/ 89819 h 227001"/>
              <a:gd name="connsiteX51" fmla="*/ 174936 w 342340"/>
              <a:gd name="connsiteY51" fmla="*/ 154023 h 227001"/>
              <a:gd name="connsiteX52" fmla="*/ 196247 w 342340"/>
              <a:gd name="connsiteY52" fmla="*/ 110421 h 227001"/>
              <a:gd name="connsiteX53" fmla="*/ 211943 w 342340"/>
              <a:gd name="connsiteY53" fmla="*/ 147592 h 227001"/>
              <a:gd name="connsiteX54" fmla="*/ 217394 w 342340"/>
              <a:gd name="connsiteY54" fmla="*/ 142141 h 227001"/>
              <a:gd name="connsiteX55" fmla="*/ 226386 w 342340"/>
              <a:gd name="connsiteY55" fmla="*/ 138054 h 227001"/>
              <a:gd name="connsiteX56" fmla="*/ 241538 w 342340"/>
              <a:gd name="connsiteY56" fmla="*/ 138054 h 22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2340" h="227001">
                <a:moveTo>
                  <a:pt x="317841" y="169774"/>
                </a:moveTo>
                <a:lnTo>
                  <a:pt x="317841" y="124374"/>
                </a:lnTo>
                <a:cubicBezTo>
                  <a:pt x="317841" y="110858"/>
                  <a:pt x="306885" y="99902"/>
                  <a:pt x="293370" y="99902"/>
                </a:cubicBezTo>
                <a:lnTo>
                  <a:pt x="263339" y="99902"/>
                </a:lnTo>
                <a:lnTo>
                  <a:pt x="263339" y="72651"/>
                </a:lnTo>
                <a:lnTo>
                  <a:pt x="88932" y="72651"/>
                </a:lnTo>
                <a:lnTo>
                  <a:pt x="88932" y="105353"/>
                </a:lnTo>
                <a:lnTo>
                  <a:pt x="48001" y="105353"/>
                </a:lnTo>
                <a:cubicBezTo>
                  <a:pt x="46526" y="105353"/>
                  <a:pt x="45331" y="104157"/>
                  <a:pt x="45331" y="102682"/>
                </a:cubicBezTo>
                <a:lnTo>
                  <a:pt x="45331" y="57500"/>
                </a:lnTo>
                <a:cubicBezTo>
                  <a:pt x="64066" y="51967"/>
                  <a:pt x="74769" y="32293"/>
                  <a:pt x="69236" y="13558"/>
                </a:cubicBezTo>
                <a:cubicBezTo>
                  <a:pt x="67752" y="8535"/>
                  <a:pt x="65172" y="3905"/>
                  <a:pt x="61681" y="0"/>
                </a:cubicBezTo>
                <a:lnTo>
                  <a:pt x="45331" y="14498"/>
                </a:lnTo>
                <a:cubicBezTo>
                  <a:pt x="47617" y="16984"/>
                  <a:pt x="48916" y="20221"/>
                  <a:pt x="48982" y="23599"/>
                </a:cubicBezTo>
                <a:cubicBezTo>
                  <a:pt x="48941" y="31125"/>
                  <a:pt x="42808" y="37192"/>
                  <a:pt x="35283" y="37151"/>
                </a:cubicBezTo>
                <a:cubicBezTo>
                  <a:pt x="27757" y="37109"/>
                  <a:pt x="21691" y="30976"/>
                  <a:pt x="21732" y="23451"/>
                </a:cubicBezTo>
                <a:cubicBezTo>
                  <a:pt x="21749" y="20201"/>
                  <a:pt x="22928" y="17064"/>
                  <a:pt x="25056" y="14607"/>
                </a:cubicBezTo>
                <a:lnTo>
                  <a:pt x="8705" y="273"/>
                </a:lnTo>
                <a:cubicBezTo>
                  <a:pt x="-4140" y="15031"/>
                  <a:pt x="-2590" y="37408"/>
                  <a:pt x="12168" y="50253"/>
                </a:cubicBezTo>
                <a:cubicBezTo>
                  <a:pt x="15507" y="53159"/>
                  <a:pt x="19360" y="55414"/>
                  <a:pt x="23530" y="56900"/>
                </a:cubicBezTo>
                <a:lnTo>
                  <a:pt x="23530" y="102682"/>
                </a:lnTo>
                <a:cubicBezTo>
                  <a:pt x="23530" y="116197"/>
                  <a:pt x="34486" y="127153"/>
                  <a:pt x="48001" y="127153"/>
                </a:cubicBezTo>
                <a:lnTo>
                  <a:pt x="88932" y="127153"/>
                </a:lnTo>
                <a:lnTo>
                  <a:pt x="88932" y="225257"/>
                </a:lnTo>
                <a:lnTo>
                  <a:pt x="263339" y="225257"/>
                </a:lnTo>
                <a:lnTo>
                  <a:pt x="263339" y="121703"/>
                </a:lnTo>
                <a:lnTo>
                  <a:pt x="293370" y="121703"/>
                </a:lnTo>
                <a:cubicBezTo>
                  <a:pt x="294844" y="121703"/>
                  <a:pt x="296040" y="122899"/>
                  <a:pt x="296040" y="124374"/>
                </a:cubicBezTo>
                <a:lnTo>
                  <a:pt x="296040" y="169774"/>
                </a:lnTo>
                <a:cubicBezTo>
                  <a:pt x="277424" y="175796"/>
                  <a:pt x="267216" y="195769"/>
                  <a:pt x="273238" y="214384"/>
                </a:cubicBezTo>
                <a:cubicBezTo>
                  <a:pt x="274745" y="219043"/>
                  <a:pt x="277201" y="223339"/>
                  <a:pt x="280453" y="227001"/>
                </a:cubicBezTo>
                <a:lnTo>
                  <a:pt x="296803" y="212504"/>
                </a:lnTo>
                <a:cubicBezTo>
                  <a:pt x="294548" y="210031"/>
                  <a:pt x="293303" y="206803"/>
                  <a:pt x="293315" y="203456"/>
                </a:cubicBezTo>
                <a:cubicBezTo>
                  <a:pt x="293322" y="195931"/>
                  <a:pt x="299427" y="189836"/>
                  <a:pt x="306952" y="189842"/>
                </a:cubicBezTo>
                <a:cubicBezTo>
                  <a:pt x="314477" y="189849"/>
                  <a:pt x="320573" y="195954"/>
                  <a:pt x="320566" y="203479"/>
                </a:cubicBezTo>
                <a:cubicBezTo>
                  <a:pt x="320563" y="206780"/>
                  <a:pt x="319363" y="209967"/>
                  <a:pt x="317187" y="212449"/>
                </a:cubicBezTo>
                <a:lnTo>
                  <a:pt x="333538" y="226783"/>
                </a:lnTo>
                <a:cubicBezTo>
                  <a:pt x="346433" y="212109"/>
                  <a:pt x="344992" y="189759"/>
                  <a:pt x="330318" y="176864"/>
                </a:cubicBezTo>
                <a:cubicBezTo>
                  <a:pt x="326687" y="173673"/>
                  <a:pt x="322440" y="171260"/>
                  <a:pt x="317841" y="169774"/>
                </a:cubicBezTo>
                <a:close/>
                <a:moveTo>
                  <a:pt x="241538" y="148954"/>
                </a:moveTo>
                <a:lnTo>
                  <a:pt x="226386" y="148954"/>
                </a:lnTo>
                <a:cubicBezTo>
                  <a:pt x="225859" y="149048"/>
                  <a:pt x="225358" y="149253"/>
                  <a:pt x="224915" y="149554"/>
                </a:cubicBezTo>
                <a:lnTo>
                  <a:pt x="208237" y="166613"/>
                </a:lnTo>
                <a:lnTo>
                  <a:pt x="195538" y="136528"/>
                </a:lnTo>
                <a:lnTo>
                  <a:pt x="171830" y="185580"/>
                </a:lnTo>
                <a:lnTo>
                  <a:pt x="155207" y="121703"/>
                </a:lnTo>
                <a:lnTo>
                  <a:pt x="142399" y="148954"/>
                </a:lnTo>
                <a:lnTo>
                  <a:pt x="116183" y="148954"/>
                </a:lnTo>
                <a:lnTo>
                  <a:pt x="116183" y="138054"/>
                </a:lnTo>
                <a:lnTo>
                  <a:pt x="135477" y="138054"/>
                </a:lnTo>
                <a:lnTo>
                  <a:pt x="158150" y="89819"/>
                </a:lnTo>
                <a:lnTo>
                  <a:pt x="174936" y="154023"/>
                </a:lnTo>
                <a:lnTo>
                  <a:pt x="196247" y="110421"/>
                </a:lnTo>
                <a:lnTo>
                  <a:pt x="211943" y="147592"/>
                </a:lnTo>
                <a:lnTo>
                  <a:pt x="217394" y="142141"/>
                </a:lnTo>
                <a:cubicBezTo>
                  <a:pt x="219787" y="139719"/>
                  <a:pt x="222988" y="138264"/>
                  <a:pt x="226386" y="138054"/>
                </a:cubicBezTo>
                <a:lnTo>
                  <a:pt x="241538" y="138054"/>
                </a:lnTo>
                <a:close/>
              </a:path>
            </a:pathLst>
          </a:custGeom>
          <a:solidFill>
            <a:schemeClr val="bg1"/>
          </a:solidFill>
          <a:ln w="5358"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99B94E73-BFF6-4958-A050-BE10F777565F}"/>
              </a:ext>
            </a:extLst>
          </p:cNvPr>
          <p:cNvSpPr/>
          <p:nvPr/>
        </p:nvSpPr>
        <p:spPr>
          <a:xfrm>
            <a:off x="9959627" y="1181043"/>
            <a:ext cx="123681" cy="202145"/>
          </a:xfrm>
          <a:custGeom>
            <a:avLst/>
            <a:gdLst>
              <a:gd name="connsiteX0" fmla="*/ 62143 w 123681"/>
              <a:gd name="connsiteY0" fmla="*/ 89464 h 202145"/>
              <a:gd name="connsiteX1" fmla="*/ 35546 w 123681"/>
              <a:gd name="connsiteY1" fmla="*/ 62866 h 202145"/>
              <a:gd name="connsiteX2" fmla="*/ 62143 w 123681"/>
              <a:gd name="connsiteY2" fmla="*/ 36269 h 202145"/>
              <a:gd name="connsiteX3" fmla="*/ 88741 w 123681"/>
              <a:gd name="connsiteY3" fmla="*/ 62866 h 202145"/>
              <a:gd name="connsiteX4" fmla="*/ 88741 w 123681"/>
              <a:gd name="connsiteY4" fmla="*/ 62866 h 202145"/>
              <a:gd name="connsiteX5" fmla="*/ 62143 w 123681"/>
              <a:gd name="connsiteY5" fmla="*/ 89464 h 202145"/>
              <a:gd name="connsiteX6" fmla="*/ 62143 w 123681"/>
              <a:gd name="connsiteY6" fmla="*/ 89464 h 202145"/>
              <a:gd name="connsiteX7" fmla="*/ 62143 w 123681"/>
              <a:gd name="connsiteY7" fmla="*/ 0 h 202145"/>
              <a:gd name="connsiteX8" fmla="*/ 10762 w 123681"/>
              <a:gd name="connsiteY8" fmla="*/ 27202 h 202145"/>
              <a:gd name="connsiteX9" fmla="*/ 4113 w 123681"/>
              <a:gd name="connsiteY9" fmla="*/ 85232 h 202145"/>
              <a:gd name="connsiteX10" fmla="*/ 32523 w 123681"/>
              <a:gd name="connsiteY10" fmla="*/ 147494 h 202145"/>
              <a:gd name="connsiteX11" fmla="*/ 56703 w 123681"/>
              <a:gd name="connsiteY11" fmla="*/ 198875 h 202145"/>
              <a:gd name="connsiteX12" fmla="*/ 64561 w 123681"/>
              <a:gd name="connsiteY12" fmla="*/ 201293 h 202145"/>
              <a:gd name="connsiteX13" fmla="*/ 66979 w 123681"/>
              <a:gd name="connsiteY13" fmla="*/ 198875 h 202145"/>
              <a:gd name="connsiteX14" fmla="*/ 91158 w 123681"/>
              <a:gd name="connsiteY14" fmla="*/ 147494 h 202145"/>
              <a:gd name="connsiteX15" fmla="*/ 119569 w 123681"/>
              <a:gd name="connsiteY15" fmla="*/ 85232 h 202145"/>
              <a:gd name="connsiteX16" fmla="*/ 112920 w 123681"/>
              <a:gd name="connsiteY16" fmla="*/ 27202 h 202145"/>
              <a:gd name="connsiteX17" fmla="*/ 62143 w 123681"/>
              <a:gd name="connsiteY17" fmla="*/ 0 h 20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681" h="202145">
                <a:moveTo>
                  <a:pt x="62143" y="89464"/>
                </a:moveTo>
                <a:cubicBezTo>
                  <a:pt x="47636" y="89464"/>
                  <a:pt x="35546" y="77374"/>
                  <a:pt x="35546" y="62866"/>
                </a:cubicBezTo>
                <a:cubicBezTo>
                  <a:pt x="35546" y="48359"/>
                  <a:pt x="47636" y="36269"/>
                  <a:pt x="62143" y="36269"/>
                </a:cubicBezTo>
                <a:cubicBezTo>
                  <a:pt x="76651" y="36269"/>
                  <a:pt x="88741" y="48359"/>
                  <a:pt x="88741" y="62866"/>
                </a:cubicBezTo>
                <a:lnTo>
                  <a:pt x="88741" y="62866"/>
                </a:lnTo>
                <a:cubicBezTo>
                  <a:pt x="88741" y="77374"/>
                  <a:pt x="76651" y="89464"/>
                  <a:pt x="62143" y="89464"/>
                </a:cubicBezTo>
                <a:cubicBezTo>
                  <a:pt x="62143" y="89464"/>
                  <a:pt x="62143" y="89464"/>
                  <a:pt x="62143" y="89464"/>
                </a:cubicBezTo>
                <a:close/>
                <a:moveTo>
                  <a:pt x="62143" y="0"/>
                </a:moveTo>
                <a:cubicBezTo>
                  <a:pt x="41591" y="0"/>
                  <a:pt x="22247" y="10276"/>
                  <a:pt x="10762" y="27202"/>
                </a:cubicBezTo>
                <a:cubicBezTo>
                  <a:pt x="-723" y="44127"/>
                  <a:pt x="-3141" y="65889"/>
                  <a:pt x="4113" y="85232"/>
                </a:cubicBezTo>
                <a:lnTo>
                  <a:pt x="32523" y="147494"/>
                </a:lnTo>
                <a:lnTo>
                  <a:pt x="56703" y="198875"/>
                </a:lnTo>
                <a:cubicBezTo>
                  <a:pt x="58516" y="201898"/>
                  <a:pt x="62143" y="203107"/>
                  <a:pt x="64561" y="201293"/>
                </a:cubicBezTo>
                <a:cubicBezTo>
                  <a:pt x="65770" y="200689"/>
                  <a:pt x="66375" y="200084"/>
                  <a:pt x="66979" y="198875"/>
                </a:cubicBezTo>
                <a:lnTo>
                  <a:pt x="91158" y="147494"/>
                </a:lnTo>
                <a:lnTo>
                  <a:pt x="119569" y="85232"/>
                </a:lnTo>
                <a:cubicBezTo>
                  <a:pt x="126823" y="65889"/>
                  <a:pt x="124405" y="44127"/>
                  <a:pt x="112920" y="27202"/>
                </a:cubicBezTo>
                <a:cubicBezTo>
                  <a:pt x="102039" y="10276"/>
                  <a:pt x="82696" y="0"/>
                  <a:pt x="62143" y="0"/>
                </a:cubicBezTo>
                <a:close/>
              </a:path>
            </a:pathLst>
          </a:custGeom>
          <a:solidFill>
            <a:srgbClr val="BECF4C"/>
          </a:solidFill>
          <a:ln w="5953"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1F840715-F127-4239-BA36-915FE45B8218}"/>
              </a:ext>
            </a:extLst>
          </p:cNvPr>
          <p:cNvSpPr/>
          <p:nvPr/>
        </p:nvSpPr>
        <p:spPr>
          <a:xfrm>
            <a:off x="9635954" y="1401680"/>
            <a:ext cx="154628" cy="250485"/>
          </a:xfrm>
          <a:custGeom>
            <a:avLst/>
            <a:gdLst>
              <a:gd name="connsiteX0" fmla="*/ 77529 w 154628"/>
              <a:gd name="connsiteY0" fmla="*/ 110621 h 250485"/>
              <a:gd name="connsiteX1" fmla="*/ 44282 w 154628"/>
              <a:gd name="connsiteY1" fmla="*/ 77374 h 250485"/>
              <a:gd name="connsiteX2" fmla="*/ 77529 w 154628"/>
              <a:gd name="connsiteY2" fmla="*/ 44127 h 250485"/>
              <a:gd name="connsiteX3" fmla="*/ 110776 w 154628"/>
              <a:gd name="connsiteY3" fmla="*/ 77374 h 250485"/>
              <a:gd name="connsiteX4" fmla="*/ 110776 w 154628"/>
              <a:gd name="connsiteY4" fmla="*/ 77374 h 250485"/>
              <a:gd name="connsiteX5" fmla="*/ 77529 w 154628"/>
              <a:gd name="connsiteY5" fmla="*/ 110621 h 250485"/>
              <a:gd name="connsiteX6" fmla="*/ 77529 w 154628"/>
              <a:gd name="connsiteY6" fmla="*/ 110621 h 250485"/>
              <a:gd name="connsiteX7" fmla="*/ 77529 w 154628"/>
              <a:gd name="connsiteY7" fmla="*/ 110621 h 250485"/>
              <a:gd name="connsiteX8" fmla="*/ 77529 w 154628"/>
              <a:gd name="connsiteY8" fmla="*/ 0 h 250485"/>
              <a:gd name="connsiteX9" fmla="*/ 13454 w 154628"/>
              <a:gd name="connsiteY9" fmla="*/ 33851 h 250485"/>
              <a:gd name="connsiteX10" fmla="*/ 5595 w 154628"/>
              <a:gd name="connsiteY10" fmla="*/ 105785 h 250485"/>
              <a:gd name="connsiteX11" fmla="*/ 40656 w 154628"/>
              <a:gd name="connsiteY11" fmla="*/ 183159 h 250485"/>
              <a:gd name="connsiteX12" fmla="*/ 70880 w 154628"/>
              <a:gd name="connsiteY12" fmla="*/ 246630 h 250485"/>
              <a:gd name="connsiteX13" fmla="*/ 81156 w 154628"/>
              <a:gd name="connsiteY13" fmla="*/ 249652 h 250485"/>
              <a:gd name="connsiteX14" fmla="*/ 84178 w 154628"/>
              <a:gd name="connsiteY14" fmla="*/ 246630 h 250485"/>
              <a:gd name="connsiteX15" fmla="*/ 114403 w 154628"/>
              <a:gd name="connsiteY15" fmla="*/ 183159 h 250485"/>
              <a:gd name="connsiteX16" fmla="*/ 149463 w 154628"/>
              <a:gd name="connsiteY16" fmla="*/ 105785 h 250485"/>
              <a:gd name="connsiteX17" fmla="*/ 141604 w 154628"/>
              <a:gd name="connsiteY17" fmla="*/ 33851 h 250485"/>
              <a:gd name="connsiteX18" fmla="*/ 77529 w 154628"/>
              <a:gd name="connsiteY18" fmla="*/ 0 h 250485"/>
              <a:gd name="connsiteX19" fmla="*/ 77529 w 154628"/>
              <a:gd name="connsiteY19" fmla="*/ 0 h 25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4628" h="250485">
                <a:moveTo>
                  <a:pt x="77529" y="110621"/>
                </a:moveTo>
                <a:cubicBezTo>
                  <a:pt x="59395" y="110621"/>
                  <a:pt x="44282" y="95509"/>
                  <a:pt x="44282" y="77374"/>
                </a:cubicBezTo>
                <a:cubicBezTo>
                  <a:pt x="44282" y="59239"/>
                  <a:pt x="59395" y="44127"/>
                  <a:pt x="77529" y="44127"/>
                </a:cubicBezTo>
                <a:cubicBezTo>
                  <a:pt x="95664" y="44127"/>
                  <a:pt x="110776" y="59239"/>
                  <a:pt x="110776" y="77374"/>
                </a:cubicBezTo>
                <a:cubicBezTo>
                  <a:pt x="110776" y="77374"/>
                  <a:pt x="110776" y="77374"/>
                  <a:pt x="110776" y="77374"/>
                </a:cubicBezTo>
                <a:cubicBezTo>
                  <a:pt x="110776" y="95509"/>
                  <a:pt x="95664" y="110621"/>
                  <a:pt x="77529" y="110621"/>
                </a:cubicBezTo>
                <a:cubicBezTo>
                  <a:pt x="77529" y="110621"/>
                  <a:pt x="77529" y="110621"/>
                  <a:pt x="77529" y="110621"/>
                </a:cubicBezTo>
                <a:lnTo>
                  <a:pt x="77529" y="110621"/>
                </a:lnTo>
                <a:close/>
                <a:moveTo>
                  <a:pt x="77529" y="0"/>
                </a:moveTo>
                <a:cubicBezTo>
                  <a:pt x="52141" y="0"/>
                  <a:pt x="27961" y="12694"/>
                  <a:pt x="13454" y="33851"/>
                </a:cubicBezTo>
                <a:cubicBezTo>
                  <a:pt x="-1054" y="55008"/>
                  <a:pt x="-4076" y="82210"/>
                  <a:pt x="5595" y="105785"/>
                </a:cubicBezTo>
                <a:lnTo>
                  <a:pt x="40656" y="183159"/>
                </a:lnTo>
                <a:lnTo>
                  <a:pt x="70880" y="246630"/>
                </a:lnTo>
                <a:cubicBezTo>
                  <a:pt x="72693" y="250257"/>
                  <a:pt x="77529" y="251465"/>
                  <a:pt x="81156" y="249652"/>
                </a:cubicBezTo>
                <a:cubicBezTo>
                  <a:pt x="82365" y="249048"/>
                  <a:pt x="83574" y="247839"/>
                  <a:pt x="84178" y="246630"/>
                </a:cubicBezTo>
                <a:lnTo>
                  <a:pt x="114403" y="183159"/>
                </a:lnTo>
                <a:lnTo>
                  <a:pt x="149463" y="105785"/>
                </a:lnTo>
                <a:cubicBezTo>
                  <a:pt x="158530" y="82210"/>
                  <a:pt x="155508" y="55008"/>
                  <a:pt x="141604" y="33851"/>
                </a:cubicBezTo>
                <a:cubicBezTo>
                  <a:pt x="127097" y="12694"/>
                  <a:pt x="102917" y="0"/>
                  <a:pt x="77529" y="0"/>
                </a:cubicBezTo>
                <a:lnTo>
                  <a:pt x="77529" y="0"/>
                </a:lnTo>
                <a:close/>
              </a:path>
            </a:pathLst>
          </a:custGeom>
          <a:solidFill>
            <a:schemeClr val="bg1"/>
          </a:solidFill>
          <a:ln w="5953"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0AAD7616-4214-4F21-AC26-75F978059CAB}"/>
              </a:ext>
            </a:extLst>
          </p:cNvPr>
          <p:cNvSpPr/>
          <p:nvPr/>
        </p:nvSpPr>
        <p:spPr>
          <a:xfrm>
            <a:off x="9761842" y="1616272"/>
            <a:ext cx="36269" cy="36269"/>
          </a:xfrm>
          <a:custGeom>
            <a:avLst/>
            <a:gdLst>
              <a:gd name="connsiteX0" fmla="*/ 36269 w 36269"/>
              <a:gd name="connsiteY0" fmla="*/ 36269 h 36269"/>
              <a:gd name="connsiteX1" fmla="*/ 20552 w 36269"/>
              <a:gd name="connsiteY1" fmla="*/ 36269 h 36269"/>
              <a:gd name="connsiteX2" fmla="*/ 0 w 36269"/>
              <a:gd name="connsiteY2" fmla="*/ 36269 h 36269"/>
              <a:gd name="connsiteX3" fmla="*/ 0 w 36269"/>
              <a:gd name="connsiteY3" fmla="*/ 0 h 36269"/>
              <a:gd name="connsiteX4" fmla="*/ 20552 w 36269"/>
              <a:gd name="connsiteY4" fmla="*/ 0 h 36269"/>
              <a:gd name="connsiteX5" fmla="*/ 36269 w 36269"/>
              <a:gd name="connsiteY5" fmla="*/ 0 h 36269"/>
              <a:gd name="connsiteX6" fmla="*/ 36269 w 36269"/>
              <a:gd name="connsiteY6" fmla="*/ 36269 h 3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69" h="36269">
                <a:moveTo>
                  <a:pt x="36269" y="36269"/>
                </a:moveTo>
                <a:lnTo>
                  <a:pt x="20552" y="36269"/>
                </a:lnTo>
                <a:cubicBezTo>
                  <a:pt x="13299" y="36269"/>
                  <a:pt x="6649" y="36269"/>
                  <a:pt x="0" y="36269"/>
                </a:cubicBezTo>
                <a:lnTo>
                  <a:pt x="0" y="0"/>
                </a:lnTo>
                <a:cubicBezTo>
                  <a:pt x="6045" y="0"/>
                  <a:pt x="13299" y="0"/>
                  <a:pt x="20552" y="0"/>
                </a:cubicBezTo>
                <a:lnTo>
                  <a:pt x="36269" y="0"/>
                </a:lnTo>
                <a:lnTo>
                  <a:pt x="36269" y="36269"/>
                </a:lnTo>
                <a:close/>
              </a:path>
            </a:pathLst>
          </a:custGeom>
          <a:solidFill>
            <a:schemeClr val="bg1"/>
          </a:solidFill>
          <a:ln w="5953"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79A0BC90-D455-4537-A1F8-AE8960A7E8AD}"/>
              </a:ext>
            </a:extLst>
          </p:cNvPr>
          <p:cNvSpPr/>
          <p:nvPr/>
        </p:nvSpPr>
        <p:spPr>
          <a:xfrm>
            <a:off x="9822894" y="1615668"/>
            <a:ext cx="36873" cy="36873"/>
          </a:xfrm>
          <a:custGeom>
            <a:avLst/>
            <a:gdLst>
              <a:gd name="connsiteX0" fmla="*/ 0 w 36873"/>
              <a:gd name="connsiteY0" fmla="*/ 36874 h 36873"/>
              <a:gd name="connsiteX1" fmla="*/ 0 w 36873"/>
              <a:gd name="connsiteY1" fmla="*/ 604 h 36873"/>
              <a:gd name="connsiteX2" fmla="*/ 35665 w 36873"/>
              <a:gd name="connsiteY2" fmla="*/ 0 h 36873"/>
              <a:gd name="connsiteX3" fmla="*/ 36874 w 36873"/>
              <a:gd name="connsiteY3" fmla="*/ 36269 h 36873"/>
              <a:gd name="connsiteX4" fmla="*/ 0 w 36873"/>
              <a:gd name="connsiteY4" fmla="*/ 36874 h 36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3" h="36873">
                <a:moveTo>
                  <a:pt x="0" y="36874"/>
                </a:moveTo>
                <a:lnTo>
                  <a:pt x="0" y="604"/>
                </a:lnTo>
                <a:cubicBezTo>
                  <a:pt x="13299" y="604"/>
                  <a:pt x="24784" y="604"/>
                  <a:pt x="35665" y="0"/>
                </a:cubicBezTo>
                <a:lnTo>
                  <a:pt x="36874" y="36269"/>
                </a:lnTo>
                <a:cubicBezTo>
                  <a:pt x="25388" y="36874"/>
                  <a:pt x="13299" y="36874"/>
                  <a:pt x="0" y="36874"/>
                </a:cubicBezTo>
                <a:close/>
              </a:path>
            </a:pathLst>
          </a:custGeom>
          <a:solidFill>
            <a:schemeClr val="bg1"/>
          </a:solidFill>
          <a:ln w="5953"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63E0730F-2DB0-4C71-8C76-49494A720B35}"/>
              </a:ext>
            </a:extLst>
          </p:cNvPr>
          <p:cNvSpPr/>
          <p:nvPr/>
        </p:nvSpPr>
        <p:spPr>
          <a:xfrm>
            <a:off x="9882134" y="1612041"/>
            <a:ext cx="38686" cy="38686"/>
          </a:xfrm>
          <a:custGeom>
            <a:avLst/>
            <a:gdLst>
              <a:gd name="connsiteX0" fmla="*/ 1813 w 38686"/>
              <a:gd name="connsiteY0" fmla="*/ 38687 h 38686"/>
              <a:gd name="connsiteX1" fmla="*/ 0 w 38686"/>
              <a:gd name="connsiteY1" fmla="*/ 2418 h 38686"/>
              <a:gd name="connsiteX2" fmla="*/ 35060 w 38686"/>
              <a:gd name="connsiteY2" fmla="*/ 0 h 38686"/>
              <a:gd name="connsiteX3" fmla="*/ 38687 w 38686"/>
              <a:gd name="connsiteY3" fmla="*/ 36269 h 38686"/>
              <a:gd name="connsiteX4" fmla="*/ 1813 w 38686"/>
              <a:gd name="connsiteY4" fmla="*/ 38687 h 38686"/>
              <a:gd name="connsiteX5" fmla="*/ 1813 w 38686"/>
              <a:gd name="connsiteY5" fmla="*/ 38687 h 3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86" h="38686">
                <a:moveTo>
                  <a:pt x="1813" y="38687"/>
                </a:moveTo>
                <a:lnTo>
                  <a:pt x="0" y="2418"/>
                </a:lnTo>
                <a:cubicBezTo>
                  <a:pt x="12694" y="1813"/>
                  <a:pt x="24784" y="1209"/>
                  <a:pt x="35060" y="0"/>
                </a:cubicBezTo>
                <a:lnTo>
                  <a:pt x="38687" y="36269"/>
                </a:lnTo>
                <a:cubicBezTo>
                  <a:pt x="27806" y="37478"/>
                  <a:pt x="15112" y="38082"/>
                  <a:pt x="1813" y="38687"/>
                </a:cubicBezTo>
                <a:lnTo>
                  <a:pt x="1813" y="38687"/>
                </a:lnTo>
                <a:close/>
              </a:path>
            </a:pathLst>
          </a:custGeom>
          <a:solidFill>
            <a:schemeClr val="bg1"/>
          </a:solidFill>
          <a:ln w="5953"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60CE5E6-1C98-48F3-A6A6-36B58843E7A0}"/>
              </a:ext>
            </a:extLst>
          </p:cNvPr>
          <p:cNvSpPr/>
          <p:nvPr/>
        </p:nvSpPr>
        <p:spPr>
          <a:xfrm>
            <a:off x="9940769" y="1602974"/>
            <a:ext cx="42918" cy="42313"/>
          </a:xfrm>
          <a:custGeom>
            <a:avLst/>
            <a:gdLst>
              <a:gd name="connsiteX0" fmla="*/ 5440 w 42918"/>
              <a:gd name="connsiteY0" fmla="*/ 42314 h 42313"/>
              <a:gd name="connsiteX1" fmla="*/ 0 w 42918"/>
              <a:gd name="connsiteY1" fmla="*/ 6649 h 42313"/>
              <a:gd name="connsiteX2" fmla="*/ 33247 w 42918"/>
              <a:gd name="connsiteY2" fmla="*/ 0 h 42313"/>
              <a:gd name="connsiteX3" fmla="*/ 42918 w 42918"/>
              <a:gd name="connsiteY3" fmla="*/ 35060 h 42313"/>
              <a:gd name="connsiteX4" fmla="*/ 5440 w 42918"/>
              <a:gd name="connsiteY4" fmla="*/ 42314 h 4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18" h="42313">
                <a:moveTo>
                  <a:pt x="5440" y="42314"/>
                </a:moveTo>
                <a:lnTo>
                  <a:pt x="0" y="6649"/>
                </a:lnTo>
                <a:cubicBezTo>
                  <a:pt x="11485" y="4836"/>
                  <a:pt x="22366" y="3022"/>
                  <a:pt x="33247" y="0"/>
                </a:cubicBezTo>
                <a:lnTo>
                  <a:pt x="42918" y="35060"/>
                </a:lnTo>
                <a:cubicBezTo>
                  <a:pt x="30224" y="38082"/>
                  <a:pt x="18135" y="40500"/>
                  <a:pt x="5440" y="42314"/>
                </a:cubicBezTo>
                <a:close/>
              </a:path>
            </a:pathLst>
          </a:custGeom>
          <a:solidFill>
            <a:schemeClr val="bg1"/>
          </a:solidFill>
          <a:ln w="5953"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82374D54-5AB5-4A82-9036-F86FD60512D4}"/>
              </a:ext>
            </a:extLst>
          </p:cNvPr>
          <p:cNvSpPr/>
          <p:nvPr/>
        </p:nvSpPr>
        <p:spPr>
          <a:xfrm>
            <a:off x="9994568" y="1581212"/>
            <a:ext cx="51381" cy="47754"/>
          </a:xfrm>
          <a:custGeom>
            <a:avLst/>
            <a:gdLst>
              <a:gd name="connsiteX0" fmla="*/ 14508 w 51381"/>
              <a:gd name="connsiteY0" fmla="*/ 47754 h 47754"/>
              <a:gd name="connsiteX1" fmla="*/ 0 w 51381"/>
              <a:gd name="connsiteY1" fmla="*/ 14508 h 47754"/>
              <a:gd name="connsiteX2" fmla="*/ 19343 w 51381"/>
              <a:gd name="connsiteY2" fmla="*/ 0 h 47754"/>
              <a:gd name="connsiteX3" fmla="*/ 51381 w 51381"/>
              <a:gd name="connsiteY3" fmla="*/ 17530 h 47754"/>
              <a:gd name="connsiteX4" fmla="*/ 14508 w 51381"/>
              <a:gd name="connsiteY4" fmla="*/ 47754 h 47754"/>
              <a:gd name="connsiteX5" fmla="*/ 14508 w 51381"/>
              <a:gd name="connsiteY5" fmla="*/ 47754 h 4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81" h="47754">
                <a:moveTo>
                  <a:pt x="14508" y="47754"/>
                </a:moveTo>
                <a:lnTo>
                  <a:pt x="0" y="14508"/>
                </a:lnTo>
                <a:cubicBezTo>
                  <a:pt x="7858" y="12090"/>
                  <a:pt x="14508" y="6649"/>
                  <a:pt x="19343" y="0"/>
                </a:cubicBezTo>
                <a:lnTo>
                  <a:pt x="51381" y="17530"/>
                </a:lnTo>
                <a:cubicBezTo>
                  <a:pt x="42314" y="31433"/>
                  <a:pt x="29620" y="41709"/>
                  <a:pt x="14508" y="47754"/>
                </a:cubicBezTo>
                <a:lnTo>
                  <a:pt x="14508" y="47754"/>
                </a:lnTo>
                <a:close/>
              </a:path>
            </a:pathLst>
          </a:custGeom>
          <a:solidFill>
            <a:schemeClr val="bg1"/>
          </a:solidFill>
          <a:ln w="5953"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38155C49-99BD-470C-BB33-C8FE05E71BFA}"/>
              </a:ext>
            </a:extLst>
          </p:cNvPr>
          <p:cNvSpPr/>
          <p:nvPr/>
        </p:nvSpPr>
        <p:spPr>
          <a:xfrm>
            <a:off x="10004240" y="1522577"/>
            <a:ext cx="45940" cy="46545"/>
          </a:xfrm>
          <a:custGeom>
            <a:avLst/>
            <a:gdLst>
              <a:gd name="connsiteX0" fmla="*/ 10276 w 45940"/>
              <a:gd name="connsiteY0" fmla="*/ 46545 h 46545"/>
              <a:gd name="connsiteX1" fmla="*/ 0 w 45940"/>
              <a:gd name="connsiteY1" fmla="*/ 25388 h 46545"/>
              <a:gd name="connsiteX2" fmla="*/ 25388 w 45940"/>
              <a:gd name="connsiteY2" fmla="*/ 0 h 46545"/>
              <a:gd name="connsiteX3" fmla="*/ 45941 w 45940"/>
              <a:gd name="connsiteY3" fmla="*/ 42314 h 46545"/>
              <a:gd name="connsiteX4" fmla="*/ 10276 w 45940"/>
              <a:gd name="connsiteY4" fmla="*/ 46545 h 46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40" h="46545">
                <a:moveTo>
                  <a:pt x="10276" y="46545"/>
                </a:moveTo>
                <a:cubicBezTo>
                  <a:pt x="9067" y="38687"/>
                  <a:pt x="5440" y="30829"/>
                  <a:pt x="0" y="25388"/>
                </a:cubicBezTo>
                <a:lnTo>
                  <a:pt x="25388" y="0"/>
                </a:lnTo>
                <a:cubicBezTo>
                  <a:pt x="36874" y="11485"/>
                  <a:pt x="44127" y="25993"/>
                  <a:pt x="45941" y="42314"/>
                </a:cubicBezTo>
                <a:lnTo>
                  <a:pt x="10276" y="46545"/>
                </a:lnTo>
                <a:close/>
              </a:path>
            </a:pathLst>
          </a:custGeom>
          <a:solidFill>
            <a:schemeClr val="bg1"/>
          </a:solidFill>
          <a:ln w="5953"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B513305C-DBD4-4F74-830D-EBF9AD4BCF64}"/>
              </a:ext>
            </a:extLst>
          </p:cNvPr>
          <p:cNvSpPr/>
          <p:nvPr/>
        </p:nvSpPr>
        <p:spPr>
          <a:xfrm>
            <a:off x="9958903" y="1490539"/>
            <a:ext cx="47149" cy="46545"/>
          </a:xfrm>
          <a:custGeom>
            <a:avLst/>
            <a:gdLst>
              <a:gd name="connsiteX0" fmla="*/ 30224 w 47149"/>
              <a:gd name="connsiteY0" fmla="*/ 46545 h 46545"/>
              <a:gd name="connsiteX1" fmla="*/ 0 w 47149"/>
              <a:gd name="connsiteY1" fmla="*/ 34456 h 46545"/>
              <a:gd name="connsiteX2" fmla="*/ 10276 w 47149"/>
              <a:gd name="connsiteY2" fmla="*/ 0 h 46545"/>
              <a:gd name="connsiteX3" fmla="*/ 47150 w 47149"/>
              <a:gd name="connsiteY3" fmla="*/ 14508 h 46545"/>
              <a:gd name="connsiteX4" fmla="*/ 30224 w 47149"/>
              <a:gd name="connsiteY4" fmla="*/ 46545 h 46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49" h="46545">
                <a:moveTo>
                  <a:pt x="30224" y="46545"/>
                </a:moveTo>
                <a:cubicBezTo>
                  <a:pt x="20552" y="41709"/>
                  <a:pt x="10276" y="37478"/>
                  <a:pt x="0" y="34456"/>
                </a:cubicBezTo>
                <a:lnTo>
                  <a:pt x="10276" y="0"/>
                </a:lnTo>
                <a:cubicBezTo>
                  <a:pt x="22970" y="3627"/>
                  <a:pt x="35665" y="8463"/>
                  <a:pt x="47150" y="14508"/>
                </a:cubicBezTo>
                <a:lnTo>
                  <a:pt x="30224" y="46545"/>
                </a:lnTo>
                <a:close/>
              </a:path>
            </a:pathLst>
          </a:custGeom>
          <a:solidFill>
            <a:schemeClr val="bg1"/>
          </a:solidFill>
          <a:ln w="5953"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AD7D59D7-A1C3-43FE-8A56-7F562BC7F284}"/>
              </a:ext>
            </a:extLst>
          </p:cNvPr>
          <p:cNvSpPr/>
          <p:nvPr/>
        </p:nvSpPr>
        <p:spPr>
          <a:xfrm>
            <a:off x="9900268" y="1474823"/>
            <a:ext cx="44127" cy="44127"/>
          </a:xfrm>
          <a:custGeom>
            <a:avLst/>
            <a:gdLst>
              <a:gd name="connsiteX0" fmla="*/ 35665 w 44127"/>
              <a:gd name="connsiteY0" fmla="*/ 44127 h 44127"/>
              <a:gd name="connsiteX1" fmla="*/ 25993 w 44127"/>
              <a:gd name="connsiteY1" fmla="*/ 41709 h 44127"/>
              <a:gd name="connsiteX2" fmla="*/ 0 w 44127"/>
              <a:gd name="connsiteY2" fmla="*/ 35060 h 44127"/>
              <a:gd name="connsiteX3" fmla="*/ 9672 w 44127"/>
              <a:gd name="connsiteY3" fmla="*/ 0 h 44127"/>
              <a:gd name="connsiteX4" fmla="*/ 34456 w 44127"/>
              <a:gd name="connsiteY4" fmla="*/ 6649 h 44127"/>
              <a:gd name="connsiteX5" fmla="*/ 44127 w 44127"/>
              <a:gd name="connsiteY5" fmla="*/ 9067 h 44127"/>
              <a:gd name="connsiteX6" fmla="*/ 35665 w 44127"/>
              <a:gd name="connsiteY6" fmla="*/ 44127 h 4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27" h="44127">
                <a:moveTo>
                  <a:pt x="35665" y="44127"/>
                </a:moveTo>
                <a:lnTo>
                  <a:pt x="25993" y="41709"/>
                </a:lnTo>
                <a:cubicBezTo>
                  <a:pt x="17530" y="39291"/>
                  <a:pt x="8463" y="37478"/>
                  <a:pt x="0" y="35060"/>
                </a:cubicBezTo>
                <a:lnTo>
                  <a:pt x="9672" y="0"/>
                </a:lnTo>
                <a:cubicBezTo>
                  <a:pt x="17530" y="2418"/>
                  <a:pt x="25993" y="4231"/>
                  <a:pt x="34456" y="6649"/>
                </a:cubicBezTo>
                <a:lnTo>
                  <a:pt x="44127" y="9067"/>
                </a:lnTo>
                <a:lnTo>
                  <a:pt x="35665" y="44127"/>
                </a:lnTo>
                <a:close/>
              </a:path>
            </a:pathLst>
          </a:custGeom>
          <a:solidFill>
            <a:schemeClr val="bg1"/>
          </a:solidFill>
          <a:ln w="5953"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F1F69E3F-63BB-4605-BB58-34304D558B0B}"/>
              </a:ext>
            </a:extLst>
          </p:cNvPr>
          <p:cNvSpPr/>
          <p:nvPr/>
        </p:nvSpPr>
        <p:spPr>
          <a:xfrm>
            <a:off x="9838007" y="1454270"/>
            <a:ext cx="50776" cy="47149"/>
          </a:xfrm>
          <a:custGeom>
            <a:avLst/>
            <a:gdLst>
              <a:gd name="connsiteX0" fmla="*/ 37478 w 50776"/>
              <a:gd name="connsiteY0" fmla="*/ 47150 h 47149"/>
              <a:gd name="connsiteX1" fmla="*/ 0 w 50776"/>
              <a:gd name="connsiteY1" fmla="*/ 20552 h 47149"/>
              <a:gd name="connsiteX2" fmla="*/ 29620 w 50776"/>
              <a:gd name="connsiteY2" fmla="*/ 0 h 47149"/>
              <a:gd name="connsiteX3" fmla="*/ 50777 w 50776"/>
              <a:gd name="connsiteY3" fmla="*/ 13903 h 47149"/>
              <a:gd name="connsiteX4" fmla="*/ 37478 w 50776"/>
              <a:gd name="connsiteY4" fmla="*/ 47150 h 4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76" h="47149">
                <a:moveTo>
                  <a:pt x="37478" y="47150"/>
                </a:moveTo>
                <a:cubicBezTo>
                  <a:pt x="22970" y="41709"/>
                  <a:pt x="9672" y="32642"/>
                  <a:pt x="0" y="20552"/>
                </a:cubicBezTo>
                <a:lnTo>
                  <a:pt x="29620" y="0"/>
                </a:lnTo>
                <a:cubicBezTo>
                  <a:pt x="35060" y="6649"/>
                  <a:pt x="42918" y="11485"/>
                  <a:pt x="50777" y="13903"/>
                </a:cubicBezTo>
                <a:lnTo>
                  <a:pt x="37478" y="47150"/>
                </a:lnTo>
                <a:close/>
              </a:path>
            </a:pathLst>
          </a:custGeom>
          <a:solidFill>
            <a:schemeClr val="bg1"/>
          </a:solidFill>
          <a:ln w="5953"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90E5E704-2B38-4745-9171-B6910E97BCA6}"/>
              </a:ext>
            </a:extLst>
          </p:cNvPr>
          <p:cNvSpPr/>
          <p:nvPr/>
        </p:nvSpPr>
        <p:spPr>
          <a:xfrm>
            <a:off x="9828939" y="1396240"/>
            <a:ext cx="47149" cy="45940"/>
          </a:xfrm>
          <a:custGeom>
            <a:avLst/>
            <a:gdLst>
              <a:gd name="connsiteX0" fmla="*/ 36269 w 47149"/>
              <a:gd name="connsiteY0" fmla="*/ 45941 h 45940"/>
              <a:gd name="connsiteX1" fmla="*/ 0 w 47149"/>
              <a:gd name="connsiteY1" fmla="*/ 43523 h 45940"/>
              <a:gd name="connsiteX2" fmla="*/ 24784 w 47149"/>
              <a:gd name="connsiteY2" fmla="*/ 0 h 45940"/>
              <a:gd name="connsiteX3" fmla="*/ 47150 w 47149"/>
              <a:gd name="connsiteY3" fmla="*/ 28411 h 45940"/>
              <a:gd name="connsiteX4" fmla="*/ 36269 w 47149"/>
              <a:gd name="connsiteY4" fmla="*/ 45941 h 45940"/>
              <a:gd name="connsiteX5" fmla="*/ 36269 w 47149"/>
              <a:gd name="connsiteY5" fmla="*/ 45941 h 4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49" h="45940">
                <a:moveTo>
                  <a:pt x="36269" y="45941"/>
                </a:moveTo>
                <a:lnTo>
                  <a:pt x="0" y="43523"/>
                </a:lnTo>
                <a:cubicBezTo>
                  <a:pt x="1209" y="25993"/>
                  <a:pt x="10881" y="10276"/>
                  <a:pt x="24784" y="0"/>
                </a:cubicBezTo>
                <a:lnTo>
                  <a:pt x="47150" y="28411"/>
                </a:lnTo>
                <a:cubicBezTo>
                  <a:pt x="36269" y="37478"/>
                  <a:pt x="36269" y="44127"/>
                  <a:pt x="36269" y="45941"/>
                </a:cubicBezTo>
                <a:lnTo>
                  <a:pt x="36269" y="45941"/>
                </a:lnTo>
                <a:close/>
              </a:path>
            </a:pathLst>
          </a:custGeom>
          <a:solidFill>
            <a:schemeClr val="bg1"/>
          </a:solidFill>
          <a:ln w="5953"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E1D33585-A639-415D-B3FE-B1B5621A2BB5}"/>
              </a:ext>
            </a:extLst>
          </p:cNvPr>
          <p:cNvSpPr/>
          <p:nvPr/>
        </p:nvSpPr>
        <p:spPr>
          <a:xfrm>
            <a:off x="9878507" y="1369643"/>
            <a:ext cx="45940" cy="45940"/>
          </a:xfrm>
          <a:custGeom>
            <a:avLst/>
            <a:gdLst>
              <a:gd name="connsiteX0" fmla="*/ 14508 w 45940"/>
              <a:gd name="connsiteY0" fmla="*/ 45941 h 45940"/>
              <a:gd name="connsiteX1" fmla="*/ 0 w 45940"/>
              <a:gd name="connsiteY1" fmla="*/ 12694 h 45940"/>
              <a:gd name="connsiteX2" fmla="*/ 37478 w 45940"/>
              <a:gd name="connsiteY2" fmla="*/ 0 h 45940"/>
              <a:gd name="connsiteX3" fmla="*/ 45941 w 45940"/>
              <a:gd name="connsiteY3" fmla="*/ 35060 h 45940"/>
              <a:gd name="connsiteX4" fmla="*/ 14508 w 45940"/>
              <a:gd name="connsiteY4" fmla="*/ 45941 h 45940"/>
              <a:gd name="connsiteX5" fmla="*/ 14508 w 45940"/>
              <a:gd name="connsiteY5" fmla="*/ 45941 h 4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40" h="45940">
                <a:moveTo>
                  <a:pt x="14508" y="45941"/>
                </a:moveTo>
                <a:lnTo>
                  <a:pt x="0" y="12694"/>
                </a:lnTo>
                <a:cubicBezTo>
                  <a:pt x="12090" y="7254"/>
                  <a:pt x="24784" y="3022"/>
                  <a:pt x="37478" y="0"/>
                </a:cubicBezTo>
                <a:lnTo>
                  <a:pt x="45941" y="35060"/>
                </a:lnTo>
                <a:cubicBezTo>
                  <a:pt x="35060" y="38083"/>
                  <a:pt x="24784" y="41709"/>
                  <a:pt x="14508" y="45941"/>
                </a:cubicBezTo>
                <a:lnTo>
                  <a:pt x="14508" y="45941"/>
                </a:lnTo>
                <a:close/>
              </a:path>
            </a:pathLst>
          </a:custGeom>
          <a:solidFill>
            <a:schemeClr val="bg1"/>
          </a:solidFill>
          <a:ln w="5953"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C3752093-AF6A-4F96-90D9-A09E0FBCF720}"/>
              </a:ext>
            </a:extLst>
          </p:cNvPr>
          <p:cNvSpPr/>
          <p:nvPr/>
        </p:nvSpPr>
        <p:spPr>
          <a:xfrm>
            <a:off x="9940769" y="1359971"/>
            <a:ext cx="40500" cy="40500"/>
          </a:xfrm>
          <a:custGeom>
            <a:avLst/>
            <a:gdLst>
              <a:gd name="connsiteX0" fmla="*/ 6045 w 40500"/>
              <a:gd name="connsiteY0" fmla="*/ 40500 h 40500"/>
              <a:gd name="connsiteX1" fmla="*/ 0 w 40500"/>
              <a:gd name="connsiteY1" fmla="*/ 4836 h 40500"/>
              <a:gd name="connsiteX2" fmla="*/ 37478 w 40500"/>
              <a:gd name="connsiteY2" fmla="*/ 0 h 40500"/>
              <a:gd name="connsiteX3" fmla="*/ 40500 w 40500"/>
              <a:gd name="connsiteY3" fmla="*/ 36269 h 40500"/>
              <a:gd name="connsiteX4" fmla="*/ 6045 w 40500"/>
              <a:gd name="connsiteY4" fmla="*/ 40500 h 40500"/>
              <a:gd name="connsiteX5" fmla="*/ 6045 w 40500"/>
              <a:gd name="connsiteY5" fmla="*/ 40500 h 4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0" h="40500">
                <a:moveTo>
                  <a:pt x="6045" y="40500"/>
                </a:moveTo>
                <a:lnTo>
                  <a:pt x="0" y="4836"/>
                </a:lnTo>
                <a:cubicBezTo>
                  <a:pt x="15717" y="2418"/>
                  <a:pt x="29015" y="604"/>
                  <a:pt x="37478" y="0"/>
                </a:cubicBezTo>
                <a:lnTo>
                  <a:pt x="40500" y="36269"/>
                </a:lnTo>
                <a:cubicBezTo>
                  <a:pt x="34456" y="36874"/>
                  <a:pt x="21157" y="38083"/>
                  <a:pt x="6045" y="40500"/>
                </a:cubicBezTo>
                <a:lnTo>
                  <a:pt x="6045" y="40500"/>
                </a:lnTo>
                <a:close/>
              </a:path>
            </a:pathLst>
          </a:custGeom>
          <a:solidFill>
            <a:schemeClr val="bg1"/>
          </a:solidFill>
          <a:ln w="5953" cap="flat">
            <a:noFill/>
            <a:prstDash val="solid"/>
            <a:miter/>
          </a:ln>
        </p:spPr>
        <p:txBody>
          <a:bodyPr rtlCol="0" anchor="ctr"/>
          <a:lstStyle/>
          <a:p>
            <a:endParaRPr lang="en-GB"/>
          </a:p>
        </p:txBody>
      </p:sp>
    </p:spTree>
    <p:extLst>
      <p:ext uri="{BB962C8B-B14F-4D97-AF65-F5344CB8AC3E}">
        <p14:creationId xmlns:p14="http://schemas.microsoft.com/office/powerpoint/2010/main" val="3590533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CC09B5-C7FB-BA4D-B040-742FF464EDC0}"/>
              </a:ext>
            </a:extLst>
          </p:cNvPr>
          <p:cNvSpPr txBox="1"/>
          <p:nvPr/>
        </p:nvSpPr>
        <p:spPr>
          <a:xfrm>
            <a:off x="403726" y="452363"/>
            <a:ext cx="6417357" cy="523220"/>
          </a:xfrm>
          <a:prstGeom prst="rect">
            <a:avLst/>
          </a:prstGeom>
          <a:noFill/>
        </p:spPr>
        <p:txBody>
          <a:bodyPr wrap="square" rtlCol="0">
            <a:spAutoFit/>
          </a:bodyPr>
          <a:lstStyle/>
          <a:p>
            <a:r>
              <a:rPr lang="en-GB" sz="2800">
                <a:solidFill>
                  <a:schemeClr val="bg1"/>
                </a:solidFill>
                <a:latin typeface="+mj-lt"/>
              </a:rPr>
              <a:t>Mapping the digital possibilities</a:t>
            </a:r>
          </a:p>
        </p:txBody>
      </p:sp>
      <p:cxnSp>
        <p:nvCxnSpPr>
          <p:cNvPr id="48" name="Straight Connector 47">
            <a:extLst>
              <a:ext uri="{FF2B5EF4-FFF2-40B4-BE49-F238E27FC236}">
                <a16:creationId xmlns:a16="http://schemas.microsoft.com/office/drawing/2014/main" id="{600330D0-A80D-5C4A-BBBA-ECA7797D18AD}"/>
              </a:ext>
            </a:extLst>
          </p:cNvPr>
          <p:cNvCxnSpPr>
            <a:cxnSpLocks/>
          </p:cNvCxnSpPr>
          <p:nvPr/>
        </p:nvCxnSpPr>
        <p:spPr>
          <a:xfrm>
            <a:off x="487180" y="966866"/>
            <a:ext cx="5097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D7AF779-52E2-E849-AF70-6FA1404ED13D}"/>
              </a:ext>
            </a:extLst>
          </p:cNvPr>
          <p:cNvSpPr txBox="1"/>
          <p:nvPr/>
        </p:nvSpPr>
        <p:spPr>
          <a:xfrm>
            <a:off x="3529649" y="3074666"/>
            <a:ext cx="2156963" cy="523220"/>
          </a:xfrm>
          <a:prstGeom prst="rect">
            <a:avLst/>
          </a:prstGeom>
          <a:noFill/>
        </p:spPr>
        <p:txBody>
          <a:bodyPr wrap="square" rtlCol="0">
            <a:spAutoFit/>
          </a:bodyPr>
          <a:lstStyle/>
          <a:p>
            <a:pPr algn="ctr"/>
            <a:r>
              <a:rPr lang="en-GB" sz="1400" dirty="0">
                <a:solidFill>
                  <a:schemeClr val="bg1"/>
                </a:solidFill>
              </a:rPr>
              <a:t>Enabling the Remote &amp; Mobile Worker</a:t>
            </a:r>
          </a:p>
        </p:txBody>
      </p:sp>
      <p:sp>
        <p:nvSpPr>
          <p:cNvPr id="31" name="TextBox 30">
            <a:extLst>
              <a:ext uri="{FF2B5EF4-FFF2-40B4-BE49-F238E27FC236}">
                <a16:creationId xmlns:a16="http://schemas.microsoft.com/office/drawing/2014/main" id="{57D58B07-1858-1140-AB20-44B7BD8F29CC}"/>
              </a:ext>
            </a:extLst>
          </p:cNvPr>
          <p:cNvSpPr txBox="1"/>
          <p:nvPr/>
        </p:nvSpPr>
        <p:spPr>
          <a:xfrm>
            <a:off x="6292461" y="3019005"/>
            <a:ext cx="1956441" cy="738664"/>
          </a:xfrm>
          <a:prstGeom prst="rect">
            <a:avLst/>
          </a:prstGeom>
          <a:noFill/>
        </p:spPr>
        <p:txBody>
          <a:bodyPr wrap="square" rtlCol="0">
            <a:spAutoFit/>
          </a:bodyPr>
          <a:lstStyle/>
          <a:p>
            <a:pPr algn="ctr"/>
            <a:r>
              <a:rPr lang="en-GB" sz="1400" dirty="0">
                <a:solidFill>
                  <a:schemeClr val="bg1"/>
                </a:solidFill>
              </a:rPr>
              <a:t>Securing the Transportation value chain</a:t>
            </a:r>
          </a:p>
        </p:txBody>
      </p:sp>
      <p:sp>
        <p:nvSpPr>
          <p:cNvPr id="32" name="TextBox 31">
            <a:extLst>
              <a:ext uri="{FF2B5EF4-FFF2-40B4-BE49-F238E27FC236}">
                <a16:creationId xmlns:a16="http://schemas.microsoft.com/office/drawing/2014/main" id="{FCA43CB9-606C-D845-979B-8C59C1207D5E}"/>
              </a:ext>
            </a:extLst>
          </p:cNvPr>
          <p:cNvSpPr txBox="1"/>
          <p:nvPr/>
        </p:nvSpPr>
        <p:spPr>
          <a:xfrm>
            <a:off x="9172288" y="3055507"/>
            <a:ext cx="1432882" cy="523220"/>
          </a:xfrm>
          <a:prstGeom prst="rect">
            <a:avLst/>
          </a:prstGeom>
          <a:noFill/>
        </p:spPr>
        <p:txBody>
          <a:bodyPr wrap="square" rtlCol="0">
            <a:spAutoFit/>
          </a:bodyPr>
          <a:lstStyle/>
          <a:p>
            <a:pPr algn="ctr"/>
            <a:r>
              <a:rPr lang="en-GB" sz="1400" dirty="0">
                <a:solidFill>
                  <a:schemeClr val="bg1"/>
                </a:solidFill>
              </a:rPr>
              <a:t>IT cost control for Profitability</a:t>
            </a:r>
          </a:p>
        </p:txBody>
      </p:sp>
      <p:cxnSp>
        <p:nvCxnSpPr>
          <p:cNvPr id="22" name="Straight Connector 21">
            <a:extLst>
              <a:ext uri="{FF2B5EF4-FFF2-40B4-BE49-F238E27FC236}">
                <a16:creationId xmlns:a16="http://schemas.microsoft.com/office/drawing/2014/main" id="{C06E88A6-981D-9E41-B00F-A68D8028EFC6}"/>
              </a:ext>
            </a:extLst>
          </p:cNvPr>
          <p:cNvCxnSpPr>
            <a:cxnSpLocks/>
          </p:cNvCxnSpPr>
          <p:nvPr/>
        </p:nvCxnSpPr>
        <p:spPr>
          <a:xfrm>
            <a:off x="2186973" y="2563036"/>
            <a:ext cx="0" cy="2750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9BF1A0EC-6B27-3B43-B037-0048C696704E}"/>
              </a:ext>
            </a:extLst>
          </p:cNvPr>
          <p:cNvSpPr/>
          <p:nvPr/>
        </p:nvSpPr>
        <p:spPr>
          <a:xfrm>
            <a:off x="2132973" y="2838044"/>
            <a:ext cx="108000" cy="108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E48BBA52-78A9-3A4B-8FDC-01454B4136F5}"/>
              </a:ext>
            </a:extLst>
          </p:cNvPr>
          <p:cNvCxnSpPr/>
          <p:nvPr/>
        </p:nvCxnSpPr>
        <p:spPr>
          <a:xfrm>
            <a:off x="2178243" y="2563036"/>
            <a:ext cx="7693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A044646-9AFA-E341-AC36-7357484E09EA}"/>
              </a:ext>
            </a:extLst>
          </p:cNvPr>
          <p:cNvCxnSpPr>
            <a:cxnSpLocks/>
          </p:cNvCxnSpPr>
          <p:nvPr/>
        </p:nvCxnSpPr>
        <p:spPr>
          <a:xfrm>
            <a:off x="4598782" y="2563036"/>
            <a:ext cx="0" cy="2750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1E9D4B6-1BDC-C84B-992C-83C556586A8E}"/>
              </a:ext>
            </a:extLst>
          </p:cNvPr>
          <p:cNvCxnSpPr>
            <a:cxnSpLocks/>
          </p:cNvCxnSpPr>
          <p:nvPr/>
        </p:nvCxnSpPr>
        <p:spPr>
          <a:xfrm>
            <a:off x="7244806" y="2563036"/>
            <a:ext cx="0" cy="2750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3804EC7-560B-4A44-880E-EB3BF56B428F}"/>
              </a:ext>
            </a:extLst>
          </p:cNvPr>
          <p:cNvCxnSpPr>
            <a:cxnSpLocks/>
          </p:cNvCxnSpPr>
          <p:nvPr/>
        </p:nvCxnSpPr>
        <p:spPr>
          <a:xfrm>
            <a:off x="9873433" y="2563036"/>
            <a:ext cx="0" cy="2750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BBD2043-960B-DF4D-8B98-171C8DDBBA34}"/>
              </a:ext>
            </a:extLst>
          </p:cNvPr>
          <p:cNvSpPr txBox="1"/>
          <p:nvPr/>
        </p:nvSpPr>
        <p:spPr>
          <a:xfrm>
            <a:off x="1146022" y="3037448"/>
            <a:ext cx="2064442" cy="523220"/>
          </a:xfrm>
          <a:prstGeom prst="rect">
            <a:avLst/>
          </a:prstGeom>
          <a:noFill/>
        </p:spPr>
        <p:txBody>
          <a:bodyPr wrap="square" rtlCol="0">
            <a:spAutoFit/>
          </a:bodyPr>
          <a:lstStyle/>
          <a:p>
            <a:pPr algn="ctr"/>
            <a:r>
              <a:rPr lang="en-GB" sz="1400" dirty="0">
                <a:solidFill>
                  <a:schemeClr val="bg1"/>
                </a:solidFill>
              </a:rPr>
              <a:t>Connected through the Cloud</a:t>
            </a:r>
          </a:p>
        </p:txBody>
      </p:sp>
      <p:sp>
        <p:nvSpPr>
          <p:cNvPr id="64" name="Oval 63">
            <a:extLst>
              <a:ext uri="{FF2B5EF4-FFF2-40B4-BE49-F238E27FC236}">
                <a16:creationId xmlns:a16="http://schemas.microsoft.com/office/drawing/2014/main" id="{EBF29E8A-A7C5-E24F-8DC0-D4B35A74D478}"/>
              </a:ext>
            </a:extLst>
          </p:cNvPr>
          <p:cNvSpPr/>
          <p:nvPr/>
        </p:nvSpPr>
        <p:spPr>
          <a:xfrm>
            <a:off x="4545569" y="2838044"/>
            <a:ext cx="108000" cy="108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87CD1F5-84AF-8E47-B44E-E4786EA255D6}"/>
              </a:ext>
            </a:extLst>
          </p:cNvPr>
          <p:cNvSpPr/>
          <p:nvPr/>
        </p:nvSpPr>
        <p:spPr>
          <a:xfrm>
            <a:off x="7201118" y="2838044"/>
            <a:ext cx="108000" cy="108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BD6C0F3-EA2F-FE48-8B06-46E04F2695C0}"/>
              </a:ext>
            </a:extLst>
          </p:cNvPr>
          <p:cNvSpPr/>
          <p:nvPr/>
        </p:nvSpPr>
        <p:spPr>
          <a:xfrm>
            <a:off x="9812557" y="2838044"/>
            <a:ext cx="108000" cy="108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9A5E7A1B-B219-3344-9DDD-09852FA31912}"/>
              </a:ext>
            </a:extLst>
          </p:cNvPr>
          <p:cNvCxnSpPr>
            <a:cxnSpLocks/>
          </p:cNvCxnSpPr>
          <p:nvPr/>
        </p:nvCxnSpPr>
        <p:spPr>
          <a:xfrm>
            <a:off x="4616237" y="3812917"/>
            <a:ext cx="0" cy="2750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B4D0B61-8BF7-6740-A807-394A3D2B9B50}"/>
              </a:ext>
            </a:extLst>
          </p:cNvPr>
          <p:cNvCxnSpPr>
            <a:cxnSpLocks/>
          </p:cNvCxnSpPr>
          <p:nvPr/>
        </p:nvCxnSpPr>
        <p:spPr>
          <a:xfrm>
            <a:off x="7276284" y="3812917"/>
            <a:ext cx="0" cy="2750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E78AE42-5F1C-A34F-8E2C-993145747608}"/>
              </a:ext>
            </a:extLst>
          </p:cNvPr>
          <p:cNvCxnSpPr>
            <a:cxnSpLocks/>
          </p:cNvCxnSpPr>
          <p:nvPr/>
        </p:nvCxnSpPr>
        <p:spPr>
          <a:xfrm>
            <a:off x="2199920" y="3820552"/>
            <a:ext cx="0" cy="2750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E77E44-08D1-F54F-A8A6-3208D651C875}"/>
              </a:ext>
            </a:extLst>
          </p:cNvPr>
          <p:cNvCxnSpPr>
            <a:cxnSpLocks/>
          </p:cNvCxnSpPr>
          <p:nvPr/>
        </p:nvCxnSpPr>
        <p:spPr>
          <a:xfrm>
            <a:off x="9878455" y="3825435"/>
            <a:ext cx="0" cy="2750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D5C2E1E3-AAD2-0141-9776-8AB7859680A5}"/>
              </a:ext>
            </a:extLst>
          </p:cNvPr>
          <p:cNvSpPr txBox="1"/>
          <p:nvPr/>
        </p:nvSpPr>
        <p:spPr>
          <a:xfrm>
            <a:off x="3851592" y="4983490"/>
            <a:ext cx="1529289" cy="515077"/>
          </a:xfrm>
          <a:prstGeom prst="rect">
            <a:avLst/>
          </a:prstGeom>
          <a:noFill/>
        </p:spPr>
        <p:txBody>
          <a:bodyPr wrap="square" rtlCol="0">
            <a:spAutoFit/>
          </a:bodyPr>
          <a:lstStyle/>
          <a:p>
            <a:pPr algn="ctr">
              <a:lnSpc>
                <a:spcPts val="1680"/>
              </a:lnSpc>
              <a:spcAft>
                <a:spcPts val="300"/>
              </a:spcAft>
            </a:pPr>
            <a:r>
              <a:rPr lang="en-GB" sz="1400">
                <a:solidFill>
                  <a:schemeClr val="bg1"/>
                </a:solidFill>
                <a:cs typeface="Futura Medium" panose="020B0602020204020303" pitchFamily="34" charset="-79"/>
              </a:rPr>
              <a:t>Digital workspace</a:t>
            </a:r>
          </a:p>
        </p:txBody>
      </p:sp>
      <p:sp>
        <p:nvSpPr>
          <p:cNvPr id="87" name="TextBox 86">
            <a:extLst>
              <a:ext uri="{FF2B5EF4-FFF2-40B4-BE49-F238E27FC236}">
                <a16:creationId xmlns:a16="http://schemas.microsoft.com/office/drawing/2014/main" id="{82290C58-4BF7-E648-886A-F2A67B5D9391}"/>
              </a:ext>
            </a:extLst>
          </p:cNvPr>
          <p:cNvSpPr txBox="1"/>
          <p:nvPr/>
        </p:nvSpPr>
        <p:spPr>
          <a:xfrm>
            <a:off x="6672880" y="4966784"/>
            <a:ext cx="1206807" cy="515077"/>
          </a:xfrm>
          <a:prstGeom prst="rect">
            <a:avLst/>
          </a:prstGeom>
          <a:noFill/>
        </p:spPr>
        <p:txBody>
          <a:bodyPr wrap="square" rtlCol="0">
            <a:spAutoFit/>
          </a:bodyPr>
          <a:lstStyle/>
          <a:p>
            <a:pPr algn="ctr">
              <a:lnSpc>
                <a:spcPts val="1680"/>
              </a:lnSpc>
              <a:spcAft>
                <a:spcPts val="300"/>
              </a:spcAft>
            </a:pPr>
            <a:r>
              <a:rPr lang="en-GB" sz="1400">
                <a:solidFill>
                  <a:schemeClr val="bg1"/>
                </a:solidFill>
                <a:cs typeface="Futura Medium" panose="020B0602020204020303" pitchFamily="34" charset="-79"/>
              </a:rPr>
              <a:t>Cyber security</a:t>
            </a:r>
          </a:p>
        </p:txBody>
      </p:sp>
      <p:sp>
        <p:nvSpPr>
          <p:cNvPr id="88" name="TextBox 87">
            <a:extLst>
              <a:ext uri="{FF2B5EF4-FFF2-40B4-BE49-F238E27FC236}">
                <a16:creationId xmlns:a16="http://schemas.microsoft.com/office/drawing/2014/main" id="{474CD7A6-E264-894E-A54D-94EC422D3E55}"/>
              </a:ext>
            </a:extLst>
          </p:cNvPr>
          <p:cNvSpPr txBox="1"/>
          <p:nvPr/>
        </p:nvSpPr>
        <p:spPr>
          <a:xfrm>
            <a:off x="1402441" y="4974419"/>
            <a:ext cx="1628065" cy="515077"/>
          </a:xfrm>
          <a:prstGeom prst="rect">
            <a:avLst/>
          </a:prstGeom>
          <a:noFill/>
        </p:spPr>
        <p:txBody>
          <a:bodyPr wrap="square" rtlCol="0">
            <a:spAutoFit/>
          </a:bodyPr>
          <a:lstStyle/>
          <a:p>
            <a:pPr algn="ctr">
              <a:lnSpc>
                <a:spcPts val="1680"/>
              </a:lnSpc>
              <a:spcAft>
                <a:spcPts val="300"/>
              </a:spcAft>
            </a:pPr>
            <a:r>
              <a:rPr lang="en-GB" sz="1400">
                <a:solidFill>
                  <a:schemeClr val="bg1"/>
                </a:solidFill>
                <a:cs typeface="Futura Medium" panose="020B0602020204020303" pitchFamily="34" charset="-79"/>
              </a:rPr>
              <a:t>Hybrid infrastructure</a:t>
            </a:r>
          </a:p>
        </p:txBody>
      </p:sp>
      <p:pic>
        <p:nvPicPr>
          <p:cNvPr id="53" name="Picture 52">
            <a:extLst>
              <a:ext uri="{FF2B5EF4-FFF2-40B4-BE49-F238E27FC236}">
                <a16:creationId xmlns:a16="http://schemas.microsoft.com/office/drawing/2014/main" id="{32C29771-8D19-584D-94BC-FCDAB8018D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77944" y="4271444"/>
            <a:ext cx="460375" cy="552450"/>
          </a:xfrm>
          <a:prstGeom prst="rect">
            <a:avLst/>
          </a:prstGeom>
        </p:spPr>
      </p:pic>
      <p:pic>
        <p:nvPicPr>
          <p:cNvPr id="54" name="Picture 53">
            <a:extLst>
              <a:ext uri="{FF2B5EF4-FFF2-40B4-BE49-F238E27FC236}">
                <a16:creationId xmlns:a16="http://schemas.microsoft.com/office/drawing/2014/main" id="{6F16757B-7A3B-1F49-90DF-F8DA49C392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95756" y="4286642"/>
            <a:ext cx="444500" cy="522732"/>
          </a:xfrm>
          <a:prstGeom prst="rect">
            <a:avLst/>
          </a:prstGeom>
        </p:spPr>
      </p:pic>
      <p:pic>
        <p:nvPicPr>
          <p:cNvPr id="55" name="Picture 54">
            <a:extLst>
              <a:ext uri="{FF2B5EF4-FFF2-40B4-BE49-F238E27FC236}">
                <a16:creationId xmlns:a16="http://schemas.microsoft.com/office/drawing/2014/main" id="{7EE10A79-F5E4-394E-BF9F-66D0AD1952F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53015" y="4304042"/>
            <a:ext cx="490728" cy="490728"/>
          </a:xfrm>
          <a:prstGeom prst="rect">
            <a:avLst/>
          </a:prstGeom>
        </p:spPr>
      </p:pic>
      <p:pic>
        <p:nvPicPr>
          <p:cNvPr id="56" name="Picture 55">
            <a:extLst>
              <a:ext uri="{FF2B5EF4-FFF2-40B4-BE49-F238E27FC236}">
                <a16:creationId xmlns:a16="http://schemas.microsoft.com/office/drawing/2014/main" id="{0B893460-AF7D-0E4E-9351-9F1652E858C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28874" y="4378530"/>
            <a:ext cx="483616" cy="387604"/>
          </a:xfrm>
          <a:prstGeom prst="rect">
            <a:avLst/>
          </a:prstGeom>
        </p:spPr>
      </p:pic>
      <p:sp>
        <p:nvSpPr>
          <p:cNvPr id="63" name="TextBox 62">
            <a:extLst>
              <a:ext uri="{FF2B5EF4-FFF2-40B4-BE49-F238E27FC236}">
                <a16:creationId xmlns:a16="http://schemas.microsoft.com/office/drawing/2014/main" id="{4BE14A03-5A3B-9642-B0A0-7A614A27DEC5}"/>
              </a:ext>
            </a:extLst>
          </p:cNvPr>
          <p:cNvSpPr txBox="1"/>
          <p:nvPr/>
        </p:nvSpPr>
        <p:spPr>
          <a:xfrm>
            <a:off x="9059400" y="4935947"/>
            <a:ext cx="1628065" cy="553549"/>
          </a:xfrm>
          <a:prstGeom prst="rect">
            <a:avLst/>
          </a:prstGeom>
          <a:noFill/>
        </p:spPr>
        <p:txBody>
          <a:bodyPr wrap="square" rtlCol="0">
            <a:spAutoFit/>
          </a:bodyPr>
          <a:lstStyle/>
          <a:p>
            <a:pPr algn="ctr">
              <a:lnSpc>
                <a:spcPts val="1680"/>
              </a:lnSpc>
              <a:spcAft>
                <a:spcPts val="300"/>
              </a:spcAft>
            </a:pPr>
            <a:r>
              <a:rPr lang="en-GB" sz="1400">
                <a:solidFill>
                  <a:schemeClr val="bg1"/>
                </a:solidFill>
                <a:cs typeface="Futura Medium" panose="020B0602020204020303" pitchFamily="34" charset="-79"/>
              </a:rPr>
              <a:t>IT</a:t>
            </a:r>
          </a:p>
          <a:p>
            <a:pPr algn="ctr">
              <a:lnSpc>
                <a:spcPts val="1680"/>
              </a:lnSpc>
              <a:spcAft>
                <a:spcPts val="300"/>
              </a:spcAft>
            </a:pPr>
            <a:r>
              <a:rPr lang="en-GB" sz="1400">
                <a:solidFill>
                  <a:schemeClr val="bg1"/>
                </a:solidFill>
                <a:cs typeface="Futura Medium" panose="020B0602020204020303" pitchFamily="34" charset="-79"/>
              </a:rPr>
              <a:t>intelligence</a:t>
            </a:r>
          </a:p>
        </p:txBody>
      </p:sp>
      <p:sp>
        <p:nvSpPr>
          <p:cNvPr id="57" name="TextBox 56">
            <a:extLst>
              <a:ext uri="{FF2B5EF4-FFF2-40B4-BE49-F238E27FC236}">
                <a16:creationId xmlns:a16="http://schemas.microsoft.com/office/drawing/2014/main" id="{C596B450-F1E6-463E-99A2-C01A10BCC366}"/>
              </a:ext>
            </a:extLst>
          </p:cNvPr>
          <p:cNvSpPr txBox="1"/>
          <p:nvPr/>
        </p:nvSpPr>
        <p:spPr>
          <a:xfrm>
            <a:off x="1895831" y="1915395"/>
            <a:ext cx="1529289" cy="500137"/>
          </a:xfrm>
          <a:prstGeom prst="rect">
            <a:avLst/>
          </a:prstGeom>
          <a:noFill/>
        </p:spPr>
        <p:txBody>
          <a:bodyPr wrap="square" rtlCol="0">
            <a:spAutoFit/>
          </a:bodyPr>
          <a:lstStyle/>
          <a:p>
            <a:pPr algn="ctr">
              <a:spcAft>
                <a:spcPts val="300"/>
              </a:spcAft>
            </a:pPr>
            <a:r>
              <a:rPr lang="en-GB" sz="1200" b="1" dirty="0">
                <a:solidFill>
                  <a:schemeClr val="bg1"/>
                </a:solidFill>
                <a:cs typeface="Futura Medium" panose="020B0602020204020303" pitchFamily="34" charset="-79"/>
              </a:rPr>
              <a:t>Demand </a:t>
            </a:r>
            <a:r>
              <a:rPr lang="en-GB" sz="1200" dirty="0">
                <a:solidFill>
                  <a:schemeClr val="bg1"/>
                </a:solidFill>
              </a:rPr>
              <a:t> </a:t>
            </a:r>
          </a:p>
          <a:p>
            <a:pPr algn="ctr">
              <a:spcAft>
                <a:spcPts val="300"/>
              </a:spcAft>
            </a:pPr>
            <a:endParaRPr lang="en-GB" sz="1200" dirty="0">
              <a:solidFill>
                <a:schemeClr val="bg1"/>
              </a:solidFill>
            </a:endParaRPr>
          </a:p>
        </p:txBody>
      </p:sp>
      <p:sp>
        <p:nvSpPr>
          <p:cNvPr id="75" name="TextBox 74">
            <a:extLst>
              <a:ext uri="{FF2B5EF4-FFF2-40B4-BE49-F238E27FC236}">
                <a16:creationId xmlns:a16="http://schemas.microsoft.com/office/drawing/2014/main" id="{24AA0688-0FE2-4CB9-97B1-39AF8E278586}"/>
              </a:ext>
            </a:extLst>
          </p:cNvPr>
          <p:cNvSpPr txBox="1"/>
          <p:nvPr/>
        </p:nvSpPr>
        <p:spPr>
          <a:xfrm>
            <a:off x="6829593" y="1924883"/>
            <a:ext cx="1635501" cy="276999"/>
          </a:xfrm>
          <a:prstGeom prst="rect">
            <a:avLst/>
          </a:prstGeom>
          <a:noFill/>
        </p:spPr>
        <p:txBody>
          <a:bodyPr wrap="square" rtlCol="0">
            <a:spAutoFit/>
          </a:bodyPr>
          <a:lstStyle/>
          <a:p>
            <a:pPr algn="ctr">
              <a:spcAft>
                <a:spcPts val="300"/>
              </a:spcAft>
            </a:pPr>
            <a:r>
              <a:rPr lang="en-GB" sz="1200" b="1" dirty="0">
                <a:solidFill>
                  <a:schemeClr val="bg1"/>
                </a:solidFill>
              </a:rPr>
              <a:t>Sustainability</a:t>
            </a:r>
          </a:p>
        </p:txBody>
      </p:sp>
      <p:sp>
        <p:nvSpPr>
          <p:cNvPr id="76" name="TextBox 75">
            <a:extLst>
              <a:ext uri="{FF2B5EF4-FFF2-40B4-BE49-F238E27FC236}">
                <a16:creationId xmlns:a16="http://schemas.microsoft.com/office/drawing/2014/main" id="{ED0AFB72-0F52-4E9B-AF85-9C8041EB3E89}"/>
              </a:ext>
            </a:extLst>
          </p:cNvPr>
          <p:cNvSpPr txBox="1"/>
          <p:nvPr/>
        </p:nvSpPr>
        <p:spPr>
          <a:xfrm>
            <a:off x="3660951" y="1926469"/>
            <a:ext cx="1272265" cy="723275"/>
          </a:xfrm>
          <a:prstGeom prst="rect">
            <a:avLst/>
          </a:prstGeom>
          <a:noFill/>
        </p:spPr>
        <p:txBody>
          <a:bodyPr wrap="square" rtlCol="0">
            <a:spAutoFit/>
          </a:bodyPr>
          <a:lstStyle/>
          <a:p>
            <a:pPr algn="ctr">
              <a:spcAft>
                <a:spcPts val="300"/>
              </a:spcAft>
            </a:pPr>
            <a:r>
              <a:rPr lang="en-GB" sz="1200" b="1" dirty="0">
                <a:solidFill>
                  <a:schemeClr val="bg1"/>
                </a:solidFill>
                <a:cs typeface="Futura Medium" panose="020B0602020204020303" pitchFamily="34" charset="-79"/>
              </a:rPr>
              <a:t>Customer</a:t>
            </a:r>
          </a:p>
          <a:p>
            <a:pPr algn="ctr">
              <a:spcAft>
                <a:spcPts val="300"/>
              </a:spcAft>
            </a:pPr>
            <a:r>
              <a:rPr lang="en-GB" sz="1200" b="1" dirty="0">
                <a:solidFill>
                  <a:schemeClr val="bg1"/>
                </a:solidFill>
                <a:cs typeface="Futura Medium" panose="020B0602020204020303" pitchFamily="34" charset="-79"/>
              </a:rPr>
              <a:t>Expectations</a:t>
            </a:r>
          </a:p>
          <a:p>
            <a:pPr algn="ctr">
              <a:spcAft>
                <a:spcPts val="300"/>
              </a:spcAft>
            </a:pPr>
            <a:r>
              <a:rPr lang="en-GB" sz="1200" dirty="0">
                <a:solidFill>
                  <a:schemeClr val="bg1"/>
                </a:solidFill>
              </a:rPr>
              <a:t> </a:t>
            </a:r>
          </a:p>
        </p:txBody>
      </p:sp>
      <p:sp>
        <p:nvSpPr>
          <p:cNvPr id="82" name="TextBox 81">
            <a:extLst>
              <a:ext uri="{FF2B5EF4-FFF2-40B4-BE49-F238E27FC236}">
                <a16:creationId xmlns:a16="http://schemas.microsoft.com/office/drawing/2014/main" id="{AE1FE750-BEB7-44DE-8189-1EF94E549E1F}"/>
              </a:ext>
            </a:extLst>
          </p:cNvPr>
          <p:cNvSpPr txBox="1"/>
          <p:nvPr/>
        </p:nvSpPr>
        <p:spPr>
          <a:xfrm>
            <a:off x="8453327" y="1915395"/>
            <a:ext cx="1776129" cy="276999"/>
          </a:xfrm>
          <a:prstGeom prst="rect">
            <a:avLst/>
          </a:prstGeom>
          <a:noFill/>
        </p:spPr>
        <p:txBody>
          <a:bodyPr wrap="square" rtlCol="0">
            <a:spAutoFit/>
          </a:bodyPr>
          <a:lstStyle/>
          <a:p>
            <a:pPr algn="ctr">
              <a:spcAft>
                <a:spcPts val="300"/>
              </a:spcAft>
            </a:pPr>
            <a:r>
              <a:rPr lang="en-GB" sz="1200" b="1" dirty="0">
                <a:solidFill>
                  <a:schemeClr val="bg1"/>
                </a:solidFill>
                <a:cs typeface="Futura Medium" panose="020B0602020204020303" pitchFamily="34" charset="-79"/>
              </a:rPr>
              <a:t>Profitability</a:t>
            </a:r>
          </a:p>
        </p:txBody>
      </p:sp>
      <p:sp>
        <p:nvSpPr>
          <p:cNvPr id="83" name="TextBox 82">
            <a:extLst>
              <a:ext uri="{FF2B5EF4-FFF2-40B4-BE49-F238E27FC236}">
                <a16:creationId xmlns:a16="http://schemas.microsoft.com/office/drawing/2014/main" id="{19BBB372-45AD-4CC3-B0C6-057BCD71AB65}"/>
              </a:ext>
            </a:extLst>
          </p:cNvPr>
          <p:cNvSpPr txBox="1"/>
          <p:nvPr/>
        </p:nvSpPr>
        <p:spPr>
          <a:xfrm>
            <a:off x="5405110" y="1915395"/>
            <a:ext cx="1272265" cy="276999"/>
          </a:xfrm>
          <a:prstGeom prst="rect">
            <a:avLst/>
          </a:prstGeom>
          <a:noFill/>
        </p:spPr>
        <p:txBody>
          <a:bodyPr wrap="square" rtlCol="0">
            <a:spAutoFit/>
          </a:bodyPr>
          <a:lstStyle/>
          <a:p>
            <a:pPr algn="ctr">
              <a:spcAft>
                <a:spcPts val="300"/>
              </a:spcAft>
            </a:pPr>
            <a:r>
              <a:rPr lang="en-GB" sz="1200" b="1" dirty="0">
                <a:solidFill>
                  <a:schemeClr val="bg1"/>
                </a:solidFill>
                <a:cs typeface="Futura Medium" panose="020B0602020204020303" pitchFamily="34" charset="-79"/>
              </a:rPr>
              <a:t>Resilience</a:t>
            </a:r>
            <a:r>
              <a:rPr lang="en-GB" sz="1200" dirty="0">
                <a:solidFill>
                  <a:schemeClr val="bg1"/>
                </a:solidFill>
              </a:rPr>
              <a:t> </a:t>
            </a:r>
          </a:p>
        </p:txBody>
      </p:sp>
      <p:grpSp>
        <p:nvGrpSpPr>
          <p:cNvPr id="84" name="Group 83">
            <a:extLst>
              <a:ext uri="{FF2B5EF4-FFF2-40B4-BE49-F238E27FC236}">
                <a16:creationId xmlns:a16="http://schemas.microsoft.com/office/drawing/2014/main" id="{61BB07DE-D06E-42FA-9292-71882ACC2C1F}"/>
              </a:ext>
            </a:extLst>
          </p:cNvPr>
          <p:cNvGrpSpPr/>
          <p:nvPr/>
        </p:nvGrpSpPr>
        <p:grpSpPr>
          <a:xfrm>
            <a:off x="2410772" y="1332051"/>
            <a:ext cx="484500" cy="484500"/>
            <a:chOff x="754652" y="4170719"/>
            <a:chExt cx="484500" cy="484500"/>
          </a:xfrm>
        </p:grpSpPr>
        <p:sp>
          <p:nvSpPr>
            <p:cNvPr id="86" name="Freeform: Shape 85">
              <a:extLst>
                <a:ext uri="{FF2B5EF4-FFF2-40B4-BE49-F238E27FC236}">
                  <a16:creationId xmlns:a16="http://schemas.microsoft.com/office/drawing/2014/main" id="{469C5B84-08E6-44B1-8177-79B02553B557}"/>
                </a:ext>
              </a:extLst>
            </p:cNvPr>
            <p:cNvSpPr/>
            <p:nvPr/>
          </p:nvSpPr>
          <p:spPr>
            <a:xfrm>
              <a:off x="754652" y="4170719"/>
              <a:ext cx="484500" cy="484500"/>
            </a:xfrm>
            <a:custGeom>
              <a:avLst/>
              <a:gdLst>
                <a:gd name="connsiteX0" fmla="*/ 42750 w 484500"/>
                <a:gd name="connsiteY0" fmla="*/ 0 h 484500"/>
                <a:gd name="connsiteX1" fmla="*/ 0 w 484500"/>
                <a:gd name="connsiteY1" fmla="*/ 0 h 484500"/>
                <a:gd name="connsiteX2" fmla="*/ 0 w 484500"/>
                <a:gd name="connsiteY2" fmla="*/ 484500 h 484500"/>
                <a:gd name="connsiteX3" fmla="*/ 484500 w 484500"/>
                <a:gd name="connsiteY3" fmla="*/ 484500 h 484500"/>
                <a:gd name="connsiteX4" fmla="*/ 484500 w 484500"/>
                <a:gd name="connsiteY4" fmla="*/ 441750 h 484500"/>
                <a:gd name="connsiteX5" fmla="*/ 42750 w 484500"/>
                <a:gd name="connsiteY5" fmla="*/ 441750 h 484500"/>
                <a:gd name="connsiteX6" fmla="*/ 42750 w 484500"/>
                <a:gd name="connsiteY6" fmla="*/ 0 h 48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500" h="484500">
                  <a:moveTo>
                    <a:pt x="42750" y="0"/>
                  </a:moveTo>
                  <a:lnTo>
                    <a:pt x="0" y="0"/>
                  </a:lnTo>
                  <a:lnTo>
                    <a:pt x="0" y="484500"/>
                  </a:lnTo>
                  <a:lnTo>
                    <a:pt x="484500" y="484500"/>
                  </a:lnTo>
                  <a:lnTo>
                    <a:pt x="484500" y="441750"/>
                  </a:lnTo>
                  <a:lnTo>
                    <a:pt x="42750" y="441750"/>
                  </a:lnTo>
                  <a:lnTo>
                    <a:pt x="42750" y="0"/>
                  </a:lnTo>
                  <a:close/>
                </a:path>
              </a:pathLst>
            </a:custGeom>
            <a:solidFill>
              <a:srgbClr val="FFFFFF"/>
            </a:solidFill>
            <a:ln w="7045"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7A90497F-5EF9-4241-91CA-825E7622D809}"/>
                </a:ext>
              </a:extLst>
            </p:cNvPr>
            <p:cNvSpPr/>
            <p:nvPr/>
          </p:nvSpPr>
          <p:spPr>
            <a:xfrm>
              <a:off x="826977" y="4242503"/>
              <a:ext cx="412174" cy="327215"/>
            </a:xfrm>
            <a:custGeom>
              <a:avLst/>
              <a:gdLst>
                <a:gd name="connsiteX0" fmla="*/ 105799 w 412174"/>
                <a:gd name="connsiteY0" fmla="*/ 327216 h 327215"/>
                <a:gd name="connsiteX1" fmla="*/ 307030 w 412174"/>
                <a:gd name="connsiteY1" fmla="*/ 156714 h 327215"/>
                <a:gd name="connsiteX2" fmla="*/ 374006 w 412174"/>
                <a:gd name="connsiteY2" fmla="*/ 68414 h 327215"/>
                <a:gd name="connsiteX3" fmla="*/ 412174 w 412174"/>
                <a:gd name="connsiteY3" fmla="*/ 98503 h 327215"/>
                <a:gd name="connsiteX4" fmla="*/ 400468 w 412174"/>
                <a:gd name="connsiteY4" fmla="*/ 0 h 327215"/>
                <a:gd name="connsiteX5" fmla="*/ 301965 w 412174"/>
                <a:gd name="connsiteY5" fmla="*/ 11706 h 327215"/>
                <a:gd name="connsiteX6" fmla="*/ 340390 w 412174"/>
                <a:gd name="connsiteY6" fmla="*/ 41966 h 327215"/>
                <a:gd name="connsiteX7" fmla="*/ 272517 w 412174"/>
                <a:gd name="connsiteY7" fmla="*/ 131485 h 327215"/>
                <a:gd name="connsiteX8" fmla="*/ 105799 w 412174"/>
                <a:gd name="connsiteY8" fmla="*/ 284466 h 327215"/>
                <a:gd name="connsiteX9" fmla="*/ 38026 w 412174"/>
                <a:gd name="connsiteY9" fmla="*/ 232453 h 327215"/>
                <a:gd name="connsiteX10" fmla="*/ 0 w 412174"/>
                <a:gd name="connsiteY10" fmla="*/ 251976 h 327215"/>
                <a:gd name="connsiteX11" fmla="*/ 105799 w 412174"/>
                <a:gd name="connsiteY11" fmla="*/ 327216 h 32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174" h="327215">
                  <a:moveTo>
                    <a:pt x="105799" y="327216"/>
                  </a:moveTo>
                  <a:cubicBezTo>
                    <a:pt x="182414" y="327216"/>
                    <a:pt x="240162" y="248199"/>
                    <a:pt x="307030" y="156714"/>
                  </a:cubicBezTo>
                  <a:cubicBezTo>
                    <a:pt x="328249" y="127687"/>
                    <a:pt x="350201" y="97741"/>
                    <a:pt x="374006" y="68414"/>
                  </a:cubicBezTo>
                  <a:lnTo>
                    <a:pt x="412174" y="98503"/>
                  </a:lnTo>
                  <a:lnTo>
                    <a:pt x="400468" y="0"/>
                  </a:lnTo>
                  <a:lnTo>
                    <a:pt x="301965" y="11706"/>
                  </a:lnTo>
                  <a:lnTo>
                    <a:pt x="340390" y="41966"/>
                  </a:lnTo>
                  <a:cubicBezTo>
                    <a:pt x="316115" y="71955"/>
                    <a:pt x="293935" y="102194"/>
                    <a:pt x="272517" y="131485"/>
                  </a:cubicBezTo>
                  <a:cubicBezTo>
                    <a:pt x="212525" y="213579"/>
                    <a:pt x="160712" y="284466"/>
                    <a:pt x="105799" y="284466"/>
                  </a:cubicBezTo>
                  <a:cubicBezTo>
                    <a:pt x="65586" y="284466"/>
                    <a:pt x="38268" y="232952"/>
                    <a:pt x="38026" y="232453"/>
                  </a:cubicBezTo>
                  <a:lnTo>
                    <a:pt x="0" y="251976"/>
                  </a:lnTo>
                  <a:cubicBezTo>
                    <a:pt x="1582" y="255089"/>
                    <a:pt x="39387" y="327216"/>
                    <a:pt x="105799" y="327216"/>
                  </a:cubicBezTo>
                  <a:close/>
                </a:path>
              </a:pathLst>
            </a:custGeom>
            <a:solidFill>
              <a:schemeClr val="bg2"/>
            </a:solidFill>
            <a:ln w="7045" cap="flat">
              <a:noFill/>
              <a:prstDash val="solid"/>
              <a:miter/>
            </a:ln>
          </p:spPr>
          <p:txBody>
            <a:bodyPr rtlCol="0" anchor="ctr"/>
            <a:lstStyle/>
            <a:p>
              <a:endParaRPr lang="en-GB" dirty="0"/>
            </a:p>
          </p:txBody>
        </p:sp>
      </p:grpSp>
      <p:sp>
        <p:nvSpPr>
          <p:cNvPr id="96" name="Graphic 32" descr="Coins with solid fill">
            <a:extLst>
              <a:ext uri="{FF2B5EF4-FFF2-40B4-BE49-F238E27FC236}">
                <a16:creationId xmlns:a16="http://schemas.microsoft.com/office/drawing/2014/main" id="{2D3F2274-48D0-4360-9550-85884A5EF361}"/>
              </a:ext>
            </a:extLst>
          </p:cNvPr>
          <p:cNvSpPr/>
          <p:nvPr/>
        </p:nvSpPr>
        <p:spPr>
          <a:xfrm>
            <a:off x="9078922" y="1400812"/>
            <a:ext cx="535534" cy="459000"/>
          </a:xfrm>
          <a:custGeom>
            <a:avLst/>
            <a:gdLst>
              <a:gd name="connsiteX0" fmla="*/ 497888 w 535534"/>
              <a:gd name="connsiteY0" fmla="*/ 382500 h 459000"/>
              <a:gd name="connsiteX1" fmla="*/ 472388 w 535534"/>
              <a:gd name="connsiteY1" fmla="*/ 404175 h 459000"/>
              <a:gd name="connsiteX2" fmla="*/ 472388 w 535534"/>
              <a:gd name="connsiteY2" fmla="*/ 381225 h 459000"/>
              <a:gd name="connsiteX3" fmla="*/ 497888 w 535534"/>
              <a:gd name="connsiteY3" fmla="*/ 371025 h 459000"/>
              <a:gd name="connsiteX4" fmla="*/ 497888 w 535534"/>
              <a:gd name="connsiteY4" fmla="*/ 382500 h 459000"/>
              <a:gd name="connsiteX5" fmla="*/ 446888 w 535534"/>
              <a:gd name="connsiteY5" fmla="*/ 340425 h 459000"/>
              <a:gd name="connsiteX6" fmla="*/ 446888 w 535534"/>
              <a:gd name="connsiteY6" fmla="*/ 317475 h 459000"/>
              <a:gd name="connsiteX7" fmla="*/ 472388 w 535534"/>
              <a:gd name="connsiteY7" fmla="*/ 307275 h 459000"/>
              <a:gd name="connsiteX8" fmla="*/ 472388 w 535534"/>
              <a:gd name="connsiteY8" fmla="*/ 318750 h 459000"/>
              <a:gd name="connsiteX9" fmla="*/ 446888 w 535534"/>
              <a:gd name="connsiteY9" fmla="*/ 340425 h 459000"/>
              <a:gd name="connsiteX10" fmla="*/ 446888 w 535534"/>
              <a:gd name="connsiteY10" fmla="*/ 411825 h 459000"/>
              <a:gd name="connsiteX11" fmla="*/ 421388 w 535534"/>
              <a:gd name="connsiteY11" fmla="*/ 416288 h 459000"/>
              <a:gd name="connsiteX12" fmla="*/ 421388 w 535534"/>
              <a:gd name="connsiteY12" fmla="*/ 391425 h 459000"/>
              <a:gd name="connsiteX13" fmla="*/ 446888 w 535534"/>
              <a:gd name="connsiteY13" fmla="*/ 387600 h 459000"/>
              <a:gd name="connsiteX14" fmla="*/ 446888 w 535534"/>
              <a:gd name="connsiteY14" fmla="*/ 411825 h 459000"/>
              <a:gd name="connsiteX15" fmla="*/ 395888 w 535534"/>
              <a:gd name="connsiteY15" fmla="*/ 327675 h 459000"/>
              <a:gd name="connsiteX16" fmla="*/ 421388 w 535534"/>
              <a:gd name="connsiteY16" fmla="*/ 323850 h 459000"/>
              <a:gd name="connsiteX17" fmla="*/ 421388 w 535534"/>
              <a:gd name="connsiteY17" fmla="*/ 348075 h 459000"/>
              <a:gd name="connsiteX18" fmla="*/ 395888 w 535534"/>
              <a:gd name="connsiteY18" fmla="*/ 352538 h 459000"/>
              <a:gd name="connsiteX19" fmla="*/ 395888 w 535534"/>
              <a:gd name="connsiteY19" fmla="*/ 327675 h 459000"/>
              <a:gd name="connsiteX20" fmla="*/ 395888 w 535534"/>
              <a:gd name="connsiteY20" fmla="*/ 419475 h 459000"/>
              <a:gd name="connsiteX21" fmla="*/ 370388 w 535534"/>
              <a:gd name="connsiteY21" fmla="*/ 420750 h 459000"/>
              <a:gd name="connsiteX22" fmla="*/ 370388 w 535534"/>
              <a:gd name="connsiteY22" fmla="*/ 395250 h 459000"/>
              <a:gd name="connsiteX23" fmla="*/ 395888 w 535534"/>
              <a:gd name="connsiteY23" fmla="*/ 393975 h 459000"/>
              <a:gd name="connsiteX24" fmla="*/ 395888 w 535534"/>
              <a:gd name="connsiteY24" fmla="*/ 419475 h 459000"/>
              <a:gd name="connsiteX25" fmla="*/ 344888 w 535534"/>
              <a:gd name="connsiteY25" fmla="*/ 357000 h 459000"/>
              <a:gd name="connsiteX26" fmla="*/ 344888 w 535534"/>
              <a:gd name="connsiteY26" fmla="*/ 331500 h 459000"/>
              <a:gd name="connsiteX27" fmla="*/ 370388 w 535534"/>
              <a:gd name="connsiteY27" fmla="*/ 330225 h 459000"/>
              <a:gd name="connsiteX28" fmla="*/ 370388 w 535534"/>
              <a:gd name="connsiteY28" fmla="*/ 355725 h 459000"/>
              <a:gd name="connsiteX29" fmla="*/ 344888 w 535534"/>
              <a:gd name="connsiteY29" fmla="*/ 357000 h 459000"/>
              <a:gd name="connsiteX30" fmla="*/ 344888 w 535534"/>
              <a:gd name="connsiteY30" fmla="*/ 420750 h 459000"/>
              <a:gd name="connsiteX31" fmla="*/ 319388 w 535534"/>
              <a:gd name="connsiteY31" fmla="*/ 419475 h 459000"/>
              <a:gd name="connsiteX32" fmla="*/ 319388 w 535534"/>
              <a:gd name="connsiteY32" fmla="*/ 395250 h 459000"/>
              <a:gd name="connsiteX33" fmla="*/ 332138 w 535534"/>
              <a:gd name="connsiteY33" fmla="*/ 395250 h 459000"/>
              <a:gd name="connsiteX34" fmla="*/ 344888 w 535534"/>
              <a:gd name="connsiteY34" fmla="*/ 395250 h 459000"/>
              <a:gd name="connsiteX35" fmla="*/ 344888 w 535534"/>
              <a:gd name="connsiteY35" fmla="*/ 420750 h 459000"/>
              <a:gd name="connsiteX36" fmla="*/ 293888 w 535534"/>
              <a:gd name="connsiteY36" fmla="*/ 330225 h 459000"/>
              <a:gd name="connsiteX37" fmla="*/ 319388 w 535534"/>
              <a:gd name="connsiteY37" fmla="*/ 331500 h 459000"/>
              <a:gd name="connsiteX38" fmla="*/ 319388 w 535534"/>
              <a:gd name="connsiteY38" fmla="*/ 357000 h 459000"/>
              <a:gd name="connsiteX39" fmla="*/ 293888 w 535534"/>
              <a:gd name="connsiteY39" fmla="*/ 355725 h 459000"/>
              <a:gd name="connsiteX40" fmla="*/ 293888 w 535534"/>
              <a:gd name="connsiteY40" fmla="*/ 330225 h 459000"/>
              <a:gd name="connsiteX41" fmla="*/ 293888 w 535534"/>
              <a:gd name="connsiteY41" fmla="*/ 416288 h 459000"/>
              <a:gd name="connsiteX42" fmla="*/ 268388 w 535534"/>
              <a:gd name="connsiteY42" fmla="*/ 411825 h 459000"/>
              <a:gd name="connsiteX43" fmla="*/ 268388 w 535534"/>
              <a:gd name="connsiteY43" fmla="*/ 391425 h 459000"/>
              <a:gd name="connsiteX44" fmla="*/ 293888 w 535534"/>
              <a:gd name="connsiteY44" fmla="*/ 393975 h 459000"/>
              <a:gd name="connsiteX45" fmla="*/ 293888 w 535534"/>
              <a:gd name="connsiteY45" fmla="*/ 416288 h 459000"/>
              <a:gd name="connsiteX46" fmla="*/ 242888 w 535534"/>
              <a:gd name="connsiteY46" fmla="*/ 348075 h 459000"/>
              <a:gd name="connsiteX47" fmla="*/ 242888 w 535534"/>
              <a:gd name="connsiteY47" fmla="*/ 323213 h 459000"/>
              <a:gd name="connsiteX48" fmla="*/ 268388 w 535534"/>
              <a:gd name="connsiteY48" fmla="*/ 327038 h 459000"/>
              <a:gd name="connsiteX49" fmla="*/ 268388 w 535534"/>
              <a:gd name="connsiteY49" fmla="*/ 352538 h 459000"/>
              <a:gd name="connsiteX50" fmla="*/ 242888 w 535534"/>
              <a:gd name="connsiteY50" fmla="*/ 348075 h 459000"/>
              <a:gd name="connsiteX51" fmla="*/ 242888 w 535534"/>
              <a:gd name="connsiteY51" fmla="*/ 404175 h 459000"/>
              <a:gd name="connsiteX52" fmla="*/ 217388 w 535534"/>
              <a:gd name="connsiteY52" fmla="*/ 382500 h 459000"/>
              <a:gd name="connsiteX53" fmla="*/ 217388 w 535534"/>
              <a:gd name="connsiteY53" fmla="*/ 381225 h 459000"/>
              <a:gd name="connsiteX54" fmla="*/ 218025 w 535534"/>
              <a:gd name="connsiteY54" fmla="*/ 381225 h 459000"/>
              <a:gd name="connsiteX55" fmla="*/ 223125 w 535534"/>
              <a:gd name="connsiteY55" fmla="*/ 382500 h 459000"/>
              <a:gd name="connsiteX56" fmla="*/ 242888 w 535534"/>
              <a:gd name="connsiteY56" fmla="*/ 386962 h 459000"/>
              <a:gd name="connsiteX57" fmla="*/ 242888 w 535534"/>
              <a:gd name="connsiteY57" fmla="*/ 404175 h 459000"/>
              <a:gd name="connsiteX58" fmla="*/ 140888 w 535534"/>
              <a:gd name="connsiteY58" fmla="*/ 317475 h 459000"/>
              <a:gd name="connsiteX59" fmla="*/ 153638 w 535534"/>
              <a:gd name="connsiteY59" fmla="*/ 318113 h 459000"/>
              <a:gd name="connsiteX60" fmla="*/ 153638 w 535534"/>
              <a:gd name="connsiteY60" fmla="*/ 318750 h 459000"/>
              <a:gd name="connsiteX61" fmla="*/ 160013 w 535534"/>
              <a:gd name="connsiteY61" fmla="*/ 343613 h 459000"/>
              <a:gd name="connsiteX62" fmla="*/ 140888 w 535534"/>
              <a:gd name="connsiteY62" fmla="*/ 342337 h 459000"/>
              <a:gd name="connsiteX63" fmla="*/ 140888 w 535534"/>
              <a:gd name="connsiteY63" fmla="*/ 317475 h 459000"/>
              <a:gd name="connsiteX64" fmla="*/ 115388 w 535534"/>
              <a:gd name="connsiteY64" fmla="*/ 240975 h 459000"/>
              <a:gd name="connsiteX65" fmla="*/ 140888 w 535534"/>
              <a:gd name="connsiteY65" fmla="*/ 244800 h 459000"/>
              <a:gd name="connsiteX66" fmla="*/ 140888 w 535534"/>
              <a:gd name="connsiteY66" fmla="*/ 270300 h 459000"/>
              <a:gd name="connsiteX67" fmla="*/ 115388 w 535534"/>
              <a:gd name="connsiteY67" fmla="*/ 265838 h 459000"/>
              <a:gd name="connsiteX68" fmla="*/ 115388 w 535534"/>
              <a:gd name="connsiteY68" fmla="*/ 240975 h 459000"/>
              <a:gd name="connsiteX69" fmla="*/ 115388 w 535534"/>
              <a:gd name="connsiteY69" fmla="*/ 339788 h 459000"/>
              <a:gd name="connsiteX70" fmla="*/ 89888 w 535534"/>
              <a:gd name="connsiteY70" fmla="*/ 335325 h 459000"/>
              <a:gd name="connsiteX71" fmla="*/ 89888 w 535534"/>
              <a:gd name="connsiteY71" fmla="*/ 310463 h 459000"/>
              <a:gd name="connsiteX72" fmla="*/ 115388 w 535534"/>
              <a:gd name="connsiteY72" fmla="*/ 314288 h 459000"/>
              <a:gd name="connsiteX73" fmla="*/ 115388 w 535534"/>
              <a:gd name="connsiteY73" fmla="*/ 339788 h 459000"/>
              <a:gd name="connsiteX74" fmla="*/ 64388 w 535534"/>
              <a:gd name="connsiteY74" fmla="*/ 235875 h 459000"/>
              <a:gd name="connsiteX75" fmla="*/ 64388 w 535534"/>
              <a:gd name="connsiteY75" fmla="*/ 224400 h 459000"/>
              <a:gd name="connsiteX76" fmla="*/ 89888 w 535534"/>
              <a:gd name="connsiteY76" fmla="*/ 233963 h 459000"/>
              <a:gd name="connsiteX77" fmla="*/ 89888 w 535534"/>
              <a:gd name="connsiteY77" fmla="*/ 257550 h 459000"/>
              <a:gd name="connsiteX78" fmla="*/ 64388 w 535534"/>
              <a:gd name="connsiteY78" fmla="*/ 235875 h 459000"/>
              <a:gd name="connsiteX79" fmla="*/ 64388 w 535534"/>
              <a:gd name="connsiteY79" fmla="*/ 327675 h 459000"/>
              <a:gd name="connsiteX80" fmla="*/ 38888 w 535534"/>
              <a:gd name="connsiteY80" fmla="*/ 306000 h 459000"/>
              <a:gd name="connsiteX81" fmla="*/ 38888 w 535534"/>
              <a:gd name="connsiteY81" fmla="*/ 294525 h 459000"/>
              <a:gd name="connsiteX82" fmla="*/ 64388 w 535534"/>
              <a:gd name="connsiteY82" fmla="*/ 304088 h 459000"/>
              <a:gd name="connsiteX83" fmla="*/ 64388 w 535534"/>
              <a:gd name="connsiteY83" fmla="*/ 327675 h 459000"/>
              <a:gd name="connsiteX84" fmla="*/ 38888 w 535534"/>
              <a:gd name="connsiteY84" fmla="*/ 128775 h 459000"/>
              <a:gd name="connsiteX85" fmla="*/ 64388 w 535534"/>
              <a:gd name="connsiteY85" fmla="*/ 138338 h 459000"/>
              <a:gd name="connsiteX86" fmla="*/ 64388 w 535534"/>
              <a:gd name="connsiteY86" fmla="*/ 161925 h 459000"/>
              <a:gd name="connsiteX87" fmla="*/ 38888 w 535534"/>
              <a:gd name="connsiteY87" fmla="*/ 140250 h 459000"/>
              <a:gd name="connsiteX88" fmla="*/ 38888 w 535534"/>
              <a:gd name="connsiteY88" fmla="*/ 128775 h 459000"/>
              <a:gd name="connsiteX89" fmla="*/ 115388 w 535534"/>
              <a:gd name="connsiteY89" fmla="*/ 149175 h 459000"/>
              <a:gd name="connsiteX90" fmla="*/ 115388 w 535534"/>
              <a:gd name="connsiteY90" fmla="*/ 174675 h 459000"/>
              <a:gd name="connsiteX91" fmla="*/ 89888 w 535534"/>
              <a:gd name="connsiteY91" fmla="*/ 170213 h 459000"/>
              <a:gd name="connsiteX92" fmla="*/ 89888 w 535534"/>
              <a:gd name="connsiteY92" fmla="*/ 145350 h 459000"/>
              <a:gd name="connsiteX93" fmla="*/ 115388 w 535534"/>
              <a:gd name="connsiteY93" fmla="*/ 149175 h 459000"/>
              <a:gd name="connsiteX94" fmla="*/ 179138 w 535534"/>
              <a:gd name="connsiteY94" fmla="*/ 38250 h 459000"/>
              <a:gd name="connsiteX95" fmla="*/ 319388 w 535534"/>
              <a:gd name="connsiteY95" fmla="*/ 76500 h 459000"/>
              <a:gd name="connsiteX96" fmla="*/ 179138 w 535534"/>
              <a:gd name="connsiteY96" fmla="*/ 114750 h 459000"/>
              <a:gd name="connsiteX97" fmla="*/ 38888 w 535534"/>
              <a:gd name="connsiteY97" fmla="*/ 76500 h 459000"/>
              <a:gd name="connsiteX98" fmla="*/ 179138 w 535534"/>
              <a:gd name="connsiteY98" fmla="*/ 38250 h 459000"/>
              <a:gd name="connsiteX99" fmla="*/ 217388 w 535534"/>
              <a:gd name="connsiteY99" fmla="*/ 340425 h 459000"/>
              <a:gd name="connsiteX100" fmla="*/ 191888 w 535534"/>
              <a:gd name="connsiteY100" fmla="*/ 318750 h 459000"/>
              <a:gd name="connsiteX101" fmla="*/ 191888 w 535534"/>
              <a:gd name="connsiteY101" fmla="*/ 307275 h 459000"/>
              <a:gd name="connsiteX102" fmla="*/ 217388 w 535534"/>
              <a:gd name="connsiteY102" fmla="*/ 316838 h 459000"/>
              <a:gd name="connsiteX103" fmla="*/ 217388 w 535534"/>
              <a:gd name="connsiteY103" fmla="*/ 340425 h 459000"/>
              <a:gd name="connsiteX104" fmla="*/ 293888 w 535534"/>
              <a:gd name="connsiteY104" fmla="*/ 161925 h 459000"/>
              <a:gd name="connsiteX105" fmla="*/ 293888 w 535534"/>
              <a:gd name="connsiteY105" fmla="*/ 138975 h 459000"/>
              <a:gd name="connsiteX106" fmla="*/ 319388 w 535534"/>
              <a:gd name="connsiteY106" fmla="*/ 128775 h 459000"/>
              <a:gd name="connsiteX107" fmla="*/ 319388 w 535534"/>
              <a:gd name="connsiteY107" fmla="*/ 140250 h 459000"/>
              <a:gd name="connsiteX108" fmla="*/ 293888 w 535534"/>
              <a:gd name="connsiteY108" fmla="*/ 161925 h 459000"/>
              <a:gd name="connsiteX109" fmla="*/ 242888 w 535534"/>
              <a:gd name="connsiteY109" fmla="*/ 174038 h 459000"/>
              <a:gd name="connsiteX110" fmla="*/ 242888 w 535534"/>
              <a:gd name="connsiteY110" fmla="*/ 149175 h 459000"/>
              <a:gd name="connsiteX111" fmla="*/ 268388 w 535534"/>
              <a:gd name="connsiteY111" fmla="*/ 145350 h 459000"/>
              <a:gd name="connsiteX112" fmla="*/ 268388 w 535534"/>
              <a:gd name="connsiteY112" fmla="*/ 169575 h 459000"/>
              <a:gd name="connsiteX113" fmla="*/ 242888 w 535534"/>
              <a:gd name="connsiteY113" fmla="*/ 174038 h 459000"/>
              <a:gd name="connsiteX114" fmla="*/ 191888 w 535534"/>
              <a:gd name="connsiteY114" fmla="*/ 178500 h 459000"/>
              <a:gd name="connsiteX115" fmla="*/ 191888 w 535534"/>
              <a:gd name="connsiteY115" fmla="*/ 153000 h 459000"/>
              <a:gd name="connsiteX116" fmla="*/ 217388 w 535534"/>
              <a:gd name="connsiteY116" fmla="*/ 151725 h 459000"/>
              <a:gd name="connsiteX117" fmla="*/ 217388 w 535534"/>
              <a:gd name="connsiteY117" fmla="*/ 177225 h 459000"/>
              <a:gd name="connsiteX118" fmla="*/ 191888 w 535534"/>
              <a:gd name="connsiteY118" fmla="*/ 178500 h 459000"/>
              <a:gd name="connsiteX119" fmla="*/ 140888 w 535534"/>
              <a:gd name="connsiteY119" fmla="*/ 177225 h 459000"/>
              <a:gd name="connsiteX120" fmla="*/ 140888 w 535534"/>
              <a:gd name="connsiteY120" fmla="*/ 151725 h 459000"/>
              <a:gd name="connsiteX121" fmla="*/ 166388 w 535534"/>
              <a:gd name="connsiteY121" fmla="*/ 153000 h 459000"/>
              <a:gd name="connsiteX122" fmla="*/ 166388 w 535534"/>
              <a:gd name="connsiteY122" fmla="*/ 178500 h 459000"/>
              <a:gd name="connsiteX123" fmla="*/ 140888 w 535534"/>
              <a:gd name="connsiteY123" fmla="*/ 177225 h 459000"/>
              <a:gd name="connsiteX124" fmla="*/ 472388 w 535534"/>
              <a:gd name="connsiteY124" fmla="*/ 255000 h 459000"/>
              <a:gd name="connsiteX125" fmla="*/ 332138 w 535534"/>
              <a:gd name="connsiteY125" fmla="*/ 293250 h 459000"/>
              <a:gd name="connsiteX126" fmla="*/ 191888 w 535534"/>
              <a:gd name="connsiteY126" fmla="*/ 255000 h 459000"/>
              <a:gd name="connsiteX127" fmla="*/ 332138 w 535534"/>
              <a:gd name="connsiteY127" fmla="*/ 216750 h 459000"/>
              <a:gd name="connsiteX128" fmla="*/ 472388 w 535534"/>
              <a:gd name="connsiteY128" fmla="*/ 255000 h 459000"/>
              <a:gd name="connsiteX129" fmla="*/ 510638 w 535534"/>
              <a:gd name="connsiteY129" fmla="*/ 274125 h 459000"/>
              <a:gd name="connsiteX130" fmla="*/ 510638 w 535534"/>
              <a:gd name="connsiteY130" fmla="*/ 255000 h 459000"/>
              <a:gd name="connsiteX131" fmla="*/ 441150 w 535534"/>
              <a:gd name="connsiteY131" fmla="*/ 191250 h 459000"/>
              <a:gd name="connsiteX132" fmla="*/ 381863 w 535534"/>
              <a:gd name="connsiteY132" fmla="*/ 181050 h 459000"/>
              <a:gd name="connsiteX133" fmla="*/ 382500 w 535534"/>
              <a:gd name="connsiteY133" fmla="*/ 172125 h 459000"/>
              <a:gd name="connsiteX134" fmla="*/ 357000 w 535534"/>
              <a:gd name="connsiteY134" fmla="*/ 127500 h 459000"/>
              <a:gd name="connsiteX135" fmla="*/ 357000 w 535534"/>
              <a:gd name="connsiteY135" fmla="*/ 76500 h 459000"/>
              <a:gd name="connsiteX136" fmla="*/ 287513 w 535534"/>
              <a:gd name="connsiteY136" fmla="*/ 12750 h 459000"/>
              <a:gd name="connsiteX137" fmla="*/ 178500 w 535534"/>
              <a:gd name="connsiteY137" fmla="*/ 0 h 459000"/>
              <a:gd name="connsiteX138" fmla="*/ 0 w 535534"/>
              <a:gd name="connsiteY138" fmla="*/ 76500 h 459000"/>
              <a:gd name="connsiteX139" fmla="*/ 0 w 535534"/>
              <a:gd name="connsiteY139" fmla="*/ 140250 h 459000"/>
              <a:gd name="connsiteX140" fmla="*/ 25500 w 535534"/>
              <a:gd name="connsiteY140" fmla="*/ 184875 h 459000"/>
              <a:gd name="connsiteX141" fmla="*/ 25500 w 535534"/>
              <a:gd name="connsiteY141" fmla="*/ 196988 h 459000"/>
              <a:gd name="connsiteX142" fmla="*/ 0 w 535534"/>
              <a:gd name="connsiteY142" fmla="*/ 242250 h 459000"/>
              <a:gd name="connsiteX143" fmla="*/ 0 w 535534"/>
              <a:gd name="connsiteY143" fmla="*/ 306000 h 459000"/>
              <a:gd name="connsiteX144" fmla="*/ 69487 w 535534"/>
              <a:gd name="connsiteY144" fmla="*/ 369750 h 459000"/>
              <a:gd name="connsiteX145" fmla="*/ 178500 w 535534"/>
              <a:gd name="connsiteY145" fmla="*/ 382500 h 459000"/>
              <a:gd name="connsiteX146" fmla="*/ 247988 w 535534"/>
              <a:gd name="connsiteY146" fmla="*/ 446250 h 459000"/>
              <a:gd name="connsiteX147" fmla="*/ 357000 w 535534"/>
              <a:gd name="connsiteY147" fmla="*/ 459000 h 459000"/>
              <a:gd name="connsiteX148" fmla="*/ 535500 w 535534"/>
              <a:gd name="connsiteY148" fmla="*/ 382500 h 459000"/>
              <a:gd name="connsiteX149" fmla="*/ 535500 w 535534"/>
              <a:gd name="connsiteY149" fmla="*/ 318750 h 459000"/>
              <a:gd name="connsiteX150" fmla="*/ 510638 w 535534"/>
              <a:gd name="connsiteY150" fmla="*/ 274125 h 4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35534" h="459000">
                <a:moveTo>
                  <a:pt x="497888" y="382500"/>
                </a:moveTo>
                <a:cubicBezTo>
                  <a:pt x="497888" y="390788"/>
                  <a:pt x="488325" y="398438"/>
                  <a:pt x="472388" y="404175"/>
                </a:cubicBezTo>
                <a:lnTo>
                  <a:pt x="472388" y="381225"/>
                </a:lnTo>
                <a:cubicBezTo>
                  <a:pt x="481313" y="378675"/>
                  <a:pt x="490238" y="374850"/>
                  <a:pt x="497888" y="371025"/>
                </a:cubicBezTo>
                <a:lnTo>
                  <a:pt x="497888" y="382500"/>
                </a:lnTo>
                <a:close/>
                <a:moveTo>
                  <a:pt x="446888" y="340425"/>
                </a:moveTo>
                <a:lnTo>
                  <a:pt x="446888" y="317475"/>
                </a:lnTo>
                <a:cubicBezTo>
                  <a:pt x="455813" y="314925"/>
                  <a:pt x="464738" y="311100"/>
                  <a:pt x="472388" y="307275"/>
                </a:cubicBezTo>
                <a:lnTo>
                  <a:pt x="472388" y="318750"/>
                </a:lnTo>
                <a:cubicBezTo>
                  <a:pt x="472388" y="327038"/>
                  <a:pt x="462825" y="334688"/>
                  <a:pt x="446888" y="340425"/>
                </a:cubicBezTo>
                <a:close/>
                <a:moveTo>
                  <a:pt x="446888" y="411825"/>
                </a:moveTo>
                <a:cubicBezTo>
                  <a:pt x="439238" y="413738"/>
                  <a:pt x="430313" y="415013"/>
                  <a:pt x="421388" y="416288"/>
                </a:cubicBezTo>
                <a:lnTo>
                  <a:pt x="421388" y="391425"/>
                </a:lnTo>
                <a:cubicBezTo>
                  <a:pt x="429675" y="390150"/>
                  <a:pt x="438600" y="388875"/>
                  <a:pt x="446888" y="387600"/>
                </a:cubicBezTo>
                <a:lnTo>
                  <a:pt x="446888" y="411825"/>
                </a:lnTo>
                <a:close/>
                <a:moveTo>
                  <a:pt x="395888" y="327675"/>
                </a:moveTo>
                <a:cubicBezTo>
                  <a:pt x="404175" y="326400"/>
                  <a:pt x="413100" y="325125"/>
                  <a:pt x="421388" y="323850"/>
                </a:cubicBezTo>
                <a:lnTo>
                  <a:pt x="421388" y="348075"/>
                </a:lnTo>
                <a:cubicBezTo>
                  <a:pt x="413738" y="349988"/>
                  <a:pt x="404813" y="351263"/>
                  <a:pt x="395888" y="352538"/>
                </a:cubicBezTo>
                <a:lnTo>
                  <a:pt x="395888" y="327675"/>
                </a:lnTo>
                <a:close/>
                <a:moveTo>
                  <a:pt x="395888" y="419475"/>
                </a:moveTo>
                <a:cubicBezTo>
                  <a:pt x="387600" y="420113"/>
                  <a:pt x="379313" y="420750"/>
                  <a:pt x="370388" y="420750"/>
                </a:cubicBezTo>
                <a:lnTo>
                  <a:pt x="370388" y="395250"/>
                </a:lnTo>
                <a:cubicBezTo>
                  <a:pt x="378037" y="395250"/>
                  <a:pt x="386963" y="394613"/>
                  <a:pt x="395888" y="393975"/>
                </a:cubicBezTo>
                <a:lnTo>
                  <a:pt x="395888" y="419475"/>
                </a:lnTo>
                <a:close/>
                <a:moveTo>
                  <a:pt x="344888" y="357000"/>
                </a:moveTo>
                <a:lnTo>
                  <a:pt x="344888" y="331500"/>
                </a:lnTo>
                <a:cubicBezTo>
                  <a:pt x="352538" y="331500"/>
                  <a:pt x="361463" y="330863"/>
                  <a:pt x="370388" y="330225"/>
                </a:cubicBezTo>
                <a:lnTo>
                  <a:pt x="370388" y="355725"/>
                </a:lnTo>
                <a:cubicBezTo>
                  <a:pt x="362100" y="356363"/>
                  <a:pt x="353813" y="356363"/>
                  <a:pt x="344888" y="357000"/>
                </a:cubicBezTo>
                <a:close/>
                <a:moveTo>
                  <a:pt x="344888" y="420750"/>
                </a:moveTo>
                <a:cubicBezTo>
                  <a:pt x="335963" y="420750"/>
                  <a:pt x="327675" y="420113"/>
                  <a:pt x="319388" y="419475"/>
                </a:cubicBezTo>
                <a:lnTo>
                  <a:pt x="319388" y="395250"/>
                </a:lnTo>
                <a:cubicBezTo>
                  <a:pt x="323850" y="395250"/>
                  <a:pt x="327675" y="395250"/>
                  <a:pt x="332138" y="395250"/>
                </a:cubicBezTo>
                <a:cubicBezTo>
                  <a:pt x="335963" y="395250"/>
                  <a:pt x="340425" y="395250"/>
                  <a:pt x="344888" y="395250"/>
                </a:cubicBezTo>
                <a:lnTo>
                  <a:pt x="344888" y="420750"/>
                </a:lnTo>
                <a:close/>
                <a:moveTo>
                  <a:pt x="293888" y="330225"/>
                </a:moveTo>
                <a:cubicBezTo>
                  <a:pt x="302175" y="330863"/>
                  <a:pt x="310463" y="331500"/>
                  <a:pt x="319388" y="331500"/>
                </a:cubicBezTo>
                <a:lnTo>
                  <a:pt x="319388" y="357000"/>
                </a:lnTo>
                <a:cubicBezTo>
                  <a:pt x="310463" y="357000"/>
                  <a:pt x="302175" y="356363"/>
                  <a:pt x="293888" y="355725"/>
                </a:cubicBezTo>
                <a:lnTo>
                  <a:pt x="293888" y="330225"/>
                </a:lnTo>
                <a:close/>
                <a:moveTo>
                  <a:pt x="293888" y="416288"/>
                </a:moveTo>
                <a:cubicBezTo>
                  <a:pt x="284963" y="415013"/>
                  <a:pt x="276038" y="413738"/>
                  <a:pt x="268388" y="411825"/>
                </a:cubicBezTo>
                <a:lnTo>
                  <a:pt x="268388" y="391425"/>
                </a:lnTo>
                <a:cubicBezTo>
                  <a:pt x="276675" y="392700"/>
                  <a:pt x="284963" y="393337"/>
                  <a:pt x="293888" y="393975"/>
                </a:cubicBezTo>
                <a:lnTo>
                  <a:pt x="293888" y="416288"/>
                </a:lnTo>
                <a:close/>
                <a:moveTo>
                  <a:pt x="242888" y="348075"/>
                </a:moveTo>
                <a:lnTo>
                  <a:pt x="242888" y="323213"/>
                </a:lnTo>
                <a:cubicBezTo>
                  <a:pt x="251175" y="324488"/>
                  <a:pt x="259462" y="326400"/>
                  <a:pt x="268388" y="327038"/>
                </a:cubicBezTo>
                <a:lnTo>
                  <a:pt x="268388" y="352538"/>
                </a:lnTo>
                <a:cubicBezTo>
                  <a:pt x="259462" y="351263"/>
                  <a:pt x="250538" y="349988"/>
                  <a:pt x="242888" y="348075"/>
                </a:cubicBezTo>
                <a:close/>
                <a:moveTo>
                  <a:pt x="242888" y="404175"/>
                </a:moveTo>
                <a:cubicBezTo>
                  <a:pt x="226950" y="397800"/>
                  <a:pt x="217388" y="390150"/>
                  <a:pt x="217388" y="382500"/>
                </a:cubicBezTo>
                <a:lnTo>
                  <a:pt x="217388" y="381225"/>
                </a:lnTo>
                <a:cubicBezTo>
                  <a:pt x="217388" y="381225"/>
                  <a:pt x="217388" y="381225"/>
                  <a:pt x="218025" y="381225"/>
                </a:cubicBezTo>
                <a:cubicBezTo>
                  <a:pt x="219938" y="381863"/>
                  <a:pt x="221212" y="382500"/>
                  <a:pt x="223125" y="382500"/>
                </a:cubicBezTo>
                <a:cubicBezTo>
                  <a:pt x="229500" y="384413"/>
                  <a:pt x="235875" y="385688"/>
                  <a:pt x="242888" y="386962"/>
                </a:cubicBezTo>
                <a:lnTo>
                  <a:pt x="242888" y="404175"/>
                </a:lnTo>
                <a:close/>
                <a:moveTo>
                  <a:pt x="140888" y="317475"/>
                </a:moveTo>
                <a:cubicBezTo>
                  <a:pt x="145350" y="317475"/>
                  <a:pt x="149175" y="318113"/>
                  <a:pt x="153638" y="318113"/>
                </a:cubicBezTo>
                <a:lnTo>
                  <a:pt x="153638" y="318750"/>
                </a:lnTo>
                <a:cubicBezTo>
                  <a:pt x="153638" y="327675"/>
                  <a:pt x="155550" y="336600"/>
                  <a:pt x="160013" y="343613"/>
                </a:cubicBezTo>
                <a:cubicBezTo>
                  <a:pt x="153638" y="343613"/>
                  <a:pt x="147263" y="342975"/>
                  <a:pt x="140888" y="342337"/>
                </a:cubicBezTo>
                <a:lnTo>
                  <a:pt x="140888" y="317475"/>
                </a:lnTo>
                <a:close/>
                <a:moveTo>
                  <a:pt x="115388" y="240975"/>
                </a:moveTo>
                <a:cubicBezTo>
                  <a:pt x="123675" y="242250"/>
                  <a:pt x="131963" y="244163"/>
                  <a:pt x="140888" y="244800"/>
                </a:cubicBezTo>
                <a:lnTo>
                  <a:pt x="140888" y="270300"/>
                </a:lnTo>
                <a:cubicBezTo>
                  <a:pt x="131963" y="269025"/>
                  <a:pt x="123038" y="267750"/>
                  <a:pt x="115388" y="265838"/>
                </a:cubicBezTo>
                <a:lnTo>
                  <a:pt x="115388" y="240975"/>
                </a:lnTo>
                <a:close/>
                <a:moveTo>
                  <a:pt x="115388" y="339788"/>
                </a:moveTo>
                <a:cubicBezTo>
                  <a:pt x="106463" y="338513"/>
                  <a:pt x="97538" y="337238"/>
                  <a:pt x="89888" y="335325"/>
                </a:cubicBezTo>
                <a:lnTo>
                  <a:pt x="89888" y="310463"/>
                </a:lnTo>
                <a:cubicBezTo>
                  <a:pt x="98175" y="311738"/>
                  <a:pt x="106463" y="313650"/>
                  <a:pt x="115388" y="314288"/>
                </a:cubicBezTo>
                <a:lnTo>
                  <a:pt x="115388" y="339788"/>
                </a:lnTo>
                <a:close/>
                <a:moveTo>
                  <a:pt x="64388" y="235875"/>
                </a:moveTo>
                <a:lnTo>
                  <a:pt x="64388" y="224400"/>
                </a:lnTo>
                <a:cubicBezTo>
                  <a:pt x="72038" y="228225"/>
                  <a:pt x="80325" y="231413"/>
                  <a:pt x="89888" y="233963"/>
                </a:cubicBezTo>
                <a:lnTo>
                  <a:pt x="89888" y="257550"/>
                </a:lnTo>
                <a:cubicBezTo>
                  <a:pt x="73950" y="251813"/>
                  <a:pt x="64388" y="244163"/>
                  <a:pt x="64388" y="235875"/>
                </a:cubicBezTo>
                <a:close/>
                <a:moveTo>
                  <a:pt x="64388" y="327675"/>
                </a:moveTo>
                <a:cubicBezTo>
                  <a:pt x="48450" y="321300"/>
                  <a:pt x="38888" y="313650"/>
                  <a:pt x="38888" y="306000"/>
                </a:cubicBezTo>
                <a:lnTo>
                  <a:pt x="38888" y="294525"/>
                </a:lnTo>
                <a:cubicBezTo>
                  <a:pt x="46538" y="298350"/>
                  <a:pt x="54825" y="301538"/>
                  <a:pt x="64388" y="304088"/>
                </a:cubicBezTo>
                <a:lnTo>
                  <a:pt x="64388" y="327675"/>
                </a:lnTo>
                <a:close/>
                <a:moveTo>
                  <a:pt x="38888" y="128775"/>
                </a:moveTo>
                <a:cubicBezTo>
                  <a:pt x="46538" y="132600"/>
                  <a:pt x="54825" y="135788"/>
                  <a:pt x="64388" y="138338"/>
                </a:cubicBezTo>
                <a:lnTo>
                  <a:pt x="64388" y="161925"/>
                </a:lnTo>
                <a:cubicBezTo>
                  <a:pt x="48450" y="155550"/>
                  <a:pt x="38888" y="147900"/>
                  <a:pt x="38888" y="140250"/>
                </a:cubicBezTo>
                <a:lnTo>
                  <a:pt x="38888" y="128775"/>
                </a:lnTo>
                <a:close/>
                <a:moveTo>
                  <a:pt x="115388" y="149175"/>
                </a:moveTo>
                <a:lnTo>
                  <a:pt x="115388" y="174675"/>
                </a:lnTo>
                <a:cubicBezTo>
                  <a:pt x="106463" y="173400"/>
                  <a:pt x="97538" y="172125"/>
                  <a:pt x="89888" y="170213"/>
                </a:cubicBezTo>
                <a:lnTo>
                  <a:pt x="89888" y="145350"/>
                </a:lnTo>
                <a:cubicBezTo>
                  <a:pt x="98175" y="146625"/>
                  <a:pt x="106463" y="147900"/>
                  <a:pt x="115388" y="149175"/>
                </a:cubicBezTo>
                <a:close/>
                <a:moveTo>
                  <a:pt x="179138" y="38250"/>
                </a:moveTo>
                <a:cubicBezTo>
                  <a:pt x="256913" y="38250"/>
                  <a:pt x="319388" y="55463"/>
                  <a:pt x="319388" y="76500"/>
                </a:cubicBezTo>
                <a:cubicBezTo>
                  <a:pt x="319388" y="97537"/>
                  <a:pt x="256913" y="114750"/>
                  <a:pt x="179138" y="114750"/>
                </a:cubicBezTo>
                <a:cubicBezTo>
                  <a:pt x="101362" y="114750"/>
                  <a:pt x="38888" y="97537"/>
                  <a:pt x="38888" y="76500"/>
                </a:cubicBezTo>
                <a:cubicBezTo>
                  <a:pt x="38888" y="55463"/>
                  <a:pt x="101362" y="38250"/>
                  <a:pt x="179138" y="38250"/>
                </a:cubicBezTo>
                <a:close/>
                <a:moveTo>
                  <a:pt x="217388" y="340425"/>
                </a:moveTo>
                <a:cubicBezTo>
                  <a:pt x="201450" y="334050"/>
                  <a:pt x="191888" y="326400"/>
                  <a:pt x="191888" y="318750"/>
                </a:cubicBezTo>
                <a:lnTo>
                  <a:pt x="191888" y="307275"/>
                </a:lnTo>
                <a:cubicBezTo>
                  <a:pt x="199538" y="311100"/>
                  <a:pt x="207825" y="314288"/>
                  <a:pt x="217388" y="316838"/>
                </a:cubicBezTo>
                <a:lnTo>
                  <a:pt x="217388" y="340425"/>
                </a:lnTo>
                <a:close/>
                <a:moveTo>
                  <a:pt x="293888" y="161925"/>
                </a:moveTo>
                <a:lnTo>
                  <a:pt x="293888" y="138975"/>
                </a:lnTo>
                <a:cubicBezTo>
                  <a:pt x="302813" y="136425"/>
                  <a:pt x="311738" y="132600"/>
                  <a:pt x="319388" y="128775"/>
                </a:cubicBezTo>
                <a:lnTo>
                  <a:pt x="319388" y="140250"/>
                </a:lnTo>
                <a:cubicBezTo>
                  <a:pt x="319388" y="148538"/>
                  <a:pt x="309825" y="156188"/>
                  <a:pt x="293888" y="161925"/>
                </a:cubicBezTo>
                <a:close/>
                <a:moveTo>
                  <a:pt x="242888" y="174038"/>
                </a:moveTo>
                <a:lnTo>
                  <a:pt x="242888" y="149175"/>
                </a:lnTo>
                <a:cubicBezTo>
                  <a:pt x="251175" y="147900"/>
                  <a:pt x="260100" y="146625"/>
                  <a:pt x="268388" y="145350"/>
                </a:cubicBezTo>
                <a:lnTo>
                  <a:pt x="268388" y="169575"/>
                </a:lnTo>
                <a:cubicBezTo>
                  <a:pt x="260738" y="171488"/>
                  <a:pt x="251813" y="172762"/>
                  <a:pt x="242888" y="174038"/>
                </a:cubicBezTo>
                <a:close/>
                <a:moveTo>
                  <a:pt x="191888" y="178500"/>
                </a:moveTo>
                <a:lnTo>
                  <a:pt x="191888" y="153000"/>
                </a:lnTo>
                <a:cubicBezTo>
                  <a:pt x="199538" y="153000"/>
                  <a:pt x="208462" y="152363"/>
                  <a:pt x="217388" y="151725"/>
                </a:cubicBezTo>
                <a:lnTo>
                  <a:pt x="217388" y="177225"/>
                </a:lnTo>
                <a:cubicBezTo>
                  <a:pt x="209100" y="177863"/>
                  <a:pt x="200813" y="177863"/>
                  <a:pt x="191888" y="178500"/>
                </a:cubicBezTo>
                <a:close/>
                <a:moveTo>
                  <a:pt x="140888" y="177225"/>
                </a:moveTo>
                <a:lnTo>
                  <a:pt x="140888" y="151725"/>
                </a:lnTo>
                <a:cubicBezTo>
                  <a:pt x="149175" y="152363"/>
                  <a:pt x="157462" y="153000"/>
                  <a:pt x="166388" y="153000"/>
                </a:cubicBezTo>
                <a:lnTo>
                  <a:pt x="166388" y="178500"/>
                </a:lnTo>
                <a:cubicBezTo>
                  <a:pt x="157462" y="177863"/>
                  <a:pt x="149175" y="177863"/>
                  <a:pt x="140888" y="177225"/>
                </a:cubicBezTo>
                <a:close/>
                <a:moveTo>
                  <a:pt x="472388" y="255000"/>
                </a:moveTo>
                <a:cubicBezTo>
                  <a:pt x="472388" y="276038"/>
                  <a:pt x="409912" y="293250"/>
                  <a:pt x="332138" y="293250"/>
                </a:cubicBezTo>
                <a:cubicBezTo>
                  <a:pt x="254363" y="293250"/>
                  <a:pt x="191888" y="276038"/>
                  <a:pt x="191888" y="255000"/>
                </a:cubicBezTo>
                <a:cubicBezTo>
                  <a:pt x="191888" y="233963"/>
                  <a:pt x="254363" y="216750"/>
                  <a:pt x="332138" y="216750"/>
                </a:cubicBezTo>
                <a:cubicBezTo>
                  <a:pt x="409912" y="216750"/>
                  <a:pt x="472388" y="233963"/>
                  <a:pt x="472388" y="255000"/>
                </a:cubicBezTo>
                <a:close/>
                <a:moveTo>
                  <a:pt x="510638" y="274125"/>
                </a:moveTo>
                <a:lnTo>
                  <a:pt x="510638" y="255000"/>
                </a:lnTo>
                <a:cubicBezTo>
                  <a:pt x="510638" y="225038"/>
                  <a:pt x="487050" y="203363"/>
                  <a:pt x="441150" y="191250"/>
                </a:cubicBezTo>
                <a:cubicBezTo>
                  <a:pt x="423938" y="186788"/>
                  <a:pt x="404175" y="182963"/>
                  <a:pt x="381863" y="181050"/>
                </a:cubicBezTo>
                <a:cubicBezTo>
                  <a:pt x="382500" y="178500"/>
                  <a:pt x="382500" y="175313"/>
                  <a:pt x="382500" y="172125"/>
                </a:cubicBezTo>
                <a:cubicBezTo>
                  <a:pt x="382500" y="154275"/>
                  <a:pt x="374213" y="138975"/>
                  <a:pt x="357000" y="127500"/>
                </a:cubicBezTo>
                <a:lnTo>
                  <a:pt x="357000" y="76500"/>
                </a:lnTo>
                <a:cubicBezTo>
                  <a:pt x="357000" y="46537"/>
                  <a:pt x="333413" y="24862"/>
                  <a:pt x="287513" y="12750"/>
                </a:cubicBezTo>
                <a:cubicBezTo>
                  <a:pt x="257550" y="4462"/>
                  <a:pt x="219300" y="0"/>
                  <a:pt x="178500" y="0"/>
                </a:cubicBezTo>
                <a:cubicBezTo>
                  <a:pt x="124950" y="0"/>
                  <a:pt x="0" y="7650"/>
                  <a:pt x="0" y="76500"/>
                </a:cubicBezTo>
                <a:lnTo>
                  <a:pt x="0" y="140250"/>
                </a:lnTo>
                <a:cubicBezTo>
                  <a:pt x="0" y="158100"/>
                  <a:pt x="8287" y="173400"/>
                  <a:pt x="25500" y="184875"/>
                </a:cubicBezTo>
                <a:lnTo>
                  <a:pt x="25500" y="196988"/>
                </a:lnTo>
                <a:cubicBezTo>
                  <a:pt x="10200" y="207825"/>
                  <a:pt x="0" y="222488"/>
                  <a:pt x="0" y="242250"/>
                </a:cubicBezTo>
                <a:lnTo>
                  <a:pt x="0" y="306000"/>
                </a:lnTo>
                <a:cubicBezTo>
                  <a:pt x="0" y="335962"/>
                  <a:pt x="23588" y="357638"/>
                  <a:pt x="69487" y="369750"/>
                </a:cubicBezTo>
                <a:cubicBezTo>
                  <a:pt x="99450" y="378038"/>
                  <a:pt x="137700" y="382500"/>
                  <a:pt x="178500" y="382500"/>
                </a:cubicBezTo>
                <a:cubicBezTo>
                  <a:pt x="178500" y="412462"/>
                  <a:pt x="202087" y="434138"/>
                  <a:pt x="247988" y="446250"/>
                </a:cubicBezTo>
                <a:cubicBezTo>
                  <a:pt x="277950" y="454538"/>
                  <a:pt x="316200" y="459000"/>
                  <a:pt x="357000" y="459000"/>
                </a:cubicBezTo>
                <a:cubicBezTo>
                  <a:pt x="410550" y="459000"/>
                  <a:pt x="535500" y="451350"/>
                  <a:pt x="535500" y="382500"/>
                </a:cubicBezTo>
                <a:lnTo>
                  <a:pt x="535500" y="318750"/>
                </a:lnTo>
                <a:cubicBezTo>
                  <a:pt x="536138" y="300900"/>
                  <a:pt x="527850" y="285600"/>
                  <a:pt x="510638" y="274125"/>
                </a:cubicBezTo>
                <a:close/>
              </a:path>
            </a:pathLst>
          </a:custGeom>
          <a:solidFill>
            <a:srgbClr val="FFFFFF"/>
          </a:solidFill>
          <a:ln w="6350" cap="flat">
            <a:noFill/>
            <a:prstDash val="solid"/>
            <a:miter/>
          </a:ln>
        </p:spPr>
        <p:txBody>
          <a:bodyPr rtlCol="0" anchor="ctr"/>
          <a:lstStyle/>
          <a:p>
            <a:endParaRPr lang="en-GB"/>
          </a:p>
        </p:txBody>
      </p:sp>
      <p:grpSp>
        <p:nvGrpSpPr>
          <p:cNvPr id="59" name="Graphic 4" descr="Earth globe: Africa and Europe with solid fill">
            <a:extLst>
              <a:ext uri="{FF2B5EF4-FFF2-40B4-BE49-F238E27FC236}">
                <a16:creationId xmlns:a16="http://schemas.microsoft.com/office/drawing/2014/main" id="{1AB15896-2F0D-4A08-8486-231B9B9E6C59}"/>
              </a:ext>
            </a:extLst>
          </p:cNvPr>
          <p:cNvGrpSpPr>
            <a:grpSpLocks noChangeAspect="1"/>
          </p:cNvGrpSpPr>
          <p:nvPr/>
        </p:nvGrpSpPr>
        <p:grpSpPr>
          <a:xfrm>
            <a:off x="7390993" y="1335404"/>
            <a:ext cx="540000" cy="540000"/>
            <a:chOff x="2407814" y="4174597"/>
            <a:chExt cx="531997" cy="531997"/>
          </a:xfrm>
          <a:solidFill>
            <a:schemeClr val="bg1"/>
          </a:solidFill>
        </p:grpSpPr>
        <p:sp>
          <p:nvSpPr>
            <p:cNvPr id="65" name="Freeform: Shape 64">
              <a:extLst>
                <a:ext uri="{FF2B5EF4-FFF2-40B4-BE49-F238E27FC236}">
                  <a16:creationId xmlns:a16="http://schemas.microsoft.com/office/drawing/2014/main" id="{A0B157EE-603A-45AA-BA1F-7F5B524C6009}"/>
                </a:ext>
              </a:extLst>
            </p:cNvPr>
            <p:cNvSpPr/>
            <p:nvPr/>
          </p:nvSpPr>
          <p:spPr>
            <a:xfrm>
              <a:off x="2407814" y="4174597"/>
              <a:ext cx="531997" cy="531997"/>
            </a:xfrm>
            <a:custGeom>
              <a:avLst/>
              <a:gdLst>
                <a:gd name="connsiteX0" fmla="*/ 265999 w 531997"/>
                <a:gd name="connsiteY0" fmla="*/ 0 h 531997"/>
                <a:gd name="connsiteX1" fmla="*/ 0 w 531997"/>
                <a:gd name="connsiteY1" fmla="*/ 265999 h 531997"/>
                <a:gd name="connsiteX2" fmla="*/ 265999 w 531997"/>
                <a:gd name="connsiteY2" fmla="*/ 531998 h 531997"/>
                <a:gd name="connsiteX3" fmla="*/ 531998 w 531997"/>
                <a:gd name="connsiteY3" fmla="*/ 265999 h 531997"/>
                <a:gd name="connsiteX4" fmla="*/ 265999 w 531997"/>
                <a:gd name="connsiteY4" fmla="*/ 0 h 531997"/>
                <a:gd name="connsiteX5" fmla="*/ 265999 w 531997"/>
                <a:gd name="connsiteY5" fmla="*/ 503998 h 531997"/>
                <a:gd name="connsiteX6" fmla="*/ 28000 w 531997"/>
                <a:gd name="connsiteY6" fmla="*/ 265999 h 531997"/>
                <a:gd name="connsiteX7" fmla="*/ 265999 w 531997"/>
                <a:gd name="connsiteY7" fmla="*/ 28000 h 531997"/>
                <a:gd name="connsiteX8" fmla="*/ 361898 w 531997"/>
                <a:gd name="connsiteY8" fmla="*/ 48300 h 531997"/>
                <a:gd name="connsiteX9" fmla="*/ 339499 w 531997"/>
                <a:gd name="connsiteY9" fmla="*/ 66500 h 531997"/>
                <a:gd name="connsiteX10" fmla="*/ 330399 w 531997"/>
                <a:gd name="connsiteY10" fmla="*/ 70000 h 531997"/>
                <a:gd name="connsiteX11" fmla="*/ 317099 w 531997"/>
                <a:gd name="connsiteY11" fmla="*/ 70000 h 531997"/>
                <a:gd name="connsiteX12" fmla="*/ 312199 w 531997"/>
                <a:gd name="connsiteY12" fmla="*/ 69300 h 531997"/>
                <a:gd name="connsiteX13" fmla="*/ 258299 w 531997"/>
                <a:gd name="connsiteY13" fmla="*/ 49000 h 531997"/>
                <a:gd name="connsiteX14" fmla="*/ 195299 w 531997"/>
                <a:gd name="connsiteY14" fmla="*/ 70000 h 531997"/>
                <a:gd name="connsiteX15" fmla="*/ 201599 w 531997"/>
                <a:gd name="connsiteY15" fmla="*/ 91000 h 531997"/>
                <a:gd name="connsiteX16" fmla="*/ 202999 w 531997"/>
                <a:gd name="connsiteY16" fmla="*/ 91000 h 531997"/>
                <a:gd name="connsiteX17" fmla="*/ 222599 w 531997"/>
                <a:gd name="connsiteY17" fmla="*/ 91000 h 531997"/>
                <a:gd name="connsiteX18" fmla="*/ 234499 w 531997"/>
                <a:gd name="connsiteY18" fmla="*/ 84700 h 531997"/>
                <a:gd name="connsiteX19" fmla="*/ 242199 w 531997"/>
                <a:gd name="connsiteY19" fmla="*/ 72800 h 531997"/>
                <a:gd name="connsiteX20" fmla="*/ 247799 w 531997"/>
                <a:gd name="connsiteY20" fmla="*/ 70000 h 531997"/>
                <a:gd name="connsiteX21" fmla="*/ 258999 w 531997"/>
                <a:gd name="connsiteY21" fmla="*/ 70000 h 531997"/>
                <a:gd name="connsiteX22" fmla="*/ 244299 w 531997"/>
                <a:gd name="connsiteY22" fmla="*/ 94500 h 531997"/>
                <a:gd name="connsiteX23" fmla="*/ 226099 w 531997"/>
                <a:gd name="connsiteY23" fmla="*/ 105000 h 531997"/>
                <a:gd name="connsiteX24" fmla="*/ 207199 w 531997"/>
                <a:gd name="connsiteY24" fmla="*/ 105000 h 531997"/>
                <a:gd name="connsiteX25" fmla="*/ 199499 w 531997"/>
                <a:gd name="connsiteY25" fmla="*/ 107100 h 531997"/>
                <a:gd name="connsiteX26" fmla="*/ 181999 w 531997"/>
                <a:gd name="connsiteY26" fmla="*/ 118999 h 531997"/>
                <a:gd name="connsiteX27" fmla="*/ 167999 w 531997"/>
                <a:gd name="connsiteY27" fmla="*/ 118999 h 531997"/>
                <a:gd name="connsiteX28" fmla="*/ 160999 w 531997"/>
                <a:gd name="connsiteY28" fmla="*/ 125999 h 531997"/>
                <a:gd name="connsiteX29" fmla="*/ 160999 w 531997"/>
                <a:gd name="connsiteY29" fmla="*/ 132999 h 531997"/>
                <a:gd name="connsiteX30" fmla="*/ 153999 w 531997"/>
                <a:gd name="connsiteY30" fmla="*/ 139999 h 531997"/>
                <a:gd name="connsiteX31" fmla="*/ 147699 w 531997"/>
                <a:gd name="connsiteY31" fmla="*/ 139999 h 531997"/>
                <a:gd name="connsiteX32" fmla="*/ 135799 w 531997"/>
                <a:gd name="connsiteY32" fmla="*/ 146299 h 531997"/>
                <a:gd name="connsiteX33" fmla="*/ 127399 w 531997"/>
                <a:gd name="connsiteY33" fmla="*/ 159599 h 531997"/>
                <a:gd name="connsiteX34" fmla="*/ 125999 w 531997"/>
                <a:gd name="connsiteY34" fmla="*/ 163799 h 531997"/>
                <a:gd name="connsiteX35" fmla="*/ 125999 w 531997"/>
                <a:gd name="connsiteY35" fmla="*/ 167999 h 531997"/>
                <a:gd name="connsiteX36" fmla="*/ 132999 w 531997"/>
                <a:gd name="connsiteY36" fmla="*/ 174999 h 531997"/>
                <a:gd name="connsiteX37" fmla="*/ 158199 w 531997"/>
                <a:gd name="connsiteY37" fmla="*/ 174999 h 531997"/>
                <a:gd name="connsiteX38" fmla="*/ 163099 w 531997"/>
                <a:gd name="connsiteY38" fmla="*/ 172899 h 531997"/>
                <a:gd name="connsiteX39" fmla="*/ 184799 w 531997"/>
                <a:gd name="connsiteY39" fmla="*/ 151199 h 531997"/>
                <a:gd name="connsiteX40" fmla="*/ 194599 w 531997"/>
                <a:gd name="connsiteY40" fmla="*/ 146999 h 531997"/>
                <a:gd name="connsiteX41" fmla="*/ 197399 w 531997"/>
                <a:gd name="connsiteY41" fmla="*/ 146999 h 531997"/>
                <a:gd name="connsiteX42" fmla="*/ 204399 w 531997"/>
                <a:gd name="connsiteY42" fmla="*/ 152599 h 531997"/>
                <a:gd name="connsiteX43" fmla="*/ 208599 w 531997"/>
                <a:gd name="connsiteY43" fmla="*/ 170099 h 531997"/>
                <a:gd name="connsiteX44" fmla="*/ 215599 w 531997"/>
                <a:gd name="connsiteY44" fmla="*/ 175699 h 531997"/>
                <a:gd name="connsiteX45" fmla="*/ 216999 w 531997"/>
                <a:gd name="connsiteY45" fmla="*/ 175699 h 531997"/>
                <a:gd name="connsiteX46" fmla="*/ 223999 w 531997"/>
                <a:gd name="connsiteY46" fmla="*/ 168699 h 531997"/>
                <a:gd name="connsiteX47" fmla="*/ 223999 w 531997"/>
                <a:gd name="connsiteY47" fmla="*/ 150499 h 531997"/>
                <a:gd name="connsiteX48" fmla="*/ 226099 w 531997"/>
                <a:gd name="connsiteY48" fmla="*/ 145599 h 531997"/>
                <a:gd name="connsiteX49" fmla="*/ 230999 w 531997"/>
                <a:gd name="connsiteY49" fmla="*/ 139999 h 531997"/>
                <a:gd name="connsiteX50" fmla="*/ 236599 w 531997"/>
                <a:gd name="connsiteY50" fmla="*/ 156099 h 531997"/>
                <a:gd name="connsiteX51" fmla="*/ 242899 w 531997"/>
                <a:gd name="connsiteY51" fmla="*/ 160999 h 531997"/>
                <a:gd name="connsiteX52" fmla="*/ 249199 w 531997"/>
                <a:gd name="connsiteY52" fmla="*/ 160999 h 531997"/>
                <a:gd name="connsiteX53" fmla="*/ 254099 w 531997"/>
                <a:gd name="connsiteY53" fmla="*/ 158899 h 531997"/>
                <a:gd name="connsiteX54" fmla="*/ 256899 w 531997"/>
                <a:gd name="connsiteY54" fmla="*/ 156099 h 531997"/>
                <a:gd name="connsiteX55" fmla="*/ 261799 w 531997"/>
                <a:gd name="connsiteY55" fmla="*/ 153999 h 531997"/>
                <a:gd name="connsiteX56" fmla="*/ 265999 w 531997"/>
                <a:gd name="connsiteY56" fmla="*/ 153999 h 531997"/>
                <a:gd name="connsiteX57" fmla="*/ 272999 w 531997"/>
                <a:gd name="connsiteY57" fmla="*/ 160999 h 531997"/>
                <a:gd name="connsiteX58" fmla="*/ 272999 w 531997"/>
                <a:gd name="connsiteY58" fmla="*/ 167999 h 531997"/>
                <a:gd name="connsiteX59" fmla="*/ 279999 w 531997"/>
                <a:gd name="connsiteY59" fmla="*/ 174999 h 531997"/>
                <a:gd name="connsiteX60" fmla="*/ 305199 w 531997"/>
                <a:gd name="connsiteY60" fmla="*/ 174999 h 531997"/>
                <a:gd name="connsiteX61" fmla="*/ 311499 w 531997"/>
                <a:gd name="connsiteY61" fmla="*/ 184099 h 531997"/>
                <a:gd name="connsiteX62" fmla="*/ 309399 w 531997"/>
                <a:gd name="connsiteY62" fmla="*/ 190399 h 531997"/>
                <a:gd name="connsiteX63" fmla="*/ 301699 w 531997"/>
                <a:gd name="connsiteY63" fmla="*/ 195299 h 531997"/>
                <a:gd name="connsiteX64" fmla="*/ 268099 w 531997"/>
                <a:gd name="connsiteY64" fmla="*/ 189699 h 531997"/>
                <a:gd name="connsiteX65" fmla="*/ 263199 w 531997"/>
                <a:gd name="connsiteY65" fmla="*/ 189699 h 531997"/>
                <a:gd name="connsiteX66" fmla="*/ 234499 w 531997"/>
                <a:gd name="connsiteY66" fmla="*/ 195299 h 531997"/>
                <a:gd name="connsiteX67" fmla="*/ 226799 w 531997"/>
                <a:gd name="connsiteY67" fmla="*/ 194599 h 531997"/>
                <a:gd name="connsiteX68" fmla="*/ 181999 w 531997"/>
                <a:gd name="connsiteY68" fmla="*/ 181999 h 531997"/>
                <a:gd name="connsiteX69" fmla="*/ 98000 w 531997"/>
                <a:gd name="connsiteY69" fmla="*/ 258999 h 531997"/>
                <a:gd name="connsiteX70" fmla="*/ 139999 w 531997"/>
                <a:gd name="connsiteY70" fmla="*/ 307999 h 531997"/>
                <a:gd name="connsiteX71" fmla="*/ 209999 w 531997"/>
                <a:gd name="connsiteY71" fmla="*/ 363998 h 531997"/>
                <a:gd name="connsiteX72" fmla="*/ 209999 w 531997"/>
                <a:gd name="connsiteY72" fmla="*/ 407398 h 531997"/>
                <a:gd name="connsiteX73" fmla="*/ 218399 w 531997"/>
                <a:gd name="connsiteY73" fmla="*/ 429798 h 531997"/>
                <a:gd name="connsiteX74" fmla="*/ 238699 w 531997"/>
                <a:gd name="connsiteY74" fmla="*/ 454298 h 531997"/>
                <a:gd name="connsiteX75" fmla="*/ 254799 w 531997"/>
                <a:gd name="connsiteY75" fmla="*/ 461998 h 531997"/>
                <a:gd name="connsiteX76" fmla="*/ 271599 w 531997"/>
                <a:gd name="connsiteY76" fmla="*/ 461998 h 531997"/>
                <a:gd name="connsiteX77" fmla="*/ 286299 w 531997"/>
                <a:gd name="connsiteY77" fmla="*/ 455698 h 531997"/>
                <a:gd name="connsiteX78" fmla="*/ 303099 w 531997"/>
                <a:gd name="connsiteY78" fmla="*/ 438898 h 531997"/>
                <a:gd name="connsiteX79" fmla="*/ 310799 w 531997"/>
                <a:gd name="connsiteY79" fmla="*/ 427698 h 531997"/>
                <a:gd name="connsiteX80" fmla="*/ 324799 w 531997"/>
                <a:gd name="connsiteY80" fmla="*/ 398998 h 531997"/>
                <a:gd name="connsiteX81" fmla="*/ 328299 w 531997"/>
                <a:gd name="connsiteY81" fmla="*/ 383598 h 531997"/>
                <a:gd name="connsiteX82" fmla="*/ 328299 w 531997"/>
                <a:gd name="connsiteY82" fmla="*/ 351398 h 531997"/>
                <a:gd name="connsiteX83" fmla="*/ 334599 w 531997"/>
                <a:gd name="connsiteY83" fmla="*/ 336699 h 531997"/>
                <a:gd name="connsiteX84" fmla="*/ 371698 w 531997"/>
                <a:gd name="connsiteY84" fmla="*/ 299599 h 531997"/>
                <a:gd name="connsiteX85" fmla="*/ 370998 w 531997"/>
                <a:gd name="connsiteY85" fmla="*/ 289099 h 531997"/>
                <a:gd name="connsiteX86" fmla="*/ 305899 w 531997"/>
                <a:gd name="connsiteY86" fmla="*/ 220499 h 531997"/>
                <a:gd name="connsiteX87" fmla="*/ 312199 w 531997"/>
                <a:gd name="connsiteY87" fmla="*/ 209999 h 531997"/>
                <a:gd name="connsiteX88" fmla="*/ 314999 w 531997"/>
                <a:gd name="connsiteY88" fmla="*/ 209999 h 531997"/>
                <a:gd name="connsiteX89" fmla="*/ 354898 w 531997"/>
                <a:gd name="connsiteY89" fmla="*/ 261799 h 531997"/>
                <a:gd name="connsiteX90" fmla="*/ 375198 w 531997"/>
                <a:gd name="connsiteY90" fmla="*/ 263899 h 531997"/>
                <a:gd name="connsiteX91" fmla="*/ 398298 w 531997"/>
                <a:gd name="connsiteY91" fmla="*/ 244299 h 531997"/>
                <a:gd name="connsiteX92" fmla="*/ 397598 w 531997"/>
                <a:gd name="connsiteY92" fmla="*/ 233099 h 531997"/>
                <a:gd name="connsiteX93" fmla="*/ 376598 w 531997"/>
                <a:gd name="connsiteY93" fmla="*/ 220499 h 531997"/>
                <a:gd name="connsiteX94" fmla="*/ 373798 w 531997"/>
                <a:gd name="connsiteY94" fmla="*/ 211399 h 531997"/>
                <a:gd name="connsiteX95" fmla="*/ 374498 w 531997"/>
                <a:gd name="connsiteY95" fmla="*/ 209999 h 531997"/>
                <a:gd name="connsiteX96" fmla="*/ 384298 w 531997"/>
                <a:gd name="connsiteY96" fmla="*/ 207199 h 531997"/>
                <a:gd name="connsiteX97" fmla="*/ 409498 w 531997"/>
                <a:gd name="connsiteY97" fmla="*/ 222599 h 531997"/>
                <a:gd name="connsiteX98" fmla="*/ 416498 w 531997"/>
                <a:gd name="connsiteY98" fmla="*/ 224699 h 531997"/>
                <a:gd name="connsiteX99" fmla="*/ 424198 w 531997"/>
                <a:gd name="connsiteY99" fmla="*/ 224699 h 531997"/>
                <a:gd name="connsiteX100" fmla="*/ 436798 w 531997"/>
                <a:gd name="connsiteY100" fmla="*/ 233099 h 531997"/>
                <a:gd name="connsiteX101" fmla="*/ 457098 w 531997"/>
                <a:gd name="connsiteY101" fmla="*/ 279299 h 531997"/>
                <a:gd name="connsiteX102" fmla="*/ 469698 w 531997"/>
                <a:gd name="connsiteY102" fmla="*/ 287699 h 531997"/>
                <a:gd name="connsiteX103" fmla="*/ 469698 w 531997"/>
                <a:gd name="connsiteY103" fmla="*/ 287699 h 531997"/>
                <a:gd name="connsiteX104" fmla="*/ 481598 w 531997"/>
                <a:gd name="connsiteY104" fmla="*/ 275799 h 531997"/>
                <a:gd name="connsiteX105" fmla="*/ 481598 w 531997"/>
                <a:gd name="connsiteY105" fmla="*/ 256199 h 531997"/>
                <a:gd name="connsiteX106" fmla="*/ 484398 w 531997"/>
                <a:gd name="connsiteY106" fmla="*/ 250599 h 531997"/>
                <a:gd name="connsiteX107" fmla="*/ 500498 w 531997"/>
                <a:gd name="connsiteY107" fmla="*/ 237999 h 531997"/>
                <a:gd name="connsiteX108" fmla="*/ 502598 w 531997"/>
                <a:gd name="connsiteY108" fmla="*/ 266699 h 531997"/>
                <a:gd name="connsiteX109" fmla="*/ 265999 w 531997"/>
                <a:gd name="connsiteY109" fmla="*/ 503998 h 53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31997" h="531997">
                  <a:moveTo>
                    <a:pt x="265999" y="0"/>
                  </a:moveTo>
                  <a:cubicBezTo>
                    <a:pt x="118999" y="0"/>
                    <a:pt x="0" y="118999"/>
                    <a:pt x="0" y="265999"/>
                  </a:cubicBezTo>
                  <a:cubicBezTo>
                    <a:pt x="0" y="412998"/>
                    <a:pt x="118999" y="531998"/>
                    <a:pt x="265999" y="531998"/>
                  </a:cubicBezTo>
                  <a:cubicBezTo>
                    <a:pt x="412998" y="531998"/>
                    <a:pt x="531998" y="412998"/>
                    <a:pt x="531998" y="265999"/>
                  </a:cubicBezTo>
                  <a:cubicBezTo>
                    <a:pt x="531998" y="118999"/>
                    <a:pt x="412998" y="0"/>
                    <a:pt x="265999" y="0"/>
                  </a:cubicBezTo>
                  <a:close/>
                  <a:moveTo>
                    <a:pt x="265999" y="503998"/>
                  </a:moveTo>
                  <a:cubicBezTo>
                    <a:pt x="135099" y="503998"/>
                    <a:pt x="28000" y="396898"/>
                    <a:pt x="28000" y="265999"/>
                  </a:cubicBezTo>
                  <a:cubicBezTo>
                    <a:pt x="28000" y="135099"/>
                    <a:pt x="135099" y="28000"/>
                    <a:pt x="265999" y="28000"/>
                  </a:cubicBezTo>
                  <a:cubicBezTo>
                    <a:pt x="300299" y="28000"/>
                    <a:pt x="332499" y="35000"/>
                    <a:pt x="361898" y="48300"/>
                  </a:cubicBezTo>
                  <a:lnTo>
                    <a:pt x="339499" y="66500"/>
                  </a:lnTo>
                  <a:cubicBezTo>
                    <a:pt x="336699" y="68600"/>
                    <a:pt x="333899" y="70000"/>
                    <a:pt x="330399" y="70000"/>
                  </a:cubicBezTo>
                  <a:lnTo>
                    <a:pt x="317099" y="70000"/>
                  </a:lnTo>
                  <a:cubicBezTo>
                    <a:pt x="315699" y="70000"/>
                    <a:pt x="313599" y="70000"/>
                    <a:pt x="312199" y="69300"/>
                  </a:cubicBezTo>
                  <a:cubicBezTo>
                    <a:pt x="312199" y="69300"/>
                    <a:pt x="277899" y="49000"/>
                    <a:pt x="258299" y="49000"/>
                  </a:cubicBezTo>
                  <a:cubicBezTo>
                    <a:pt x="239399" y="49000"/>
                    <a:pt x="208599" y="60900"/>
                    <a:pt x="195299" y="70000"/>
                  </a:cubicBezTo>
                  <a:cubicBezTo>
                    <a:pt x="174999" y="83300"/>
                    <a:pt x="196699" y="89600"/>
                    <a:pt x="201599" y="91000"/>
                  </a:cubicBezTo>
                  <a:cubicBezTo>
                    <a:pt x="202299" y="91000"/>
                    <a:pt x="202999" y="91000"/>
                    <a:pt x="202999" y="91000"/>
                  </a:cubicBezTo>
                  <a:lnTo>
                    <a:pt x="222599" y="91000"/>
                  </a:lnTo>
                  <a:cubicBezTo>
                    <a:pt x="227499" y="91000"/>
                    <a:pt x="231699" y="88900"/>
                    <a:pt x="234499" y="84700"/>
                  </a:cubicBezTo>
                  <a:lnTo>
                    <a:pt x="242199" y="72800"/>
                  </a:lnTo>
                  <a:cubicBezTo>
                    <a:pt x="243599" y="70700"/>
                    <a:pt x="245699" y="70000"/>
                    <a:pt x="247799" y="70000"/>
                  </a:cubicBezTo>
                  <a:lnTo>
                    <a:pt x="258999" y="70000"/>
                  </a:lnTo>
                  <a:lnTo>
                    <a:pt x="244299" y="94500"/>
                  </a:lnTo>
                  <a:cubicBezTo>
                    <a:pt x="240799" y="100800"/>
                    <a:pt x="233799" y="105000"/>
                    <a:pt x="226099" y="105000"/>
                  </a:cubicBezTo>
                  <a:lnTo>
                    <a:pt x="207199" y="105000"/>
                  </a:lnTo>
                  <a:cubicBezTo>
                    <a:pt x="204399" y="105000"/>
                    <a:pt x="201599" y="105700"/>
                    <a:pt x="199499" y="107100"/>
                  </a:cubicBezTo>
                  <a:lnTo>
                    <a:pt x="181999" y="118999"/>
                  </a:lnTo>
                  <a:lnTo>
                    <a:pt x="167999" y="118999"/>
                  </a:lnTo>
                  <a:cubicBezTo>
                    <a:pt x="163799" y="118999"/>
                    <a:pt x="160999" y="121799"/>
                    <a:pt x="160999" y="125999"/>
                  </a:cubicBezTo>
                  <a:lnTo>
                    <a:pt x="160999" y="132999"/>
                  </a:lnTo>
                  <a:cubicBezTo>
                    <a:pt x="160999" y="137199"/>
                    <a:pt x="158199" y="139999"/>
                    <a:pt x="153999" y="139999"/>
                  </a:cubicBezTo>
                  <a:lnTo>
                    <a:pt x="147699" y="139999"/>
                  </a:lnTo>
                  <a:cubicBezTo>
                    <a:pt x="142799" y="139999"/>
                    <a:pt x="138599" y="142099"/>
                    <a:pt x="135799" y="146299"/>
                  </a:cubicBezTo>
                  <a:lnTo>
                    <a:pt x="127399" y="159599"/>
                  </a:lnTo>
                  <a:cubicBezTo>
                    <a:pt x="126699" y="160999"/>
                    <a:pt x="125999" y="162399"/>
                    <a:pt x="125999" y="163799"/>
                  </a:cubicBezTo>
                  <a:lnTo>
                    <a:pt x="125999" y="167999"/>
                  </a:lnTo>
                  <a:cubicBezTo>
                    <a:pt x="125999" y="172199"/>
                    <a:pt x="128799" y="174999"/>
                    <a:pt x="132999" y="174999"/>
                  </a:cubicBezTo>
                  <a:lnTo>
                    <a:pt x="158199" y="174999"/>
                  </a:lnTo>
                  <a:cubicBezTo>
                    <a:pt x="160299" y="174999"/>
                    <a:pt x="161699" y="174299"/>
                    <a:pt x="163099" y="172899"/>
                  </a:cubicBezTo>
                  <a:lnTo>
                    <a:pt x="184799" y="151199"/>
                  </a:lnTo>
                  <a:cubicBezTo>
                    <a:pt x="187599" y="148399"/>
                    <a:pt x="191099" y="146999"/>
                    <a:pt x="194599" y="146999"/>
                  </a:cubicBezTo>
                  <a:lnTo>
                    <a:pt x="197399" y="146999"/>
                  </a:lnTo>
                  <a:cubicBezTo>
                    <a:pt x="200899" y="146999"/>
                    <a:pt x="203699" y="149099"/>
                    <a:pt x="204399" y="152599"/>
                  </a:cubicBezTo>
                  <a:lnTo>
                    <a:pt x="208599" y="170099"/>
                  </a:lnTo>
                  <a:cubicBezTo>
                    <a:pt x="209299" y="172899"/>
                    <a:pt x="212099" y="175699"/>
                    <a:pt x="215599" y="175699"/>
                  </a:cubicBezTo>
                  <a:lnTo>
                    <a:pt x="216999" y="175699"/>
                  </a:lnTo>
                  <a:cubicBezTo>
                    <a:pt x="221199" y="175699"/>
                    <a:pt x="223999" y="172899"/>
                    <a:pt x="223999" y="168699"/>
                  </a:cubicBezTo>
                  <a:lnTo>
                    <a:pt x="223999" y="150499"/>
                  </a:lnTo>
                  <a:cubicBezTo>
                    <a:pt x="223999" y="148399"/>
                    <a:pt x="224699" y="146999"/>
                    <a:pt x="226099" y="145599"/>
                  </a:cubicBezTo>
                  <a:lnTo>
                    <a:pt x="230999" y="139999"/>
                  </a:lnTo>
                  <a:lnTo>
                    <a:pt x="236599" y="156099"/>
                  </a:lnTo>
                  <a:cubicBezTo>
                    <a:pt x="237299" y="158899"/>
                    <a:pt x="240099" y="160999"/>
                    <a:pt x="242899" y="160999"/>
                  </a:cubicBezTo>
                  <a:lnTo>
                    <a:pt x="249199" y="160999"/>
                  </a:lnTo>
                  <a:cubicBezTo>
                    <a:pt x="251299" y="160999"/>
                    <a:pt x="252699" y="160299"/>
                    <a:pt x="254099" y="158899"/>
                  </a:cubicBezTo>
                  <a:lnTo>
                    <a:pt x="256899" y="156099"/>
                  </a:lnTo>
                  <a:cubicBezTo>
                    <a:pt x="258299" y="154699"/>
                    <a:pt x="259699" y="153999"/>
                    <a:pt x="261799" y="153999"/>
                  </a:cubicBezTo>
                  <a:lnTo>
                    <a:pt x="265999" y="153999"/>
                  </a:lnTo>
                  <a:cubicBezTo>
                    <a:pt x="270199" y="153999"/>
                    <a:pt x="272999" y="156799"/>
                    <a:pt x="272999" y="160999"/>
                  </a:cubicBezTo>
                  <a:lnTo>
                    <a:pt x="272999" y="167999"/>
                  </a:lnTo>
                  <a:cubicBezTo>
                    <a:pt x="272999" y="172199"/>
                    <a:pt x="275799" y="174999"/>
                    <a:pt x="279999" y="174999"/>
                  </a:cubicBezTo>
                  <a:lnTo>
                    <a:pt x="305199" y="174999"/>
                  </a:lnTo>
                  <a:cubicBezTo>
                    <a:pt x="310099" y="174999"/>
                    <a:pt x="313599" y="179899"/>
                    <a:pt x="311499" y="184099"/>
                  </a:cubicBezTo>
                  <a:lnTo>
                    <a:pt x="309399" y="190399"/>
                  </a:lnTo>
                  <a:cubicBezTo>
                    <a:pt x="307999" y="193899"/>
                    <a:pt x="305199" y="195999"/>
                    <a:pt x="301699" y="195299"/>
                  </a:cubicBezTo>
                  <a:lnTo>
                    <a:pt x="268099" y="189699"/>
                  </a:lnTo>
                  <a:cubicBezTo>
                    <a:pt x="266699" y="189699"/>
                    <a:pt x="264599" y="189699"/>
                    <a:pt x="263199" y="189699"/>
                  </a:cubicBezTo>
                  <a:lnTo>
                    <a:pt x="234499" y="195299"/>
                  </a:lnTo>
                  <a:cubicBezTo>
                    <a:pt x="231699" y="195999"/>
                    <a:pt x="229599" y="195299"/>
                    <a:pt x="226799" y="194599"/>
                  </a:cubicBezTo>
                  <a:cubicBezTo>
                    <a:pt x="217699" y="191099"/>
                    <a:pt x="192499" y="181999"/>
                    <a:pt x="181999" y="181999"/>
                  </a:cubicBezTo>
                  <a:cubicBezTo>
                    <a:pt x="98700" y="181999"/>
                    <a:pt x="98000" y="237999"/>
                    <a:pt x="98000" y="258999"/>
                  </a:cubicBezTo>
                  <a:cubicBezTo>
                    <a:pt x="98000" y="286999"/>
                    <a:pt x="114099" y="307999"/>
                    <a:pt x="139999" y="307999"/>
                  </a:cubicBezTo>
                  <a:cubicBezTo>
                    <a:pt x="170799" y="307999"/>
                    <a:pt x="209999" y="306599"/>
                    <a:pt x="209999" y="363998"/>
                  </a:cubicBezTo>
                  <a:lnTo>
                    <a:pt x="209999" y="407398"/>
                  </a:lnTo>
                  <a:cubicBezTo>
                    <a:pt x="209999" y="415798"/>
                    <a:pt x="212799" y="423498"/>
                    <a:pt x="218399" y="429798"/>
                  </a:cubicBezTo>
                  <a:lnTo>
                    <a:pt x="238699" y="454298"/>
                  </a:lnTo>
                  <a:cubicBezTo>
                    <a:pt x="242899" y="459198"/>
                    <a:pt x="248499" y="461998"/>
                    <a:pt x="254799" y="461998"/>
                  </a:cubicBezTo>
                  <a:lnTo>
                    <a:pt x="271599" y="461998"/>
                  </a:lnTo>
                  <a:cubicBezTo>
                    <a:pt x="277199" y="461998"/>
                    <a:pt x="282799" y="459898"/>
                    <a:pt x="286299" y="455698"/>
                  </a:cubicBezTo>
                  <a:lnTo>
                    <a:pt x="303099" y="438898"/>
                  </a:lnTo>
                  <a:cubicBezTo>
                    <a:pt x="306599" y="435398"/>
                    <a:pt x="308699" y="431898"/>
                    <a:pt x="310799" y="427698"/>
                  </a:cubicBezTo>
                  <a:lnTo>
                    <a:pt x="324799" y="398998"/>
                  </a:lnTo>
                  <a:cubicBezTo>
                    <a:pt x="326899" y="394098"/>
                    <a:pt x="328299" y="388498"/>
                    <a:pt x="328299" y="383598"/>
                  </a:cubicBezTo>
                  <a:lnTo>
                    <a:pt x="328299" y="351398"/>
                  </a:lnTo>
                  <a:cubicBezTo>
                    <a:pt x="328299" y="345798"/>
                    <a:pt x="330399" y="340198"/>
                    <a:pt x="334599" y="336699"/>
                  </a:cubicBezTo>
                  <a:lnTo>
                    <a:pt x="371698" y="299599"/>
                  </a:lnTo>
                  <a:cubicBezTo>
                    <a:pt x="374498" y="296799"/>
                    <a:pt x="374498" y="291199"/>
                    <a:pt x="370998" y="289099"/>
                  </a:cubicBezTo>
                  <a:cubicBezTo>
                    <a:pt x="370998" y="289099"/>
                    <a:pt x="328999" y="265299"/>
                    <a:pt x="305899" y="220499"/>
                  </a:cubicBezTo>
                  <a:cubicBezTo>
                    <a:pt x="303799" y="215599"/>
                    <a:pt x="306599" y="209999"/>
                    <a:pt x="312199" y="209999"/>
                  </a:cubicBezTo>
                  <a:lnTo>
                    <a:pt x="314999" y="209999"/>
                  </a:lnTo>
                  <a:lnTo>
                    <a:pt x="354898" y="261799"/>
                  </a:lnTo>
                  <a:cubicBezTo>
                    <a:pt x="359798" y="268099"/>
                    <a:pt x="368898" y="268799"/>
                    <a:pt x="375198" y="263899"/>
                  </a:cubicBezTo>
                  <a:lnTo>
                    <a:pt x="398298" y="244299"/>
                  </a:lnTo>
                  <a:cubicBezTo>
                    <a:pt x="401798" y="241499"/>
                    <a:pt x="401798" y="235199"/>
                    <a:pt x="397598" y="233099"/>
                  </a:cubicBezTo>
                  <a:lnTo>
                    <a:pt x="376598" y="220499"/>
                  </a:lnTo>
                  <a:cubicBezTo>
                    <a:pt x="373798" y="218399"/>
                    <a:pt x="372398" y="214899"/>
                    <a:pt x="373798" y="211399"/>
                  </a:cubicBezTo>
                  <a:lnTo>
                    <a:pt x="374498" y="209999"/>
                  </a:lnTo>
                  <a:cubicBezTo>
                    <a:pt x="376598" y="206499"/>
                    <a:pt x="380798" y="205099"/>
                    <a:pt x="384298" y="207199"/>
                  </a:cubicBezTo>
                  <a:lnTo>
                    <a:pt x="409498" y="222599"/>
                  </a:lnTo>
                  <a:cubicBezTo>
                    <a:pt x="411598" y="223999"/>
                    <a:pt x="414398" y="224699"/>
                    <a:pt x="416498" y="224699"/>
                  </a:cubicBezTo>
                  <a:lnTo>
                    <a:pt x="424198" y="224699"/>
                  </a:lnTo>
                  <a:cubicBezTo>
                    <a:pt x="429798" y="224699"/>
                    <a:pt x="434698" y="228199"/>
                    <a:pt x="436798" y="233099"/>
                  </a:cubicBezTo>
                  <a:lnTo>
                    <a:pt x="457098" y="279299"/>
                  </a:lnTo>
                  <a:cubicBezTo>
                    <a:pt x="459198" y="284199"/>
                    <a:pt x="464098" y="287699"/>
                    <a:pt x="469698" y="287699"/>
                  </a:cubicBezTo>
                  <a:lnTo>
                    <a:pt x="469698" y="287699"/>
                  </a:lnTo>
                  <a:cubicBezTo>
                    <a:pt x="475998" y="287699"/>
                    <a:pt x="481598" y="282099"/>
                    <a:pt x="481598" y="275799"/>
                  </a:cubicBezTo>
                  <a:lnTo>
                    <a:pt x="481598" y="256199"/>
                  </a:lnTo>
                  <a:cubicBezTo>
                    <a:pt x="481598" y="254099"/>
                    <a:pt x="482298" y="251999"/>
                    <a:pt x="484398" y="250599"/>
                  </a:cubicBezTo>
                  <a:lnTo>
                    <a:pt x="500498" y="237999"/>
                  </a:lnTo>
                  <a:cubicBezTo>
                    <a:pt x="501898" y="247099"/>
                    <a:pt x="502598" y="256899"/>
                    <a:pt x="502598" y="266699"/>
                  </a:cubicBezTo>
                  <a:cubicBezTo>
                    <a:pt x="503998" y="396898"/>
                    <a:pt x="396898" y="503998"/>
                    <a:pt x="265999" y="503998"/>
                  </a:cubicBezTo>
                  <a:close/>
                </a:path>
              </a:pathLst>
            </a:custGeom>
            <a:solidFill>
              <a:schemeClr val="bg1"/>
            </a:solidFill>
            <a:ln w="6945" cap="flat">
              <a:noFill/>
              <a:prstDash val="solid"/>
              <a:miter/>
            </a:ln>
          </p:spPr>
          <p:txBody>
            <a:bodyPr rtlCol="0" anchor="ctr"/>
            <a:lstStyle/>
            <a:p>
              <a:endParaRPr lang="en-GB" dirty="0"/>
            </a:p>
          </p:txBody>
        </p:sp>
        <p:sp>
          <p:nvSpPr>
            <p:cNvPr id="66" name="Freeform: Shape 65">
              <a:extLst>
                <a:ext uri="{FF2B5EF4-FFF2-40B4-BE49-F238E27FC236}">
                  <a16:creationId xmlns:a16="http://schemas.microsoft.com/office/drawing/2014/main" id="{AEBD388C-6A66-4140-9816-F5B01F403BD1}"/>
                </a:ext>
              </a:extLst>
            </p:cNvPr>
            <p:cNvSpPr/>
            <p:nvPr/>
          </p:nvSpPr>
          <p:spPr>
            <a:xfrm>
              <a:off x="2536614" y="4261397"/>
              <a:ext cx="32199" cy="39199"/>
            </a:xfrm>
            <a:custGeom>
              <a:avLst/>
              <a:gdLst>
                <a:gd name="connsiteX0" fmla="*/ 11200 w 32199"/>
                <a:gd name="connsiteY0" fmla="*/ 32200 h 39199"/>
                <a:gd name="connsiteX1" fmla="*/ 11200 w 32199"/>
                <a:gd name="connsiteY1" fmla="*/ 39200 h 39199"/>
                <a:gd name="connsiteX2" fmla="*/ 18200 w 32199"/>
                <a:gd name="connsiteY2" fmla="*/ 39200 h 39199"/>
                <a:gd name="connsiteX3" fmla="*/ 25200 w 32199"/>
                <a:gd name="connsiteY3" fmla="*/ 32200 h 39199"/>
                <a:gd name="connsiteX4" fmla="*/ 25200 w 32199"/>
                <a:gd name="connsiteY4" fmla="*/ 25200 h 39199"/>
                <a:gd name="connsiteX5" fmla="*/ 32200 w 32199"/>
                <a:gd name="connsiteY5" fmla="*/ 25200 h 39199"/>
                <a:gd name="connsiteX6" fmla="*/ 32200 w 32199"/>
                <a:gd name="connsiteY6" fmla="*/ 14000 h 39199"/>
                <a:gd name="connsiteX7" fmla="*/ 30100 w 32199"/>
                <a:gd name="connsiteY7" fmla="*/ 9100 h 39199"/>
                <a:gd name="connsiteX8" fmla="*/ 23100 w 32199"/>
                <a:gd name="connsiteY8" fmla="*/ 2100 h 39199"/>
                <a:gd name="connsiteX9" fmla="*/ 13300 w 32199"/>
                <a:gd name="connsiteY9" fmla="*/ 2100 h 39199"/>
                <a:gd name="connsiteX10" fmla="*/ 2100 w 32199"/>
                <a:gd name="connsiteY10" fmla="*/ 13300 h 39199"/>
                <a:gd name="connsiteX11" fmla="*/ 2100 w 32199"/>
                <a:gd name="connsiteY11" fmla="*/ 23100 h 39199"/>
                <a:gd name="connsiteX12" fmla="*/ 11200 w 32199"/>
                <a:gd name="connsiteY12" fmla="*/ 32200 h 3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199" h="39199">
                  <a:moveTo>
                    <a:pt x="11200" y="32200"/>
                  </a:moveTo>
                  <a:lnTo>
                    <a:pt x="11200" y="39200"/>
                  </a:lnTo>
                  <a:lnTo>
                    <a:pt x="18200" y="39200"/>
                  </a:lnTo>
                  <a:cubicBezTo>
                    <a:pt x="22400" y="39200"/>
                    <a:pt x="25200" y="36400"/>
                    <a:pt x="25200" y="32200"/>
                  </a:cubicBezTo>
                  <a:lnTo>
                    <a:pt x="25200" y="25200"/>
                  </a:lnTo>
                  <a:lnTo>
                    <a:pt x="32200" y="25200"/>
                  </a:lnTo>
                  <a:lnTo>
                    <a:pt x="32200" y="14000"/>
                  </a:lnTo>
                  <a:cubicBezTo>
                    <a:pt x="32200" y="11900"/>
                    <a:pt x="31500" y="10500"/>
                    <a:pt x="30100" y="9100"/>
                  </a:cubicBezTo>
                  <a:lnTo>
                    <a:pt x="23100" y="2100"/>
                  </a:lnTo>
                  <a:cubicBezTo>
                    <a:pt x="20300" y="-700"/>
                    <a:pt x="16100" y="-700"/>
                    <a:pt x="13300" y="2100"/>
                  </a:cubicBezTo>
                  <a:lnTo>
                    <a:pt x="2100" y="13300"/>
                  </a:lnTo>
                  <a:cubicBezTo>
                    <a:pt x="-700" y="16100"/>
                    <a:pt x="-700" y="20300"/>
                    <a:pt x="2100" y="23100"/>
                  </a:cubicBezTo>
                  <a:lnTo>
                    <a:pt x="11200" y="32200"/>
                  </a:lnTo>
                  <a:close/>
                </a:path>
              </a:pathLst>
            </a:custGeom>
            <a:solidFill>
              <a:schemeClr val="bg1"/>
            </a:solidFill>
            <a:ln w="6945" cap="flat">
              <a:noFill/>
              <a:prstDash val="solid"/>
              <a:miter/>
            </a:ln>
          </p:spPr>
          <p:txBody>
            <a:bodyPr rtlCol="0" anchor="ctr"/>
            <a:lstStyle/>
            <a:p>
              <a:endParaRPr lang="en-GB"/>
            </a:p>
          </p:txBody>
        </p:sp>
      </p:grpSp>
      <p:sp>
        <p:nvSpPr>
          <p:cNvPr id="69" name="Oval 68">
            <a:extLst>
              <a:ext uri="{FF2B5EF4-FFF2-40B4-BE49-F238E27FC236}">
                <a16:creationId xmlns:a16="http://schemas.microsoft.com/office/drawing/2014/main" id="{BD3988C4-053A-456E-AF40-C4AB22CEE501}"/>
              </a:ext>
            </a:extLst>
          </p:cNvPr>
          <p:cNvSpPr>
            <a:spLocks noChangeAspect="1"/>
          </p:cNvSpPr>
          <p:nvPr/>
        </p:nvSpPr>
        <p:spPr>
          <a:xfrm>
            <a:off x="7408993" y="1347018"/>
            <a:ext cx="504000" cy="5040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0" name="Graphic 22" descr="Gears with solid fill">
            <a:extLst>
              <a:ext uri="{FF2B5EF4-FFF2-40B4-BE49-F238E27FC236}">
                <a16:creationId xmlns:a16="http://schemas.microsoft.com/office/drawing/2014/main" id="{73639BEB-F0DB-4B99-8310-61A7889DC256}"/>
              </a:ext>
            </a:extLst>
          </p:cNvPr>
          <p:cNvGrpSpPr/>
          <p:nvPr/>
        </p:nvGrpSpPr>
        <p:grpSpPr>
          <a:xfrm>
            <a:off x="5821192" y="1332051"/>
            <a:ext cx="440099" cy="532575"/>
            <a:chOff x="4121347" y="4163010"/>
            <a:chExt cx="440099" cy="532575"/>
          </a:xfrm>
          <a:solidFill>
            <a:schemeClr val="bg1"/>
          </a:solidFill>
        </p:grpSpPr>
        <p:sp>
          <p:nvSpPr>
            <p:cNvPr id="71" name="Freeform: Shape 70">
              <a:extLst>
                <a:ext uri="{FF2B5EF4-FFF2-40B4-BE49-F238E27FC236}">
                  <a16:creationId xmlns:a16="http://schemas.microsoft.com/office/drawing/2014/main" id="{A40D76E9-9612-4F31-9876-7D6B16A4DB20}"/>
                </a:ext>
              </a:extLst>
            </p:cNvPr>
            <p:cNvSpPr/>
            <p:nvPr/>
          </p:nvSpPr>
          <p:spPr>
            <a:xfrm>
              <a:off x="4273898" y="4163010"/>
              <a:ext cx="287549" cy="286875"/>
            </a:xfrm>
            <a:custGeom>
              <a:avLst/>
              <a:gdLst>
                <a:gd name="connsiteX0" fmla="*/ 143775 w 287549"/>
                <a:gd name="connsiteY0" fmla="*/ 194400 h 286875"/>
                <a:gd name="connsiteX1" fmla="*/ 93150 w 287549"/>
                <a:gd name="connsiteY1" fmla="*/ 143775 h 286875"/>
                <a:gd name="connsiteX2" fmla="*/ 143775 w 287549"/>
                <a:gd name="connsiteY2" fmla="*/ 93150 h 286875"/>
                <a:gd name="connsiteX3" fmla="*/ 194400 w 287549"/>
                <a:gd name="connsiteY3" fmla="*/ 143775 h 286875"/>
                <a:gd name="connsiteX4" fmla="*/ 143775 w 287549"/>
                <a:gd name="connsiteY4" fmla="*/ 194400 h 286875"/>
                <a:gd name="connsiteX5" fmla="*/ 257850 w 287549"/>
                <a:gd name="connsiteY5" fmla="*/ 112050 h 286875"/>
                <a:gd name="connsiteX6" fmla="*/ 247050 w 287549"/>
                <a:gd name="connsiteY6" fmla="*/ 85725 h 286875"/>
                <a:gd name="connsiteX7" fmla="*/ 257850 w 287549"/>
                <a:gd name="connsiteY7" fmla="*/ 54000 h 286875"/>
                <a:gd name="connsiteX8" fmla="*/ 233550 w 287549"/>
                <a:gd name="connsiteY8" fmla="*/ 29700 h 286875"/>
                <a:gd name="connsiteX9" fmla="*/ 201825 w 287549"/>
                <a:gd name="connsiteY9" fmla="*/ 40500 h 286875"/>
                <a:gd name="connsiteX10" fmla="*/ 175500 w 287549"/>
                <a:gd name="connsiteY10" fmla="*/ 29700 h 286875"/>
                <a:gd name="connsiteX11" fmla="*/ 160650 w 287549"/>
                <a:gd name="connsiteY11" fmla="*/ 0 h 286875"/>
                <a:gd name="connsiteX12" fmla="*/ 126900 w 287549"/>
                <a:gd name="connsiteY12" fmla="*/ 0 h 286875"/>
                <a:gd name="connsiteX13" fmla="*/ 112050 w 287549"/>
                <a:gd name="connsiteY13" fmla="*/ 29700 h 286875"/>
                <a:gd name="connsiteX14" fmla="*/ 85725 w 287549"/>
                <a:gd name="connsiteY14" fmla="*/ 40500 h 286875"/>
                <a:gd name="connsiteX15" fmla="*/ 54000 w 287549"/>
                <a:gd name="connsiteY15" fmla="*/ 29700 h 286875"/>
                <a:gd name="connsiteX16" fmla="*/ 29700 w 287549"/>
                <a:gd name="connsiteY16" fmla="*/ 54000 h 286875"/>
                <a:gd name="connsiteX17" fmla="*/ 40500 w 287549"/>
                <a:gd name="connsiteY17" fmla="*/ 85725 h 286875"/>
                <a:gd name="connsiteX18" fmla="*/ 29700 w 287549"/>
                <a:gd name="connsiteY18" fmla="*/ 112050 h 286875"/>
                <a:gd name="connsiteX19" fmla="*/ 0 w 287549"/>
                <a:gd name="connsiteY19" fmla="*/ 126900 h 286875"/>
                <a:gd name="connsiteX20" fmla="*/ 0 w 287549"/>
                <a:gd name="connsiteY20" fmla="*/ 160650 h 286875"/>
                <a:gd name="connsiteX21" fmla="*/ 29700 w 287549"/>
                <a:gd name="connsiteY21" fmla="*/ 175500 h 286875"/>
                <a:gd name="connsiteX22" fmla="*/ 40500 w 287549"/>
                <a:gd name="connsiteY22" fmla="*/ 201825 h 286875"/>
                <a:gd name="connsiteX23" fmla="*/ 29700 w 287549"/>
                <a:gd name="connsiteY23" fmla="*/ 233550 h 286875"/>
                <a:gd name="connsiteX24" fmla="*/ 53325 w 287549"/>
                <a:gd name="connsiteY24" fmla="*/ 257175 h 286875"/>
                <a:gd name="connsiteX25" fmla="*/ 85050 w 287549"/>
                <a:gd name="connsiteY25" fmla="*/ 246375 h 286875"/>
                <a:gd name="connsiteX26" fmla="*/ 111375 w 287549"/>
                <a:gd name="connsiteY26" fmla="*/ 257175 h 286875"/>
                <a:gd name="connsiteX27" fmla="*/ 126225 w 287549"/>
                <a:gd name="connsiteY27" fmla="*/ 286875 h 286875"/>
                <a:gd name="connsiteX28" fmla="*/ 159975 w 287549"/>
                <a:gd name="connsiteY28" fmla="*/ 286875 h 286875"/>
                <a:gd name="connsiteX29" fmla="*/ 174825 w 287549"/>
                <a:gd name="connsiteY29" fmla="*/ 257175 h 286875"/>
                <a:gd name="connsiteX30" fmla="*/ 201150 w 287549"/>
                <a:gd name="connsiteY30" fmla="*/ 246375 h 286875"/>
                <a:gd name="connsiteX31" fmla="*/ 232875 w 287549"/>
                <a:gd name="connsiteY31" fmla="*/ 257175 h 286875"/>
                <a:gd name="connsiteX32" fmla="*/ 257175 w 287549"/>
                <a:gd name="connsiteY32" fmla="*/ 233550 h 286875"/>
                <a:gd name="connsiteX33" fmla="*/ 246375 w 287549"/>
                <a:gd name="connsiteY33" fmla="*/ 201825 h 286875"/>
                <a:gd name="connsiteX34" fmla="*/ 257850 w 287549"/>
                <a:gd name="connsiteY34" fmla="*/ 175500 h 286875"/>
                <a:gd name="connsiteX35" fmla="*/ 287550 w 287549"/>
                <a:gd name="connsiteY35" fmla="*/ 160650 h 286875"/>
                <a:gd name="connsiteX36" fmla="*/ 287550 w 287549"/>
                <a:gd name="connsiteY36" fmla="*/ 126900 h 286875"/>
                <a:gd name="connsiteX37" fmla="*/ 257850 w 287549"/>
                <a:gd name="connsiteY37" fmla="*/ 112050 h 28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7549" h="286875">
                  <a:moveTo>
                    <a:pt x="143775" y="194400"/>
                  </a:moveTo>
                  <a:cubicBezTo>
                    <a:pt x="115425" y="194400"/>
                    <a:pt x="93150" y="171450"/>
                    <a:pt x="93150" y="143775"/>
                  </a:cubicBezTo>
                  <a:cubicBezTo>
                    <a:pt x="93150" y="116100"/>
                    <a:pt x="116100" y="93150"/>
                    <a:pt x="143775" y="93150"/>
                  </a:cubicBezTo>
                  <a:cubicBezTo>
                    <a:pt x="172125" y="93150"/>
                    <a:pt x="194400" y="116100"/>
                    <a:pt x="194400" y="143775"/>
                  </a:cubicBezTo>
                  <a:cubicBezTo>
                    <a:pt x="194400" y="171450"/>
                    <a:pt x="171450" y="194400"/>
                    <a:pt x="143775" y="194400"/>
                  </a:cubicBezTo>
                  <a:close/>
                  <a:moveTo>
                    <a:pt x="257850" y="112050"/>
                  </a:moveTo>
                  <a:cubicBezTo>
                    <a:pt x="255150" y="102600"/>
                    <a:pt x="251775" y="93825"/>
                    <a:pt x="247050" y="85725"/>
                  </a:cubicBezTo>
                  <a:lnTo>
                    <a:pt x="257850" y="54000"/>
                  </a:lnTo>
                  <a:lnTo>
                    <a:pt x="233550" y="29700"/>
                  </a:lnTo>
                  <a:lnTo>
                    <a:pt x="201825" y="40500"/>
                  </a:lnTo>
                  <a:cubicBezTo>
                    <a:pt x="193725" y="35775"/>
                    <a:pt x="184950" y="32400"/>
                    <a:pt x="175500" y="29700"/>
                  </a:cubicBezTo>
                  <a:lnTo>
                    <a:pt x="160650" y="0"/>
                  </a:lnTo>
                  <a:lnTo>
                    <a:pt x="126900" y="0"/>
                  </a:lnTo>
                  <a:lnTo>
                    <a:pt x="112050" y="29700"/>
                  </a:lnTo>
                  <a:cubicBezTo>
                    <a:pt x="102600" y="32400"/>
                    <a:pt x="93825" y="35775"/>
                    <a:pt x="85725" y="40500"/>
                  </a:cubicBezTo>
                  <a:lnTo>
                    <a:pt x="54000" y="29700"/>
                  </a:lnTo>
                  <a:lnTo>
                    <a:pt x="29700" y="54000"/>
                  </a:lnTo>
                  <a:lnTo>
                    <a:pt x="40500" y="85725"/>
                  </a:lnTo>
                  <a:cubicBezTo>
                    <a:pt x="35775" y="93825"/>
                    <a:pt x="32400" y="102600"/>
                    <a:pt x="29700" y="112050"/>
                  </a:cubicBezTo>
                  <a:lnTo>
                    <a:pt x="0" y="126900"/>
                  </a:lnTo>
                  <a:lnTo>
                    <a:pt x="0" y="160650"/>
                  </a:lnTo>
                  <a:lnTo>
                    <a:pt x="29700" y="175500"/>
                  </a:lnTo>
                  <a:cubicBezTo>
                    <a:pt x="32400" y="184950"/>
                    <a:pt x="35775" y="193725"/>
                    <a:pt x="40500" y="201825"/>
                  </a:cubicBezTo>
                  <a:lnTo>
                    <a:pt x="29700" y="233550"/>
                  </a:lnTo>
                  <a:lnTo>
                    <a:pt x="53325" y="257175"/>
                  </a:lnTo>
                  <a:lnTo>
                    <a:pt x="85050" y="246375"/>
                  </a:lnTo>
                  <a:cubicBezTo>
                    <a:pt x="93150" y="251100"/>
                    <a:pt x="101925" y="254475"/>
                    <a:pt x="111375" y="257175"/>
                  </a:cubicBezTo>
                  <a:lnTo>
                    <a:pt x="126225" y="286875"/>
                  </a:lnTo>
                  <a:lnTo>
                    <a:pt x="159975" y="286875"/>
                  </a:lnTo>
                  <a:lnTo>
                    <a:pt x="174825" y="257175"/>
                  </a:lnTo>
                  <a:cubicBezTo>
                    <a:pt x="184275" y="254475"/>
                    <a:pt x="193050" y="251100"/>
                    <a:pt x="201150" y="246375"/>
                  </a:cubicBezTo>
                  <a:lnTo>
                    <a:pt x="232875" y="257175"/>
                  </a:lnTo>
                  <a:lnTo>
                    <a:pt x="257175" y="233550"/>
                  </a:lnTo>
                  <a:lnTo>
                    <a:pt x="246375" y="201825"/>
                  </a:lnTo>
                  <a:cubicBezTo>
                    <a:pt x="251100" y="193725"/>
                    <a:pt x="255150" y="184275"/>
                    <a:pt x="257850" y="175500"/>
                  </a:cubicBezTo>
                  <a:lnTo>
                    <a:pt x="287550" y="160650"/>
                  </a:lnTo>
                  <a:lnTo>
                    <a:pt x="287550" y="126900"/>
                  </a:lnTo>
                  <a:lnTo>
                    <a:pt x="257850" y="112050"/>
                  </a:lnTo>
                  <a:close/>
                </a:path>
              </a:pathLst>
            </a:custGeom>
            <a:solidFill>
              <a:schemeClr val="bg1"/>
            </a:solidFill>
            <a:ln w="6747"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D25D09D3-0707-482B-85B0-9596E40834A4}"/>
                </a:ext>
              </a:extLst>
            </p:cNvPr>
            <p:cNvSpPr/>
            <p:nvPr/>
          </p:nvSpPr>
          <p:spPr>
            <a:xfrm>
              <a:off x="4121347" y="4408710"/>
              <a:ext cx="287550" cy="286875"/>
            </a:xfrm>
            <a:custGeom>
              <a:avLst/>
              <a:gdLst>
                <a:gd name="connsiteX0" fmla="*/ 143775 w 287550"/>
                <a:gd name="connsiteY0" fmla="*/ 194400 h 286875"/>
                <a:gd name="connsiteX1" fmla="*/ 93150 w 287550"/>
                <a:gd name="connsiteY1" fmla="*/ 143775 h 286875"/>
                <a:gd name="connsiteX2" fmla="*/ 143775 w 287550"/>
                <a:gd name="connsiteY2" fmla="*/ 93150 h 286875"/>
                <a:gd name="connsiteX3" fmla="*/ 194400 w 287550"/>
                <a:gd name="connsiteY3" fmla="*/ 143775 h 286875"/>
                <a:gd name="connsiteX4" fmla="*/ 143775 w 287550"/>
                <a:gd name="connsiteY4" fmla="*/ 194400 h 286875"/>
                <a:gd name="connsiteX5" fmla="*/ 143775 w 287550"/>
                <a:gd name="connsiteY5" fmla="*/ 194400 h 286875"/>
                <a:gd name="connsiteX6" fmla="*/ 247050 w 287550"/>
                <a:gd name="connsiteY6" fmla="*/ 85725 h 286875"/>
                <a:gd name="connsiteX7" fmla="*/ 257850 w 287550"/>
                <a:gd name="connsiteY7" fmla="*/ 54000 h 286875"/>
                <a:gd name="connsiteX8" fmla="*/ 233550 w 287550"/>
                <a:gd name="connsiteY8" fmla="*/ 29700 h 286875"/>
                <a:gd name="connsiteX9" fmla="*/ 201825 w 287550"/>
                <a:gd name="connsiteY9" fmla="*/ 40500 h 286875"/>
                <a:gd name="connsiteX10" fmla="*/ 175500 w 287550"/>
                <a:gd name="connsiteY10" fmla="*/ 29700 h 286875"/>
                <a:gd name="connsiteX11" fmla="*/ 160650 w 287550"/>
                <a:gd name="connsiteY11" fmla="*/ 0 h 286875"/>
                <a:gd name="connsiteX12" fmla="*/ 126900 w 287550"/>
                <a:gd name="connsiteY12" fmla="*/ 0 h 286875"/>
                <a:gd name="connsiteX13" fmla="*/ 112050 w 287550"/>
                <a:gd name="connsiteY13" fmla="*/ 29700 h 286875"/>
                <a:gd name="connsiteX14" fmla="*/ 85725 w 287550"/>
                <a:gd name="connsiteY14" fmla="*/ 40500 h 286875"/>
                <a:gd name="connsiteX15" fmla="*/ 54000 w 287550"/>
                <a:gd name="connsiteY15" fmla="*/ 29700 h 286875"/>
                <a:gd name="connsiteX16" fmla="*/ 30375 w 287550"/>
                <a:gd name="connsiteY16" fmla="*/ 53325 h 286875"/>
                <a:gd name="connsiteX17" fmla="*/ 40500 w 287550"/>
                <a:gd name="connsiteY17" fmla="*/ 85050 h 286875"/>
                <a:gd name="connsiteX18" fmla="*/ 29700 w 287550"/>
                <a:gd name="connsiteY18" fmla="*/ 111375 h 286875"/>
                <a:gd name="connsiteX19" fmla="*/ 0 w 287550"/>
                <a:gd name="connsiteY19" fmla="*/ 126225 h 286875"/>
                <a:gd name="connsiteX20" fmla="*/ 0 w 287550"/>
                <a:gd name="connsiteY20" fmla="*/ 159975 h 286875"/>
                <a:gd name="connsiteX21" fmla="*/ 29700 w 287550"/>
                <a:gd name="connsiteY21" fmla="*/ 174825 h 286875"/>
                <a:gd name="connsiteX22" fmla="*/ 40500 w 287550"/>
                <a:gd name="connsiteY22" fmla="*/ 201150 h 286875"/>
                <a:gd name="connsiteX23" fmla="*/ 30375 w 287550"/>
                <a:gd name="connsiteY23" fmla="*/ 232875 h 286875"/>
                <a:gd name="connsiteX24" fmla="*/ 54000 w 287550"/>
                <a:gd name="connsiteY24" fmla="*/ 256500 h 286875"/>
                <a:gd name="connsiteX25" fmla="*/ 85725 w 287550"/>
                <a:gd name="connsiteY25" fmla="*/ 246375 h 286875"/>
                <a:gd name="connsiteX26" fmla="*/ 112050 w 287550"/>
                <a:gd name="connsiteY26" fmla="*/ 257175 h 286875"/>
                <a:gd name="connsiteX27" fmla="*/ 126900 w 287550"/>
                <a:gd name="connsiteY27" fmla="*/ 286875 h 286875"/>
                <a:gd name="connsiteX28" fmla="*/ 160650 w 287550"/>
                <a:gd name="connsiteY28" fmla="*/ 286875 h 286875"/>
                <a:gd name="connsiteX29" fmla="*/ 175500 w 287550"/>
                <a:gd name="connsiteY29" fmla="*/ 257175 h 286875"/>
                <a:gd name="connsiteX30" fmla="*/ 201825 w 287550"/>
                <a:gd name="connsiteY30" fmla="*/ 246375 h 286875"/>
                <a:gd name="connsiteX31" fmla="*/ 233550 w 287550"/>
                <a:gd name="connsiteY31" fmla="*/ 257175 h 286875"/>
                <a:gd name="connsiteX32" fmla="*/ 257175 w 287550"/>
                <a:gd name="connsiteY32" fmla="*/ 232875 h 286875"/>
                <a:gd name="connsiteX33" fmla="*/ 247050 w 287550"/>
                <a:gd name="connsiteY33" fmla="*/ 201825 h 286875"/>
                <a:gd name="connsiteX34" fmla="*/ 257850 w 287550"/>
                <a:gd name="connsiteY34" fmla="*/ 175500 h 286875"/>
                <a:gd name="connsiteX35" fmla="*/ 287550 w 287550"/>
                <a:gd name="connsiteY35" fmla="*/ 160650 h 286875"/>
                <a:gd name="connsiteX36" fmla="*/ 287550 w 287550"/>
                <a:gd name="connsiteY36" fmla="*/ 126900 h 286875"/>
                <a:gd name="connsiteX37" fmla="*/ 257850 w 287550"/>
                <a:gd name="connsiteY37" fmla="*/ 112050 h 286875"/>
                <a:gd name="connsiteX38" fmla="*/ 247050 w 287550"/>
                <a:gd name="connsiteY38" fmla="*/ 85725 h 28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87550" h="286875">
                  <a:moveTo>
                    <a:pt x="143775" y="194400"/>
                  </a:moveTo>
                  <a:cubicBezTo>
                    <a:pt x="115425" y="194400"/>
                    <a:pt x="93150" y="171450"/>
                    <a:pt x="93150" y="143775"/>
                  </a:cubicBezTo>
                  <a:cubicBezTo>
                    <a:pt x="93150" y="115425"/>
                    <a:pt x="116100" y="93150"/>
                    <a:pt x="143775" y="93150"/>
                  </a:cubicBezTo>
                  <a:cubicBezTo>
                    <a:pt x="172125" y="93150"/>
                    <a:pt x="194400" y="116100"/>
                    <a:pt x="194400" y="143775"/>
                  </a:cubicBezTo>
                  <a:cubicBezTo>
                    <a:pt x="194400" y="171450"/>
                    <a:pt x="172125" y="194400"/>
                    <a:pt x="143775" y="194400"/>
                  </a:cubicBezTo>
                  <a:lnTo>
                    <a:pt x="143775" y="194400"/>
                  </a:lnTo>
                  <a:close/>
                  <a:moveTo>
                    <a:pt x="247050" y="85725"/>
                  </a:moveTo>
                  <a:lnTo>
                    <a:pt x="257850" y="54000"/>
                  </a:lnTo>
                  <a:lnTo>
                    <a:pt x="233550" y="29700"/>
                  </a:lnTo>
                  <a:lnTo>
                    <a:pt x="201825" y="40500"/>
                  </a:lnTo>
                  <a:cubicBezTo>
                    <a:pt x="193725" y="35775"/>
                    <a:pt x="184275" y="32400"/>
                    <a:pt x="175500" y="29700"/>
                  </a:cubicBezTo>
                  <a:lnTo>
                    <a:pt x="160650" y="0"/>
                  </a:lnTo>
                  <a:lnTo>
                    <a:pt x="126900" y="0"/>
                  </a:lnTo>
                  <a:lnTo>
                    <a:pt x="112050" y="29700"/>
                  </a:lnTo>
                  <a:cubicBezTo>
                    <a:pt x="102600" y="32400"/>
                    <a:pt x="93825" y="35775"/>
                    <a:pt x="85725" y="40500"/>
                  </a:cubicBezTo>
                  <a:lnTo>
                    <a:pt x="54000" y="29700"/>
                  </a:lnTo>
                  <a:lnTo>
                    <a:pt x="30375" y="53325"/>
                  </a:lnTo>
                  <a:lnTo>
                    <a:pt x="40500" y="85050"/>
                  </a:lnTo>
                  <a:cubicBezTo>
                    <a:pt x="35775" y="93150"/>
                    <a:pt x="32400" y="102600"/>
                    <a:pt x="29700" y="111375"/>
                  </a:cubicBezTo>
                  <a:lnTo>
                    <a:pt x="0" y="126225"/>
                  </a:lnTo>
                  <a:lnTo>
                    <a:pt x="0" y="159975"/>
                  </a:lnTo>
                  <a:lnTo>
                    <a:pt x="29700" y="174825"/>
                  </a:lnTo>
                  <a:cubicBezTo>
                    <a:pt x="32400" y="184275"/>
                    <a:pt x="35775" y="193050"/>
                    <a:pt x="40500" y="201150"/>
                  </a:cubicBezTo>
                  <a:lnTo>
                    <a:pt x="30375" y="232875"/>
                  </a:lnTo>
                  <a:lnTo>
                    <a:pt x="54000" y="256500"/>
                  </a:lnTo>
                  <a:lnTo>
                    <a:pt x="85725" y="246375"/>
                  </a:lnTo>
                  <a:cubicBezTo>
                    <a:pt x="93825" y="251100"/>
                    <a:pt x="102600" y="254475"/>
                    <a:pt x="112050" y="257175"/>
                  </a:cubicBezTo>
                  <a:lnTo>
                    <a:pt x="126900" y="286875"/>
                  </a:lnTo>
                  <a:lnTo>
                    <a:pt x="160650" y="286875"/>
                  </a:lnTo>
                  <a:lnTo>
                    <a:pt x="175500" y="257175"/>
                  </a:lnTo>
                  <a:cubicBezTo>
                    <a:pt x="184950" y="254475"/>
                    <a:pt x="193725" y="251100"/>
                    <a:pt x="201825" y="246375"/>
                  </a:cubicBezTo>
                  <a:lnTo>
                    <a:pt x="233550" y="257175"/>
                  </a:lnTo>
                  <a:lnTo>
                    <a:pt x="257175" y="232875"/>
                  </a:lnTo>
                  <a:lnTo>
                    <a:pt x="247050" y="201825"/>
                  </a:lnTo>
                  <a:cubicBezTo>
                    <a:pt x="251775" y="193725"/>
                    <a:pt x="255150" y="184950"/>
                    <a:pt x="257850" y="175500"/>
                  </a:cubicBezTo>
                  <a:lnTo>
                    <a:pt x="287550" y="160650"/>
                  </a:lnTo>
                  <a:lnTo>
                    <a:pt x="287550" y="126900"/>
                  </a:lnTo>
                  <a:lnTo>
                    <a:pt x="257850" y="112050"/>
                  </a:lnTo>
                  <a:cubicBezTo>
                    <a:pt x="255150" y="102600"/>
                    <a:pt x="251775" y="93825"/>
                    <a:pt x="247050" y="85725"/>
                  </a:cubicBezTo>
                  <a:close/>
                </a:path>
              </a:pathLst>
            </a:custGeom>
            <a:solidFill>
              <a:srgbClr val="00B0F0"/>
            </a:solidFill>
            <a:ln w="6747" cap="flat">
              <a:noFill/>
              <a:prstDash val="solid"/>
              <a:miter/>
            </a:ln>
          </p:spPr>
          <p:txBody>
            <a:bodyPr rtlCol="0" anchor="ctr"/>
            <a:lstStyle/>
            <a:p>
              <a:endParaRPr lang="en-GB"/>
            </a:p>
          </p:txBody>
        </p:sp>
      </p:grpSp>
      <p:pic>
        <p:nvPicPr>
          <p:cNvPr id="74" name="Graphic 73" descr="Good Idea with solid fill">
            <a:extLst>
              <a:ext uri="{FF2B5EF4-FFF2-40B4-BE49-F238E27FC236}">
                <a16:creationId xmlns:a16="http://schemas.microsoft.com/office/drawing/2014/main" id="{844F4A66-69B0-44AC-A0D7-9F859792EA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27880" y="1336990"/>
            <a:ext cx="576000" cy="576000"/>
          </a:xfrm>
          <a:prstGeom prst="rect">
            <a:avLst/>
          </a:prstGeom>
        </p:spPr>
      </p:pic>
      <p:sp>
        <p:nvSpPr>
          <p:cNvPr id="80" name="Rectangle 79">
            <a:extLst>
              <a:ext uri="{FF2B5EF4-FFF2-40B4-BE49-F238E27FC236}">
                <a16:creationId xmlns:a16="http://schemas.microsoft.com/office/drawing/2014/main" id="{9ED31D51-33D2-40C3-A1FC-5FE972A3774F}"/>
              </a:ext>
            </a:extLst>
          </p:cNvPr>
          <p:cNvSpPr/>
          <p:nvPr/>
        </p:nvSpPr>
        <p:spPr>
          <a:xfrm>
            <a:off x="4184955" y="1842133"/>
            <a:ext cx="180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396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building, outdoor, woman&#10;&#10;Description automatically generated">
            <a:extLst>
              <a:ext uri="{FF2B5EF4-FFF2-40B4-BE49-F238E27FC236}">
                <a16:creationId xmlns:a16="http://schemas.microsoft.com/office/drawing/2014/main" id="{65A7758D-643E-C94B-BBB8-C4116A62A0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8" name="Rectangle 7">
            <a:extLst>
              <a:ext uri="{FF2B5EF4-FFF2-40B4-BE49-F238E27FC236}">
                <a16:creationId xmlns:a16="http://schemas.microsoft.com/office/drawing/2014/main" id="{DAC75E6E-7BBB-8245-BCEB-0A2FA0AA66F8}"/>
              </a:ext>
            </a:extLst>
          </p:cNvPr>
          <p:cNvSpPr/>
          <p:nvPr/>
        </p:nvSpPr>
        <p:spPr bwMode="auto">
          <a:xfrm>
            <a:off x="-66000" y="0"/>
            <a:ext cx="12192000" cy="6858000"/>
          </a:xfrm>
          <a:prstGeom prst="rect">
            <a:avLst/>
          </a:prstGeom>
          <a:solidFill>
            <a:schemeClr val="accent4">
              <a:alpha val="90000"/>
            </a:schemeClr>
          </a:solidFill>
          <a:ln w="635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46800" tIns="64800" rIns="46800" bIns="64800" numCol="1" rtlCol="0" anchor="ctr" anchorCtr="0" compatLnSpc="1">
            <a:prstTxWarp prst="textNoShape">
              <a:avLst/>
            </a:prstTxWarp>
          </a:bodyPr>
          <a:lstStyle/>
          <a:p>
            <a:pPr marL="0" marR="0" lvl="0" indent="0" algn="ctr" defTabSz="728663" eaLnBrk="1" fontAlgn="base" latinLnBrk="0" hangingPunct="1">
              <a:lnSpc>
                <a:spcPct val="95000"/>
              </a:lnSpc>
              <a:spcBef>
                <a:spcPct val="0"/>
              </a:spcBef>
              <a:spcAft>
                <a:spcPct val="0"/>
              </a:spcAft>
              <a:buClr>
                <a:srgbClr val="FFFFFF"/>
              </a:buClr>
              <a:buSzTx/>
              <a:buFontTx/>
              <a:buNone/>
              <a:tabLst>
                <a:tab pos="4286250" algn="l"/>
              </a:tabLst>
              <a:defRPr/>
            </a:pPr>
            <a:endParaRPr kumimoji="0" lang="en-US" sz="1200" b="0" i="0" u="none" strike="noStrike" kern="0" cap="none" spc="0" normalizeH="0" baseline="0" noProof="0" dirty="0">
              <a:ln>
                <a:noFill/>
              </a:ln>
              <a:solidFill>
                <a:srgbClr val="000000"/>
              </a:solidFill>
              <a:effectLst/>
              <a:uLnTx/>
              <a:uFillTx/>
              <a:latin typeface="Credit Suisse Type Roman" pitchFamily="34" charset="0"/>
            </a:endParaRPr>
          </a:p>
        </p:txBody>
      </p:sp>
      <p:pic>
        <p:nvPicPr>
          <p:cNvPr id="9" name="Picture 8">
            <a:extLst>
              <a:ext uri="{FF2B5EF4-FFF2-40B4-BE49-F238E27FC236}">
                <a16:creationId xmlns:a16="http://schemas.microsoft.com/office/drawing/2014/main" id="{39D737A2-42E5-7A46-BF39-7EB7D3589B3D}"/>
              </a:ext>
            </a:extLst>
          </p:cNvPr>
          <p:cNvPicPr>
            <a:picLocks noChangeAspect="1"/>
          </p:cNvPicPr>
          <p:nvPr/>
        </p:nvPicPr>
        <p:blipFill>
          <a:blip r:embed="rId4"/>
          <a:stretch>
            <a:fillRect/>
          </a:stretch>
        </p:blipFill>
        <p:spPr>
          <a:xfrm>
            <a:off x="0" y="6226581"/>
            <a:ext cx="12192000" cy="317500"/>
          </a:xfrm>
          <a:prstGeom prst="rect">
            <a:avLst/>
          </a:prstGeom>
        </p:spPr>
      </p:pic>
      <p:sp>
        <p:nvSpPr>
          <p:cNvPr id="10" name="Text Placeholder 3">
            <a:extLst>
              <a:ext uri="{FF2B5EF4-FFF2-40B4-BE49-F238E27FC236}">
                <a16:creationId xmlns:a16="http://schemas.microsoft.com/office/drawing/2014/main" id="{8915A892-76EE-7849-B790-F1CEB9035635}"/>
              </a:ext>
            </a:extLst>
          </p:cNvPr>
          <p:cNvSpPr txBox="1">
            <a:spLocks/>
          </p:cNvSpPr>
          <p:nvPr/>
        </p:nvSpPr>
        <p:spPr>
          <a:xfrm>
            <a:off x="540000" y="540000"/>
            <a:ext cx="10980000" cy="540000"/>
          </a:xfrm>
          <a:prstGeom prst="rect">
            <a:avLst/>
          </a:prstGeom>
        </p:spPr>
        <p:txBody>
          <a:bodyPr lIns="0" tIns="0" rIns="0" bIns="0">
            <a:noAutofit/>
          </a:bodyPr>
          <a:lstStyle>
            <a:lvl1pPr marL="0" indent="0" algn="l" defTabSz="728663" rtl="0" eaLnBrk="1" fontAlgn="base" hangingPunct="1">
              <a:lnSpc>
                <a:spcPts val="3000"/>
              </a:lnSpc>
              <a:spcBef>
                <a:spcPts val="0"/>
              </a:spcBef>
              <a:spcAft>
                <a:spcPts val="0"/>
              </a:spcAft>
              <a:buClr>
                <a:schemeClr val="accent1"/>
              </a:buClr>
              <a:buSzPct val="150000"/>
              <a:buFontTx/>
              <a:buNone/>
              <a:defRPr lang="en-US" altLang="ja-JP" sz="2400" b="0" i="0" dirty="0" smtClean="0">
                <a:solidFill>
                  <a:schemeClr val="bg1"/>
                </a:solidFill>
                <a:latin typeface="Trebuchet MS" panose="020B0703020202090204" pitchFamily="34" charset="0"/>
                <a:ea typeface="+mn-ea"/>
                <a:cs typeface="+mn-cs"/>
              </a:defRPr>
            </a:lvl1pPr>
            <a:lvl2pPr marL="1588" indent="0" algn="l" defTabSz="728663" rtl="0" eaLnBrk="1" fontAlgn="base" hangingPunct="1">
              <a:lnSpc>
                <a:spcPct val="95000"/>
              </a:lnSpc>
              <a:spcBef>
                <a:spcPct val="36000"/>
              </a:spcBef>
              <a:spcAft>
                <a:spcPct val="0"/>
              </a:spcAft>
              <a:buClr>
                <a:schemeClr val="tx1"/>
              </a:buClr>
              <a:buSzPct val="120000"/>
              <a:buFontTx/>
              <a:buNone/>
              <a:defRPr lang="en-US" altLang="ja-JP" sz="1400" dirty="0" smtClean="0">
                <a:solidFill>
                  <a:srgbClr val="595959"/>
                </a:solidFill>
                <a:latin typeface="Calibri" panose="020F0502020204030204" pitchFamily="34" charset="0"/>
              </a:defRPr>
            </a:lvl2pPr>
            <a:lvl3pPr marL="3175" indent="0" algn="l" defTabSz="728663" rtl="0" eaLnBrk="1" fontAlgn="base" hangingPunct="1">
              <a:lnSpc>
                <a:spcPct val="95000"/>
              </a:lnSpc>
              <a:spcBef>
                <a:spcPct val="0"/>
              </a:spcBef>
              <a:spcAft>
                <a:spcPct val="0"/>
              </a:spcAft>
              <a:buClr>
                <a:schemeClr val="accent1"/>
              </a:buClr>
              <a:buSzPct val="100000"/>
              <a:buFontTx/>
              <a:buNone/>
              <a:defRPr lang="en-US" altLang="ja-JP" sz="1400" dirty="0" smtClean="0">
                <a:solidFill>
                  <a:srgbClr val="595959"/>
                </a:solidFill>
                <a:latin typeface="Calibri" panose="020F0502020204030204" pitchFamily="34" charset="0"/>
              </a:defRPr>
            </a:lvl3pPr>
            <a:lvl4pPr marL="3619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4pPr>
            <a:lvl5pPr marL="6286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5pPr>
            <a:lvl6pPr marL="1268413" indent="-342900" algn="l" defTabSz="728663" rtl="0" eaLnBrk="1" fontAlgn="base" hangingPunct="1">
              <a:lnSpc>
                <a:spcPts val="1600"/>
              </a:lnSpc>
              <a:spcBef>
                <a:spcPct val="0"/>
              </a:spcBef>
              <a:spcAft>
                <a:spcPts val="1000"/>
              </a:spcAft>
              <a:buClr>
                <a:schemeClr val="accent2"/>
              </a:buClr>
              <a:buSzPct val="100000"/>
              <a:buFont typeface="Arial" panose="020B0604020202020204" pitchFamily="34" charset="0"/>
              <a:buChar char="•"/>
              <a:defRPr sz="1200" b="0" i="0">
                <a:solidFill>
                  <a:schemeClr val="tx1"/>
                </a:solidFill>
                <a:latin typeface="Trebuchet MS" panose="020B0703020202090204" pitchFamily="34" charset="0"/>
              </a:defRPr>
            </a:lvl6pPr>
            <a:lvl7pPr marL="1620838" indent="-238125" algn="l" defTabSz="728663" rtl="0" eaLnBrk="1" fontAlgn="base" hangingPunct="1">
              <a:lnSpc>
                <a:spcPts val="1600"/>
              </a:lnSpc>
              <a:spcBef>
                <a:spcPct val="0"/>
              </a:spcBef>
              <a:spcAft>
                <a:spcPts val="1000"/>
              </a:spcAft>
              <a:buClr>
                <a:schemeClr val="accent2"/>
              </a:buClr>
              <a:buSzPct val="100000"/>
              <a:buFont typeface="Courier New" panose="02070309020205020404" pitchFamily="49" charset="0"/>
              <a:buChar char="o"/>
              <a:defRPr sz="1200" b="0" i="0">
                <a:solidFill>
                  <a:schemeClr val="tx1"/>
                </a:solidFill>
                <a:latin typeface="Trebuchet MS" panose="020B0703020202090204" pitchFamily="34" charset="0"/>
              </a:defRPr>
            </a:lvl7pPr>
            <a:lvl8pPr marL="20780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r>
              <a:rPr lang="en-GB" kern="0" dirty="0"/>
              <a:t>Tracking the changes in digitisation</a:t>
            </a:r>
          </a:p>
        </p:txBody>
      </p:sp>
      <p:cxnSp>
        <p:nvCxnSpPr>
          <p:cNvPr id="13" name="Straight Connector 12">
            <a:extLst>
              <a:ext uri="{FF2B5EF4-FFF2-40B4-BE49-F238E27FC236}">
                <a16:creationId xmlns:a16="http://schemas.microsoft.com/office/drawing/2014/main" id="{FD6A81F0-5D9C-ED4E-8388-4E454FD40F3D}"/>
              </a:ext>
            </a:extLst>
          </p:cNvPr>
          <p:cNvCxnSpPr/>
          <p:nvPr/>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6" name="Straight Connector 35">
            <a:extLst>
              <a:ext uri="{FF2B5EF4-FFF2-40B4-BE49-F238E27FC236}">
                <a16:creationId xmlns:a16="http://schemas.microsoft.com/office/drawing/2014/main" id="{9B55E913-47F0-4DE9-8051-3D59378F19F5}"/>
              </a:ext>
            </a:extLst>
          </p:cNvPr>
          <p:cNvCxnSpPr/>
          <p:nvPr/>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15" name="Group 14">
            <a:extLst>
              <a:ext uri="{FF2B5EF4-FFF2-40B4-BE49-F238E27FC236}">
                <a16:creationId xmlns:a16="http://schemas.microsoft.com/office/drawing/2014/main" id="{282703D5-EF61-45A2-AC73-4DA46F70BC6B}"/>
              </a:ext>
            </a:extLst>
          </p:cNvPr>
          <p:cNvGrpSpPr/>
          <p:nvPr/>
        </p:nvGrpSpPr>
        <p:grpSpPr>
          <a:xfrm>
            <a:off x="857888" y="1239825"/>
            <a:ext cx="2004830" cy="490243"/>
            <a:chOff x="613473" y="1250268"/>
            <a:chExt cx="2004830" cy="490243"/>
          </a:xfrm>
        </p:grpSpPr>
        <p:sp>
          <p:nvSpPr>
            <p:cNvPr id="58" name="TextBox 57">
              <a:extLst>
                <a:ext uri="{FF2B5EF4-FFF2-40B4-BE49-F238E27FC236}">
                  <a16:creationId xmlns:a16="http://schemas.microsoft.com/office/drawing/2014/main" id="{5C161CE3-0683-4BB0-9BA2-DED537AF6D5F}"/>
                </a:ext>
              </a:extLst>
            </p:cNvPr>
            <p:cNvSpPr txBox="1"/>
            <p:nvPr/>
          </p:nvSpPr>
          <p:spPr>
            <a:xfrm>
              <a:off x="1178303" y="1269503"/>
              <a:ext cx="1440000" cy="430887"/>
            </a:xfrm>
            <a:prstGeom prst="rect">
              <a:avLst/>
            </a:prstGeom>
            <a:noFill/>
          </p:spPr>
          <p:txBody>
            <a:bodyPr wrap="square" lIns="0" tIns="0" rIns="0" bIns="0" rtlCol="0">
              <a:spAutoFit/>
            </a:bodyPr>
            <a:lstStyle/>
            <a:p>
              <a:pPr algn="ctr">
                <a:spcAft>
                  <a:spcPts val="300"/>
                </a:spcAft>
              </a:pPr>
              <a:r>
                <a:rPr lang="en-GB" sz="1400" b="1" dirty="0">
                  <a:solidFill>
                    <a:schemeClr val="bg1"/>
                  </a:solidFill>
                  <a:latin typeface="Trebuchet MS" panose="020B0603020202020204" pitchFamily="34" charset="0"/>
                  <a:cs typeface="Futura Medium" panose="020B0602020204020303" pitchFamily="34" charset="-79"/>
                </a:rPr>
                <a:t>Hybrid infrastructure</a:t>
              </a:r>
            </a:p>
          </p:txBody>
        </p:sp>
        <p:pic>
          <p:nvPicPr>
            <p:cNvPr id="72" name="Graphic 71">
              <a:extLst>
                <a:ext uri="{FF2B5EF4-FFF2-40B4-BE49-F238E27FC236}">
                  <a16:creationId xmlns:a16="http://schemas.microsoft.com/office/drawing/2014/main" id="{F95372DF-DF02-4BDF-B0AE-CFB466C017E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13473" y="1250268"/>
              <a:ext cx="501644" cy="490243"/>
            </a:xfrm>
            <a:prstGeom prst="rect">
              <a:avLst/>
            </a:prstGeom>
          </p:spPr>
        </p:pic>
      </p:grpSp>
      <p:grpSp>
        <p:nvGrpSpPr>
          <p:cNvPr id="11" name="Group 10">
            <a:extLst>
              <a:ext uri="{FF2B5EF4-FFF2-40B4-BE49-F238E27FC236}">
                <a16:creationId xmlns:a16="http://schemas.microsoft.com/office/drawing/2014/main" id="{772E7F47-5854-4E81-AD54-5F11DC803675}"/>
              </a:ext>
            </a:extLst>
          </p:cNvPr>
          <p:cNvGrpSpPr/>
          <p:nvPr/>
        </p:nvGrpSpPr>
        <p:grpSpPr>
          <a:xfrm>
            <a:off x="3942416" y="1184203"/>
            <a:ext cx="1785428" cy="540393"/>
            <a:chOff x="2932311" y="1189676"/>
            <a:chExt cx="1785428" cy="540393"/>
          </a:xfrm>
        </p:grpSpPr>
        <p:sp>
          <p:nvSpPr>
            <p:cNvPr id="57" name="TextBox 56">
              <a:extLst>
                <a:ext uri="{FF2B5EF4-FFF2-40B4-BE49-F238E27FC236}">
                  <a16:creationId xmlns:a16="http://schemas.microsoft.com/office/drawing/2014/main" id="{AE9A3E27-C8E2-4B14-A72B-6F07E30ADDF7}"/>
                </a:ext>
              </a:extLst>
            </p:cNvPr>
            <p:cNvSpPr txBox="1"/>
            <p:nvPr/>
          </p:nvSpPr>
          <p:spPr>
            <a:xfrm>
              <a:off x="3277739" y="1250268"/>
              <a:ext cx="1440000" cy="469359"/>
            </a:xfrm>
            <a:prstGeom prst="rect">
              <a:avLst/>
            </a:prstGeom>
            <a:noFill/>
          </p:spPr>
          <p:txBody>
            <a:bodyPr wrap="square" lIns="0" tIns="0" rIns="0" bIns="0" rtlCol="0">
              <a:spAutoFit/>
            </a:bodyPr>
            <a:lstStyle/>
            <a:p>
              <a:pPr algn="ctr">
                <a:spcAft>
                  <a:spcPts val="300"/>
                </a:spcAft>
              </a:pPr>
              <a:r>
                <a:rPr lang="en-GB" sz="1400" b="1" dirty="0">
                  <a:solidFill>
                    <a:schemeClr val="bg1"/>
                  </a:solidFill>
                  <a:latin typeface="Trebuchet MS" panose="020B0603020202020204" pitchFamily="34" charset="0"/>
                  <a:cs typeface="Futura Medium" panose="020B0602020204020303" pitchFamily="34" charset="-79"/>
                </a:rPr>
                <a:t>Digital </a:t>
              </a:r>
            </a:p>
            <a:p>
              <a:pPr algn="ctr">
                <a:spcAft>
                  <a:spcPts val="300"/>
                </a:spcAft>
              </a:pPr>
              <a:r>
                <a:rPr lang="en-GB" sz="1400" b="1" dirty="0">
                  <a:solidFill>
                    <a:schemeClr val="bg1"/>
                  </a:solidFill>
                  <a:latin typeface="Trebuchet MS" panose="020B0603020202020204" pitchFamily="34" charset="0"/>
                  <a:cs typeface="Futura Medium" panose="020B0602020204020303" pitchFamily="34" charset="-79"/>
                </a:rPr>
                <a:t>workspace</a:t>
              </a:r>
            </a:p>
          </p:txBody>
        </p:sp>
        <p:pic>
          <p:nvPicPr>
            <p:cNvPr id="73" name="Graphic 72">
              <a:extLst>
                <a:ext uri="{FF2B5EF4-FFF2-40B4-BE49-F238E27FC236}">
                  <a16:creationId xmlns:a16="http://schemas.microsoft.com/office/drawing/2014/main" id="{35DD1EFA-DF90-4F3D-AF01-B5F1232675D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932311" y="1189676"/>
              <a:ext cx="446651" cy="540393"/>
            </a:xfrm>
            <a:prstGeom prst="rect">
              <a:avLst/>
            </a:prstGeom>
          </p:spPr>
        </p:pic>
      </p:grpSp>
      <p:grpSp>
        <p:nvGrpSpPr>
          <p:cNvPr id="7" name="Group 6">
            <a:extLst>
              <a:ext uri="{FF2B5EF4-FFF2-40B4-BE49-F238E27FC236}">
                <a16:creationId xmlns:a16="http://schemas.microsoft.com/office/drawing/2014/main" id="{5DB564A8-2664-428B-9C0E-12D5E51F3825}"/>
              </a:ext>
            </a:extLst>
          </p:cNvPr>
          <p:cNvGrpSpPr/>
          <p:nvPr/>
        </p:nvGrpSpPr>
        <p:grpSpPr>
          <a:xfrm>
            <a:off x="6695945" y="1250268"/>
            <a:ext cx="1833660" cy="469359"/>
            <a:chOff x="5192265" y="1250268"/>
            <a:chExt cx="1833660" cy="469359"/>
          </a:xfrm>
        </p:grpSpPr>
        <p:sp>
          <p:nvSpPr>
            <p:cNvPr id="37" name="TextBox 36">
              <a:extLst>
                <a:ext uri="{FF2B5EF4-FFF2-40B4-BE49-F238E27FC236}">
                  <a16:creationId xmlns:a16="http://schemas.microsoft.com/office/drawing/2014/main" id="{FFD5A2A3-7565-4E1D-AC33-153D33C913E3}"/>
                </a:ext>
              </a:extLst>
            </p:cNvPr>
            <p:cNvSpPr txBox="1"/>
            <p:nvPr/>
          </p:nvSpPr>
          <p:spPr>
            <a:xfrm>
              <a:off x="5585925" y="1250268"/>
              <a:ext cx="1440000" cy="469359"/>
            </a:xfrm>
            <a:prstGeom prst="rect">
              <a:avLst/>
            </a:prstGeom>
            <a:noFill/>
          </p:spPr>
          <p:txBody>
            <a:bodyPr wrap="square" lIns="0" tIns="0" rIns="0" bIns="0" rtlCol="0">
              <a:spAutoFit/>
            </a:bodyPr>
            <a:lstStyle/>
            <a:p>
              <a:pPr algn="ctr">
                <a:spcAft>
                  <a:spcPts val="300"/>
                </a:spcAft>
              </a:pPr>
              <a:r>
                <a:rPr lang="en-GB" sz="1400" b="1" dirty="0">
                  <a:solidFill>
                    <a:schemeClr val="bg1"/>
                  </a:solidFill>
                  <a:latin typeface="Trebuchet MS" panose="020B0603020202020204" pitchFamily="34" charset="0"/>
                </a:rPr>
                <a:t>Cyber </a:t>
              </a:r>
            </a:p>
            <a:p>
              <a:pPr algn="ctr">
                <a:spcAft>
                  <a:spcPts val="300"/>
                </a:spcAft>
              </a:pPr>
              <a:r>
                <a:rPr lang="en-GB" sz="1400" b="1" dirty="0">
                  <a:solidFill>
                    <a:schemeClr val="bg1"/>
                  </a:solidFill>
                  <a:latin typeface="Trebuchet MS" panose="020B0603020202020204" pitchFamily="34" charset="0"/>
                </a:rPr>
                <a:t>security</a:t>
              </a:r>
            </a:p>
          </p:txBody>
        </p:sp>
        <p:pic>
          <p:nvPicPr>
            <p:cNvPr id="74" name="Graphic 73">
              <a:extLst>
                <a:ext uri="{FF2B5EF4-FFF2-40B4-BE49-F238E27FC236}">
                  <a16:creationId xmlns:a16="http://schemas.microsoft.com/office/drawing/2014/main" id="{386986A2-AF8A-465B-9396-7F4EE5EEE41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192265" y="1291864"/>
              <a:ext cx="501644" cy="408314"/>
            </a:xfrm>
            <a:prstGeom prst="rect">
              <a:avLst/>
            </a:prstGeom>
          </p:spPr>
        </p:pic>
      </p:grpSp>
      <p:grpSp>
        <p:nvGrpSpPr>
          <p:cNvPr id="4" name="Group 3">
            <a:extLst>
              <a:ext uri="{FF2B5EF4-FFF2-40B4-BE49-F238E27FC236}">
                <a16:creationId xmlns:a16="http://schemas.microsoft.com/office/drawing/2014/main" id="{6CAD3FC4-8F19-4A6D-8E23-D20458EE8E69}"/>
              </a:ext>
            </a:extLst>
          </p:cNvPr>
          <p:cNvGrpSpPr/>
          <p:nvPr/>
        </p:nvGrpSpPr>
        <p:grpSpPr>
          <a:xfrm>
            <a:off x="539750" y="1812693"/>
            <a:ext cx="11144250" cy="4202023"/>
            <a:chOff x="539750" y="1812693"/>
            <a:chExt cx="8757393" cy="4202023"/>
          </a:xfrm>
        </p:grpSpPr>
        <p:sp>
          <p:nvSpPr>
            <p:cNvPr id="34" name="Rectangle 33">
              <a:extLst>
                <a:ext uri="{FF2B5EF4-FFF2-40B4-BE49-F238E27FC236}">
                  <a16:creationId xmlns:a16="http://schemas.microsoft.com/office/drawing/2014/main" id="{342C37E8-75AA-478C-8C8F-F394B0BB5D91}"/>
                </a:ext>
              </a:extLst>
            </p:cNvPr>
            <p:cNvSpPr/>
            <p:nvPr/>
          </p:nvSpPr>
          <p:spPr>
            <a:xfrm>
              <a:off x="539750" y="1828800"/>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Trebuchet MS" panose="020B0603020202020204" pitchFamily="34" charset="0"/>
                </a:rPr>
                <a:t>Migration to the cloud continues.</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“Our data and systems are migrating to Google, which provides artificial intelligence [AI] and machine learning [ML] capabilities that allow our data scientists to build ML applications. We see a real difference to how we worked before.” </a:t>
              </a:r>
              <a:r>
                <a:rPr lang="en-GB" sz="1200" dirty="0">
                  <a:solidFill>
                    <a:srgbClr val="0070C0"/>
                  </a:solidFill>
                  <a:latin typeface="Trebuchet MS" panose="020B0603020202020204" pitchFamily="34" charset="0"/>
                  <a:hlinkClick r:id="rId11">
                    <a:extLst>
                      <a:ext uri="{A12FA001-AC4F-418D-AE19-62706E023703}">
                        <ahyp:hlinkClr xmlns:ahyp="http://schemas.microsoft.com/office/drawing/2018/hyperlinkcolor" val="tx"/>
                      </a:ext>
                    </a:extLst>
                  </a:hlinkClick>
                </a:rPr>
                <a:t>Sabre</a:t>
              </a:r>
              <a:r>
                <a:rPr lang="en-GB" sz="1200" dirty="0">
                  <a:latin typeface="Trebuchet MS" panose="020B0603020202020204" pitchFamily="34" charset="0"/>
                </a:rPr>
                <a:t> signed a 10-year partnership with Google Cloud in January 2020 and the platform was launched last year.</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AWS selected as Delta’s preferred </a:t>
              </a:r>
              <a:r>
                <a:rPr lang="en-GB" sz="1200" dirty="0">
                  <a:solidFill>
                    <a:srgbClr val="0070C0"/>
                  </a:solidFill>
                  <a:latin typeface="Trebuchet MS" panose="020B0603020202020204" pitchFamily="34" charset="0"/>
                  <a:hlinkClick r:id="rId12">
                    <a:extLst>
                      <a:ext uri="{A12FA001-AC4F-418D-AE19-62706E023703}">
                        <ahyp:hlinkClr xmlns:ahyp="http://schemas.microsoft.com/office/drawing/2018/hyperlinkcolor" val="tx"/>
                      </a:ext>
                    </a:extLst>
                  </a:hlinkClick>
                </a:rPr>
                <a:t>cloud provider</a:t>
              </a:r>
              <a:r>
                <a:rPr lang="en-GB" sz="1200" dirty="0">
                  <a:solidFill>
                    <a:srgbClr val="0070C0"/>
                  </a:solidFill>
                  <a:latin typeface="Trebuchet MS" panose="020B0603020202020204" pitchFamily="34" charset="0"/>
                </a:rPr>
                <a:t>.</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Inmarsat </a:t>
              </a:r>
              <a:r>
                <a:rPr lang="en-GB" sz="1200" dirty="0">
                  <a:solidFill>
                    <a:srgbClr val="0070C0"/>
                  </a:solidFill>
                  <a:latin typeface="Trebuchet MS" panose="020B0603020202020204" pitchFamily="34" charset="0"/>
                  <a:hlinkClick r:id="rId13">
                    <a:extLst>
                      <a:ext uri="{A12FA001-AC4F-418D-AE19-62706E023703}">
                        <ahyp:hlinkClr xmlns:ahyp="http://schemas.microsoft.com/office/drawing/2018/hyperlinkcolor" val="tx"/>
                      </a:ext>
                    </a:extLst>
                  </a:hlinkClick>
                </a:rPr>
                <a:t>data usage triples </a:t>
              </a:r>
              <a:r>
                <a:rPr lang="en-GB" sz="1200" dirty="0">
                  <a:latin typeface="Trebuchet MS" panose="020B0603020202020204" pitchFamily="34" charset="0"/>
                </a:rPr>
                <a:t>as shipping seeks increased connectivity. Royal Caribbean will </a:t>
              </a:r>
              <a:r>
                <a:rPr lang="en-GB" sz="1200" dirty="0">
                  <a:solidFill>
                    <a:srgbClr val="0070C0"/>
                  </a:solidFill>
                  <a:latin typeface="Trebuchet MS" panose="020B0603020202020204" pitchFamily="34" charset="0"/>
                </a:rPr>
                <a:t>equip all its cruise ships with </a:t>
              </a:r>
              <a:r>
                <a:rPr lang="en-GB" sz="1200" dirty="0" err="1">
                  <a:solidFill>
                    <a:srgbClr val="0070C0"/>
                  </a:solidFill>
                  <a:latin typeface="Trebuchet MS" panose="020B0603020202020204" pitchFamily="34" charset="0"/>
                  <a:hlinkClick r:id="rId14">
                    <a:extLst>
                      <a:ext uri="{A12FA001-AC4F-418D-AE19-62706E023703}">
                        <ahyp:hlinkClr xmlns:ahyp="http://schemas.microsoft.com/office/drawing/2018/hyperlinkcolor" val="tx"/>
                      </a:ext>
                    </a:extLst>
                  </a:hlinkClick>
                </a:rPr>
                <a:t>Starlink</a:t>
              </a:r>
              <a:r>
                <a:rPr lang="en-GB" sz="1200" dirty="0">
                  <a:solidFill>
                    <a:srgbClr val="0070C0"/>
                  </a:solidFill>
                  <a:latin typeface="Trebuchet MS" panose="020B0603020202020204" pitchFamily="34" charset="0"/>
                  <a:hlinkClick r:id="rId14">
                    <a:extLst>
                      <a:ext uri="{A12FA001-AC4F-418D-AE19-62706E023703}">
                        <ahyp:hlinkClr xmlns:ahyp="http://schemas.microsoft.com/office/drawing/2018/hyperlinkcolor" val="tx"/>
                      </a:ext>
                    </a:extLst>
                  </a:hlinkClick>
                </a:rPr>
                <a:t> internet</a:t>
              </a:r>
              <a:r>
                <a:rPr lang="en-GB" sz="1200" dirty="0">
                  <a:solidFill>
                    <a:srgbClr val="0070C0"/>
                  </a:solidFill>
                  <a:latin typeface="Trebuchet MS" panose="020B0603020202020204" pitchFamily="34" charset="0"/>
                </a:rPr>
                <a:t>.</a:t>
              </a:r>
              <a:endParaRPr lang="en-GB" sz="1200" dirty="0">
                <a:latin typeface="Trebuchet MS" panose="020B0603020202020204" pitchFamily="34" charset="0"/>
              </a:endParaRPr>
            </a:p>
          </p:txBody>
        </p:sp>
        <p:sp>
          <p:nvSpPr>
            <p:cNvPr id="35" name="Rectangle 34">
              <a:extLst>
                <a:ext uri="{FF2B5EF4-FFF2-40B4-BE49-F238E27FC236}">
                  <a16:creationId xmlns:a16="http://schemas.microsoft.com/office/drawing/2014/main" id="{715638DE-A84B-45D1-9250-4077595C1B6C}"/>
                </a:ext>
              </a:extLst>
            </p:cNvPr>
            <p:cNvSpPr/>
            <p:nvPr/>
          </p:nvSpPr>
          <p:spPr>
            <a:xfrm>
              <a:off x="2776766" y="1812693"/>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Trebuchet MS" panose="020B0603020202020204" pitchFamily="34" charset="0"/>
                </a:rPr>
                <a:t>Hybrid working is affecting every part of the industry.</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Up to 8m travel and tourism </a:t>
              </a:r>
              <a:r>
                <a:rPr lang="en-GB" sz="1200" dirty="0">
                  <a:solidFill>
                    <a:schemeClr val="bg2"/>
                  </a:solidFill>
                  <a:latin typeface="Trebuchet MS" panose="020B0603020202020204" pitchFamily="34" charset="0"/>
                  <a:hlinkClick r:id="rId15">
                    <a:extLst>
                      <a:ext uri="{A12FA001-AC4F-418D-AE19-62706E023703}">
                        <ahyp:hlinkClr xmlns:ahyp="http://schemas.microsoft.com/office/drawing/2018/hyperlinkcolor" val="tx"/>
                      </a:ext>
                    </a:extLst>
                  </a:hlinkClick>
                </a:rPr>
                <a:t>jobs</a:t>
              </a:r>
              <a:r>
                <a:rPr lang="en-GB" sz="1200" dirty="0">
                  <a:latin typeface="Trebuchet MS" panose="020B0603020202020204" pitchFamily="34" charset="0"/>
                </a:rPr>
                <a:t> to be created in Europe over next decade. </a:t>
              </a:r>
            </a:p>
            <a:p>
              <a:pPr algn="ctr"/>
              <a:endParaRPr lang="en-GB" sz="1100" dirty="0">
                <a:latin typeface="Trebuchet MS" panose="020B0603020202020204" pitchFamily="34" charset="0"/>
              </a:endParaRPr>
            </a:p>
            <a:p>
              <a:pPr algn="ctr"/>
              <a:r>
                <a:rPr lang="en-GB" sz="1200" dirty="0">
                  <a:latin typeface="Trebuchet MS" panose="020B0603020202020204" pitchFamily="34" charset="0"/>
                </a:rPr>
                <a:t>Sixty-one percent of supply chain leaders believe that the acceleration of remote work due to the pandemic will create a permanent </a:t>
              </a:r>
              <a:r>
                <a:rPr lang="en-GB" sz="1200" dirty="0">
                  <a:solidFill>
                    <a:srgbClr val="0070C0"/>
                  </a:solidFill>
                  <a:latin typeface="Trebuchet MS" panose="020B0603020202020204" pitchFamily="34" charset="0"/>
                  <a:hlinkClick r:id="rId16">
                    <a:extLst>
                      <a:ext uri="{A12FA001-AC4F-418D-AE19-62706E023703}">
                        <ahyp:hlinkClr xmlns:ahyp="http://schemas.microsoft.com/office/drawing/2018/hyperlinkcolor" val="tx"/>
                      </a:ext>
                    </a:extLst>
                  </a:hlinkClick>
                </a:rPr>
                <a:t>hybrid work model</a:t>
              </a:r>
              <a:r>
                <a:rPr lang="en-GB" sz="1200" dirty="0">
                  <a:latin typeface="Trebuchet MS" panose="020B0603020202020204" pitchFamily="34" charset="0"/>
                </a:rPr>
                <a:t>, even at the frontline. To remain competitive, supply chain leaders should transform their organisation from a location-centric to a human-centric work design. </a:t>
              </a: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000" dirty="0">
                <a:latin typeface="Trebuchet MS" panose="020B0603020202020204" pitchFamily="34" charset="0"/>
              </a:endParaRPr>
            </a:p>
          </p:txBody>
        </p:sp>
        <p:sp>
          <p:nvSpPr>
            <p:cNvPr id="75" name="Rectangle 74">
              <a:extLst>
                <a:ext uri="{FF2B5EF4-FFF2-40B4-BE49-F238E27FC236}">
                  <a16:creationId xmlns:a16="http://schemas.microsoft.com/office/drawing/2014/main" id="{22FCBD54-6078-4254-A388-FA8232588A2C}"/>
                </a:ext>
              </a:extLst>
            </p:cNvPr>
            <p:cNvSpPr/>
            <p:nvPr/>
          </p:nvSpPr>
          <p:spPr>
            <a:xfrm>
              <a:off x="4990723" y="1812693"/>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rebuchet MS" panose="020B0603020202020204" pitchFamily="34" charset="0"/>
              </a:endParaRP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Threats remain high. </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A report compiled with </a:t>
              </a:r>
              <a:r>
                <a:rPr lang="en-GB" sz="1200" dirty="0" err="1">
                  <a:latin typeface="Trebuchet MS" panose="020B0603020202020204" pitchFamily="34" charset="0"/>
                </a:rPr>
                <a:t>Mircosoft</a:t>
              </a:r>
              <a:r>
                <a:rPr lang="en-GB" sz="1200" dirty="0">
                  <a:latin typeface="Trebuchet MS" panose="020B0603020202020204" pitchFamily="34" charset="0"/>
                </a:rPr>
                <a:t> found that </a:t>
              </a:r>
              <a:r>
                <a:rPr lang="en-GB" sz="1200" dirty="0">
                  <a:solidFill>
                    <a:schemeClr val="bg2"/>
                  </a:solidFill>
                  <a:latin typeface="Trebuchet MS" panose="020B0603020202020204" pitchFamily="34" charset="0"/>
                  <a:hlinkClick r:id="rId17">
                    <a:extLst>
                      <a:ext uri="{A12FA001-AC4F-418D-AE19-62706E023703}">
                        <ahyp:hlinkClr xmlns:ahyp="http://schemas.microsoft.com/office/drawing/2018/hyperlinkcolor" val="tx"/>
                      </a:ext>
                    </a:extLst>
                  </a:hlinkClick>
                </a:rPr>
                <a:t>72% SMEs </a:t>
              </a:r>
              <a:r>
                <a:rPr lang="en-GB" sz="1200" dirty="0">
                  <a:latin typeface="Trebuchet MS" panose="020B0603020202020204" pitchFamily="34" charset="0"/>
                </a:rPr>
                <a:t>in the UK, the US, and Europe have suffered at least one cyber attack. With SMEs representing 80% of all travel and tourism businesses, mitigating cyber risk must remain a priority for the sector.</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A </a:t>
              </a:r>
              <a:r>
                <a:rPr lang="en-GB" sz="1200" dirty="0">
                  <a:solidFill>
                    <a:schemeClr val="bg2"/>
                  </a:solidFill>
                  <a:latin typeface="Trebuchet MS" panose="020B0603020202020204" pitchFamily="34" charset="0"/>
                  <a:hlinkClick r:id="rId18">
                    <a:extLst>
                      <a:ext uri="{A12FA001-AC4F-418D-AE19-62706E023703}">
                        <ahyp:hlinkClr xmlns:ahyp="http://schemas.microsoft.com/office/drawing/2018/hyperlinkcolor" val="tx"/>
                      </a:ext>
                    </a:extLst>
                  </a:hlinkClick>
                </a:rPr>
                <a:t>cyberattack</a:t>
              </a:r>
              <a:r>
                <a:rPr lang="en-GB" sz="1200" dirty="0">
                  <a:latin typeface="Trebuchet MS" panose="020B0603020202020204" pitchFamily="34" charset="0"/>
                </a:rPr>
                <a:t> on Yodel is causing delays in the delivery of packages and disrupting online order tracking. The firm acknowledged in a statement published on its website that it has suffered a service outage due to a cyber incident and that it was working to restore operations as quickly as possible.</a:t>
              </a: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US" sz="1200" dirty="0">
                <a:latin typeface="Trebuchet MS" panose="020B0603020202020204" pitchFamily="34" charset="0"/>
              </a:endParaRPr>
            </a:p>
          </p:txBody>
        </p:sp>
        <p:sp>
          <p:nvSpPr>
            <p:cNvPr id="78" name="Rectangle 77">
              <a:extLst>
                <a:ext uri="{FF2B5EF4-FFF2-40B4-BE49-F238E27FC236}">
                  <a16:creationId xmlns:a16="http://schemas.microsoft.com/office/drawing/2014/main" id="{09040B20-8443-4A24-9476-1446B189BE11}"/>
                </a:ext>
              </a:extLst>
            </p:cNvPr>
            <p:cNvSpPr/>
            <p:nvPr/>
          </p:nvSpPr>
          <p:spPr>
            <a:xfrm>
              <a:off x="7218590" y="1812693"/>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Trebuchet MS" panose="020B0603020202020204" pitchFamily="34" charset="0"/>
                </a:rPr>
                <a:t>The importance of the underlying IT infrastructure continues to be laid bare by BA outages.</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EasyJet faces the prospect of mass compensation claims after an </a:t>
              </a:r>
              <a:r>
                <a:rPr lang="en-GB" sz="1200" dirty="0">
                  <a:solidFill>
                    <a:schemeClr val="bg2"/>
                  </a:solidFill>
                  <a:latin typeface="Trebuchet MS" panose="020B0603020202020204" pitchFamily="34" charset="0"/>
                  <a:hlinkClick r:id="rId19">
                    <a:extLst>
                      <a:ext uri="{A12FA001-AC4F-418D-AE19-62706E023703}">
                        <ahyp:hlinkClr xmlns:ahyp="http://schemas.microsoft.com/office/drawing/2018/hyperlinkcolor" val="tx"/>
                      </a:ext>
                    </a:extLst>
                  </a:hlinkClick>
                </a:rPr>
                <a:t>IT failure</a:t>
              </a:r>
              <a:r>
                <a:rPr lang="en-GB" sz="1200" dirty="0">
                  <a:latin typeface="Trebuchet MS" panose="020B0603020202020204" pitchFamily="34" charset="0"/>
                </a:rPr>
                <a:t> left thousands of passengers stranded yesterday.</a:t>
              </a:r>
            </a:p>
            <a:p>
              <a:pPr algn="ctr"/>
              <a:r>
                <a:rPr lang="en-GB" sz="1200" dirty="0">
                  <a:latin typeface="Trebuchet MS" panose="020B0603020202020204" pitchFamily="34" charset="0"/>
                </a:rPr>
                <a:t>The budget carrier issued an apology after 200 flights were cancelled. </a:t>
              </a: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US"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US" sz="1200" dirty="0">
                <a:latin typeface="Trebuchet MS" panose="020B0603020202020204" pitchFamily="34" charset="0"/>
              </a:endParaRPr>
            </a:p>
            <a:p>
              <a:pPr algn="ctr"/>
              <a:endParaRPr lang="en-US" sz="1200" dirty="0">
                <a:latin typeface="Trebuchet MS" panose="020B0603020202020204" pitchFamily="34" charset="0"/>
              </a:endParaRPr>
            </a:p>
          </p:txBody>
        </p:sp>
      </p:grpSp>
      <p:grpSp>
        <p:nvGrpSpPr>
          <p:cNvPr id="6" name="Group 5">
            <a:extLst>
              <a:ext uri="{FF2B5EF4-FFF2-40B4-BE49-F238E27FC236}">
                <a16:creationId xmlns:a16="http://schemas.microsoft.com/office/drawing/2014/main" id="{ED00AA60-F6E4-417C-9183-B88883F04A04}"/>
              </a:ext>
            </a:extLst>
          </p:cNvPr>
          <p:cNvGrpSpPr/>
          <p:nvPr/>
        </p:nvGrpSpPr>
        <p:grpSpPr>
          <a:xfrm>
            <a:off x="9375027" y="1179234"/>
            <a:ext cx="1899044" cy="540393"/>
            <a:chOff x="7354748" y="1189676"/>
            <a:chExt cx="1899044" cy="540393"/>
          </a:xfrm>
        </p:grpSpPr>
        <p:sp>
          <p:nvSpPr>
            <p:cNvPr id="76" name="TextBox 75">
              <a:extLst>
                <a:ext uri="{FF2B5EF4-FFF2-40B4-BE49-F238E27FC236}">
                  <a16:creationId xmlns:a16="http://schemas.microsoft.com/office/drawing/2014/main" id="{A06C8FE1-A95D-48F9-87C2-1CCD534406C3}"/>
                </a:ext>
              </a:extLst>
            </p:cNvPr>
            <p:cNvSpPr txBox="1"/>
            <p:nvPr/>
          </p:nvSpPr>
          <p:spPr>
            <a:xfrm>
              <a:off x="7813792" y="1225193"/>
              <a:ext cx="1440000" cy="469359"/>
            </a:xfrm>
            <a:prstGeom prst="rect">
              <a:avLst/>
            </a:prstGeom>
            <a:noFill/>
          </p:spPr>
          <p:txBody>
            <a:bodyPr wrap="square" lIns="0" tIns="0" rIns="0" bIns="0" rtlCol="0">
              <a:spAutoFit/>
            </a:bodyPr>
            <a:lstStyle/>
            <a:p>
              <a:pPr algn="ctr">
                <a:spcAft>
                  <a:spcPts val="300"/>
                </a:spcAft>
              </a:pPr>
              <a:r>
                <a:rPr lang="en-GB" sz="1400" b="1" dirty="0">
                  <a:solidFill>
                    <a:schemeClr val="bg1"/>
                  </a:solidFill>
                  <a:latin typeface="Trebuchet MS" panose="020B0603020202020204" pitchFamily="34" charset="0"/>
                </a:rPr>
                <a:t>IT</a:t>
              </a:r>
            </a:p>
            <a:p>
              <a:pPr algn="ctr">
                <a:spcAft>
                  <a:spcPts val="300"/>
                </a:spcAft>
              </a:pPr>
              <a:r>
                <a:rPr lang="en-GB" sz="1400" b="1" dirty="0">
                  <a:solidFill>
                    <a:schemeClr val="bg1"/>
                  </a:solidFill>
                  <a:latin typeface="Trebuchet MS" panose="020B0603020202020204" pitchFamily="34" charset="0"/>
                </a:rPr>
                <a:t>intelligence</a:t>
              </a:r>
            </a:p>
          </p:txBody>
        </p:sp>
        <p:pic>
          <p:nvPicPr>
            <p:cNvPr id="79" name="Graphic 78">
              <a:extLst>
                <a:ext uri="{FF2B5EF4-FFF2-40B4-BE49-F238E27FC236}">
                  <a16:creationId xmlns:a16="http://schemas.microsoft.com/office/drawing/2014/main" id="{896E53AC-60E1-430F-B158-A183E3AA49F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354748" y="1189676"/>
              <a:ext cx="459043" cy="540393"/>
            </a:xfrm>
            <a:prstGeom prst="rect">
              <a:avLst/>
            </a:prstGeom>
          </p:spPr>
        </p:pic>
      </p:grpSp>
    </p:spTree>
    <p:extLst>
      <p:ext uri="{BB962C8B-B14F-4D97-AF65-F5344CB8AC3E}">
        <p14:creationId xmlns:p14="http://schemas.microsoft.com/office/powerpoint/2010/main" val="542004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053E4D-6C92-C940-B280-F765FE4459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1" name="Rectangle 30">
            <a:extLst>
              <a:ext uri="{FF2B5EF4-FFF2-40B4-BE49-F238E27FC236}">
                <a16:creationId xmlns:a16="http://schemas.microsoft.com/office/drawing/2014/main" id="{C5494A4C-E1D4-814B-B798-79CB2E0D18B5}"/>
              </a:ext>
            </a:extLst>
          </p:cNvPr>
          <p:cNvSpPr/>
          <p:nvPr/>
        </p:nvSpPr>
        <p:spPr>
          <a:xfrm>
            <a:off x="0" y="0"/>
            <a:ext cx="5748728" cy="6858000"/>
          </a:xfrm>
          <a:prstGeom prst="rect">
            <a:avLst/>
          </a:prstGeom>
          <a:solidFill>
            <a:srgbClr val="118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09A35BA-E644-E542-936B-F0D41EA6E670}"/>
              </a:ext>
            </a:extLst>
          </p:cNvPr>
          <p:cNvPicPr>
            <a:picLocks noChangeAspect="1"/>
          </p:cNvPicPr>
          <p:nvPr/>
        </p:nvPicPr>
        <p:blipFill>
          <a:blip r:embed="rId4"/>
          <a:stretch>
            <a:fillRect/>
          </a:stretch>
        </p:blipFill>
        <p:spPr>
          <a:xfrm>
            <a:off x="0" y="6226581"/>
            <a:ext cx="12192000" cy="317500"/>
          </a:xfrm>
          <a:prstGeom prst="rect">
            <a:avLst/>
          </a:prstGeom>
        </p:spPr>
      </p:pic>
      <p:sp>
        <p:nvSpPr>
          <p:cNvPr id="14" name="TextBox 13">
            <a:extLst>
              <a:ext uri="{FF2B5EF4-FFF2-40B4-BE49-F238E27FC236}">
                <a16:creationId xmlns:a16="http://schemas.microsoft.com/office/drawing/2014/main" id="{BC194EE9-9B4B-8140-A4FE-E4D90DAEF67F}"/>
              </a:ext>
            </a:extLst>
          </p:cNvPr>
          <p:cNvSpPr txBox="1"/>
          <p:nvPr/>
        </p:nvSpPr>
        <p:spPr>
          <a:xfrm>
            <a:off x="403727" y="452363"/>
            <a:ext cx="6139480" cy="523220"/>
          </a:xfrm>
          <a:prstGeom prst="rect">
            <a:avLst/>
          </a:prstGeom>
          <a:noFill/>
        </p:spPr>
        <p:txBody>
          <a:bodyPr wrap="square" rtlCol="0">
            <a:spAutoFit/>
          </a:bodyPr>
          <a:lstStyle/>
          <a:p>
            <a:r>
              <a:rPr lang="en-GB" sz="2800">
                <a:solidFill>
                  <a:schemeClr val="bg1"/>
                </a:solidFill>
                <a:latin typeface="+mj-lt"/>
              </a:rPr>
              <a:t>In summary</a:t>
            </a:r>
          </a:p>
        </p:txBody>
      </p:sp>
      <p:cxnSp>
        <p:nvCxnSpPr>
          <p:cNvPr id="16" name="Straight Connector 15">
            <a:extLst>
              <a:ext uri="{FF2B5EF4-FFF2-40B4-BE49-F238E27FC236}">
                <a16:creationId xmlns:a16="http://schemas.microsoft.com/office/drawing/2014/main" id="{A05CFC34-A292-A84B-9902-2A5E580BC6E4}"/>
              </a:ext>
            </a:extLst>
          </p:cNvPr>
          <p:cNvCxnSpPr>
            <a:cxnSpLocks/>
          </p:cNvCxnSpPr>
          <p:nvPr/>
        </p:nvCxnSpPr>
        <p:spPr>
          <a:xfrm>
            <a:off x="487180" y="966866"/>
            <a:ext cx="5097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C8A8535-1254-5549-B65D-5174F69D0A4E}"/>
              </a:ext>
            </a:extLst>
          </p:cNvPr>
          <p:cNvSpPr/>
          <p:nvPr/>
        </p:nvSpPr>
        <p:spPr>
          <a:xfrm>
            <a:off x="403726" y="1101300"/>
            <a:ext cx="4378339" cy="5035033"/>
          </a:xfrm>
          <a:prstGeom prst="rect">
            <a:avLst/>
          </a:prstGeom>
        </p:spPr>
        <p:txBody>
          <a:bodyPr wrap="square">
            <a:spAutoFit/>
          </a:bodyPr>
          <a:lstStyle/>
          <a:p>
            <a:pPr>
              <a:lnSpc>
                <a:spcPts val="2120"/>
              </a:lnSpc>
              <a:spcAft>
                <a:spcPts val="1500"/>
              </a:spcAft>
            </a:pPr>
            <a:r>
              <a:rPr lang="en-GB" sz="1600" b="1" dirty="0">
                <a:solidFill>
                  <a:schemeClr val="bg1"/>
                </a:solidFill>
                <a:cs typeface="Futura Medium" panose="020B0602020204020303" pitchFamily="34" charset="-79"/>
              </a:rPr>
              <a:t>To evolve and deliver, Transportation organisations need to innovate: </a:t>
            </a:r>
            <a:r>
              <a:rPr lang="en-GB" sz="1600" dirty="0">
                <a:solidFill>
                  <a:schemeClr val="bg1"/>
                </a:solidFill>
              </a:rPr>
              <a:t>innovate to create the next generation of sustainable vehicles, the development of automated operations and IoT to bridge the physical and digital worlds, the creation of Digital Engagement with customers and suppliers, and ultimately shifting business models to participate in Mobility as a Service. </a:t>
            </a:r>
          </a:p>
          <a:p>
            <a:pPr>
              <a:lnSpc>
                <a:spcPts val="2120"/>
              </a:lnSpc>
              <a:spcAft>
                <a:spcPts val="1500"/>
              </a:spcAft>
            </a:pPr>
            <a:r>
              <a:rPr lang="en-GB" sz="1600" dirty="0">
                <a:solidFill>
                  <a:schemeClr val="bg1"/>
                </a:solidFill>
              </a:rPr>
              <a:t>The COVID-19 pandemic has accelerated digital transformation by three to four years, and highlighted the need for operational resilience in the new normal.</a:t>
            </a:r>
          </a:p>
          <a:p>
            <a:pPr>
              <a:lnSpc>
                <a:spcPts val="2120"/>
              </a:lnSpc>
              <a:spcAft>
                <a:spcPts val="1200"/>
              </a:spcAft>
            </a:pPr>
            <a:r>
              <a:rPr lang="en-GB" sz="1600" dirty="0">
                <a:solidFill>
                  <a:schemeClr val="bg1"/>
                </a:solidFill>
              </a:rPr>
              <a:t>All innovation needs to be underpinned by</a:t>
            </a:r>
            <a:br>
              <a:rPr lang="en-GB" sz="1600" dirty="0">
                <a:solidFill>
                  <a:schemeClr val="bg1"/>
                </a:solidFill>
              </a:rPr>
            </a:br>
            <a:r>
              <a:rPr lang="en-GB" sz="1600" dirty="0">
                <a:solidFill>
                  <a:schemeClr val="bg1"/>
                </a:solidFill>
              </a:rPr>
              <a:t>a modern infrastructure that can adapt to your changing needs, securely and cost efficiently.</a:t>
            </a:r>
          </a:p>
        </p:txBody>
      </p:sp>
      <p:pic>
        <p:nvPicPr>
          <p:cNvPr id="3" name="Picture 2">
            <a:extLst>
              <a:ext uri="{FF2B5EF4-FFF2-40B4-BE49-F238E27FC236}">
                <a16:creationId xmlns:a16="http://schemas.microsoft.com/office/drawing/2014/main" id="{99992D89-5496-D443-9274-054953CAE4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3948" y="0"/>
            <a:ext cx="7150608" cy="6858000"/>
          </a:xfrm>
          <a:prstGeom prst="rect">
            <a:avLst/>
          </a:prstGeom>
        </p:spPr>
      </p:pic>
    </p:spTree>
    <p:extLst>
      <p:ext uri="{BB962C8B-B14F-4D97-AF65-F5344CB8AC3E}">
        <p14:creationId xmlns:p14="http://schemas.microsoft.com/office/powerpoint/2010/main" val="284230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Softcat palette">
      <a:dk1>
        <a:sysClr val="windowText" lastClr="000000"/>
      </a:dk1>
      <a:lt1>
        <a:sysClr val="window" lastClr="FFFFFF"/>
      </a:lt1>
      <a:dk2>
        <a:srgbClr val="915DA3"/>
      </a:dk2>
      <a:lt2>
        <a:srgbClr val="068FCF"/>
      </a:lt2>
      <a:accent1>
        <a:srgbClr val="CC5299"/>
      </a:accent1>
      <a:accent2>
        <a:srgbClr val="FBBD56"/>
      </a:accent2>
      <a:accent3>
        <a:srgbClr val="BED140"/>
      </a:accent3>
      <a:accent4>
        <a:srgbClr val="7B4783"/>
      </a:accent4>
      <a:accent5>
        <a:srgbClr val="00ACA2"/>
      </a:accent5>
      <a:accent6>
        <a:srgbClr val="006962"/>
      </a:accent6>
      <a:hlink>
        <a:srgbClr val="585858"/>
      </a:hlink>
      <a:folHlink>
        <a:srgbClr val="00000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 Theme">
  <a:themeElements>
    <a:clrScheme name="SOFTCAT#3">
      <a:dk1>
        <a:srgbClr val="000000"/>
      </a:dk1>
      <a:lt1>
        <a:srgbClr val="FFFFFF"/>
      </a:lt1>
      <a:dk2>
        <a:srgbClr val="4A2656"/>
      </a:dk2>
      <a:lt2>
        <a:srgbClr val="979797"/>
      </a:lt2>
      <a:accent1>
        <a:srgbClr val="915DA7"/>
      </a:accent1>
      <a:accent2>
        <a:srgbClr val="D0509D"/>
      </a:accent2>
      <a:accent3>
        <a:srgbClr val="1891D1"/>
      </a:accent3>
      <a:accent4>
        <a:srgbClr val="FFC81C"/>
      </a:accent4>
      <a:accent5>
        <a:srgbClr val="B3D452"/>
      </a:accent5>
      <a:accent6>
        <a:srgbClr val="00ACA1"/>
      </a:accent6>
      <a:hlink>
        <a:srgbClr val="0B95D4"/>
      </a:hlink>
      <a:folHlink>
        <a:srgbClr val="BF4E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46800" tIns="64800" rIns="46800" bIns="64800" numCol="1" anchor="ctr" anchorCtr="0" compatLnSpc="1">
        <a:prstTxWarp prst="textNoShape">
          <a:avLst/>
        </a:prstTxWarp>
      </a:bodyPr>
      <a:lstStyle>
        <a:defPPr marL="0" marR="0" indent="0" algn="ctr" defTabSz="728663" rtl="0" eaLnBrk="1" fontAlgn="base" latinLnBrk="0" hangingPunct="1">
          <a:lnSpc>
            <a:spcPct val="95000"/>
          </a:lnSpc>
          <a:spcBef>
            <a:spcPct val="0"/>
          </a:spcBef>
          <a:spcAft>
            <a:spcPct val="0"/>
          </a:spcAft>
          <a:buClr>
            <a:schemeClr val="bg1"/>
          </a:buClr>
          <a:buSzTx/>
          <a:buFontTx/>
          <a:buNone/>
          <a:tabLst>
            <a:tab pos="4286250" algn="l"/>
          </a:tabLst>
          <a:defRPr kumimoji="0" lang="en-US" sz="1200" b="0" i="0" u="none" strike="noStrike" cap="none" normalizeH="0" baseline="0" smtClean="0">
            <a:ln>
              <a:noFill/>
            </a:ln>
            <a:solidFill>
              <a:schemeClr val="tx1"/>
            </a:solidFill>
            <a:effectLst/>
            <a:latin typeface="Credit Suisse Type Roman" pitchFamily="34"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46800" tIns="64800" rIns="46800" bIns="64800" numCol="1" anchor="ctr" anchorCtr="0" compatLnSpc="1">
        <a:prstTxWarp prst="textNoShape">
          <a:avLst/>
        </a:prstTxWarp>
      </a:bodyPr>
      <a:lstStyle>
        <a:defPPr marL="0" marR="0" indent="0" algn="ctr" defTabSz="728663" rtl="0" eaLnBrk="1" fontAlgn="base" latinLnBrk="0" hangingPunct="1">
          <a:lnSpc>
            <a:spcPct val="95000"/>
          </a:lnSpc>
          <a:spcBef>
            <a:spcPct val="0"/>
          </a:spcBef>
          <a:spcAft>
            <a:spcPct val="0"/>
          </a:spcAft>
          <a:buClr>
            <a:schemeClr val="bg1"/>
          </a:buClr>
          <a:buSzTx/>
          <a:buFontTx/>
          <a:buNone/>
          <a:tabLst>
            <a:tab pos="4286250" algn="l"/>
          </a:tabLst>
          <a:defRPr kumimoji="0" lang="en-US" sz="1200" b="0" i="0" u="none" strike="noStrike" cap="none" normalizeH="0" baseline="0" smtClean="0">
            <a:ln>
              <a:noFill/>
            </a:ln>
            <a:solidFill>
              <a:schemeClr val="tx1"/>
            </a:solidFill>
            <a:effectLst/>
            <a:latin typeface="Credit Suisse Type Roman" pitchFamily="34" charset="0"/>
          </a:defRPr>
        </a:defPPr>
      </a:lstStyle>
    </a:lnDef>
  </a:objectDefaults>
  <a:extraClrSchemeLst>
    <a:extraClrScheme>
      <a:clrScheme name="FlysheetAndBody 1">
        <a:dk1>
          <a:srgbClr val="000000"/>
        </a:dk1>
        <a:lt1>
          <a:srgbClr val="FFFFFF"/>
        </a:lt1>
        <a:dk2>
          <a:srgbClr val="7898B3"/>
        </a:dk2>
        <a:lt2>
          <a:srgbClr val="C8C1BC"/>
        </a:lt2>
        <a:accent1>
          <a:srgbClr val="255B89"/>
        </a:accent1>
        <a:accent2>
          <a:srgbClr val="91867E"/>
        </a:accent2>
        <a:accent3>
          <a:srgbClr val="FFFFFF"/>
        </a:accent3>
        <a:accent4>
          <a:srgbClr val="000000"/>
        </a:accent4>
        <a:accent5>
          <a:srgbClr val="ACB5C4"/>
        </a:accent5>
        <a:accent6>
          <a:srgbClr val="837972"/>
        </a:accent6>
        <a:hlink>
          <a:srgbClr val="9D0E2D"/>
        </a:hlink>
        <a:folHlink>
          <a:srgbClr val="6CCBE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C Theme" id="{C3DD5F9F-3DF3-4CDC-8965-6E17CD9E2E77}" vid="{EE74EDA8-11B5-4104-862D-FFC54EBD48DB}"/>
    </a:ext>
  </a:extLst>
</a:theme>
</file>

<file path=ppt/theme/theme3.xml><?xml version="1.0" encoding="utf-8"?>
<a:theme xmlns:a="http://schemas.openxmlformats.org/drawingml/2006/main" name="1_SC Theme">
  <a:themeElements>
    <a:clrScheme name="Softcat Colours">
      <a:dk1>
        <a:srgbClr val="000000"/>
      </a:dk1>
      <a:lt1>
        <a:srgbClr val="FFFFFF"/>
      </a:lt1>
      <a:dk2>
        <a:srgbClr val="4A2656"/>
      </a:dk2>
      <a:lt2>
        <a:srgbClr val="979797"/>
      </a:lt2>
      <a:accent1>
        <a:srgbClr val="001946"/>
      </a:accent1>
      <a:accent2>
        <a:srgbClr val="118179"/>
      </a:accent2>
      <a:accent3>
        <a:srgbClr val="9F4478"/>
      </a:accent3>
      <a:accent4>
        <a:srgbClr val="3478AA"/>
      </a:accent4>
      <a:accent5>
        <a:srgbClr val="5B3661"/>
      </a:accent5>
      <a:accent6>
        <a:srgbClr val="CD4950"/>
      </a:accent6>
      <a:hlink>
        <a:srgbClr val="0B95D4"/>
      </a:hlink>
      <a:folHlink>
        <a:srgbClr val="BF4E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46800" tIns="64800" rIns="46800" bIns="64800" numCol="1" anchor="ctr" anchorCtr="0" compatLnSpc="1">
        <a:prstTxWarp prst="textNoShape">
          <a:avLst/>
        </a:prstTxWarp>
      </a:bodyPr>
      <a:lstStyle>
        <a:defPPr marL="0" marR="0" indent="0" algn="ctr" defTabSz="728663" rtl="0" eaLnBrk="1" fontAlgn="base" latinLnBrk="0" hangingPunct="1">
          <a:lnSpc>
            <a:spcPct val="95000"/>
          </a:lnSpc>
          <a:spcBef>
            <a:spcPct val="0"/>
          </a:spcBef>
          <a:spcAft>
            <a:spcPct val="0"/>
          </a:spcAft>
          <a:buClr>
            <a:schemeClr val="bg1"/>
          </a:buClr>
          <a:buSzTx/>
          <a:buFontTx/>
          <a:buNone/>
          <a:tabLst>
            <a:tab pos="4286250" algn="l"/>
          </a:tabLst>
          <a:defRPr kumimoji="0" lang="en-US" sz="1200" b="0" i="0" u="none" strike="noStrike" cap="none" normalizeH="0" baseline="0" smtClean="0">
            <a:ln>
              <a:noFill/>
            </a:ln>
            <a:solidFill>
              <a:schemeClr val="tx1"/>
            </a:solidFill>
            <a:effectLst/>
            <a:latin typeface="Credit Suisse Type Roman" pitchFamily="34"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46800" tIns="64800" rIns="46800" bIns="64800" numCol="1" anchor="ctr" anchorCtr="0" compatLnSpc="1">
        <a:prstTxWarp prst="textNoShape">
          <a:avLst/>
        </a:prstTxWarp>
      </a:bodyPr>
      <a:lstStyle>
        <a:defPPr marL="0" marR="0" indent="0" algn="ctr" defTabSz="728663" rtl="0" eaLnBrk="1" fontAlgn="base" latinLnBrk="0" hangingPunct="1">
          <a:lnSpc>
            <a:spcPct val="95000"/>
          </a:lnSpc>
          <a:spcBef>
            <a:spcPct val="0"/>
          </a:spcBef>
          <a:spcAft>
            <a:spcPct val="0"/>
          </a:spcAft>
          <a:buClr>
            <a:schemeClr val="bg1"/>
          </a:buClr>
          <a:buSzTx/>
          <a:buFontTx/>
          <a:buNone/>
          <a:tabLst>
            <a:tab pos="4286250" algn="l"/>
          </a:tabLst>
          <a:defRPr kumimoji="0" lang="en-US" sz="1200" b="0" i="0" u="none" strike="noStrike" cap="none" normalizeH="0" baseline="0" smtClean="0">
            <a:ln>
              <a:noFill/>
            </a:ln>
            <a:solidFill>
              <a:schemeClr val="tx1"/>
            </a:solidFill>
            <a:effectLst/>
            <a:latin typeface="Credit Suisse Type Roman" pitchFamily="34" charset="0"/>
          </a:defRPr>
        </a:defPPr>
      </a:lstStyle>
    </a:lnDef>
  </a:objectDefaults>
  <a:extraClrSchemeLst>
    <a:extraClrScheme>
      <a:clrScheme name="FlysheetAndBody 1">
        <a:dk1>
          <a:srgbClr val="000000"/>
        </a:dk1>
        <a:lt1>
          <a:srgbClr val="FFFFFF"/>
        </a:lt1>
        <a:dk2>
          <a:srgbClr val="7898B3"/>
        </a:dk2>
        <a:lt2>
          <a:srgbClr val="C8C1BC"/>
        </a:lt2>
        <a:accent1>
          <a:srgbClr val="255B89"/>
        </a:accent1>
        <a:accent2>
          <a:srgbClr val="91867E"/>
        </a:accent2>
        <a:accent3>
          <a:srgbClr val="FFFFFF"/>
        </a:accent3>
        <a:accent4>
          <a:srgbClr val="000000"/>
        </a:accent4>
        <a:accent5>
          <a:srgbClr val="ACB5C4"/>
        </a:accent5>
        <a:accent6>
          <a:srgbClr val="837972"/>
        </a:accent6>
        <a:hlink>
          <a:srgbClr val="9D0E2D"/>
        </a:hlink>
        <a:folHlink>
          <a:srgbClr val="6CCBE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C Theme" id="{C3DD5F9F-3DF3-4CDC-8965-6E17CD9E2E77}" vid="{EE74EDA8-11B5-4104-862D-FFC54EBD48D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CEAA3ED83769418C6506B85F838786" ma:contentTypeVersion="6" ma:contentTypeDescription="Create a new document." ma:contentTypeScope="" ma:versionID="fd9be40d3644a995432639a4e147884f">
  <xsd:schema xmlns:xsd="http://www.w3.org/2001/XMLSchema" xmlns:xs="http://www.w3.org/2001/XMLSchema" xmlns:p="http://schemas.microsoft.com/office/2006/metadata/properties" xmlns:ns2="297d1787-6fdc-4a11-bf72-380025fd1097" xmlns:ns3="36a254dd-6ac7-40c4-97d7-aeba50659f60" targetNamespace="http://schemas.microsoft.com/office/2006/metadata/properties" ma:root="true" ma:fieldsID="b98c0017e70c34eb00658bfa942b240f" ns2:_="" ns3:_="">
    <xsd:import namespace="297d1787-6fdc-4a11-bf72-380025fd1097"/>
    <xsd:import namespace="36a254dd-6ac7-40c4-97d7-aeba50659f6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7d1787-6fdc-4a11-bf72-380025fd10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a254dd-6ac7-40c4-97d7-aeba50659f6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6a254dd-6ac7-40c4-97d7-aeba50659f60">
      <UserInfo>
        <DisplayName>Tom Jones</DisplayName>
        <AccountId>335</AccountId>
        <AccountType/>
      </UserInfo>
    </SharedWithUsers>
  </documentManagement>
</p:properties>
</file>

<file path=customXml/itemProps1.xml><?xml version="1.0" encoding="utf-8"?>
<ds:datastoreItem xmlns:ds="http://schemas.openxmlformats.org/officeDocument/2006/customXml" ds:itemID="{6DC54268-A7A4-4EAB-9C46-F0F57D5B698D}">
  <ds:schemaRefs>
    <ds:schemaRef ds:uri="http://schemas.microsoft.com/sharepoint/v3/contenttype/forms"/>
  </ds:schemaRefs>
</ds:datastoreItem>
</file>

<file path=customXml/itemProps2.xml><?xml version="1.0" encoding="utf-8"?>
<ds:datastoreItem xmlns:ds="http://schemas.openxmlformats.org/officeDocument/2006/customXml" ds:itemID="{C806B5EC-4F29-493D-8D23-062FC2E00F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7d1787-6fdc-4a11-bf72-380025fd1097"/>
    <ds:schemaRef ds:uri="36a254dd-6ac7-40c4-97d7-aeba50659f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9B7119-C887-408D-8E22-ED221F1234A9}">
  <ds:schemaRefs>
    <ds:schemaRef ds:uri="http://purl.org/dc/elements/1.1/"/>
    <ds:schemaRef ds:uri="http://purl.org/dc/dcmitype/"/>
    <ds:schemaRef ds:uri="36a254dd-6ac7-40c4-97d7-aeba50659f60"/>
    <ds:schemaRef ds:uri="http://schemas.microsoft.com/office/2006/documentManagement/types"/>
    <ds:schemaRef ds:uri="http://www.w3.org/XML/1998/namespace"/>
    <ds:schemaRef ds:uri="http://purl.org/dc/terms/"/>
    <ds:schemaRef ds:uri="http://schemas.microsoft.com/office/infopath/2007/PartnerControls"/>
    <ds:schemaRef ds:uri="http://schemas.microsoft.com/office/2006/metadata/properties"/>
    <ds:schemaRef ds:uri="http://schemas.openxmlformats.org/package/2006/metadata/core-properties"/>
    <ds:schemaRef ds:uri="297d1787-6fdc-4a11-bf72-380025fd1097"/>
  </ds:schemaRefs>
</ds:datastoreItem>
</file>

<file path=docProps/app.xml><?xml version="1.0" encoding="utf-8"?>
<Properties xmlns="http://schemas.openxmlformats.org/officeDocument/2006/extended-properties" xmlns:vt="http://schemas.openxmlformats.org/officeDocument/2006/docPropsVTypes">
  <TotalTime>3028</TotalTime>
  <Words>5002</Words>
  <Application>Microsoft Office PowerPoint</Application>
  <PresentationFormat>Widescreen</PresentationFormat>
  <Paragraphs>439</Paragraphs>
  <Slides>10</Slides>
  <Notes>10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10</vt:i4>
      </vt:variant>
    </vt:vector>
  </HeadingPairs>
  <TitlesOfParts>
    <vt:vector size="20" baseType="lpstr">
      <vt:lpstr>Arial</vt:lpstr>
      <vt:lpstr>Calibri</vt:lpstr>
      <vt:lpstr>Courier New</vt:lpstr>
      <vt:lpstr>Credit Suisse Type Roman</vt:lpstr>
      <vt:lpstr>Proxima Nova</vt:lpstr>
      <vt:lpstr>Trebuchet MS</vt:lpstr>
      <vt:lpstr>Wingdings</vt:lpstr>
      <vt:lpstr>1_Office Theme</vt:lpstr>
      <vt:lpstr>SC Theme</vt:lpstr>
      <vt:lpstr>1_SC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Dylan Foster-Edwards</dc:creator>
  <cp:lastModifiedBy>Jeremy Griggs</cp:lastModifiedBy>
  <cp:revision>9</cp:revision>
  <cp:lastPrinted>2019-09-09T13:55:52Z</cp:lastPrinted>
  <dcterms:modified xsi:type="dcterms:W3CDTF">2022-09-06T13:24:15Z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0x01010026CEAA3ED83769418C6506B85F838786</vt:lpwstr>
  </property>
  <property fmtid="{D5CDD505-2E9C-101B-9397-08002B2CF9AE}" pid="3" name="_dlc_DocIdItemGuid">
    <vt:lpwstr>a7094d27-8466-4a97-a503-d0643929be56</vt:lpwstr>
  </property>
  <property fmtid="{D5CDD505-2E9C-101B-9397-08002B2CF9AE}" pid="4" name="AuthorIds_UIVersion_6144">
    <vt:lpwstr>13</vt:lpwstr>
  </property>
  <property fmtid="{D5CDD505-2E9C-101B-9397-08002B2CF9AE}" pid="5" name="MSIP_Label_7fce863d-7cc9-456a-9404-bbebbb1d789e_Enabled">
    <vt:lpwstr>True</vt:lpwstr>
  </property>
  <property fmtid="{D5CDD505-2E9C-101B-9397-08002B2CF9AE}" pid="6" name="MSIP_Label_7fce863d-7cc9-456a-9404-bbebbb1d789e_SiteId">
    <vt:lpwstr>c3d431f1-3e02-4c62-a825-79cd8f9e2053</vt:lpwstr>
  </property>
  <property fmtid="{D5CDD505-2E9C-101B-9397-08002B2CF9AE}" pid="7" name="MSIP_Label_7fce863d-7cc9-456a-9404-bbebbb1d789e_Owner">
    <vt:lpwstr>JackDo@Softcat.com</vt:lpwstr>
  </property>
  <property fmtid="{D5CDD505-2E9C-101B-9397-08002B2CF9AE}" pid="8" name="MSIP_Label_7fce863d-7cc9-456a-9404-bbebbb1d789e_SetDate">
    <vt:lpwstr>2020-02-12T08:54:33.9415443Z</vt:lpwstr>
  </property>
  <property fmtid="{D5CDD505-2E9C-101B-9397-08002B2CF9AE}" pid="9" name="MSIP_Label_7fce863d-7cc9-456a-9404-bbebbb1d789e_Name">
    <vt:lpwstr>Public</vt:lpwstr>
  </property>
  <property fmtid="{D5CDD505-2E9C-101B-9397-08002B2CF9AE}" pid="10" name="MSIP_Label_7fce863d-7cc9-456a-9404-bbebbb1d789e_Application">
    <vt:lpwstr>Microsoft Azure Information Protection</vt:lpwstr>
  </property>
  <property fmtid="{D5CDD505-2E9C-101B-9397-08002B2CF9AE}" pid="11" name="MSIP_Label_7fce863d-7cc9-456a-9404-bbebbb1d789e_Extended_MSFT_Method">
    <vt:lpwstr>Manual</vt:lpwstr>
  </property>
  <property fmtid="{D5CDD505-2E9C-101B-9397-08002B2CF9AE}" pid="12" name="Sensitivity">
    <vt:lpwstr>Public</vt:lpwstr>
  </property>
</Properties>
</file>