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9" r:id="rId5"/>
    <p:sldMasterId id="2147483722" r:id="rId6"/>
  </p:sldMasterIdLst>
  <p:notesMasterIdLst>
    <p:notesMasterId r:id="rId17"/>
  </p:notesMasterIdLst>
  <p:sldIdLst>
    <p:sldId id="482" r:id="rId7"/>
    <p:sldId id="466" r:id="rId8"/>
    <p:sldId id="469" r:id="rId9"/>
    <p:sldId id="490" r:id="rId10"/>
    <p:sldId id="495" r:id="rId11"/>
    <p:sldId id="500" r:id="rId12"/>
    <p:sldId id="471" r:id="rId13"/>
    <p:sldId id="475" r:id="rId14"/>
    <p:sldId id="489" r:id="rId15"/>
    <p:sldId id="48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0" userDrawn="1">
          <p15:clr>
            <a:srgbClr val="A4A3A4"/>
          </p15:clr>
        </p15:guide>
        <p15:guide id="2" pos="3840" userDrawn="1">
          <p15:clr>
            <a:srgbClr val="A4A3A4"/>
          </p15:clr>
        </p15:guide>
        <p15:guide id="3" pos="6357" userDrawn="1">
          <p15:clr>
            <a:srgbClr val="A4A3A4"/>
          </p15:clr>
        </p15:guide>
        <p15:guide id="4" pos="132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ka Ulrichova" initials="LU" lastIdx="10" clrIdx="0">
    <p:extLst>
      <p:ext uri="{19B8F6BF-5375-455C-9EA6-DF929625EA0E}">
        <p15:presenceInfo xmlns:p15="http://schemas.microsoft.com/office/powerpoint/2012/main" userId="S::lenka.ulrichova@differentiated.co.uk::9b483e27-3f76-4c1b-baa6-f074fc1ea47c" providerId="AD"/>
      </p:ext>
    </p:extLst>
  </p:cmAuthor>
  <p:cmAuthor id="2" name="Microsoft Office User" initials="MOU" lastIdx="2"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D57"/>
    <a:srgbClr val="5B3661"/>
    <a:srgbClr val="000000"/>
    <a:srgbClr val="F08CF0"/>
    <a:srgbClr val="BECF4C"/>
    <a:srgbClr val="F046EB"/>
    <a:srgbClr val="DC50AA"/>
    <a:srgbClr val="A175B0"/>
    <a:srgbClr val="128FCF"/>
    <a:srgbClr val="CC54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7C0286-F78F-4FB4-BC5D-B1A4824D282E}" v="55" dt="2022-09-06T11:00:38.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98" autoAdjust="0"/>
    <p:restoredTop sz="93792" autoAdjust="0"/>
  </p:normalViewPr>
  <p:slideViewPr>
    <p:cSldViewPr snapToGrid="0">
      <p:cViewPr varScale="1">
        <p:scale>
          <a:sx n="110" d="100"/>
          <a:sy n="110" d="100"/>
        </p:scale>
        <p:origin x="534" y="108"/>
      </p:cViewPr>
      <p:guideLst>
        <p:guide orient="horz" pos="640"/>
        <p:guide pos="3840"/>
        <p:guide pos="6357"/>
        <p:guide pos="132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Griggs" userId="91682ee4e611b417" providerId="LiveId" clId="{EB7C0286-F78F-4FB4-BC5D-B1A4824D282E}"/>
    <pc:docChg chg="undo custSel modSld">
      <pc:chgData name="Jeremy Griggs" userId="91682ee4e611b417" providerId="LiveId" clId="{EB7C0286-F78F-4FB4-BC5D-B1A4824D282E}" dt="2022-09-06T11:00:41.352" v="1722" actId="20577"/>
      <pc:docMkLst>
        <pc:docMk/>
      </pc:docMkLst>
      <pc:sldChg chg="modSp mod">
        <pc:chgData name="Jeremy Griggs" userId="91682ee4e611b417" providerId="LiveId" clId="{EB7C0286-F78F-4FB4-BC5D-B1A4824D282E}" dt="2022-09-06T09:08:13.404" v="61" actId="6549"/>
        <pc:sldMkLst>
          <pc:docMk/>
          <pc:sldMk cId="1373413269" sldId="466"/>
        </pc:sldMkLst>
        <pc:spChg chg="mod">
          <ac:chgData name="Jeremy Griggs" userId="91682ee4e611b417" providerId="LiveId" clId="{EB7C0286-F78F-4FB4-BC5D-B1A4824D282E}" dt="2022-09-06T09:08:03.535" v="43" actId="6549"/>
          <ac:spMkLst>
            <pc:docMk/>
            <pc:sldMk cId="1373413269" sldId="466"/>
            <ac:spMk id="15" creationId="{7ED7EFC8-1E55-49C4-A236-58D4434BB311}"/>
          </ac:spMkLst>
        </pc:spChg>
        <pc:spChg chg="mod">
          <ac:chgData name="Jeremy Griggs" userId="91682ee4e611b417" providerId="LiveId" clId="{EB7C0286-F78F-4FB4-BC5D-B1A4824D282E}" dt="2022-09-06T09:08:13.404" v="61" actId="6549"/>
          <ac:spMkLst>
            <pc:docMk/>
            <pc:sldMk cId="1373413269" sldId="466"/>
            <ac:spMk id="22" creationId="{5E77A2A4-0262-4956-878D-A61CAE7A7115}"/>
          </ac:spMkLst>
        </pc:spChg>
      </pc:sldChg>
      <pc:sldChg chg="modSp mod">
        <pc:chgData name="Jeremy Griggs" userId="91682ee4e611b417" providerId="LiveId" clId="{EB7C0286-F78F-4FB4-BC5D-B1A4824D282E}" dt="2022-09-06T11:00:41.352" v="1722" actId="20577"/>
        <pc:sldMkLst>
          <pc:docMk/>
          <pc:sldMk cId="542004905" sldId="475"/>
        </pc:sldMkLst>
        <pc:spChg chg="mod">
          <ac:chgData name="Jeremy Griggs" userId="91682ee4e611b417" providerId="LiveId" clId="{EB7C0286-F78F-4FB4-BC5D-B1A4824D282E}" dt="2022-09-06T11:00:41.352" v="1722" actId="20577"/>
          <ac:spMkLst>
            <pc:docMk/>
            <pc:sldMk cId="542004905" sldId="475"/>
            <ac:spMk id="34" creationId="{342C37E8-75AA-478C-8C8F-F394B0BB5D91}"/>
          </ac:spMkLst>
        </pc:spChg>
        <pc:spChg chg="mod">
          <ac:chgData name="Jeremy Griggs" userId="91682ee4e611b417" providerId="LiveId" clId="{EB7C0286-F78F-4FB4-BC5D-B1A4824D282E}" dt="2022-09-06T10:57:31.360" v="1615" actId="20577"/>
          <ac:spMkLst>
            <pc:docMk/>
            <pc:sldMk cId="542004905" sldId="475"/>
            <ac:spMk id="75" creationId="{22FCBD54-6078-4254-A388-FA8232588A2C}"/>
          </ac:spMkLst>
        </pc:spChg>
      </pc:sldChg>
      <pc:sldChg chg="modSp mod">
        <pc:chgData name="Jeremy Griggs" userId="91682ee4e611b417" providerId="LiveId" clId="{EB7C0286-F78F-4FB4-BC5D-B1A4824D282E}" dt="2022-09-06T09:06:14.047" v="12" actId="20577"/>
        <pc:sldMkLst>
          <pc:docMk/>
          <pc:sldMk cId="1432417966" sldId="482"/>
        </pc:sldMkLst>
        <pc:spChg chg="mod">
          <ac:chgData name="Jeremy Griggs" userId="91682ee4e611b417" providerId="LiveId" clId="{EB7C0286-F78F-4FB4-BC5D-B1A4824D282E}" dt="2022-09-06T09:06:14.047" v="12" actId="20577"/>
          <ac:spMkLst>
            <pc:docMk/>
            <pc:sldMk cId="1432417966" sldId="482"/>
            <ac:spMk id="3" creationId="{94F2BF86-90F5-2B47-A81F-0BE1A876B626}"/>
          </ac:spMkLst>
        </pc:spChg>
      </pc:sldChg>
      <pc:sldChg chg="modSp mod">
        <pc:chgData name="Jeremy Griggs" userId="91682ee4e611b417" providerId="LiveId" clId="{EB7C0286-F78F-4FB4-BC5D-B1A4824D282E}" dt="2022-09-06T10:56:38.362" v="1607" actId="403"/>
        <pc:sldMkLst>
          <pc:docMk/>
          <pc:sldMk cId="3550163182" sldId="490"/>
        </pc:sldMkLst>
        <pc:spChg chg="mod">
          <ac:chgData name="Jeremy Griggs" userId="91682ee4e611b417" providerId="LiveId" clId="{EB7C0286-F78F-4FB4-BC5D-B1A4824D282E}" dt="2022-09-06T10:56:38.362" v="1607" actId="403"/>
          <ac:spMkLst>
            <pc:docMk/>
            <pc:sldMk cId="3550163182" sldId="490"/>
            <ac:spMk id="36" creationId="{DB8E0FAF-3C23-4193-BE2F-EDB4547C8801}"/>
          </ac:spMkLst>
        </pc:spChg>
        <pc:spChg chg="mod">
          <ac:chgData name="Jeremy Griggs" userId="91682ee4e611b417" providerId="LiveId" clId="{EB7C0286-F78F-4FB4-BC5D-B1A4824D282E}" dt="2022-09-06T10:54:41.018" v="1553" actId="6549"/>
          <ac:spMkLst>
            <pc:docMk/>
            <pc:sldMk cId="3550163182" sldId="490"/>
            <ac:spMk id="38" creationId="{8DE80808-EB0D-4E1B-8B85-0F7769529F80}"/>
          </ac:spMkLst>
        </pc:spChg>
        <pc:spChg chg="mod">
          <ac:chgData name="Jeremy Griggs" userId="91682ee4e611b417" providerId="LiveId" clId="{EB7C0286-F78F-4FB4-BC5D-B1A4824D282E}" dt="2022-09-06T10:53:49.974" v="1445" actId="20577"/>
          <ac:spMkLst>
            <pc:docMk/>
            <pc:sldMk cId="3550163182" sldId="490"/>
            <ac:spMk id="39" creationId="{B8DDC1FE-E17F-4D8D-83D7-193BB4EFE23B}"/>
          </ac:spMkLst>
        </pc:spChg>
        <pc:spChg chg="mod">
          <ac:chgData name="Jeremy Griggs" userId="91682ee4e611b417" providerId="LiveId" clId="{EB7C0286-F78F-4FB4-BC5D-B1A4824D282E}" dt="2022-09-06T10:53:09.035" v="1441" actId="404"/>
          <ac:spMkLst>
            <pc:docMk/>
            <pc:sldMk cId="3550163182" sldId="490"/>
            <ac:spMk id="82" creationId="{E16B9DD8-6AC8-46DF-BB85-36DD11832732}"/>
          </ac:spMkLst>
        </pc:spChg>
        <pc:spChg chg="mod">
          <ac:chgData name="Jeremy Griggs" userId="91682ee4e611b417" providerId="LiveId" clId="{EB7C0286-F78F-4FB4-BC5D-B1A4824D282E}" dt="2022-09-06T10:10:46.299" v="1096" actId="20577"/>
          <ac:spMkLst>
            <pc:docMk/>
            <pc:sldMk cId="3550163182" sldId="490"/>
            <ac:spMk id="83" creationId="{448FD7A3-9A35-4C0E-9FBA-425B1AE1357B}"/>
          </ac:spMkLst>
        </pc:spChg>
      </pc:sldChg>
      <pc:sldChg chg="modSp mod">
        <pc:chgData name="Jeremy Griggs" userId="91682ee4e611b417" providerId="LiveId" clId="{EB7C0286-F78F-4FB4-BC5D-B1A4824D282E}" dt="2022-09-06T10:49:50.282" v="1308" actId="20577"/>
        <pc:sldMkLst>
          <pc:docMk/>
          <pc:sldMk cId="3590533316" sldId="500"/>
        </pc:sldMkLst>
        <pc:spChg chg="mod">
          <ac:chgData name="Jeremy Griggs" userId="91682ee4e611b417" providerId="LiveId" clId="{EB7C0286-F78F-4FB4-BC5D-B1A4824D282E}" dt="2022-09-06T10:49:23.829" v="1301" actId="20577"/>
          <ac:spMkLst>
            <pc:docMk/>
            <pc:sldMk cId="3590533316" sldId="500"/>
            <ac:spMk id="34" creationId="{342C37E8-75AA-478C-8C8F-F394B0BB5D91}"/>
          </ac:spMkLst>
        </pc:spChg>
        <pc:spChg chg="mod">
          <ac:chgData name="Jeremy Griggs" userId="91682ee4e611b417" providerId="LiveId" clId="{EB7C0286-F78F-4FB4-BC5D-B1A4824D282E}" dt="2022-09-06T10:49:34.862" v="1305" actId="20577"/>
          <ac:spMkLst>
            <pc:docMk/>
            <pc:sldMk cId="3590533316" sldId="500"/>
            <ac:spMk id="35" creationId="{715638DE-A84B-45D1-9250-4077595C1B6C}"/>
          </ac:spMkLst>
        </pc:spChg>
        <pc:spChg chg="mod">
          <ac:chgData name="Jeremy Griggs" userId="91682ee4e611b417" providerId="LiveId" clId="{EB7C0286-F78F-4FB4-BC5D-B1A4824D282E}" dt="2022-09-06T10:49:42.730" v="1306" actId="6549"/>
          <ac:spMkLst>
            <pc:docMk/>
            <pc:sldMk cId="3590533316" sldId="500"/>
            <ac:spMk id="75" creationId="{22FCBD54-6078-4254-A388-FA8232588A2C}"/>
          </ac:spMkLst>
        </pc:spChg>
        <pc:spChg chg="mod">
          <ac:chgData name="Jeremy Griggs" userId="91682ee4e611b417" providerId="LiveId" clId="{EB7C0286-F78F-4FB4-BC5D-B1A4824D282E}" dt="2022-09-06T10:49:50.282" v="1308" actId="20577"/>
          <ac:spMkLst>
            <pc:docMk/>
            <pc:sldMk cId="3590533316" sldId="500"/>
            <ac:spMk id="78" creationId="{09040B20-8443-4A24-9476-1446B189BE1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41699-AF59-4561-9D98-B4B9A5CC2E85}" type="datetimeFigureOut">
              <a:rPr lang="en-GB" smtClean="0"/>
              <a:t>06/09/2022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500A2-1A37-41CA-951B-2751FAF85F10}" type="slidenum">
              <a:rPr lang="en-GB" smtClean="0"/>
              <a:t>‹#›</a:t>
            </a:fld>
            <a:endParaRPr lang="en-GB"/>
          </a:p>
        </p:txBody>
      </p:sp>
    </p:spTree>
    <p:extLst>
      <p:ext uri="{BB962C8B-B14F-4D97-AF65-F5344CB8AC3E}">
        <p14:creationId xmlns:p14="http://schemas.microsoft.com/office/powerpoint/2010/main" val="90021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1" u="none" strike="noStrike" kern="1200" dirty="0">
              <a:solidFill>
                <a:schemeClr val="tx1"/>
              </a:solidFill>
              <a:effectLst/>
              <a:latin typeface="+mn-lt"/>
              <a:ea typeface="+mn-ea"/>
              <a:cs typeface="+mn-cs"/>
            </a:endParaRPr>
          </a:p>
          <a:p>
            <a:r>
              <a:rPr lang="en-GB" b="1" i="1" dirty="0"/>
              <a:t>FRAME,  say something like:</a:t>
            </a:r>
          </a:p>
          <a:p>
            <a:endParaRPr lang="en-GB" b="1" i="1" dirty="0"/>
          </a:p>
          <a:p>
            <a:pPr marL="171450" indent="-171450">
              <a:buFont typeface="Arial" panose="020B0604020202020204" pitchFamily="34" charset="0"/>
              <a:buChar char="•"/>
            </a:pPr>
            <a:r>
              <a:rPr lang="en-GB" sz="1200" b="0" kern="1200" dirty="0">
                <a:solidFill>
                  <a:schemeClr val="tx1"/>
                </a:solidFill>
                <a:latin typeface="+mn-lt"/>
                <a:ea typeface="+mn-ea"/>
                <a:cs typeface="+mn-cs"/>
              </a:rPr>
              <a:t>Thanks for giving us an hour of your time, we appreciate how busy you are and if we can give you some time back after this discussion, we certainly will!</a:t>
            </a:r>
          </a:p>
          <a:p>
            <a:pPr marL="171450" indent="-171450">
              <a:buFont typeface="Arial" panose="020B0604020202020204" pitchFamily="34" charset="0"/>
              <a:buChar char="•"/>
            </a:pPr>
            <a:r>
              <a:rPr lang="en-GB" sz="1200" b="0" kern="1200" dirty="0">
                <a:solidFill>
                  <a:schemeClr val="tx1"/>
                </a:solidFill>
                <a:latin typeface="+mn-lt"/>
                <a:ea typeface="+mn-ea"/>
                <a:cs typeface="+mn-cs"/>
              </a:rPr>
              <a:t>Having been a successful IT partner to many RETAIL firms for a long time, we are now investing a bit more of our time trying to better understand our Retail customers</a:t>
            </a:r>
          </a:p>
          <a:p>
            <a:pPr marL="171450" indent="-171450">
              <a:buFont typeface="Arial" panose="020B0604020202020204" pitchFamily="34" charset="0"/>
              <a:buChar char="•"/>
            </a:pPr>
            <a:r>
              <a:rPr lang="en-GB" sz="1200" b="0" kern="1200" dirty="0">
                <a:solidFill>
                  <a:schemeClr val="tx1"/>
                </a:solidFill>
                <a:latin typeface="+mn-lt"/>
                <a:ea typeface="+mn-ea"/>
                <a:cs typeface="+mn-cs"/>
              </a:rPr>
              <a:t>So, with that in mind, we’d like to share our latest quarterly update based on our research </a:t>
            </a:r>
            <a:r>
              <a:rPr lang="en-GB" sz="1200" b="0" kern="1200">
                <a:solidFill>
                  <a:schemeClr val="tx1"/>
                </a:solidFill>
                <a:latin typeface="+mn-lt"/>
                <a:ea typeface="+mn-ea"/>
                <a:cs typeface="+mn-cs"/>
              </a:rPr>
              <a:t>on what we </a:t>
            </a:r>
            <a:r>
              <a:rPr lang="en-GB" sz="1200" b="0" kern="1200" dirty="0">
                <a:solidFill>
                  <a:schemeClr val="tx1"/>
                </a:solidFill>
                <a:latin typeface="+mn-lt"/>
                <a:ea typeface="+mn-ea"/>
                <a:cs typeface="+mn-cs"/>
              </a:rPr>
              <a:t>think is really going on in your world and the specific challenges you face to maintain and grow your businesses.  We’ll talk about the pressures and challenges you face and of course what we think IT needs to deliver for you. </a:t>
            </a:r>
          </a:p>
          <a:p>
            <a:pPr marL="171450" indent="-171450">
              <a:buFont typeface="Arial" panose="020B0604020202020204" pitchFamily="34" charset="0"/>
              <a:buChar char="•"/>
            </a:pPr>
            <a:r>
              <a:rPr lang="en-GB" sz="1200" b="0" kern="1200" dirty="0">
                <a:solidFill>
                  <a:schemeClr val="tx1"/>
                </a:solidFill>
                <a:latin typeface="+mn-lt"/>
                <a:ea typeface="+mn-ea"/>
                <a:cs typeface="+mn-cs"/>
              </a:rPr>
              <a:t>We’re not Retail experts so there might be a few holes and a few things might be a bit out of date;  Similarly we don’t have time to go into any potential solutions in any technical detail, but we will be happy to cover any of that offline after today</a:t>
            </a:r>
          </a:p>
          <a:p>
            <a:pPr marL="171450" indent="-171450">
              <a:buFont typeface="Arial" panose="020B0604020202020204" pitchFamily="34" charset="0"/>
              <a:buChar char="•"/>
            </a:pPr>
            <a:r>
              <a:rPr lang="en-GB" sz="1200" b="1" kern="1200" dirty="0">
                <a:solidFill>
                  <a:schemeClr val="tx1"/>
                </a:solidFill>
                <a:latin typeface="+mn-lt"/>
                <a:ea typeface="+mn-ea"/>
                <a:cs typeface="+mn-cs"/>
              </a:rPr>
              <a:t>Our desired outcome</a:t>
            </a:r>
            <a:r>
              <a:rPr lang="en-GB" sz="1200" b="0" kern="1200" dirty="0">
                <a:solidFill>
                  <a:schemeClr val="tx1"/>
                </a:solidFill>
                <a:latin typeface="+mn-lt"/>
                <a:ea typeface="+mn-ea"/>
                <a:cs typeface="+mn-cs"/>
              </a:rPr>
              <a:t> is simply to  - share our research with you;  </a:t>
            </a:r>
            <a:r>
              <a:rPr lang="en-GB" dirty="0"/>
              <a:t>explore </a:t>
            </a:r>
            <a:r>
              <a:rPr lang="en-GB" sz="1200" b="0" kern="1200" dirty="0">
                <a:solidFill>
                  <a:schemeClr val="tx1"/>
                </a:solidFill>
                <a:latin typeface="+mn-lt"/>
                <a:ea typeface="+mn-ea"/>
                <a:cs typeface="+mn-cs"/>
              </a:rPr>
              <a:t>those aspects that resonate with your firm and potentially take away some areas for further discussion.  </a:t>
            </a:r>
          </a:p>
          <a:p>
            <a:pPr marL="171450" indent="-171450">
              <a:buFont typeface="Arial" panose="020B0604020202020204" pitchFamily="34" charset="0"/>
              <a:buChar char="•"/>
            </a:pPr>
            <a:r>
              <a:rPr lang="en-GB" sz="1200" b="0" kern="1200" dirty="0">
                <a:solidFill>
                  <a:schemeClr val="tx1"/>
                </a:solidFill>
                <a:latin typeface="+mn-lt"/>
                <a:ea typeface="+mn-ea"/>
                <a:cs typeface="+mn-cs"/>
              </a:rPr>
              <a:t>As we are keen to keep improving, we’d ask you to be really open and provide us with constructive feedback so that we can provide a better service to you and our other retail customers.</a:t>
            </a:r>
          </a:p>
          <a:p>
            <a:pPr marL="171450" indent="-171450">
              <a:buFont typeface="Arial" panose="020B0604020202020204" pitchFamily="34" charset="0"/>
              <a:buChar char="•"/>
            </a:pPr>
            <a:endParaRPr lang="en-GB" sz="1200" b="0" kern="1200" dirty="0">
              <a:solidFill>
                <a:schemeClr val="tx1"/>
              </a:solidFill>
              <a:latin typeface="+mn-lt"/>
              <a:ea typeface="+mn-ea"/>
              <a:cs typeface="+mn-cs"/>
            </a:endParaRPr>
          </a:p>
          <a:p>
            <a:pPr marL="171450" indent="-171450">
              <a:buFont typeface="Arial" panose="020B0604020202020204" pitchFamily="34" charset="0"/>
              <a:buChar char="•"/>
            </a:pPr>
            <a:endParaRPr lang="en-GB" sz="1200" b="0" kern="1200" dirty="0">
              <a:solidFill>
                <a:schemeClr val="tx1"/>
              </a:solidFill>
              <a:latin typeface="+mn-lt"/>
              <a:ea typeface="+mn-ea"/>
              <a:cs typeface="+mn-cs"/>
            </a:endParaRPr>
          </a:p>
          <a:p>
            <a:pPr marL="171450" indent="-171450">
              <a:buFont typeface="Arial" panose="020B0604020202020204" pitchFamily="34" charset="0"/>
              <a:buChar char="•"/>
            </a:pPr>
            <a:r>
              <a:rPr lang="en-GB" sz="1200" b="0" kern="1200" dirty="0">
                <a:solidFill>
                  <a:schemeClr val="tx1"/>
                </a:solidFill>
                <a:latin typeface="+mn-lt"/>
                <a:ea typeface="+mn-ea"/>
                <a:cs typeface="+mn-cs"/>
              </a:rPr>
              <a:t>WHAT WE WILL TALK ABOUT:</a:t>
            </a:r>
          </a:p>
          <a:p>
            <a:pPr marL="685800" lvl="1" indent="-228600">
              <a:buFont typeface="+mj-lt"/>
              <a:buAutoNum type="arabicPeriod"/>
            </a:pPr>
            <a:r>
              <a:rPr lang="en-GB" sz="1200" b="0" kern="1200" dirty="0">
                <a:solidFill>
                  <a:schemeClr val="tx1"/>
                </a:solidFill>
                <a:latin typeface="+mn-lt"/>
                <a:ea typeface="+mn-ea"/>
                <a:cs typeface="+mn-cs"/>
              </a:rPr>
              <a:t>The macro stuff / the mega trends and big changes we have seen in retail</a:t>
            </a:r>
          </a:p>
          <a:p>
            <a:pPr marL="685800" lvl="1" indent="-228600">
              <a:buFont typeface="+mj-lt"/>
              <a:buAutoNum type="arabicPeriod"/>
            </a:pPr>
            <a:r>
              <a:rPr lang="en-GB" sz="1200" b="0" kern="1200" dirty="0">
                <a:solidFill>
                  <a:schemeClr val="tx1"/>
                </a:solidFill>
                <a:latin typeface="+mn-lt"/>
                <a:ea typeface="+mn-ea"/>
                <a:cs typeface="+mn-cs"/>
              </a:rPr>
              <a:t>How that has created more localised political drivers and trends in retail</a:t>
            </a:r>
          </a:p>
          <a:p>
            <a:pPr marL="685800" lvl="1" indent="-228600">
              <a:buFont typeface="+mj-lt"/>
              <a:buAutoNum type="arabicPeriod"/>
            </a:pPr>
            <a:r>
              <a:rPr lang="en-GB" sz="1200" b="0" kern="1200" dirty="0">
                <a:solidFill>
                  <a:schemeClr val="tx1"/>
                </a:solidFill>
                <a:latin typeface="+mn-lt"/>
                <a:ea typeface="+mn-ea"/>
                <a:cs typeface="+mn-cs"/>
              </a:rPr>
              <a:t>How these things are shaping transformation  - What is happening and why</a:t>
            </a:r>
          </a:p>
          <a:p>
            <a:pPr marL="685800" lvl="1" indent="-228600">
              <a:buFont typeface="+mj-lt"/>
              <a:buAutoNum type="arabicPeriod"/>
            </a:pPr>
            <a:r>
              <a:rPr lang="en-GB" sz="1200" b="0" kern="1200" dirty="0">
                <a:solidFill>
                  <a:schemeClr val="tx1"/>
                </a:solidFill>
                <a:latin typeface="+mn-lt"/>
                <a:ea typeface="+mn-ea"/>
                <a:cs typeface="+mn-cs"/>
              </a:rPr>
              <a:t>And of course how investment in technology is helping and changing </a:t>
            </a: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u="none" strike="noStrike" kern="1200" dirty="0">
                <a:solidFill>
                  <a:schemeClr val="tx1"/>
                </a:solidFill>
                <a:effectLst/>
                <a:latin typeface="+mn-lt"/>
                <a:ea typeface="+mn-ea"/>
                <a:cs typeface="+mn-cs"/>
              </a:rPr>
              <a:t>Would it be OK if we walk you through our research so we can understand which challenges and threats resonate in YOUR business?”</a:t>
            </a:r>
          </a:p>
          <a:p>
            <a:endParaRPr lang="en-US" dirty="0"/>
          </a:p>
        </p:txBody>
      </p:sp>
      <p:sp>
        <p:nvSpPr>
          <p:cNvPr id="4" name="Slide Number Placeholder 3"/>
          <p:cNvSpPr>
            <a:spLocks noGrp="1"/>
          </p:cNvSpPr>
          <p:nvPr>
            <p:ph type="sldNum" sz="quarter" idx="5"/>
          </p:nvPr>
        </p:nvSpPr>
        <p:spPr/>
        <p:txBody>
          <a:bodyPr/>
          <a:lstStyle/>
          <a:p>
            <a:fld id="{544500A2-1A37-41CA-951B-2751FAF85F10}" type="slidenum">
              <a:rPr lang="en-GB" smtClean="0"/>
              <a:t>1</a:t>
            </a:fld>
            <a:endParaRPr lang="en-GB"/>
          </a:p>
        </p:txBody>
      </p:sp>
    </p:spTree>
    <p:extLst>
      <p:ext uri="{BB962C8B-B14F-4D97-AF65-F5344CB8AC3E}">
        <p14:creationId xmlns:p14="http://schemas.microsoft.com/office/powerpoint/2010/main" val="3589454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dirty="0"/>
          </a:p>
        </p:txBody>
      </p:sp>
      <p:sp>
        <p:nvSpPr>
          <p:cNvPr id="4" name="Slide Number Placeholder 3"/>
          <p:cNvSpPr>
            <a:spLocks noGrp="1"/>
          </p:cNvSpPr>
          <p:nvPr>
            <p:ph type="sldNum" sz="quarter" idx="5"/>
          </p:nvPr>
        </p:nvSpPr>
        <p:spPr/>
        <p:txBody>
          <a:bodyPr/>
          <a:lstStyle/>
          <a:p>
            <a:fld id="{544500A2-1A37-41CA-951B-2751FAF85F10}" type="slidenum">
              <a:rPr lang="en-GB" smtClean="0"/>
              <a:t>10</a:t>
            </a:fld>
            <a:endParaRPr lang="en-GB"/>
          </a:p>
        </p:txBody>
      </p:sp>
    </p:spTree>
    <p:extLst>
      <p:ext uri="{BB962C8B-B14F-4D97-AF65-F5344CB8AC3E}">
        <p14:creationId xmlns:p14="http://schemas.microsoft.com/office/powerpoint/2010/main" val="327187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Digital has been disrupting retail for many year as digital consumers were steadily shifting spending away from traditional brick-and-mortar stores towards e-commerce.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pandemic has meant that 2020 has been a Darwinian event for retail, with a forced five year acceleration in consumer behaviour towards e-commerce.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fallout has strengthened the disruptors and those retailers already seriously invested in the shift, leaving a culling of many high street brands that had moved too slowly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However, consumers will are continuing to seek value and convenience. In the medium term we can expect a return to experiences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Sustainability has also reached a tipping point that retailers cannot ignore, with increasing focus on the circular economy as well as emissions.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Further disruption is being shaped by e-commerce and social media platforms, private label discounters and small, innovative consumer brands. Traditional retailers and consumer goods companies will need to remain masters of the traditional levers -</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cost, choice and convenience -</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but also innovate at pace to create a stellar customer experience and shift to a circular value chain.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Retail is finally transforming into a sustainable digital retail ecosystem which will require continued investment in digital, sustainability and fulfilment. Failure to invest will just continue to open the gap for ecosystem platform players and scale discounters.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44500A2-1A37-41CA-951B-2751FAF85F10}" type="slidenum">
              <a:rPr lang="en-GB" smtClean="0"/>
              <a:t>2</a:t>
            </a:fld>
            <a:endParaRPr lang="en-GB"/>
          </a:p>
        </p:txBody>
      </p:sp>
    </p:spTree>
    <p:extLst>
      <p:ext uri="{BB962C8B-B14F-4D97-AF65-F5344CB8AC3E}">
        <p14:creationId xmlns:p14="http://schemas.microsoft.com/office/powerpoint/2010/main" val="119555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dirty="0"/>
              <a:t>Conversation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rebuchet MS" panose="020B0703020202090204" pitchFamily="34" charset="0"/>
            </a:endParaRPr>
          </a:p>
          <a:p>
            <a:r>
              <a:rPr lang="en-GB" sz="1200" b="0" i="0" dirty="0"/>
              <a:t>These are points for discussion</a:t>
            </a:r>
          </a:p>
          <a:p>
            <a:pPr marL="171450" indent="-171450">
              <a:buFont typeface="Arial" panose="020B0604020202020204" pitchFamily="34" charset="0"/>
              <a:buChar char="•"/>
            </a:pPr>
            <a:r>
              <a:rPr lang="en-GB" sz="1200" b="0" i="0" dirty="0">
                <a:latin typeface="Trebuchet MS" panose="020B0703020202090204" pitchFamily="34" charset="0"/>
              </a:rPr>
              <a:t>D</a:t>
            </a:r>
            <a:r>
              <a:rPr lang="en-GB" sz="1200" dirty="0">
                <a:latin typeface="Trebuchet MS" panose="020B0703020202090204" pitchFamily="34" charset="0"/>
              </a:rPr>
              <a:t>o these subjects or drivers resonate with your customer? </a:t>
            </a:r>
          </a:p>
          <a:p>
            <a:pPr marL="171450" indent="-171450">
              <a:buFont typeface="Arial" panose="020B0604020202020204" pitchFamily="34" charset="0"/>
              <a:buChar char="•"/>
            </a:pPr>
            <a:r>
              <a:rPr lang="en-GB" sz="1200" dirty="0">
                <a:latin typeface="Trebuchet MS" panose="020B0703020202090204" pitchFamily="34" charset="0"/>
              </a:rPr>
              <a:t>To what extent?</a:t>
            </a:r>
            <a:endParaRPr lang="en-GB" sz="1200" dirty="0"/>
          </a:p>
          <a:p>
            <a:endParaRPr lang="en-GB" sz="1200" dirty="0"/>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1" dirty="0"/>
              <a:t>Background reading on slide content for context.</a:t>
            </a:r>
          </a:p>
          <a:p>
            <a:endParaRPr lang="en-GB" sz="1200" dirty="0"/>
          </a:p>
          <a:p>
            <a:r>
              <a:rPr lang="en-GB" sz="1200" dirty="0"/>
              <a:t>Given the challenges we see, we believe that firms in the industry are under pressure and therefore many of them are on their own journeys towards a digital retail ecosystem. </a:t>
            </a:r>
            <a:endParaRPr lang="en-GB" sz="1200" b="1" dirty="0"/>
          </a:p>
          <a:p>
            <a:endParaRPr lang="en-GB" sz="1200" b="1" dirty="0"/>
          </a:p>
          <a:p>
            <a:r>
              <a:rPr lang="en-GB" sz="1200" dirty="0"/>
              <a:t>Some are “born digital” disrupters who respond quickly and innovate but may have less credibility and some are well established traditional firms, who may have credibility but legacy processes and far less agility.</a:t>
            </a:r>
          </a:p>
          <a:p>
            <a:endParaRPr lang="en-GB" sz="1200" b="0" dirty="0"/>
          </a:p>
          <a:p>
            <a:r>
              <a:rPr lang="en-GB" sz="1200" b="0" dirty="0"/>
              <a:t>Before we consider any potential IT solutions, let’s just take a moment to walk through what we think the </a:t>
            </a:r>
            <a:r>
              <a:rPr lang="en-GB" sz="1200" b="1" dirty="0"/>
              <a:t>key pressures on Retailers </a:t>
            </a:r>
            <a:r>
              <a:rPr lang="en-GB" sz="1200" b="0" dirty="0"/>
              <a:t>are</a:t>
            </a:r>
          </a:p>
          <a:p>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1" i="0" u="none" strike="noStrike" kern="1200" baseline="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i="0" u="none" strike="noStrike" kern="1200" baseline="0" dirty="0">
                <a:solidFill>
                  <a:schemeClr val="tx1"/>
                </a:solidFill>
                <a:latin typeface="+mn-lt"/>
                <a:ea typeface="+mn-ea"/>
                <a:cs typeface="+mn-cs"/>
              </a:rPr>
              <a:t>Demand: </a:t>
            </a:r>
            <a:r>
              <a:rPr lang="en-US" sz="1200" b="0" i="0" u="none" strike="noStrike" kern="1200" baseline="0" dirty="0">
                <a:solidFill>
                  <a:schemeClr val="tx1">
                    <a:lumMod val="50000"/>
                    <a:lumOff val="50000"/>
                  </a:schemeClr>
                </a:solidFill>
                <a:latin typeface="Trebuchet MS" panose="020B0703020202090204" pitchFamily="34" charset="0"/>
                <a:ea typeface="+mn-ea"/>
                <a:cs typeface="+mn-cs"/>
              </a:rPr>
              <a:t>The pandemic and following economic crisis is hitting demand and shifting it to online channels. </a:t>
            </a:r>
            <a:r>
              <a:rPr lang="en-US" sz="1200" dirty="0">
                <a:solidFill>
                  <a:schemeClr val="tx1">
                    <a:lumMod val="50000"/>
                    <a:lumOff val="50000"/>
                  </a:schemeClr>
                </a:solidFill>
                <a:latin typeface="Trebuchet MS" panose="020B0703020202090204" pitchFamily="34" charset="0"/>
              </a:rPr>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dirty="0">
                <a:solidFill>
                  <a:schemeClr val="tx1">
                    <a:lumMod val="50000"/>
                    <a:lumOff val="50000"/>
                  </a:schemeClr>
                </a:solidFill>
                <a:latin typeface="Trebuchet MS" panose="020B0703020202090204" pitchFamily="34" charset="0"/>
              </a:rPr>
              <a:t>Global retail sales topped $25 trillion in 2019 but declined by 3-5% in 2020. The impact varies significantly by segment e.g. apparel and footwear are down 25%. The shift to online, closed stores and COVID-19 secure requirements have increased costs which will impact profits (a 90% decline in profit in fashion) and caused failure of many traditional retailers. Recovery will depend on when local lockdowns end and consumer confidence.  </a:t>
            </a:r>
            <a:r>
              <a:rPr lang="en-GB" sz="1200" b="0" i="0" u="none" strike="noStrike" kern="1200" baseline="0" dirty="0">
                <a:solidFill>
                  <a:schemeClr val="tx1"/>
                </a:solidFill>
                <a:latin typeface="+mn-lt"/>
                <a:ea typeface="+mn-ea"/>
                <a:cs typeface="+mn-cs"/>
              </a:rPr>
              <a:t>The pandemic has fundamentally changed the world as we know it. People are living differently, buying differently and, in many ways, thinking differently. Continued working from home and financial security concerns will continue the existing trends towards online, at-home services and value. The pandemic also exposed fragility in supply chains and last mile fulfilment. </a:t>
            </a:r>
            <a:endParaRPr lang="en-US" sz="1200" b="0" i="0" u="none" strike="noStrike" kern="1200" baseline="0" dirty="0">
              <a:solidFill>
                <a:schemeClr val="tx1"/>
              </a:solidFill>
              <a:latin typeface="+mn-lt"/>
              <a:ea typeface="+mn-ea"/>
              <a:cs typeface="+mn-cs"/>
            </a:endParaRPr>
          </a:p>
          <a:p>
            <a:pPr marL="228600" indent="-228600">
              <a:buFont typeface="+mj-lt"/>
              <a:buAutoNum type="arabicPeriod"/>
            </a:pPr>
            <a:endParaRPr lang="en-US" sz="1200" b="1" i="0" u="none" strike="noStrike" kern="1200" baseline="0" dirty="0">
              <a:solidFill>
                <a:schemeClr val="tx1"/>
              </a:solidFill>
              <a:latin typeface="+mn-lt"/>
              <a:ea typeface="+mn-ea"/>
              <a:cs typeface="+mn-cs"/>
            </a:endParaRPr>
          </a:p>
          <a:p>
            <a:pPr marL="0" indent="0">
              <a:buFont typeface="+mj-lt"/>
              <a:buNone/>
            </a:pPr>
            <a:r>
              <a:rPr lang="en-US" sz="1200" b="1" i="0" u="none" strike="noStrike" kern="1200" baseline="0" dirty="0">
                <a:solidFill>
                  <a:schemeClr val="tx1"/>
                </a:solidFill>
                <a:latin typeface="+mn-lt"/>
                <a:ea typeface="+mn-ea"/>
                <a:cs typeface="+mn-cs"/>
              </a:rPr>
              <a:t>2.    Customer experience: </a:t>
            </a:r>
            <a:r>
              <a:rPr lang="en-US" sz="1200" b="0" i="0" u="none" strike="noStrike" kern="1200" baseline="0" dirty="0">
                <a:solidFill>
                  <a:schemeClr val="tx1"/>
                </a:solidFill>
                <a:latin typeface="+mn-lt"/>
                <a:ea typeface="+mn-ea"/>
                <a:cs typeface="+mn-cs"/>
              </a:rPr>
              <a:t>S</a:t>
            </a:r>
            <a:r>
              <a:rPr lang="en-US" sz="1200" i="0" dirty="0">
                <a:solidFill>
                  <a:schemeClr val="tx1">
                    <a:lumMod val="50000"/>
                    <a:lumOff val="50000"/>
                  </a:schemeClr>
                </a:solidFill>
                <a:latin typeface="Trebuchet MS" panose="020B0703020202090204" pitchFamily="34" charset="0"/>
              </a:rPr>
              <a:t>eamless customer buying experiences </a:t>
            </a:r>
            <a:r>
              <a:rPr lang="mr-IN" sz="1200" i="0" dirty="0">
                <a:solidFill>
                  <a:schemeClr val="tx1">
                    <a:lumMod val="50000"/>
                    <a:lumOff val="50000"/>
                  </a:schemeClr>
                </a:solidFill>
                <a:latin typeface="Trebuchet MS" panose="020B0703020202090204" pitchFamily="34" charset="0"/>
              </a:rPr>
              <a:t>–</a:t>
            </a:r>
            <a:r>
              <a:rPr lang="en-US" sz="1200" i="0" dirty="0">
                <a:solidFill>
                  <a:schemeClr val="tx1">
                    <a:lumMod val="50000"/>
                    <a:lumOff val="50000"/>
                  </a:schemeClr>
                </a:solidFill>
                <a:latin typeface="Trebuchet MS" panose="020B0703020202090204" pitchFamily="34" charset="0"/>
              </a:rPr>
              <a:t> both online and in-store.</a:t>
            </a: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Digitisation has profoundly impacted customer expectations; choice, convenience and value are expected whatever the customer journey starting or ending point. 71% won’t return if they’ve had a bad experience either in store or online. The average consumer has access to more than one billion products – so differentiation through experience is key. Pre-COVID there was a shift to prioritising experiences over products, this is likely to return in time. There is a growing awareness of the importance of data privacy, which has underlined by high profile data breaches.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0" i="0" u="none" strike="noStrike" kern="1200" baseline="0" dirty="0">
              <a:solidFill>
                <a:schemeClr val="tx1"/>
              </a:solidFill>
              <a:latin typeface="Trebuchet MS" panose="020B070302020209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i="0" u="none" strike="noStrike" kern="1200" baseline="0" dirty="0">
                <a:solidFill>
                  <a:schemeClr val="tx1"/>
                </a:solidFill>
                <a:latin typeface="Trebuchet MS" panose="020B0703020202090204" pitchFamily="34" charset="0"/>
                <a:ea typeface="+mn-ea"/>
                <a:cs typeface="+mn-cs"/>
              </a:rPr>
              <a:t>3.   </a:t>
            </a:r>
            <a:r>
              <a:rPr lang="en-US" sz="1200" b="1" i="0" u="none" strike="noStrike" kern="1200" baseline="0" dirty="0">
                <a:solidFill>
                  <a:schemeClr val="tx1"/>
                </a:solidFill>
                <a:latin typeface="+mn-lt"/>
                <a:ea typeface="+mn-ea"/>
                <a:cs typeface="+mn-cs"/>
              </a:rPr>
              <a:t>Sustainability: </a:t>
            </a:r>
            <a:r>
              <a:rPr lang="en-GB" sz="1200" b="0" i="0" u="none" strike="noStrike" kern="1200" baseline="0" dirty="0">
                <a:solidFill>
                  <a:schemeClr val="tx1">
                    <a:lumMod val="50000"/>
                    <a:lumOff val="50000"/>
                  </a:schemeClr>
                </a:solidFill>
                <a:latin typeface="Trebuchet MS" panose="020B0703020202090204" pitchFamily="34" charset="0"/>
                <a:ea typeface="+mn-ea"/>
                <a:cs typeface="+mn-cs"/>
              </a:rPr>
              <a:t>S</a:t>
            </a:r>
            <a:r>
              <a:rPr lang="en-GB" sz="1200" dirty="0">
                <a:solidFill>
                  <a:schemeClr val="tx1">
                    <a:lumMod val="50000"/>
                    <a:lumOff val="50000"/>
                  </a:schemeClr>
                </a:solidFill>
                <a:latin typeface="Trebuchet MS" panose="020B0703020202090204" pitchFamily="34" charset="0"/>
              </a:rPr>
              <a:t>ustainable supply-chains that deliver effective ROI and enhance customer perceptions.</a:t>
            </a:r>
            <a:endParaRPr lang="en-US" sz="1200" b="1" i="0" u="none" strike="noStrike" kern="1200" baseline="0" dirty="0">
              <a:solidFill>
                <a:schemeClr val="tx1"/>
              </a:solidFill>
              <a:latin typeface="+mn-lt"/>
              <a:ea typeface="+mn-ea"/>
              <a:cs typeface="+mn-cs"/>
            </a:endParaRPr>
          </a:p>
          <a:p>
            <a:pPr marL="0" indent="0">
              <a:buFontTx/>
              <a:buNone/>
            </a:pPr>
            <a:r>
              <a:rPr lang="en-GB" sz="1200" dirty="0"/>
              <a:t>Retail is one of the worst-polluting industries, accounting for 30% of global GHG emissions, 23% of landfill waste and more than 20% of global wastewater. This has been driven by fast fashion, constant technology upgrades, out of season produce, packaging and cattle farming. However, sentiment is changing, 62% of consumers are shopping with their values (plant-based, natural, plastic free, local etc). </a:t>
            </a:r>
          </a:p>
          <a:p>
            <a:pPr marL="0" indent="0">
              <a:buFontTx/>
              <a:buNone/>
            </a:pPr>
            <a:endParaRPr lang="en-US" sz="1200" b="0" i="0" u="none" strike="noStrike" kern="1200" baseline="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4"/>
              <a:tabLst/>
              <a:defRPr/>
            </a:pPr>
            <a:r>
              <a:rPr lang="en-US" sz="1200" b="1" i="0" u="none" strike="noStrike" kern="1200" baseline="0" dirty="0">
                <a:solidFill>
                  <a:schemeClr val="tx1"/>
                </a:solidFill>
                <a:latin typeface="+mn-lt"/>
                <a:ea typeface="+mn-ea"/>
                <a:cs typeface="+mn-cs"/>
              </a:rPr>
              <a:t>Innovation: </a:t>
            </a:r>
            <a:r>
              <a:rPr lang="en-US" sz="1200" dirty="0">
                <a:solidFill>
                  <a:schemeClr val="tx1">
                    <a:lumMod val="50000"/>
                    <a:lumOff val="50000"/>
                  </a:schemeClr>
                </a:solidFill>
                <a:latin typeface="Trebuchet MS" panose="020B0703020202090204" pitchFamily="34" charset="0"/>
              </a:rPr>
              <a:t>Innovative customer service and products give retailers an advantage over their competition.</a:t>
            </a:r>
            <a:endParaRPr lang="en-US" sz="1200" b="1" i="0" u="none" strike="noStrike" kern="1200" baseline="0" dirty="0">
              <a:solidFill>
                <a:schemeClr val="tx1"/>
              </a:solidFill>
              <a:latin typeface="+mn-lt"/>
              <a:ea typeface="+mn-ea"/>
              <a:cs typeface="+mn-cs"/>
            </a:endParaRPr>
          </a:p>
          <a:p>
            <a:pPr marL="0" indent="0">
              <a:buFontTx/>
              <a:buNone/>
            </a:pPr>
            <a:r>
              <a:rPr lang="en-US" sz="1200" dirty="0"/>
              <a:t>In 2015, Amazon spent more than 14% of their revenue on R&amp;D </a:t>
            </a:r>
            <a:r>
              <a:rPr lang="mr-IN" sz="1200" dirty="0"/>
              <a:t>–</a:t>
            </a:r>
            <a:r>
              <a:rPr lang="en-US" sz="1200" dirty="0"/>
              <a:t> everyone else is striving to keep up.</a:t>
            </a:r>
            <a:endParaRPr lang="en-GB" sz="1200" dirty="0">
              <a:latin typeface="Trebuchet MS" panose="020B0703020202090204" pitchFamily="34" charset="0"/>
            </a:endParaRPr>
          </a:p>
          <a:p>
            <a:pPr marL="171450" indent="-171450">
              <a:buFontTx/>
              <a:buChar char="-"/>
            </a:pPr>
            <a:endParaRPr lang="en-US" sz="1200" b="0" i="0" u="none" strike="noStrike" kern="1200" baseline="0" dirty="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5"/>
              <a:tabLst/>
              <a:defRPr/>
            </a:pPr>
            <a:r>
              <a:rPr lang="en-US" sz="1200" b="1" i="0" u="none" strike="noStrike" kern="1200" baseline="0" dirty="0">
                <a:solidFill>
                  <a:schemeClr val="tx1"/>
                </a:solidFill>
                <a:latin typeface="+mn-lt"/>
                <a:ea typeface="+mn-ea"/>
                <a:cs typeface="+mn-cs"/>
              </a:rPr>
              <a:t>Profitability: </a:t>
            </a:r>
            <a:r>
              <a:rPr lang="en-GB" sz="1200" dirty="0">
                <a:solidFill>
                  <a:schemeClr val="tx1">
                    <a:lumMod val="50000"/>
                    <a:lumOff val="50000"/>
                  </a:schemeClr>
                </a:solidFill>
                <a:latin typeface="Trebuchet MS" panose="020B0703020202090204" pitchFamily="34" charset="0"/>
              </a:rPr>
              <a:t>Automating processes can help retailers remain profitable throughout the shift to the future state.</a:t>
            </a:r>
            <a:endParaRPr lang="en-US" sz="1200" b="1"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Store-based margins have slumped by more than half from 8.8% in 2009/10 to 4.1% in 2017/18</a:t>
            </a:r>
            <a:r>
              <a:rPr lang="en-GB" sz="1200" b="0" dirty="0"/>
              <a:t>.</a:t>
            </a:r>
            <a:endParaRPr lang="en-GB" sz="1200" dirty="0">
              <a:latin typeface="Trebuchet MS" panose="020B0703020202090204" pitchFamily="34" charset="0"/>
            </a:endParaRPr>
          </a:p>
        </p:txBody>
      </p:sp>
      <p:sp>
        <p:nvSpPr>
          <p:cNvPr id="4" name="Slide Number Placeholder 3"/>
          <p:cNvSpPr>
            <a:spLocks noGrp="1"/>
          </p:cNvSpPr>
          <p:nvPr>
            <p:ph type="sldNum" sz="quarter" idx="5"/>
          </p:nvPr>
        </p:nvSpPr>
        <p:spPr/>
        <p:txBody>
          <a:bodyPr/>
          <a:lstStyle/>
          <a:p>
            <a:fld id="{544500A2-1A37-41CA-951B-2751FAF85F10}" type="slidenum">
              <a:rPr lang="en-GB" smtClean="0"/>
              <a:t>3</a:t>
            </a:fld>
            <a:endParaRPr lang="en-GB"/>
          </a:p>
        </p:txBody>
      </p:sp>
    </p:spTree>
    <p:extLst>
      <p:ext uri="{BB962C8B-B14F-4D97-AF65-F5344CB8AC3E}">
        <p14:creationId xmlns:p14="http://schemas.microsoft.com/office/powerpoint/2010/main" val="2834455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Background reading on slide content for context.</a:t>
            </a:r>
            <a:endParaRPr lang="en-US" sz="1200" dirty="0">
              <a:latin typeface="Proxima Nova"/>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challenge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UK Retail sector has nearly 300 thousand physical stores.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Despite continued growth in digital commerce, the physical store will continue to be the largest revenue, producing channel until at least 2026 (depending on segment).</a:t>
            </a:r>
          </a:p>
          <a:p>
            <a:endParaRPr lang="en-US" sz="1200" b="0" i="0" u="none" strike="noStrike" kern="1200" baseline="0" dirty="0">
              <a:solidFill>
                <a:schemeClr val="tx1"/>
              </a:solidFill>
              <a:latin typeface="+mn-lt"/>
              <a:ea typeface="+mn-ea"/>
              <a:cs typeface="+mn-cs"/>
            </a:endParaRPr>
          </a:p>
          <a:p>
            <a:pPr marL="0" indent="0">
              <a:spcAft>
                <a:spcPts val="600"/>
              </a:spcAft>
              <a:buClr>
                <a:schemeClr val="bg1"/>
              </a:buClr>
              <a:buFont typeface="Arial" panose="020B0604020202020204" pitchFamily="34" charset="0"/>
              <a:buNone/>
              <a:defRPr/>
            </a:pPr>
            <a:r>
              <a:rPr lang="en-GB" sz="1200" dirty="0">
                <a:solidFill>
                  <a:srgbClr val="6D6D6D"/>
                </a:solidFill>
                <a:latin typeface="Proxima Nova" panose="02000506030000020004"/>
                <a:cs typeface="Arial" panose="020B0604020202020204"/>
              </a:rPr>
              <a:t>However, online has seriously impacted the profitability of stores because as business migrates online it means less revenue (and footfall) is spread across the large fixed costs of stores (rent, rates, staff etc.). Rent alone can often account for 25 to 40% of operational expenses. This has resulted in large scale closures. </a:t>
            </a:r>
          </a:p>
          <a:p>
            <a:endParaRPr lang="en-GB" sz="1200" b="0" i="0" u="none" strike="noStrike" kern="1200" baseline="0" dirty="0">
              <a:solidFill>
                <a:srgbClr val="6D6D6D"/>
              </a:solidFill>
              <a:latin typeface="Proxima Nova" panose="02000506030000020004"/>
              <a:ea typeface="+mn-ea"/>
              <a:cs typeface="Arial" panose="020B0604020202020204"/>
            </a:endParaRPr>
          </a:p>
          <a:p>
            <a:r>
              <a:rPr lang="en-US" sz="1200" b="0" i="0" u="none" strike="noStrike" kern="1200" baseline="0" dirty="0">
                <a:solidFill>
                  <a:schemeClr val="tx1"/>
                </a:solidFill>
                <a:latin typeface="+mn-lt"/>
                <a:ea typeface="+mn-ea"/>
                <a:cs typeface="+mn-cs"/>
              </a:rPr>
              <a:t>Despite this, the store remains a critical weapon in the omni-channel retail world (75-80% of sales are still through stores) and </a:t>
            </a:r>
            <a:r>
              <a:rPr lang="en-GB" sz="1200" b="0" i="0" u="none" strike="noStrike" kern="1200" baseline="0" dirty="0">
                <a:solidFill>
                  <a:schemeClr val="tx1"/>
                </a:solidFill>
                <a:latin typeface="+mn-lt"/>
                <a:ea typeface="+mn-ea"/>
                <a:cs typeface="+mn-cs"/>
              </a:rPr>
              <a:t>multi-channel shoppers are worth more, in-store customers spent 40% more when they moved online during the pandemic. Stores are increasingly important for reverse omnichannel logistics (click &amp; collect, returns, micro fulfilment centres). Research found that opening a new location increases traffic to the retailer’s website by 37% the following quarter. Using stores as fulfilment centres is up to 40% cheaper than shipping from a central warehouse.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quality of the online consumer experience has set the bar for the kind of experience the consumer expects when shopping in a store.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requirement</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Retailers will first seek to </a:t>
            </a:r>
            <a:r>
              <a:rPr lang="en-US" sz="1200" b="0" i="0" u="none" strike="noStrike" kern="1200" baseline="0" dirty="0" err="1">
                <a:solidFill>
                  <a:schemeClr val="tx1"/>
                </a:solidFill>
                <a:latin typeface="+mn-lt"/>
                <a:ea typeface="+mn-ea"/>
                <a:cs typeface="+mn-cs"/>
              </a:rPr>
              <a:t>optimise</a:t>
            </a:r>
            <a:r>
              <a:rPr lang="en-US" sz="1200" b="0" i="0" u="none" strike="noStrike" kern="1200" baseline="0" dirty="0">
                <a:solidFill>
                  <a:schemeClr val="tx1"/>
                </a:solidFill>
                <a:latin typeface="+mn-lt"/>
                <a:ea typeface="+mn-ea"/>
                <a:cs typeface="+mn-cs"/>
              </a:rPr>
              <a:t> their store network; renegotiating rents, closing or downsizing stores.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They will also need to invest in more agile store design, better customer experiences and more efficient in-store processes (e.g. click and collect). Over the medium term the transformation includes: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1. Differentiated customer experiences, where consumers interact with products, receive </a:t>
            </a:r>
            <a:r>
              <a:rPr lang="en-US" sz="1200" b="0" i="0" u="none" strike="noStrike" kern="1200" baseline="0" dirty="0" err="1">
                <a:solidFill>
                  <a:schemeClr val="tx1"/>
                </a:solidFill>
                <a:latin typeface="+mn-lt"/>
                <a:ea typeface="+mn-ea"/>
                <a:cs typeface="+mn-cs"/>
              </a:rPr>
              <a:t>personalised</a:t>
            </a:r>
            <a:r>
              <a:rPr lang="en-US" sz="1200" b="0" i="0" u="none" strike="noStrike" kern="1200" baseline="0" dirty="0">
                <a:solidFill>
                  <a:schemeClr val="tx1"/>
                </a:solidFill>
                <a:latin typeface="+mn-lt"/>
                <a:ea typeface="+mn-ea"/>
                <a:cs typeface="+mn-cs"/>
              </a:rPr>
              <a:t> services and offers, and self-serve.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Automation: many of retail’s human tasks will be taken care of by a digital workforce, e.g. robotic shelf stacking.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Repurposing physical stores as hubs for social interaction in local communities.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 of these changes require more digital technology in-store (or via the cloud) and better networking and mobile coverage.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How can we help?</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Our solutions can help meet a wide range of in-store infrastructure needs as retailers invest in meeting the demands of digital in-store.</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Network and security: Fast, secure networks allow staff to work efficiently and securely, enabling your </a:t>
            </a:r>
            <a:r>
              <a:rPr lang="en-US" sz="1200" b="0" i="0" u="none" strike="noStrike" kern="1200" baseline="0" dirty="0" err="1">
                <a:solidFill>
                  <a:schemeClr val="tx1"/>
                </a:solidFill>
                <a:latin typeface="+mn-lt"/>
                <a:ea typeface="+mn-ea"/>
                <a:cs typeface="+mn-cs"/>
              </a:rPr>
              <a:t>organisation</a:t>
            </a:r>
            <a:r>
              <a:rPr lang="en-US" sz="1200" b="0" i="0" u="none" strike="noStrike" kern="1200" baseline="0" dirty="0">
                <a:solidFill>
                  <a:schemeClr val="tx1"/>
                </a:solidFill>
                <a:latin typeface="+mn-lt"/>
                <a:ea typeface="+mn-ea"/>
                <a:cs typeface="+mn-cs"/>
              </a:rPr>
              <a:t> to keep customers happy and avoid costly security breaches. </a:t>
            </a:r>
          </a:p>
          <a:p>
            <a:pPr marL="0" indent="0">
              <a:buFontTx/>
              <a:buNone/>
            </a:pP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Digital workspace: Increasing the productivity and support of an increasingly mobile store workforce that deals with both in-store sales and online processes.</a:t>
            </a:r>
          </a:p>
          <a:p>
            <a:pPr marL="171450" indent="-171450">
              <a:buFontTx/>
              <a:buChar char="-"/>
            </a:pPr>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Hybrid infrastructure: The right mix of on-premise </a:t>
            </a:r>
            <a:r>
              <a:rPr lang="en-US" sz="1200" b="0" i="0" u="none" strike="noStrike" kern="1200" baseline="0" dirty="0" err="1">
                <a:solidFill>
                  <a:schemeClr val="tx1"/>
                </a:solidFill>
                <a:latin typeface="+mn-lt"/>
                <a:ea typeface="+mn-ea"/>
                <a:cs typeface="+mn-cs"/>
              </a:rPr>
              <a:t>datacentres</a:t>
            </a:r>
            <a:r>
              <a:rPr lang="en-US" sz="1200" b="0" i="0" u="none" strike="noStrike" kern="1200" baseline="0" dirty="0">
                <a:solidFill>
                  <a:schemeClr val="tx1"/>
                </a:solidFill>
                <a:latin typeface="+mn-lt"/>
                <a:ea typeface="+mn-ea"/>
                <a:cs typeface="+mn-cs"/>
              </a:rPr>
              <a:t> and cloud computing infrastructure to consolidate IT in the store and move to the cloud for agility.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Conclusion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Physical stores remain an important part of the omni-channel digital world, but their role will transform to provide similar experiences to the online world and exploit technology to automate processes that drive profitability.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achieve this transformation, the store needs a strong foundation of IT that is agile and scalable to enable new technologies such as video, digital experiences, AI and </a:t>
            </a:r>
            <a:r>
              <a:rPr lang="en-US" sz="1200" b="0" i="0" u="none" strike="noStrike" kern="1200" baseline="0" dirty="0" err="1">
                <a:solidFill>
                  <a:schemeClr val="tx1"/>
                </a:solidFill>
                <a:latin typeface="+mn-lt"/>
                <a:ea typeface="+mn-ea"/>
                <a:cs typeface="+mn-cs"/>
              </a:rPr>
              <a:t>IoT</a:t>
            </a:r>
            <a:r>
              <a:rPr lang="en-US" sz="1200" b="0" i="0" u="none" strike="noStrike" kern="1200" baseline="0" dirty="0">
                <a:solidFill>
                  <a:schemeClr val="tx1"/>
                </a:solidFill>
                <a:latin typeface="+mn-lt"/>
                <a:ea typeface="+mn-ea"/>
                <a:cs typeface="+mn-cs"/>
              </a:rPr>
              <a:t>. It also needs to be reliable and secure as the store IT becomes even more central to business activity.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We’ll work in partnership with you to understand your </a:t>
            </a:r>
            <a:r>
              <a:rPr lang="en-US" sz="1200" b="0" i="0" u="none" strike="noStrike" kern="1200" baseline="0" dirty="0" err="1">
                <a:solidFill>
                  <a:schemeClr val="tx1"/>
                </a:solidFill>
                <a:latin typeface="+mn-lt"/>
                <a:ea typeface="+mn-ea"/>
                <a:cs typeface="+mn-cs"/>
              </a:rPr>
              <a:t>organisation</a:t>
            </a:r>
            <a:r>
              <a:rPr lang="en-US" sz="1200" b="0" i="0" u="none" strike="noStrike" kern="1200" baseline="0" dirty="0">
                <a:solidFill>
                  <a:schemeClr val="tx1"/>
                </a:solidFill>
                <a:latin typeface="+mn-lt"/>
                <a:ea typeface="+mn-ea"/>
                <a:cs typeface="+mn-cs"/>
              </a:rPr>
              <a:t> </a:t>
            </a:r>
            <a:r>
              <a:rPr lang="mr-IN"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leveraging our unparalleled portfolio of partners and making specific recommendations that will help you </a:t>
            </a:r>
            <a:r>
              <a:rPr lang="en-US" sz="1200" b="0" i="0" u="none" strike="noStrike" kern="1200" baseline="0" dirty="0" err="1">
                <a:solidFill>
                  <a:schemeClr val="tx1"/>
                </a:solidFill>
                <a:latin typeface="+mn-lt"/>
                <a:ea typeface="+mn-ea"/>
                <a:cs typeface="+mn-cs"/>
              </a:rPr>
              <a:t>optimise</a:t>
            </a:r>
            <a:r>
              <a:rPr lang="en-US" sz="1200" b="0" i="0" u="none" strike="noStrike" kern="1200" baseline="0" dirty="0">
                <a:solidFill>
                  <a:schemeClr val="tx1"/>
                </a:solidFill>
                <a:latin typeface="+mn-lt"/>
                <a:ea typeface="+mn-ea"/>
                <a:cs typeface="+mn-cs"/>
              </a:rPr>
              <a:t> your digital transformation journey.  </a:t>
            </a:r>
          </a:p>
        </p:txBody>
      </p:sp>
      <p:sp>
        <p:nvSpPr>
          <p:cNvPr id="4" name="Slide Number Placeholder 3"/>
          <p:cNvSpPr>
            <a:spLocks noGrp="1"/>
          </p:cNvSpPr>
          <p:nvPr>
            <p:ph type="sldNum" sz="quarter" idx="5"/>
          </p:nvPr>
        </p:nvSpPr>
        <p:spPr/>
        <p:txBody>
          <a:bodyPr/>
          <a:lstStyle/>
          <a:p>
            <a:fld id="{544500A2-1A37-41CA-951B-2751FAF85F10}" type="slidenum">
              <a:rPr lang="en-GB" smtClean="0"/>
              <a:t>4</a:t>
            </a:fld>
            <a:endParaRPr lang="en-GB"/>
          </a:p>
        </p:txBody>
      </p:sp>
    </p:spTree>
    <p:extLst>
      <p:ext uri="{BB962C8B-B14F-4D97-AF65-F5344CB8AC3E}">
        <p14:creationId xmlns:p14="http://schemas.microsoft.com/office/powerpoint/2010/main" val="263006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3" y="234950"/>
            <a:ext cx="5953125" cy="3349625"/>
          </a:xfrm>
        </p:spPr>
      </p:sp>
      <p:sp>
        <p:nvSpPr>
          <p:cNvPr id="3" name="Notes Placeholder 2"/>
          <p:cNvSpPr>
            <a:spLocks noGrp="1"/>
          </p:cNvSpPr>
          <p:nvPr>
            <p:ph type="body" idx="1"/>
          </p:nvPr>
        </p:nvSpPr>
        <p:spPr>
          <a:xfrm>
            <a:off x="228746" y="3713192"/>
            <a:ext cx="6438798" cy="3350776"/>
          </a:xfrm>
        </p:spPr>
        <p:txBody>
          <a:bodyPr/>
          <a:lstStyle/>
          <a:p>
            <a:r>
              <a:rPr lang="en-GB" b="1" i="1" dirty="0"/>
              <a:t>Conversation guidance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rebuchet MS" panose="020B0703020202090204" pitchFamily="34" charset="0"/>
            </a:endParaRPr>
          </a:p>
          <a:p>
            <a:r>
              <a:rPr lang="en-GB" b="0" i="0" dirty="0"/>
              <a:t>These are points for discussion</a:t>
            </a:r>
          </a:p>
          <a:p>
            <a:pPr marL="171450" indent="-171450">
              <a:buFont typeface="Arial" panose="020B0604020202020204" pitchFamily="34" charset="0"/>
              <a:buChar char="•"/>
            </a:pPr>
            <a:r>
              <a:rPr lang="en-GB" sz="1200" b="0" i="0" dirty="0">
                <a:latin typeface="Trebuchet MS" panose="020B0703020202090204" pitchFamily="34" charset="0"/>
              </a:rPr>
              <a:t>D</a:t>
            </a:r>
            <a:r>
              <a:rPr lang="en-GB" sz="1200" dirty="0">
                <a:latin typeface="Trebuchet MS" panose="020B0703020202090204" pitchFamily="34" charset="0"/>
              </a:rPr>
              <a:t>o these subjects or areas of pressure resonate with your customer? </a:t>
            </a:r>
          </a:p>
          <a:p>
            <a:pPr marL="171450" indent="-171450">
              <a:buFont typeface="Arial" panose="020B0604020202020204" pitchFamily="34" charset="0"/>
              <a:buChar char="•"/>
            </a:pPr>
            <a:r>
              <a:rPr lang="en-GB" sz="1200" dirty="0">
                <a:latin typeface="Trebuchet MS" panose="020B0703020202090204" pitchFamily="34" charset="0"/>
              </a:rPr>
              <a:t>To what extent?</a:t>
            </a:r>
            <a:endParaRPr lang="en-GB" dirty="0"/>
          </a:p>
          <a:p>
            <a:endParaRPr lang="en-GB" dirty="0"/>
          </a:p>
          <a:p>
            <a:r>
              <a:rPr lang="en-GB" b="1" i="1" dirty="0"/>
              <a:t>Background reading on slide content for context.</a:t>
            </a:r>
          </a:p>
          <a:p>
            <a:endParaRPr lang="en-GB" b="1" i="1" dirty="0"/>
          </a:p>
          <a:p>
            <a:r>
              <a:rPr lang="en-GB" sz="1200" b="0" kern="1200" dirty="0">
                <a:solidFill>
                  <a:schemeClr val="tx1"/>
                </a:solidFill>
                <a:latin typeface="+mn-lt"/>
                <a:ea typeface="+mn-ea"/>
                <a:cs typeface="+mn-cs"/>
              </a:rPr>
              <a:t>Despite electronic trading, true end to end digitisation of the value chain has not happened, leaving considerable friction, cost and a lack of transparency. </a:t>
            </a:r>
          </a:p>
          <a:p>
            <a:endParaRPr lang="en-GB" b="1" i="1" dirty="0"/>
          </a:p>
          <a:p>
            <a:r>
              <a:rPr lang="en-GB" b="0" dirty="0"/>
              <a:t>This shows the general journey that the industry is on. Capital Markets is shifting to a 'digital finance ecosystem' where assets and securities are fully digitised, and big data, analytics, AI and automation are used to drive new differentiation, straight through processing, coupled with transparent data-driven compliance and reporting. </a:t>
            </a:r>
          </a:p>
          <a:p>
            <a:endParaRPr lang="en-GB" b="0" dirty="0"/>
          </a:p>
          <a:p>
            <a:r>
              <a:rPr lang="en-GB" b="0" dirty="0"/>
              <a:t>These changes will not happen overnight but is an individual journey for every company.   Indeed only 17% of organizations surveyed indicated that the transformation was ‘deployed at scale’, which was the same level as in the 2019.</a:t>
            </a:r>
          </a:p>
          <a:p>
            <a:endParaRPr lang="en-GB" b="0" dirty="0"/>
          </a:p>
          <a:p>
            <a:r>
              <a:rPr lang="en-GB" b="0" dirty="0" err="1"/>
              <a:t>Quantamental</a:t>
            </a:r>
            <a:r>
              <a:rPr lang="en-GB" b="0" dirty="0"/>
              <a:t> Analytics - The commoditisation and the move of many products to liquidity exchange trading have  squeezed margins. Capital markets players need to create differentiation to regrow profitability. Pioneered by the likes of Blackrock, </a:t>
            </a:r>
            <a:r>
              <a:rPr lang="en-GB" b="0" dirty="0" err="1"/>
              <a:t>quantamental</a:t>
            </a:r>
            <a:r>
              <a:rPr lang="en-GB" b="0" dirty="0"/>
              <a:t> investing combines fundamental research (financial statements, industry trends and economic data) with quantitative analysis (statistical modelling) to combine the value of big data and the expertise of investment managers. </a:t>
            </a:r>
          </a:p>
          <a:p>
            <a:endParaRPr lang="en-GB" b="0" dirty="0"/>
          </a:p>
          <a:p>
            <a:r>
              <a:rPr lang="en-GB" b="0" dirty="0"/>
              <a:t>Data-driven compliance - The financial crisis challenged the trust previously placed in banks with regulation focused on capital adequacy and market transparency. As a consequence aggregate costs for major investment banks were 25% higher in 2014 than they were in 2005. The cost of compliance has increased significantly leading to a focus on data driven automation, utilising analytics, cloud computing and AI.</a:t>
            </a:r>
          </a:p>
          <a:p>
            <a:endParaRPr lang="en-GB" b="0" dirty="0"/>
          </a:p>
          <a:p>
            <a:r>
              <a:rPr lang="en-GB" b="0" dirty="0"/>
              <a:t>Intelligent Automation - Capital markets are complex with many steps in the value chain leading to increased costs. Pre the 2008 financial crisis Investment Banks were achieving  20%+ ROEs, but this is nearer 10% today. As firms contend with the growing complexity of products, legal entities, vehicles, and markets, economies of scale are coming under pressure. In response, players need to increase the productivity of their middle and back-office functions through automation, analytics and AI. McKinsey estimates the cost reduction at scale can reach as high as 20%. </a:t>
            </a:r>
          </a:p>
          <a:p>
            <a:endParaRPr lang="en-GB" b="0" dirty="0"/>
          </a:p>
          <a:p>
            <a:r>
              <a:rPr lang="en-GB" b="0" dirty="0"/>
              <a:t>Digital Securities - Traditional capital markets are fundamentally based upon paper securities which are opaque, have lots of intermediaries and are slow to settle. Digital securities can represent all types of assets including investment contracts, shares of a corporation, debt security, or even a fractionalized interest. Digital securities, or security tokens, share one thing in common, they are digital representations of securities, and therefore, subject to traditional securities laws, using blockchain technology in a regulated manner. The approach will increase transparency, remove friction, reduce costs, improve security and provide better market access. This will allow the automation of financial markets rules and regulations through DLT/blockchain technology governed by smart contracts. </a:t>
            </a:r>
          </a:p>
          <a:p>
            <a:endParaRPr lang="en-GB" b="0" dirty="0"/>
          </a:p>
          <a:p>
            <a:endParaRPr lang="en-GB" b="0" dirty="0"/>
          </a:p>
          <a:p>
            <a:endParaRPr lang="en-GB" b="0" dirty="0"/>
          </a:p>
        </p:txBody>
      </p:sp>
      <p:sp>
        <p:nvSpPr>
          <p:cNvPr id="4" name="Slide Number Placeholder 3"/>
          <p:cNvSpPr>
            <a:spLocks noGrp="1"/>
          </p:cNvSpPr>
          <p:nvPr>
            <p:ph type="sldNum" sz="quarter" idx="5"/>
          </p:nvPr>
        </p:nvSpPr>
        <p:spPr/>
        <p:txBody>
          <a:bodyPr/>
          <a:lstStyle/>
          <a:p>
            <a:fld id="{544500A2-1A37-41CA-951B-2751FAF85F10}" type="slidenum">
              <a:rPr lang="en-GB" smtClean="0"/>
              <a:t>5</a:t>
            </a:fld>
            <a:endParaRPr lang="en-GB"/>
          </a:p>
        </p:txBody>
      </p:sp>
    </p:spTree>
    <p:extLst>
      <p:ext uri="{BB962C8B-B14F-4D97-AF65-F5344CB8AC3E}">
        <p14:creationId xmlns:p14="http://schemas.microsoft.com/office/powerpoint/2010/main" val="490120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
                <a:schemeClr val="bg1"/>
              </a:buClr>
              <a:buSzTx/>
              <a:buFont typeface="Arial" panose="020B0604020202020204" pitchFamily="34" charset="0"/>
              <a:buNone/>
              <a:tabLst/>
              <a:defRPr/>
            </a:pPr>
            <a:r>
              <a:rPr lang="en-US" sz="1200" b="0" i="0" u="none" strike="noStrike" kern="1200" baseline="0" dirty="0">
                <a:solidFill>
                  <a:schemeClr val="tx1"/>
                </a:solidFill>
                <a:latin typeface="+mn-lt"/>
                <a:ea typeface="+mn-ea"/>
                <a:cs typeface="+mn-cs"/>
              </a:rPr>
              <a:t>These are the latest updates  in technology we have tracked in the last quarter. How do they impact you?</a:t>
            </a:r>
          </a:p>
          <a:p>
            <a:pPr marL="0" indent="0">
              <a:spcAft>
                <a:spcPts val="600"/>
              </a:spcAft>
              <a:buClr>
                <a:schemeClr val="bg1"/>
              </a:buClr>
              <a:buFont typeface="Arial" panose="020B0604020202020204" pitchFamily="34" charset="0"/>
              <a:buNone/>
              <a:defRPr/>
            </a:pPr>
            <a:endParaRPr lang="en-GB" sz="1200" b="1" dirty="0">
              <a:solidFill>
                <a:schemeClr val="bg1"/>
              </a:solidFill>
              <a:cs typeface="Arial" panose="020B060402020202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4500A2-1A37-41CA-951B-2751FAF85F1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393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So, we think our customers need to address demand, customer experience, sustainability, innovation and profitability in order to grow and thrive.  </a:t>
            </a:r>
          </a:p>
          <a:p>
            <a:endParaRPr lang="en-GB" sz="1200" dirty="0"/>
          </a:p>
          <a:p>
            <a:r>
              <a:rPr lang="en-GB" sz="1200" dirty="0"/>
              <a:t>At Softcat, we help our retail customers meet these opportunities with a number of IT Solutions. We’ll briefly introduce them now – and then go into detail on the ones that apply to your business…</a:t>
            </a:r>
          </a:p>
          <a:p>
            <a:endParaRPr lang="en-GB" sz="1200" dirty="0"/>
          </a:p>
          <a:p>
            <a:r>
              <a:rPr lang="en-GB" sz="1200" b="1" baseline="0" dirty="0"/>
              <a:t>Hybrid infrastructure: </a:t>
            </a:r>
            <a:r>
              <a:rPr lang="en-GB" sz="1200" b="0" baseline="0" dirty="0"/>
              <a:t>W</a:t>
            </a:r>
            <a:r>
              <a:rPr lang="en-GB" sz="1200" dirty="0"/>
              <a:t>e</a:t>
            </a:r>
            <a:r>
              <a:rPr lang="en-GB" sz="1200" baseline="0" dirty="0"/>
              <a:t> can help you create an integrated buying journey for your customers through hybrid infrastructure that utilises the right mix of private, public and on-premise infrastructure.</a:t>
            </a:r>
          </a:p>
          <a:p>
            <a:endParaRPr lang="en-GB" sz="1200" dirty="0"/>
          </a:p>
          <a:p>
            <a:r>
              <a:rPr lang="en-GB" sz="1200" b="1" dirty="0"/>
              <a:t>Digital workspace: </a:t>
            </a:r>
            <a:r>
              <a:rPr lang="en-GB" sz="1200" dirty="0"/>
              <a:t>Our innovative solutions empower your staff to put your customers at the centre</a:t>
            </a:r>
            <a:r>
              <a:rPr lang="en-GB" sz="1200" baseline="0" dirty="0"/>
              <a:t> of every visit </a:t>
            </a:r>
            <a:r>
              <a:rPr lang="mr-IN" sz="1200" baseline="0" dirty="0"/>
              <a:t>–</a:t>
            </a:r>
            <a:r>
              <a:rPr lang="en-GB" sz="1200" baseline="0" dirty="0"/>
              <a:t> enabling a digital store experience that meets their high expectations.</a:t>
            </a:r>
          </a:p>
          <a:p>
            <a:endParaRPr lang="en-GB" sz="1200" dirty="0"/>
          </a:p>
          <a:p>
            <a:r>
              <a:rPr lang="en-GB" sz="1200" b="1" dirty="0"/>
              <a:t>Cyber security: </a:t>
            </a:r>
            <a:r>
              <a:rPr lang="en-GB" sz="1200" dirty="0"/>
              <a:t>Our</a:t>
            </a:r>
            <a:r>
              <a:rPr lang="en-GB" sz="1200" baseline="0" dirty="0"/>
              <a:t> leading-edge cyber security helps to keep sensitive data secure, so your customers retain trust in you and shop with confidence. </a:t>
            </a:r>
            <a:endParaRPr lang="en-GB" sz="1200" dirty="0"/>
          </a:p>
          <a:p>
            <a:endParaRPr lang="en-GB" sz="1200" dirty="0"/>
          </a:p>
          <a:p>
            <a:r>
              <a:rPr lang="en-GB" sz="1200" b="1" dirty="0"/>
              <a:t>IT intelligence</a:t>
            </a:r>
            <a:r>
              <a:rPr lang="en-GB" sz="1200" dirty="0"/>
              <a:t>: With</a:t>
            </a:r>
            <a:r>
              <a:rPr lang="en-GB" sz="1200" baseline="0" dirty="0"/>
              <a:t> IT intelligence from Softcat, you can protect your margins and create a sustainable supply chain by automating manual processes.</a:t>
            </a:r>
          </a:p>
          <a:p>
            <a:endParaRPr lang="en-GB" sz="1200" i="1" dirty="0"/>
          </a:p>
          <a:p>
            <a:r>
              <a:rPr lang="en-GB" sz="1200" i="1" dirty="0"/>
              <a:t>(elevate the Softcat capabilities, or based on the conversation, focus on those that are a priority or of specific interest to your customer).</a:t>
            </a:r>
          </a:p>
        </p:txBody>
      </p:sp>
      <p:sp>
        <p:nvSpPr>
          <p:cNvPr id="4" name="Slide Number Placeholder 3"/>
          <p:cNvSpPr>
            <a:spLocks noGrp="1"/>
          </p:cNvSpPr>
          <p:nvPr>
            <p:ph type="sldNum" sz="quarter" idx="5"/>
          </p:nvPr>
        </p:nvSpPr>
        <p:spPr/>
        <p:txBody>
          <a:bodyPr/>
          <a:lstStyle/>
          <a:p>
            <a:fld id="{544500A2-1A37-41CA-951B-2751FAF85F10}" type="slidenum">
              <a:rPr lang="en-GB" smtClean="0"/>
              <a:t>7</a:t>
            </a:fld>
            <a:endParaRPr lang="en-GB"/>
          </a:p>
        </p:txBody>
      </p:sp>
    </p:spTree>
    <p:extLst>
      <p:ext uri="{BB962C8B-B14F-4D97-AF65-F5344CB8AC3E}">
        <p14:creationId xmlns:p14="http://schemas.microsoft.com/office/powerpoint/2010/main" val="2022727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Background reading on slide content for context.</a:t>
            </a:r>
            <a:endParaRPr lang="en-US" sz="1200" dirty="0">
              <a:latin typeface="Proxima Nova"/>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challenge</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Privacy continues to be top of mind for customers. ‘Keeping my payment information private’ ranked as the number one issue in BCG’s 2019 survey, with ‘keeping my personal information private’ coming in as a close second.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has been underlined by high profile data breaches in the retail industry. For example, in August 2018, Superdrug admitted to a security breach that compromised names, addresses, and in some cases, dates of birth and phone numbers of 20,000 customers. The hackers held the data ransom for an undisclosed sum.</a:t>
            </a:r>
          </a:p>
          <a:p>
            <a:pPr marL="0" indent="0">
              <a:spcAft>
                <a:spcPts val="600"/>
              </a:spcAft>
              <a:buClr>
                <a:schemeClr val="bg1"/>
              </a:buClr>
              <a:buFont typeface="Arial" panose="020B0604020202020204" pitchFamily="34" charset="0"/>
              <a:buNone/>
              <a:defRPr/>
            </a:pPr>
            <a:endParaRPr lang="en-US" sz="1200" b="0" i="0" u="none" strike="noStrike" kern="1200" baseline="0" dirty="0">
              <a:solidFill>
                <a:schemeClr val="tx1"/>
              </a:solidFill>
              <a:latin typeface="+mn-lt"/>
              <a:ea typeface="+mn-ea"/>
              <a:cs typeface="+mn-cs"/>
            </a:endParaRPr>
          </a:p>
          <a:p>
            <a:pPr marL="0" indent="0">
              <a:spcAft>
                <a:spcPts val="600"/>
              </a:spcAft>
              <a:buClr>
                <a:schemeClr val="bg1"/>
              </a:buClr>
              <a:buFont typeface="Arial" panose="020B0604020202020204" pitchFamily="34" charset="0"/>
              <a:buNone/>
              <a:defRPr/>
            </a:pPr>
            <a:r>
              <a:rPr lang="en-US" sz="1200" b="0" i="0" u="none" strike="noStrike" kern="1200" baseline="0" dirty="0">
                <a:solidFill>
                  <a:schemeClr val="tx1"/>
                </a:solidFill>
                <a:latin typeface="+mn-lt"/>
                <a:ea typeface="+mn-ea"/>
                <a:cs typeface="+mn-cs"/>
              </a:rPr>
              <a:t>T</a:t>
            </a:r>
            <a:r>
              <a:rPr lang="en-GB" sz="1200" dirty="0">
                <a:solidFill>
                  <a:schemeClr val="bg1">
                    <a:lumMod val="50000"/>
                  </a:schemeClr>
                </a:solidFill>
                <a:latin typeface="Proxima Nova" panose="02000506030000020004"/>
              </a:rPr>
              <a:t>he challenge has intensified as COVID-19 has helped cyberattacks to increase by 400%.</a:t>
            </a:r>
          </a:p>
          <a:p>
            <a:pPr marL="0" indent="0">
              <a:spcAft>
                <a:spcPts val="600"/>
              </a:spcAft>
              <a:buClr>
                <a:schemeClr val="bg1"/>
              </a:buClr>
              <a:buFont typeface="Arial" panose="020B0604020202020204" pitchFamily="34" charset="0"/>
              <a:buNone/>
              <a:defRPr/>
            </a:pPr>
            <a:endParaRPr lang="en-GB" sz="1200" dirty="0">
              <a:solidFill>
                <a:schemeClr val="bg1">
                  <a:lumMod val="50000"/>
                </a:schemeClr>
              </a:solidFill>
              <a:latin typeface="Proxima Nova" panose="02000506030000020004"/>
            </a:endParaRPr>
          </a:p>
          <a:p>
            <a:r>
              <a:rPr lang="en-US" sz="1200" b="0" i="0" u="none" strike="noStrike" kern="1200" baseline="0" dirty="0">
                <a:solidFill>
                  <a:schemeClr val="tx1"/>
                </a:solidFill>
                <a:latin typeface="+mn-lt"/>
                <a:ea typeface="+mn-ea"/>
                <a:cs typeface="+mn-cs"/>
              </a:rPr>
              <a:t>The financial and reputational impact of cyber attacks on retail firms is significant. The costs arise from the attack itself, the remediation and repairing reputational damage by regaining public trust. </a:t>
            </a:r>
          </a:p>
          <a:p>
            <a:endParaRPr lang="en-US" sz="1200" b="0" i="0" u="none" strike="noStrike" kern="1200" baseline="0" dirty="0">
              <a:solidFill>
                <a:schemeClr val="tx1"/>
              </a:solidFill>
              <a:latin typeface="+mn-lt"/>
              <a:ea typeface="+mn-ea"/>
              <a:cs typeface="+mn-cs"/>
            </a:endParaRPr>
          </a:p>
          <a:p>
            <a:pPr marL="0" indent="0">
              <a:spcAft>
                <a:spcPts val="600"/>
              </a:spcAft>
              <a:buClr>
                <a:schemeClr val="bg1"/>
              </a:buClr>
              <a:buFont typeface="Arial" panose="020B0604020202020204" pitchFamily="34" charset="0"/>
              <a:buNone/>
              <a:defRPr/>
            </a:pPr>
            <a:r>
              <a:rPr lang="en-GB" sz="1200" dirty="0">
                <a:solidFill>
                  <a:srgbClr val="818181"/>
                </a:solidFill>
                <a:latin typeface="Proxima Nova" panose="02000506030000020004"/>
              </a:rPr>
              <a:t>The average loss for "extreme" cyber incidents is £35 million, but 28% of incidents cost more than £75 million.</a:t>
            </a:r>
          </a:p>
          <a:p>
            <a:pPr marL="0" indent="0">
              <a:spcAft>
                <a:spcPts val="600"/>
              </a:spcAft>
              <a:buClr>
                <a:schemeClr val="bg1"/>
              </a:buClr>
              <a:buFont typeface="Arial" panose="020B0604020202020204" pitchFamily="34" charset="0"/>
              <a:buNone/>
              <a:defRPr/>
            </a:pPr>
            <a:endParaRPr lang="en-GB" sz="1200" dirty="0">
              <a:solidFill>
                <a:srgbClr val="818181"/>
              </a:solidFill>
              <a:latin typeface="Proxima Nova" panose="02000506030000020004"/>
            </a:endParaRPr>
          </a:p>
          <a:p>
            <a:pPr marL="0" indent="0">
              <a:spcAft>
                <a:spcPts val="600"/>
              </a:spcAft>
              <a:buClr>
                <a:schemeClr val="bg1"/>
              </a:buClr>
              <a:buFont typeface="Arial" panose="020B0604020202020204" pitchFamily="34" charset="0"/>
              <a:buNone/>
              <a:defRPr/>
            </a:pPr>
            <a:r>
              <a:rPr lang="en-GB" sz="1200" dirty="0">
                <a:solidFill>
                  <a:srgbClr val="818181"/>
                </a:solidFill>
                <a:latin typeface="Proxima Nova" panose="02000506030000020004"/>
              </a:rPr>
              <a:t>Fines for data breaches are also rising. Since GDPR was enacted in May 2018, EU data privacy watchdogs have issued over $332 million in fines.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 requirement</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Since the General Data Protection Regulation (GDPR), retailers are under increased pressure to ensure personal data is held securely, or else face punitive measures.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Payment Card Industry Data Security Standard (PCI DSS) for processing, transmitting and storing cardholder data is also a relevant factor.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National Cyber Security Centre identifies that the most significant cyber threats for retail firms are:</a:t>
            </a:r>
          </a:p>
          <a:p>
            <a:endParaRPr lang="en-US" sz="1200" b="0" i="0" u="none" strike="noStrike" kern="1200" baseline="0" dirty="0">
              <a:solidFill>
                <a:schemeClr val="tx1"/>
              </a:solidFill>
              <a:latin typeface="+mn-lt"/>
              <a:ea typeface="+mn-ea"/>
              <a:cs typeface="+mn-cs"/>
            </a:endParaRPr>
          </a:p>
          <a:p>
            <a:pPr marL="228600" indent="-228600">
              <a:buAutoNum type="arabicPeriod"/>
            </a:pPr>
            <a:r>
              <a:rPr lang="en-US" sz="1200" b="0" i="0" u="none" strike="noStrike" kern="1200" baseline="0" dirty="0">
                <a:solidFill>
                  <a:schemeClr val="tx1"/>
                </a:solidFill>
                <a:latin typeface="+mn-lt"/>
                <a:ea typeface="+mn-ea"/>
                <a:cs typeface="+mn-cs"/>
              </a:rPr>
              <a:t>Phishing</a:t>
            </a:r>
          </a:p>
          <a:p>
            <a:pPr marL="0" indent="0">
              <a:buNone/>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2. Data breaches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3. </a:t>
            </a:r>
            <a:r>
              <a:rPr lang="en-US" sz="1200" b="0" i="0" u="none" strike="noStrike" kern="1200" baseline="0" dirty="0" err="1">
                <a:solidFill>
                  <a:schemeClr val="tx1"/>
                </a:solidFill>
                <a:latin typeface="+mn-lt"/>
                <a:ea typeface="+mn-ea"/>
                <a:cs typeface="+mn-cs"/>
              </a:rPr>
              <a:t>Ransomware</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4. Supply chain compromise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means that key areas of focus include:</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Network security</a:t>
            </a:r>
          </a:p>
          <a:p>
            <a:pPr marL="171450" indent="-171450">
              <a:buFontTx/>
              <a:buChar char="-"/>
            </a:pPr>
            <a:r>
              <a:rPr lang="en-US" sz="1200" b="0" i="0" u="none" strike="noStrike" kern="1200" baseline="0" dirty="0">
                <a:solidFill>
                  <a:schemeClr val="tx1"/>
                </a:solidFill>
                <a:latin typeface="+mn-lt"/>
                <a:ea typeface="+mn-ea"/>
                <a:cs typeface="+mn-cs"/>
              </a:rPr>
              <a:t>User access and education</a:t>
            </a:r>
          </a:p>
          <a:p>
            <a:pPr marL="171450" indent="-171450">
              <a:buFontTx/>
              <a:buChar char="-"/>
            </a:pPr>
            <a:r>
              <a:rPr lang="en-US" sz="1200" b="0" i="0" u="none" strike="noStrike" kern="1200" baseline="0" dirty="0">
                <a:solidFill>
                  <a:schemeClr val="tx1"/>
                </a:solidFill>
                <a:latin typeface="+mn-lt"/>
                <a:ea typeface="+mn-ea"/>
                <a:cs typeface="+mn-cs"/>
              </a:rPr>
              <a:t>Malware prevention</a:t>
            </a:r>
          </a:p>
          <a:p>
            <a:pPr marL="171450" indent="-171450">
              <a:buFontTx/>
              <a:buChar char="-"/>
            </a:pPr>
            <a:r>
              <a:rPr lang="en-US" sz="1200" b="0" i="0" u="none" strike="noStrike" kern="1200" baseline="0" dirty="0">
                <a:solidFill>
                  <a:schemeClr val="tx1"/>
                </a:solidFill>
                <a:latin typeface="+mn-lt"/>
                <a:ea typeface="+mn-ea"/>
                <a:cs typeface="+mn-cs"/>
              </a:rPr>
              <a:t>Server and cloud configuration</a:t>
            </a:r>
          </a:p>
          <a:p>
            <a:pPr marL="171450" indent="-171450">
              <a:buFontTx/>
              <a:buChar char="-"/>
            </a:pPr>
            <a:r>
              <a:rPr lang="en-US" sz="1200" b="0" i="0" u="none" strike="noStrike" kern="1200" baseline="0" dirty="0">
                <a:solidFill>
                  <a:schemeClr val="tx1"/>
                </a:solidFill>
                <a:latin typeface="+mn-lt"/>
                <a:ea typeface="+mn-ea"/>
                <a:cs typeface="+mn-cs"/>
              </a:rPr>
              <a:t>Monitoring and incident management</a:t>
            </a:r>
          </a:p>
          <a:p>
            <a:pPr marL="171450" indent="-171450">
              <a:buFontTx/>
              <a:buChar char="-"/>
            </a:pPr>
            <a:r>
              <a:rPr lang="en-US" sz="1200" b="0" i="0" u="none" strike="noStrike" kern="1200" baseline="0" dirty="0">
                <a:solidFill>
                  <a:schemeClr val="tx1"/>
                </a:solidFill>
                <a:latin typeface="+mn-lt"/>
                <a:ea typeface="+mn-ea"/>
                <a:cs typeface="+mn-cs"/>
              </a:rPr>
              <a:t>Mobile working </a:t>
            </a:r>
          </a:p>
          <a:p>
            <a:pPr marL="171450" indent="-171450">
              <a:buFontTx/>
              <a:buChar char="-"/>
            </a:pPr>
            <a:r>
              <a:rPr lang="en-US" sz="1200" b="0" i="0" u="none" strike="noStrike" kern="1200" baseline="0" dirty="0">
                <a:solidFill>
                  <a:schemeClr val="tx1"/>
                </a:solidFill>
                <a:latin typeface="+mn-lt"/>
                <a:ea typeface="+mn-ea"/>
                <a:cs typeface="+mn-cs"/>
              </a:rPr>
              <a:t>The adoption of new technologies such as artificial intelligence will increase security requirements further.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How can we help?</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We’ve spent over 20 years working in the cyber security market, building services that reduce risk to customers and enable </a:t>
            </a:r>
            <a:r>
              <a:rPr lang="en-US" sz="1200" b="0" i="0" u="none" strike="noStrike" kern="1200" baseline="0" dirty="0" err="1">
                <a:solidFill>
                  <a:schemeClr val="tx1"/>
                </a:solidFill>
                <a:latin typeface="+mn-lt"/>
                <a:ea typeface="+mn-ea"/>
                <a:cs typeface="+mn-cs"/>
              </a:rPr>
              <a:t>organisations</a:t>
            </a:r>
            <a:r>
              <a:rPr lang="en-US" sz="1200" b="0" i="0" u="none" strike="noStrike" kern="1200" baseline="0" dirty="0">
                <a:solidFill>
                  <a:schemeClr val="tx1"/>
                </a:solidFill>
                <a:latin typeface="+mn-lt"/>
                <a:ea typeface="+mn-ea"/>
                <a:cs typeface="+mn-cs"/>
              </a:rPr>
              <a:t> to flourish.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Our market-leading team of experts can consult and design bespoke network and security systems for every type of customer, covering both on-premise and Cloud Managed Services. The breadth and depth of our combined expertise allows us to deliver a robust end-to-end service </a:t>
            </a:r>
            <a:r>
              <a:rPr lang="mr-IN"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from project inception to network security installation and completion.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Our service includes:</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Cyber Security Services and Threat Assessment</a:t>
            </a:r>
          </a:p>
          <a:p>
            <a:pPr marL="171450" indent="-171450">
              <a:buFontTx/>
              <a:buChar char="-"/>
            </a:pPr>
            <a:r>
              <a:rPr lang="en-US" sz="1200" b="0" i="0" u="none" strike="noStrike" kern="1200" baseline="0" dirty="0">
                <a:solidFill>
                  <a:schemeClr val="tx1"/>
                </a:solidFill>
                <a:latin typeface="+mn-lt"/>
                <a:ea typeface="+mn-ea"/>
                <a:cs typeface="+mn-cs"/>
              </a:rPr>
              <a:t>Managed Security Services</a:t>
            </a:r>
          </a:p>
          <a:p>
            <a:pPr marL="171450" indent="-171450">
              <a:buFontTx/>
              <a:buChar char="-"/>
            </a:pPr>
            <a:r>
              <a:rPr lang="en-US" sz="1200" b="0" i="0" u="none" strike="noStrike" kern="1200" baseline="0" dirty="0">
                <a:solidFill>
                  <a:schemeClr val="tx1"/>
                </a:solidFill>
                <a:latin typeface="+mn-lt"/>
                <a:ea typeface="+mn-ea"/>
                <a:cs typeface="+mn-cs"/>
              </a:rPr>
              <a:t>Support Services</a:t>
            </a:r>
          </a:p>
          <a:p>
            <a:pPr marL="171450" indent="-171450">
              <a:buFontTx/>
              <a:buChar char="-"/>
            </a:pPr>
            <a:r>
              <a:rPr lang="en-US" sz="1200" b="0" i="0" u="none" strike="noStrike" kern="1200" baseline="0" dirty="0">
                <a:solidFill>
                  <a:schemeClr val="tx1"/>
                </a:solidFill>
                <a:latin typeface="+mn-lt"/>
                <a:ea typeface="+mn-ea"/>
                <a:cs typeface="+mn-cs"/>
              </a:rPr>
              <a:t>Security Solutions</a:t>
            </a:r>
          </a:p>
          <a:p>
            <a:r>
              <a:rPr lang="en-US" sz="1200" b="0" i="0" u="none" strike="noStrike" kern="1200" baseline="0" dirty="0">
                <a:solidFill>
                  <a:schemeClr val="tx1"/>
                </a:solidFill>
                <a:latin typeface="+mn-lt"/>
                <a:ea typeface="+mn-ea"/>
                <a:cs typeface="+mn-cs"/>
              </a:rPr>
              <a:t>-  Partners include: </a:t>
            </a:r>
            <a:r>
              <a:rPr lang="en-US" sz="1200" b="0" i="0" u="none" strike="noStrike" kern="1200" baseline="0" dirty="0" err="1">
                <a:solidFill>
                  <a:schemeClr val="tx1"/>
                </a:solidFill>
                <a:latin typeface="+mn-lt"/>
                <a:ea typeface="+mn-ea"/>
                <a:cs typeface="+mn-cs"/>
              </a:rPr>
              <a:t>AlienValut</a:t>
            </a:r>
            <a:r>
              <a:rPr lang="en-US" sz="1200" b="0" i="0" u="none" strike="noStrike" kern="1200" baseline="0" dirty="0">
                <a:solidFill>
                  <a:schemeClr val="tx1"/>
                </a:solidFill>
                <a:latin typeface="+mn-lt"/>
                <a:ea typeface="+mn-ea"/>
                <a:cs typeface="+mn-cs"/>
              </a:rPr>
              <a:t>, Checkpoint, Cisco, Forcepoint, RSA, Sophos, Symantec, McAfee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Conclusion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Cyber security and digital retail go hand-in-hand in a digital age: both are growing fast.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Cyber-attacks on retail are doubly damaging: there are two sets of victims in crime of this nature – the customers, and the retailers themselves.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understand the demands on IT departments to continually develop and deliver a security strategy that meets current and future needs in an ever-changing landscape.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Softcat’s</a:t>
            </a:r>
            <a:r>
              <a:rPr lang="en-US" sz="1200" b="0" i="0" u="none" strike="noStrike" kern="1200" baseline="0" dirty="0">
                <a:solidFill>
                  <a:schemeClr val="tx1"/>
                </a:solidFill>
                <a:latin typeface="+mn-lt"/>
                <a:ea typeface="+mn-ea"/>
                <a:cs typeface="+mn-cs"/>
              </a:rPr>
              <a:t> unparalleled portfolio of partners and technologies, combined with our knowledge of the ever-evolving security market, ensures that your </a:t>
            </a:r>
            <a:r>
              <a:rPr lang="en-US" sz="1200" b="0" i="0" u="none" strike="noStrike" kern="1200" baseline="0" dirty="0" err="1">
                <a:solidFill>
                  <a:schemeClr val="tx1"/>
                </a:solidFill>
                <a:latin typeface="+mn-lt"/>
                <a:ea typeface="+mn-ea"/>
                <a:cs typeface="+mn-cs"/>
              </a:rPr>
              <a:t>organisation</a:t>
            </a:r>
            <a:r>
              <a:rPr lang="en-US" sz="1200" b="0" i="0" u="none" strike="noStrike" kern="1200" baseline="0" dirty="0">
                <a:solidFill>
                  <a:schemeClr val="tx1"/>
                </a:solidFill>
                <a:latin typeface="+mn-lt"/>
                <a:ea typeface="+mn-ea"/>
                <a:cs typeface="+mn-cs"/>
              </a:rPr>
              <a:t> will benefit from innovative solutions.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Retailers who </a:t>
            </a:r>
            <a:r>
              <a:rPr lang="en-US" sz="1200" b="0" i="0" u="none" strike="noStrike" kern="1200" baseline="0" dirty="0" err="1">
                <a:solidFill>
                  <a:schemeClr val="tx1"/>
                </a:solidFill>
                <a:latin typeface="+mn-lt"/>
                <a:ea typeface="+mn-ea"/>
                <a:cs typeface="+mn-cs"/>
              </a:rPr>
              <a:t>prioritise</a:t>
            </a:r>
            <a:r>
              <a:rPr lang="en-US" sz="1200" b="0" i="0" u="none" strike="noStrike" kern="1200" baseline="0" dirty="0">
                <a:solidFill>
                  <a:schemeClr val="tx1"/>
                </a:solidFill>
                <a:latin typeface="+mn-lt"/>
                <a:ea typeface="+mn-ea"/>
                <a:cs typeface="+mn-cs"/>
              </a:rPr>
              <a:t> the people, process and technology aspects of cyber security, while </a:t>
            </a:r>
            <a:r>
              <a:rPr lang="en-US" sz="1200" b="0" i="0" u="none" strike="noStrike" kern="1200" baseline="0" dirty="0" err="1">
                <a:solidFill>
                  <a:schemeClr val="tx1"/>
                </a:solidFill>
                <a:latin typeface="+mn-lt"/>
                <a:ea typeface="+mn-ea"/>
                <a:cs typeface="+mn-cs"/>
              </a:rPr>
              <a:t>maximising</a:t>
            </a:r>
            <a:r>
              <a:rPr lang="en-US" sz="1200" b="0" i="0" u="none" strike="noStrike" kern="1200" baseline="0" dirty="0">
                <a:solidFill>
                  <a:schemeClr val="tx1"/>
                </a:solidFill>
                <a:latin typeface="+mn-lt"/>
                <a:ea typeface="+mn-ea"/>
                <a:cs typeface="+mn-cs"/>
              </a:rPr>
              <a:t> the opportunities of innovation, will be the market leaders of the future. </a:t>
            </a:r>
          </a:p>
          <a:p>
            <a:pPr marL="0" indent="0">
              <a:spcAft>
                <a:spcPts val="600"/>
              </a:spcAft>
              <a:buClr>
                <a:schemeClr val="bg1"/>
              </a:buClr>
              <a:buFont typeface="Arial" panose="020B0604020202020204" pitchFamily="34" charset="0"/>
              <a:buNone/>
              <a:defRPr/>
            </a:pPr>
            <a:endParaRPr lang="en-GB" sz="1200" b="1" dirty="0">
              <a:solidFill>
                <a:schemeClr val="bg1"/>
              </a:solidFill>
              <a:cs typeface="Arial" panose="020B0604020202020204"/>
            </a:endParaRPr>
          </a:p>
        </p:txBody>
      </p:sp>
      <p:sp>
        <p:nvSpPr>
          <p:cNvPr id="4" name="Slide Number Placeholder 3"/>
          <p:cNvSpPr>
            <a:spLocks noGrp="1"/>
          </p:cNvSpPr>
          <p:nvPr>
            <p:ph type="sldNum" sz="quarter" idx="5"/>
          </p:nvPr>
        </p:nvSpPr>
        <p:spPr/>
        <p:txBody>
          <a:bodyPr/>
          <a:lstStyle/>
          <a:p>
            <a:fld id="{544500A2-1A37-41CA-951B-2751FAF85F10}" type="slidenum">
              <a:rPr lang="en-GB" smtClean="0"/>
              <a:t>8</a:t>
            </a:fld>
            <a:endParaRPr lang="en-GB"/>
          </a:p>
        </p:txBody>
      </p:sp>
    </p:spTree>
    <p:extLst>
      <p:ext uri="{BB962C8B-B14F-4D97-AF65-F5344CB8AC3E}">
        <p14:creationId xmlns:p14="http://schemas.microsoft.com/office/powerpoint/2010/main" val="3908324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t>In summary…retailers have a need to innovate: creating brilliant experiences for customers, digital platforms for products &amp; services and agile operations that are efficient, resilient and secure.  </a:t>
            </a:r>
          </a:p>
          <a:p>
            <a:endParaRPr lang="en-GB" sz="1200" b="0" i="0" dirty="0"/>
          </a:p>
          <a:p>
            <a:r>
              <a:rPr lang="en-GB" sz="1200" b="0" i="0" dirty="0"/>
              <a:t>COVID-19 has accelerated customer expectations, economic challenges and operational resilience. </a:t>
            </a:r>
          </a:p>
          <a:p>
            <a:endParaRPr lang="en-GB" sz="1200" b="0" i="0" dirty="0"/>
          </a:p>
          <a:p>
            <a:r>
              <a:rPr lang="en-GB" sz="1200" b="0" i="0" dirty="0"/>
              <a:t>Digital is an enabler to this – so the foundations of their IT need to be addressed so that they can act with agility and flexibility; security is included ‘by-design’ rather than as an afterthought, and so that they can maximise their investments.</a:t>
            </a:r>
          </a:p>
          <a:p>
            <a:endParaRPr lang="en-GB" b="0" dirty="0"/>
          </a:p>
        </p:txBody>
      </p:sp>
      <p:sp>
        <p:nvSpPr>
          <p:cNvPr id="4" name="Slide Number Placeholder 3"/>
          <p:cNvSpPr>
            <a:spLocks noGrp="1"/>
          </p:cNvSpPr>
          <p:nvPr>
            <p:ph type="sldNum" sz="quarter" idx="5"/>
          </p:nvPr>
        </p:nvSpPr>
        <p:spPr/>
        <p:txBody>
          <a:bodyPr/>
          <a:lstStyle/>
          <a:p>
            <a:fld id="{544500A2-1A37-41CA-951B-2751FAF85F10}" type="slidenum">
              <a:rPr lang="en-GB" smtClean="0"/>
              <a:t>9</a:t>
            </a:fld>
            <a:endParaRPr lang="en-GB"/>
          </a:p>
        </p:txBody>
      </p:sp>
    </p:spTree>
    <p:extLst>
      <p:ext uri="{BB962C8B-B14F-4D97-AF65-F5344CB8AC3E}">
        <p14:creationId xmlns:p14="http://schemas.microsoft.com/office/powerpoint/2010/main" val="3093492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ext Placeholder 2"/>
          <p:cNvSpPr>
            <a:spLocks noGrp="1"/>
          </p:cNvSpPr>
          <p:nvPr>
            <p:ph idx="1"/>
          </p:nvPr>
        </p:nvSpPr>
        <p:spPr>
          <a:xfrm>
            <a:off x="540000" y="1440000"/>
            <a:ext cx="10980000" cy="4680000"/>
          </a:xfrm>
          <a:prstGeom prst="rect">
            <a:avLst/>
          </a:prstGeom>
        </p:spPr>
        <p:txBody>
          <a:bodyPr vert="horz" lIns="0" tIns="45720" rIns="0" bIns="45720" rtlCol="0">
            <a:normAutofit/>
          </a:bodyPr>
          <a:lstStyle>
            <a:lvl4pPr marL="704850" indent="-342900">
              <a:buSzPct val="100000"/>
              <a:buFont typeface="Courier New" panose="02070309020205020404" pitchFamily="49" charset="0"/>
              <a:buChar char="o"/>
              <a:defRPr/>
            </a:lvl4pPr>
            <a:lvl5pPr marL="914400" indent="-285750">
              <a:buSzPct val="100000"/>
              <a:buFont typeface="Calibri" panose="020F0502020204030204" pitchFamily="34" charset="0"/>
              <a:buChar char="‒"/>
              <a:defRPr/>
            </a:lvl5pPr>
            <a:lvl6pPr>
              <a:buSzPct val="100000"/>
              <a:defRPr/>
            </a:lvl6pPr>
            <a:lvl7pPr marL="1620838" indent="-238125">
              <a:buSzPct val="100000"/>
              <a:buFont typeface="Courier New" panose="02070309020205020404" pitchFamily="49" charset="0"/>
              <a:buChar char="o"/>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4" name="Text Placeholder 3">
            <a:extLst>
              <a:ext uri="{FF2B5EF4-FFF2-40B4-BE49-F238E27FC236}">
                <a16:creationId xmlns:a16="http://schemas.microsoft.com/office/drawing/2014/main" id="{C8935027-4C1B-674A-9E4E-69C3963CBAE7}"/>
              </a:ext>
            </a:extLst>
          </p:cNvPr>
          <p:cNvSpPr>
            <a:spLocks noGrp="1"/>
          </p:cNvSpPr>
          <p:nvPr>
            <p:ph type="body" sz="quarter" idx="10" hasCustomPrompt="1"/>
          </p:nvPr>
        </p:nvSpPr>
        <p:spPr>
          <a:xfrm>
            <a:off x="540000" y="720001"/>
            <a:ext cx="10980000" cy="540000"/>
          </a:xfrm>
        </p:spPr>
        <p:txBody>
          <a:bodyPr>
            <a:noAutofit/>
          </a:bodyPr>
          <a:lstStyle>
            <a:lvl1pPr marL="0" indent="0">
              <a:lnSpc>
                <a:spcPts val="3000"/>
              </a:lnSpc>
              <a:spcBef>
                <a:spcPts val="0"/>
              </a:spcBef>
              <a:spcAft>
                <a:spcPts val="0"/>
              </a:spcAft>
              <a:buFontTx/>
              <a:buNone/>
              <a:defRPr sz="2400"/>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spTree>
    <p:extLst>
      <p:ext uri="{BB962C8B-B14F-4D97-AF65-F5344CB8AC3E}">
        <p14:creationId xmlns:p14="http://schemas.microsoft.com/office/powerpoint/2010/main" val="3021353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528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7CBF1DA3-3854-F94A-BD92-916563618EF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240644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3" name="Picture 2" descr="A group of people performing on a counter&#10;&#10;Description automatically generated">
            <a:extLst>
              <a:ext uri="{FF2B5EF4-FFF2-40B4-BE49-F238E27FC236}">
                <a16:creationId xmlns:a16="http://schemas.microsoft.com/office/drawing/2014/main" id="{011F457D-2F2E-3144-A205-09784190EE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4" name="Rectangle 3">
            <a:extLst>
              <a:ext uri="{FF2B5EF4-FFF2-40B4-BE49-F238E27FC236}">
                <a16:creationId xmlns:a16="http://schemas.microsoft.com/office/drawing/2014/main" id="{C5E2270D-ADFD-0B4C-A205-0493036B4FB6}"/>
              </a:ext>
            </a:extLst>
          </p:cNvPr>
          <p:cNvSpPr/>
          <p:nvPr userDrawn="1"/>
        </p:nvSpPr>
        <p:spPr bwMode="auto">
          <a:xfrm>
            <a:off x="-101600" y="-241300"/>
            <a:ext cx="12293600" cy="7213600"/>
          </a:xfrm>
          <a:prstGeom prst="rect">
            <a:avLst/>
          </a:prstGeom>
          <a:gradFill flip="none" rotWithShape="1">
            <a:gsLst>
              <a:gs pos="0">
                <a:schemeClr val="accent1">
                  <a:lumMod val="5000"/>
                  <a:lumOff val="95000"/>
                  <a:alpha val="0"/>
                </a:schemeClr>
              </a:gs>
              <a:gs pos="74000">
                <a:schemeClr val="tx1">
                  <a:alpha val="50000"/>
                </a:schemeClr>
              </a:gs>
              <a:gs pos="100000">
                <a:schemeClr val="tx1">
                  <a:alpha val="64000"/>
                </a:schemeClr>
              </a:gs>
            </a:gsLst>
            <a:lin ang="18900000" scaled="1"/>
            <a:tileRect/>
          </a:gra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pPr>
            <a:endParaRPr kumimoji="0" lang="en-US" sz="1200" b="0" i="0" u="none" strike="noStrike" cap="none" normalizeH="0" baseline="0">
              <a:ln>
                <a:noFill/>
              </a:ln>
              <a:solidFill>
                <a:schemeClr val="tx1"/>
              </a:solidFill>
              <a:effectLst/>
              <a:latin typeface="Credit Suisse Type Roman" pitchFamily="34" charset="0"/>
            </a:endParaRPr>
          </a:p>
        </p:txBody>
      </p:sp>
    </p:spTree>
    <p:extLst>
      <p:ext uri="{BB962C8B-B14F-4D97-AF65-F5344CB8AC3E}">
        <p14:creationId xmlns:p14="http://schemas.microsoft.com/office/powerpoint/2010/main" val="2539807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4" name="Picture 3" descr="A person standing in front of a store&#10;&#10;Description automatically generated">
            <a:extLst>
              <a:ext uri="{FF2B5EF4-FFF2-40B4-BE49-F238E27FC236}">
                <a16:creationId xmlns:a16="http://schemas.microsoft.com/office/drawing/2014/main" id="{77A3BA53-D0E9-CE4B-BA49-80D09A6D20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258" y="-1130299"/>
            <a:ext cx="12320158" cy="11613988"/>
          </a:xfrm>
          <a:prstGeom prst="rect">
            <a:avLst/>
          </a:prstGeom>
        </p:spPr>
      </p:pic>
    </p:spTree>
    <p:extLst>
      <p:ext uri="{BB962C8B-B14F-4D97-AF65-F5344CB8AC3E}">
        <p14:creationId xmlns:p14="http://schemas.microsoft.com/office/powerpoint/2010/main" val="3209863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6" name="Picture 5" descr="A person standing in front of a building&#10;&#10;Description automatically generated">
            <a:extLst>
              <a:ext uri="{FF2B5EF4-FFF2-40B4-BE49-F238E27FC236}">
                <a16:creationId xmlns:a16="http://schemas.microsoft.com/office/drawing/2014/main" id="{F53C7170-3B22-C747-B30C-23FFA683EFD7}"/>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0" y="0"/>
            <a:ext cx="12192000" cy="6858000"/>
          </a:xfrm>
          <a:prstGeom prst="rect">
            <a:avLst/>
          </a:prstGeom>
        </p:spPr>
      </p:pic>
    </p:spTree>
    <p:extLst>
      <p:ext uri="{BB962C8B-B14F-4D97-AF65-F5344CB8AC3E}">
        <p14:creationId xmlns:p14="http://schemas.microsoft.com/office/powerpoint/2010/main" val="4266226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Click to edit Master title style</a:t>
            </a:r>
            <a:endParaRPr lang="en-GB" dirty="0"/>
          </a:p>
        </p:txBody>
      </p:sp>
      <p:sp>
        <p:nvSpPr>
          <p:cNvPr id="3" name="Slide Number Placeholder 2"/>
          <p:cNvSpPr>
            <a:spLocks noGrp="1"/>
          </p:cNvSpPr>
          <p:nvPr>
            <p:ph type="sldNum" sz="quarter" idx="10"/>
          </p:nvPr>
        </p:nvSpPr>
        <p:spPr>
          <a:xfrm>
            <a:off x="540000" y="6480000"/>
            <a:ext cx="817265" cy="181759"/>
          </a:xfrm>
          <a:prstGeom prst="rect">
            <a:avLst/>
          </a:prstGeom>
        </p:spPr>
        <p:txBody>
          <a:bodyPr/>
          <a:lstStyle/>
          <a:p>
            <a:fld id="{48F63A3B-78C7-47BE-AE5E-E10140E04643}" type="slidenum">
              <a:rPr lang="en-US" smtClean="0"/>
              <a:t>‹#›</a:t>
            </a:fld>
            <a:endParaRPr lang="en-US"/>
          </a:p>
        </p:txBody>
      </p:sp>
      <p:sp>
        <p:nvSpPr>
          <p:cNvPr id="7" name="Table Placeholder 6"/>
          <p:cNvSpPr>
            <a:spLocks noGrp="1"/>
          </p:cNvSpPr>
          <p:nvPr>
            <p:ph type="tbl" sz="quarter" idx="11"/>
          </p:nvPr>
        </p:nvSpPr>
        <p:spPr>
          <a:xfrm>
            <a:off x="595313" y="1323975"/>
            <a:ext cx="10991850" cy="4835525"/>
          </a:xfrm>
        </p:spPr>
        <p:txBody>
          <a:bodyPr/>
          <a:lstStyle/>
          <a:p>
            <a:endParaRPr lang="en-GB"/>
          </a:p>
        </p:txBody>
      </p:sp>
    </p:spTree>
    <p:extLst>
      <p:ext uri="{BB962C8B-B14F-4D97-AF65-F5344CB8AC3E}">
        <p14:creationId xmlns:p14="http://schemas.microsoft.com/office/powerpoint/2010/main" val="3961300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GB"/>
          </a:p>
        </p:txBody>
      </p:sp>
      <p:sp>
        <p:nvSpPr>
          <p:cNvPr id="3" name="Slide Number Placeholder 2"/>
          <p:cNvSpPr>
            <a:spLocks noGrp="1"/>
          </p:cNvSpPr>
          <p:nvPr>
            <p:ph type="sldNum" sz="quarter" idx="10"/>
          </p:nvPr>
        </p:nvSpPr>
        <p:spPr>
          <a:xfrm>
            <a:off x="540000" y="6480000"/>
            <a:ext cx="817265" cy="181759"/>
          </a:xfrm>
          <a:prstGeom prst="rect">
            <a:avLst/>
          </a:prstGeom>
        </p:spPr>
        <p:txBody>
          <a:bodyPr/>
          <a:lstStyle/>
          <a:p>
            <a:fld id="{48F63A3B-78C7-47BE-AE5E-E10140E04643}" type="slidenum">
              <a:rPr lang="en-US" smtClean="0"/>
              <a:t>‹#›</a:t>
            </a:fld>
            <a:endParaRPr lang="en-US"/>
          </a:p>
        </p:txBody>
      </p:sp>
      <p:sp>
        <p:nvSpPr>
          <p:cNvPr id="5" name="Picture Placeholder 4"/>
          <p:cNvSpPr>
            <a:spLocks noGrp="1"/>
          </p:cNvSpPr>
          <p:nvPr>
            <p:ph type="pic" sz="quarter" idx="12"/>
          </p:nvPr>
        </p:nvSpPr>
        <p:spPr>
          <a:xfrm>
            <a:off x="595326" y="1326394"/>
            <a:ext cx="10971081" cy="4869580"/>
          </a:xfrm>
        </p:spPr>
        <p:txBody>
          <a:bodyPr/>
          <a:lstStyle/>
          <a:p>
            <a:endParaRPr lang="en-GB"/>
          </a:p>
        </p:txBody>
      </p:sp>
    </p:spTree>
    <p:extLst>
      <p:ext uri="{BB962C8B-B14F-4D97-AF65-F5344CB8AC3E}">
        <p14:creationId xmlns:p14="http://schemas.microsoft.com/office/powerpoint/2010/main" val="1076748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75386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99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1" name="Line 6">
            <a:extLst>
              <a:ext uri="{FF2B5EF4-FFF2-40B4-BE49-F238E27FC236}">
                <a16:creationId xmlns:a16="http://schemas.microsoft.com/office/drawing/2014/main" id="{3DAB73B9-AB95-4AF3-83D9-21D625EDE9B0}"/>
              </a:ext>
            </a:extLst>
          </p:cNvPr>
          <p:cNvSpPr>
            <a:spLocks noChangeShapeType="1"/>
          </p:cNvSpPr>
          <p:nvPr userDrawn="1"/>
        </p:nvSpPr>
        <p:spPr bwMode="auto">
          <a:xfrm>
            <a:off x="0" y="6483351"/>
            <a:ext cx="1219200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2" name="Line 7">
            <a:extLst>
              <a:ext uri="{FF2B5EF4-FFF2-40B4-BE49-F238E27FC236}">
                <a16:creationId xmlns:a16="http://schemas.microsoft.com/office/drawing/2014/main" id="{8BC51552-0A65-462A-84DA-17D9D15996A4}"/>
              </a:ext>
            </a:extLst>
          </p:cNvPr>
          <p:cNvSpPr>
            <a:spLocks noChangeShapeType="1"/>
          </p:cNvSpPr>
          <p:nvPr userDrawn="1"/>
        </p:nvSpPr>
        <p:spPr bwMode="auto">
          <a:xfrm>
            <a:off x="0" y="6542617"/>
            <a:ext cx="1219200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3" name="Line 8">
            <a:extLst>
              <a:ext uri="{FF2B5EF4-FFF2-40B4-BE49-F238E27FC236}">
                <a16:creationId xmlns:a16="http://schemas.microsoft.com/office/drawing/2014/main" id="{14E4E765-C6E4-4C36-BA7D-DD85F6A3B200}"/>
              </a:ext>
            </a:extLst>
          </p:cNvPr>
          <p:cNvSpPr>
            <a:spLocks noChangeShapeType="1"/>
          </p:cNvSpPr>
          <p:nvPr userDrawn="1"/>
        </p:nvSpPr>
        <p:spPr bwMode="auto">
          <a:xfrm>
            <a:off x="0" y="6601884"/>
            <a:ext cx="1219200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4" name="Line 9">
            <a:extLst>
              <a:ext uri="{FF2B5EF4-FFF2-40B4-BE49-F238E27FC236}">
                <a16:creationId xmlns:a16="http://schemas.microsoft.com/office/drawing/2014/main" id="{482B693C-4D37-4447-BE6B-2E6830352F53}"/>
              </a:ext>
            </a:extLst>
          </p:cNvPr>
          <p:cNvSpPr>
            <a:spLocks noChangeShapeType="1"/>
          </p:cNvSpPr>
          <p:nvPr userDrawn="1"/>
        </p:nvSpPr>
        <p:spPr bwMode="auto">
          <a:xfrm>
            <a:off x="0" y="6661151"/>
            <a:ext cx="1219200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5" name="Line 10">
            <a:extLst>
              <a:ext uri="{FF2B5EF4-FFF2-40B4-BE49-F238E27FC236}">
                <a16:creationId xmlns:a16="http://schemas.microsoft.com/office/drawing/2014/main" id="{F9FE8514-A4B1-42FE-AFD4-6FF922B83E0C}"/>
              </a:ext>
            </a:extLst>
          </p:cNvPr>
          <p:cNvSpPr>
            <a:spLocks noChangeShapeType="1"/>
          </p:cNvSpPr>
          <p:nvPr userDrawn="1"/>
        </p:nvSpPr>
        <p:spPr bwMode="auto">
          <a:xfrm>
            <a:off x="0" y="6720417"/>
            <a:ext cx="1219200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128992491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4" name="Picture 3" descr="A person standing in front of a store&#10;&#10;Description automatically generated">
            <a:extLst>
              <a:ext uri="{FF2B5EF4-FFF2-40B4-BE49-F238E27FC236}">
                <a16:creationId xmlns:a16="http://schemas.microsoft.com/office/drawing/2014/main" id="{77A3BA53-D0E9-CE4B-BA49-80D09A6D2086}"/>
              </a:ext>
            </a:extLst>
          </p:cNvPr>
          <p:cNvPicPr>
            <a:picLocks noChangeAspect="1"/>
          </p:cNvPicPr>
          <p:nvPr userDrawn="1"/>
        </p:nvPicPr>
        <p:blipFill rotWithShape="1">
          <a:blip r:embed="rId2" cstate="hq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l="-834"/>
          <a:stretch/>
        </p:blipFill>
        <p:spPr>
          <a:xfrm>
            <a:off x="-152400" y="-114301"/>
            <a:ext cx="12382500" cy="7061201"/>
          </a:xfrm>
          <a:prstGeom prst="rect">
            <a:avLst/>
          </a:prstGeom>
        </p:spPr>
      </p:pic>
      <p:sp>
        <p:nvSpPr>
          <p:cNvPr id="7" name="Rectangle 6">
            <a:extLst>
              <a:ext uri="{FF2B5EF4-FFF2-40B4-BE49-F238E27FC236}">
                <a16:creationId xmlns:a16="http://schemas.microsoft.com/office/drawing/2014/main" id="{EBFEC963-8C56-3A47-AA49-BE9EB700CE89}"/>
              </a:ext>
            </a:extLst>
          </p:cNvPr>
          <p:cNvSpPr/>
          <p:nvPr userDrawn="1"/>
        </p:nvSpPr>
        <p:spPr bwMode="auto">
          <a:xfrm>
            <a:off x="-101600" y="-241300"/>
            <a:ext cx="12293600" cy="7213600"/>
          </a:xfrm>
          <a:prstGeom prst="rect">
            <a:avLst/>
          </a:prstGeom>
          <a:gradFill flip="none" rotWithShape="1">
            <a:gsLst>
              <a:gs pos="0">
                <a:schemeClr val="accent1">
                  <a:lumMod val="5000"/>
                  <a:lumOff val="95000"/>
                  <a:alpha val="0"/>
                </a:schemeClr>
              </a:gs>
              <a:gs pos="74000">
                <a:schemeClr val="tx1">
                  <a:alpha val="50000"/>
                </a:schemeClr>
              </a:gs>
              <a:gs pos="100000">
                <a:schemeClr val="tx1">
                  <a:alpha val="64000"/>
                </a:schemeClr>
              </a:gs>
            </a:gsLst>
            <a:lin ang="18900000" scaled="1"/>
            <a:tileRect/>
          </a:gra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pPr>
            <a:endParaRPr kumimoji="0" lang="en-US" sz="1200" b="0" i="0" u="none" strike="noStrike" cap="none" normalizeH="0" baseline="0">
              <a:ln>
                <a:noFill/>
              </a:ln>
              <a:solidFill>
                <a:schemeClr val="tx1"/>
              </a:solidFill>
              <a:effectLst/>
              <a:latin typeface="Credit Suisse Type Roman" pitchFamily="34" charset="0"/>
            </a:endParaRPr>
          </a:p>
        </p:txBody>
      </p:sp>
      <p:sp>
        <p:nvSpPr>
          <p:cNvPr id="3" name="Rectangle 2">
            <a:extLst>
              <a:ext uri="{FF2B5EF4-FFF2-40B4-BE49-F238E27FC236}">
                <a16:creationId xmlns:a16="http://schemas.microsoft.com/office/drawing/2014/main" id="{27DC64F1-667F-534A-8ED5-4F9D16F295F4}"/>
              </a:ext>
            </a:extLst>
          </p:cNvPr>
          <p:cNvSpPr/>
          <p:nvPr userDrawn="1"/>
        </p:nvSpPr>
        <p:spPr>
          <a:xfrm>
            <a:off x="0" y="4352283"/>
            <a:ext cx="12192000" cy="1872000"/>
          </a:xfrm>
          <a:prstGeom prst="rect">
            <a:avLst/>
          </a:prstGeom>
          <a:solidFill>
            <a:srgbClr val="011A45">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1D6C62-FD78-024C-8FCE-699731567C86}"/>
              </a:ext>
            </a:extLst>
          </p:cNvPr>
          <p:cNvPicPr>
            <a:picLocks noChangeAspect="1"/>
          </p:cNvPicPr>
          <p:nvPr userDrawn="1"/>
        </p:nvPicPr>
        <p:blipFill>
          <a:blip r:embed="rId4"/>
          <a:stretch>
            <a:fillRect/>
          </a:stretch>
        </p:blipFill>
        <p:spPr>
          <a:xfrm>
            <a:off x="0" y="6226581"/>
            <a:ext cx="12192000" cy="317500"/>
          </a:xfrm>
          <a:prstGeom prst="rect">
            <a:avLst/>
          </a:prstGeom>
        </p:spPr>
      </p:pic>
      <p:pic>
        <p:nvPicPr>
          <p:cNvPr id="6" name="Picture 5">
            <a:extLst>
              <a:ext uri="{FF2B5EF4-FFF2-40B4-BE49-F238E27FC236}">
                <a16:creationId xmlns:a16="http://schemas.microsoft.com/office/drawing/2014/main" id="{A5F944CF-7C5F-C54B-9C13-AA3047FF5FC6}"/>
              </a:ext>
            </a:extLst>
          </p:cNvPr>
          <p:cNvPicPr>
            <a:picLocks noChangeAspect="1"/>
          </p:cNvPicPr>
          <p:nvPr userDrawn="1"/>
        </p:nvPicPr>
        <p:blipFill>
          <a:blip r:embed="rId5" cstate="screen">
            <a:alphaModFix/>
            <a:extLst>
              <a:ext uri="{28A0092B-C50C-407E-A947-70E740481C1C}">
                <a14:useLocalDpi xmlns:a14="http://schemas.microsoft.com/office/drawing/2010/main"/>
              </a:ext>
            </a:extLst>
          </a:blip>
          <a:stretch>
            <a:fillRect/>
          </a:stretch>
        </p:blipFill>
        <p:spPr>
          <a:xfrm>
            <a:off x="10192419" y="253999"/>
            <a:ext cx="1674156" cy="638755"/>
          </a:xfrm>
          <a:prstGeom prst="rect">
            <a:avLst/>
          </a:prstGeom>
        </p:spPr>
      </p:pic>
    </p:spTree>
    <p:extLst>
      <p:ext uri="{BB962C8B-B14F-4D97-AF65-F5344CB8AC3E}">
        <p14:creationId xmlns:p14="http://schemas.microsoft.com/office/powerpoint/2010/main" val="3429896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71F6EA-BDEF-4857-8444-31EEC4F17ABD}"/>
              </a:ext>
            </a:extLst>
          </p:cNvPr>
          <p:cNvGrpSpPr/>
          <p:nvPr userDrawn="1"/>
        </p:nvGrpSpPr>
        <p:grpSpPr>
          <a:xfrm>
            <a:off x="383119" y="3440749"/>
            <a:ext cx="11421421" cy="573407"/>
            <a:chOff x="287338" y="2409110"/>
            <a:chExt cx="8566066" cy="430055"/>
          </a:xfrm>
        </p:grpSpPr>
        <p:sp>
          <p:nvSpPr>
            <p:cNvPr id="9" name="Freeform 6">
              <a:extLst>
                <a:ext uri="{FF2B5EF4-FFF2-40B4-BE49-F238E27FC236}">
                  <a16:creationId xmlns:a16="http://schemas.microsoft.com/office/drawing/2014/main" id="{70201F3F-8395-4A63-88BB-912BC3BD0B0F}"/>
                </a:ext>
              </a:extLst>
            </p:cNvPr>
            <p:cNvSpPr>
              <a:spLocks/>
            </p:cNvSpPr>
            <p:nvPr userDrawn="1"/>
          </p:nvSpPr>
          <p:spPr bwMode="auto">
            <a:xfrm>
              <a:off x="287338" y="2409110"/>
              <a:ext cx="4660900" cy="282575"/>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 name="Freeform 7">
              <a:extLst>
                <a:ext uri="{FF2B5EF4-FFF2-40B4-BE49-F238E27FC236}">
                  <a16:creationId xmlns:a16="http://schemas.microsoft.com/office/drawing/2014/main" id="{6A7010A9-CBFF-4F17-8C6C-D2D5E87F3820}"/>
                </a:ext>
              </a:extLst>
            </p:cNvPr>
            <p:cNvSpPr>
              <a:spLocks/>
            </p:cNvSpPr>
            <p:nvPr userDrawn="1"/>
          </p:nvSpPr>
          <p:spPr bwMode="auto">
            <a:xfrm>
              <a:off x="331788" y="2490430"/>
              <a:ext cx="4616450" cy="238125"/>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8">
              <a:extLst>
                <a:ext uri="{FF2B5EF4-FFF2-40B4-BE49-F238E27FC236}">
                  <a16:creationId xmlns:a16="http://schemas.microsoft.com/office/drawing/2014/main" id="{739DA569-190D-4F55-9E51-16DE5C0FEE3E}"/>
                </a:ext>
              </a:extLst>
            </p:cNvPr>
            <p:cNvSpPr>
              <a:spLocks/>
            </p:cNvSpPr>
            <p:nvPr userDrawn="1"/>
          </p:nvSpPr>
          <p:spPr bwMode="auto">
            <a:xfrm>
              <a:off x="376238" y="2571750"/>
              <a:ext cx="4572000" cy="193675"/>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 name="Freeform 9">
              <a:extLst>
                <a:ext uri="{FF2B5EF4-FFF2-40B4-BE49-F238E27FC236}">
                  <a16:creationId xmlns:a16="http://schemas.microsoft.com/office/drawing/2014/main" id="{E7222E52-FC67-43DD-88C1-1F3BCE6C4568}"/>
                </a:ext>
              </a:extLst>
            </p:cNvPr>
            <p:cNvSpPr>
              <a:spLocks/>
            </p:cNvSpPr>
            <p:nvPr userDrawn="1"/>
          </p:nvSpPr>
          <p:spPr bwMode="auto">
            <a:xfrm>
              <a:off x="420688" y="2653070"/>
              <a:ext cx="4527550" cy="149225"/>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3" name="Freeform 10">
              <a:extLst>
                <a:ext uri="{FF2B5EF4-FFF2-40B4-BE49-F238E27FC236}">
                  <a16:creationId xmlns:a16="http://schemas.microsoft.com/office/drawing/2014/main" id="{AC671D3B-674B-4DD9-9EB5-B04E68CFE885}"/>
                </a:ext>
              </a:extLst>
            </p:cNvPr>
            <p:cNvSpPr>
              <a:spLocks/>
            </p:cNvSpPr>
            <p:nvPr userDrawn="1"/>
          </p:nvSpPr>
          <p:spPr bwMode="auto">
            <a:xfrm>
              <a:off x="465138" y="2734390"/>
              <a:ext cx="4483100" cy="104775"/>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5" name="Freeform 6">
              <a:extLst>
                <a:ext uri="{FF2B5EF4-FFF2-40B4-BE49-F238E27FC236}">
                  <a16:creationId xmlns:a16="http://schemas.microsoft.com/office/drawing/2014/main" id="{CDA3644C-0B51-4078-A42C-A02C37D74F8D}"/>
                </a:ext>
              </a:extLst>
            </p:cNvPr>
            <p:cNvSpPr>
              <a:spLocks/>
            </p:cNvSpPr>
            <p:nvPr userDrawn="1"/>
          </p:nvSpPr>
          <p:spPr bwMode="auto">
            <a:xfrm flipH="1">
              <a:off x="4192504" y="2409110"/>
              <a:ext cx="4660900" cy="282575"/>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6" name="Freeform 7">
              <a:extLst>
                <a:ext uri="{FF2B5EF4-FFF2-40B4-BE49-F238E27FC236}">
                  <a16:creationId xmlns:a16="http://schemas.microsoft.com/office/drawing/2014/main" id="{B7EA65D8-DF98-4E7E-9EA8-67C885AB7283}"/>
                </a:ext>
              </a:extLst>
            </p:cNvPr>
            <p:cNvSpPr>
              <a:spLocks/>
            </p:cNvSpPr>
            <p:nvPr userDrawn="1"/>
          </p:nvSpPr>
          <p:spPr bwMode="auto">
            <a:xfrm flipH="1">
              <a:off x="4192504" y="2490430"/>
              <a:ext cx="4616450" cy="238125"/>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7" name="Freeform 8">
              <a:extLst>
                <a:ext uri="{FF2B5EF4-FFF2-40B4-BE49-F238E27FC236}">
                  <a16:creationId xmlns:a16="http://schemas.microsoft.com/office/drawing/2014/main" id="{EE21B3F8-FF7B-412D-AFD2-4F860D616E14}"/>
                </a:ext>
              </a:extLst>
            </p:cNvPr>
            <p:cNvSpPr>
              <a:spLocks/>
            </p:cNvSpPr>
            <p:nvPr userDrawn="1"/>
          </p:nvSpPr>
          <p:spPr bwMode="auto">
            <a:xfrm flipH="1">
              <a:off x="4192504" y="2571750"/>
              <a:ext cx="4572000" cy="193675"/>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8" name="Freeform 9">
              <a:extLst>
                <a:ext uri="{FF2B5EF4-FFF2-40B4-BE49-F238E27FC236}">
                  <a16:creationId xmlns:a16="http://schemas.microsoft.com/office/drawing/2014/main" id="{6BF87F3B-41B2-4901-82C3-D77CC87E602A}"/>
                </a:ext>
              </a:extLst>
            </p:cNvPr>
            <p:cNvSpPr>
              <a:spLocks/>
            </p:cNvSpPr>
            <p:nvPr userDrawn="1"/>
          </p:nvSpPr>
          <p:spPr bwMode="auto">
            <a:xfrm flipH="1">
              <a:off x="4192504" y="2653070"/>
              <a:ext cx="4527550" cy="149225"/>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9" name="Freeform 10">
              <a:extLst>
                <a:ext uri="{FF2B5EF4-FFF2-40B4-BE49-F238E27FC236}">
                  <a16:creationId xmlns:a16="http://schemas.microsoft.com/office/drawing/2014/main" id="{E56A3D05-6E21-4A0E-A717-DBE38BE24F1F}"/>
                </a:ext>
              </a:extLst>
            </p:cNvPr>
            <p:cNvSpPr>
              <a:spLocks/>
            </p:cNvSpPr>
            <p:nvPr userDrawn="1"/>
          </p:nvSpPr>
          <p:spPr bwMode="auto">
            <a:xfrm flipH="1">
              <a:off x="4192504" y="2734390"/>
              <a:ext cx="4483100" cy="104775"/>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51" name="Group 50">
            <a:extLst>
              <a:ext uri="{FF2B5EF4-FFF2-40B4-BE49-F238E27FC236}">
                <a16:creationId xmlns:a16="http://schemas.microsoft.com/office/drawing/2014/main" id="{312B532F-1E7C-4F22-8C9C-789CE70C4717}"/>
              </a:ext>
            </a:extLst>
          </p:cNvPr>
          <p:cNvGrpSpPr/>
          <p:nvPr userDrawn="1"/>
        </p:nvGrpSpPr>
        <p:grpSpPr>
          <a:xfrm>
            <a:off x="-5594349" y="3817513"/>
            <a:ext cx="6214533" cy="2900787"/>
            <a:chOff x="-4195762" y="2863135"/>
            <a:chExt cx="4660900" cy="2175590"/>
          </a:xfrm>
        </p:grpSpPr>
        <p:sp>
          <p:nvSpPr>
            <p:cNvPr id="21" name="Freeform 15">
              <a:extLst>
                <a:ext uri="{FF2B5EF4-FFF2-40B4-BE49-F238E27FC236}">
                  <a16:creationId xmlns:a16="http://schemas.microsoft.com/office/drawing/2014/main" id="{137A28FE-5FB5-4CE4-B56B-3D20CF02513A}"/>
                </a:ext>
              </a:extLst>
            </p:cNvPr>
            <p:cNvSpPr>
              <a:spLocks/>
            </p:cNvSpPr>
            <p:nvPr userDrawn="1"/>
          </p:nvSpPr>
          <p:spPr bwMode="auto">
            <a:xfrm>
              <a:off x="-4195762" y="4860858"/>
              <a:ext cx="4660900" cy="177867"/>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 name="connsiteX0" fmla="*/ 10000 w 10000"/>
                <a:gd name="connsiteY0" fmla="*/ 0 h 353"/>
                <a:gd name="connsiteX1" fmla="*/ 9619 w 10000"/>
                <a:gd name="connsiteY1" fmla="*/ 353 h 353"/>
                <a:gd name="connsiteX2" fmla="*/ 9087 w 10000"/>
                <a:gd name="connsiteY2" fmla="*/ 353 h 353"/>
                <a:gd name="connsiteX3" fmla="*/ 7922 w 10000"/>
                <a:gd name="connsiteY3" fmla="*/ 353 h 353"/>
                <a:gd name="connsiteX4" fmla="*/ 0 w 10000"/>
                <a:gd name="connsiteY4" fmla="*/ 353 h 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353">
                  <a:moveTo>
                    <a:pt x="10000" y="0"/>
                  </a:moveTo>
                  <a:cubicBezTo>
                    <a:pt x="10000" y="195"/>
                    <a:pt x="9830" y="353"/>
                    <a:pt x="9619" y="353"/>
                  </a:cubicBezTo>
                  <a:lnTo>
                    <a:pt x="9087" y="353"/>
                  </a:lnTo>
                  <a:lnTo>
                    <a:pt x="7922" y="353"/>
                  </a:lnTo>
                  <a:lnTo>
                    <a:pt x="0" y="353"/>
                  </a:lnTo>
                </a:path>
              </a:pathLst>
            </a:custGeom>
            <a:noFill/>
            <a:ln w="25400" cap="rnd">
              <a:solidFill>
                <a:srgbClr val="FBBD5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Freeform 16">
              <a:extLst>
                <a:ext uri="{FF2B5EF4-FFF2-40B4-BE49-F238E27FC236}">
                  <a16:creationId xmlns:a16="http://schemas.microsoft.com/office/drawing/2014/main" id="{9DB4AF32-E546-45D3-B80D-B5C053B211BE}"/>
                </a:ext>
              </a:extLst>
            </p:cNvPr>
            <p:cNvSpPr>
              <a:spLocks/>
            </p:cNvSpPr>
            <p:nvPr userDrawn="1"/>
          </p:nvSpPr>
          <p:spPr bwMode="auto">
            <a:xfrm>
              <a:off x="-4195762" y="4851440"/>
              <a:ext cx="4616450" cy="14283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 name="connsiteX0" fmla="*/ 10000 w 10000"/>
                <a:gd name="connsiteY0" fmla="*/ 0 h 286"/>
                <a:gd name="connsiteX1" fmla="*/ 9691 w 10000"/>
                <a:gd name="connsiteY1" fmla="*/ 286 h 286"/>
                <a:gd name="connsiteX2" fmla="*/ 9175 w 10000"/>
                <a:gd name="connsiteY2" fmla="*/ 286 h 286"/>
                <a:gd name="connsiteX3" fmla="*/ 7999 w 10000"/>
                <a:gd name="connsiteY3" fmla="*/ 286 h 286"/>
                <a:gd name="connsiteX4" fmla="*/ 0 w 10000"/>
                <a:gd name="connsiteY4" fmla="*/ 286 h 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86">
                  <a:moveTo>
                    <a:pt x="10000" y="0"/>
                  </a:moveTo>
                  <a:cubicBezTo>
                    <a:pt x="10000" y="159"/>
                    <a:pt x="9862" y="286"/>
                    <a:pt x="9691" y="286"/>
                  </a:cubicBezTo>
                  <a:lnTo>
                    <a:pt x="9175" y="286"/>
                  </a:lnTo>
                  <a:lnTo>
                    <a:pt x="7999" y="286"/>
                  </a:lnTo>
                  <a:lnTo>
                    <a:pt x="0" y="286"/>
                  </a:lnTo>
                </a:path>
              </a:pathLst>
            </a:custGeom>
            <a:noFill/>
            <a:ln w="25400" cap="rnd">
              <a:solidFill>
                <a:srgbClr val="128FC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3" name="Freeform 17">
              <a:extLst>
                <a:ext uri="{FF2B5EF4-FFF2-40B4-BE49-F238E27FC236}">
                  <a16:creationId xmlns:a16="http://schemas.microsoft.com/office/drawing/2014/main" id="{4CC4321D-E3A1-4094-AFF0-20DB478635E7}"/>
                </a:ext>
              </a:extLst>
            </p:cNvPr>
            <p:cNvSpPr>
              <a:spLocks/>
            </p:cNvSpPr>
            <p:nvPr userDrawn="1"/>
          </p:nvSpPr>
          <p:spPr bwMode="auto">
            <a:xfrm>
              <a:off x="-4195762" y="4832286"/>
              <a:ext cx="4527550" cy="7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 name="connsiteX0" fmla="*/ 10000 w 10000"/>
                <a:gd name="connsiteY0" fmla="*/ 0 h 149"/>
                <a:gd name="connsiteX1" fmla="*/ 9839 w 10000"/>
                <a:gd name="connsiteY1" fmla="*/ 149 h 149"/>
                <a:gd name="connsiteX2" fmla="*/ 9355 w 10000"/>
                <a:gd name="connsiteY2" fmla="*/ 149 h 149"/>
                <a:gd name="connsiteX3" fmla="*/ 8156 w 10000"/>
                <a:gd name="connsiteY3" fmla="*/ 149 h 149"/>
                <a:gd name="connsiteX4" fmla="*/ 0 w 10000"/>
                <a:gd name="connsiteY4" fmla="*/ 149 h 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9">
                  <a:moveTo>
                    <a:pt x="10000" y="0"/>
                  </a:moveTo>
                  <a:cubicBezTo>
                    <a:pt x="10000" y="84"/>
                    <a:pt x="9930" y="149"/>
                    <a:pt x="9839" y="149"/>
                  </a:cubicBezTo>
                  <a:lnTo>
                    <a:pt x="9355" y="149"/>
                  </a:lnTo>
                  <a:lnTo>
                    <a:pt x="8156" y="149"/>
                  </a:lnTo>
                  <a:lnTo>
                    <a:pt x="0" y="149"/>
                  </a:lnTo>
                </a:path>
              </a:pathLst>
            </a:custGeom>
            <a:noFill/>
            <a:ln w="25400" cap="rnd">
              <a:solidFill>
                <a:srgbClr val="CC549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4" name="Freeform 18">
              <a:extLst>
                <a:ext uri="{FF2B5EF4-FFF2-40B4-BE49-F238E27FC236}">
                  <a16:creationId xmlns:a16="http://schemas.microsoft.com/office/drawing/2014/main" id="{26F2EEDE-3E2F-4DEE-B608-8968C9605708}"/>
                </a:ext>
              </a:extLst>
            </p:cNvPr>
            <p:cNvSpPr>
              <a:spLocks/>
            </p:cNvSpPr>
            <p:nvPr userDrawn="1"/>
          </p:nvSpPr>
          <p:spPr bwMode="auto">
            <a:xfrm>
              <a:off x="-4195762" y="4823010"/>
              <a:ext cx="4483100" cy="37915"/>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 name="connsiteX0" fmla="*/ 10000 w 10000"/>
                <a:gd name="connsiteY0" fmla="*/ 0 h 78"/>
                <a:gd name="connsiteX1" fmla="*/ 9915 w 10000"/>
                <a:gd name="connsiteY1" fmla="*/ 78 h 78"/>
                <a:gd name="connsiteX2" fmla="*/ 9448 w 10000"/>
                <a:gd name="connsiteY2" fmla="*/ 78 h 78"/>
                <a:gd name="connsiteX3" fmla="*/ 8237 w 10000"/>
                <a:gd name="connsiteY3" fmla="*/ 78 h 78"/>
                <a:gd name="connsiteX4" fmla="*/ 0 w 10000"/>
                <a:gd name="connsiteY4" fmla="*/ 78 h 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78">
                  <a:moveTo>
                    <a:pt x="10000" y="0"/>
                  </a:moveTo>
                  <a:cubicBezTo>
                    <a:pt x="10000" y="45"/>
                    <a:pt x="9965" y="78"/>
                    <a:pt x="9915" y="78"/>
                  </a:cubicBezTo>
                  <a:lnTo>
                    <a:pt x="9448" y="78"/>
                  </a:lnTo>
                  <a:lnTo>
                    <a:pt x="8237" y="78"/>
                  </a:lnTo>
                  <a:lnTo>
                    <a:pt x="0" y="78"/>
                  </a:lnTo>
                </a:path>
              </a:pathLst>
            </a:custGeom>
            <a:noFill/>
            <a:ln w="25400" cap="rnd">
              <a:solidFill>
                <a:srgbClr val="BFD24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5" name="Freeform 19">
              <a:extLst>
                <a:ext uri="{FF2B5EF4-FFF2-40B4-BE49-F238E27FC236}">
                  <a16:creationId xmlns:a16="http://schemas.microsoft.com/office/drawing/2014/main" id="{3F447DCE-8B37-4CB2-BBFB-8B6E4742FE65}"/>
                </a:ext>
              </a:extLst>
            </p:cNvPr>
            <p:cNvSpPr>
              <a:spLocks/>
            </p:cNvSpPr>
            <p:nvPr userDrawn="1"/>
          </p:nvSpPr>
          <p:spPr bwMode="auto">
            <a:xfrm>
              <a:off x="-4195762" y="4841920"/>
              <a:ext cx="4572000" cy="107906"/>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 name="connsiteX0" fmla="*/ 10000 w 10000"/>
                <a:gd name="connsiteY0" fmla="*/ 0 h 218"/>
                <a:gd name="connsiteX1" fmla="*/ 9764 w 10000"/>
                <a:gd name="connsiteY1" fmla="*/ 218 h 218"/>
                <a:gd name="connsiteX2" fmla="*/ 9264 w 10000"/>
                <a:gd name="connsiteY2" fmla="*/ 218 h 218"/>
                <a:gd name="connsiteX3" fmla="*/ 8076 w 10000"/>
                <a:gd name="connsiteY3" fmla="*/ 218 h 218"/>
                <a:gd name="connsiteX4" fmla="*/ 0 w 10000"/>
                <a:gd name="connsiteY4" fmla="*/ 218 h 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18">
                  <a:moveTo>
                    <a:pt x="10000" y="0"/>
                  </a:moveTo>
                  <a:cubicBezTo>
                    <a:pt x="10000" y="122"/>
                    <a:pt x="9896" y="218"/>
                    <a:pt x="9764" y="218"/>
                  </a:cubicBezTo>
                  <a:lnTo>
                    <a:pt x="9264" y="218"/>
                  </a:lnTo>
                  <a:lnTo>
                    <a:pt x="8076" y="218"/>
                  </a:lnTo>
                  <a:lnTo>
                    <a:pt x="0" y="218"/>
                  </a:lnTo>
                </a:path>
              </a:pathLst>
            </a:custGeom>
            <a:noFill/>
            <a:ln w="25400" cap="rnd">
              <a:solidFill>
                <a:srgbClr val="925EA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cxnSp>
          <p:nvCxnSpPr>
            <p:cNvPr id="5" name="Straight Connector 4">
              <a:extLst>
                <a:ext uri="{FF2B5EF4-FFF2-40B4-BE49-F238E27FC236}">
                  <a16:creationId xmlns:a16="http://schemas.microsoft.com/office/drawing/2014/main" id="{612A9C9F-F8D6-41D7-9667-0A3CD6724EED}"/>
                </a:ext>
              </a:extLst>
            </p:cNvPr>
            <p:cNvCxnSpPr>
              <a:stCxn id="9" idx="4"/>
              <a:endCxn id="24" idx="0"/>
            </p:cNvCxnSpPr>
            <p:nvPr userDrawn="1"/>
          </p:nvCxnSpPr>
          <p:spPr>
            <a:xfrm>
              <a:off x="287338" y="2863135"/>
              <a:ext cx="0" cy="195987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859D3F8-E67A-4A2D-B6E7-1A3777D3C174}"/>
                </a:ext>
              </a:extLst>
            </p:cNvPr>
            <p:cNvCxnSpPr>
              <a:cxnSpLocks/>
              <a:stCxn id="10" idx="4"/>
              <a:endCxn id="23" idx="0"/>
            </p:cNvCxnSpPr>
            <p:nvPr userDrawn="1"/>
          </p:nvCxnSpPr>
          <p:spPr>
            <a:xfrm>
              <a:off x="331788" y="2900005"/>
              <a:ext cx="0" cy="1932281"/>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072392-94C0-4435-87D1-9E066C358753}"/>
                </a:ext>
              </a:extLst>
            </p:cNvPr>
            <p:cNvCxnSpPr>
              <a:cxnSpLocks/>
              <a:stCxn id="12" idx="4"/>
              <a:endCxn id="22" idx="0"/>
            </p:cNvCxnSpPr>
            <p:nvPr userDrawn="1"/>
          </p:nvCxnSpPr>
          <p:spPr>
            <a:xfrm>
              <a:off x="420688" y="2973745"/>
              <a:ext cx="0" cy="1877695"/>
            </a:xfrm>
            <a:prstGeom prst="line">
              <a:avLst/>
            </a:prstGeom>
            <a:ln w="254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948A2C-18F5-4AE9-A0D0-1E104D0FB19B}"/>
                </a:ext>
              </a:extLst>
            </p:cNvPr>
            <p:cNvCxnSpPr>
              <a:cxnSpLocks/>
              <a:stCxn id="11" idx="4"/>
              <a:endCxn id="25" idx="0"/>
            </p:cNvCxnSpPr>
            <p:nvPr userDrawn="1"/>
          </p:nvCxnSpPr>
          <p:spPr>
            <a:xfrm>
              <a:off x="376238" y="2936875"/>
              <a:ext cx="0" cy="190504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C5A05F4-E879-433D-A0A4-81D8378E1C89}"/>
                </a:ext>
              </a:extLst>
            </p:cNvPr>
            <p:cNvCxnSpPr>
              <a:cxnSpLocks/>
              <a:stCxn id="13" idx="4"/>
              <a:endCxn id="21" idx="0"/>
            </p:cNvCxnSpPr>
            <p:nvPr userDrawn="1"/>
          </p:nvCxnSpPr>
          <p:spPr>
            <a:xfrm>
              <a:off x="465138" y="3010615"/>
              <a:ext cx="0" cy="185024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9E4198CF-DBB9-44DA-96CC-A0B5AE6BA9A4}"/>
              </a:ext>
            </a:extLst>
          </p:cNvPr>
          <p:cNvGrpSpPr/>
          <p:nvPr userDrawn="1"/>
        </p:nvGrpSpPr>
        <p:grpSpPr>
          <a:xfrm flipH="1">
            <a:off x="11567472" y="3817513"/>
            <a:ext cx="6214533" cy="2900787"/>
            <a:chOff x="-4195762" y="2863135"/>
            <a:chExt cx="4660900" cy="2175590"/>
          </a:xfrm>
        </p:grpSpPr>
        <p:sp>
          <p:nvSpPr>
            <p:cNvPr id="53" name="Freeform 15">
              <a:extLst>
                <a:ext uri="{FF2B5EF4-FFF2-40B4-BE49-F238E27FC236}">
                  <a16:creationId xmlns:a16="http://schemas.microsoft.com/office/drawing/2014/main" id="{B76BDA3E-CA95-49B2-B995-272C3E3E6685}"/>
                </a:ext>
              </a:extLst>
            </p:cNvPr>
            <p:cNvSpPr>
              <a:spLocks/>
            </p:cNvSpPr>
            <p:nvPr userDrawn="1"/>
          </p:nvSpPr>
          <p:spPr bwMode="auto">
            <a:xfrm>
              <a:off x="-4195762" y="4860858"/>
              <a:ext cx="4660900" cy="177867"/>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 name="connsiteX0" fmla="*/ 10000 w 10000"/>
                <a:gd name="connsiteY0" fmla="*/ 0 h 353"/>
                <a:gd name="connsiteX1" fmla="*/ 9619 w 10000"/>
                <a:gd name="connsiteY1" fmla="*/ 353 h 353"/>
                <a:gd name="connsiteX2" fmla="*/ 9087 w 10000"/>
                <a:gd name="connsiteY2" fmla="*/ 353 h 353"/>
                <a:gd name="connsiteX3" fmla="*/ 7922 w 10000"/>
                <a:gd name="connsiteY3" fmla="*/ 353 h 353"/>
                <a:gd name="connsiteX4" fmla="*/ 0 w 10000"/>
                <a:gd name="connsiteY4" fmla="*/ 353 h 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353">
                  <a:moveTo>
                    <a:pt x="10000" y="0"/>
                  </a:moveTo>
                  <a:cubicBezTo>
                    <a:pt x="10000" y="195"/>
                    <a:pt x="9830" y="353"/>
                    <a:pt x="9619" y="353"/>
                  </a:cubicBezTo>
                  <a:lnTo>
                    <a:pt x="9087" y="353"/>
                  </a:lnTo>
                  <a:lnTo>
                    <a:pt x="7922" y="353"/>
                  </a:lnTo>
                  <a:lnTo>
                    <a:pt x="0" y="353"/>
                  </a:lnTo>
                </a:path>
              </a:pathLst>
            </a:custGeom>
            <a:noFill/>
            <a:ln w="25400" cap="rnd">
              <a:solidFill>
                <a:srgbClr val="FBBD5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4" name="Freeform 16">
              <a:extLst>
                <a:ext uri="{FF2B5EF4-FFF2-40B4-BE49-F238E27FC236}">
                  <a16:creationId xmlns:a16="http://schemas.microsoft.com/office/drawing/2014/main" id="{7549FA1B-AB94-4D2B-B996-6C7BDBCE3149}"/>
                </a:ext>
              </a:extLst>
            </p:cNvPr>
            <p:cNvSpPr>
              <a:spLocks/>
            </p:cNvSpPr>
            <p:nvPr userDrawn="1"/>
          </p:nvSpPr>
          <p:spPr bwMode="auto">
            <a:xfrm>
              <a:off x="-4195762" y="4851440"/>
              <a:ext cx="4616450" cy="14283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 name="connsiteX0" fmla="*/ 10000 w 10000"/>
                <a:gd name="connsiteY0" fmla="*/ 0 h 286"/>
                <a:gd name="connsiteX1" fmla="*/ 9691 w 10000"/>
                <a:gd name="connsiteY1" fmla="*/ 286 h 286"/>
                <a:gd name="connsiteX2" fmla="*/ 9175 w 10000"/>
                <a:gd name="connsiteY2" fmla="*/ 286 h 286"/>
                <a:gd name="connsiteX3" fmla="*/ 7999 w 10000"/>
                <a:gd name="connsiteY3" fmla="*/ 286 h 286"/>
                <a:gd name="connsiteX4" fmla="*/ 0 w 10000"/>
                <a:gd name="connsiteY4" fmla="*/ 286 h 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86">
                  <a:moveTo>
                    <a:pt x="10000" y="0"/>
                  </a:moveTo>
                  <a:cubicBezTo>
                    <a:pt x="10000" y="159"/>
                    <a:pt x="9862" y="286"/>
                    <a:pt x="9691" y="286"/>
                  </a:cubicBezTo>
                  <a:lnTo>
                    <a:pt x="9175" y="286"/>
                  </a:lnTo>
                  <a:lnTo>
                    <a:pt x="7999" y="286"/>
                  </a:lnTo>
                  <a:lnTo>
                    <a:pt x="0" y="286"/>
                  </a:lnTo>
                </a:path>
              </a:pathLst>
            </a:custGeom>
            <a:noFill/>
            <a:ln w="25400" cap="rnd">
              <a:solidFill>
                <a:srgbClr val="128FC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5" name="Freeform 17">
              <a:extLst>
                <a:ext uri="{FF2B5EF4-FFF2-40B4-BE49-F238E27FC236}">
                  <a16:creationId xmlns:a16="http://schemas.microsoft.com/office/drawing/2014/main" id="{7E855C8D-8BB2-4A05-A93B-4E74C34F733B}"/>
                </a:ext>
              </a:extLst>
            </p:cNvPr>
            <p:cNvSpPr>
              <a:spLocks/>
            </p:cNvSpPr>
            <p:nvPr userDrawn="1"/>
          </p:nvSpPr>
          <p:spPr bwMode="auto">
            <a:xfrm>
              <a:off x="-4195762" y="4832286"/>
              <a:ext cx="4527550" cy="7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 name="connsiteX0" fmla="*/ 10000 w 10000"/>
                <a:gd name="connsiteY0" fmla="*/ 0 h 149"/>
                <a:gd name="connsiteX1" fmla="*/ 9839 w 10000"/>
                <a:gd name="connsiteY1" fmla="*/ 149 h 149"/>
                <a:gd name="connsiteX2" fmla="*/ 9355 w 10000"/>
                <a:gd name="connsiteY2" fmla="*/ 149 h 149"/>
                <a:gd name="connsiteX3" fmla="*/ 8156 w 10000"/>
                <a:gd name="connsiteY3" fmla="*/ 149 h 149"/>
                <a:gd name="connsiteX4" fmla="*/ 0 w 10000"/>
                <a:gd name="connsiteY4" fmla="*/ 149 h 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9">
                  <a:moveTo>
                    <a:pt x="10000" y="0"/>
                  </a:moveTo>
                  <a:cubicBezTo>
                    <a:pt x="10000" y="84"/>
                    <a:pt x="9930" y="149"/>
                    <a:pt x="9839" y="149"/>
                  </a:cubicBezTo>
                  <a:lnTo>
                    <a:pt x="9355" y="149"/>
                  </a:lnTo>
                  <a:lnTo>
                    <a:pt x="8156" y="149"/>
                  </a:lnTo>
                  <a:lnTo>
                    <a:pt x="0" y="149"/>
                  </a:lnTo>
                </a:path>
              </a:pathLst>
            </a:custGeom>
            <a:noFill/>
            <a:ln w="25400" cap="rnd">
              <a:solidFill>
                <a:srgbClr val="CC549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6" name="Freeform 18">
              <a:extLst>
                <a:ext uri="{FF2B5EF4-FFF2-40B4-BE49-F238E27FC236}">
                  <a16:creationId xmlns:a16="http://schemas.microsoft.com/office/drawing/2014/main" id="{0C866AAF-BF86-4BF8-AAA7-2E90DF3CAA8F}"/>
                </a:ext>
              </a:extLst>
            </p:cNvPr>
            <p:cNvSpPr>
              <a:spLocks/>
            </p:cNvSpPr>
            <p:nvPr userDrawn="1"/>
          </p:nvSpPr>
          <p:spPr bwMode="auto">
            <a:xfrm>
              <a:off x="-4195762" y="4823010"/>
              <a:ext cx="4483100" cy="37915"/>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 name="connsiteX0" fmla="*/ 10000 w 10000"/>
                <a:gd name="connsiteY0" fmla="*/ 0 h 78"/>
                <a:gd name="connsiteX1" fmla="*/ 9915 w 10000"/>
                <a:gd name="connsiteY1" fmla="*/ 78 h 78"/>
                <a:gd name="connsiteX2" fmla="*/ 9448 w 10000"/>
                <a:gd name="connsiteY2" fmla="*/ 78 h 78"/>
                <a:gd name="connsiteX3" fmla="*/ 8237 w 10000"/>
                <a:gd name="connsiteY3" fmla="*/ 78 h 78"/>
                <a:gd name="connsiteX4" fmla="*/ 0 w 10000"/>
                <a:gd name="connsiteY4" fmla="*/ 78 h 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78">
                  <a:moveTo>
                    <a:pt x="10000" y="0"/>
                  </a:moveTo>
                  <a:cubicBezTo>
                    <a:pt x="10000" y="45"/>
                    <a:pt x="9965" y="78"/>
                    <a:pt x="9915" y="78"/>
                  </a:cubicBezTo>
                  <a:lnTo>
                    <a:pt x="9448" y="78"/>
                  </a:lnTo>
                  <a:lnTo>
                    <a:pt x="8237" y="78"/>
                  </a:lnTo>
                  <a:lnTo>
                    <a:pt x="0" y="78"/>
                  </a:lnTo>
                </a:path>
              </a:pathLst>
            </a:custGeom>
            <a:noFill/>
            <a:ln w="25400" cap="rnd">
              <a:solidFill>
                <a:srgbClr val="BFD24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7" name="Freeform 19">
              <a:extLst>
                <a:ext uri="{FF2B5EF4-FFF2-40B4-BE49-F238E27FC236}">
                  <a16:creationId xmlns:a16="http://schemas.microsoft.com/office/drawing/2014/main" id="{FA26CFC9-75E9-4AFC-8976-B49585D18B15}"/>
                </a:ext>
              </a:extLst>
            </p:cNvPr>
            <p:cNvSpPr>
              <a:spLocks/>
            </p:cNvSpPr>
            <p:nvPr userDrawn="1"/>
          </p:nvSpPr>
          <p:spPr bwMode="auto">
            <a:xfrm>
              <a:off x="-4195762" y="4841920"/>
              <a:ext cx="4572000" cy="107906"/>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 name="connsiteX0" fmla="*/ 10000 w 10000"/>
                <a:gd name="connsiteY0" fmla="*/ 0 h 218"/>
                <a:gd name="connsiteX1" fmla="*/ 9764 w 10000"/>
                <a:gd name="connsiteY1" fmla="*/ 218 h 218"/>
                <a:gd name="connsiteX2" fmla="*/ 9264 w 10000"/>
                <a:gd name="connsiteY2" fmla="*/ 218 h 218"/>
                <a:gd name="connsiteX3" fmla="*/ 8076 w 10000"/>
                <a:gd name="connsiteY3" fmla="*/ 218 h 218"/>
                <a:gd name="connsiteX4" fmla="*/ 0 w 10000"/>
                <a:gd name="connsiteY4" fmla="*/ 218 h 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18">
                  <a:moveTo>
                    <a:pt x="10000" y="0"/>
                  </a:moveTo>
                  <a:cubicBezTo>
                    <a:pt x="10000" y="122"/>
                    <a:pt x="9896" y="218"/>
                    <a:pt x="9764" y="218"/>
                  </a:cubicBezTo>
                  <a:lnTo>
                    <a:pt x="9264" y="218"/>
                  </a:lnTo>
                  <a:lnTo>
                    <a:pt x="8076" y="218"/>
                  </a:lnTo>
                  <a:lnTo>
                    <a:pt x="0" y="218"/>
                  </a:lnTo>
                </a:path>
              </a:pathLst>
            </a:custGeom>
            <a:noFill/>
            <a:ln w="25400" cap="rnd">
              <a:solidFill>
                <a:srgbClr val="925EA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cxnSp>
          <p:nvCxnSpPr>
            <p:cNvPr id="58" name="Straight Connector 57">
              <a:extLst>
                <a:ext uri="{FF2B5EF4-FFF2-40B4-BE49-F238E27FC236}">
                  <a16:creationId xmlns:a16="http://schemas.microsoft.com/office/drawing/2014/main" id="{B6A987FA-1194-47FA-AFA8-F8C18739453F}"/>
                </a:ext>
              </a:extLst>
            </p:cNvPr>
            <p:cNvCxnSpPr>
              <a:cxnSpLocks/>
              <a:stCxn id="15" idx="4"/>
              <a:endCxn id="56" idx="0"/>
            </p:cNvCxnSpPr>
            <p:nvPr userDrawn="1"/>
          </p:nvCxnSpPr>
          <p:spPr>
            <a:xfrm>
              <a:off x="287337" y="2863135"/>
              <a:ext cx="1" cy="195987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6A9FFFE-0B51-4747-B7C3-5199D76E6E13}"/>
                </a:ext>
              </a:extLst>
            </p:cNvPr>
            <p:cNvCxnSpPr>
              <a:cxnSpLocks/>
              <a:stCxn id="16" idx="4"/>
              <a:endCxn id="55" idx="0"/>
            </p:cNvCxnSpPr>
            <p:nvPr userDrawn="1"/>
          </p:nvCxnSpPr>
          <p:spPr>
            <a:xfrm>
              <a:off x="331787" y="2900005"/>
              <a:ext cx="1" cy="1932281"/>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13CCA46-528B-41E5-B4B4-7FA727F10BAC}"/>
                </a:ext>
              </a:extLst>
            </p:cNvPr>
            <p:cNvCxnSpPr>
              <a:cxnSpLocks/>
              <a:stCxn id="18" idx="4"/>
              <a:endCxn id="54" idx="0"/>
            </p:cNvCxnSpPr>
            <p:nvPr userDrawn="1"/>
          </p:nvCxnSpPr>
          <p:spPr>
            <a:xfrm>
              <a:off x="420687" y="2973745"/>
              <a:ext cx="1" cy="1877695"/>
            </a:xfrm>
            <a:prstGeom prst="line">
              <a:avLst/>
            </a:prstGeom>
            <a:ln w="254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204EFD1-0ED1-4101-BFBA-B63BD26F0CBC}"/>
                </a:ext>
              </a:extLst>
            </p:cNvPr>
            <p:cNvCxnSpPr>
              <a:cxnSpLocks/>
              <a:stCxn id="17" idx="4"/>
              <a:endCxn id="57" idx="0"/>
            </p:cNvCxnSpPr>
            <p:nvPr userDrawn="1"/>
          </p:nvCxnSpPr>
          <p:spPr>
            <a:xfrm>
              <a:off x="376237" y="2936875"/>
              <a:ext cx="1" cy="190504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476F21C-B4E5-49C9-A515-962E518684D1}"/>
                </a:ext>
              </a:extLst>
            </p:cNvPr>
            <p:cNvCxnSpPr>
              <a:cxnSpLocks/>
              <a:endCxn id="53" idx="0"/>
            </p:cNvCxnSpPr>
            <p:nvPr userDrawn="1"/>
          </p:nvCxnSpPr>
          <p:spPr>
            <a:xfrm flipH="1">
              <a:off x="465138" y="3010615"/>
              <a:ext cx="0" cy="185024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517827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613807"/>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6" name="Picture 45" descr="A picture containing floor, person, indoor&#10;&#10;Description generated with very high confidence">
            <a:extLst>
              <a:ext uri="{FF2B5EF4-FFF2-40B4-BE49-F238E27FC236}">
                <a16:creationId xmlns:a16="http://schemas.microsoft.com/office/drawing/2014/main" id="{8533718D-CF81-4DC1-BB07-82955906C07E}"/>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0" y="-509994"/>
            <a:ext cx="12192000" cy="7877987"/>
          </a:xfrm>
          <a:prstGeom prst="rect">
            <a:avLst/>
          </a:prstGeom>
        </p:spPr>
      </p:pic>
      <p:sp>
        <p:nvSpPr>
          <p:cNvPr id="29" name="Rectangle 28">
            <a:extLst>
              <a:ext uri="{FF2B5EF4-FFF2-40B4-BE49-F238E27FC236}">
                <a16:creationId xmlns:a16="http://schemas.microsoft.com/office/drawing/2014/main" id="{1CBC087C-A757-41B4-AD7A-9512848BD6B5}"/>
              </a:ext>
            </a:extLst>
          </p:cNvPr>
          <p:cNvSpPr/>
          <p:nvPr userDrawn="1"/>
        </p:nvSpPr>
        <p:spPr>
          <a:xfrm>
            <a:off x="0" y="-509994"/>
            <a:ext cx="12192000" cy="7877987"/>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Rectangle 29">
            <a:extLst>
              <a:ext uri="{FF2B5EF4-FFF2-40B4-BE49-F238E27FC236}">
                <a16:creationId xmlns:a16="http://schemas.microsoft.com/office/drawing/2014/main" id="{E7893984-ACDA-4466-8B4F-363E2D8449C7}"/>
              </a:ext>
            </a:extLst>
          </p:cNvPr>
          <p:cNvSpPr/>
          <p:nvPr userDrawn="1"/>
        </p:nvSpPr>
        <p:spPr>
          <a:xfrm>
            <a:off x="1"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Rectangle 35">
            <a:extLst>
              <a:ext uri="{FF2B5EF4-FFF2-40B4-BE49-F238E27FC236}">
                <a16:creationId xmlns:a16="http://schemas.microsoft.com/office/drawing/2014/main" id="{9346AF3C-4F90-4EB5-884F-602B8190EE2B}"/>
              </a:ext>
            </a:extLst>
          </p:cNvPr>
          <p:cNvSpPr/>
          <p:nvPr userDrawn="1"/>
        </p:nvSpPr>
        <p:spPr>
          <a:xfrm>
            <a:off x="6096005"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16" name="Group 13">
            <a:extLst>
              <a:ext uri="{FF2B5EF4-FFF2-40B4-BE49-F238E27FC236}">
                <a16:creationId xmlns:a16="http://schemas.microsoft.com/office/drawing/2014/main" id="{400C5AA3-F7F3-4BB2-956F-E2216A8DF410}"/>
              </a:ext>
            </a:extLst>
          </p:cNvPr>
          <p:cNvGrpSpPr>
            <a:grpSpLocks noChangeAspect="1"/>
          </p:cNvGrpSpPr>
          <p:nvPr userDrawn="1"/>
        </p:nvGrpSpPr>
        <p:grpSpPr bwMode="auto">
          <a:xfrm>
            <a:off x="0" y="2"/>
            <a:ext cx="6214533" cy="6718300"/>
            <a:chOff x="0" y="0"/>
            <a:chExt cx="2936" cy="3174"/>
          </a:xfrm>
        </p:grpSpPr>
        <p:sp>
          <p:nvSpPr>
            <p:cNvPr id="19" name="Freeform 15">
              <a:extLst>
                <a:ext uri="{FF2B5EF4-FFF2-40B4-BE49-F238E27FC236}">
                  <a16:creationId xmlns:a16="http://schemas.microsoft.com/office/drawing/2014/main" id="{C0538ADD-A194-4F11-9851-EB58220099AE}"/>
                </a:ext>
              </a:extLst>
            </p:cNvPr>
            <p:cNvSpPr>
              <a:spLocks/>
            </p:cNvSpPr>
            <p:nvPr userDrawn="1"/>
          </p:nvSpPr>
          <p:spPr bwMode="auto">
            <a:xfrm>
              <a:off x="0" y="0"/>
              <a:ext cx="2936" cy="3174"/>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Lst>
              <a:ahLst/>
              <a:cxnLst>
                <a:cxn ang="0">
                  <a:pos x="T0" y="T1"/>
                </a:cxn>
                <a:cxn ang="0">
                  <a:pos x="T2" y="T3"/>
                </a:cxn>
                <a:cxn ang="0">
                  <a:pos x="T4" y="T5"/>
                </a:cxn>
                <a:cxn ang="0">
                  <a:pos x="T6" y="T7"/>
                </a:cxn>
                <a:cxn ang="0">
                  <a:pos x="T8" y="T9"/>
                </a:cxn>
                <a:cxn ang="0">
                  <a:pos x="T10" y="T11"/>
                </a:cxn>
              </a:cxnLst>
              <a:rect l="0" t="0" r="r" b="b"/>
              <a:pathLst>
                <a:path w="1468" h="1587">
                  <a:moveTo>
                    <a:pt x="1468" y="0"/>
                  </a:moveTo>
                  <a:cubicBezTo>
                    <a:pt x="1468" y="1531"/>
                    <a:pt x="1468" y="1531"/>
                    <a:pt x="1468" y="1531"/>
                  </a:cubicBezTo>
                  <a:cubicBezTo>
                    <a:pt x="1468" y="1562"/>
                    <a:pt x="1443" y="1587"/>
                    <a:pt x="1412" y="1587"/>
                  </a:cubicBezTo>
                  <a:cubicBezTo>
                    <a:pt x="1334" y="1587"/>
                    <a:pt x="1334" y="1587"/>
                    <a:pt x="1334" y="1587"/>
                  </a:cubicBezTo>
                  <a:cubicBezTo>
                    <a:pt x="1163" y="1587"/>
                    <a:pt x="1163" y="1587"/>
                    <a:pt x="1163" y="1587"/>
                  </a:cubicBezTo>
                  <a:cubicBezTo>
                    <a:pt x="0" y="1587"/>
                    <a:pt x="0" y="1587"/>
                    <a:pt x="0" y="1587"/>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0" name="Freeform 16">
              <a:extLst>
                <a:ext uri="{FF2B5EF4-FFF2-40B4-BE49-F238E27FC236}">
                  <a16:creationId xmlns:a16="http://schemas.microsoft.com/office/drawing/2014/main" id="{C1339AA8-531D-4BCB-B3E8-1ACCC65DA98B}"/>
                </a:ext>
              </a:extLst>
            </p:cNvPr>
            <p:cNvSpPr>
              <a:spLocks/>
            </p:cNvSpPr>
            <p:nvPr userDrawn="1"/>
          </p:nvSpPr>
          <p:spPr bwMode="auto">
            <a:xfrm>
              <a:off x="0" y="0"/>
              <a:ext cx="2908" cy="314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Lst>
              <a:ahLst/>
              <a:cxnLst>
                <a:cxn ang="0">
                  <a:pos x="T0" y="T1"/>
                </a:cxn>
                <a:cxn ang="0">
                  <a:pos x="T2" y="T3"/>
                </a:cxn>
                <a:cxn ang="0">
                  <a:pos x="T4" y="T5"/>
                </a:cxn>
                <a:cxn ang="0">
                  <a:pos x="T6" y="T7"/>
                </a:cxn>
                <a:cxn ang="0">
                  <a:pos x="T8" y="T9"/>
                </a:cxn>
                <a:cxn ang="0">
                  <a:pos x="T10" y="T11"/>
                </a:cxn>
              </a:cxnLst>
              <a:rect l="0" t="0" r="r" b="b"/>
              <a:pathLst>
                <a:path w="1454" h="1573">
                  <a:moveTo>
                    <a:pt x="1454" y="0"/>
                  </a:moveTo>
                  <a:cubicBezTo>
                    <a:pt x="1454" y="1528"/>
                    <a:pt x="1454" y="1528"/>
                    <a:pt x="1454" y="1528"/>
                  </a:cubicBezTo>
                  <a:cubicBezTo>
                    <a:pt x="1454" y="1553"/>
                    <a:pt x="1434" y="1573"/>
                    <a:pt x="1409" y="1573"/>
                  </a:cubicBezTo>
                  <a:cubicBezTo>
                    <a:pt x="1334" y="1573"/>
                    <a:pt x="1334" y="1573"/>
                    <a:pt x="1334" y="1573"/>
                  </a:cubicBezTo>
                  <a:cubicBezTo>
                    <a:pt x="1163" y="1573"/>
                    <a:pt x="1163" y="1573"/>
                    <a:pt x="1163" y="1573"/>
                  </a:cubicBezTo>
                  <a:cubicBezTo>
                    <a:pt x="0" y="1573"/>
                    <a:pt x="0" y="1573"/>
                    <a:pt x="0" y="1573"/>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1" name="Freeform 17">
              <a:extLst>
                <a:ext uri="{FF2B5EF4-FFF2-40B4-BE49-F238E27FC236}">
                  <a16:creationId xmlns:a16="http://schemas.microsoft.com/office/drawing/2014/main" id="{DBABFAE8-31C2-4193-8963-4B80451D6CD5}"/>
                </a:ext>
              </a:extLst>
            </p:cNvPr>
            <p:cNvSpPr>
              <a:spLocks/>
            </p:cNvSpPr>
            <p:nvPr userDrawn="1"/>
          </p:nvSpPr>
          <p:spPr bwMode="auto">
            <a:xfrm>
              <a:off x="0" y="0"/>
              <a:ext cx="2852" cy="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Lst>
              <a:ahLst/>
              <a:cxnLst>
                <a:cxn ang="0">
                  <a:pos x="T0" y="T1"/>
                </a:cxn>
                <a:cxn ang="0">
                  <a:pos x="T2" y="T3"/>
                </a:cxn>
                <a:cxn ang="0">
                  <a:pos x="T4" y="T5"/>
                </a:cxn>
                <a:cxn ang="0">
                  <a:pos x="T6" y="T7"/>
                </a:cxn>
                <a:cxn ang="0">
                  <a:pos x="T8" y="T9"/>
                </a:cxn>
                <a:cxn ang="0">
                  <a:pos x="T10" y="T11"/>
                </a:cxn>
              </a:cxnLst>
              <a:rect l="0" t="0" r="r" b="b"/>
              <a:pathLst>
                <a:path w="1426" h="1545">
                  <a:moveTo>
                    <a:pt x="1426" y="0"/>
                  </a:moveTo>
                  <a:cubicBezTo>
                    <a:pt x="1426" y="1522"/>
                    <a:pt x="1426" y="1522"/>
                    <a:pt x="1426" y="1522"/>
                  </a:cubicBezTo>
                  <a:cubicBezTo>
                    <a:pt x="1426" y="1535"/>
                    <a:pt x="1416" y="1545"/>
                    <a:pt x="1403" y="1545"/>
                  </a:cubicBezTo>
                  <a:cubicBezTo>
                    <a:pt x="1334" y="1545"/>
                    <a:pt x="1334" y="1545"/>
                    <a:pt x="1334" y="1545"/>
                  </a:cubicBezTo>
                  <a:cubicBezTo>
                    <a:pt x="1163" y="1545"/>
                    <a:pt x="1163" y="1545"/>
                    <a:pt x="1163" y="1545"/>
                  </a:cubicBezTo>
                  <a:cubicBezTo>
                    <a:pt x="0" y="1545"/>
                    <a:pt x="0" y="1545"/>
                    <a:pt x="0" y="154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Freeform 18">
              <a:extLst>
                <a:ext uri="{FF2B5EF4-FFF2-40B4-BE49-F238E27FC236}">
                  <a16:creationId xmlns:a16="http://schemas.microsoft.com/office/drawing/2014/main" id="{62B56F8A-AB09-4A72-8D9B-2EC7902BFD17}"/>
                </a:ext>
              </a:extLst>
            </p:cNvPr>
            <p:cNvSpPr>
              <a:spLocks/>
            </p:cNvSpPr>
            <p:nvPr userDrawn="1"/>
          </p:nvSpPr>
          <p:spPr bwMode="auto">
            <a:xfrm>
              <a:off x="0" y="0"/>
              <a:ext cx="2824" cy="3062"/>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Lst>
              <a:ahLst/>
              <a:cxnLst>
                <a:cxn ang="0">
                  <a:pos x="T0" y="T1"/>
                </a:cxn>
                <a:cxn ang="0">
                  <a:pos x="T2" y="T3"/>
                </a:cxn>
                <a:cxn ang="0">
                  <a:pos x="T4" y="T5"/>
                </a:cxn>
                <a:cxn ang="0">
                  <a:pos x="T6" y="T7"/>
                </a:cxn>
                <a:cxn ang="0">
                  <a:pos x="T8" y="T9"/>
                </a:cxn>
                <a:cxn ang="0">
                  <a:pos x="T10" y="T11"/>
                </a:cxn>
              </a:cxnLst>
              <a:rect l="0" t="0" r="r" b="b"/>
              <a:pathLst>
                <a:path w="1412" h="1531">
                  <a:moveTo>
                    <a:pt x="1412" y="0"/>
                  </a:moveTo>
                  <a:cubicBezTo>
                    <a:pt x="1412" y="1519"/>
                    <a:pt x="1412" y="1519"/>
                    <a:pt x="1412" y="1519"/>
                  </a:cubicBezTo>
                  <a:cubicBezTo>
                    <a:pt x="1412" y="1526"/>
                    <a:pt x="1407" y="1531"/>
                    <a:pt x="1400" y="1531"/>
                  </a:cubicBezTo>
                  <a:cubicBezTo>
                    <a:pt x="1334" y="1531"/>
                    <a:pt x="1334" y="1531"/>
                    <a:pt x="1334" y="1531"/>
                  </a:cubicBezTo>
                  <a:cubicBezTo>
                    <a:pt x="1163" y="1531"/>
                    <a:pt x="1163" y="1531"/>
                    <a:pt x="1163" y="1531"/>
                  </a:cubicBezTo>
                  <a:cubicBezTo>
                    <a:pt x="0" y="1531"/>
                    <a:pt x="0" y="1531"/>
                    <a:pt x="0" y="1531"/>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3" name="Freeform 19">
              <a:extLst>
                <a:ext uri="{FF2B5EF4-FFF2-40B4-BE49-F238E27FC236}">
                  <a16:creationId xmlns:a16="http://schemas.microsoft.com/office/drawing/2014/main" id="{9D9BBD12-1E20-49F9-B869-0870993FF661}"/>
                </a:ext>
              </a:extLst>
            </p:cNvPr>
            <p:cNvSpPr>
              <a:spLocks/>
            </p:cNvSpPr>
            <p:nvPr userDrawn="1"/>
          </p:nvSpPr>
          <p:spPr bwMode="auto">
            <a:xfrm>
              <a:off x="0" y="0"/>
              <a:ext cx="2880" cy="3118"/>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Lst>
              <a:ahLst/>
              <a:cxnLst>
                <a:cxn ang="0">
                  <a:pos x="T0" y="T1"/>
                </a:cxn>
                <a:cxn ang="0">
                  <a:pos x="T2" y="T3"/>
                </a:cxn>
                <a:cxn ang="0">
                  <a:pos x="T4" y="T5"/>
                </a:cxn>
                <a:cxn ang="0">
                  <a:pos x="T6" y="T7"/>
                </a:cxn>
                <a:cxn ang="0">
                  <a:pos x="T8" y="T9"/>
                </a:cxn>
                <a:cxn ang="0">
                  <a:pos x="T10" y="T11"/>
                </a:cxn>
              </a:cxnLst>
              <a:rect l="0" t="0" r="r" b="b"/>
              <a:pathLst>
                <a:path w="1440" h="1559">
                  <a:moveTo>
                    <a:pt x="1440" y="0"/>
                  </a:moveTo>
                  <a:cubicBezTo>
                    <a:pt x="1440" y="1525"/>
                    <a:pt x="1440" y="1525"/>
                    <a:pt x="1440" y="1525"/>
                  </a:cubicBezTo>
                  <a:cubicBezTo>
                    <a:pt x="1440" y="1544"/>
                    <a:pt x="1425" y="1559"/>
                    <a:pt x="1406" y="1559"/>
                  </a:cubicBezTo>
                  <a:cubicBezTo>
                    <a:pt x="1334" y="1559"/>
                    <a:pt x="1334" y="1559"/>
                    <a:pt x="1334" y="1559"/>
                  </a:cubicBezTo>
                  <a:cubicBezTo>
                    <a:pt x="1163" y="1559"/>
                    <a:pt x="1163" y="1559"/>
                    <a:pt x="1163" y="1559"/>
                  </a:cubicBezTo>
                  <a:cubicBezTo>
                    <a:pt x="0" y="1559"/>
                    <a:pt x="0" y="1559"/>
                    <a:pt x="0" y="1559"/>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26" name="Group 22">
            <a:extLst>
              <a:ext uri="{FF2B5EF4-FFF2-40B4-BE49-F238E27FC236}">
                <a16:creationId xmlns:a16="http://schemas.microsoft.com/office/drawing/2014/main" id="{9A763F0C-8EF8-4F6A-972B-7C3453FBFFCD}"/>
              </a:ext>
            </a:extLst>
          </p:cNvPr>
          <p:cNvGrpSpPr>
            <a:grpSpLocks noChangeAspect="1"/>
          </p:cNvGrpSpPr>
          <p:nvPr userDrawn="1"/>
        </p:nvGrpSpPr>
        <p:grpSpPr bwMode="auto">
          <a:xfrm>
            <a:off x="5753100" y="-22438"/>
            <a:ext cx="685800" cy="6464300"/>
            <a:chOff x="2718" y="0"/>
            <a:chExt cx="324" cy="3054"/>
          </a:xfrm>
        </p:grpSpPr>
        <p:sp>
          <p:nvSpPr>
            <p:cNvPr id="37" name="Freeform 24">
              <a:extLst>
                <a:ext uri="{FF2B5EF4-FFF2-40B4-BE49-F238E27FC236}">
                  <a16:creationId xmlns:a16="http://schemas.microsoft.com/office/drawing/2014/main" id="{E2272FDA-F0F0-4A65-8C12-7B6215BA7CBF}"/>
                </a:ext>
              </a:extLst>
            </p:cNvPr>
            <p:cNvSpPr>
              <a:spLocks/>
            </p:cNvSpPr>
            <p:nvPr userDrawn="1"/>
          </p:nvSpPr>
          <p:spPr bwMode="auto">
            <a:xfrm>
              <a:off x="2718" y="0"/>
              <a:ext cx="324" cy="3054"/>
            </a:xfrm>
            <a:custGeom>
              <a:avLst/>
              <a:gdLst>
                <a:gd name="T0" fmla="*/ 0 w 324"/>
                <a:gd name="T1" fmla="*/ 0 h 3054"/>
                <a:gd name="T2" fmla="*/ 0 w 324"/>
                <a:gd name="T3" fmla="*/ 3054 h 3054"/>
                <a:gd name="T4" fmla="*/ 98 w 324"/>
                <a:gd name="T5" fmla="*/ 3054 h 3054"/>
                <a:gd name="T6" fmla="*/ 162 w 324"/>
                <a:gd name="T7" fmla="*/ 2974 h 3054"/>
                <a:gd name="T8" fmla="*/ 226 w 324"/>
                <a:gd name="T9" fmla="*/ 3054 h 3054"/>
                <a:gd name="T10" fmla="*/ 324 w 324"/>
                <a:gd name="T11" fmla="*/ 3054 h 3054"/>
                <a:gd name="T12" fmla="*/ 324 w 324"/>
                <a:gd name="T13" fmla="*/ 0 h 3054"/>
                <a:gd name="T14" fmla="*/ 0 w 324"/>
                <a:gd name="T15" fmla="*/ 0 h 30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3054">
                  <a:moveTo>
                    <a:pt x="0" y="0"/>
                  </a:moveTo>
                  <a:lnTo>
                    <a:pt x="0" y="3054"/>
                  </a:lnTo>
                  <a:lnTo>
                    <a:pt x="98" y="3054"/>
                  </a:lnTo>
                  <a:lnTo>
                    <a:pt x="162" y="2974"/>
                  </a:lnTo>
                  <a:lnTo>
                    <a:pt x="226" y="3054"/>
                  </a:lnTo>
                  <a:lnTo>
                    <a:pt x="324" y="3054"/>
                  </a:lnTo>
                  <a:lnTo>
                    <a:pt x="324"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38" name="Freeform 25">
              <a:extLst>
                <a:ext uri="{FF2B5EF4-FFF2-40B4-BE49-F238E27FC236}">
                  <a16:creationId xmlns:a16="http://schemas.microsoft.com/office/drawing/2014/main" id="{4CBA5483-FD26-475F-BCFD-7053F17E1F32}"/>
                </a:ext>
              </a:extLst>
            </p:cNvPr>
            <p:cNvSpPr>
              <a:spLocks/>
            </p:cNvSpPr>
            <p:nvPr userDrawn="1"/>
          </p:nvSpPr>
          <p:spPr bwMode="auto">
            <a:xfrm>
              <a:off x="2718" y="2364"/>
              <a:ext cx="324" cy="610"/>
            </a:xfrm>
            <a:custGeom>
              <a:avLst/>
              <a:gdLst>
                <a:gd name="T0" fmla="*/ 140 w 162"/>
                <a:gd name="T1" fmla="*/ 195 h 305"/>
                <a:gd name="T2" fmla="*/ 131 w 162"/>
                <a:gd name="T3" fmla="*/ 73 h 305"/>
                <a:gd name="T4" fmla="*/ 81 w 162"/>
                <a:gd name="T5" fmla="*/ 0 h 305"/>
                <a:gd name="T6" fmla="*/ 31 w 162"/>
                <a:gd name="T7" fmla="*/ 73 h 305"/>
                <a:gd name="T8" fmla="*/ 22 w 162"/>
                <a:gd name="T9" fmla="*/ 195 h 305"/>
                <a:gd name="T10" fmla="*/ 4 w 162"/>
                <a:gd name="T11" fmla="*/ 228 h 305"/>
                <a:gd name="T12" fmla="*/ 0 w 162"/>
                <a:gd name="T13" fmla="*/ 244 h 305"/>
                <a:gd name="T14" fmla="*/ 0 w 162"/>
                <a:gd name="T15" fmla="*/ 287 h 305"/>
                <a:gd name="T16" fmla="*/ 4 w 162"/>
                <a:gd name="T17" fmla="*/ 290 h 305"/>
                <a:gd name="T18" fmla="*/ 51 w 162"/>
                <a:gd name="T19" fmla="*/ 266 h 305"/>
                <a:gd name="T20" fmla="*/ 66 w 162"/>
                <a:gd name="T21" fmla="*/ 276 h 305"/>
                <a:gd name="T22" fmla="*/ 58 w 162"/>
                <a:gd name="T23" fmla="*/ 305 h 305"/>
                <a:gd name="T24" fmla="*/ 81 w 162"/>
                <a:gd name="T25" fmla="*/ 305 h 305"/>
                <a:gd name="T26" fmla="*/ 104 w 162"/>
                <a:gd name="T27" fmla="*/ 305 h 305"/>
                <a:gd name="T28" fmla="*/ 96 w 162"/>
                <a:gd name="T29" fmla="*/ 276 h 305"/>
                <a:gd name="T30" fmla="*/ 111 w 162"/>
                <a:gd name="T31" fmla="*/ 266 h 305"/>
                <a:gd name="T32" fmla="*/ 158 w 162"/>
                <a:gd name="T33" fmla="*/ 290 h 305"/>
                <a:gd name="T34" fmla="*/ 162 w 162"/>
                <a:gd name="T35" fmla="*/ 287 h 305"/>
                <a:gd name="T36" fmla="*/ 162 w 162"/>
                <a:gd name="T37" fmla="*/ 244 h 305"/>
                <a:gd name="T38" fmla="*/ 158 w 162"/>
                <a:gd name="T39" fmla="*/ 228 h 305"/>
                <a:gd name="T40" fmla="*/ 140 w 162"/>
                <a:gd name="T41" fmla="*/ 19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305">
                  <a:moveTo>
                    <a:pt x="140" y="195"/>
                  </a:moveTo>
                  <a:cubicBezTo>
                    <a:pt x="145" y="154"/>
                    <a:pt x="143" y="107"/>
                    <a:pt x="131" y="73"/>
                  </a:cubicBezTo>
                  <a:cubicBezTo>
                    <a:pt x="113" y="23"/>
                    <a:pt x="81" y="0"/>
                    <a:pt x="81" y="0"/>
                  </a:cubicBezTo>
                  <a:cubicBezTo>
                    <a:pt x="81" y="0"/>
                    <a:pt x="49" y="23"/>
                    <a:pt x="31" y="73"/>
                  </a:cubicBezTo>
                  <a:cubicBezTo>
                    <a:pt x="19" y="107"/>
                    <a:pt x="17" y="154"/>
                    <a:pt x="22" y="195"/>
                  </a:cubicBezTo>
                  <a:cubicBezTo>
                    <a:pt x="4" y="228"/>
                    <a:pt x="4" y="228"/>
                    <a:pt x="4" y="228"/>
                  </a:cubicBezTo>
                  <a:cubicBezTo>
                    <a:pt x="1" y="233"/>
                    <a:pt x="0" y="239"/>
                    <a:pt x="0" y="244"/>
                  </a:cubicBezTo>
                  <a:cubicBezTo>
                    <a:pt x="0" y="287"/>
                    <a:pt x="0" y="287"/>
                    <a:pt x="0" y="287"/>
                  </a:cubicBezTo>
                  <a:cubicBezTo>
                    <a:pt x="0" y="290"/>
                    <a:pt x="2" y="291"/>
                    <a:pt x="4" y="290"/>
                  </a:cubicBezTo>
                  <a:cubicBezTo>
                    <a:pt x="51" y="266"/>
                    <a:pt x="51" y="266"/>
                    <a:pt x="51" y="266"/>
                  </a:cubicBezTo>
                  <a:cubicBezTo>
                    <a:pt x="60" y="274"/>
                    <a:pt x="66" y="276"/>
                    <a:pt x="66" y="276"/>
                  </a:cubicBezTo>
                  <a:cubicBezTo>
                    <a:pt x="58" y="305"/>
                    <a:pt x="58" y="305"/>
                    <a:pt x="58" y="305"/>
                  </a:cubicBezTo>
                  <a:cubicBezTo>
                    <a:pt x="81" y="305"/>
                    <a:pt x="81" y="305"/>
                    <a:pt x="81" y="305"/>
                  </a:cubicBezTo>
                  <a:cubicBezTo>
                    <a:pt x="104" y="305"/>
                    <a:pt x="104" y="305"/>
                    <a:pt x="104" y="305"/>
                  </a:cubicBezTo>
                  <a:cubicBezTo>
                    <a:pt x="96" y="276"/>
                    <a:pt x="96" y="276"/>
                    <a:pt x="96" y="276"/>
                  </a:cubicBezTo>
                  <a:cubicBezTo>
                    <a:pt x="96" y="276"/>
                    <a:pt x="102" y="274"/>
                    <a:pt x="111" y="266"/>
                  </a:cubicBezTo>
                  <a:cubicBezTo>
                    <a:pt x="158" y="290"/>
                    <a:pt x="158" y="290"/>
                    <a:pt x="158" y="290"/>
                  </a:cubicBezTo>
                  <a:cubicBezTo>
                    <a:pt x="160" y="291"/>
                    <a:pt x="162" y="290"/>
                    <a:pt x="162" y="287"/>
                  </a:cubicBezTo>
                  <a:cubicBezTo>
                    <a:pt x="162" y="244"/>
                    <a:pt x="162" y="244"/>
                    <a:pt x="162" y="244"/>
                  </a:cubicBezTo>
                  <a:cubicBezTo>
                    <a:pt x="162" y="239"/>
                    <a:pt x="161" y="233"/>
                    <a:pt x="158" y="228"/>
                  </a:cubicBezTo>
                  <a:lnTo>
                    <a:pt x="140" y="195"/>
                  </a:lnTo>
                  <a:close/>
                </a:path>
              </a:pathLst>
            </a:custGeom>
            <a:noFill/>
            <a:ln w="25400" cap="flat">
              <a:solidFill>
                <a:srgbClr val="925EA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9" name="Oval 26">
              <a:extLst>
                <a:ext uri="{FF2B5EF4-FFF2-40B4-BE49-F238E27FC236}">
                  <a16:creationId xmlns:a16="http://schemas.microsoft.com/office/drawing/2014/main" id="{97B9F1ED-76E7-472B-B18C-30505F3AD2A8}"/>
                </a:ext>
              </a:extLst>
            </p:cNvPr>
            <p:cNvSpPr>
              <a:spLocks noChangeArrowheads="1"/>
            </p:cNvSpPr>
            <p:nvPr userDrawn="1"/>
          </p:nvSpPr>
          <p:spPr bwMode="auto">
            <a:xfrm>
              <a:off x="2824" y="2606"/>
              <a:ext cx="112" cy="112"/>
            </a:xfrm>
            <a:prstGeom prst="ellipse">
              <a:avLst/>
            </a:prstGeom>
            <a:noFill/>
            <a:ln w="12700" cap="flat">
              <a:solidFill>
                <a:srgbClr val="925EA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0" name="Freeform 27">
              <a:extLst>
                <a:ext uri="{FF2B5EF4-FFF2-40B4-BE49-F238E27FC236}">
                  <a16:creationId xmlns:a16="http://schemas.microsoft.com/office/drawing/2014/main" id="{98C7FC9C-A13F-45B3-9BDA-B149FB325A3F}"/>
                </a:ext>
              </a:extLst>
            </p:cNvPr>
            <p:cNvSpPr>
              <a:spLocks/>
            </p:cNvSpPr>
            <p:nvPr userDrawn="1"/>
          </p:nvSpPr>
          <p:spPr bwMode="auto">
            <a:xfrm>
              <a:off x="2846" y="2628"/>
              <a:ext cx="34" cy="34"/>
            </a:xfrm>
            <a:custGeom>
              <a:avLst/>
              <a:gdLst>
                <a:gd name="T0" fmla="*/ 0 w 17"/>
                <a:gd name="T1" fmla="*/ 17 h 17"/>
                <a:gd name="T2" fmla="*/ 17 w 17"/>
                <a:gd name="T3" fmla="*/ 0 h 17"/>
              </a:gdLst>
              <a:ahLst/>
              <a:cxnLst>
                <a:cxn ang="0">
                  <a:pos x="T0" y="T1"/>
                </a:cxn>
                <a:cxn ang="0">
                  <a:pos x="T2" y="T3"/>
                </a:cxn>
              </a:cxnLst>
              <a:rect l="0" t="0" r="r" b="b"/>
              <a:pathLst>
                <a:path w="17" h="17">
                  <a:moveTo>
                    <a:pt x="0" y="17"/>
                  </a:moveTo>
                  <a:cubicBezTo>
                    <a:pt x="0" y="8"/>
                    <a:pt x="8" y="0"/>
                    <a:pt x="17" y="0"/>
                  </a:cubicBezTo>
                </a:path>
              </a:pathLst>
            </a:custGeom>
            <a:noFill/>
            <a:ln w="12700" cap="flat">
              <a:solidFill>
                <a:srgbClr val="925EA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 name="Line 28">
              <a:extLst>
                <a:ext uri="{FF2B5EF4-FFF2-40B4-BE49-F238E27FC236}">
                  <a16:creationId xmlns:a16="http://schemas.microsoft.com/office/drawing/2014/main" id="{DBFE9229-94D3-48F0-B384-02213CC70963}"/>
                </a:ext>
              </a:extLst>
            </p:cNvPr>
            <p:cNvSpPr>
              <a:spLocks noChangeShapeType="1"/>
            </p:cNvSpPr>
            <p:nvPr userDrawn="1"/>
          </p:nvSpPr>
          <p:spPr bwMode="auto">
            <a:xfrm>
              <a:off x="2850" y="2916"/>
              <a:ext cx="60" cy="0"/>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2" name="Line 29">
              <a:extLst>
                <a:ext uri="{FF2B5EF4-FFF2-40B4-BE49-F238E27FC236}">
                  <a16:creationId xmlns:a16="http://schemas.microsoft.com/office/drawing/2014/main" id="{9D376989-C2AC-4FF1-A195-907325FAB938}"/>
                </a:ext>
              </a:extLst>
            </p:cNvPr>
            <p:cNvSpPr>
              <a:spLocks noChangeShapeType="1"/>
            </p:cNvSpPr>
            <p:nvPr userDrawn="1"/>
          </p:nvSpPr>
          <p:spPr bwMode="auto">
            <a:xfrm>
              <a:off x="2792" y="2480"/>
              <a:ext cx="176" cy="0"/>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3" name="Line 30">
              <a:extLst>
                <a:ext uri="{FF2B5EF4-FFF2-40B4-BE49-F238E27FC236}">
                  <a16:creationId xmlns:a16="http://schemas.microsoft.com/office/drawing/2014/main" id="{42050C23-62B7-4413-BE1E-2F14A7C7E2F8}"/>
                </a:ext>
              </a:extLst>
            </p:cNvPr>
            <p:cNvSpPr>
              <a:spLocks noChangeShapeType="1"/>
            </p:cNvSpPr>
            <p:nvPr userDrawn="1"/>
          </p:nvSpPr>
          <p:spPr bwMode="auto">
            <a:xfrm>
              <a:off x="2762" y="2754"/>
              <a:ext cx="58" cy="142"/>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4" name="Line 31">
              <a:extLst>
                <a:ext uri="{FF2B5EF4-FFF2-40B4-BE49-F238E27FC236}">
                  <a16:creationId xmlns:a16="http://schemas.microsoft.com/office/drawing/2014/main" id="{B79B8A47-A2EB-4DAD-94A8-721662D12810}"/>
                </a:ext>
              </a:extLst>
            </p:cNvPr>
            <p:cNvSpPr>
              <a:spLocks noChangeShapeType="1"/>
            </p:cNvSpPr>
            <p:nvPr userDrawn="1"/>
          </p:nvSpPr>
          <p:spPr bwMode="auto">
            <a:xfrm flipH="1">
              <a:off x="2940" y="2754"/>
              <a:ext cx="58" cy="142"/>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5" name="Freeform 32">
              <a:extLst>
                <a:ext uri="{FF2B5EF4-FFF2-40B4-BE49-F238E27FC236}">
                  <a16:creationId xmlns:a16="http://schemas.microsoft.com/office/drawing/2014/main" id="{877955C6-4627-4B8D-8FA3-02A0A93F46A8}"/>
                </a:ext>
              </a:extLst>
            </p:cNvPr>
            <p:cNvSpPr>
              <a:spLocks/>
            </p:cNvSpPr>
            <p:nvPr userDrawn="1"/>
          </p:nvSpPr>
          <p:spPr bwMode="auto">
            <a:xfrm>
              <a:off x="2870" y="2754"/>
              <a:ext cx="20" cy="162"/>
            </a:xfrm>
            <a:custGeom>
              <a:avLst/>
              <a:gdLst>
                <a:gd name="T0" fmla="*/ 5 w 10"/>
                <a:gd name="T1" fmla="*/ 0 h 81"/>
                <a:gd name="T2" fmla="*/ 5 w 10"/>
                <a:gd name="T3" fmla="*/ 0 h 81"/>
                <a:gd name="T4" fmla="*/ 2 w 10"/>
                <a:gd name="T5" fmla="*/ 3 h 81"/>
                <a:gd name="T6" fmla="*/ 0 w 10"/>
                <a:gd name="T7" fmla="*/ 81 h 81"/>
                <a:gd name="T8" fmla="*/ 5 w 10"/>
                <a:gd name="T9" fmla="*/ 81 h 81"/>
                <a:gd name="T10" fmla="*/ 10 w 10"/>
                <a:gd name="T11" fmla="*/ 81 h 81"/>
                <a:gd name="T12" fmla="*/ 9 w 10"/>
                <a:gd name="T13" fmla="*/ 3 h 81"/>
                <a:gd name="T14" fmla="*/ 5 w 10"/>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1">
                  <a:moveTo>
                    <a:pt x="5" y="0"/>
                  </a:moveTo>
                  <a:cubicBezTo>
                    <a:pt x="5" y="0"/>
                    <a:pt x="5" y="0"/>
                    <a:pt x="5" y="0"/>
                  </a:cubicBezTo>
                  <a:cubicBezTo>
                    <a:pt x="3" y="0"/>
                    <a:pt x="2" y="2"/>
                    <a:pt x="2" y="3"/>
                  </a:cubicBezTo>
                  <a:cubicBezTo>
                    <a:pt x="0" y="81"/>
                    <a:pt x="0" y="81"/>
                    <a:pt x="0" y="81"/>
                  </a:cubicBezTo>
                  <a:cubicBezTo>
                    <a:pt x="5" y="81"/>
                    <a:pt x="5" y="81"/>
                    <a:pt x="5" y="81"/>
                  </a:cubicBezTo>
                  <a:cubicBezTo>
                    <a:pt x="10" y="81"/>
                    <a:pt x="10" y="81"/>
                    <a:pt x="10" y="81"/>
                  </a:cubicBezTo>
                  <a:cubicBezTo>
                    <a:pt x="9" y="3"/>
                    <a:pt x="9" y="3"/>
                    <a:pt x="9" y="3"/>
                  </a:cubicBezTo>
                  <a:cubicBezTo>
                    <a:pt x="8" y="2"/>
                    <a:pt x="7" y="0"/>
                    <a:pt x="5" y="0"/>
                  </a:cubicBezTo>
                  <a:close/>
                </a:path>
              </a:pathLst>
            </a:custGeom>
            <a:noFill/>
            <a:ln w="12700" cap="flat">
              <a:solidFill>
                <a:srgbClr val="925EA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47" name="Group 4">
            <a:extLst>
              <a:ext uri="{FF2B5EF4-FFF2-40B4-BE49-F238E27FC236}">
                <a16:creationId xmlns:a16="http://schemas.microsoft.com/office/drawing/2014/main" id="{27C1DAA5-FFFD-4148-A332-FAD78C2551BB}"/>
              </a:ext>
            </a:extLst>
          </p:cNvPr>
          <p:cNvGrpSpPr>
            <a:grpSpLocks noChangeAspect="1"/>
          </p:cNvGrpSpPr>
          <p:nvPr userDrawn="1"/>
        </p:nvGrpSpPr>
        <p:grpSpPr bwMode="auto">
          <a:xfrm>
            <a:off x="6066839" y="1734438"/>
            <a:ext cx="397544" cy="254167"/>
            <a:chOff x="2702" y="1494"/>
            <a:chExt cx="366" cy="234"/>
          </a:xfrm>
        </p:grpSpPr>
        <p:sp>
          <p:nvSpPr>
            <p:cNvPr id="48" name="Freeform 6">
              <a:extLst>
                <a:ext uri="{FF2B5EF4-FFF2-40B4-BE49-F238E27FC236}">
                  <a16:creationId xmlns:a16="http://schemas.microsoft.com/office/drawing/2014/main" id="{505DE4EE-2F0D-4DD3-9F2D-2518E4A5B10A}"/>
                </a:ext>
              </a:extLst>
            </p:cNvPr>
            <p:cNvSpPr>
              <a:spLocks/>
            </p:cNvSpPr>
            <p:nvPr/>
          </p:nvSpPr>
          <p:spPr bwMode="auto">
            <a:xfrm>
              <a:off x="2702" y="1494"/>
              <a:ext cx="366" cy="234"/>
            </a:xfrm>
            <a:custGeom>
              <a:avLst/>
              <a:gdLst>
                <a:gd name="T0" fmla="*/ 154 w 183"/>
                <a:gd name="T1" fmla="*/ 46 h 117"/>
                <a:gd name="T2" fmla="*/ 154 w 183"/>
                <a:gd name="T3" fmla="*/ 43 h 117"/>
                <a:gd name="T4" fmla="*/ 130 w 183"/>
                <a:gd name="T5" fmla="*/ 19 h 117"/>
                <a:gd name="T6" fmla="*/ 114 w 183"/>
                <a:gd name="T7" fmla="*/ 25 h 117"/>
                <a:gd name="T8" fmla="*/ 74 w 183"/>
                <a:gd name="T9" fmla="*/ 0 h 117"/>
                <a:gd name="T10" fmla="*/ 32 w 183"/>
                <a:gd name="T11" fmla="*/ 43 h 117"/>
                <a:gd name="T12" fmla="*/ 32 w 183"/>
                <a:gd name="T13" fmla="*/ 48 h 117"/>
                <a:gd name="T14" fmla="*/ 0 w 183"/>
                <a:gd name="T15" fmla="*/ 83 h 117"/>
                <a:gd name="T16" fmla="*/ 35 w 183"/>
                <a:gd name="T17" fmla="*/ 117 h 117"/>
                <a:gd name="T18" fmla="*/ 147 w 183"/>
                <a:gd name="T19" fmla="*/ 117 h 117"/>
                <a:gd name="T20" fmla="*/ 183 w 183"/>
                <a:gd name="T21" fmla="*/ 81 h 117"/>
                <a:gd name="T22" fmla="*/ 154 w 183"/>
                <a:gd name="T23"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117">
                  <a:moveTo>
                    <a:pt x="154" y="46"/>
                  </a:moveTo>
                  <a:cubicBezTo>
                    <a:pt x="154" y="45"/>
                    <a:pt x="154" y="44"/>
                    <a:pt x="154" y="43"/>
                  </a:cubicBezTo>
                  <a:cubicBezTo>
                    <a:pt x="154" y="29"/>
                    <a:pt x="143" y="19"/>
                    <a:pt x="130" y="19"/>
                  </a:cubicBezTo>
                  <a:cubicBezTo>
                    <a:pt x="124" y="19"/>
                    <a:pt x="118" y="21"/>
                    <a:pt x="114" y="25"/>
                  </a:cubicBezTo>
                  <a:cubicBezTo>
                    <a:pt x="107" y="10"/>
                    <a:pt x="92" y="0"/>
                    <a:pt x="74" y="0"/>
                  </a:cubicBezTo>
                  <a:cubicBezTo>
                    <a:pt x="51" y="0"/>
                    <a:pt x="32" y="19"/>
                    <a:pt x="32" y="43"/>
                  </a:cubicBezTo>
                  <a:cubicBezTo>
                    <a:pt x="32" y="44"/>
                    <a:pt x="32" y="46"/>
                    <a:pt x="32" y="48"/>
                  </a:cubicBezTo>
                  <a:cubicBezTo>
                    <a:pt x="14" y="50"/>
                    <a:pt x="0" y="65"/>
                    <a:pt x="0" y="83"/>
                  </a:cubicBezTo>
                  <a:cubicBezTo>
                    <a:pt x="0" y="102"/>
                    <a:pt x="16" y="117"/>
                    <a:pt x="35" y="117"/>
                  </a:cubicBezTo>
                  <a:cubicBezTo>
                    <a:pt x="147" y="117"/>
                    <a:pt x="147" y="117"/>
                    <a:pt x="147" y="117"/>
                  </a:cubicBezTo>
                  <a:cubicBezTo>
                    <a:pt x="167" y="117"/>
                    <a:pt x="183" y="101"/>
                    <a:pt x="183" y="81"/>
                  </a:cubicBezTo>
                  <a:cubicBezTo>
                    <a:pt x="183" y="64"/>
                    <a:pt x="170" y="49"/>
                    <a:pt x="154" y="46"/>
                  </a:cubicBezTo>
                  <a:close/>
                </a:path>
              </a:pathLst>
            </a:custGeom>
            <a:solidFill>
              <a:srgbClr val="FFFFFF"/>
            </a:solidFill>
            <a:ln w="25400" cap="flat">
              <a:solidFill>
                <a:srgbClr val="B3B2B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49" name="Freeform 7">
              <a:extLst>
                <a:ext uri="{FF2B5EF4-FFF2-40B4-BE49-F238E27FC236}">
                  <a16:creationId xmlns:a16="http://schemas.microsoft.com/office/drawing/2014/main" id="{BB78FF6B-DBA3-45B9-AF83-A0B55E4A6B49}"/>
                </a:ext>
              </a:extLst>
            </p:cNvPr>
            <p:cNvSpPr>
              <a:spLocks/>
            </p:cNvSpPr>
            <p:nvPr/>
          </p:nvSpPr>
          <p:spPr bwMode="auto">
            <a:xfrm>
              <a:off x="2792" y="1522"/>
              <a:ext cx="58" cy="58"/>
            </a:xfrm>
            <a:custGeom>
              <a:avLst/>
              <a:gdLst>
                <a:gd name="T0" fmla="*/ 0 w 29"/>
                <a:gd name="T1" fmla="*/ 29 h 29"/>
                <a:gd name="T2" fmla="*/ 29 w 29"/>
                <a:gd name="T3" fmla="*/ 0 h 29"/>
              </a:gdLst>
              <a:ahLst/>
              <a:cxnLst>
                <a:cxn ang="0">
                  <a:pos x="T0" y="T1"/>
                </a:cxn>
                <a:cxn ang="0">
                  <a:pos x="T2" y="T3"/>
                </a:cxn>
              </a:cxnLst>
              <a:rect l="0" t="0" r="r" b="b"/>
              <a:pathLst>
                <a:path w="29" h="29">
                  <a:moveTo>
                    <a:pt x="0" y="29"/>
                  </a:moveTo>
                  <a:cubicBezTo>
                    <a:pt x="0" y="13"/>
                    <a:pt x="13" y="0"/>
                    <a:pt x="29" y="0"/>
                  </a:cubicBezTo>
                </a:path>
              </a:pathLst>
            </a:custGeom>
            <a:noFill/>
            <a:ln w="12700" cap="rnd">
              <a:solidFill>
                <a:srgbClr val="B3B2B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50" name="Group 4">
            <a:extLst>
              <a:ext uri="{FF2B5EF4-FFF2-40B4-BE49-F238E27FC236}">
                <a16:creationId xmlns:a16="http://schemas.microsoft.com/office/drawing/2014/main" id="{27BD0228-F0CC-4758-A526-64E97DCC92D6}"/>
              </a:ext>
            </a:extLst>
          </p:cNvPr>
          <p:cNvGrpSpPr>
            <a:grpSpLocks noChangeAspect="1"/>
          </p:cNvGrpSpPr>
          <p:nvPr userDrawn="1"/>
        </p:nvGrpSpPr>
        <p:grpSpPr bwMode="auto">
          <a:xfrm>
            <a:off x="5655444" y="2096061"/>
            <a:ext cx="529131" cy="338297"/>
            <a:chOff x="2702" y="1494"/>
            <a:chExt cx="366" cy="234"/>
          </a:xfrm>
        </p:grpSpPr>
        <p:sp>
          <p:nvSpPr>
            <p:cNvPr id="51" name="Freeform 6">
              <a:extLst>
                <a:ext uri="{FF2B5EF4-FFF2-40B4-BE49-F238E27FC236}">
                  <a16:creationId xmlns:a16="http://schemas.microsoft.com/office/drawing/2014/main" id="{45BBFA52-1682-4C55-B1C0-9DFAA7CA6D79}"/>
                </a:ext>
              </a:extLst>
            </p:cNvPr>
            <p:cNvSpPr>
              <a:spLocks/>
            </p:cNvSpPr>
            <p:nvPr/>
          </p:nvSpPr>
          <p:spPr bwMode="auto">
            <a:xfrm>
              <a:off x="2702" y="1494"/>
              <a:ext cx="366" cy="234"/>
            </a:xfrm>
            <a:custGeom>
              <a:avLst/>
              <a:gdLst>
                <a:gd name="T0" fmla="*/ 154 w 183"/>
                <a:gd name="T1" fmla="*/ 46 h 117"/>
                <a:gd name="T2" fmla="*/ 154 w 183"/>
                <a:gd name="T3" fmla="*/ 43 h 117"/>
                <a:gd name="T4" fmla="*/ 130 w 183"/>
                <a:gd name="T5" fmla="*/ 19 h 117"/>
                <a:gd name="T6" fmla="*/ 114 w 183"/>
                <a:gd name="T7" fmla="*/ 25 h 117"/>
                <a:gd name="T8" fmla="*/ 74 w 183"/>
                <a:gd name="T9" fmla="*/ 0 h 117"/>
                <a:gd name="T10" fmla="*/ 32 w 183"/>
                <a:gd name="T11" fmla="*/ 43 h 117"/>
                <a:gd name="T12" fmla="*/ 32 w 183"/>
                <a:gd name="T13" fmla="*/ 48 h 117"/>
                <a:gd name="T14" fmla="*/ 0 w 183"/>
                <a:gd name="T15" fmla="*/ 83 h 117"/>
                <a:gd name="T16" fmla="*/ 35 w 183"/>
                <a:gd name="T17" fmla="*/ 117 h 117"/>
                <a:gd name="T18" fmla="*/ 147 w 183"/>
                <a:gd name="T19" fmla="*/ 117 h 117"/>
                <a:gd name="T20" fmla="*/ 183 w 183"/>
                <a:gd name="T21" fmla="*/ 81 h 117"/>
                <a:gd name="T22" fmla="*/ 154 w 183"/>
                <a:gd name="T23"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117">
                  <a:moveTo>
                    <a:pt x="154" y="46"/>
                  </a:moveTo>
                  <a:cubicBezTo>
                    <a:pt x="154" y="45"/>
                    <a:pt x="154" y="44"/>
                    <a:pt x="154" y="43"/>
                  </a:cubicBezTo>
                  <a:cubicBezTo>
                    <a:pt x="154" y="29"/>
                    <a:pt x="143" y="19"/>
                    <a:pt x="130" y="19"/>
                  </a:cubicBezTo>
                  <a:cubicBezTo>
                    <a:pt x="124" y="19"/>
                    <a:pt x="118" y="21"/>
                    <a:pt x="114" y="25"/>
                  </a:cubicBezTo>
                  <a:cubicBezTo>
                    <a:pt x="107" y="10"/>
                    <a:pt x="92" y="0"/>
                    <a:pt x="74" y="0"/>
                  </a:cubicBezTo>
                  <a:cubicBezTo>
                    <a:pt x="51" y="0"/>
                    <a:pt x="32" y="19"/>
                    <a:pt x="32" y="43"/>
                  </a:cubicBezTo>
                  <a:cubicBezTo>
                    <a:pt x="32" y="44"/>
                    <a:pt x="32" y="46"/>
                    <a:pt x="32" y="48"/>
                  </a:cubicBezTo>
                  <a:cubicBezTo>
                    <a:pt x="14" y="50"/>
                    <a:pt x="0" y="65"/>
                    <a:pt x="0" y="83"/>
                  </a:cubicBezTo>
                  <a:cubicBezTo>
                    <a:pt x="0" y="102"/>
                    <a:pt x="16" y="117"/>
                    <a:pt x="35" y="117"/>
                  </a:cubicBezTo>
                  <a:cubicBezTo>
                    <a:pt x="147" y="117"/>
                    <a:pt x="147" y="117"/>
                    <a:pt x="147" y="117"/>
                  </a:cubicBezTo>
                  <a:cubicBezTo>
                    <a:pt x="167" y="117"/>
                    <a:pt x="183" y="101"/>
                    <a:pt x="183" y="81"/>
                  </a:cubicBezTo>
                  <a:cubicBezTo>
                    <a:pt x="183" y="64"/>
                    <a:pt x="170" y="49"/>
                    <a:pt x="154" y="46"/>
                  </a:cubicBezTo>
                  <a:close/>
                </a:path>
              </a:pathLst>
            </a:custGeom>
            <a:solidFill>
              <a:srgbClr val="FFFFFF"/>
            </a:solidFill>
            <a:ln w="25400" cap="flat">
              <a:solidFill>
                <a:srgbClr val="B3B2B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52" name="Freeform 7">
              <a:extLst>
                <a:ext uri="{FF2B5EF4-FFF2-40B4-BE49-F238E27FC236}">
                  <a16:creationId xmlns:a16="http://schemas.microsoft.com/office/drawing/2014/main" id="{D4742561-EBAA-4B66-80F7-9F1C05904470}"/>
                </a:ext>
              </a:extLst>
            </p:cNvPr>
            <p:cNvSpPr>
              <a:spLocks/>
            </p:cNvSpPr>
            <p:nvPr/>
          </p:nvSpPr>
          <p:spPr bwMode="auto">
            <a:xfrm>
              <a:off x="2792" y="1522"/>
              <a:ext cx="58" cy="58"/>
            </a:xfrm>
            <a:custGeom>
              <a:avLst/>
              <a:gdLst>
                <a:gd name="T0" fmla="*/ 0 w 29"/>
                <a:gd name="T1" fmla="*/ 29 h 29"/>
                <a:gd name="T2" fmla="*/ 29 w 29"/>
                <a:gd name="T3" fmla="*/ 0 h 29"/>
              </a:gdLst>
              <a:ahLst/>
              <a:cxnLst>
                <a:cxn ang="0">
                  <a:pos x="T0" y="T1"/>
                </a:cxn>
                <a:cxn ang="0">
                  <a:pos x="T2" y="T3"/>
                </a:cxn>
              </a:cxnLst>
              <a:rect l="0" t="0" r="r" b="b"/>
              <a:pathLst>
                <a:path w="29" h="29">
                  <a:moveTo>
                    <a:pt x="0" y="29"/>
                  </a:moveTo>
                  <a:cubicBezTo>
                    <a:pt x="0" y="13"/>
                    <a:pt x="13" y="0"/>
                    <a:pt x="29" y="0"/>
                  </a:cubicBezTo>
                </a:path>
              </a:pathLst>
            </a:custGeom>
            <a:noFill/>
            <a:ln w="12700" cap="rnd">
              <a:solidFill>
                <a:srgbClr val="B3B2B2"/>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358685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decel="50000" fill="hold" nodeType="clickEffect">
                                  <p:stCondLst>
                                    <p:cond delay="0"/>
                                  </p:stCondLst>
                                  <p:childTnLst>
                                    <p:animMotion origin="layout" path="M -2.77778E-7 3.08642E-6 L -0.03663 3.08642E-6 " pathEditMode="relative" rAng="0" ptsTypes="AA">
                                      <p:cBhvr>
                                        <p:cTn id="6" dur="2000" fill="hold"/>
                                        <p:tgtEl>
                                          <p:spTgt spid="50"/>
                                        </p:tgtEl>
                                        <p:attrNameLst>
                                          <p:attrName>ppt_x</p:attrName>
                                          <p:attrName>ppt_y</p:attrName>
                                        </p:attrNameLst>
                                      </p:cBhvr>
                                      <p:rCtr x="-1840" y="0"/>
                                    </p:animMotion>
                                  </p:childTnLst>
                                </p:cTn>
                              </p:par>
                              <p:par>
                                <p:cTn id="7" presetID="35" presetClass="path" presetSubtype="0" decel="50000" fill="hold" nodeType="withEffect">
                                  <p:stCondLst>
                                    <p:cond delay="0"/>
                                  </p:stCondLst>
                                  <p:childTnLst>
                                    <p:animMotion origin="layout" path="M 1.11111E-6 3.7037E-6 L 0.02934 3.7037E-6 " pathEditMode="relative" rAng="0" ptsTypes="AA">
                                      <p:cBhvr>
                                        <p:cTn id="8" dur="2000" fill="hold"/>
                                        <p:tgtEl>
                                          <p:spTgt spid="47"/>
                                        </p:tgtEl>
                                        <p:attrNameLst>
                                          <p:attrName>ppt_x</p:attrName>
                                          <p:attrName>ppt_y</p:attrName>
                                        </p:attrNameLst>
                                      </p:cBhvr>
                                      <p:rCtr x="1458" y="0"/>
                                    </p:animMotion>
                                  </p:childTnLst>
                                </p:cTn>
                              </p:par>
                              <p:par>
                                <p:cTn id="9" presetID="2" presetClass="exit" presetSubtype="1" fill="hold" nodeType="withEffect">
                                  <p:stCondLst>
                                    <p:cond delay="0"/>
                                  </p:stCondLst>
                                  <p:childTnLst>
                                    <p:anim calcmode="lin" valueType="num">
                                      <p:cBhvr additive="base">
                                        <p:cTn id="10" dur="500"/>
                                        <p:tgtEl>
                                          <p:spTgt spid="26"/>
                                        </p:tgtEl>
                                        <p:attrNameLst>
                                          <p:attrName>ppt_x</p:attrName>
                                        </p:attrNameLst>
                                      </p:cBhvr>
                                      <p:tavLst>
                                        <p:tav tm="0">
                                          <p:val>
                                            <p:strVal val="ppt_x"/>
                                          </p:val>
                                        </p:tav>
                                        <p:tav tm="100000">
                                          <p:val>
                                            <p:strVal val="ppt_x"/>
                                          </p:val>
                                        </p:tav>
                                      </p:tavLst>
                                    </p:anim>
                                    <p:anim calcmode="lin" valueType="num">
                                      <p:cBhvr additive="base">
                                        <p:cTn id="11" dur="500"/>
                                        <p:tgtEl>
                                          <p:spTgt spid="26"/>
                                        </p:tgtEl>
                                        <p:attrNameLst>
                                          <p:attrName>ppt_y</p:attrName>
                                        </p:attrNameLst>
                                      </p:cBhvr>
                                      <p:tavLst>
                                        <p:tav tm="0">
                                          <p:val>
                                            <p:strVal val="ppt_y"/>
                                          </p:val>
                                        </p:tav>
                                        <p:tav tm="100000">
                                          <p:val>
                                            <p:strVal val="0-ppt_h/2"/>
                                          </p:val>
                                        </p:tav>
                                      </p:tavLst>
                                    </p:anim>
                                    <p:set>
                                      <p:cBhvr>
                                        <p:cTn id="12" dur="1" fill="hold">
                                          <p:stCondLst>
                                            <p:cond delay="499"/>
                                          </p:stCondLst>
                                        </p:cTn>
                                        <p:tgtEl>
                                          <p:spTgt spid="26"/>
                                        </p:tgtEl>
                                        <p:attrNameLst>
                                          <p:attrName>style.visibility</p:attrName>
                                        </p:attrNameLst>
                                      </p:cBhvr>
                                      <p:to>
                                        <p:strVal val="hidden"/>
                                      </p:to>
                                    </p:set>
                                  </p:childTnLst>
                                </p:cTn>
                              </p:par>
                              <p:par>
                                <p:cTn id="13" presetID="2" presetClass="exit" presetSubtype="8" fill="hold" grpId="0" nodeType="withEffect">
                                  <p:stCondLst>
                                    <p:cond delay="500"/>
                                  </p:stCondLst>
                                  <p:childTnLst>
                                    <p:anim calcmode="lin" valueType="num">
                                      <p:cBhvr additive="base">
                                        <p:cTn id="14" dur="500"/>
                                        <p:tgtEl>
                                          <p:spTgt spid="30"/>
                                        </p:tgtEl>
                                        <p:attrNameLst>
                                          <p:attrName>ppt_x</p:attrName>
                                        </p:attrNameLst>
                                      </p:cBhvr>
                                      <p:tavLst>
                                        <p:tav tm="0">
                                          <p:val>
                                            <p:strVal val="ppt_x"/>
                                          </p:val>
                                        </p:tav>
                                        <p:tav tm="100000">
                                          <p:val>
                                            <p:strVal val="0-ppt_w/2"/>
                                          </p:val>
                                        </p:tav>
                                      </p:tavLst>
                                    </p:anim>
                                    <p:anim calcmode="lin" valueType="num">
                                      <p:cBhvr additive="base">
                                        <p:cTn id="15" dur="500"/>
                                        <p:tgtEl>
                                          <p:spTgt spid="30"/>
                                        </p:tgtEl>
                                        <p:attrNameLst>
                                          <p:attrName>ppt_y</p:attrName>
                                        </p:attrNameLst>
                                      </p:cBhvr>
                                      <p:tavLst>
                                        <p:tav tm="0">
                                          <p:val>
                                            <p:strVal val="ppt_y"/>
                                          </p:val>
                                        </p:tav>
                                        <p:tav tm="100000">
                                          <p:val>
                                            <p:strVal val="ppt_y"/>
                                          </p:val>
                                        </p:tav>
                                      </p:tavLst>
                                    </p:anim>
                                    <p:set>
                                      <p:cBhvr>
                                        <p:cTn id="16" dur="1" fill="hold">
                                          <p:stCondLst>
                                            <p:cond delay="499"/>
                                          </p:stCondLst>
                                        </p:cTn>
                                        <p:tgtEl>
                                          <p:spTgt spid="30"/>
                                        </p:tgtEl>
                                        <p:attrNameLst>
                                          <p:attrName>style.visibility</p:attrName>
                                        </p:attrNameLst>
                                      </p:cBhvr>
                                      <p:to>
                                        <p:strVal val="hidden"/>
                                      </p:to>
                                    </p:set>
                                  </p:childTnLst>
                                </p:cTn>
                              </p:par>
                              <p:par>
                                <p:cTn id="17" presetID="2" presetClass="exit" presetSubtype="2" fill="hold" grpId="0" nodeType="withEffect">
                                  <p:stCondLst>
                                    <p:cond delay="500"/>
                                  </p:stCondLst>
                                  <p:childTnLst>
                                    <p:anim calcmode="lin" valueType="num">
                                      <p:cBhvr additive="base">
                                        <p:cTn id="18" dur="500"/>
                                        <p:tgtEl>
                                          <p:spTgt spid="36"/>
                                        </p:tgtEl>
                                        <p:attrNameLst>
                                          <p:attrName>ppt_x</p:attrName>
                                        </p:attrNameLst>
                                      </p:cBhvr>
                                      <p:tavLst>
                                        <p:tav tm="0">
                                          <p:val>
                                            <p:strVal val="ppt_x"/>
                                          </p:val>
                                        </p:tav>
                                        <p:tav tm="100000">
                                          <p:val>
                                            <p:strVal val="1+ppt_w/2"/>
                                          </p:val>
                                        </p:tav>
                                      </p:tavLst>
                                    </p:anim>
                                    <p:anim calcmode="lin" valueType="num">
                                      <p:cBhvr additive="base">
                                        <p:cTn id="19" dur="500"/>
                                        <p:tgtEl>
                                          <p:spTgt spid="36"/>
                                        </p:tgtEl>
                                        <p:attrNameLst>
                                          <p:attrName>ppt_y</p:attrName>
                                        </p:attrNameLst>
                                      </p:cBhvr>
                                      <p:tavLst>
                                        <p:tav tm="0">
                                          <p:val>
                                            <p:strVal val="ppt_y"/>
                                          </p:val>
                                        </p:tav>
                                        <p:tav tm="100000">
                                          <p:val>
                                            <p:strVal val="ppt_y"/>
                                          </p:val>
                                        </p:tav>
                                      </p:tavLst>
                                    </p:anim>
                                    <p:set>
                                      <p:cBhvr>
                                        <p:cTn id="2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Lst>
  </p:timing>
  <p:extLst>
    <p:ext uri="{DCECCB84-F9BA-43D5-87BE-67443E8EF086}">
      <p15:sldGuideLst xmlns:p15="http://schemas.microsoft.com/office/powerpoint/2012/main">
        <p15:guide id="1"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32425BA9-E932-4464-90E9-2F6E06DF796D}"/>
              </a:ext>
            </a:extLst>
          </p:cNvPr>
          <p:cNvGrpSpPr>
            <a:grpSpLocks noChangeAspect="1"/>
          </p:cNvGrpSpPr>
          <p:nvPr userDrawn="1"/>
        </p:nvGrpSpPr>
        <p:grpSpPr bwMode="auto">
          <a:xfrm>
            <a:off x="5977468" y="6481235"/>
            <a:ext cx="6214533" cy="376767"/>
            <a:chOff x="2824" y="3062"/>
            <a:chExt cx="2936" cy="178"/>
          </a:xfrm>
        </p:grpSpPr>
        <p:sp>
          <p:nvSpPr>
            <p:cNvPr id="7" name="Freeform 6">
              <a:extLst>
                <a:ext uri="{FF2B5EF4-FFF2-40B4-BE49-F238E27FC236}">
                  <a16:creationId xmlns:a16="http://schemas.microsoft.com/office/drawing/2014/main" id="{D0097E72-543B-46A4-80B0-76736A21E8D3}"/>
                </a:ext>
              </a:extLst>
            </p:cNvPr>
            <p:cNvSpPr>
              <a:spLocks/>
            </p:cNvSpPr>
            <p:nvPr userDrawn="1"/>
          </p:nvSpPr>
          <p:spPr bwMode="auto">
            <a:xfrm>
              <a:off x="2824" y="3062"/>
              <a:ext cx="2936" cy="178"/>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8" name="Freeform 7">
              <a:extLst>
                <a:ext uri="{FF2B5EF4-FFF2-40B4-BE49-F238E27FC236}">
                  <a16:creationId xmlns:a16="http://schemas.microsoft.com/office/drawing/2014/main" id="{BB45291A-D0DA-4DD7-8E72-3B0B5F36D356}"/>
                </a:ext>
              </a:extLst>
            </p:cNvPr>
            <p:cNvSpPr>
              <a:spLocks/>
            </p:cNvSpPr>
            <p:nvPr userDrawn="1"/>
          </p:nvSpPr>
          <p:spPr bwMode="auto">
            <a:xfrm>
              <a:off x="2852" y="3090"/>
              <a:ext cx="2908" cy="150"/>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9" name="Freeform 8">
              <a:extLst>
                <a:ext uri="{FF2B5EF4-FFF2-40B4-BE49-F238E27FC236}">
                  <a16:creationId xmlns:a16="http://schemas.microsoft.com/office/drawing/2014/main" id="{4B5C478F-D5CB-48C5-A312-DFFD84CC2B85}"/>
                </a:ext>
              </a:extLst>
            </p:cNvPr>
            <p:cNvSpPr>
              <a:spLocks/>
            </p:cNvSpPr>
            <p:nvPr userDrawn="1"/>
          </p:nvSpPr>
          <p:spPr bwMode="auto">
            <a:xfrm>
              <a:off x="2880" y="3118"/>
              <a:ext cx="2880" cy="122"/>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 name="Freeform 9">
              <a:extLst>
                <a:ext uri="{FF2B5EF4-FFF2-40B4-BE49-F238E27FC236}">
                  <a16:creationId xmlns:a16="http://schemas.microsoft.com/office/drawing/2014/main" id="{9D9732C0-87EC-456D-9BA7-EADACEE11CE6}"/>
                </a:ext>
              </a:extLst>
            </p:cNvPr>
            <p:cNvSpPr>
              <a:spLocks/>
            </p:cNvSpPr>
            <p:nvPr userDrawn="1"/>
          </p:nvSpPr>
          <p:spPr bwMode="auto">
            <a:xfrm>
              <a:off x="2908" y="3146"/>
              <a:ext cx="2852" cy="94"/>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10">
              <a:extLst>
                <a:ext uri="{FF2B5EF4-FFF2-40B4-BE49-F238E27FC236}">
                  <a16:creationId xmlns:a16="http://schemas.microsoft.com/office/drawing/2014/main" id="{FBDE68E1-C9DE-43A2-8FB1-8450F2FBCD9A}"/>
                </a:ext>
              </a:extLst>
            </p:cNvPr>
            <p:cNvSpPr>
              <a:spLocks/>
            </p:cNvSpPr>
            <p:nvPr userDrawn="1"/>
          </p:nvSpPr>
          <p:spPr bwMode="auto">
            <a:xfrm>
              <a:off x="2936" y="3174"/>
              <a:ext cx="2824" cy="66"/>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321239560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31" name="Group 22">
            <a:extLst>
              <a:ext uri="{FF2B5EF4-FFF2-40B4-BE49-F238E27FC236}">
                <a16:creationId xmlns:a16="http://schemas.microsoft.com/office/drawing/2014/main" id="{52A7ADDA-FCE3-4A89-BAB0-948362E49896}"/>
              </a:ext>
            </a:extLst>
          </p:cNvPr>
          <p:cNvGrpSpPr>
            <a:grpSpLocks noChangeAspect="1"/>
          </p:cNvGrpSpPr>
          <p:nvPr userDrawn="1"/>
        </p:nvGrpSpPr>
        <p:grpSpPr bwMode="auto">
          <a:xfrm>
            <a:off x="5977468" y="0"/>
            <a:ext cx="237067" cy="6858000"/>
            <a:chOff x="2824" y="0"/>
            <a:chExt cx="112" cy="3240"/>
          </a:xfrm>
        </p:grpSpPr>
        <p:sp>
          <p:nvSpPr>
            <p:cNvPr id="34" name="Line 24">
              <a:extLst>
                <a:ext uri="{FF2B5EF4-FFF2-40B4-BE49-F238E27FC236}">
                  <a16:creationId xmlns:a16="http://schemas.microsoft.com/office/drawing/2014/main" id="{019DA174-FD37-40B8-9CC9-ACD5ABEBD9CC}"/>
                </a:ext>
              </a:extLst>
            </p:cNvPr>
            <p:cNvSpPr>
              <a:spLocks noChangeShapeType="1"/>
            </p:cNvSpPr>
            <p:nvPr userDrawn="1"/>
          </p:nvSpPr>
          <p:spPr bwMode="auto">
            <a:xfrm>
              <a:off x="2936" y="0"/>
              <a:ext cx="0" cy="324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5" name="Line 25">
              <a:extLst>
                <a:ext uri="{FF2B5EF4-FFF2-40B4-BE49-F238E27FC236}">
                  <a16:creationId xmlns:a16="http://schemas.microsoft.com/office/drawing/2014/main" id="{B7ADB0A9-0B95-4B50-84F4-389AB07CA232}"/>
                </a:ext>
              </a:extLst>
            </p:cNvPr>
            <p:cNvSpPr>
              <a:spLocks noChangeShapeType="1"/>
            </p:cNvSpPr>
            <p:nvPr userDrawn="1"/>
          </p:nvSpPr>
          <p:spPr bwMode="auto">
            <a:xfrm>
              <a:off x="2908" y="0"/>
              <a:ext cx="0" cy="324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6" name="Line 26">
              <a:extLst>
                <a:ext uri="{FF2B5EF4-FFF2-40B4-BE49-F238E27FC236}">
                  <a16:creationId xmlns:a16="http://schemas.microsoft.com/office/drawing/2014/main" id="{EDF3FA4A-F40B-48D2-B9AF-0253CFF71C26}"/>
                </a:ext>
              </a:extLst>
            </p:cNvPr>
            <p:cNvSpPr>
              <a:spLocks noChangeShapeType="1"/>
            </p:cNvSpPr>
            <p:nvPr userDrawn="1"/>
          </p:nvSpPr>
          <p:spPr bwMode="auto">
            <a:xfrm>
              <a:off x="2852" y="0"/>
              <a:ext cx="0" cy="324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7" name="Line 27">
              <a:extLst>
                <a:ext uri="{FF2B5EF4-FFF2-40B4-BE49-F238E27FC236}">
                  <a16:creationId xmlns:a16="http://schemas.microsoft.com/office/drawing/2014/main" id="{E4D8FF4D-721C-4752-BDA3-C0FDBB423B0C}"/>
                </a:ext>
              </a:extLst>
            </p:cNvPr>
            <p:cNvSpPr>
              <a:spLocks noChangeShapeType="1"/>
            </p:cNvSpPr>
            <p:nvPr userDrawn="1"/>
          </p:nvSpPr>
          <p:spPr bwMode="auto">
            <a:xfrm>
              <a:off x="2824" y="0"/>
              <a:ext cx="0" cy="324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 name="Line 28">
              <a:extLst>
                <a:ext uri="{FF2B5EF4-FFF2-40B4-BE49-F238E27FC236}">
                  <a16:creationId xmlns:a16="http://schemas.microsoft.com/office/drawing/2014/main" id="{11B328EE-8FB3-4DD5-BB8E-4FB0D6C4D93A}"/>
                </a:ext>
              </a:extLst>
            </p:cNvPr>
            <p:cNvSpPr>
              <a:spLocks noChangeShapeType="1"/>
            </p:cNvSpPr>
            <p:nvPr userDrawn="1"/>
          </p:nvSpPr>
          <p:spPr bwMode="auto">
            <a:xfrm>
              <a:off x="2880" y="0"/>
              <a:ext cx="0" cy="324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219640577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picture containing floor, person, indoor&#10;&#10;Description generated with very high confidence">
            <a:extLst>
              <a:ext uri="{FF2B5EF4-FFF2-40B4-BE49-F238E27FC236}">
                <a16:creationId xmlns:a16="http://schemas.microsoft.com/office/drawing/2014/main" id="{F0BCA5AC-0B51-48B5-8918-C99B6B940D11}"/>
              </a:ext>
            </a:extLst>
          </p:cNvPr>
          <p:cNvPicPr>
            <a:picLocks noChangeAspect="1"/>
          </p:cNvPicPr>
          <p:nvPr userDrawn="1"/>
        </p:nvPicPr>
        <p:blipFill>
          <a:blip r:embed="rId2">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0" y="-509994"/>
            <a:ext cx="12192000" cy="7877987"/>
          </a:xfrm>
          <a:prstGeom prst="rect">
            <a:avLst/>
          </a:prstGeom>
        </p:spPr>
      </p:pic>
      <p:sp>
        <p:nvSpPr>
          <p:cNvPr id="2" name="Rectangle 1">
            <a:extLst>
              <a:ext uri="{FF2B5EF4-FFF2-40B4-BE49-F238E27FC236}">
                <a16:creationId xmlns:a16="http://schemas.microsoft.com/office/drawing/2014/main" id="{1A069DC7-B042-4363-8F79-38B63DB23D88}"/>
              </a:ext>
            </a:extLst>
          </p:cNvPr>
          <p:cNvSpPr/>
          <p:nvPr userDrawn="1"/>
        </p:nvSpPr>
        <p:spPr>
          <a:xfrm>
            <a:off x="0" y="-509994"/>
            <a:ext cx="12192000" cy="7877987"/>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Rectangle 7">
            <a:extLst>
              <a:ext uri="{FF2B5EF4-FFF2-40B4-BE49-F238E27FC236}">
                <a16:creationId xmlns:a16="http://schemas.microsoft.com/office/drawing/2014/main" id="{DD3B995F-E5B3-4948-9AF1-A895989E55C2}"/>
              </a:ext>
            </a:extLst>
          </p:cNvPr>
          <p:cNvSpPr/>
          <p:nvPr userDrawn="1"/>
        </p:nvSpPr>
        <p:spPr>
          <a:xfrm>
            <a:off x="1"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Rectangle 8">
            <a:extLst>
              <a:ext uri="{FF2B5EF4-FFF2-40B4-BE49-F238E27FC236}">
                <a16:creationId xmlns:a16="http://schemas.microsoft.com/office/drawing/2014/main" id="{D9FE24F9-3EBF-48BF-8DC9-31CA46966259}"/>
              </a:ext>
            </a:extLst>
          </p:cNvPr>
          <p:cNvSpPr/>
          <p:nvPr userDrawn="1"/>
        </p:nvSpPr>
        <p:spPr>
          <a:xfrm>
            <a:off x="6096005"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1" name="Line 6">
            <a:extLst>
              <a:ext uri="{FF2B5EF4-FFF2-40B4-BE49-F238E27FC236}">
                <a16:creationId xmlns:a16="http://schemas.microsoft.com/office/drawing/2014/main" id="{3DAB73B9-AB95-4AF3-83D9-21D625EDE9B0}"/>
              </a:ext>
            </a:extLst>
          </p:cNvPr>
          <p:cNvSpPr>
            <a:spLocks noChangeShapeType="1"/>
          </p:cNvSpPr>
          <p:nvPr userDrawn="1"/>
        </p:nvSpPr>
        <p:spPr bwMode="auto">
          <a:xfrm>
            <a:off x="0" y="6483351"/>
            <a:ext cx="1219200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2" name="Line 7">
            <a:extLst>
              <a:ext uri="{FF2B5EF4-FFF2-40B4-BE49-F238E27FC236}">
                <a16:creationId xmlns:a16="http://schemas.microsoft.com/office/drawing/2014/main" id="{8BC51552-0A65-462A-84DA-17D9D15996A4}"/>
              </a:ext>
            </a:extLst>
          </p:cNvPr>
          <p:cNvSpPr>
            <a:spLocks noChangeShapeType="1"/>
          </p:cNvSpPr>
          <p:nvPr userDrawn="1"/>
        </p:nvSpPr>
        <p:spPr bwMode="auto">
          <a:xfrm>
            <a:off x="0" y="6542617"/>
            <a:ext cx="1219200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3" name="Line 8">
            <a:extLst>
              <a:ext uri="{FF2B5EF4-FFF2-40B4-BE49-F238E27FC236}">
                <a16:creationId xmlns:a16="http://schemas.microsoft.com/office/drawing/2014/main" id="{14E4E765-C6E4-4C36-BA7D-DD85F6A3B200}"/>
              </a:ext>
            </a:extLst>
          </p:cNvPr>
          <p:cNvSpPr>
            <a:spLocks noChangeShapeType="1"/>
          </p:cNvSpPr>
          <p:nvPr userDrawn="1"/>
        </p:nvSpPr>
        <p:spPr bwMode="auto">
          <a:xfrm>
            <a:off x="0" y="6601884"/>
            <a:ext cx="1219200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4" name="Line 9">
            <a:extLst>
              <a:ext uri="{FF2B5EF4-FFF2-40B4-BE49-F238E27FC236}">
                <a16:creationId xmlns:a16="http://schemas.microsoft.com/office/drawing/2014/main" id="{482B693C-4D37-4447-BE6B-2E6830352F53}"/>
              </a:ext>
            </a:extLst>
          </p:cNvPr>
          <p:cNvSpPr>
            <a:spLocks noChangeShapeType="1"/>
          </p:cNvSpPr>
          <p:nvPr userDrawn="1"/>
        </p:nvSpPr>
        <p:spPr bwMode="auto">
          <a:xfrm>
            <a:off x="0" y="6661151"/>
            <a:ext cx="1219200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5" name="Line 10">
            <a:extLst>
              <a:ext uri="{FF2B5EF4-FFF2-40B4-BE49-F238E27FC236}">
                <a16:creationId xmlns:a16="http://schemas.microsoft.com/office/drawing/2014/main" id="{F9FE8514-A4B1-42FE-AFD4-6FF922B83E0C}"/>
              </a:ext>
            </a:extLst>
          </p:cNvPr>
          <p:cNvSpPr>
            <a:spLocks noChangeShapeType="1"/>
          </p:cNvSpPr>
          <p:nvPr userDrawn="1"/>
        </p:nvSpPr>
        <p:spPr bwMode="auto">
          <a:xfrm>
            <a:off x="0" y="6720417"/>
            <a:ext cx="1219200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16710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0-ppt_w/2"/>
                                          </p:val>
                                        </p:tav>
                                      </p:tavLst>
                                    </p:anim>
                                    <p:anim calcmode="lin" valueType="num">
                                      <p:cBhvr additive="base">
                                        <p:cTn id="7" dur="500"/>
                                        <p:tgtEl>
                                          <p:spTgt spid="8"/>
                                        </p:tgtEl>
                                        <p:attrNameLst>
                                          <p:attrName>ppt_y</p:attrName>
                                        </p:attrNameLst>
                                      </p:cBhvr>
                                      <p:tavLst>
                                        <p:tav tm="0">
                                          <p:val>
                                            <p:strVal val="ppt_y"/>
                                          </p:val>
                                        </p:tav>
                                        <p:tav tm="100000">
                                          <p:val>
                                            <p:strVal val="ppt_y"/>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1+ppt_w/2"/>
                                          </p:val>
                                        </p:tav>
                                      </p:tavLst>
                                    </p:anim>
                                    <p:anim calcmode="lin" valueType="num">
                                      <p:cBhvr additive="base">
                                        <p:cTn id="11" dur="500"/>
                                        <p:tgtEl>
                                          <p:spTgt spid="9"/>
                                        </p:tgtEl>
                                        <p:attrNameLst>
                                          <p:attrName>ppt_y</p:attrName>
                                        </p:attrNameLst>
                                      </p:cBhvr>
                                      <p:tavLst>
                                        <p:tav tm="0">
                                          <p:val>
                                            <p:strVal val="ppt_y"/>
                                          </p:val>
                                        </p:tav>
                                        <p:tav tm="100000">
                                          <p:val>
                                            <p:strVal val="ppt_y"/>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extLst>
    <p:ext uri="{DCECCB84-F9BA-43D5-87BE-67443E8EF086}">
      <p15:sldGuideLst xmlns:p15="http://schemas.microsoft.com/office/powerpoint/2012/main">
        <p15:guide id="1"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53669E30-E7EB-4987-BB06-7C154C4C7FFD}"/>
              </a:ext>
            </a:extLst>
          </p:cNvPr>
          <p:cNvGrpSpPr>
            <a:grpSpLocks noChangeAspect="1"/>
          </p:cNvGrpSpPr>
          <p:nvPr userDrawn="1"/>
        </p:nvGrpSpPr>
        <p:grpSpPr bwMode="auto">
          <a:xfrm>
            <a:off x="0" y="139700"/>
            <a:ext cx="12192000" cy="6578600"/>
            <a:chOff x="0" y="66"/>
            <a:chExt cx="5760" cy="3108"/>
          </a:xfrm>
        </p:grpSpPr>
        <p:sp>
          <p:nvSpPr>
            <p:cNvPr id="8" name="Line 6">
              <a:extLst>
                <a:ext uri="{FF2B5EF4-FFF2-40B4-BE49-F238E27FC236}">
                  <a16:creationId xmlns:a16="http://schemas.microsoft.com/office/drawing/2014/main" id="{7A917A27-7F47-435C-9A17-856314ECC74E}"/>
                </a:ext>
              </a:extLst>
            </p:cNvPr>
            <p:cNvSpPr>
              <a:spLocks noChangeShapeType="1"/>
            </p:cNvSpPr>
            <p:nvPr userDrawn="1"/>
          </p:nvSpPr>
          <p:spPr bwMode="auto">
            <a:xfrm>
              <a:off x="0" y="3062"/>
              <a:ext cx="576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9" name="Line 7">
              <a:extLst>
                <a:ext uri="{FF2B5EF4-FFF2-40B4-BE49-F238E27FC236}">
                  <a16:creationId xmlns:a16="http://schemas.microsoft.com/office/drawing/2014/main" id="{76463EE5-699F-49D3-A855-D7702077351C}"/>
                </a:ext>
              </a:extLst>
            </p:cNvPr>
            <p:cNvSpPr>
              <a:spLocks noChangeShapeType="1"/>
            </p:cNvSpPr>
            <p:nvPr userDrawn="1"/>
          </p:nvSpPr>
          <p:spPr bwMode="auto">
            <a:xfrm>
              <a:off x="0" y="3090"/>
              <a:ext cx="576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5" name="Line 8">
              <a:extLst>
                <a:ext uri="{FF2B5EF4-FFF2-40B4-BE49-F238E27FC236}">
                  <a16:creationId xmlns:a16="http://schemas.microsoft.com/office/drawing/2014/main" id="{60F00E85-202C-469B-B376-4B6E11331F70}"/>
                </a:ext>
              </a:extLst>
            </p:cNvPr>
            <p:cNvSpPr>
              <a:spLocks noChangeShapeType="1"/>
            </p:cNvSpPr>
            <p:nvPr userDrawn="1"/>
          </p:nvSpPr>
          <p:spPr bwMode="auto">
            <a:xfrm>
              <a:off x="0" y="3118"/>
              <a:ext cx="576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6" name="Line 9">
              <a:extLst>
                <a:ext uri="{FF2B5EF4-FFF2-40B4-BE49-F238E27FC236}">
                  <a16:creationId xmlns:a16="http://schemas.microsoft.com/office/drawing/2014/main" id="{2EB3493C-963E-4F63-9570-436E1A3F6859}"/>
                </a:ext>
              </a:extLst>
            </p:cNvPr>
            <p:cNvSpPr>
              <a:spLocks noChangeShapeType="1"/>
            </p:cNvSpPr>
            <p:nvPr userDrawn="1"/>
          </p:nvSpPr>
          <p:spPr bwMode="auto">
            <a:xfrm>
              <a:off x="0" y="3146"/>
              <a:ext cx="576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7" name="Line 10">
              <a:extLst>
                <a:ext uri="{FF2B5EF4-FFF2-40B4-BE49-F238E27FC236}">
                  <a16:creationId xmlns:a16="http://schemas.microsoft.com/office/drawing/2014/main" id="{3DF1AAD6-EDF5-434E-94F1-9113CE06FAE4}"/>
                </a:ext>
              </a:extLst>
            </p:cNvPr>
            <p:cNvSpPr>
              <a:spLocks noChangeShapeType="1"/>
            </p:cNvSpPr>
            <p:nvPr userDrawn="1"/>
          </p:nvSpPr>
          <p:spPr bwMode="auto">
            <a:xfrm>
              <a:off x="0" y="3174"/>
              <a:ext cx="576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8" name="Line 11">
              <a:extLst>
                <a:ext uri="{FF2B5EF4-FFF2-40B4-BE49-F238E27FC236}">
                  <a16:creationId xmlns:a16="http://schemas.microsoft.com/office/drawing/2014/main" id="{4FE63BDE-E4EA-40CC-8480-E80CE993D5A4}"/>
                </a:ext>
              </a:extLst>
            </p:cNvPr>
            <p:cNvSpPr>
              <a:spLocks noChangeShapeType="1"/>
            </p:cNvSpPr>
            <p:nvPr userDrawn="1"/>
          </p:nvSpPr>
          <p:spPr bwMode="auto">
            <a:xfrm>
              <a:off x="0" y="66"/>
              <a:ext cx="576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9" name="Line 12">
              <a:extLst>
                <a:ext uri="{FF2B5EF4-FFF2-40B4-BE49-F238E27FC236}">
                  <a16:creationId xmlns:a16="http://schemas.microsoft.com/office/drawing/2014/main" id="{68082800-64ED-4A76-83AF-1D91F8283133}"/>
                </a:ext>
              </a:extLst>
            </p:cNvPr>
            <p:cNvSpPr>
              <a:spLocks noChangeShapeType="1"/>
            </p:cNvSpPr>
            <p:nvPr userDrawn="1"/>
          </p:nvSpPr>
          <p:spPr bwMode="auto">
            <a:xfrm>
              <a:off x="0" y="94"/>
              <a:ext cx="576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0" name="Line 13">
              <a:extLst>
                <a:ext uri="{FF2B5EF4-FFF2-40B4-BE49-F238E27FC236}">
                  <a16:creationId xmlns:a16="http://schemas.microsoft.com/office/drawing/2014/main" id="{305B5D9A-37B8-4911-BC0E-D97C4C3E6A7C}"/>
                </a:ext>
              </a:extLst>
            </p:cNvPr>
            <p:cNvSpPr>
              <a:spLocks noChangeShapeType="1"/>
            </p:cNvSpPr>
            <p:nvPr userDrawn="1"/>
          </p:nvSpPr>
          <p:spPr bwMode="auto">
            <a:xfrm>
              <a:off x="0" y="122"/>
              <a:ext cx="576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1" name="Line 14">
              <a:extLst>
                <a:ext uri="{FF2B5EF4-FFF2-40B4-BE49-F238E27FC236}">
                  <a16:creationId xmlns:a16="http://schemas.microsoft.com/office/drawing/2014/main" id="{E7362BED-3B6D-41C4-9215-02EC8FEAF519}"/>
                </a:ext>
              </a:extLst>
            </p:cNvPr>
            <p:cNvSpPr>
              <a:spLocks noChangeShapeType="1"/>
            </p:cNvSpPr>
            <p:nvPr userDrawn="1"/>
          </p:nvSpPr>
          <p:spPr bwMode="auto">
            <a:xfrm>
              <a:off x="0" y="150"/>
              <a:ext cx="576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Line 15">
              <a:extLst>
                <a:ext uri="{FF2B5EF4-FFF2-40B4-BE49-F238E27FC236}">
                  <a16:creationId xmlns:a16="http://schemas.microsoft.com/office/drawing/2014/main" id="{5CE7365D-1D6F-4252-A7A4-309761E46E5C}"/>
                </a:ext>
              </a:extLst>
            </p:cNvPr>
            <p:cNvSpPr>
              <a:spLocks noChangeShapeType="1"/>
            </p:cNvSpPr>
            <p:nvPr userDrawn="1"/>
          </p:nvSpPr>
          <p:spPr bwMode="auto">
            <a:xfrm>
              <a:off x="0" y="180"/>
              <a:ext cx="576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3478165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8" name="Line 11">
            <a:extLst>
              <a:ext uri="{FF2B5EF4-FFF2-40B4-BE49-F238E27FC236}">
                <a16:creationId xmlns:a16="http://schemas.microsoft.com/office/drawing/2014/main" id="{4FE63BDE-E4EA-40CC-8480-E80CE993D5A4}"/>
              </a:ext>
            </a:extLst>
          </p:cNvPr>
          <p:cNvSpPr>
            <a:spLocks noChangeShapeType="1"/>
          </p:cNvSpPr>
          <p:nvPr userDrawn="1"/>
        </p:nvSpPr>
        <p:spPr bwMode="auto">
          <a:xfrm>
            <a:off x="0" y="139700"/>
            <a:ext cx="1219200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19" name="Line 12">
            <a:extLst>
              <a:ext uri="{FF2B5EF4-FFF2-40B4-BE49-F238E27FC236}">
                <a16:creationId xmlns:a16="http://schemas.microsoft.com/office/drawing/2014/main" id="{68082800-64ED-4A76-83AF-1D91F8283133}"/>
              </a:ext>
            </a:extLst>
          </p:cNvPr>
          <p:cNvSpPr>
            <a:spLocks noChangeShapeType="1"/>
          </p:cNvSpPr>
          <p:nvPr userDrawn="1"/>
        </p:nvSpPr>
        <p:spPr bwMode="auto">
          <a:xfrm>
            <a:off x="0" y="198967"/>
            <a:ext cx="1219200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0" name="Line 13">
            <a:extLst>
              <a:ext uri="{FF2B5EF4-FFF2-40B4-BE49-F238E27FC236}">
                <a16:creationId xmlns:a16="http://schemas.microsoft.com/office/drawing/2014/main" id="{305B5D9A-37B8-4911-BC0E-D97C4C3E6A7C}"/>
              </a:ext>
            </a:extLst>
          </p:cNvPr>
          <p:cNvSpPr>
            <a:spLocks noChangeShapeType="1"/>
          </p:cNvSpPr>
          <p:nvPr userDrawn="1"/>
        </p:nvSpPr>
        <p:spPr bwMode="auto">
          <a:xfrm>
            <a:off x="0" y="258233"/>
            <a:ext cx="1219200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1" name="Line 14">
            <a:extLst>
              <a:ext uri="{FF2B5EF4-FFF2-40B4-BE49-F238E27FC236}">
                <a16:creationId xmlns:a16="http://schemas.microsoft.com/office/drawing/2014/main" id="{E7362BED-3B6D-41C4-9215-02EC8FEAF519}"/>
              </a:ext>
            </a:extLst>
          </p:cNvPr>
          <p:cNvSpPr>
            <a:spLocks noChangeShapeType="1"/>
          </p:cNvSpPr>
          <p:nvPr userDrawn="1"/>
        </p:nvSpPr>
        <p:spPr bwMode="auto">
          <a:xfrm>
            <a:off x="0" y="317500"/>
            <a:ext cx="1219200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2" name="Line 15">
            <a:extLst>
              <a:ext uri="{FF2B5EF4-FFF2-40B4-BE49-F238E27FC236}">
                <a16:creationId xmlns:a16="http://schemas.microsoft.com/office/drawing/2014/main" id="{5CE7365D-1D6F-4252-A7A4-309761E46E5C}"/>
              </a:ext>
            </a:extLst>
          </p:cNvPr>
          <p:cNvSpPr>
            <a:spLocks noChangeShapeType="1"/>
          </p:cNvSpPr>
          <p:nvPr userDrawn="1"/>
        </p:nvSpPr>
        <p:spPr bwMode="auto">
          <a:xfrm>
            <a:off x="0" y="381000"/>
            <a:ext cx="1219200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xmlns="">
                <a:noFill/>
              </a14:hiddenFill>
            </a:ext>
          </a:extLst>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3732896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B7B97E04-38E5-43F4-8B0F-B282870A72C1}"/>
              </a:ext>
            </a:extLst>
          </p:cNvPr>
          <p:cNvGrpSpPr>
            <a:grpSpLocks noChangeAspect="1"/>
          </p:cNvGrpSpPr>
          <p:nvPr userDrawn="1"/>
        </p:nvGrpSpPr>
        <p:grpSpPr bwMode="auto">
          <a:xfrm>
            <a:off x="5647268" y="139700"/>
            <a:ext cx="897467" cy="6578600"/>
            <a:chOff x="4662" y="66"/>
            <a:chExt cx="424" cy="3108"/>
          </a:xfrm>
        </p:grpSpPr>
        <p:sp>
          <p:nvSpPr>
            <p:cNvPr id="10" name="Freeform 6">
              <a:extLst>
                <a:ext uri="{FF2B5EF4-FFF2-40B4-BE49-F238E27FC236}">
                  <a16:creationId xmlns:a16="http://schemas.microsoft.com/office/drawing/2014/main" id="{ABBF91FC-BBAB-4239-A1C4-549F2C1C62CF}"/>
                </a:ext>
              </a:extLst>
            </p:cNvPr>
            <p:cNvSpPr>
              <a:spLocks/>
            </p:cNvSpPr>
            <p:nvPr userDrawn="1"/>
          </p:nvSpPr>
          <p:spPr bwMode="auto">
            <a:xfrm>
              <a:off x="4662" y="180"/>
              <a:ext cx="424" cy="2994"/>
            </a:xfrm>
            <a:custGeom>
              <a:avLst/>
              <a:gdLst>
                <a:gd name="T0" fmla="*/ 212 w 212"/>
                <a:gd name="T1" fmla="*/ 0 h 1497"/>
                <a:gd name="T2" fmla="*/ 146 w 212"/>
                <a:gd name="T3" fmla="*/ 0 h 1497"/>
                <a:gd name="T4" fmla="*/ 134 w 212"/>
                <a:gd name="T5" fmla="*/ 11 h 1497"/>
                <a:gd name="T6" fmla="*/ 134 w 212"/>
                <a:gd name="T7" fmla="*/ 382 h 1497"/>
                <a:gd name="T8" fmla="*/ 134 w 212"/>
                <a:gd name="T9" fmla="*/ 1441 h 1497"/>
                <a:gd name="T10" fmla="*/ 77 w 212"/>
                <a:gd name="T11" fmla="*/ 1497 h 1497"/>
                <a:gd name="T12" fmla="*/ 0 w 212"/>
                <a:gd name="T13" fmla="*/ 1497 h 1497"/>
              </a:gdLst>
              <a:ahLst/>
              <a:cxnLst>
                <a:cxn ang="0">
                  <a:pos x="T0" y="T1"/>
                </a:cxn>
                <a:cxn ang="0">
                  <a:pos x="T2" y="T3"/>
                </a:cxn>
                <a:cxn ang="0">
                  <a:pos x="T4" y="T5"/>
                </a:cxn>
                <a:cxn ang="0">
                  <a:pos x="T6" y="T7"/>
                </a:cxn>
                <a:cxn ang="0">
                  <a:pos x="T8" y="T9"/>
                </a:cxn>
                <a:cxn ang="0">
                  <a:pos x="T10" y="T11"/>
                </a:cxn>
                <a:cxn ang="0">
                  <a:pos x="T12" y="T13"/>
                </a:cxn>
              </a:cxnLst>
              <a:rect l="0" t="0" r="r" b="b"/>
              <a:pathLst>
                <a:path w="212" h="1497">
                  <a:moveTo>
                    <a:pt x="212" y="0"/>
                  </a:moveTo>
                  <a:cubicBezTo>
                    <a:pt x="146" y="0"/>
                    <a:pt x="146" y="0"/>
                    <a:pt x="146" y="0"/>
                  </a:cubicBezTo>
                  <a:cubicBezTo>
                    <a:pt x="139" y="0"/>
                    <a:pt x="134" y="5"/>
                    <a:pt x="134" y="11"/>
                  </a:cubicBezTo>
                  <a:cubicBezTo>
                    <a:pt x="134" y="382"/>
                    <a:pt x="134" y="382"/>
                    <a:pt x="134" y="382"/>
                  </a:cubicBezTo>
                  <a:cubicBezTo>
                    <a:pt x="134" y="1441"/>
                    <a:pt x="134" y="1441"/>
                    <a:pt x="134" y="1441"/>
                  </a:cubicBezTo>
                  <a:cubicBezTo>
                    <a:pt x="134" y="1472"/>
                    <a:pt x="109" y="1497"/>
                    <a:pt x="77" y="1497"/>
                  </a:cubicBezTo>
                  <a:cubicBezTo>
                    <a:pt x="0" y="1497"/>
                    <a:pt x="0" y="1497"/>
                    <a:pt x="0" y="1497"/>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7">
              <a:extLst>
                <a:ext uri="{FF2B5EF4-FFF2-40B4-BE49-F238E27FC236}">
                  <a16:creationId xmlns:a16="http://schemas.microsoft.com/office/drawing/2014/main" id="{E4272E99-B425-40D1-81F1-C7541DB3CC40}"/>
                </a:ext>
              </a:extLst>
            </p:cNvPr>
            <p:cNvSpPr>
              <a:spLocks/>
            </p:cNvSpPr>
            <p:nvPr userDrawn="1"/>
          </p:nvSpPr>
          <p:spPr bwMode="auto">
            <a:xfrm>
              <a:off x="4662" y="150"/>
              <a:ext cx="424" cy="2996"/>
            </a:xfrm>
            <a:custGeom>
              <a:avLst/>
              <a:gdLst>
                <a:gd name="T0" fmla="*/ 212 w 212"/>
                <a:gd name="T1" fmla="*/ 0 h 1498"/>
                <a:gd name="T2" fmla="*/ 143 w 212"/>
                <a:gd name="T3" fmla="*/ 0 h 1498"/>
                <a:gd name="T4" fmla="*/ 120 w 212"/>
                <a:gd name="T5" fmla="*/ 23 h 1498"/>
                <a:gd name="T6" fmla="*/ 120 w 212"/>
                <a:gd name="T7" fmla="*/ 397 h 1498"/>
                <a:gd name="T8" fmla="*/ 120 w 212"/>
                <a:gd name="T9" fmla="*/ 1453 h 1498"/>
                <a:gd name="T10" fmla="*/ 75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43" y="0"/>
                    <a:pt x="143" y="0"/>
                    <a:pt x="143" y="0"/>
                  </a:cubicBezTo>
                  <a:cubicBezTo>
                    <a:pt x="130" y="0"/>
                    <a:pt x="120" y="11"/>
                    <a:pt x="120" y="23"/>
                  </a:cubicBezTo>
                  <a:cubicBezTo>
                    <a:pt x="120" y="397"/>
                    <a:pt x="120" y="397"/>
                    <a:pt x="120" y="397"/>
                  </a:cubicBezTo>
                  <a:cubicBezTo>
                    <a:pt x="120" y="1453"/>
                    <a:pt x="120" y="1453"/>
                    <a:pt x="120" y="1453"/>
                  </a:cubicBezTo>
                  <a:cubicBezTo>
                    <a:pt x="120" y="1478"/>
                    <a:pt x="100" y="1498"/>
                    <a:pt x="75" y="1498"/>
                  </a:cubicBezTo>
                  <a:cubicBezTo>
                    <a:pt x="0" y="1498"/>
                    <a:pt x="0" y="1498"/>
                    <a:pt x="0" y="1498"/>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 name="Freeform 8">
              <a:extLst>
                <a:ext uri="{FF2B5EF4-FFF2-40B4-BE49-F238E27FC236}">
                  <a16:creationId xmlns:a16="http://schemas.microsoft.com/office/drawing/2014/main" id="{713588AC-E5C0-4CF3-8320-C0E01641BFB4}"/>
                </a:ext>
              </a:extLst>
            </p:cNvPr>
            <p:cNvSpPr>
              <a:spLocks/>
            </p:cNvSpPr>
            <p:nvPr userDrawn="1"/>
          </p:nvSpPr>
          <p:spPr bwMode="auto">
            <a:xfrm>
              <a:off x="4662" y="94"/>
              <a:ext cx="424" cy="2996"/>
            </a:xfrm>
            <a:custGeom>
              <a:avLst/>
              <a:gdLst>
                <a:gd name="T0" fmla="*/ 212 w 212"/>
                <a:gd name="T1" fmla="*/ 0 h 1498"/>
                <a:gd name="T2" fmla="*/ 137 w 212"/>
                <a:gd name="T3" fmla="*/ 0 h 1498"/>
                <a:gd name="T4" fmla="*/ 92 w 212"/>
                <a:gd name="T5" fmla="*/ 45 h 1498"/>
                <a:gd name="T6" fmla="*/ 92 w 212"/>
                <a:gd name="T7" fmla="*/ 425 h 1498"/>
                <a:gd name="T8" fmla="*/ 92 w 212"/>
                <a:gd name="T9" fmla="*/ 1475 h 1498"/>
                <a:gd name="T10" fmla="*/ 69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37" y="0"/>
                    <a:pt x="137" y="0"/>
                    <a:pt x="137" y="0"/>
                  </a:cubicBezTo>
                  <a:cubicBezTo>
                    <a:pt x="112" y="0"/>
                    <a:pt x="92" y="20"/>
                    <a:pt x="92" y="45"/>
                  </a:cubicBezTo>
                  <a:cubicBezTo>
                    <a:pt x="92" y="425"/>
                    <a:pt x="92" y="425"/>
                    <a:pt x="92" y="425"/>
                  </a:cubicBezTo>
                  <a:cubicBezTo>
                    <a:pt x="92" y="1475"/>
                    <a:pt x="92" y="1475"/>
                    <a:pt x="92" y="1475"/>
                  </a:cubicBezTo>
                  <a:cubicBezTo>
                    <a:pt x="92" y="1488"/>
                    <a:pt x="82" y="1498"/>
                    <a:pt x="69" y="1498"/>
                  </a:cubicBezTo>
                  <a:cubicBezTo>
                    <a:pt x="0" y="1498"/>
                    <a:pt x="0" y="1498"/>
                    <a:pt x="0" y="1498"/>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3" name="Freeform 9">
              <a:extLst>
                <a:ext uri="{FF2B5EF4-FFF2-40B4-BE49-F238E27FC236}">
                  <a16:creationId xmlns:a16="http://schemas.microsoft.com/office/drawing/2014/main" id="{867BCFA4-CD48-469C-8F4C-FC27022ABDA5}"/>
                </a:ext>
              </a:extLst>
            </p:cNvPr>
            <p:cNvSpPr>
              <a:spLocks/>
            </p:cNvSpPr>
            <p:nvPr userDrawn="1"/>
          </p:nvSpPr>
          <p:spPr bwMode="auto">
            <a:xfrm>
              <a:off x="4662" y="66"/>
              <a:ext cx="424" cy="2996"/>
            </a:xfrm>
            <a:custGeom>
              <a:avLst/>
              <a:gdLst>
                <a:gd name="T0" fmla="*/ 212 w 212"/>
                <a:gd name="T1" fmla="*/ 0 h 1498"/>
                <a:gd name="T2" fmla="*/ 134 w 212"/>
                <a:gd name="T3" fmla="*/ 0 h 1498"/>
                <a:gd name="T4" fmla="*/ 77 w 212"/>
                <a:gd name="T5" fmla="*/ 57 h 1498"/>
                <a:gd name="T6" fmla="*/ 77 w 212"/>
                <a:gd name="T7" fmla="*/ 439 h 1498"/>
                <a:gd name="T8" fmla="*/ 77 w 212"/>
                <a:gd name="T9" fmla="*/ 1486 h 1498"/>
                <a:gd name="T10" fmla="*/ 66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34" y="0"/>
                    <a:pt x="134" y="0"/>
                    <a:pt x="134" y="0"/>
                  </a:cubicBezTo>
                  <a:cubicBezTo>
                    <a:pt x="103" y="0"/>
                    <a:pt x="77" y="25"/>
                    <a:pt x="77" y="57"/>
                  </a:cubicBezTo>
                  <a:cubicBezTo>
                    <a:pt x="77" y="439"/>
                    <a:pt x="77" y="439"/>
                    <a:pt x="77" y="439"/>
                  </a:cubicBezTo>
                  <a:cubicBezTo>
                    <a:pt x="77" y="1486"/>
                    <a:pt x="77" y="1486"/>
                    <a:pt x="77" y="1486"/>
                  </a:cubicBezTo>
                  <a:cubicBezTo>
                    <a:pt x="77" y="1493"/>
                    <a:pt x="72" y="1498"/>
                    <a:pt x="66" y="1498"/>
                  </a:cubicBezTo>
                  <a:cubicBezTo>
                    <a:pt x="0" y="1498"/>
                    <a:pt x="0" y="1498"/>
                    <a:pt x="0" y="1498"/>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4" name="Freeform 10">
              <a:extLst>
                <a:ext uri="{FF2B5EF4-FFF2-40B4-BE49-F238E27FC236}">
                  <a16:creationId xmlns:a16="http://schemas.microsoft.com/office/drawing/2014/main" id="{07A0C902-4BA1-4C87-8E48-1722D4FB8F5E}"/>
                </a:ext>
              </a:extLst>
            </p:cNvPr>
            <p:cNvSpPr>
              <a:spLocks/>
            </p:cNvSpPr>
            <p:nvPr userDrawn="1"/>
          </p:nvSpPr>
          <p:spPr bwMode="auto">
            <a:xfrm>
              <a:off x="4662" y="122"/>
              <a:ext cx="424" cy="2996"/>
            </a:xfrm>
            <a:custGeom>
              <a:avLst/>
              <a:gdLst>
                <a:gd name="T0" fmla="*/ 212 w 212"/>
                <a:gd name="T1" fmla="*/ 0 h 1498"/>
                <a:gd name="T2" fmla="*/ 140 w 212"/>
                <a:gd name="T3" fmla="*/ 0 h 1498"/>
                <a:gd name="T4" fmla="*/ 106 w 212"/>
                <a:gd name="T5" fmla="*/ 34 h 1498"/>
                <a:gd name="T6" fmla="*/ 106 w 212"/>
                <a:gd name="T7" fmla="*/ 411 h 1498"/>
                <a:gd name="T8" fmla="*/ 106 w 212"/>
                <a:gd name="T9" fmla="*/ 1464 h 1498"/>
                <a:gd name="T10" fmla="*/ 72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40" y="0"/>
                    <a:pt x="140" y="0"/>
                    <a:pt x="140" y="0"/>
                  </a:cubicBezTo>
                  <a:cubicBezTo>
                    <a:pt x="121" y="0"/>
                    <a:pt x="106" y="15"/>
                    <a:pt x="106" y="34"/>
                  </a:cubicBezTo>
                  <a:cubicBezTo>
                    <a:pt x="106" y="411"/>
                    <a:pt x="106" y="411"/>
                    <a:pt x="106" y="411"/>
                  </a:cubicBezTo>
                  <a:cubicBezTo>
                    <a:pt x="106" y="1464"/>
                    <a:pt x="106" y="1464"/>
                    <a:pt x="106" y="1464"/>
                  </a:cubicBezTo>
                  <a:cubicBezTo>
                    <a:pt x="106" y="1483"/>
                    <a:pt x="91" y="1498"/>
                    <a:pt x="72" y="1498"/>
                  </a:cubicBezTo>
                  <a:cubicBezTo>
                    <a:pt x="0" y="1498"/>
                    <a:pt x="0" y="1498"/>
                    <a:pt x="0" y="1498"/>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4147164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C87477-AAB0-45D1-9AA7-C67D2A840838}"/>
              </a:ext>
            </a:extLst>
          </p:cNvPr>
          <p:cNvPicPr>
            <a:picLocks noChangeAspect="1"/>
          </p:cNvPicPr>
          <p:nvPr userDrawn="1"/>
        </p:nvPicPr>
        <p:blipFill>
          <a:blip r:embed="rId2"/>
          <a:stretch>
            <a:fillRect/>
          </a:stretch>
        </p:blipFill>
        <p:spPr>
          <a:xfrm>
            <a:off x="0" y="-607719"/>
            <a:ext cx="12192000" cy="7465719"/>
          </a:xfrm>
          <a:prstGeom prst="rect">
            <a:avLst/>
          </a:prstGeom>
        </p:spPr>
      </p:pic>
      <p:sp>
        <p:nvSpPr>
          <p:cNvPr id="6" name="Rectangle 5">
            <a:extLst>
              <a:ext uri="{FF2B5EF4-FFF2-40B4-BE49-F238E27FC236}">
                <a16:creationId xmlns:a16="http://schemas.microsoft.com/office/drawing/2014/main" id="{8C147E75-5FC7-46ED-81D5-4808C0D70DDD}"/>
              </a:ext>
            </a:extLst>
          </p:cNvPr>
          <p:cNvSpPr/>
          <p:nvPr userDrawn="1"/>
        </p:nvSpPr>
        <p:spPr>
          <a:xfrm>
            <a:off x="0" y="4352283"/>
            <a:ext cx="12192000" cy="1872000"/>
          </a:xfrm>
          <a:prstGeom prst="rect">
            <a:avLst/>
          </a:prstGeom>
          <a:solidFill>
            <a:srgbClr val="011A45">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2631B30-9FD7-45DC-95F2-736FC97CC332}"/>
              </a:ext>
            </a:extLst>
          </p:cNvPr>
          <p:cNvPicPr>
            <a:picLocks noChangeAspect="1"/>
          </p:cNvPicPr>
          <p:nvPr userDrawn="1"/>
        </p:nvPicPr>
        <p:blipFill>
          <a:blip r:embed="rId3"/>
          <a:stretch>
            <a:fillRect/>
          </a:stretch>
        </p:blipFill>
        <p:spPr>
          <a:xfrm>
            <a:off x="0" y="6226581"/>
            <a:ext cx="12192000" cy="317500"/>
          </a:xfrm>
          <a:prstGeom prst="rect">
            <a:avLst/>
          </a:prstGeom>
        </p:spPr>
      </p:pic>
      <p:pic>
        <p:nvPicPr>
          <p:cNvPr id="8" name="Picture 7">
            <a:extLst>
              <a:ext uri="{FF2B5EF4-FFF2-40B4-BE49-F238E27FC236}">
                <a16:creationId xmlns:a16="http://schemas.microsoft.com/office/drawing/2014/main" id="{FD19E6EB-5DA5-4596-A693-11BE743CAB07}"/>
              </a:ext>
            </a:extLst>
          </p:cNvPr>
          <p:cNvPicPr>
            <a:picLocks noChangeAspect="1"/>
          </p:cNvPicPr>
          <p:nvPr userDrawn="1"/>
        </p:nvPicPr>
        <p:blipFill>
          <a:blip r:embed="rId4" cstate="screen">
            <a:alphaModFix/>
            <a:extLst>
              <a:ext uri="{28A0092B-C50C-407E-A947-70E740481C1C}">
                <a14:useLocalDpi xmlns:a14="http://schemas.microsoft.com/office/drawing/2010/main"/>
              </a:ext>
            </a:extLst>
          </a:blip>
          <a:stretch>
            <a:fillRect/>
          </a:stretch>
        </p:blipFill>
        <p:spPr>
          <a:xfrm>
            <a:off x="10192419" y="253999"/>
            <a:ext cx="1674156" cy="638755"/>
          </a:xfrm>
          <a:prstGeom prst="rect">
            <a:avLst/>
          </a:prstGeom>
        </p:spPr>
      </p:pic>
    </p:spTree>
    <p:extLst>
      <p:ext uri="{BB962C8B-B14F-4D97-AF65-F5344CB8AC3E}">
        <p14:creationId xmlns:p14="http://schemas.microsoft.com/office/powerpoint/2010/main" val="3288866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7A9F89-1DBD-7A40-918B-9AFEDC022FF4}"/>
              </a:ext>
            </a:extLst>
          </p:cNvPr>
          <p:cNvSpPr/>
          <p:nvPr userDrawn="1"/>
        </p:nvSpPr>
        <p:spPr>
          <a:xfrm>
            <a:off x="0" y="0"/>
            <a:ext cx="12192000" cy="6858000"/>
          </a:xfrm>
          <a:prstGeom prst="rect">
            <a:avLst/>
          </a:prstGeom>
          <a:solidFill>
            <a:srgbClr val="00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D62C4F1-692C-9945-A1E3-51D0BE281F20}"/>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7" name="Text Placeholder 3">
            <a:extLst>
              <a:ext uri="{FF2B5EF4-FFF2-40B4-BE49-F238E27FC236}">
                <a16:creationId xmlns:a16="http://schemas.microsoft.com/office/drawing/2014/main" id="{DB80920A-5DA1-704A-80C1-646E42F1E612}"/>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sp>
        <p:nvSpPr>
          <p:cNvPr id="8" name="Text Placeholder 2">
            <a:extLst>
              <a:ext uri="{FF2B5EF4-FFF2-40B4-BE49-F238E27FC236}">
                <a16:creationId xmlns:a16="http://schemas.microsoft.com/office/drawing/2014/main" id="{2B6ED9F1-EACD-6A4F-90E2-FE5DBE55A1A8}"/>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cxnSp>
        <p:nvCxnSpPr>
          <p:cNvPr id="10" name="Straight Connector 9">
            <a:extLst>
              <a:ext uri="{FF2B5EF4-FFF2-40B4-BE49-F238E27FC236}">
                <a16:creationId xmlns:a16="http://schemas.microsoft.com/office/drawing/2014/main" id="{B43C08DD-58E2-CA4D-BA03-12A41E60F0C4}"/>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512744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ckground white plai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03E3E1-EC4B-8C46-9695-5187FBB46261}"/>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4032768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ckground blue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9535A0-90DD-2B4F-BB13-C6B55ACFC4EF}"/>
              </a:ext>
            </a:extLst>
          </p:cNvPr>
          <p:cNvSpPr/>
          <p:nvPr userDrawn="1"/>
        </p:nvSpPr>
        <p:spPr>
          <a:xfrm>
            <a:off x="0" y="0"/>
            <a:ext cx="12192000" cy="6858000"/>
          </a:xfrm>
          <a:prstGeom prst="rect">
            <a:avLst/>
          </a:prstGeom>
          <a:solidFill>
            <a:srgbClr val="00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5CB0503-A677-2B4C-93A2-F813693C3AF3}"/>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1449500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ckground blue tex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6E58EB-3AF4-2D4B-8511-BDFECF59A8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298"/>
            <a:ext cx="12192000" cy="6853404"/>
          </a:xfrm>
          <a:prstGeom prst="rect">
            <a:avLst/>
          </a:prstGeom>
        </p:spPr>
      </p:pic>
      <p:pic>
        <p:nvPicPr>
          <p:cNvPr id="3" name="Picture 2">
            <a:extLst>
              <a:ext uri="{FF2B5EF4-FFF2-40B4-BE49-F238E27FC236}">
                <a16:creationId xmlns:a16="http://schemas.microsoft.com/office/drawing/2014/main" id="{21530FEF-BF15-5847-A3B2-9599E26EF8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3200" cy="6858000"/>
          </a:xfrm>
          <a:prstGeom prst="rect">
            <a:avLst/>
          </a:prstGeom>
        </p:spPr>
      </p:pic>
      <p:pic>
        <p:nvPicPr>
          <p:cNvPr id="5" name="Picture 4">
            <a:extLst>
              <a:ext uri="{FF2B5EF4-FFF2-40B4-BE49-F238E27FC236}">
                <a16:creationId xmlns:a16="http://schemas.microsoft.com/office/drawing/2014/main" id="{446AB026-60FA-BA45-9C39-E750EF3A315C}"/>
              </a:ext>
            </a:extLst>
          </p:cNvPr>
          <p:cNvPicPr>
            <a:picLocks noChangeAspect="1"/>
          </p:cNvPicPr>
          <p:nvPr userDrawn="1"/>
        </p:nvPicPr>
        <p:blipFill>
          <a:blip r:embed="rId4"/>
          <a:stretch>
            <a:fillRect/>
          </a:stretch>
        </p:blipFill>
        <p:spPr>
          <a:xfrm>
            <a:off x="0" y="6226581"/>
            <a:ext cx="12192000" cy="317500"/>
          </a:xfrm>
          <a:prstGeom prst="rect">
            <a:avLst/>
          </a:prstGeom>
        </p:spPr>
      </p:pic>
    </p:spTree>
    <p:extLst>
      <p:ext uri="{BB962C8B-B14F-4D97-AF65-F5344CB8AC3E}">
        <p14:creationId xmlns:p14="http://schemas.microsoft.com/office/powerpoint/2010/main" val="1020101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ckground green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9535A0-90DD-2B4F-BB13-C6B55ACFC4EF}"/>
              </a:ext>
            </a:extLst>
          </p:cNvPr>
          <p:cNvSpPr/>
          <p:nvPr userDrawn="1"/>
        </p:nvSpPr>
        <p:spPr>
          <a:xfrm>
            <a:off x="0" y="0"/>
            <a:ext cx="12192000" cy="6858000"/>
          </a:xfrm>
          <a:prstGeom prst="rect">
            <a:avLst/>
          </a:prstGeom>
          <a:solidFill>
            <a:srgbClr val="11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5CB0503-A677-2B4C-93A2-F813693C3AF3}"/>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1943394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ckground pink pla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754680-E4D8-0F48-8712-074EB4EB2B8A}"/>
              </a:ext>
            </a:extLst>
          </p:cNvPr>
          <p:cNvSpPr/>
          <p:nvPr userDrawn="1"/>
        </p:nvSpPr>
        <p:spPr>
          <a:xfrm>
            <a:off x="0" y="0"/>
            <a:ext cx="12192000" cy="6858000"/>
          </a:xfrm>
          <a:prstGeom prst="rect">
            <a:avLst/>
          </a:prstGeom>
          <a:solidFill>
            <a:srgbClr val="9F4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7C3601A-0509-0F40-BBA3-B32EC6305400}"/>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431424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ckground light blue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BEBE24-BBDF-2A4F-BB53-B323A8A50ADC}"/>
              </a:ext>
            </a:extLst>
          </p:cNvPr>
          <p:cNvSpPr/>
          <p:nvPr userDrawn="1"/>
        </p:nvSpPr>
        <p:spPr>
          <a:xfrm>
            <a:off x="0" y="0"/>
            <a:ext cx="12192000" cy="6858000"/>
          </a:xfrm>
          <a:prstGeom prst="rect">
            <a:avLst/>
          </a:prstGeom>
          <a:solidFill>
            <a:srgbClr val="35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E17FC5E-300F-484F-8EC4-BC24E7EB3158}"/>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2737849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ground purple pla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F541C8-C112-8946-85BA-5C149CE01B10}"/>
              </a:ext>
            </a:extLst>
          </p:cNvPr>
          <p:cNvSpPr/>
          <p:nvPr userDrawn="1"/>
        </p:nvSpPr>
        <p:spPr>
          <a:xfrm>
            <a:off x="0" y="0"/>
            <a:ext cx="12192000" cy="6858000"/>
          </a:xfrm>
          <a:prstGeom prst="rect">
            <a:avLst/>
          </a:prstGeom>
          <a:solidFill>
            <a:srgbClr val="5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7CC0B05-1DC1-8746-936F-C9F2D2F6EF6E}"/>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57080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ckground red 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76DAD1-33A1-EB47-B203-AD670D4E3436}"/>
              </a:ext>
            </a:extLst>
          </p:cNvPr>
          <p:cNvSpPr/>
          <p:nvPr userDrawn="1"/>
        </p:nvSpPr>
        <p:spPr>
          <a:xfrm>
            <a:off x="0" y="0"/>
            <a:ext cx="12192000" cy="6858000"/>
          </a:xfrm>
          <a:prstGeom prst="rect">
            <a:avLst/>
          </a:prstGeom>
          <a:solidFill>
            <a:srgbClr val="CD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C03E3E1-EC4B-8C46-9695-5187FBB46261}"/>
              </a:ext>
            </a:extLst>
          </p:cNvPr>
          <p:cNvPicPr>
            <a:picLocks noChangeAspect="1"/>
          </p:cNvPicPr>
          <p:nvPr userDrawn="1"/>
        </p:nvPicPr>
        <p:blipFill>
          <a:blip r:embed="rId2"/>
          <a:stretch>
            <a:fillRect/>
          </a:stretch>
        </p:blipFill>
        <p:spPr>
          <a:xfrm>
            <a:off x="0" y="6226581"/>
            <a:ext cx="12192000" cy="317500"/>
          </a:xfrm>
          <a:prstGeom prst="rect">
            <a:avLst/>
          </a:prstGeom>
        </p:spPr>
      </p:pic>
    </p:spTree>
    <p:extLst>
      <p:ext uri="{BB962C8B-B14F-4D97-AF65-F5344CB8AC3E}">
        <p14:creationId xmlns:p14="http://schemas.microsoft.com/office/powerpoint/2010/main" val="2190570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04614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71F6EA-BDEF-4857-8444-31EEC4F17ABD}"/>
              </a:ext>
            </a:extLst>
          </p:cNvPr>
          <p:cNvGrpSpPr/>
          <p:nvPr userDrawn="1"/>
        </p:nvGrpSpPr>
        <p:grpSpPr>
          <a:xfrm>
            <a:off x="383119" y="3440749"/>
            <a:ext cx="11421421" cy="573407"/>
            <a:chOff x="287338" y="2409110"/>
            <a:chExt cx="8566066" cy="430055"/>
          </a:xfrm>
        </p:grpSpPr>
        <p:sp>
          <p:nvSpPr>
            <p:cNvPr id="9" name="Freeform 6">
              <a:extLst>
                <a:ext uri="{FF2B5EF4-FFF2-40B4-BE49-F238E27FC236}">
                  <a16:creationId xmlns:a16="http://schemas.microsoft.com/office/drawing/2014/main" id="{70201F3F-8395-4A63-88BB-912BC3BD0B0F}"/>
                </a:ext>
              </a:extLst>
            </p:cNvPr>
            <p:cNvSpPr>
              <a:spLocks/>
            </p:cNvSpPr>
            <p:nvPr userDrawn="1"/>
          </p:nvSpPr>
          <p:spPr bwMode="auto">
            <a:xfrm>
              <a:off x="287338" y="2409110"/>
              <a:ext cx="4660900" cy="282575"/>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 name="Freeform 7">
              <a:extLst>
                <a:ext uri="{FF2B5EF4-FFF2-40B4-BE49-F238E27FC236}">
                  <a16:creationId xmlns:a16="http://schemas.microsoft.com/office/drawing/2014/main" id="{6A7010A9-CBFF-4F17-8C6C-D2D5E87F3820}"/>
                </a:ext>
              </a:extLst>
            </p:cNvPr>
            <p:cNvSpPr>
              <a:spLocks/>
            </p:cNvSpPr>
            <p:nvPr userDrawn="1"/>
          </p:nvSpPr>
          <p:spPr bwMode="auto">
            <a:xfrm>
              <a:off x="331788" y="2490430"/>
              <a:ext cx="4616450" cy="238125"/>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8">
              <a:extLst>
                <a:ext uri="{FF2B5EF4-FFF2-40B4-BE49-F238E27FC236}">
                  <a16:creationId xmlns:a16="http://schemas.microsoft.com/office/drawing/2014/main" id="{739DA569-190D-4F55-9E51-16DE5C0FEE3E}"/>
                </a:ext>
              </a:extLst>
            </p:cNvPr>
            <p:cNvSpPr>
              <a:spLocks/>
            </p:cNvSpPr>
            <p:nvPr userDrawn="1"/>
          </p:nvSpPr>
          <p:spPr bwMode="auto">
            <a:xfrm>
              <a:off x="376238" y="2571750"/>
              <a:ext cx="4572000" cy="193675"/>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 name="Freeform 9">
              <a:extLst>
                <a:ext uri="{FF2B5EF4-FFF2-40B4-BE49-F238E27FC236}">
                  <a16:creationId xmlns:a16="http://schemas.microsoft.com/office/drawing/2014/main" id="{E7222E52-FC67-43DD-88C1-1F3BCE6C4568}"/>
                </a:ext>
              </a:extLst>
            </p:cNvPr>
            <p:cNvSpPr>
              <a:spLocks/>
            </p:cNvSpPr>
            <p:nvPr userDrawn="1"/>
          </p:nvSpPr>
          <p:spPr bwMode="auto">
            <a:xfrm>
              <a:off x="420688" y="2653070"/>
              <a:ext cx="4527550" cy="149225"/>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3" name="Freeform 10">
              <a:extLst>
                <a:ext uri="{FF2B5EF4-FFF2-40B4-BE49-F238E27FC236}">
                  <a16:creationId xmlns:a16="http://schemas.microsoft.com/office/drawing/2014/main" id="{AC671D3B-674B-4DD9-9EB5-B04E68CFE885}"/>
                </a:ext>
              </a:extLst>
            </p:cNvPr>
            <p:cNvSpPr>
              <a:spLocks/>
            </p:cNvSpPr>
            <p:nvPr userDrawn="1"/>
          </p:nvSpPr>
          <p:spPr bwMode="auto">
            <a:xfrm>
              <a:off x="465138" y="2734390"/>
              <a:ext cx="4483100" cy="104775"/>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5" name="Freeform 6">
              <a:extLst>
                <a:ext uri="{FF2B5EF4-FFF2-40B4-BE49-F238E27FC236}">
                  <a16:creationId xmlns:a16="http://schemas.microsoft.com/office/drawing/2014/main" id="{CDA3644C-0B51-4078-A42C-A02C37D74F8D}"/>
                </a:ext>
              </a:extLst>
            </p:cNvPr>
            <p:cNvSpPr>
              <a:spLocks/>
            </p:cNvSpPr>
            <p:nvPr userDrawn="1"/>
          </p:nvSpPr>
          <p:spPr bwMode="auto">
            <a:xfrm flipH="1">
              <a:off x="4192504" y="2409110"/>
              <a:ext cx="4660900" cy="282575"/>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6" name="Freeform 7">
              <a:extLst>
                <a:ext uri="{FF2B5EF4-FFF2-40B4-BE49-F238E27FC236}">
                  <a16:creationId xmlns:a16="http://schemas.microsoft.com/office/drawing/2014/main" id="{B7EA65D8-DF98-4E7E-9EA8-67C885AB7283}"/>
                </a:ext>
              </a:extLst>
            </p:cNvPr>
            <p:cNvSpPr>
              <a:spLocks/>
            </p:cNvSpPr>
            <p:nvPr userDrawn="1"/>
          </p:nvSpPr>
          <p:spPr bwMode="auto">
            <a:xfrm flipH="1">
              <a:off x="4192504" y="2490430"/>
              <a:ext cx="4616450" cy="238125"/>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7" name="Freeform 8">
              <a:extLst>
                <a:ext uri="{FF2B5EF4-FFF2-40B4-BE49-F238E27FC236}">
                  <a16:creationId xmlns:a16="http://schemas.microsoft.com/office/drawing/2014/main" id="{EE21B3F8-FF7B-412D-AFD2-4F860D616E14}"/>
                </a:ext>
              </a:extLst>
            </p:cNvPr>
            <p:cNvSpPr>
              <a:spLocks/>
            </p:cNvSpPr>
            <p:nvPr userDrawn="1"/>
          </p:nvSpPr>
          <p:spPr bwMode="auto">
            <a:xfrm flipH="1">
              <a:off x="4192504" y="2571750"/>
              <a:ext cx="4572000" cy="193675"/>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8" name="Freeform 9">
              <a:extLst>
                <a:ext uri="{FF2B5EF4-FFF2-40B4-BE49-F238E27FC236}">
                  <a16:creationId xmlns:a16="http://schemas.microsoft.com/office/drawing/2014/main" id="{6BF87F3B-41B2-4901-82C3-D77CC87E602A}"/>
                </a:ext>
              </a:extLst>
            </p:cNvPr>
            <p:cNvSpPr>
              <a:spLocks/>
            </p:cNvSpPr>
            <p:nvPr userDrawn="1"/>
          </p:nvSpPr>
          <p:spPr bwMode="auto">
            <a:xfrm flipH="1">
              <a:off x="4192504" y="2653070"/>
              <a:ext cx="4527550" cy="149225"/>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9" name="Freeform 10">
              <a:extLst>
                <a:ext uri="{FF2B5EF4-FFF2-40B4-BE49-F238E27FC236}">
                  <a16:creationId xmlns:a16="http://schemas.microsoft.com/office/drawing/2014/main" id="{E56A3D05-6E21-4A0E-A717-DBE38BE24F1F}"/>
                </a:ext>
              </a:extLst>
            </p:cNvPr>
            <p:cNvSpPr>
              <a:spLocks/>
            </p:cNvSpPr>
            <p:nvPr userDrawn="1"/>
          </p:nvSpPr>
          <p:spPr bwMode="auto">
            <a:xfrm flipH="1">
              <a:off x="4192504" y="2734390"/>
              <a:ext cx="4483100" cy="104775"/>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51" name="Group 50">
            <a:extLst>
              <a:ext uri="{FF2B5EF4-FFF2-40B4-BE49-F238E27FC236}">
                <a16:creationId xmlns:a16="http://schemas.microsoft.com/office/drawing/2014/main" id="{312B532F-1E7C-4F22-8C9C-789CE70C4717}"/>
              </a:ext>
            </a:extLst>
          </p:cNvPr>
          <p:cNvGrpSpPr/>
          <p:nvPr userDrawn="1"/>
        </p:nvGrpSpPr>
        <p:grpSpPr>
          <a:xfrm>
            <a:off x="-5594349" y="3817513"/>
            <a:ext cx="6214533" cy="2900787"/>
            <a:chOff x="-4195762" y="2863135"/>
            <a:chExt cx="4660900" cy="2175590"/>
          </a:xfrm>
        </p:grpSpPr>
        <p:sp>
          <p:nvSpPr>
            <p:cNvPr id="21" name="Freeform 15">
              <a:extLst>
                <a:ext uri="{FF2B5EF4-FFF2-40B4-BE49-F238E27FC236}">
                  <a16:creationId xmlns:a16="http://schemas.microsoft.com/office/drawing/2014/main" id="{137A28FE-5FB5-4CE4-B56B-3D20CF02513A}"/>
                </a:ext>
              </a:extLst>
            </p:cNvPr>
            <p:cNvSpPr>
              <a:spLocks/>
            </p:cNvSpPr>
            <p:nvPr userDrawn="1"/>
          </p:nvSpPr>
          <p:spPr bwMode="auto">
            <a:xfrm>
              <a:off x="-4195762" y="4860858"/>
              <a:ext cx="4660900" cy="177867"/>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 name="connsiteX0" fmla="*/ 10000 w 10000"/>
                <a:gd name="connsiteY0" fmla="*/ 0 h 353"/>
                <a:gd name="connsiteX1" fmla="*/ 9619 w 10000"/>
                <a:gd name="connsiteY1" fmla="*/ 353 h 353"/>
                <a:gd name="connsiteX2" fmla="*/ 9087 w 10000"/>
                <a:gd name="connsiteY2" fmla="*/ 353 h 353"/>
                <a:gd name="connsiteX3" fmla="*/ 7922 w 10000"/>
                <a:gd name="connsiteY3" fmla="*/ 353 h 353"/>
                <a:gd name="connsiteX4" fmla="*/ 0 w 10000"/>
                <a:gd name="connsiteY4" fmla="*/ 353 h 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353">
                  <a:moveTo>
                    <a:pt x="10000" y="0"/>
                  </a:moveTo>
                  <a:cubicBezTo>
                    <a:pt x="10000" y="195"/>
                    <a:pt x="9830" y="353"/>
                    <a:pt x="9619" y="353"/>
                  </a:cubicBezTo>
                  <a:lnTo>
                    <a:pt x="9087" y="353"/>
                  </a:lnTo>
                  <a:lnTo>
                    <a:pt x="7922" y="353"/>
                  </a:lnTo>
                  <a:lnTo>
                    <a:pt x="0" y="353"/>
                  </a:lnTo>
                </a:path>
              </a:pathLst>
            </a:custGeom>
            <a:noFill/>
            <a:ln w="25400" cap="rnd">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Freeform 16">
              <a:extLst>
                <a:ext uri="{FF2B5EF4-FFF2-40B4-BE49-F238E27FC236}">
                  <a16:creationId xmlns:a16="http://schemas.microsoft.com/office/drawing/2014/main" id="{9DB4AF32-E546-45D3-B80D-B5C053B211BE}"/>
                </a:ext>
              </a:extLst>
            </p:cNvPr>
            <p:cNvSpPr>
              <a:spLocks/>
            </p:cNvSpPr>
            <p:nvPr userDrawn="1"/>
          </p:nvSpPr>
          <p:spPr bwMode="auto">
            <a:xfrm>
              <a:off x="-4195762" y="4851440"/>
              <a:ext cx="4616450" cy="14283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 name="connsiteX0" fmla="*/ 10000 w 10000"/>
                <a:gd name="connsiteY0" fmla="*/ 0 h 286"/>
                <a:gd name="connsiteX1" fmla="*/ 9691 w 10000"/>
                <a:gd name="connsiteY1" fmla="*/ 286 h 286"/>
                <a:gd name="connsiteX2" fmla="*/ 9175 w 10000"/>
                <a:gd name="connsiteY2" fmla="*/ 286 h 286"/>
                <a:gd name="connsiteX3" fmla="*/ 7999 w 10000"/>
                <a:gd name="connsiteY3" fmla="*/ 286 h 286"/>
                <a:gd name="connsiteX4" fmla="*/ 0 w 10000"/>
                <a:gd name="connsiteY4" fmla="*/ 286 h 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86">
                  <a:moveTo>
                    <a:pt x="10000" y="0"/>
                  </a:moveTo>
                  <a:cubicBezTo>
                    <a:pt x="10000" y="159"/>
                    <a:pt x="9862" y="286"/>
                    <a:pt x="9691" y="286"/>
                  </a:cubicBezTo>
                  <a:lnTo>
                    <a:pt x="9175" y="286"/>
                  </a:lnTo>
                  <a:lnTo>
                    <a:pt x="7999" y="286"/>
                  </a:lnTo>
                  <a:lnTo>
                    <a:pt x="0" y="286"/>
                  </a:lnTo>
                </a:path>
              </a:pathLst>
            </a:custGeom>
            <a:noFill/>
            <a:ln w="25400" cap="rnd">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3" name="Freeform 17">
              <a:extLst>
                <a:ext uri="{FF2B5EF4-FFF2-40B4-BE49-F238E27FC236}">
                  <a16:creationId xmlns:a16="http://schemas.microsoft.com/office/drawing/2014/main" id="{4CC4321D-E3A1-4094-AFF0-20DB478635E7}"/>
                </a:ext>
              </a:extLst>
            </p:cNvPr>
            <p:cNvSpPr>
              <a:spLocks/>
            </p:cNvSpPr>
            <p:nvPr userDrawn="1"/>
          </p:nvSpPr>
          <p:spPr bwMode="auto">
            <a:xfrm>
              <a:off x="-4195762" y="4832286"/>
              <a:ext cx="4527550" cy="7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 name="connsiteX0" fmla="*/ 10000 w 10000"/>
                <a:gd name="connsiteY0" fmla="*/ 0 h 149"/>
                <a:gd name="connsiteX1" fmla="*/ 9839 w 10000"/>
                <a:gd name="connsiteY1" fmla="*/ 149 h 149"/>
                <a:gd name="connsiteX2" fmla="*/ 9355 w 10000"/>
                <a:gd name="connsiteY2" fmla="*/ 149 h 149"/>
                <a:gd name="connsiteX3" fmla="*/ 8156 w 10000"/>
                <a:gd name="connsiteY3" fmla="*/ 149 h 149"/>
                <a:gd name="connsiteX4" fmla="*/ 0 w 10000"/>
                <a:gd name="connsiteY4" fmla="*/ 149 h 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9">
                  <a:moveTo>
                    <a:pt x="10000" y="0"/>
                  </a:moveTo>
                  <a:cubicBezTo>
                    <a:pt x="10000" y="84"/>
                    <a:pt x="9930" y="149"/>
                    <a:pt x="9839" y="149"/>
                  </a:cubicBezTo>
                  <a:lnTo>
                    <a:pt x="9355" y="149"/>
                  </a:lnTo>
                  <a:lnTo>
                    <a:pt x="8156" y="149"/>
                  </a:lnTo>
                  <a:lnTo>
                    <a:pt x="0" y="149"/>
                  </a:lnTo>
                </a:path>
              </a:pathLst>
            </a:custGeom>
            <a:noFill/>
            <a:ln w="25400" cap="rnd">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4" name="Freeform 18">
              <a:extLst>
                <a:ext uri="{FF2B5EF4-FFF2-40B4-BE49-F238E27FC236}">
                  <a16:creationId xmlns:a16="http://schemas.microsoft.com/office/drawing/2014/main" id="{26F2EEDE-3E2F-4DEE-B608-8968C9605708}"/>
                </a:ext>
              </a:extLst>
            </p:cNvPr>
            <p:cNvSpPr>
              <a:spLocks/>
            </p:cNvSpPr>
            <p:nvPr userDrawn="1"/>
          </p:nvSpPr>
          <p:spPr bwMode="auto">
            <a:xfrm>
              <a:off x="-4195762" y="4823010"/>
              <a:ext cx="4483100" cy="37915"/>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 name="connsiteX0" fmla="*/ 10000 w 10000"/>
                <a:gd name="connsiteY0" fmla="*/ 0 h 78"/>
                <a:gd name="connsiteX1" fmla="*/ 9915 w 10000"/>
                <a:gd name="connsiteY1" fmla="*/ 78 h 78"/>
                <a:gd name="connsiteX2" fmla="*/ 9448 w 10000"/>
                <a:gd name="connsiteY2" fmla="*/ 78 h 78"/>
                <a:gd name="connsiteX3" fmla="*/ 8237 w 10000"/>
                <a:gd name="connsiteY3" fmla="*/ 78 h 78"/>
                <a:gd name="connsiteX4" fmla="*/ 0 w 10000"/>
                <a:gd name="connsiteY4" fmla="*/ 78 h 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78">
                  <a:moveTo>
                    <a:pt x="10000" y="0"/>
                  </a:moveTo>
                  <a:cubicBezTo>
                    <a:pt x="10000" y="45"/>
                    <a:pt x="9965" y="78"/>
                    <a:pt x="9915" y="78"/>
                  </a:cubicBezTo>
                  <a:lnTo>
                    <a:pt x="9448" y="78"/>
                  </a:lnTo>
                  <a:lnTo>
                    <a:pt x="8237" y="78"/>
                  </a:lnTo>
                  <a:lnTo>
                    <a:pt x="0" y="78"/>
                  </a:lnTo>
                </a:path>
              </a:pathLst>
            </a:custGeom>
            <a:noFill/>
            <a:ln w="25400" cap="rnd">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5" name="Freeform 19">
              <a:extLst>
                <a:ext uri="{FF2B5EF4-FFF2-40B4-BE49-F238E27FC236}">
                  <a16:creationId xmlns:a16="http://schemas.microsoft.com/office/drawing/2014/main" id="{3F447DCE-8B37-4CB2-BBFB-8B6E4742FE65}"/>
                </a:ext>
              </a:extLst>
            </p:cNvPr>
            <p:cNvSpPr>
              <a:spLocks/>
            </p:cNvSpPr>
            <p:nvPr userDrawn="1"/>
          </p:nvSpPr>
          <p:spPr bwMode="auto">
            <a:xfrm>
              <a:off x="-4195762" y="4841920"/>
              <a:ext cx="4572000" cy="107906"/>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 name="connsiteX0" fmla="*/ 10000 w 10000"/>
                <a:gd name="connsiteY0" fmla="*/ 0 h 218"/>
                <a:gd name="connsiteX1" fmla="*/ 9764 w 10000"/>
                <a:gd name="connsiteY1" fmla="*/ 218 h 218"/>
                <a:gd name="connsiteX2" fmla="*/ 9264 w 10000"/>
                <a:gd name="connsiteY2" fmla="*/ 218 h 218"/>
                <a:gd name="connsiteX3" fmla="*/ 8076 w 10000"/>
                <a:gd name="connsiteY3" fmla="*/ 218 h 218"/>
                <a:gd name="connsiteX4" fmla="*/ 0 w 10000"/>
                <a:gd name="connsiteY4" fmla="*/ 218 h 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18">
                  <a:moveTo>
                    <a:pt x="10000" y="0"/>
                  </a:moveTo>
                  <a:cubicBezTo>
                    <a:pt x="10000" y="122"/>
                    <a:pt x="9896" y="218"/>
                    <a:pt x="9764" y="218"/>
                  </a:cubicBezTo>
                  <a:lnTo>
                    <a:pt x="9264" y="218"/>
                  </a:lnTo>
                  <a:lnTo>
                    <a:pt x="8076" y="218"/>
                  </a:lnTo>
                  <a:lnTo>
                    <a:pt x="0" y="218"/>
                  </a:lnTo>
                </a:path>
              </a:pathLst>
            </a:custGeom>
            <a:noFill/>
            <a:ln w="25400" cap="rnd">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cxnSp>
          <p:nvCxnSpPr>
            <p:cNvPr id="5" name="Straight Connector 4">
              <a:extLst>
                <a:ext uri="{FF2B5EF4-FFF2-40B4-BE49-F238E27FC236}">
                  <a16:creationId xmlns:a16="http://schemas.microsoft.com/office/drawing/2014/main" id="{612A9C9F-F8D6-41D7-9667-0A3CD6724EED}"/>
                </a:ext>
              </a:extLst>
            </p:cNvPr>
            <p:cNvCxnSpPr>
              <a:stCxn id="9" idx="4"/>
              <a:endCxn id="24" idx="0"/>
            </p:cNvCxnSpPr>
            <p:nvPr userDrawn="1"/>
          </p:nvCxnSpPr>
          <p:spPr>
            <a:xfrm>
              <a:off x="287338" y="2863135"/>
              <a:ext cx="0" cy="195987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859D3F8-E67A-4A2D-B6E7-1A3777D3C174}"/>
                </a:ext>
              </a:extLst>
            </p:cNvPr>
            <p:cNvCxnSpPr>
              <a:cxnSpLocks/>
              <a:stCxn id="10" idx="4"/>
              <a:endCxn id="23" idx="0"/>
            </p:cNvCxnSpPr>
            <p:nvPr userDrawn="1"/>
          </p:nvCxnSpPr>
          <p:spPr>
            <a:xfrm>
              <a:off x="331788" y="2900005"/>
              <a:ext cx="0" cy="1932281"/>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072392-94C0-4435-87D1-9E066C358753}"/>
                </a:ext>
              </a:extLst>
            </p:cNvPr>
            <p:cNvCxnSpPr>
              <a:cxnSpLocks/>
              <a:stCxn id="12" idx="4"/>
              <a:endCxn id="22" idx="0"/>
            </p:cNvCxnSpPr>
            <p:nvPr userDrawn="1"/>
          </p:nvCxnSpPr>
          <p:spPr>
            <a:xfrm>
              <a:off x="420688" y="2973745"/>
              <a:ext cx="0" cy="1877695"/>
            </a:xfrm>
            <a:prstGeom prst="line">
              <a:avLst/>
            </a:prstGeom>
            <a:ln w="254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D948A2C-18F5-4AE9-A0D0-1E104D0FB19B}"/>
                </a:ext>
              </a:extLst>
            </p:cNvPr>
            <p:cNvCxnSpPr>
              <a:cxnSpLocks/>
              <a:stCxn id="11" idx="4"/>
              <a:endCxn id="25" idx="0"/>
            </p:cNvCxnSpPr>
            <p:nvPr userDrawn="1"/>
          </p:nvCxnSpPr>
          <p:spPr>
            <a:xfrm>
              <a:off x="376238" y="2936875"/>
              <a:ext cx="0" cy="190504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C5A05F4-E879-433D-A0A4-81D8378E1C89}"/>
                </a:ext>
              </a:extLst>
            </p:cNvPr>
            <p:cNvCxnSpPr>
              <a:cxnSpLocks/>
              <a:stCxn id="13" idx="4"/>
              <a:endCxn id="21" idx="0"/>
            </p:cNvCxnSpPr>
            <p:nvPr userDrawn="1"/>
          </p:nvCxnSpPr>
          <p:spPr>
            <a:xfrm>
              <a:off x="465138" y="3010615"/>
              <a:ext cx="0" cy="185024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9E4198CF-DBB9-44DA-96CC-A0B5AE6BA9A4}"/>
              </a:ext>
            </a:extLst>
          </p:cNvPr>
          <p:cNvGrpSpPr/>
          <p:nvPr userDrawn="1"/>
        </p:nvGrpSpPr>
        <p:grpSpPr>
          <a:xfrm flipH="1">
            <a:off x="11567472" y="3817513"/>
            <a:ext cx="6214533" cy="2900787"/>
            <a:chOff x="-4195762" y="2863135"/>
            <a:chExt cx="4660900" cy="2175590"/>
          </a:xfrm>
        </p:grpSpPr>
        <p:sp>
          <p:nvSpPr>
            <p:cNvPr id="53" name="Freeform 15">
              <a:extLst>
                <a:ext uri="{FF2B5EF4-FFF2-40B4-BE49-F238E27FC236}">
                  <a16:creationId xmlns:a16="http://schemas.microsoft.com/office/drawing/2014/main" id="{B76BDA3E-CA95-49B2-B995-272C3E3E6685}"/>
                </a:ext>
              </a:extLst>
            </p:cNvPr>
            <p:cNvSpPr>
              <a:spLocks/>
            </p:cNvSpPr>
            <p:nvPr userDrawn="1"/>
          </p:nvSpPr>
          <p:spPr bwMode="auto">
            <a:xfrm>
              <a:off x="-4195762" y="4860858"/>
              <a:ext cx="4660900" cy="177867"/>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 name="connsiteX0" fmla="*/ 10000 w 10000"/>
                <a:gd name="connsiteY0" fmla="*/ 0 h 353"/>
                <a:gd name="connsiteX1" fmla="*/ 9619 w 10000"/>
                <a:gd name="connsiteY1" fmla="*/ 353 h 353"/>
                <a:gd name="connsiteX2" fmla="*/ 9087 w 10000"/>
                <a:gd name="connsiteY2" fmla="*/ 353 h 353"/>
                <a:gd name="connsiteX3" fmla="*/ 7922 w 10000"/>
                <a:gd name="connsiteY3" fmla="*/ 353 h 353"/>
                <a:gd name="connsiteX4" fmla="*/ 0 w 10000"/>
                <a:gd name="connsiteY4" fmla="*/ 353 h 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353">
                  <a:moveTo>
                    <a:pt x="10000" y="0"/>
                  </a:moveTo>
                  <a:cubicBezTo>
                    <a:pt x="10000" y="195"/>
                    <a:pt x="9830" y="353"/>
                    <a:pt x="9619" y="353"/>
                  </a:cubicBezTo>
                  <a:lnTo>
                    <a:pt x="9087" y="353"/>
                  </a:lnTo>
                  <a:lnTo>
                    <a:pt x="7922" y="353"/>
                  </a:lnTo>
                  <a:lnTo>
                    <a:pt x="0" y="353"/>
                  </a:lnTo>
                </a:path>
              </a:pathLst>
            </a:custGeom>
            <a:noFill/>
            <a:ln w="25400" cap="rnd">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4" name="Freeform 16">
              <a:extLst>
                <a:ext uri="{FF2B5EF4-FFF2-40B4-BE49-F238E27FC236}">
                  <a16:creationId xmlns:a16="http://schemas.microsoft.com/office/drawing/2014/main" id="{7549FA1B-AB94-4D2B-B996-6C7BDBCE3149}"/>
                </a:ext>
              </a:extLst>
            </p:cNvPr>
            <p:cNvSpPr>
              <a:spLocks/>
            </p:cNvSpPr>
            <p:nvPr userDrawn="1"/>
          </p:nvSpPr>
          <p:spPr bwMode="auto">
            <a:xfrm>
              <a:off x="-4195762" y="4851440"/>
              <a:ext cx="4616450" cy="14283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 name="connsiteX0" fmla="*/ 10000 w 10000"/>
                <a:gd name="connsiteY0" fmla="*/ 0 h 286"/>
                <a:gd name="connsiteX1" fmla="*/ 9691 w 10000"/>
                <a:gd name="connsiteY1" fmla="*/ 286 h 286"/>
                <a:gd name="connsiteX2" fmla="*/ 9175 w 10000"/>
                <a:gd name="connsiteY2" fmla="*/ 286 h 286"/>
                <a:gd name="connsiteX3" fmla="*/ 7999 w 10000"/>
                <a:gd name="connsiteY3" fmla="*/ 286 h 286"/>
                <a:gd name="connsiteX4" fmla="*/ 0 w 10000"/>
                <a:gd name="connsiteY4" fmla="*/ 286 h 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86">
                  <a:moveTo>
                    <a:pt x="10000" y="0"/>
                  </a:moveTo>
                  <a:cubicBezTo>
                    <a:pt x="10000" y="159"/>
                    <a:pt x="9862" y="286"/>
                    <a:pt x="9691" y="286"/>
                  </a:cubicBezTo>
                  <a:lnTo>
                    <a:pt x="9175" y="286"/>
                  </a:lnTo>
                  <a:lnTo>
                    <a:pt x="7999" y="286"/>
                  </a:lnTo>
                  <a:lnTo>
                    <a:pt x="0" y="286"/>
                  </a:lnTo>
                </a:path>
              </a:pathLst>
            </a:custGeom>
            <a:noFill/>
            <a:ln w="25400" cap="rnd">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5" name="Freeform 17">
              <a:extLst>
                <a:ext uri="{FF2B5EF4-FFF2-40B4-BE49-F238E27FC236}">
                  <a16:creationId xmlns:a16="http://schemas.microsoft.com/office/drawing/2014/main" id="{7E855C8D-8BB2-4A05-A93B-4E74C34F733B}"/>
                </a:ext>
              </a:extLst>
            </p:cNvPr>
            <p:cNvSpPr>
              <a:spLocks/>
            </p:cNvSpPr>
            <p:nvPr userDrawn="1"/>
          </p:nvSpPr>
          <p:spPr bwMode="auto">
            <a:xfrm>
              <a:off x="-4195762" y="4832286"/>
              <a:ext cx="4527550" cy="7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 name="connsiteX0" fmla="*/ 10000 w 10000"/>
                <a:gd name="connsiteY0" fmla="*/ 0 h 149"/>
                <a:gd name="connsiteX1" fmla="*/ 9839 w 10000"/>
                <a:gd name="connsiteY1" fmla="*/ 149 h 149"/>
                <a:gd name="connsiteX2" fmla="*/ 9355 w 10000"/>
                <a:gd name="connsiteY2" fmla="*/ 149 h 149"/>
                <a:gd name="connsiteX3" fmla="*/ 8156 w 10000"/>
                <a:gd name="connsiteY3" fmla="*/ 149 h 149"/>
                <a:gd name="connsiteX4" fmla="*/ 0 w 10000"/>
                <a:gd name="connsiteY4" fmla="*/ 149 h 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49">
                  <a:moveTo>
                    <a:pt x="10000" y="0"/>
                  </a:moveTo>
                  <a:cubicBezTo>
                    <a:pt x="10000" y="84"/>
                    <a:pt x="9930" y="149"/>
                    <a:pt x="9839" y="149"/>
                  </a:cubicBezTo>
                  <a:lnTo>
                    <a:pt x="9355" y="149"/>
                  </a:lnTo>
                  <a:lnTo>
                    <a:pt x="8156" y="149"/>
                  </a:lnTo>
                  <a:lnTo>
                    <a:pt x="0" y="149"/>
                  </a:lnTo>
                </a:path>
              </a:pathLst>
            </a:custGeom>
            <a:noFill/>
            <a:ln w="25400" cap="rnd">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6" name="Freeform 18">
              <a:extLst>
                <a:ext uri="{FF2B5EF4-FFF2-40B4-BE49-F238E27FC236}">
                  <a16:creationId xmlns:a16="http://schemas.microsoft.com/office/drawing/2014/main" id="{0C866AAF-BF86-4BF8-AAA7-2E90DF3CAA8F}"/>
                </a:ext>
              </a:extLst>
            </p:cNvPr>
            <p:cNvSpPr>
              <a:spLocks/>
            </p:cNvSpPr>
            <p:nvPr userDrawn="1"/>
          </p:nvSpPr>
          <p:spPr bwMode="auto">
            <a:xfrm>
              <a:off x="-4195762" y="4823010"/>
              <a:ext cx="4483100" cy="37915"/>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 name="connsiteX0" fmla="*/ 10000 w 10000"/>
                <a:gd name="connsiteY0" fmla="*/ 0 h 78"/>
                <a:gd name="connsiteX1" fmla="*/ 9915 w 10000"/>
                <a:gd name="connsiteY1" fmla="*/ 78 h 78"/>
                <a:gd name="connsiteX2" fmla="*/ 9448 w 10000"/>
                <a:gd name="connsiteY2" fmla="*/ 78 h 78"/>
                <a:gd name="connsiteX3" fmla="*/ 8237 w 10000"/>
                <a:gd name="connsiteY3" fmla="*/ 78 h 78"/>
                <a:gd name="connsiteX4" fmla="*/ 0 w 10000"/>
                <a:gd name="connsiteY4" fmla="*/ 78 h 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78">
                  <a:moveTo>
                    <a:pt x="10000" y="0"/>
                  </a:moveTo>
                  <a:cubicBezTo>
                    <a:pt x="10000" y="45"/>
                    <a:pt x="9965" y="78"/>
                    <a:pt x="9915" y="78"/>
                  </a:cubicBezTo>
                  <a:lnTo>
                    <a:pt x="9448" y="78"/>
                  </a:lnTo>
                  <a:lnTo>
                    <a:pt x="8237" y="78"/>
                  </a:lnTo>
                  <a:lnTo>
                    <a:pt x="0" y="78"/>
                  </a:lnTo>
                </a:path>
              </a:pathLst>
            </a:custGeom>
            <a:noFill/>
            <a:ln w="25400" cap="rnd">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57" name="Freeform 19">
              <a:extLst>
                <a:ext uri="{FF2B5EF4-FFF2-40B4-BE49-F238E27FC236}">
                  <a16:creationId xmlns:a16="http://schemas.microsoft.com/office/drawing/2014/main" id="{FA26CFC9-75E9-4AFC-8976-B49585D18B15}"/>
                </a:ext>
              </a:extLst>
            </p:cNvPr>
            <p:cNvSpPr>
              <a:spLocks/>
            </p:cNvSpPr>
            <p:nvPr userDrawn="1"/>
          </p:nvSpPr>
          <p:spPr bwMode="auto">
            <a:xfrm>
              <a:off x="-4195762" y="4841920"/>
              <a:ext cx="4572000" cy="107906"/>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 name="connsiteX0" fmla="*/ 10000 w 10000"/>
                <a:gd name="connsiteY0" fmla="*/ 0 h 218"/>
                <a:gd name="connsiteX1" fmla="*/ 9764 w 10000"/>
                <a:gd name="connsiteY1" fmla="*/ 218 h 218"/>
                <a:gd name="connsiteX2" fmla="*/ 9264 w 10000"/>
                <a:gd name="connsiteY2" fmla="*/ 218 h 218"/>
                <a:gd name="connsiteX3" fmla="*/ 8076 w 10000"/>
                <a:gd name="connsiteY3" fmla="*/ 218 h 218"/>
                <a:gd name="connsiteX4" fmla="*/ 0 w 10000"/>
                <a:gd name="connsiteY4" fmla="*/ 218 h 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218">
                  <a:moveTo>
                    <a:pt x="10000" y="0"/>
                  </a:moveTo>
                  <a:cubicBezTo>
                    <a:pt x="10000" y="122"/>
                    <a:pt x="9896" y="218"/>
                    <a:pt x="9764" y="218"/>
                  </a:cubicBezTo>
                  <a:lnTo>
                    <a:pt x="9264" y="218"/>
                  </a:lnTo>
                  <a:lnTo>
                    <a:pt x="8076" y="218"/>
                  </a:lnTo>
                  <a:lnTo>
                    <a:pt x="0" y="218"/>
                  </a:lnTo>
                </a:path>
              </a:pathLst>
            </a:custGeom>
            <a:noFill/>
            <a:ln w="25400" cap="rnd">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cxnSp>
          <p:nvCxnSpPr>
            <p:cNvPr id="58" name="Straight Connector 57">
              <a:extLst>
                <a:ext uri="{FF2B5EF4-FFF2-40B4-BE49-F238E27FC236}">
                  <a16:creationId xmlns:a16="http://schemas.microsoft.com/office/drawing/2014/main" id="{B6A987FA-1194-47FA-AFA8-F8C18739453F}"/>
                </a:ext>
              </a:extLst>
            </p:cNvPr>
            <p:cNvCxnSpPr>
              <a:cxnSpLocks/>
              <a:stCxn id="15" idx="4"/>
              <a:endCxn id="56" idx="0"/>
            </p:cNvCxnSpPr>
            <p:nvPr userDrawn="1"/>
          </p:nvCxnSpPr>
          <p:spPr>
            <a:xfrm>
              <a:off x="287337" y="2863135"/>
              <a:ext cx="1" cy="1959875"/>
            </a:xfrm>
            <a:prstGeom prst="line">
              <a:avLst/>
            </a:prstGeom>
            <a:ln w="254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6A9FFFE-0B51-4747-B7C3-5199D76E6E13}"/>
                </a:ext>
              </a:extLst>
            </p:cNvPr>
            <p:cNvCxnSpPr>
              <a:cxnSpLocks/>
              <a:stCxn id="16" idx="4"/>
              <a:endCxn id="55" idx="0"/>
            </p:cNvCxnSpPr>
            <p:nvPr userDrawn="1"/>
          </p:nvCxnSpPr>
          <p:spPr>
            <a:xfrm>
              <a:off x="331787" y="2900005"/>
              <a:ext cx="1" cy="1932281"/>
            </a:xfrm>
            <a:prstGeom prst="line">
              <a:avLst/>
            </a:prstGeom>
            <a:ln w="25400" cap="rnd"/>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13CCA46-528B-41E5-B4B4-7FA727F10BAC}"/>
                </a:ext>
              </a:extLst>
            </p:cNvPr>
            <p:cNvCxnSpPr>
              <a:cxnSpLocks/>
              <a:stCxn id="18" idx="4"/>
              <a:endCxn id="54" idx="0"/>
            </p:cNvCxnSpPr>
            <p:nvPr userDrawn="1"/>
          </p:nvCxnSpPr>
          <p:spPr>
            <a:xfrm>
              <a:off x="420687" y="2973745"/>
              <a:ext cx="1" cy="1877695"/>
            </a:xfrm>
            <a:prstGeom prst="line">
              <a:avLst/>
            </a:prstGeom>
            <a:ln w="25400" cap="rnd">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204EFD1-0ED1-4101-BFBA-B63BD26F0CBC}"/>
                </a:ext>
              </a:extLst>
            </p:cNvPr>
            <p:cNvCxnSpPr>
              <a:cxnSpLocks/>
              <a:stCxn id="17" idx="4"/>
              <a:endCxn id="57" idx="0"/>
            </p:cNvCxnSpPr>
            <p:nvPr userDrawn="1"/>
          </p:nvCxnSpPr>
          <p:spPr>
            <a:xfrm>
              <a:off x="376237" y="2936875"/>
              <a:ext cx="1" cy="1905045"/>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476F21C-B4E5-49C9-A515-962E518684D1}"/>
                </a:ext>
              </a:extLst>
            </p:cNvPr>
            <p:cNvCxnSpPr>
              <a:cxnSpLocks/>
              <a:endCxn id="53" idx="0"/>
            </p:cNvCxnSpPr>
            <p:nvPr userDrawn="1"/>
          </p:nvCxnSpPr>
          <p:spPr>
            <a:xfrm flipH="1">
              <a:off x="465138" y="3010615"/>
              <a:ext cx="0" cy="1850243"/>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306674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7A9F89-1DBD-7A40-918B-9AFEDC022FF4}"/>
              </a:ext>
            </a:extLst>
          </p:cNvPr>
          <p:cNvSpPr/>
          <p:nvPr userDrawn="1"/>
        </p:nvSpPr>
        <p:spPr>
          <a:xfrm>
            <a:off x="0" y="0"/>
            <a:ext cx="12192000" cy="6858000"/>
          </a:xfrm>
          <a:prstGeom prst="rect">
            <a:avLst/>
          </a:prstGeom>
          <a:solidFill>
            <a:srgbClr val="001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D62C4F1-692C-9945-A1E3-51D0BE281F20}"/>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7" name="Text Placeholder 3">
            <a:extLst>
              <a:ext uri="{FF2B5EF4-FFF2-40B4-BE49-F238E27FC236}">
                <a16:creationId xmlns:a16="http://schemas.microsoft.com/office/drawing/2014/main" id="{DB80920A-5DA1-704A-80C1-646E42F1E612}"/>
              </a:ext>
            </a:extLst>
          </p:cNvPr>
          <p:cNvSpPr>
            <a:spLocks noGrp="1"/>
          </p:cNvSpPr>
          <p:nvPr>
            <p:ph type="body" sz="quarter" idx="10" hasCustomPrompt="1"/>
          </p:nvPr>
        </p:nvSpPr>
        <p:spPr>
          <a:xfrm>
            <a:off x="540000" y="540000"/>
            <a:ext cx="10980000" cy="90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a:t>
            </a:r>
            <a:br>
              <a:rPr lang="en-GB" dirty="0"/>
            </a:br>
            <a:r>
              <a:rPr lang="en-GB" dirty="0"/>
              <a:t>two lines in this space</a:t>
            </a:r>
            <a:endParaRPr lang="en-US" dirty="0"/>
          </a:p>
        </p:txBody>
      </p:sp>
      <p:cxnSp>
        <p:nvCxnSpPr>
          <p:cNvPr id="10" name="Straight Connector 9">
            <a:extLst>
              <a:ext uri="{FF2B5EF4-FFF2-40B4-BE49-F238E27FC236}">
                <a16:creationId xmlns:a16="http://schemas.microsoft.com/office/drawing/2014/main" id="{B43C08DD-58E2-CA4D-BA03-12A41E60F0C4}"/>
              </a:ext>
            </a:extLst>
          </p:cNvPr>
          <p:cNvCxnSpPr/>
          <p:nvPr userDrawn="1"/>
        </p:nvCxnSpPr>
        <p:spPr bwMode="auto">
          <a:xfrm>
            <a:off x="540000" y="54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Text Placeholder 2">
            <a:extLst>
              <a:ext uri="{FF2B5EF4-FFF2-40B4-BE49-F238E27FC236}">
                <a16:creationId xmlns:a16="http://schemas.microsoft.com/office/drawing/2014/main" id="{379BF7F5-EB08-1A48-937A-9C948150C79F}"/>
              </a:ext>
            </a:extLst>
          </p:cNvPr>
          <p:cNvSpPr>
            <a:spLocks noGrp="1"/>
          </p:cNvSpPr>
          <p:nvPr>
            <p:ph idx="1"/>
          </p:nvPr>
        </p:nvSpPr>
        <p:spPr>
          <a:xfrm>
            <a:off x="540000" y="1800000"/>
            <a:ext cx="10980000" cy="414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Tree>
    <p:extLst>
      <p:ext uri="{BB962C8B-B14F-4D97-AF65-F5344CB8AC3E}">
        <p14:creationId xmlns:p14="http://schemas.microsoft.com/office/powerpoint/2010/main" val="2180920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38329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6" name="Picture 45" descr="A picture containing floor, person, indoor&#10;&#10;Description generated with very high confidence">
            <a:extLst>
              <a:ext uri="{FF2B5EF4-FFF2-40B4-BE49-F238E27FC236}">
                <a16:creationId xmlns:a16="http://schemas.microsoft.com/office/drawing/2014/main" id="{8533718D-CF81-4DC1-BB07-82955906C07E}"/>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0" y="-509994"/>
            <a:ext cx="12192000" cy="7877987"/>
          </a:xfrm>
          <a:prstGeom prst="rect">
            <a:avLst/>
          </a:prstGeom>
        </p:spPr>
      </p:pic>
      <p:sp>
        <p:nvSpPr>
          <p:cNvPr id="29" name="Rectangle 28">
            <a:extLst>
              <a:ext uri="{FF2B5EF4-FFF2-40B4-BE49-F238E27FC236}">
                <a16:creationId xmlns:a16="http://schemas.microsoft.com/office/drawing/2014/main" id="{1CBC087C-A757-41B4-AD7A-9512848BD6B5}"/>
              </a:ext>
            </a:extLst>
          </p:cNvPr>
          <p:cNvSpPr/>
          <p:nvPr userDrawn="1"/>
        </p:nvSpPr>
        <p:spPr>
          <a:xfrm>
            <a:off x="0" y="-509994"/>
            <a:ext cx="12192000" cy="7877987"/>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Rectangle 29">
            <a:extLst>
              <a:ext uri="{FF2B5EF4-FFF2-40B4-BE49-F238E27FC236}">
                <a16:creationId xmlns:a16="http://schemas.microsoft.com/office/drawing/2014/main" id="{E7893984-ACDA-4466-8B4F-363E2D8449C7}"/>
              </a:ext>
            </a:extLst>
          </p:cNvPr>
          <p:cNvSpPr/>
          <p:nvPr userDrawn="1"/>
        </p:nvSpPr>
        <p:spPr>
          <a:xfrm>
            <a:off x="1"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Rectangle 35">
            <a:extLst>
              <a:ext uri="{FF2B5EF4-FFF2-40B4-BE49-F238E27FC236}">
                <a16:creationId xmlns:a16="http://schemas.microsoft.com/office/drawing/2014/main" id="{9346AF3C-4F90-4EB5-884F-602B8190EE2B}"/>
              </a:ext>
            </a:extLst>
          </p:cNvPr>
          <p:cNvSpPr/>
          <p:nvPr userDrawn="1"/>
        </p:nvSpPr>
        <p:spPr>
          <a:xfrm>
            <a:off x="6096005"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grpSp>
        <p:nvGrpSpPr>
          <p:cNvPr id="16" name="Group 13">
            <a:extLst>
              <a:ext uri="{FF2B5EF4-FFF2-40B4-BE49-F238E27FC236}">
                <a16:creationId xmlns:a16="http://schemas.microsoft.com/office/drawing/2014/main" id="{400C5AA3-F7F3-4BB2-956F-E2216A8DF410}"/>
              </a:ext>
            </a:extLst>
          </p:cNvPr>
          <p:cNvGrpSpPr>
            <a:grpSpLocks noChangeAspect="1"/>
          </p:cNvGrpSpPr>
          <p:nvPr userDrawn="1"/>
        </p:nvGrpSpPr>
        <p:grpSpPr bwMode="auto">
          <a:xfrm>
            <a:off x="0" y="2"/>
            <a:ext cx="6214533" cy="6718300"/>
            <a:chOff x="0" y="0"/>
            <a:chExt cx="2936" cy="3174"/>
          </a:xfrm>
        </p:grpSpPr>
        <p:sp>
          <p:nvSpPr>
            <p:cNvPr id="19" name="Freeform 15">
              <a:extLst>
                <a:ext uri="{FF2B5EF4-FFF2-40B4-BE49-F238E27FC236}">
                  <a16:creationId xmlns:a16="http://schemas.microsoft.com/office/drawing/2014/main" id="{C0538ADD-A194-4F11-9851-EB58220099AE}"/>
                </a:ext>
              </a:extLst>
            </p:cNvPr>
            <p:cNvSpPr>
              <a:spLocks/>
            </p:cNvSpPr>
            <p:nvPr userDrawn="1"/>
          </p:nvSpPr>
          <p:spPr bwMode="auto">
            <a:xfrm>
              <a:off x="0" y="0"/>
              <a:ext cx="2936" cy="3174"/>
            </a:xfrm>
            <a:custGeom>
              <a:avLst/>
              <a:gdLst>
                <a:gd name="T0" fmla="*/ 1468 w 1468"/>
                <a:gd name="T1" fmla="*/ 0 h 1587"/>
                <a:gd name="T2" fmla="*/ 1468 w 1468"/>
                <a:gd name="T3" fmla="*/ 1531 h 1587"/>
                <a:gd name="T4" fmla="*/ 1412 w 1468"/>
                <a:gd name="T5" fmla="*/ 1587 h 1587"/>
                <a:gd name="T6" fmla="*/ 1334 w 1468"/>
                <a:gd name="T7" fmla="*/ 1587 h 1587"/>
                <a:gd name="T8" fmla="*/ 1163 w 1468"/>
                <a:gd name="T9" fmla="*/ 1587 h 1587"/>
                <a:gd name="T10" fmla="*/ 0 w 1468"/>
                <a:gd name="T11" fmla="*/ 1587 h 1587"/>
              </a:gdLst>
              <a:ahLst/>
              <a:cxnLst>
                <a:cxn ang="0">
                  <a:pos x="T0" y="T1"/>
                </a:cxn>
                <a:cxn ang="0">
                  <a:pos x="T2" y="T3"/>
                </a:cxn>
                <a:cxn ang="0">
                  <a:pos x="T4" y="T5"/>
                </a:cxn>
                <a:cxn ang="0">
                  <a:pos x="T6" y="T7"/>
                </a:cxn>
                <a:cxn ang="0">
                  <a:pos x="T8" y="T9"/>
                </a:cxn>
                <a:cxn ang="0">
                  <a:pos x="T10" y="T11"/>
                </a:cxn>
              </a:cxnLst>
              <a:rect l="0" t="0" r="r" b="b"/>
              <a:pathLst>
                <a:path w="1468" h="1587">
                  <a:moveTo>
                    <a:pt x="1468" y="0"/>
                  </a:moveTo>
                  <a:cubicBezTo>
                    <a:pt x="1468" y="1531"/>
                    <a:pt x="1468" y="1531"/>
                    <a:pt x="1468" y="1531"/>
                  </a:cubicBezTo>
                  <a:cubicBezTo>
                    <a:pt x="1468" y="1562"/>
                    <a:pt x="1443" y="1587"/>
                    <a:pt x="1412" y="1587"/>
                  </a:cubicBezTo>
                  <a:cubicBezTo>
                    <a:pt x="1334" y="1587"/>
                    <a:pt x="1334" y="1587"/>
                    <a:pt x="1334" y="1587"/>
                  </a:cubicBezTo>
                  <a:cubicBezTo>
                    <a:pt x="1163" y="1587"/>
                    <a:pt x="1163" y="1587"/>
                    <a:pt x="1163" y="1587"/>
                  </a:cubicBezTo>
                  <a:cubicBezTo>
                    <a:pt x="0" y="1587"/>
                    <a:pt x="0" y="1587"/>
                    <a:pt x="0" y="1587"/>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0" name="Freeform 16">
              <a:extLst>
                <a:ext uri="{FF2B5EF4-FFF2-40B4-BE49-F238E27FC236}">
                  <a16:creationId xmlns:a16="http://schemas.microsoft.com/office/drawing/2014/main" id="{C1339AA8-531D-4BCB-B3E8-1ACCC65DA98B}"/>
                </a:ext>
              </a:extLst>
            </p:cNvPr>
            <p:cNvSpPr>
              <a:spLocks/>
            </p:cNvSpPr>
            <p:nvPr userDrawn="1"/>
          </p:nvSpPr>
          <p:spPr bwMode="auto">
            <a:xfrm>
              <a:off x="0" y="0"/>
              <a:ext cx="2908" cy="3146"/>
            </a:xfrm>
            <a:custGeom>
              <a:avLst/>
              <a:gdLst>
                <a:gd name="T0" fmla="*/ 1454 w 1454"/>
                <a:gd name="T1" fmla="*/ 0 h 1573"/>
                <a:gd name="T2" fmla="*/ 1454 w 1454"/>
                <a:gd name="T3" fmla="*/ 1528 h 1573"/>
                <a:gd name="T4" fmla="*/ 1409 w 1454"/>
                <a:gd name="T5" fmla="*/ 1573 h 1573"/>
                <a:gd name="T6" fmla="*/ 1334 w 1454"/>
                <a:gd name="T7" fmla="*/ 1573 h 1573"/>
                <a:gd name="T8" fmla="*/ 1163 w 1454"/>
                <a:gd name="T9" fmla="*/ 1573 h 1573"/>
                <a:gd name="T10" fmla="*/ 0 w 1454"/>
                <a:gd name="T11" fmla="*/ 1573 h 1573"/>
              </a:gdLst>
              <a:ahLst/>
              <a:cxnLst>
                <a:cxn ang="0">
                  <a:pos x="T0" y="T1"/>
                </a:cxn>
                <a:cxn ang="0">
                  <a:pos x="T2" y="T3"/>
                </a:cxn>
                <a:cxn ang="0">
                  <a:pos x="T4" y="T5"/>
                </a:cxn>
                <a:cxn ang="0">
                  <a:pos x="T6" y="T7"/>
                </a:cxn>
                <a:cxn ang="0">
                  <a:pos x="T8" y="T9"/>
                </a:cxn>
                <a:cxn ang="0">
                  <a:pos x="T10" y="T11"/>
                </a:cxn>
              </a:cxnLst>
              <a:rect l="0" t="0" r="r" b="b"/>
              <a:pathLst>
                <a:path w="1454" h="1573">
                  <a:moveTo>
                    <a:pt x="1454" y="0"/>
                  </a:moveTo>
                  <a:cubicBezTo>
                    <a:pt x="1454" y="1528"/>
                    <a:pt x="1454" y="1528"/>
                    <a:pt x="1454" y="1528"/>
                  </a:cubicBezTo>
                  <a:cubicBezTo>
                    <a:pt x="1454" y="1553"/>
                    <a:pt x="1434" y="1573"/>
                    <a:pt x="1409" y="1573"/>
                  </a:cubicBezTo>
                  <a:cubicBezTo>
                    <a:pt x="1334" y="1573"/>
                    <a:pt x="1334" y="1573"/>
                    <a:pt x="1334" y="1573"/>
                  </a:cubicBezTo>
                  <a:cubicBezTo>
                    <a:pt x="1163" y="1573"/>
                    <a:pt x="1163" y="1573"/>
                    <a:pt x="1163" y="1573"/>
                  </a:cubicBezTo>
                  <a:cubicBezTo>
                    <a:pt x="0" y="1573"/>
                    <a:pt x="0" y="1573"/>
                    <a:pt x="0" y="1573"/>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1" name="Freeform 17">
              <a:extLst>
                <a:ext uri="{FF2B5EF4-FFF2-40B4-BE49-F238E27FC236}">
                  <a16:creationId xmlns:a16="http://schemas.microsoft.com/office/drawing/2014/main" id="{DBABFAE8-31C2-4193-8963-4B80451D6CD5}"/>
                </a:ext>
              </a:extLst>
            </p:cNvPr>
            <p:cNvSpPr>
              <a:spLocks/>
            </p:cNvSpPr>
            <p:nvPr userDrawn="1"/>
          </p:nvSpPr>
          <p:spPr bwMode="auto">
            <a:xfrm>
              <a:off x="0" y="0"/>
              <a:ext cx="2852" cy="3090"/>
            </a:xfrm>
            <a:custGeom>
              <a:avLst/>
              <a:gdLst>
                <a:gd name="T0" fmla="*/ 1426 w 1426"/>
                <a:gd name="T1" fmla="*/ 0 h 1545"/>
                <a:gd name="T2" fmla="*/ 1426 w 1426"/>
                <a:gd name="T3" fmla="*/ 1522 h 1545"/>
                <a:gd name="T4" fmla="*/ 1403 w 1426"/>
                <a:gd name="T5" fmla="*/ 1545 h 1545"/>
                <a:gd name="T6" fmla="*/ 1334 w 1426"/>
                <a:gd name="T7" fmla="*/ 1545 h 1545"/>
                <a:gd name="T8" fmla="*/ 1163 w 1426"/>
                <a:gd name="T9" fmla="*/ 1545 h 1545"/>
                <a:gd name="T10" fmla="*/ 0 w 1426"/>
                <a:gd name="T11" fmla="*/ 1545 h 1545"/>
              </a:gdLst>
              <a:ahLst/>
              <a:cxnLst>
                <a:cxn ang="0">
                  <a:pos x="T0" y="T1"/>
                </a:cxn>
                <a:cxn ang="0">
                  <a:pos x="T2" y="T3"/>
                </a:cxn>
                <a:cxn ang="0">
                  <a:pos x="T4" y="T5"/>
                </a:cxn>
                <a:cxn ang="0">
                  <a:pos x="T6" y="T7"/>
                </a:cxn>
                <a:cxn ang="0">
                  <a:pos x="T8" y="T9"/>
                </a:cxn>
                <a:cxn ang="0">
                  <a:pos x="T10" y="T11"/>
                </a:cxn>
              </a:cxnLst>
              <a:rect l="0" t="0" r="r" b="b"/>
              <a:pathLst>
                <a:path w="1426" h="1545">
                  <a:moveTo>
                    <a:pt x="1426" y="0"/>
                  </a:moveTo>
                  <a:cubicBezTo>
                    <a:pt x="1426" y="1522"/>
                    <a:pt x="1426" y="1522"/>
                    <a:pt x="1426" y="1522"/>
                  </a:cubicBezTo>
                  <a:cubicBezTo>
                    <a:pt x="1426" y="1535"/>
                    <a:pt x="1416" y="1545"/>
                    <a:pt x="1403" y="1545"/>
                  </a:cubicBezTo>
                  <a:cubicBezTo>
                    <a:pt x="1334" y="1545"/>
                    <a:pt x="1334" y="1545"/>
                    <a:pt x="1334" y="1545"/>
                  </a:cubicBezTo>
                  <a:cubicBezTo>
                    <a:pt x="1163" y="1545"/>
                    <a:pt x="1163" y="1545"/>
                    <a:pt x="1163" y="1545"/>
                  </a:cubicBezTo>
                  <a:cubicBezTo>
                    <a:pt x="0" y="1545"/>
                    <a:pt x="0" y="1545"/>
                    <a:pt x="0" y="154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Freeform 18">
              <a:extLst>
                <a:ext uri="{FF2B5EF4-FFF2-40B4-BE49-F238E27FC236}">
                  <a16:creationId xmlns:a16="http://schemas.microsoft.com/office/drawing/2014/main" id="{62B56F8A-AB09-4A72-8D9B-2EC7902BFD17}"/>
                </a:ext>
              </a:extLst>
            </p:cNvPr>
            <p:cNvSpPr>
              <a:spLocks/>
            </p:cNvSpPr>
            <p:nvPr userDrawn="1"/>
          </p:nvSpPr>
          <p:spPr bwMode="auto">
            <a:xfrm>
              <a:off x="0" y="0"/>
              <a:ext cx="2824" cy="3062"/>
            </a:xfrm>
            <a:custGeom>
              <a:avLst/>
              <a:gdLst>
                <a:gd name="T0" fmla="*/ 1412 w 1412"/>
                <a:gd name="T1" fmla="*/ 0 h 1531"/>
                <a:gd name="T2" fmla="*/ 1412 w 1412"/>
                <a:gd name="T3" fmla="*/ 1519 h 1531"/>
                <a:gd name="T4" fmla="*/ 1400 w 1412"/>
                <a:gd name="T5" fmla="*/ 1531 h 1531"/>
                <a:gd name="T6" fmla="*/ 1334 w 1412"/>
                <a:gd name="T7" fmla="*/ 1531 h 1531"/>
                <a:gd name="T8" fmla="*/ 1163 w 1412"/>
                <a:gd name="T9" fmla="*/ 1531 h 1531"/>
                <a:gd name="T10" fmla="*/ 0 w 1412"/>
                <a:gd name="T11" fmla="*/ 1531 h 1531"/>
              </a:gdLst>
              <a:ahLst/>
              <a:cxnLst>
                <a:cxn ang="0">
                  <a:pos x="T0" y="T1"/>
                </a:cxn>
                <a:cxn ang="0">
                  <a:pos x="T2" y="T3"/>
                </a:cxn>
                <a:cxn ang="0">
                  <a:pos x="T4" y="T5"/>
                </a:cxn>
                <a:cxn ang="0">
                  <a:pos x="T6" y="T7"/>
                </a:cxn>
                <a:cxn ang="0">
                  <a:pos x="T8" y="T9"/>
                </a:cxn>
                <a:cxn ang="0">
                  <a:pos x="T10" y="T11"/>
                </a:cxn>
              </a:cxnLst>
              <a:rect l="0" t="0" r="r" b="b"/>
              <a:pathLst>
                <a:path w="1412" h="1531">
                  <a:moveTo>
                    <a:pt x="1412" y="0"/>
                  </a:moveTo>
                  <a:cubicBezTo>
                    <a:pt x="1412" y="1519"/>
                    <a:pt x="1412" y="1519"/>
                    <a:pt x="1412" y="1519"/>
                  </a:cubicBezTo>
                  <a:cubicBezTo>
                    <a:pt x="1412" y="1526"/>
                    <a:pt x="1407" y="1531"/>
                    <a:pt x="1400" y="1531"/>
                  </a:cubicBezTo>
                  <a:cubicBezTo>
                    <a:pt x="1334" y="1531"/>
                    <a:pt x="1334" y="1531"/>
                    <a:pt x="1334" y="1531"/>
                  </a:cubicBezTo>
                  <a:cubicBezTo>
                    <a:pt x="1163" y="1531"/>
                    <a:pt x="1163" y="1531"/>
                    <a:pt x="1163" y="1531"/>
                  </a:cubicBezTo>
                  <a:cubicBezTo>
                    <a:pt x="0" y="1531"/>
                    <a:pt x="0" y="1531"/>
                    <a:pt x="0" y="1531"/>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3" name="Freeform 19">
              <a:extLst>
                <a:ext uri="{FF2B5EF4-FFF2-40B4-BE49-F238E27FC236}">
                  <a16:creationId xmlns:a16="http://schemas.microsoft.com/office/drawing/2014/main" id="{9D9BBD12-1E20-49F9-B869-0870993FF661}"/>
                </a:ext>
              </a:extLst>
            </p:cNvPr>
            <p:cNvSpPr>
              <a:spLocks/>
            </p:cNvSpPr>
            <p:nvPr userDrawn="1"/>
          </p:nvSpPr>
          <p:spPr bwMode="auto">
            <a:xfrm>
              <a:off x="0" y="0"/>
              <a:ext cx="2880" cy="3118"/>
            </a:xfrm>
            <a:custGeom>
              <a:avLst/>
              <a:gdLst>
                <a:gd name="T0" fmla="*/ 1440 w 1440"/>
                <a:gd name="T1" fmla="*/ 0 h 1559"/>
                <a:gd name="T2" fmla="*/ 1440 w 1440"/>
                <a:gd name="T3" fmla="*/ 1525 h 1559"/>
                <a:gd name="T4" fmla="*/ 1406 w 1440"/>
                <a:gd name="T5" fmla="*/ 1559 h 1559"/>
                <a:gd name="T6" fmla="*/ 1334 w 1440"/>
                <a:gd name="T7" fmla="*/ 1559 h 1559"/>
                <a:gd name="T8" fmla="*/ 1163 w 1440"/>
                <a:gd name="T9" fmla="*/ 1559 h 1559"/>
                <a:gd name="T10" fmla="*/ 0 w 1440"/>
                <a:gd name="T11" fmla="*/ 1559 h 1559"/>
              </a:gdLst>
              <a:ahLst/>
              <a:cxnLst>
                <a:cxn ang="0">
                  <a:pos x="T0" y="T1"/>
                </a:cxn>
                <a:cxn ang="0">
                  <a:pos x="T2" y="T3"/>
                </a:cxn>
                <a:cxn ang="0">
                  <a:pos x="T4" y="T5"/>
                </a:cxn>
                <a:cxn ang="0">
                  <a:pos x="T6" y="T7"/>
                </a:cxn>
                <a:cxn ang="0">
                  <a:pos x="T8" y="T9"/>
                </a:cxn>
                <a:cxn ang="0">
                  <a:pos x="T10" y="T11"/>
                </a:cxn>
              </a:cxnLst>
              <a:rect l="0" t="0" r="r" b="b"/>
              <a:pathLst>
                <a:path w="1440" h="1559">
                  <a:moveTo>
                    <a:pt x="1440" y="0"/>
                  </a:moveTo>
                  <a:cubicBezTo>
                    <a:pt x="1440" y="1525"/>
                    <a:pt x="1440" y="1525"/>
                    <a:pt x="1440" y="1525"/>
                  </a:cubicBezTo>
                  <a:cubicBezTo>
                    <a:pt x="1440" y="1544"/>
                    <a:pt x="1425" y="1559"/>
                    <a:pt x="1406" y="1559"/>
                  </a:cubicBezTo>
                  <a:cubicBezTo>
                    <a:pt x="1334" y="1559"/>
                    <a:pt x="1334" y="1559"/>
                    <a:pt x="1334" y="1559"/>
                  </a:cubicBezTo>
                  <a:cubicBezTo>
                    <a:pt x="1163" y="1559"/>
                    <a:pt x="1163" y="1559"/>
                    <a:pt x="1163" y="1559"/>
                  </a:cubicBezTo>
                  <a:cubicBezTo>
                    <a:pt x="0" y="1559"/>
                    <a:pt x="0" y="1559"/>
                    <a:pt x="0" y="1559"/>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26" name="Group 22">
            <a:extLst>
              <a:ext uri="{FF2B5EF4-FFF2-40B4-BE49-F238E27FC236}">
                <a16:creationId xmlns:a16="http://schemas.microsoft.com/office/drawing/2014/main" id="{9A763F0C-8EF8-4F6A-972B-7C3453FBFFCD}"/>
              </a:ext>
            </a:extLst>
          </p:cNvPr>
          <p:cNvGrpSpPr>
            <a:grpSpLocks noChangeAspect="1"/>
          </p:cNvGrpSpPr>
          <p:nvPr userDrawn="1"/>
        </p:nvGrpSpPr>
        <p:grpSpPr bwMode="auto">
          <a:xfrm>
            <a:off x="5753100" y="-22438"/>
            <a:ext cx="685800" cy="6464300"/>
            <a:chOff x="2718" y="0"/>
            <a:chExt cx="324" cy="3054"/>
          </a:xfrm>
        </p:grpSpPr>
        <p:sp>
          <p:nvSpPr>
            <p:cNvPr id="37" name="Freeform 24">
              <a:extLst>
                <a:ext uri="{FF2B5EF4-FFF2-40B4-BE49-F238E27FC236}">
                  <a16:creationId xmlns:a16="http://schemas.microsoft.com/office/drawing/2014/main" id="{E2272FDA-F0F0-4A65-8C12-7B6215BA7CBF}"/>
                </a:ext>
              </a:extLst>
            </p:cNvPr>
            <p:cNvSpPr>
              <a:spLocks/>
            </p:cNvSpPr>
            <p:nvPr userDrawn="1"/>
          </p:nvSpPr>
          <p:spPr bwMode="auto">
            <a:xfrm>
              <a:off x="2718" y="0"/>
              <a:ext cx="324" cy="3054"/>
            </a:xfrm>
            <a:custGeom>
              <a:avLst/>
              <a:gdLst>
                <a:gd name="T0" fmla="*/ 0 w 324"/>
                <a:gd name="T1" fmla="*/ 0 h 3054"/>
                <a:gd name="T2" fmla="*/ 0 w 324"/>
                <a:gd name="T3" fmla="*/ 3054 h 3054"/>
                <a:gd name="T4" fmla="*/ 98 w 324"/>
                <a:gd name="T5" fmla="*/ 3054 h 3054"/>
                <a:gd name="T6" fmla="*/ 162 w 324"/>
                <a:gd name="T7" fmla="*/ 2974 h 3054"/>
                <a:gd name="T8" fmla="*/ 226 w 324"/>
                <a:gd name="T9" fmla="*/ 3054 h 3054"/>
                <a:gd name="T10" fmla="*/ 324 w 324"/>
                <a:gd name="T11" fmla="*/ 3054 h 3054"/>
                <a:gd name="T12" fmla="*/ 324 w 324"/>
                <a:gd name="T13" fmla="*/ 0 h 3054"/>
                <a:gd name="T14" fmla="*/ 0 w 324"/>
                <a:gd name="T15" fmla="*/ 0 h 30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3054">
                  <a:moveTo>
                    <a:pt x="0" y="0"/>
                  </a:moveTo>
                  <a:lnTo>
                    <a:pt x="0" y="3054"/>
                  </a:lnTo>
                  <a:lnTo>
                    <a:pt x="98" y="3054"/>
                  </a:lnTo>
                  <a:lnTo>
                    <a:pt x="162" y="2974"/>
                  </a:lnTo>
                  <a:lnTo>
                    <a:pt x="226" y="3054"/>
                  </a:lnTo>
                  <a:lnTo>
                    <a:pt x="324" y="3054"/>
                  </a:lnTo>
                  <a:lnTo>
                    <a:pt x="32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400"/>
            </a:p>
          </p:txBody>
        </p:sp>
        <p:sp>
          <p:nvSpPr>
            <p:cNvPr id="38" name="Freeform 25">
              <a:extLst>
                <a:ext uri="{FF2B5EF4-FFF2-40B4-BE49-F238E27FC236}">
                  <a16:creationId xmlns:a16="http://schemas.microsoft.com/office/drawing/2014/main" id="{4CBA5483-FD26-475F-BCFD-7053F17E1F32}"/>
                </a:ext>
              </a:extLst>
            </p:cNvPr>
            <p:cNvSpPr>
              <a:spLocks/>
            </p:cNvSpPr>
            <p:nvPr userDrawn="1"/>
          </p:nvSpPr>
          <p:spPr bwMode="auto">
            <a:xfrm>
              <a:off x="2718" y="2364"/>
              <a:ext cx="324" cy="610"/>
            </a:xfrm>
            <a:custGeom>
              <a:avLst/>
              <a:gdLst>
                <a:gd name="T0" fmla="*/ 140 w 162"/>
                <a:gd name="T1" fmla="*/ 195 h 305"/>
                <a:gd name="T2" fmla="*/ 131 w 162"/>
                <a:gd name="T3" fmla="*/ 73 h 305"/>
                <a:gd name="T4" fmla="*/ 81 w 162"/>
                <a:gd name="T5" fmla="*/ 0 h 305"/>
                <a:gd name="T6" fmla="*/ 31 w 162"/>
                <a:gd name="T7" fmla="*/ 73 h 305"/>
                <a:gd name="T8" fmla="*/ 22 w 162"/>
                <a:gd name="T9" fmla="*/ 195 h 305"/>
                <a:gd name="T10" fmla="*/ 4 w 162"/>
                <a:gd name="T11" fmla="*/ 228 h 305"/>
                <a:gd name="T12" fmla="*/ 0 w 162"/>
                <a:gd name="T13" fmla="*/ 244 h 305"/>
                <a:gd name="T14" fmla="*/ 0 w 162"/>
                <a:gd name="T15" fmla="*/ 287 h 305"/>
                <a:gd name="T16" fmla="*/ 4 w 162"/>
                <a:gd name="T17" fmla="*/ 290 h 305"/>
                <a:gd name="T18" fmla="*/ 51 w 162"/>
                <a:gd name="T19" fmla="*/ 266 h 305"/>
                <a:gd name="T20" fmla="*/ 66 w 162"/>
                <a:gd name="T21" fmla="*/ 276 h 305"/>
                <a:gd name="T22" fmla="*/ 58 w 162"/>
                <a:gd name="T23" fmla="*/ 305 h 305"/>
                <a:gd name="T24" fmla="*/ 81 w 162"/>
                <a:gd name="T25" fmla="*/ 305 h 305"/>
                <a:gd name="T26" fmla="*/ 104 w 162"/>
                <a:gd name="T27" fmla="*/ 305 h 305"/>
                <a:gd name="T28" fmla="*/ 96 w 162"/>
                <a:gd name="T29" fmla="*/ 276 h 305"/>
                <a:gd name="T30" fmla="*/ 111 w 162"/>
                <a:gd name="T31" fmla="*/ 266 h 305"/>
                <a:gd name="T32" fmla="*/ 158 w 162"/>
                <a:gd name="T33" fmla="*/ 290 h 305"/>
                <a:gd name="T34" fmla="*/ 162 w 162"/>
                <a:gd name="T35" fmla="*/ 287 h 305"/>
                <a:gd name="T36" fmla="*/ 162 w 162"/>
                <a:gd name="T37" fmla="*/ 244 h 305"/>
                <a:gd name="T38" fmla="*/ 158 w 162"/>
                <a:gd name="T39" fmla="*/ 228 h 305"/>
                <a:gd name="T40" fmla="*/ 140 w 162"/>
                <a:gd name="T41" fmla="*/ 19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2" h="305">
                  <a:moveTo>
                    <a:pt x="140" y="195"/>
                  </a:moveTo>
                  <a:cubicBezTo>
                    <a:pt x="145" y="154"/>
                    <a:pt x="143" y="107"/>
                    <a:pt x="131" y="73"/>
                  </a:cubicBezTo>
                  <a:cubicBezTo>
                    <a:pt x="113" y="23"/>
                    <a:pt x="81" y="0"/>
                    <a:pt x="81" y="0"/>
                  </a:cubicBezTo>
                  <a:cubicBezTo>
                    <a:pt x="81" y="0"/>
                    <a:pt x="49" y="23"/>
                    <a:pt x="31" y="73"/>
                  </a:cubicBezTo>
                  <a:cubicBezTo>
                    <a:pt x="19" y="107"/>
                    <a:pt x="17" y="154"/>
                    <a:pt x="22" y="195"/>
                  </a:cubicBezTo>
                  <a:cubicBezTo>
                    <a:pt x="4" y="228"/>
                    <a:pt x="4" y="228"/>
                    <a:pt x="4" y="228"/>
                  </a:cubicBezTo>
                  <a:cubicBezTo>
                    <a:pt x="1" y="233"/>
                    <a:pt x="0" y="239"/>
                    <a:pt x="0" y="244"/>
                  </a:cubicBezTo>
                  <a:cubicBezTo>
                    <a:pt x="0" y="287"/>
                    <a:pt x="0" y="287"/>
                    <a:pt x="0" y="287"/>
                  </a:cubicBezTo>
                  <a:cubicBezTo>
                    <a:pt x="0" y="290"/>
                    <a:pt x="2" y="291"/>
                    <a:pt x="4" y="290"/>
                  </a:cubicBezTo>
                  <a:cubicBezTo>
                    <a:pt x="51" y="266"/>
                    <a:pt x="51" y="266"/>
                    <a:pt x="51" y="266"/>
                  </a:cubicBezTo>
                  <a:cubicBezTo>
                    <a:pt x="60" y="274"/>
                    <a:pt x="66" y="276"/>
                    <a:pt x="66" y="276"/>
                  </a:cubicBezTo>
                  <a:cubicBezTo>
                    <a:pt x="58" y="305"/>
                    <a:pt x="58" y="305"/>
                    <a:pt x="58" y="305"/>
                  </a:cubicBezTo>
                  <a:cubicBezTo>
                    <a:pt x="81" y="305"/>
                    <a:pt x="81" y="305"/>
                    <a:pt x="81" y="305"/>
                  </a:cubicBezTo>
                  <a:cubicBezTo>
                    <a:pt x="104" y="305"/>
                    <a:pt x="104" y="305"/>
                    <a:pt x="104" y="305"/>
                  </a:cubicBezTo>
                  <a:cubicBezTo>
                    <a:pt x="96" y="276"/>
                    <a:pt x="96" y="276"/>
                    <a:pt x="96" y="276"/>
                  </a:cubicBezTo>
                  <a:cubicBezTo>
                    <a:pt x="96" y="276"/>
                    <a:pt x="102" y="274"/>
                    <a:pt x="111" y="266"/>
                  </a:cubicBezTo>
                  <a:cubicBezTo>
                    <a:pt x="158" y="290"/>
                    <a:pt x="158" y="290"/>
                    <a:pt x="158" y="290"/>
                  </a:cubicBezTo>
                  <a:cubicBezTo>
                    <a:pt x="160" y="291"/>
                    <a:pt x="162" y="290"/>
                    <a:pt x="162" y="287"/>
                  </a:cubicBezTo>
                  <a:cubicBezTo>
                    <a:pt x="162" y="244"/>
                    <a:pt x="162" y="244"/>
                    <a:pt x="162" y="244"/>
                  </a:cubicBezTo>
                  <a:cubicBezTo>
                    <a:pt x="162" y="239"/>
                    <a:pt x="161" y="233"/>
                    <a:pt x="158" y="228"/>
                  </a:cubicBezTo>
                  <a:lnTo>
                    <a:pt x="140" y="195"/>
                  </a:lnTo>
                  <a:close/>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9" name="Oval 26">
              <a:extLst>
                <a:ext uri="{FF2B5EF4-FFF2-40B4-BE49-F238E27FC236}">
                  <a16:creationId xmlns:a16="http://schemas.microsoft.com/office/drawing/2014/main" id="{97B9F1ED-76E7-472B-B18C-30505F3AD2A8}"/>
                </a:ext>
              </a:extLst>
            </p:cNvPr>
            <p:cNvSpPr>
              <a:spLocks noChangeArrowheads="1"/>
            </p:cNvSpPr>
            <p:nvPr userDrawn="1"/>
          </p:nvSpPr>
          <p:spPr bwMode="auto">
            <a:xfrm>
              <a:off x="2824" y="2606"/>
              <a:ext cx="112" cy="112"/>
            </a:xfrm>
            <a:prstGeom prst="ellipse">
              <a:avLst/>
            </a:prstGeom>
            <a:noFill/>
            <a:ln w="127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0" name="Freeform 27">
              <a:extLst>
                <a:ext uri="{FF2B5EF4-FFF2-40B4-BE49-F238E27FC236}">
                  <a16:creationId xmlns:a16="http://schemas.microsoft.com/office/drawing/2014/main" id="{98C7FC9C-A13F-45B3-9BDA-B149FB325A3F}"/>
                </a:ext>
              </a:extLst>
            </p:cNvPr>
            <p:cNvSpPr>
              <a:spLocks/>
            </p:cNvSpPr>
            <p:nvPr userDrawn="1"/>
          </p:nvSpPr>
          <p:spPr bwMode="auto">
            <a:xfrm>
              <a:off x="2846" y="2628"/>
              <a:ext cx="34" cy="34"/>
            </a:xfrm>
            <a:custGeom>
              <a:avLst/>
              <a:gdLst>
                <a:gd name="T0" fmla="*/ 0 w 17"/>
                <a:gd name="T1" fmla="*/ 17 h 17"/>
                <a:gd name="T2" fmla="*/ 17 w 17"/>
                <a:gd name="T3" fmla="*/ 0 h 17"/>
              </a:gdLst>
              <a:ahLst/>
              <a:cxnLst>
                <a:cxn ang="0">
                  <a:pos x="T0" y="T1"/>
                </a:cxn>
                <a:cxn ang="0">
                  <a:pos x="T2" y="T3"/>
                </a:cxn>
              </a:cxnLst>
              <a:rect l="0" t="0" r="r" b="b"/>
              <a:pathLst>
                <a:path w="17" h="17">
                  <a:moveTo>
                    <a:pt x="0" y="17"/>
                  </a:moveTo>
                  <a:cubicBezTo>
                    <a:pt x="0" y="8"/>
                    <a:pt x="8" y="0"/>
                    <a:pt x="17" y="0"/>
                  </a:cubicBezTo>
                </a:path>
              </a:pathLst>
            </a:custGeom>
            <a:noFill/>
            <a:ln w="127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1" name="Line 28">
              <a:extLst>
                <a:ext uri="{FF2B5EF4-FFF2-40B4-BE49-F238E27FC236}">
                  <a16:creationId xmlns:a16="http://schemas.microsoft.com/office/drawing/2014/main" id="{DBFE9229-94D3-48F0-B384-02213CC70963}"/>
                </a:ext>
              </a:extLst>
            </p:cNvPr>
            <p:cNvSpPr>
              <a:spLocks noChangeShapeType="1"/>
            </p:cNvSpPr>
            <p:nvPr userDrawn="1"/>
          </p:nvSpPr>
          <p:spPr bwMode="auto">
            <a:xfrm>
              <a:off x="2850" y="2916"/>
              <a:ext cx="60" cy="0"/>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2" name="Line 29">
              <a:extLst>
                <a:ext uri="{FF2B5EF4-FFF2-40B4-BE49-F238E27FC236}">
                  <a16:creationId xmlns:a16="http://schemas.microsoft.com/office/drawing/2014/main" id="{9D376989-C2AC-4FF1-A195-907325FAB938}"/>
                </a:ext>
              </a:extLst>
            </p:cNvPr>
            <p:cNvSpPr>
              <a:spLocks noChangeShapeType="1"/>
            </p:cNvSpPr>
            <p:nvPr userDrawn="1"/>
          </p:nvSpPr>
          <p:spPr bwMode="auto">
            <a:xfrm>
              <a:off x="2792" y="2480"/>
              <a:ext cx="176" cy="0"/>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3" name="Line 30">
              <a:extLst>
                <a:ext uri="{FF2B5EF4-FFF2-40B4-BE49-F238E27FC236}">
                  <a16:creationId xmlns:a16="http://schemas.microsoft.com/office/drawing/2014/main" id="{42050C23-62B7-4413-BE1E-2F14A7C7E2F8}"/>
                </a:ext>
              </a:extLst>
            </p:cNvPr>
            <p:cNvSpPr>
              <a:spLocks noChangeShapeType="1"/>
            </p:cNvSpPr>
            <p:nvPr userDrawn="1"/>
          </p:nvSpPr>
          <p:spPr bwMode="auto">
            <a:xfrm>
              <a:off x="2762" y="2754"/>
              <a:ext cx="58" cy="142"/>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4" name="Line 31">
              <a:extLst>
                <a:ext uri="{FF2B5EF4-FFF2-40B4-BE49-F238E27FC236}">
                  <a16:creationId xmlns:a16="http://schemas.microsoft.com/office/drawing/2014/main" id="{B79B8A47-A2EB-4DAD-94A8-721662D12810}"/>
                </a:ext>
              </a:extLst>
            </p:cNvPr>
            <p:cNvSpPr>
              <a:spLocks noChangeShapeType="1"/>
            </p:cNvSpPr>
            <p:nvPr userDrawn="1"/>
          </p:nvSpPr>
          <p:spPr bwMode="auto">
            <a:xfrm flipH="1">
              <a:off x="2940" y="2754"/>
              <a:ext cx="58" cy="142"/>
            </a:xfrm>
            <a:prstGeom prst="line">
              <a:avLst/>
            </a:prstGeom>
            <a:noFill/>
            <a:ln w="127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45" name="Freeform 32">
              <a:extLst>
                <a:ext uri="{FF2B5EF4-FFF2-40B4-BE49-F238E27FC236}">
                  <a16:creationId xmlns:a16="http://schemas.microsoft.com/office/drawing/2014/main" id="{877955C6-4627-4B8D-8FA3-02A0A93F46A8}"/>
                </a:ext>
              </a:extLst>
            </p:cNvPr>
            <p:cNvSpPr>
              <a:spLocks/>
            </p:cNvSpPr>
            <p:nvPr userDrawn="1"/>
          </p:nvSpPr>
          <p:spPr bwMode="auto">
            <a:xfrm>
              <a:off x="2870" y="2754"/>
              <a:ext cx="20" cy="162"/>
            </a:xfrm>
            <a:custGeom>
              <a:avLst/>
              <a:gdLst>
                <a:gd name="T0" fmla="*/ 5 w 10"/>
                <a:gd name="T1" fmla="*/ 0 h 81"/>
                <a:gd name="T2" fmla="*/ 5 w 10"/>
                <a:gd name="T3" fmla="*/ 0 h 81"/>
                <a:gd name="T4" fmla="*/ 2 w 10"/>
                <a:gd name="T5" fmla="*/ 3 h 81"/>
                <a:gd name="T6" fmla="*/ 0 w 10"/>
                <a:gd name="T7" fmla="*/ 81 h 81"/>
                <a:gd name="T8" fmla="*/ 5 w 10"/>
                <a:gd name="T9" fmla="*/ 81 h 81"/>
                <a:gd name="T10" fmla="*/ 10 w 10"/>
                <a:gd name="T11" fmla="*/ 81 h 81"/>
                <a:gd name="T12" fmla="*/ 9 w 10"/>
                <a:gd name="T13" fmla="*/ 3 h 81"/>
                <a:gd name="T14" fmla="*/ 5 w 10"/>
                <a:gd name="T15" fmla="*/ 0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1">
                  <a:moveTo>
                    <a:pt x="5" y="0"/>
                  </a:moveTo>
                  <a:cubicBezTo>
                    <a:pt x="5" y="0"/>
                    <a:pt x="5" y="0"/>
                    <a:pt x="5" y="0"/>
                  </a:cubicBezTo>
                  <a:cubicBezTo>
                    <a:pt x="3" y="0"/>
                    <a:pt x="2" y="2"/>
                    <a:pt x="2" y="3"/>
                  </a:cubicBezTo>
                  <a:cubicBezTo>
                    <a:pt x="0" y="81"/>
                    <a:pt x="0" y="81"/>
                    <a:pt x="0" y="81"/>
                  </a:cubicBezTo>
                  <a:cubicBezTo>
                    <a:pt x="5" y="81"/>
                    <a:pt x="5" y="81"/>
                    <a:pt x="5" y="81"/>
                  </a:cubicBezTo>
                  <a:cubicBezTo>
                    <a:pt x="10" y="81"/>
                    <a:pt x="10" y="81"/>
                    <a:pt x="10" y="81"/>
                  </a:cubicBezTo>
                  <a:cubicBezTo>
                    <a:pt x="9" y="3"/>
                    <a:pt x="9" y="3"/>
                    <a:pt x="9" y="3"/>
                  </a:cubicBezTo>
                  <a:cubicBezTo>
                    <a:pt x="8" y="2"/>
                    <a:pt x="7" y="0"/>
                    <a:pt x="5" y="0"/>
                  </a:cubicBezTo>
                  <a:close/>
                </a:path>
              </a:pathLst>
            </a:custGeom>
            <a:noFill/>
            <a:ln w="127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47" name="Group 4">
            <a:extLst>
              <a:ext uri="{FF2B5EF4-FFF2-40B4-BE49-F238E27FC236}">
                <a16:creationId xmlns:a16="http://schemas.microsoft.com/office/drawing/2014/main" id="{27C1DAA5-FFFD-4148-A332-FAD78C2551BB}"/>
              </a:ext>
            </a:extLst>
          </p:cNvPr>
          <p:cNvGrpSpPr>
            <a:grpSpLocks noChangeAspect="1"/>
          </p:cNvGrpSpPr>
          <p:nvPr userDrawn="1"/>
        </p:nvGrpSpPr>
        <p:grpSpPr bwMode="auto">
          <a:xfrm>
            <a:off x="6066839" y="1734438"/>
            <a:ext cx="397544" cy="254167"/>
            <a:chOff x="2702" y="1494"/>
            <a:chExt cx="366" cy="234"/>
          </a:xfrm>
        </p:grpSpPr>
        <p:sp>
          <p:nvSpPr>
            <p:cNvPr id="48" name="Freeform 6">
              <a:extLst>
                <a:ext uri="{FF2B5EF4-FFF2-40B4-BE49-F238E27FC236}">
                  <a16:creationId xmlns:a16="http://schemas.microsoft.com/office/drawing/2014/main" id="{505DE4EE-2F0D-4DD3-9F2D-2518E4A5B10A}"/>
                </a:ext>
              </a:extLst>
            </p:cNvPr>
            <p:cNvSpPr>
              <a:spLocks/>
            </p:cNvSpPr>
            <p:nvPr/>
          </p:nvSpPr>
          <p:spPr bwMode="auto">
            <a:xfrm>
              <a:off x="2702" y="1494"/>
              <a:ext cx="366" cy="234"/>
            </a:xfrm>
            <a:custGeom>
              <a:avLst/>
              <a:gdLst>
                <a:gd name="T0" fmla="*/ 154 w 183"/>
                <a:gd name="T1" fmla="*/ 46 h 117"/>
                <a:gd name="T2" fmla="*/ 154 w 183"/>
                <a:gd name="T3" fmla="*/ 43 h 117"/>
                <a:gd name="T4" fmla="*/ 130 w 183"/>
                <a:gd name="T5" fmla="*/ 19 h 117"/>
                <a:gd name="T6" fmla="*/ 114 w 183"/>
                <a:gd name="T7" fmla="*/ 25 h 117"/>
                <a:gd name="T8" fmla="*/ 74 w 183"/>
                <a:gd name="T9" fmla="*/ 0 h 117"/>
                <a:gd name="T10" fmla="*/ 32 w 183"/>
                <a:gd name="T11" fmla="*/ 43 h 117"/>
                <a:gd name="T12" fmla="*/ 32 w 183"/>
                <a:gd name="T13" fmla="*/ 48 h 117"/>
                <a:gd name="T14" fmla="*/ 0 w 183"/>
                <a:gd name="T15" fmla="*/ 83 h 117"/>
                <a:gd name="T16" fmla="*/ 35 w 183"/>
                <a:gd name="T17" fmla="*/ 117 h 117"/>
                <a:gd name="T18" fmla="*/ 147 w 183"/>
                <a:gd name="T19" fmla="*/ 117 h 117"/>
                <a:gd name="T20" fmla="*/ 183 w 183"/>
                <a:gd name="T21" fmla="*/ 81 h 117"/>
                <a:gd name="T22" fmla="*/ 154 w 183"/>
                <a:gd name="T23"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117">
                  <a:moveTo>
                    <a:pt x="154" y="46"/>
                  </a:moveTo>
                  <a:cubicBezTo>
                    <a:pt x="154" y="45"/>
                    <a:pt x="154" y="44"/>
                    <a:pt x="154" y="43"/>
                  </a:cubicBezTo>
                  <a:cubicBezTo>
                    <a:pt x="154" y="29"/>
                    <a:pt x="143" y="19"/>
                    <a:pt x="130" y="19"/>
                  </a:cubicBezTo>
                  <a:cubicBezTo>
                    <a:pt x="124" y="19"/>
                    <a:pt x="118" y="21"/>
                    <a:pt x="114" y="25"/>
                  </a:cubicBezTo>
                  <a:cubicBezTo>
                    <a:pt x="107" y="10"/>
                    <a:pt x="92" y="0"/>
                    <a:pt x="74" y="0"/>
                  </a:cubicBezTo>
                  <a:cubicBezTo>
                    <a:pt x="51" y="0"/>
                    <a:pt x="32" y="19"/>
                    <a:pt x="32" y="43"/>
                  </a:cubicBezTo>
                  <a:cubicBezTo>
                    <a:pt x="32" y="44"/>
                    <a:pt x="32" y="46"/>
                    <a:pt x="32" y="48"/>
                  </a:cubicBezTo>
                  <a:cubicBezTo>
                    <a:pt x="14" y="50"/>
                    <a:pt x="0" y="65"/>
                    <a:pt x="0" y="83"/>
                  </a:cubicBezTo>
                  <a:cubicBezTo>
                    <a:pt x="0" y="102"/>
                    <a:pt x="16" y="117"/>
                    <a:pt x="35" y="117"/>
                  </a:cubicBezTo>
                  <a:cubicBezTo>
                    <a:pt x="147" y="117"/>
                    <a:pt x="147" y="117"/>
                    <a:pt x="147" y="117"/>
                  </a:cubicBezTo>
                  <a:cubicBezTo>
                    <a:pt x="167" y="117"/>
                    <a:pt x="183" y="101"/>
                    <a:pt x="183" y="81"/>
                  </a:cubicBezTo>
                  <a:cubicBezTo>
                    <a:pt x="183" y="64"/>
                    <a:pt x="170" y="49"/>
                    <a:pt x="154" y="46"/>
                  </a:cubicBezTo>
                  <a:close/>
                </a:path>
              </a:pathLst>
            </a:custGeom>
            <a:solidFill>
              <a:srgbClr val="FFFFFF"/>
            </a:solidFill>
            <a:ln w="25400" cap="flat">
              <a:solidFill>
                <a:srgbClr val="B3B2B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49" name="Freeform 7">
              <a:extLst>
                <a:ext uri="{FF2B5EF4-FFF2-40B4-BE49-F238E27FC236}">
                  <a16:creationId xmlns:a16="http://schemas.microsoft.com/office/drawing/2014/main" id="{BB78FF6B-DBA3-45B9-AF83-A0B55E4A6B49}"/>
                </a:ext>
              </a:extLst>
            </p:cNvPr>
            <p:cNvSpPr>
              <a:spLocks/>
            </p:cNvSpPr>
            <p:nvPr/>
          </p:nvSpPr>
          <p:spPr bwMode="auto">
            <a:xfrm>
              <a:off x="2792" y="1522"/>
              <a:ext cx="58" cy="58"/>
            </a:xfrm>
            <a:custGeom>
              <a:avLst/>
              <a:gdLst>
                <a:gd name="T0" fmla="*/ 0 w 29"/>
                <a:gd name="T1" fmla="*/ 29 h 29"/>
                <a:gd name="T2" fmla="*/ 29 w 29"/>
                <a:gd name="T3" fmla="*/ 0 h 29"/>
              </a:gdLst>
              <a:ahLst/>
              <a:cxnLst>
                <a:cxn ang="0">
                  <a:pos x="T0" y="T1"/>
                </a:cxn>
                <a:cxn ang="0">
                  <a:pos x="T2" y="T3"/>
                </a:cxn>
              </a:cxnLst>
              <a:rect l="0" t="0" r="r" b="b"/>
              <a:pathLst>
                <a:path w="29" h="29">
                  <a:moveTo>
                    <a:pt x="0" y="29"/>
                  </a:moveTo>
                  <a:cubicBezTo>
                    <a:pt x="0" y="13"/>
                    <a:pt x="13" y="0"/>
                    <a:pt x="29" y="0"/>
                  </a:cubicBezTo>
                </a:path>
              </a:pathLst>
            </a:custGeom>
            <a:noFill/>
            <a:ln w="12700" cap="rnd">
              <a:solidFill>
                <a:srgbClr val="B3B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grpSp>
        <p:nvGrpSpPr>
          <p:cNvPr id="50" name="Group 4">
            <a:extLst>
              <a:ext uri="{FF2B5EF4-FFF2-40B4-BE49-F238E27FC236}">
                <a16:creationId xmlns:a16="http://schemas.microsoft.com/office/drawing/2014/main" id="{27BD0228-F0CC-4758-A526-64E97DCC92D6}"/>
              </a:ext>
            </a:extLst>
          </p:cNvPr>
          <p:cNvGrpSpPr>
            <a:grpSpLocks noChangeAspect="1"/>
          </p:cNvGrpSpPr>
          <p:nvPr userDrawn="1"/>
        </p:nvGrpSpPr>
        <p:grpSpPr bwMode="auto">
          <a:xfrm>
            <a:off x="5655444" y="2096061"/>
            <a:ext cx="529131" cy="338297"/>
            <a:chOff x="2702" y="1494"/>
            <a:chExt cx="366" cy="234"/>
          </a:xfrm>
        </p:grpSpPr>
        <p:sp>
          <p:nvSpPr>
            <p:cNvPr id="51" name="Freeform 6">
              <a:extLst>
                <a:ext uri="{FF2B5EF4-FFF2-40B4-BE49-F238E27FC236}">
                  <a16:creationId xmlns:a16="http://schemas.microsoft.com/office/drawing/2014/main" id="{45BBFA52-1682-4C55-B1C0-9DFAA7CA6D79}"/>
                </a:ext>
              </a:extLst>
            </p:cNvPr>
            <p:cNvSpPr>
              <a:spLocks/>
            </p:cNvSpPr>
            <p:nvPr/>
          </p:nvSpPr>
          <p:spPr bwMode="auto">
            <a:xfrm>
              <a:off x="2702" y="1494"/>
              <a:ext cx="366" cy="234"/>
            </a:xfrm>
            <a:custGeom>
              <a:avLst/>
              <a:gdLst>
                <a:gd name="T0" fmla="*/ 154 w 183"/>
                <a:gd name="T1" fmla="*/ 46 h 117"/>
                <a:gd name="T2" fmla="*/ 154 w 183"/>
                <a:gd name="T3" fmla="*/ 43 h 117"/>
                <a:gd name="T4" fmla="*/ 130 w 183"/>
                <a:gd name="T5" fmla="*/ 19 h 117"/>
                <a:gd name="T6" fmla="*/ 114 w 183"/>
                <a:gd name="T7" fmla="*/ 25 h 117"/>
                <a:gd name="T8" fmla="*/ 74 w 183"/>
                <a:gd name="T9" fmla="*/ 0 h 117"/>
                <a:gd name="T10" fmla="*/ 32 w 183"/>
                <a:gd name="T11" fmla="*/ 43 h 117"/>
                <a:gd name="T12" fmla="*/ 32 w 183"/>
                <a:gd name="T13" fmla="*/ 48 h 117"/>
                <a:gd name="T14" fmla="*/ 0 w 183"/>
                <a:gd name="T15" fmla="*/ 83 h 117"/>
                <a:gd name="T16" fmla="*/ 35 w 183"/>
                <a:gd name="T17" fmla="*/ 117 h 117"/>
                <a:gd name="T18" fmla="*/ 147 w 183"/>
                <a:gd name="T19" fmla="*/ 117 h 117"/>
                <a:gd name="T20" fmla="*/ 183 w 183"/>
                <a:gd name="T21" fmla="*/ 81 h 117"/>
                <a:gd name="T22" fmla="*/ 154 w 183"/>
                <a:gd name="T23"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3" h="117">
                  <a:moveTo>
                    <a:pt x="154" y="46"/>
                  </a:moveTo>
                  <a:cubicBezTo>
                    <a:pt x="154" y="45"/>
                    <a:pt x="154" y="44"/>
                    <a:pt x="154" y="43"/>
                  </a:cubicBezTo>
                  <a:cubicBezTo>
                    <a:pt x="154" y="29"/>
                    <a:pt x="143" y="19"/>
                    <a:pt x="130" y="19"/>
                  </a:cubicBezTo>
                  <a:cubicBezTo>
                    <a:pt x="124" y="19"/>
                    <a:pt x="118" y="21"/>
                    <a:pt x="114" y="25"/>
                  </a:cubicBezTo>
                  <a:cubicBezTo>
                    <a:pt x="107" y="10"/>
                    <a:pt x="92" y="0"/>
                    <a:pt x="74" y="0"/>
                  </a:cubicBezTo>
                  <a:cubicBezTo>
                    <a:pt x="51" y="0"/>
                    <a:pt x="32" y="19"/>
                    <a:pt x="32" y="43"/>
                  </a:cubicBezTo>
                  <a:cubicBezTo>
                    <a:pt x="32" y="44"/>
                    <a:pt x="32" y="46"/>
                    <a:pt x="32" y="48"/>
                  </a:cubicBezTo>
                  <a:cubicBezTo>
                    <a:pt x="14" y="50"/>
                    <a:pt x="0" y="65"/>
                    <a:pt x="0" y="83"/>
                  </a:cubicBezTo>
                  <a:cubicBezTo>
                    <a:pt x="0" y="102"/>
                    <a:pt x="16" y="117"/>
                    <a:pt x="35" y="117"/>
                  </a:cubicBezTo>
                  <a:cubicBezTo>
                    <a:pt x="147" y="117"/>
                    <a:pt x="147" y="117"/>
                    <a:pt x="147" y="117"/>
                  </a:cubicBezTo>
                  <a:cubicBezTo>
                    <a:pt x="167" y="117"/>
                    <a:pt x="183" y="101"/>
                    <a:pt x="183" y="81"/>
                  </a:cubicBezTo>
                  <a:cubicBezTo>
                    <a:pt x="183" y="64"/>
                    <a:pt x="170" y="49"/>
                    <a:pt x="154" y="46"/>
                  </a:cubicBezTo>
                  <a:close/>
                </a:path>
              </a:pathLst>
            </a:custGeom>
            <a:solidFill>
              <a:srgbClr val="FFFFFF"/>
            </a:solidFill>
            <a:ln w="25400" cap="flat">
              <a:solidFill>
                <a:srgbClr val="B3B2B2"/>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sz="2400"/>
            </a:p>
          </p:txBody>
        </p:sp>
        <p:sp>
          <p:nvSpPr>
            <p:cNvPr id="52" name="Freeform 7">
              <a:extLst>
                <a:ext uri="{FF2B5EF4-FFF2-40B4-BE49-F238E27FC236}">
                  <a16:creationId xmlns:a16="http://schemas.microsoft.com/office/drawing/2014/main" id="{D4742561-EBAA-4B66-80F7-9F1C05904470}"/>
                </a:ext>
              </a:extLst>
            </p:cNvPr>
            <p:cNvSpPr>
              <a:spLocks/>
            </p:cNvSpPr>
            <p:nvPr/>
          </p:nvSpPr>
          <p:spPr bwMode="auto">
            <a:xfrm>
              <a:off x="2792" y="1522"/>
              <a:ext cx="58" cy="58"/>
            </a:xfrm>
            <a:custGeom>
              <a:avLst/>
              <a:gdLst>
                <a:gd name="T0" fmla="*/ 0 w 29"/>
                <a:gd name="T1" fmla="*/ 29 h 29"/>
                <a:gd name="T2" fmla="*/ 29 w 29"/>
                <a:gd name="T3" fmla="*/ 0 h 29"/>
              </a:gdLst>
              <a:ahLst/>
              <a:cxnLst>
                <a:cxn ang="0">
                  <a:pos x="T0" y="T1"/>
                </a:cxn>
                <a:cxn ang="0">
                  <a:pos x="T2" y="T3"/>
                </a:cxn>
              </a:cxnLst>
              <a:rect l="0" t="0" r="r" b="b"/>
              <a:pathLst>
                <a:path w="29" h="29">
                  <a:moveTo>
                    <a:pt x="0" y="29"/>
                  </a:moveTo>
                  <a:cubicBezTo>
                    <a:pt x="0" y="13"/>
                    <a:pt x="13" y="0"/>
                    <a:pt x="29" y="0"/>
                  </a:cubicBezTo>
                </a:path>
              </a:pathLst>
            </a:custGeom>
            <a:noFill/>
            <a:ln w="12700" cap="rnd">
              <a:solidFill>
                <a:srgbClr val="B3B2B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107260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decel="50000" fill="hold" nodeType="clickEffect">
                                  <p:stCondLst>
                                    <p:cond delay="0"/>
                                  </p:stCondLst>
                                  <p:childTnLst>
                                    <p:animMotion origin="layout" path="M -2.77778E-7 3.08642E-6 L -0.03663 3.08642E-6 " pathEditMode="relative" rAng="0" ptsTypes="AA">
                                      <p:cBhvr>
                                        <p:cTn id="6" dur="2000" fill="hold"/>
                                        <p:tgtEl>
                                          <p:spTgt spid="50"/>
                                        </p:tgtEl>
                                        <p:attrNameLst>
                                          <p:attrName>ppt_x</p:attrName>
                                          <p:attrName>ppt_y</p:attrName>
                                        </p:attrNameLst>
                                      </p:cBhvr>
                                      <p:rCtr x="-1840" y="0"/>
                                    </p:animMotion>
                                  </p:childTnLst>
                                </p:cTn>
                              </p:par>
                              <p:par>
                                <p:cTn id="7" presetID="35" presetClass="path" presetSubtype="0" decel="50000" fill="hold" nodeType="withEffect">
                                  <p:stCondLst>
                                    <p:cond delay="0"/>
                                  </p:stCondLst>
                                  <p:childTnLst>
                                    <p:animMotion origin="layout" path="M 1.11111E-6 3.7037E-6 L 0.02934 3.7037E-6 " pathEditMode="relative" rAng="0" ptsTypes="AA">
                                      <p:cBhvr>
                                        <p:cTn id="8" dur="2000" fill="hold"/>
                                        <p:tgtEl>
                                          <p:spTgt spid="47"/>
                                        </p:tgtEl>
                                        <p:attrNameLst>
                                          <p:attrName>ppt_x</p:attrName>
                                          <p:attrName>ppt_y</p:attrName>
                                        </p:attrNameLst>
                                      </p:cBhvr>
                                      <p:rCtr x="1458" y="0"/>
                                    </p:animMotion>
                                  </p:childTnLst>
                                </p:cTn>
                              </p:par>
                              <p:par>
                                <p:cTn id="9" presetID="2" presetClass="exit" presetSubtype="1" fill="hold" nodeType="withEffect">
                                  <p:stCondLst>
                                    <p:cond delay="0"/>
                                  </p:stCondLst>
                                  <p:childTnLst>
                                    <p:anim calcmode="lin" valueType="num">
                                      <p:cBhvr additive="base">
                                        <p:cTn id="10" dur="500"/>
                                        <p:tgtEl>
                                          <p:spTgt spid="26"/>
                                        </p:tgtEl>
                                        <p:attrNameLst>
                                          <p:attrName>ppt_x</p:attrName>
                                        </p:attrNameLst>
                                      </p:cBhvr>
                                      <p:tavLst>
                                        <p:tav tm="0">
                                          <p:val>
                                            <p:strVal val="ppt_x"/>
                                          </p:val>
                                        </p:tav>
                                        <p:tav tm="100000">
                                          <p:val>
                                            <p:strVal val="ppt_x"/>
                                          </p:val>
                                        </p:tav>
                                      </p:tavLst>
                                    </p:anim>
                                    <p:anim calcmode="lin" valueType="num">
                                      <p:cBhvr additive="base">
                                        <p:cTn id="11" dur="500"/>
                                        <p:tgtEl>
                                          <p:spTgt spid="26"/>
                                        </p:tgtEl>
                                        <p:attrNameLst>
                                          <p:attrName>ppt_y</p:attrName>
                                        </p:attrNameLst>
                                      </p:cBhvr>
                                      <p:tavLst>
                                        <p:tav tm="0">
                                          <p:val>
                                            <p:strVal val="ppt_y"/>
                                          </p:val>
                                        </p:tav>
                                        <p:tav tm="100000">
                                          <p:val>
                                            <p:strVal val="0-ppt_h/2"/>
                                          </p:val>
                                        </p:tav>
                                      </p:tavLst>
                                    </p:anim>
                                    <p:set>
                                      <p:cBhvr>
                                        <p:cTn id="12" dur="1" fill="hold">
                                          <p:stCondLst>
                                            <p:cond delay="499"/>
                                          </p:stCondLst>
                                        </p:cTn>
                                        <p:tgtEl>
                                          <p:spTgt spid="26"/>
                                        </p:tgtEl>
                                        <p:attrNameLst>
                                          <p:attrName>style.visibility</p:attrName>
                                        </p:attrNameLst>
                                      </p:cBhvr>
                                      <p:to>
                                        <p:strVal val="hidden"/>
                                      </p:to>
                                    </p:set>
                                  </p:childTnLst>
                                </p:cTn>
                              </p:par>
                              <p:par>
                                <p:cTn id="13" presetID="2" presetClass="exit" presetSubtype="8" fill="hold" grpId="0" nodeType="withEffect">
                                  <p:stCondLst>
                                    <p:cond delay="500"/>
                                  </p:stCondLst>
                                  <p:childTnLst>
                                    <p:anim calcmode="lin" valueType="num">
                                      <p:cBhvr additive="base">
                                        <p:cTn id="14" dur="500"/>
                                        <p:tgtEl>
                                          <p:spTgt spid="30"/>
                                        </p:tgtEl>
                                        <p:attrNameLst>
                                          <p:attrName>ppt_x</p:attrName>
                                        </p:attrNameLst>
                                      </p:cBhvr>
                                      <p:tavLst>
                                        <p:tav tm="0">
                                          <p:val>
                                            <p:strVal val="ppt_x"/>
                                          </p:val>
                                        </p:tav>
                                        <p:tav tm="100000">
                                          <p:val>
                                            <p:strVal val="0-ppt_w/2"/>
                                          </p:val>
                                        </p:tav>
                                      </p:tavLst>
                                    </p:anim>
                                    <p:anim calcmode="lin" valueType="num">
                                      <p:cBhvr additive="base">
                                        <p:cTn id="15" dur="500"/>
                                        <p:tgtEl>
                                          <p:spTgt spid="30"/>
                                        </p:tgtEl>
                                        <p:attrNameLst>
                                          <p:attrName>ppt_y</p:attrName>
                                        </p:attrNameLst>
                                      </p:cBhvr>
                                      <p:tavLst>
                                        <p:tav tm="0">
                                          <p:val>
                                            <p:strVal val="ppt_y"/>
                                          </p:val>
                                        </p:tav>
                                        <p:tav tm="100000">
                                          <p:val>
                                            <p:strVal val="ppt_y"/>
                                          </p:val>
                                        </p:tav>
                                      </p:tavLst>
                                    </p:anim>
                                    <p:set>
                                      <p:cBhvr>
                                        <p:cTn id="16" dur="1" fill="hold">
                                          <p:stCondLst>
                                            <p:cond delay="499"/>
                                          </p:stCondLst>
                                        </p:cTn>
                                        <p:tgtEl>
                                          <p:spTgt spid="30"/>
                                        </p:tgtEl>
                                        <p:attrNameLst>
                                          <p:attrName>style.visibility</p:attrName>
                                        </p:attrNameLst>
                                      </p:cBhvr>
                                      <p:to>
                                        <p:strVal val="hidden"/>
                                      </p:to>
                                    </p:set>
                                  </p:childTnLst>
                                </p:cTn>
                              </p:par>
                              <p:par>
                                <p:cTn id="17" presetID="2" presetClass="exit" presetSubtype="2" fill="hold" grpId="0" nodeType="withEffect">
                                  <p:stCondLst>
                                    <p:cond delay="500"/>
                                  </p:stCondLst>
                                  <p:childTnLst>
                                    <p:anim calcmode="lin" valueType="num">
                                      <p:cBhvr additive="base">
                                        <p:cTn id="18" dur="500"/>
                                        <p:tgtEl>
                                          <p:spTgt spid="36"/>
                                        </p:tgtEl>
                                        <p:attrNameLst>
                                          <p:attrName>ppt_x</p:attrName>
                                        </p:attrNameLst>
                                      </p:cBhvr>
                                      <p:tavLst>
                                        <p:tav tm="0">
                                          <p:val>
                                            <p:strVal val="ppt_x"/>
                                          </p:val>
                                        </p:tav>
                                        <p:tav tm="100000">
                                          <p:val>
                                            <p:strVal val="1+ppt_w/2"/>
                                          </p:val>
                                        </p:tav>
                                      </p:tavLst>
                                    </p:anim>
                                    <p:anim calcmode="lin" valueType="num">
                                      <p:cBhvr additive="base">
                                        <p:cTn id="19" dur="500"/>
                                        <p:tgtEl>
                                          <p:spTgt spid="36"/>
                                        </p:tgtEl>
                                        <p:attrNameLst>
                                          <p:attrName>ppt_y</p:attrName>
                                        </p:attrNameLst>
                                      </p:cBhvr>
                                      <p:tavLst>
                                        <p:tav tm="0">
                                          <p:val>
                                            <p:strVal val="ppt_y"/>
                                          </p:val>
                                        </p:tav>
                                        <p:tav tm="100000">
                                          <p:val>
                                            <p:strVal val="ppt_y"/>
                                          </p:val>
                                        </p:tav>
                                      </p:tavLst>
                                    </p:anim>
                                    <p:set>
                                      <p:cBhvr>
                                        <p:cTn id="20"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6" grpId="0" animBg="1"/>
    </p:bldLst>
  </p:timing>
  <p:extLst>
    <p:ext uri="{DCECCB84-F9BA-43D5-87BE-67443E8EF086}">
      <p15:sldGuideLst xmlns:p15="http://schemas.microsoft.com/office/powerpoint/2012/main">
        <p15:guide id="1"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32425BA9-E932-4464-90E9-2F6E06DF796D}"/>
              </a:ext>
            </a:extLst>
          </p:cNvPr>
          <p:cNvGrpSpPr>
            <a:grpSpLocks noChangeAspect="1"/>
          </p:cNvGrpSpPr>
          <p:nvPr userDrawn="1"/>
        </p:nvGrpSpPr>
        <p:grpSpPr bwMode="auto">
          <a:xfrm>
            <a:off x="5977468" y="6481235"/>
            <a:ext cx="6214533" cy="376767"/>
            <a:chOff x="2824" y="3062"/>
            <a:chExt cx="2936" cy="178"/>
          </a:xfrm>
        </p:grpSpPr>
        <p:sp>
          <p:nvSpPr>
            <p:cNvPr id="7" name="Freeform 6">
              <a:extLst>
                <a:ext uri="{FF2B5EF4-FFF2-40B4-BE49-F238E27FC236}">
                  <a16:creationId xmlns:a16="http://schemas.microsoft.com/office/drawing/2014/main" id="{D0097E72-543B-46A4-80B0-76736A21E8D3}"/>
                </a:ext>
              </a:extLst>
            </p:cNvPr>
            <p:cNvSpPr>
              <a:spLocks/>
            </p:cNvSpPr>
            <p:nvPr userDrawn="1"/>
          </p:nvSpPr>
          <p:spPr bwMode="auto">
            <a:xfrm>
              <a:off x="2824" y="3062"/>
              <a:ext cx="2936" cy="178"/>
            </a:xfrm>
            <a:custGeom>
              <a:avLst/>
              <a:gdLst>
                <a:gd name="T0" fmla="*/ 1468 w 1468"/>
                <a:gd name="T1" fmla="*/ 0 h 89"/>
                <a:gd name="T2" fmla="*/ 134 w 1468"/>
                <a:gd name="T3" fmla="*/ 0 h 89"/>
                <a:gd name="T4" fmla="*/ 56 w 1468"/>
                <a:gd name="T5" fmla="*/ 0 h 89"/>
                <a:gd name="T6" fmla="*/ 0 w 1468"/>
                <a:gd name="T7" fmla="*/ 56 h 89"/>
                <a:gd name="T8" fmla="*/ 0 w 1468"/>
                <a:gd name="T9" fmla="*/ 89 h 89"/>
              </a:gdLst>
              <a:ahLst/>
              <a:cxnLst>
                <a:cxn ang="0">
                  <a:pos x="T0" y="T1"/>
                </a:cxn>
                <a:cxn ang="0">
                  <a:pos x="T2" y="T3"/>
                </a:cxn>
                <a:cxn ang="0">
                  <a:pos x="T4" y="T5"/>
                </a:cxn>
                <a:cxn ang="0">
                  <a:pos x="T6" y="T7"/>
                </a:cxn>
                <a:cxn ang="0">
                  <a:pos x="T8" y="T9"/>
                </a:cxn>
              </a:cxnLst>
              <a:rect l="0" t="0" r="r" b="b"/>
              <a:pathLst>
                <a:path w="1468" h="89">
                  <a:moveTo>
                    <a:pt x="1468" y="0"/>
                  </a:moveTo>
                  <a:cubicBezTo>
                    <a:pt x="134" y="0"/>
                    <a:pt x="134" y="0"/>
                    <a:pt x="134" y="0"/>
                  </a:cubicBezTo>
                  <a:cubicBezTo>
                    <a:pt x="56" y="0"/>
                    <a:pt x="56" y="0"/>
                    <a:pt x="56" y="0"/>
                  </a:cubicBezTo>
                  <a:cubicBezTo>
                    <a:pt x="25" y="0"/>
                    <a:pt x="0" y="25"/>
                    <a:pt x="0" y="56"/>
                  </a:cubicBezTo>
                  <a:cubicBezTo>
                    <a:pt x="0" y="89"/>
                    <a:pt x="0" y="89"/>
                    <a:pt x="0" y="89"/>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8" name="Freeform 7">
              <a:extLst>
                <a:ext uri="{FF2B5EF4-FFF2-40B4-BE49-F238E27FC236}">
                  <a16:creationId xmlns:a16="http://schemas.microsoft.com/office/drawing/2014/main" id="{BB45291A-D0DA-4DD7-8E72-3B0B5F36D356}"/>
                </a:ext>
              </a:extLst>
            </p:cNvPr>
            <p:cNvSpPr>
              <a:spLocks/>
            </p:cNvSpPr>
            <p:nvPr userDrawn="1"/>
          </p:nvSpPr>
          <p:spPr bwMode="auto">
            <a:xfrm>
              <a:off x="2852" y="3090"/>
              <a:ext cx="2908" cy="150"/>
            </a:xfrm>
            <a:custGeom>
              <a:avLst/>
              <a:gdLst>
                <a:gd name="T0" fmla="*/ 1454 w 1454"/>
                <a:gd name="T1" fmla="*/ 0 h 75"/>
                <a:gd name="T2" fmla="*/ 120 w 1454"/>
                <a:gd name="T3" fmla="*/ 0 h 75"/>
                <a:gd name="T4" fmla="*/ 45 w 1454"/>
                <a:gd name="T5" fmla="*/ 0 h 75"/>
                <a:gd name="T6" fmla="*/ 0 w 1454"/>
                <a:gd name="T7" fmla="*/ 45 h 75"/>
                <a:gd name="T8" fmla="*/ 0 w 1454"/>
                <a:gd name="T9" fmla="*/ 75 h 75"/>
              </a:gdLst>
              <a:ahLst/>
              <a:cxnLst>
                <a:cxn ang="0">
                  <a:pos x="T0" y="T1"/>
                </a:cxn>
                <a:cxn ang="0">
                  <a:pos x="T2" y="T3"/>
                </a:cxn>
                <a:cxn ang="0">
                  <a:pos x="T4" y="T5"/>
                </a:cxn>
                <a:cxn ang="0">
                  <a:pos x="T6" y="T7"/>
                </a:cxn>
                <a:cxn ang="0">
                  <a:pos x="T8" y="T9"/>
                </a:cxn>
              </a:cxnLst>
              <a:rect l="0" t="0" r="r" b="b"/>
              <a:pathLst>
                <a:path w="1454" h="75">
                  <a:moveTo>
                    <a:pt x="1454" y="0"/>
                  </a:moveTo>
                  <a:cubicBezTo>
                    <a:pt x="120" y="0"/>
                    <a:pt x="120" y="0"/>
                    <a:pt x="120" y="0"/>
                  </a:cubicBezTo>
                  <a:cubicBezTo>
                    <a:pt x="45" y="0"/>
                    <a:pt x="45" y="0"/>
                    <a:pt x="45" y="0"/>
                  </a:cubicBezTo>
                  <a:cubicBezTo>
                    <a:pt x="20" y="0"/>
                    <a:pt x="0" y="20"/>
                    <a:pt x="0" y="45"/>
                  </a:cubicBezTo>
                  <a:cubicBezTo>
                    <a:pt x="0" y="75"/>
                    <a:pt x="0" y="75"/>
                    <a:pt x="0" y="75"/>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9" name="Freeform 8">
              <a:extLst>
                <a:ext uri="{FF2B5EF4-FFF2-40B4-BE49-F238E27FC236}">
                  <a16:creationId xmlns:a16="http://schemas.microsoft.com/office/drawing/2014/main" id="{4B5C478F-D5CB-48C5-A312-DFFD84CC2B85}"/>
                </a:ext>
              </a:extLst>
            </p:cNvPr>
            <p:cNvSpPr>
              <a:spLocks/>
            </p:cNvSpPr>
            <p:nvPr userDrawn="1"/>
          </p:nvSpPr>
          <p:spPr bwMode="auto">
            <a:xfrm>
              <a:off x="2880" y="3118"/>
              <a:ext cx="2880" cy="122"/>
            </a:xfrm>
            <a:custGeom>
              <a:avLst/>
              <a:gdLst>
                <a:gd name="T0" fmla="*/ 1440 w 1440"/>
                <a:gd name="T1" fmla="*/ 0 h 61"/>
                <a:gd name="T2" fmla="*/ 106 w 1440"/>
                <a:gd name="T3" fmla="*/ 0 h 61"/>
                <a:gd name="T4" fmla="*/ 34 w 1440"/>
                <a:gd name="T5" fmla="*/ 0 h 61"/>
                <a:gd name="T6" fmla="*/ 0 w 1440"/>
                <a:gd name="T7" fmla="*/ 34 h 61"/>
                <a:gd name="T8" fmla="*/ 0 w 1440"/>
                <a:gd name="T9" fmla="*/ 61 h 61"/>
              </a:gdLst>
              <a:ahLst/>
              <a:cxnLst>
                <a:cxn ang="0">
                  <a:pos x="T0" y="T1"/>
                </a:cxn>
                <a:cxn ang="0">
                  <a:pos x="T2" y="T3"/>
                </a:cxn>
                <a:cxn ang="0">
                  <a:pos x="T4" y="T5"/>
                </a:cxn>
                <a:cxn ang="0">
                  <a:pos x="T6" y="T7"/>
                </a:cxn>
                <a:cxn ang="0">
                  <a:pos x="T8" y="T9"/>
                </a:cxn>
              </a:cxnLst>
              <a:rect l="0" t="0" r="r" b="b"/>
              <a:pathLst>
                <a:path w="1440" h="61">
                  <a:moveTo>
                    <a:pt x="1440" y="0"/>
                  </a:moveTo>
                  <a:cubicBezTo>
                    <a:pt x="106" y="0"/>
                    <a:pt x="106" y="0"/>
                    <a:pt x="106" y="0"/>
                  </a:cubicBezTo>
                  <a:cubicBezTo>
                    <a:pt x="34" y="0"/>
                    <a:pt x="34" y="0"/>
                    <a:pt x="34" y="0"/>
                  </a:cubicBezTo>
                  <a:cubicBezTo>
                    <a:pt x="15" y="0"/>
                    <a:pt x="0" y="15"/>
                    <a:pt x="0" y="34"/>
                  </a:cubicBezTo>
                  <a:cubicBezTo>
                    <a:pt x="0" y="61"/>
                    <a:pt x="0" y="61"/>
                    <a:pt x="0" y="61"/>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0" name="Freeform 9">
              <a:extLst>
                <a:ext uri="{FF2B5EF4-FFF2-40B4-BE49-F238E27FC236}">
                  <a16:creationId xmlns:a16="http://schemas.microsoft.com/office/drawing/2014/main" id="{9D9732C0-87EC-456D-9BA7-EADACEE11CE6}"/>
                </a:ext>
              </a:extLst>
            </p:cNvPr>
            <p:cNvSpPr>
              <a:spLocks/>
            </p:cNvSpPr>
            <p:nvPr userDrawn="1"/>
          </p:nvSpPr>
          <p:spPr bwMode="auto">
            <a:xfrm>
              <a:off x="2908" y="3146"/>
              <a:ext cx="2852" cy="94"/>
            </a:xfrm>
            <a:custGeom>
              <a:avLst/>
              <a:gdLst>
                <a:gd name="T0" fmla="*/ 1426 w 1426"/>
                <a:gd name="T1" fmla="*/ 0 h 47"/>
                <a:gd name="T2" fmla="*/ 92 w 1426"/>
                <a:gd name="T3" fmla="*/ 0 h 47"/>
                <a:gd name="T4" fmla="*/ 23 w 1426"/>
                <a:gd name="T5" fmla="*/ 0 h 47"/>
                <a:gd name="T6" fmla="*/ 0 w 1426"/>
                <a:gd name="T7" fmla="*/ 23 h 47"/>
                <a:gd name="T8" fmla="*/ 0 w 1426"/>
                <a:gd name="T9" fmla="*/ 47 h 47"/>
              </a:gdLst>
              <a:ahLst/>
              <a:cxnLst>
                <a:cxn ang="0">
                  <a:pos x="T0" y="T1"/>
                </a:cxn>
                <a:cxn ang="0">
                  <a:pos x="T2" y="T3"/>
                </a:cxn>
                <a:cxn ang="0">
                  <a:pos x="T4" y="T5"/>
                </a:cxn>
                <a:cxn ang="0">
                  <a:pos x="T6" y="T7"/>
                </a:cxn>
                <a:cxn ang="0">
                  <a:pos x="T8" y="T9"/>
                </a:cxn>
              </a:cxnLst>
              <a:rect l="0" t="0" r="r" b="b"/>
              <a:pathLst>
                <a:path w="1426" h="47">
                  <a:moveTo>
                    <a:pt x="1426" y="0"/>
                  </a:moveTo>
                  <a:cubicBezTo>
                    <a:pt x="92" y="0"/>
                    <a:pt x="92" y="0"/>
                    <a:pt x="92" y="0"/>
                  </a:cubicBezTo>
                  <a:cubicBezTo>
                    <a:pt x="23" y="0"/>
                    <a:pt x="23" y="0"/>
                    <a:pt x="23" y="0"/>
                  </a:cubicBezTo>
                  <a:cubicBezTo>
                    <a:pt x="10" y="0"/>
                    <a:pt x="0" y="10"/>
                    <a:pt x="0" y="23"/>
                  </a:cubicBezTo>
                  <a:cubicBezTo>
                    <a:pt x="0" y="47"/>
                    <a:pt x="0" y="47"/>
                    <a:pt x="0" y="47"/>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10">
              <a:extLst>
                <a:ext uri="{FF2B5EF4-FFF2-40B4-BE49-F238E27FC236}">
                  <a16:creationId xmlns:a16="http://schemas.microsoft.com/office/drawing/2014/main" id="{FBDE68E1-C9DE-43A2-8FB1-8450F2FBCD9A}"/>
                </a:ext>
              </a:extLst>
            </p:cNvPr>
            <p:cNvSpPr>
              <a:spLocks/>
            </p:cNvSpPr>
            <p:nvPr userDrawn="1"/>
          </p:nvSpPr>
          <p:spPr bwMode="auto">
            <a:xfrm>
              <a:off x="2936" y="3174"/>
              <a:ext cx="2824" cy="66"/>
            </a:xfrm>
            <a:custGeom>
              <a:avLst/>
              <a:gdLst>
                <a:gd name="T0" fmla="*/ 1412 w 1412"/>
                <a:gd name="T1" fmla="*/ 0 h 33"/>
                <a:gd name="T2" fmla="*/ 78 w 1412"/>
                <a:gd name="T3" fmla="*/ 0 h 33"/>
                <a:gd name="T4" fmla="*/ 12 w 1412"/>
                <a:gd name="T5" fmla="*/ 0 h 33"/>
                <a:gd name="T6" fmla="*/ 0 w 1412"/>
                <a:gd name="T7" fmla="*/ 12 h 33"/>
                <a:gd name="T8" fmla="*/ 0 w 1412"/>
                <a:gd name="T9" fmla="*/ 33 h 33"/>
              </a:gdLst>
              <a:ahLst/>
              <a:cxnLst>
                <a:cxn ang="0">
                  <a:pos x="T0" y="T1"/>
                </a:cxn>
                <a:cxn ang="0">
                  <a:pos x="T2" y="T3"/>
                </a:cxn>
                <a:cxn ang="0">
                  <a:pos x="T4" y="T5"/>
                </a:cxn>
                <a:cxn ang="0">
                  <a:pos x="T6" y="T7"/>
                </a:cxn>
                <a:cxn ang="0">
                  <a:pos x="T8" y="T9"/>
                </a:cxn>
              </a:cxnLst>
              <a:rect l="0" t="0" r="r" b="b"/>
              <a:pathLst>
                <a:path w="1412" h="33">
                  <a:moveTo>
                    <a:pt x="1412" y="0"/>
                  </a:moveTo>
                  <a:cubicBezTo>
                    <a:pt x="78" y="0"/>
                    <a:pt x="78" y="0"/>
                    <a:pt x="78" y="0"/>
                  </a:cubicBezTo>
                  <a:cubicBezTo>
                    <a:pt x="12" y="0"/>
                    <a:pt x="12" y="0"/>
                    <a:pt x="12" y="0"/>
                  </a:cubicBezTo>
                  <a:cubicBezTo>
                    <a:pt x="5" y="0"/>
                    <a:pt x="0" y="5"/>
                    <a:pt x="0" y="12"/>
                  </a:cubicBezTo>
                  <a:cubicBezTo>
                    <a:pt x="0" y="33"/>
                    <a:pt x="0" y="33"/>
                    <a:pt x="0" y="33"/>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1392860865"/>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31" name="Group 22">
            <a:extLst>
              <a:ext uri="{FF2B5EF4-FFF2-40B4-BE49-F238E27FC236}">
                <a16:creationId xmlns:a16="http://schemas.microsoft.com/office/drawing/2014/main" id="{52A7ADDA-FCE3-4A89-BAB0-948362E49896}"/>
              </a:ext>
            </a:extLst>
          </p:cNvPr>
          <p:cNvGrpSpPr>
            <a:grpSpLocks noChangeAspect="1"/>
          </p:cNvGrpSpPr>
          <p:nvPr userDrawn="1"/>
        </p:nvGrpSpPr>
        <p:grpSpPr bwMode="auto">
          <a:xfrm>
            <a:off x="5977468" y="0"/>
            <a:ext cx="237067" cy="6858000"/>
            <a:chOff x="2824" y="0"/>
            <a:chExt cx="112" cy="3240"/>
          </a:xfrm>
        </p:grpSpPr>
        <p:sp>
          <p:nvSpPr>
            <p:cNvPr id="34" name="Line 24">
              <a:extLst>
                <a:ext uri="{FF2B5EF4-FFF2-40B4-BE49-F238E27FC236}">
                  <a16:creationId xmlns:a16="http://schemas.microsoft.com/office/drawing/2014/main" id="{019DA174-FD37-40B8-9CC9-ACD5ABEBD9CC}"/>
                </a:ext>
              </a:extLst>
            </p:cNvPr>
            <p:cNvSpPr>
              <a:spLocks noChangeShapeType="1"/>
            </p:cNvSpPr>
            <p:nvPr userDrawn="1"/>
          </p:nvSpPr>
          <p:spPr bwMode="auto">
            <a:xfrm>
              <a:off x="2936" y="0"/>
              <a:ext cx="0" cy="324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5" name="Line 25">
              <a:extLst>
                <a:ext uri="{FF2B5EF4-FFF2-40B4-BE49-F238E27FC236}">
                  <a16:creationId xmlns:a16="http://schemas.microsoft.com/office/drawing/2014/main" id="{B7ADB0A9-0B95-4B50-84F4-389AB07CA232}"/>
                </a:ext>
              </a:extLst>
            </p:cNvPr>
            <p:cNvSpPr>
              <a:spLocks noChangeShapeType="1"/>
            </p:cNvSpPr>
            <p:nvPr userDrawn="1"/>
          </p:nvSpPr>
          <p:spPr bwMode="auto">
            <a:xfrm>
              <a:off x="2908" y="0"/>
              <a:ext cx="0" cy="324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6" name="Line 26">
              <a:extLst>
                <a:ext uri="{FF2B5EF4-FFF2-40B4-BE49-F238E27FC236}">
                  <a16:creationId xmlns:a16="http://schemas.microsoft.com/office/drawing/2014/main" id="{EDF3FA4A-F40B-48D2-B9AF-0253CFF71C26}"/>
                </a:ext>
              </a:extLst>
            </p:cNvPr>
            <p:cNvSpPr>
              <a:spLocks noChangeShapeType="1"/>
            </p:cNvSpPr>
            <p:nvPr userDrawn="1"/>
          </p:nvSpPr>
          <p:spPr bwMode="auto">
            <a:xfrm>
              <a:off x="2852" y="0"/>
              <a:ext cx="0" cy="324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7" name="Line 27">
              <a:extLst>
                <a:ext uri="{FF2B5EF4-FFF2-40B4-BE49-F238E27FC236}">
                  <a16:creationId xmlns:a16="http://schemas.microsoft.com/office/drawing/2014/main" id="{E4D8FF4D-721C-4752-BDA3-C0FDBB423B0C}"/>
                </a:ext>
              </a:extLst>
            </p:cNvPr>
            <p:cNvSpPr>
              <a:spLocks noChangeShapeType="1"/>
            </p:cNvSpPr>
            <p:nvPr userDrawn="1"/>
          </p:nvSpPr>
          <p:spPr bwMode="auto">
            <a:xfrm>
              <a:off x="2824" y="0"/>
              <a:ext cx="0" cy="324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38" name="Line 28">
              <a:extLst>
                <a:ext uri="{FF2B5EF4-FFF2-40B4-BE49-F238E27FC236}">
                  <a16:creationId xmlns:a16="http://schemas.microsoft.com/office/drawing/2014/main" id="{11B328EE-8FB3-4DD5-BB8E-4FB0D6C4D93A}"/>
                </a:ext>
              </a:extLst>
            </p:cNvPr>
            <p:cNvSpPr>
              <a:spLocks noChangeShapeType="1"/>
            </p:cNvSpPr>
            <p:nvPr userDrawn="1"/>
          </p:nvSpPr>
          <p:spPr bwMode="auto">
            <a:xfrm>
              <a:off x="2880" y="0"/>
              <a:ext cx="0" cy="324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1637692974"/>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picture containing floor, person, indoor&#10;&#10;Description generated with very high confidence">
            <a:extLst>
              <a:ext uri="{FF2B5EF4-FFF2-40B4-BE49-F238E27FC236}">
                <a16:creationId xmlns:a16="http://schemas.microsoft.com/office/drawing/2014/main" id="{F0BCA5AC-0B51-48B5-8918-C99B6B940D1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0" y="-509994"/>
            <a:ext cx="12192000" cy="7877987"/>
          </a:xfrm>
          <a:prstGeom prst="rect">
            <a:avLst/>
          </a:prstGeom>
        </p:spPr>
      </p:pic>
      <p:sp>
        <p:nvSpPr>
          <p:cNvPr id="2" name="Rectangle 1">
            <a:extLst>
              <a:ext uri="{FF2B5EF4-FFF2-40B4-BE49-F238E27FC236}">
                <a16:creationId xmlns:a16="http://schemas.microsoft.com/office/drawing/2014/main" id="{1A069DC7-B042-4363-8F79-38B63DB23D88}"/>
              </a:ext>
            </a:extLst>
          </p:cNvPr>
          <p:cNvSpPr/>
          <p:nvPr userDrawn="1"/>
        </p:nvSpPr>
        <p:spPr>
          <a:xfrm>
            <a:off x="0" y="-509994"/>
            <a:ext cx="12192000" cy="7877987"/>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Rectangle 7">
            <a:extLst>
              <a:ext uri="{FF2B5EF4-FFF2-40B4-BE49-F238E27FC236}">
                <a16:creationId xmlns:a16="http://schemas.microsoft.com/office/drawing/2014/main" id="{DD3B995F-E5B3-4948-9AF1-A895989E55C2}"/>
              </a:ext>
            </a:extLst>
          </p:cNvPr>
          <p:cNvSpPr/>
          <p:nvPr userDrawn="1"/>
        </p:nvSpPr>
        <p:spPr>
          <a:xfrm>
            <a:off x="1"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Rectangle 8">
            <a:extLst>
              <a:ext uri="{FF2B5EF4-FFF2-40B4-BE49-F238E27FC236}">
                <a16:creationId xmlns:a16="http://schemas.microsoft.com/office/drawing/2014/main" id="{D9FE24F9-3EBF-48BF-8DC9-31CA46966259}"/>
              </a:ext>
            </a:extLst>
          </p:cNvPr>
          <p:cNvSpPr/>
          <p:nvPr userDrawn="1"/>
        </p:nvSpPr>
        <p:spPr>
          <a:xfrm>
            <a:off x="6096005" y="0"/>
            <a:ext cx="60959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1" name="Line 6">
            <a:extLst>
              <a:ext uri="{FF2B5EF4-FFF2-40B4-BE49-F238E27FC236}">
                <a16:creationId xmlns:a16="http://schemas.microsoft.com/office/drawing/2014/main" id="{3DAB73B9-AB95-4AF3-83D9-21D625EDE9B0}"/>
              </a:ext>
            </a:extLst>
          </p:cNvPr>
          <p:cNvSpPr>
            <a:spLocks noChangeShapeType="1"/>
          </p:cNvSpPr>
          <p:nvPr userDrawn="1"/>
        </p:nvSpPr>
        <p:spPr bwMode="auto">
          <a:xfrm>
            <a:off x="0" y="6483351"/>
            <a:ext cx="1219200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2" name="Line 7">
            <a:extLst>
              <a:ext uri="{FF2B5EF4-FFF2-40B4-BE49-F238E27FC236}">
                <a16:creationId xmlns:a16="http://schemas.microsoft.com/office/drawing/2014/main" id="{8BC51552-0A65-462A-84DA-17D9D15996A4}"/>
              </a:ext>
            </a:extLst>
          </p:cNvPr>
          <p:cNvSpPr>
            <a:spLocks noChangeShapeType="1"/>
          </p:cNvSpPr>
          <p:nvPr userDrawn="1"/>
        </p:nvSpPr>
        <p:spPr bwMode="auto">
          <a:xfrm>
            <a:off x="0" y="6542617"/>
            <a:ext cx="1219200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3" name="Line 8">
            <a:extLst>
              <a:ext uri="{FF2B5EF4-FFF2-40B4-BE49-F238E27FC236}">
                <a16:creationId xmlns:a16="http://schemas.microsoft.com/office/drawing/2014/main" id="{14E4E765-C6E4-4C36-BA7D-DD85F6A3B200}"/>
              </a:ext>
            </a:extLst>
          </p:cNvPr>
          <p:cNvSpPr>
            <a:spLocks noChangeShapeType="1"/>
          </p:cNvSpPr>
          <p:nvPr userDrawn="1"/>
        </p:nvSpPr>
        <p:spPr bwMode="auto">
          <a:xfrm>
            <a:off x="0" y="6601884"/>
            <a:ext cx="1219200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4" name="Line 9">
            <a:extLst>
              <a:ext uri="{FF2B5EF4-FFF2-40B4-BE49-F238E27FC236}">
                <a16:creationId xmlns:a16="http://schemas.microsoft.com/office/drawing/2014/main" id="{482B693C-4D37-4447-BE6B-2E6830352F53}"/>
              </a:ext>
            </a:extLst>
          </p:cNvPr>
          <p:cNvSpPr>
            <a:spLocks noChangeShapeType="1"/>
          </p:cNvSpPr>
          <p:nvPr userDrawn="1"/>
        </p:nvSpPr>
        <p:spPr bwMode="auto">
          <a:xfrm>
            <a:off x="0" y="6661151"/>
            <a:ext cx="1219200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35" name="Line 10">
            <a:extLst>
              <a:ext uri="{FF2B5EF4-FFF2-40B4-BE49-F238E27FC236}">
                <a16:creationId xmlns:a16="http://schemas.microsoft.com/office/drawing/2014/main" id="{F9FE8514-A4B1-42FE-AFD4-6FF922B83E0C}"/>
              </a:ext>
            </a:extLst>
          </p:cNvPr>
          <p:cNvSpPr>
            <a:spLocks noChangeShapeType="1"/>
          </p:cNvSpPr>
          <p:nvPr userDrawn="1"/>
        </p:nvSpPr>
        <p:spPr bwMode="auto">
          <a:xfrm>
            <a:off x="0" y="6720417"/>
            <a:ext cx="1219200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311221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0-ppt_w/2"/>
                                          </p:val>
                                        </p:tav>
                                      </p:tavLst>
                                    </p:anim>
                                    <p:anim calcmode="lin" valueType="num">
                                      <p:cBhvr additive="base">
                                        <p:cTn id="7" dur="500"/>
                                        <p:tgtEl>
                                          <p:spTgt spid="8"/>
                                        </p:tgtEl>
                                        <p:attrNameLst>
                                          <p:attrName>ppt_y</p:attrName>
                                        </p:attrNameLst>
                                      </p:cBhvr>
                                      <p:tavLst>
                                        <p:tav tm="0">
                                          <p:val>
                                            <p:strVal val="ppt_y"/>
                                          </p:val>
                                        </p:tav>
                                        <p:tav tm="100000">
                                          <p:val>
                                            <p:strVal val="ppt_y"/>
                                          </p:val>
                                        </p:tav>
                                      </p:tavLst>
                                    </p:anim>
                                    <p:set>
                                      <p:cBhvr>
                                        <p:cTn id="8" dur="1" fill="hold">
                                          <p:stCondLst>
                                            <p:cond delay="499"/>
                                          </p:stCondLst>
                                        </p:cTn>
                                        <p:tgtEl>
                                          <p:spTgt spid="8"/>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1+ppt_w/2"/>
                                          </p:val>
                                        </p:tav>
                                      </p:tavLst>
                                    </p:anim>
                                    <p:anim calcmode="lin" valueType="num">
                                      <p:cBhvr additive="base">
                                        <p:cTn id="11" dur="500"/>
                                        <p:tgtEl>
                                          <p:spTgt spid="9"/>
                                        </p:tgtEl>
                                        <p:attrNameLst>
                                          <p:attrName>ppt_y</p:attrName>
                                        </p:attrNameLst>
                                      </p:cBhvr>
                                      <p:tavLst>
                                        <p:tav tm="0">
                                          <p:val>
                                            <p:strVal val="ppt_y"/>
                                          </p:val>
                                        </p:tav>
                                        <p:tav tm="100000">
                                          <p:val>
                                            <p:strVal val="ppt_y"/>
                                          </p:val>
                                        </p:tav>
                                      </p:tavLst>
                                    </p:anim>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extLst>
    <p:ext uri="{DCECCB84-F9BA-43D5-87BE-67443E8EF086}">
      <p15:sldGuideLst xmlns:p15="http://schemas.microsoft.com/office/powerpoint/2012/main">
        <p15:guide id="1"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53669E30-E7EB-4987-BB06-7C154C4C7FFD}"/>
              </a:ext>
            </a:extLst>
          </p:cNvPr>
          <p:cNvGrpSpPr>
            <a:grpSpLocks noChangeAspect="1"/>
          </p:cNvGrpSpPr>
          <p:nvPr userDrawn="1"/>
        </p:nvGrpSpPr>
        <p:grpSpPr bwMode="auto">
          <a:xfrm>
            <a:off x="0" y="139700"/>
            <a:ext cx="12192000" cy="6578600"/>
            <a:chOff x="0" y="66"/>
            <a:chExt cx="5760" cy="3108"/>
          </a:xfrm>
        </p:grpSpPr>
        <p:sp>
          <p:nvSpPr>
            <p:cNvPr id="8" name="Line 6">
              <a:extLst>
                <a:ext uri="{FF2B5EF4-FFF2-40B4-BE49-F238E27FC236}">
                  <a16:creationId xmlns:a16="http://schemas.microsoft.com/office/drawing/2014/main" id="{7A917A27-7F47-435C-9A17-856314ECC74E}"/>
                </a:ext>
              </a:extLst>
            </p:cNvPr>
            <p:cNvSpPr>
              <a:spLocks noChangeShapeType="1"/>
            </p:cNvSpPr>
            <p:nvPr userDrawn="1"/>
          </p:nvSpPr>
          <p:spPr bwMode="auto">
            <a:xfrm>
              <a:off x="0" y="3062"/>
              <a:ext cx="576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9" name="Line 7">
              <a:extLst>
                <a:ext uri="{FF2B5EF4-FFF2-40B4-BE49-F238E27FC236}">
                  <a16:creationId xmlns:a16="http://schemas.microsoft.com/office/drawing/2014/main" id="{76463EE5-699F-49D3-A855-D7702077351C}"/>
                </a:ext>
              </a:extLst>
            </p:cNvPr>
            <p:cNvSpPr>
              <a:spLocks noChangeShapeType="1"/>
            </p:cNvSpPr>
            <p:nvPr userDrawn="1"/>
          </p:nvSpPr>
          <p:spPr bwMode="auto">
            <a:xfrm>
              <a:off x="0" y="3090"/>
              <a:ext cx="576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5" name="Line 8">
              <a:extLst>
                <a:ext uri="{FF2B5EF4-FFF2-40B4-BE49-F238E27FC236}">
                  <a16:creationId xmlns:a16="http://schemas.microsoft.com/office/drawing/2014/main" id="{60F00E85-202C-469B-B376-4B6E11331F70}"/>
                </a:ext>
              </a:extLst>
            </p:cNvPr>
            <p:cNvSpPr>
              <a:spLocks noChangeShapeType="1"/>
            </p:cNvSpPr>
            <p:nvPr userDrawn="1"/>
          </p:nvSpPr>
          <p:spPr bwMode="auto">
            <a:xfrm>
              <a:off x="0" y="3118"/>
              <a:ext cx="576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6" name="Line 9">
              <a:extLst>
                <a:ext uri="{FF2B5EF4-FFF2-40B4-BE49-F238E27FC236}">
                  <a16:creationId xmlns:a16="http://schemas.microsoft.com/office/drawing/2014/main" id="{2EB3493C-963E-4F63-9570-436E1A3F6859}"/>
                </a:ext>
              </a:extLst>
            </p:cNvPr>
            <p:cNvSpPr>
              <a:spLocks noChangeShapeType="1"/>
            </p:cNvSpPr>
            <p:nvPr userDrawn="1"/>
          </p:nvSpPr>
          <p:spPr bwMode="auto">
            <a:xfrm>
              <a:off x="0" y="3146"/>
              <a:ext cx="576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7" name="Line 10">
              <a:extLst>
                <a:ext uri="{FF2B5EF4-FFF2-40B4-BE49-F238E27FC236}">
                  <a16:creationId xmlns:a16="http://schemas.microsoft.com/office/drawing/2014/main" id="{3DF1AAD6-EDF5-434E-94F1-9113CE06FAE4}"/>
                </a:ext>
              </a:extLst>
            </p:cNvPr>
            <p:cNvSpPr>
              <a:spLocks noChangeShapeType="1"/>
            </p:cNvSpPr>
            <p:nvPr userDrawn="1"/>
          </p:nvSpPr>
          <p:spPr bwMode="auto">
            <a:xfrm>
              <a:off x="0" y="3174"/>
              <a:ext cx="576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8" name="Line 11">
              <a:extLst>
                <a:ext uri="{FF2B5EF4-FFF2-40B4-BE49-F238E27FC236}">
                  <a16:creationId xmlns:a16="http://schemas.microsoft.com/office/drawing/2014/main" id="{4FE63BDE-E4EA-40CC-8480-E80CE993D5A4}"/>
                </a:ext>
              </a:extLst>
            </p:cNvPr>
            <p:cNvSpPr>
              <a:spLocks noChangeShapeType="1"/>
            </p:cNvSpPr>
            <p:nvPr userDrawn="1"/>
          </p:nvSpPr>
          <p:spPr bwMode="auto">
            <a:xfrm>
              <a:off x="0" y="66"/>
              <a:ext cx="576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9" name="Line 12">
              <a:extLst>
                <a:ext uri="{FF2B5EF4-FFF2-40B4-BE49-F238E27FC236}">
                  <a16:creationId xmlns:a16="http://schemas.microsoft.com/office/drawing/2014/main" id="{68082800-64ED-4A76-83AF-1D91F8283133}"/>
                </a:ext>
              </a:extLst>
            </p:cNvPr>
            <p:cNvSpPr>
              <a:spLocks noChangeShapeType="1"/>
            </p:cNvSpPr>
            <p:nvPr userDrawn="1"/>
          </p:nvSpPr>
          <p:spPr bwMode="auto">
            <a:xfrm>
              <a:off x="0" y="94"/>
              <a:ext cx="576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0" name="Line 13">
              <a:extLst>
                <a:ext uri="{FF2B5EF4-FFF2-40B4-BE49-F238E27FC236}">
                  <a16:creationId xmlns:a16="http://schemas.microsoft.com/office/drawing/2014/main" id="{305B5D9A-37B8-4911-BC0E-D97C4C3E6A7C}"/>
                </a:ext>
              </a:extLst>
            </p:cNvPr>
            <p:cNvSpPr>
              <a:spLocks noChangeShapeType="1"/>
            </p:cNvSpPr>
            <p:nvPr userDrawn="1"/>
          </p:nvSpPr>
          <p:spPr bwMode="auto">
            <a:xfrm>
              <a:off x="0" y="122"/>
              <a:ext cx="576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1" name="Line 14">
              <a:extLst>
                <a:ext uri="{FF2B5EF4-FFF2-40B4-BE49-F238E27FC236}">
                  <a16:creationId xmlns:a16="http://schemas.microsoft.com/office/drawing/2014/main" id="{E7362BED-3B6D-41C4-9215-02EC8FEAF519}"/>
                </a:ext>
              </a:extLst>
            </p:cNvPr>
            <p:cNvSpPr>
              <a:spLocks noChangeShapeType="1"/>
            </p:cNvSpPr>
            <p:nvPr userDrawn="1"/>
          </p:nvSpPr>
          <p:spPr bwMode="auto">
            <a:xfrm>
              <a:off x="0" y="150"/>
              <a:ext cx="576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22" name="Line 15">
              <a:extLst>
                <a:ext uri="{FF2B5EF4-FFF2-40B4-BE49-F238E27FC236}">
                  <a16:creationId xmlns:a16="http://schemas.microsoft.com/office/drawing/2014/main" id="{5CE7365D-1D6F-4252-A7A4-309761E46E5C}"/>
                </a:ext>
              </a:extLst>
            </p:cNvPr>
            <p:cNvSpPr>
              <a:spLocks noChangeShapeType="1"/>
            </p:cNvSpPr>
            <p:nvPr userDrawn="1"/>
          </p:nvSpPr>
          <p:spPr bwMode="auto">
            <a:xfrm>
              <a:off x="0" y="180"/>
              <a:ext cx="576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868386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8" name="Line 11">
            <a:extLst>
              <a:ext uri="{FF2B5EF4-FFF2-40B4-BE49-F238E27FC236}">
                <a16:creationId xmlns:a16="http://schemas.microsoft.com/office/drawing/2014/main" id="{4FE63BDE-E4EA-40CC-8480-E80CE993D5A4}"/>
              </a:ext>
            </a:extLst>
          </p:cNvPr>
          <p:cNvSpPr>
            <a:spLocks noChangeShapeType="1"/>
          </p:cNvSpPr>
          <p:nvPr userDrawn="1"/>
        </p:nvSpPr>
        <p:spPr bwMode="auto">
          <a:xfrm>
            <a:off x="0" y="139700"/>
            <a:ext cx="12192000" cy="0"/>
          </a:xfrm>
          <a:prstGeom prst="line">
            <a:avLst/>
          </a:prstGeom>
          <a:noFill/>
          <a:ln w="25400" cap="flat">
            <a:solidFill>
              <a:srgbClr val="BFD24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19" name="Line 12">
            <a:extLst>
              <a:ext uri="{FF2B5EF4-FFF2-40B4-BE49-F238E27FC236}">
                <a16:creationId xmlns:a16="http://schemas.microsoft.com/office/drawing/2014/main" id="{68082800-64ED-4A76-83AF-1D91F8283133}"/>
              </a:ext>
            </a:extLst>
          </p:cNvPr>
          <p:cNvSpPr>
            <a:spLocks noChangeShapeType="1"/>
          </p:cNvSpPr>
          <p:nvPr userDrawn="1"/>
        </p:nvSpPr>
        <p:spPr bwMode="auto">
          <a:xfrm>
            <a:off x="0" y="198967"/>
            <a:ext cx="12192000" cy="0"/>
          </a:xfrm>
          <a:prstGeom prst="line">
            <a:avLst/>
          </a:prstGeom>
          <a:noFill/>
          <a:ln w="25400" cap="flat">
            <a:solidFill>
              <a:srgbClr val="CC549A"/>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0" name="Line 13">
            <a:extLst>
              <a:ext uri="{FF2B5EF4-FFF2-40B4-BE49-F238E27FC236}">
                <a16:creationId xmlns:a16="http://schemas.microsoft.com/office/drawing/2014/main" id="{305B5D9A-37B8-4911-BC0E-D97C4C3E6A7C}"/>
              </a:ext>
            </a:extLst>
          </p:cNvPr>
          <p:cNvSpPr>
            <a:spLocks noChangeShapeType="1"/>
          </p:cNvSpPr>
          <p:nvPr userDrawn="1"/>
        </p:nvSpPr>
        <p:spPr bwMode="auto">
          <a:xfrm>
            <a:off x="0" y="258233"/>
            <a:ext cx="12192000" cy="0"/>
          </a:xfrm>
          <a:prstGeom prst="line">
            <a:avLst/>
          </a:prstGeom>
          <a:noFill/>
          <a:ln w="25400" cap="flat">
            <a:solidFill>
              <a:srgbClr val="925EA3"/>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1" name="Line 14">
            <a:extLst>
              <a:ext uri="{FF2B5EF4-FFF2-40B4-BE49-F238E27FC236}">
                <a16:creationId xmlns:a16="http://schemas.microsoft.com/office/drawing/2014/main" id="{E7362BED-3B6D-41C4-9215-02EC8FEAF519}"/>
              </a:ext>
            </a:extLst>
          </p:cNvPr>
          <p:cNvSpPr>
            <a:spLocks noChangeShapeType="1"/>
          </p:cNvSpPr>
          <p:nvPr userDrawn="1"/>
        </p:nvSpPr>
        <p:spPr bwMode="auto">
          <a:xfrm>
            <a:off x="0" y="317500"/>
            <a:ext cx="12192000" cy="0"/>
          </a:xfrm>
          <a:prstGeom prst="line">
            <a:avLst/>
          </a:prstGeom>
          <a:noFill/>
          <a:ln w="25400" cap="flat">
            <a:solidFill>
              <a:srgbClr val="128FCF"/>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
        <p:nvSpPr>
          <p:cNvPr id="22" name="Line 15">
            <a:extLst>
              <a:ext uri="{FF2B5EF4-FFF2-40B4-BE49-F238E27FC236}">
                <a16:creationId xmlns:a16="http://schemas.microsoft.com/office/drawing/2014/main" id="{5CE7365D-1D6F-4252-A7A4-309761E46E5C}"/>
              </a:ext>
            </a:extLst>
          </p:cNvPr>
          <p:cNvSpPr>
            <a:spLocks noChangeShapeType="1"/>
          </p:cNvSpPr>
          <p:nvPr userDrawn="1"/>
        </p:nvSpPr>
        <p:spPr bwMode="auto">
          <a:xfrm>
            <a:off x="0" y="381000"/>
            <a:ext cx="12192000" cy="0"/>
          </a:xfrm>
          <a:prstGeom prst="line">
            <a:avLst/>
          </a:prstGeom>
          <a:noFill/>
          <a:ln w="25400" cap="flat">
            <a:solidFill>
              <a:srgbClr val="FBBD57"/>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3737248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7" name="Group 4">
            <a:extLst>
              <a:ext uri="{FF2B5EF4-FFF2-40B4-BE49-F238E27FC236}">
                <a16:creationId xmlns:a16="http://schemas.microsoft.com/office/drawing/2014/main" id="{B7B97E04-38E5-43F4-8B0F-B282870A72C1}"/>
              </a:ext>
            </a:extLst>
          </p:cNvPr>
          <p:cNvGrpSpPr>
            <a:grpSpLocks noChangeAspect="1"/>
          </p:cNvGrpSpPr>
          <p:nvPr userDrawn="1"/>
        </p:nvGrpSpPr>
        <p:grpSpPr bwMode="auto">
          <a:xfrm>
            <a:off x="5647268" y="139700"/>
            <a:ext cx="897467" cy="6578600"/>
            <a:chOff x="4662" y="66"/>
            <a:chExt cx="424" cy="3108"/>
          </a:xfrm>
        </p:grpSpPr>
        <p:sp>
          <p:nvSpPr>
            <p:cNvPr id="10" name="Freeform 6">
              <a:extLst>
                <a:ext uri="{FF2B5EF4-FFF2-40B4-BE49-F238E27FC236}">
                  <a16:creationId xmlns:a16="http://schemas.microsoft.com/office/drawing/2014/main" id="{ABBF91FC-BBAB-4239-A1C4-549F2C1C62CF}"/>
                </a:ext>
              </a:extLst>
            </p:cNvPr>
            <p:cNvSpPr>
              <a:spLocks/>
            </p:cNvSpPr>
            <p:nvPr userDrawn="1"/>
          </p:nvSpPr>
          <p:spPr bwMode="auto">
            <a:xfrm>
              <a:off x="4662" y="180"/>
              <a:ext cx="424" cy="2994"/>
            </a:xfrm>
            <a:custGeom>
              <a:avLst/>
              <a:gdLst>
                <a:gd name="T0" fmla="*/ 212 w 212"/>
                <a:gd name="T1" fmla="*/ 0 h 1497"/>
                <a:gd name="T2" fmla="*/ 146 w 212"/>
                <a:gd name="T3" fmla="*/ 0 h 1497"/>
                <a:gd name="T4" fmla="*/ 134 w 212"/>
                <a:gd name="T5" fmla="*/ 11 h 1497"/>
                <a:gd name="T6" fmla="*/ 134 w 212"/>
                <a:gd name="T7" fmla="*/ 382 h 1497"/>
                <a:gd name="T8" fmla="*/ 134 w 212"/>
                <a:gd name="T9" fmla="*/ 1441 h 1497"/>
                <a:gd name="T10" fmla="*/ 77 w 212"/>
                <a:gd name="T11" fmla="*/ 1497 h 1497"/>
                <a:gd name="T12" fmla="*/ 0 w 212"/>
                <a:gd name="T13" fmla="*/ 1497 h 1497"/>
              </a:gdLst>
              <a:ahLst/>
              <a:cxnLst>
                <a:cxn ang="0">
                  <a:pos x="T0" y="T1"/>
                </a:cxn>
                <a:cxn ang="0">
                  <a:pos x="T2" y="T3"/>
                </a:cxn>
                <a:cxn ang="0">
                  <a:pos x="T4" y="T5"/>
                </a:cxn>
                <a:cxn ang="0">
                  <a:pos x="T6" y="T7"/>
                </a:cxn>
                <a:cxn ang="0">
                  <a:pos x="T8" y="T9"/>
                </a:cxn>
                <a:cxn ang="0">
                  <a:pos x="T10" y="T11"/>
                </a:cxn>
                <a:cxn ang="0">
                  <a:pos x="T12" y="T13"/>
                </a:cxn>
              </a:cxnLst>
              <a:rect l="0" t="0" r="r" b="b"/>
              <a:pathLst>
                <a:path w="212" h="1497">
                  <a:moveTo>
                    <a:pt x="212" y="0"/>
                  </a:moveTo>
                  <a:cubicBezTo>
                    <a:pt x="146" y="0"/>
                    <a:pt x="146" y="0"/>
                    <a:pt x="146" y="0"/>
                  </a:cubicBezTo>
                  <a:cubicBezTo>
                    <a:pt x="139" y="0"/>
                    <a:pt x="134" y="5"/>
                    <a:pt x="134" y="11"/>
                  </a:cubicBezTo>
                  <a:cubicBezTo>
                    <a:pt x="134" y="382"/>
                    <a:pt x="134" y="382"/>
                    <a:pt x="134" y="382"/>
                  </a:cubicBezTo>
                  <a:cubicBezTo>
                    <a:pt x="134" y="1441"/>
                    <a:pt x="134" y="1441"/>
                    <a:pt x="134" y="1441"/>
                  </a:cubicBezTo>
                  <a:cubicBezTo>
                    <a:pt x="134" y="1472"/>
                    <a:pt x="109" y="1497"/>
                    <a:pt x="77" y="1497"/>
                  </a:cubicBezTo>
                  <a:cubicBezTo>
                    <a:pt x="0" y="1497"/>
                    <a:pt x="0" y="1497"/>
                    <a:pt x="0" y="1497"/>
                  </a:cubicBezTo>
                </a:path>
              </a:pathLst>
            </a:custGeom>
            <a:noFill/>
            <a:ln w="25400" cap="flat">
              <a:solidFill>
                <a:srgbClr val="FBBD5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1" name="Freeform 7">
              <a:extLst>
                <a:ext uri="{FF2B5EF4-FFF2-40B4-BE49-F238E27FC236}">
                  <a16:creationId xmlns:a16="http://schemas.microsoft.com/office/drawing/2014/main" id="{E4272E99-B425-40D1-81F1-C7541DB3CC40}"/>
                </a:ext>
              </a:extLst>
            </p:cNvPr>
            <p:cNvSpPr>
              <a:spLocks/>
            </p:cNvSpPr>
            <p:nvPr userDrawn="1"/>
          </p:nvSpPr>
          <p:spPr bwMode="auto">
            <a:xfrm>
              <a:off x="4662" y="150"/>
              <a:ext cx="424" cy="2996"/>
            </a:xfrm>
            <a:custGeom>
              <a:avLst/>
              <a:gdLst>
                <a:gd name="T0" fmla="*/ 212 w 212"/>
                <a:gd name="T1" fmla="*/ 0 h 1498"/>
                <a:gd name="T2" fmla="*/ 143 w 212"/>
                <a:gd name="T3" fmla="*/ 0 h 1498"/>
                <a:gd name="T4" fmla="*/ 120 w 212"/>
                <a:gd name="T5" fmla="*/ 23 h 1498"/>
                <a:gd name="T6" fmla="*/ 120 w 212"/>
                <a:gd name="T7" fmla="*/ 397 h 1498"/>
                <a:gd name="T8" fmla="*/ 120 w 212"/>
                <a:gd name="T9" fmla="*/ 1453 h 1498"/>
                <a:gd name="T10" fmla="*/ 75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43" y="0"/>
                    <a:pt x="143" y="0"/>
                    <a:pt x="143" y="0"/>
                  </a:cubicBezTo>
                  <a:cubicBezTo>
                    <a:pt x="130" y="0"/>
                    <a:pt x="120" y="11"/>
                    <a:pt x="120" y="23"/>
                  </a:cubicBezTo>
                  <a:cubicBezTo>
                    <a:pt x="120" y="397"/>
                    <a:pt x="120" y="397"/>
                    <a:pt x="120" y="397"/>
                  </a:cubicBezTo>
                  <a:cubicBezTo>
                    <a:pt x="120" y="1453"/>
                    <a:pt x="120" y="1453"/>
                    <a:pt x="120" y="1453"/>
                  </a:cubicBezTo>
                  <a:cubicBezTo>
                    <a:pt x="120" y="1478"/>
                    <a:pt x="100" y="1498"/>
                    <a:pt x="75" y="1498"/>
                  </a:cubicBezTo>
                  <a:cubicBezTo>
                    <a:pt x="0" y="1498"/>
                    <a:pt x="0" y="1498"/>
                    <a:pt x="0" y="1498"/>
                  </a:cubicBezTo>
                </a:path>
              </a:pathLst>
            </a:custGeom>
            <a:noFill/>
            <a:ln w="25400" cap="flat">
              <a:solidFill>
                <a:srgbClr val="128FC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2" name="Freeform 8">
              <a:extLst>
                <a:ext uri="{FF2B5EF4-FFF2-40B4-BE49-F238E27FC236}">
                  <a16:creationId xmlns:a16="http://schemas.microsoft.com/office/drawing/2014/main" id="{713588AC-E5C0-4CF3-8320-C0E01641BFB4}"/>
                </a:ext>
              </a:extLst>
            </p:cNvPr>
            <p:cNvSpPr>
              <a:spLocks/>
            </p:cNvSpPr>
            <p:nvPr userDrawn="1"/>
          </p:nvSpPr>
          <p:spPr bwMode="auto">
            <a:xfrm>
              <a:off x="4662" y="94"/>
              <a:ext cx="424" cy="2996"/>
            </a:xfrm>
            <a:custGeom>
              <a:avLst/>
              <a:gdLst>
                <a:gd name="T0" fmla="*/ 212 w 212"/>
                <a:gd name="T1" fmla="*/ 0 h 1498"/>
                <a:gd name="T2" fmla="*/ 137 w 212"/>
                <a:gd name="T3" fmla="*/ 0 h 1498"/>
                <a:gd name="T4" fmla="*/ 92 w 212"/>
                <a:gd name="T5" fmla="*/ 45 h 1498"/>
                <a:gd name="T6" fmla="*/ 92 w 212"/>
                <a:gd name="T7" fmla="*/ 425 h 1498"/>
                <a:gd name="T8" fmla="*/ 92 w 212"/>
                <a:gd name="T9" fmla="*/ 1475 h 1498"/>
                <a:gd name="T10" fmla="*/ 69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37" y="0"/>
                    <a:pt x="137" y="0"/>
                    <a:pt x="137" y="0"/>
                  </a:cubicBezTo>
                  <a:cubicBezTo>
                    <a:pt x="112" y="0"/>
                    <a:pt x="92" y="20"/>
                    <a:pt x="92" y="45"/>
                  </a:cubicBezTo>
                  <a:cubicBezTo>
                    <a:pt x="92" y="425"/>
                    <a:pt x="92" y="425"/>
                    <a:pt x="92" y="425"/>
                  </a:cubicBezTo>
                  <a:cubicBezTo>
                    <a:pt x="92" y="1475"/>
                    <a:pt x="92" y="1475"/>
                    <a:pt x="92" y="1475"/>
                  </a:cubicBezTo>
                  <a:cubicBezTo>
                    <a:pt x="92" y="1488"/>
                    <a:pt x="82" y="1498"/>
                    <a:pt x="69" y="1498"/>
                  </a:cubicBezTo>
                  <a:cubicBezTo>
                    <a:pt x="0" y="1498"/>
                    <a:pt x="0" y="1498"/>
                    <a:pt x="0" y="1498"/>
                  </a:cubicBezTo>
                </a:path>
              </a:pathLst>
            </a:custGeom>
            <a:noFill/>
            <a:ln w="25400" cap="flat">
              <a:solidFill>
                <a:srgbClr val="CC549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3" name="Freeform 9">
              <a:extLst>
                <a:ext uri="{FF2B5EF4-FFF2-40B4-BE49-F238E27FC236}">
                  <a16:creationId xmlns:a16="http://schemas.microsoft.com/office/drawing/2014/main" id="{867BCFA4-CD48-469C-8F4C-FC27022ABDA5}"/>
                </a:ext>
              </a:extLst>
            </p:cNvPr>
            <p:cNvSpPr>
              <a:spLocks/>
            </p:cNvSpPr>
            <p:nvPr userDrawn="1"/>
          </p:nvSpPr>
          <p:spPr bwMode="auto">
            <a:xfrm>
              <a:off x="4662" y="66"/>
              <a:ext cx="424" cy="2996"/>
            </a:xfrm>
            <a:custGeom>
              <a:avLst/>
              <a:gdLst>
                <a:gd name="T0" fmla="*/ 212 w 212"/>
                <a:gd name="T1" fmla="*/ 0 h 1498"/>
                <a:gd name="T2" fmla="*/ 134 w 212"/>
                <a:gd name="T3" fmla="*/ 0 h 1498"/>
                <a:gd name="T4" fmla="*/ 77 w 212"/>
                <a:gd name="T5" fmla="*/ 57 h 1498"/>
                <a:gd name="T6" fmla="*/ 77 w 212"/>
                <a:gd name="T7" fmla="*/ 439 h 1498"/>
                <a:gd name="T8" fmla="*/ 77 w 212"/>
                <a:gd name="T9" fmla="*/ 1486 h 1498"/>
                <a:gd name="T10" fmla="*/ 66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34" y="0"/>
                    <a:pt x="134" y="0"/>
                    <a:pt x="134" y="0"/>
                  </a:cubicBezTo>
                  <a:cubicBezTo>
                    <a:pt x="103" y="0"/>
                    <a:pt x="77" y="25"/>
                    <a:pt x="77" y="57"/>
                  </a:cubicBezTo>
                  <a:cubicBezTo>
                    <a:pt x="77" y="439"/>
                    <a:pt x="77" y="439"/>
                    <a:pt x="77" y="439"/>
                  </a:cubicBezTo>
                  <a:cubicBezTo>
                    <a:pt x="77" y="1486"/>
                    <a:pt x="77" y="1486"/>
                    <a:pt x="77" y="1486"/>
                  </a:cubicBezTo>
                  <a:cubicBezTo>
                    <a:pt x="77" y="1493"/>
                    <a:pt x="72" y="1498"/>
                    <a:pt x="66" y="1498"/>
                  </a:cubicBezTo>
                  <a:cubicBezTo>
                    <a:pt x="0" y="1498"/>
                    <a:pt x="0" y="1498"/>
                    <a:pt x="0" y="1498"/>
                  </a:cubicBezTo>
                </a:path>
              </a:pathLst>
            </a:custGeom>
            <a:noFill/>
            <a:ln w="25400" cap="flat">
              <a:solidFill>
                <a:srgbClr val="BFD24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sp>
          <p:nvSpPr>
            <p:cNvPr id="14" name="Freeform 10">
              <a:extLst>
                <a:ext uri="{FF2B5EF4-FFF2-40B4-BE49-F238E27FC236}">
                  <a16:creationId xmlns:a16="http://schemas.microsoft.com/office/drawing/2014/main" id="{07A0C902-4BA1-4C87-8E48-1722D4FB8F5E}"/>
                </a:ext>
              </a:extLst>
            </p:cNvPr>
            <p:cNvSpPr>
              <a:spLocks/>
            </p:cNvSpPr>
            <p:nvPr userDrawn="1"/>
          </p:nvSpPr>
          <p:spPr bwMode="auto">
            <a:xfrm>
              <a:off x="4662" y="122"/>
              <a:ext cx="424" cy="2996"/>
            </a:xfrm>
            <a:custGeom>
              <a:avLst/>
              <a:gdLst>
                <a:gd name="T0" fmla="*/ 212 w 212"/>
                <a:gd name="T1" fmla="*/ 0 h 1498"/>
                <a:gd name="T2" fmla="*/ 140 w 212"/>
                <a:gd name="T3" fmla="*/ 0 h 1498"/>
                <a:gd name="T4" fmla="*/ 106 w 212"/>
                <a:gd name="T5" fmla="*/ 34 h 1498"/>
                <a:gd name="T6" fmla="*/ 106 w 212"/>
                <a:gd name="T7" fmla="*/ 411 h 1498"/>
                <a:gd name="T8" fmla="*/ 106 w 212"/>
                <a:gd name="T9" fmla="*/ 1464 h 1498"/>
                <a:gd name="T10" fmla="*/ 72 w 212"/>
                <a:gd name="T11" fmla="*/ 1498 h 1498"/>
                <a:gd name="T12" fmla="*/ 0 w 212"/>
                <a:gd name="T13" fmla="*/ 1498 h 1498"/>
              </a:gdLst>
              <a:ahLst/>
              <a:cxnLst>
                <a:cxn ang="0">
                  <a:pos x="T0" y="T1"/>
                </a:cxn>
                <a:cxn ang="0">
                  <a:pos x="T2" y="T3"/>
                </a:cxn>
                <a:cxn ang="0">
                  <a:pos x="T4" y="T5"/>
                </a:cxn>
                <a:cxn ang="0">
                  <a:pos x="T6" y="T7"/>
                </a:cxn>
                <a:cxn ang="0">
                  <a:pos x="T8" y="T9"/>
                </a:cxn>
                <a:cxn ang="0">
                  <a:pos x="T10" y="T11"/>
                </a:cxn>
                <a:cxn ang="0">
                  <a:pos x="T12" y="T13"/>
                </a:cxn>
              </a:cxnLst>
              <a:rect l="0" t="0" r="r" b="b"/>
              <a:pathLst>
                <a:path w="212" h="1498">
                  <a:moveTo>
                    <a:pt x="212" y="0"/>
                  </a:moveTo>
                  <a:cubicBezTo>
                    <a:pt x="140" y="0"/>
                    <a:pt x="140" y="0"/>
                    <a:pt x="140" y="0"/>
                  </a:cubicBezTo>
                  <a:cubicBezTo>
                    <a:pt x="121" y="0"/>
                    <a:pt x="106" y="15"/>
                    <a:pt x="106" y="34"/>
                  </a:cubicBezTo>
                  <a:cubicBezTo>
                    <a:pt x="106" y="411"/>
                    <a:pt x="106" y="411"/>
                    <a:pt x="106" y="411"/>
                  </a:cubicBezTo>
                  <a:cubicBezTo>
                    <a:pt x="106" y="1464"/>
                    <a:pt x="106" y="1464"/>
                    <a:pt x="106" y="1464"/>
                  </a:cubicBezTo>
                  <a:cubicBezTo>
                    <a:pt x="106" y="1483"/>
                    <a:pt x="91" y="1498"/>
                    <a:pt x="72" y="1498"/>
                  </a:cubicBezTo>
                  <a:cubicBezTo>
                    <a:pt x="0" y="1498"/>
                    <a:pt x="0" y="1498"/>
                    <a:pt x="0" y="1498"/>
                  </a:cubicBezTo>
                </a:path>
              </a:pathLst>
            </a:custGeom>
            <a:noFill/>
            <a:ln w="25400" cap="flat">
              <a:solidFill>
                <a:srgbClr val="925EA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2400"/>
            </a:p>
          </p:txBody>
        </p:sp>
      </p:grpSp>
    </p:spTree>
    <p:extLst>
      <p:ext uri="{BB962C8B-B14F-4D97-AF65-F5344CB8AC3E}">
        <p14:creationId xmlns:p14="http://schemas.microsoft.com/office/powerpoint/2010/main" val="2745540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EE1AC7-69FB-6844-80AC-DF59E659A792}"/>
              </a:ext>
            </a:extLst>
          </p:cNvPr>
          <p:cNvSpPr/>
          <p:nvPr userDrawn="1"/>
        </p:nvSpPr>
        <p:spPr>
          <a:xfrm>
            <a:off x="0" y="0"/>
            <a:ext cx="12192000" cy="6858000"/>
          </a:xfrm>
          <a:prstGeom prst="rect">
            <a:avLst/>
          </a:prstGeom>
          <a:solidFill>
            <a:srgbClr val="11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D62C4F1-692C-9945-A1E3-51D0BE281F20}"/>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10" name="Text Placeholder 2">
            <a:extLst>
              <a:ext uri="{FF2B5EF4-FFF2-40B4-BE49-F238E27FC236}">
                <a16:creationId xmlns:a16="http://schemas.microsoft.com/office/drawing/2014/main" id="{45EFE211-3467-844A-96E9-10D2464FECF1}"/>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8" name="Text Placeholder 3">
            <a:extLst>
              <a:ext uri="{FF2B5EF4-FFF2-40B4-BE49-F238E27FC236}">
                <a16:creationId xmlns:a16="http://schemas.microsoft.com/office/drawing/2014/main" id="{EFB8C1C7-45C3-E740-B37D-E0C9AE4D73FB}"/>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1" name="Straight Connector 10">
            <a:extLst>
              <a:ext uri="{FF2B5EF4-FFF2-40B4-BE49-F238E27FC236}">
                <a16:creationId xmlns:a16="http://schemas.microsoft.com/office/drawing/2014/main" id="{716A3413-53CB-0C46-A1D8-1BC7951030F0}"/>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71265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8A7113-6CF4-A841-A15F-50BACA0A891A}"/>
              </a:ext>
            </a:extLst>
          </p:cNvPr>
          <p:cNvSpPr/>
          <p:nvPr userDrawn="1"/>
        </p:nvSpPr>
        <p:spPr>
          <a:xfrm>
            <a:off x="0" y="0"/>
            <a:ext cx="12192000" cy="6858000"/>
          </a:xfrm>
          <a:prstGeom prst="rect">
            <a:avLst/>
          </a:prstGeom>
          <a:solidFill>
            <a:srgbClr val="9F4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8" name="Text Placeholder 2">
            <a:extLst>
              <a:ext uri="{FF2B5EF4-FFF2-40B4-BE49-F238E27FC236}">
                <a16:creationId xmlns:a16="http://schemas.microsoft.com/office/drawing/2014/main" id="{530D6D6B-AFCE-0246-B5C6-67D7C5F99F14}"/>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9" name="Text Placeholder 3">
            <a:extLst>
              <a:ext uri="{FF2B5EF4-FFF2-40B4-BE49-F238E27FC236}">
                <a16:creationId xmlns:a16="http://schemas.microsoft.com/office/drawing/2014/main" id="{DBF5EFA2-3648-234B-856B-D3555EDFF4F4}"/>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0" name="Straight Connector 9">
            <a:extLst>
              <a:ext uri="{FF2B5EF4-FFF2-40B4-BE49-F238E27FC236}">
                <a16:creationId xmlns:a16="http://schemas.microsoft.com/office/drawing/2014/main" id="{3E508F23-A439-C649-94B7-BD9B2D5DC991}"/>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20145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D6BA1C-7733-F548-823A-48FA935E8B1D}"/>
              </a:ext>
            </a:extLst>
          </p:cNvPr>
          <p:cNvSpPr/>
          <p:nvPr userDrawn="1"/>
        </p:nvSpPr>
        <p:spPr>
          <a:xfrm>
            <a:off x="0" y="0"/>
            <a:ext cx="12192000" cy="6858000"/>
          </a:xfrm>
          <a:prstGeom prst="rect">
            <a:avLst/>
          </a:prstGeom>
          <a:solidFill>
            <a:srgbClr val="357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9" name="Text Placeholder 2">
            <a:extLst>
              <a:ext uri="{FF2B5EF4-FFF2-40B4-BE49-F238E27FC236}">
                <a16:creationId xmlns:a16="http://schemas.microsoft.com/office/drawing/2014/main" id="{322E03B2-D102-2940-888F-91F1EA5CD808}"/>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7" name="Text Placeholder 3">
            <a:extLst>
              <a:ext uri="{FF2B5EF4-FFF2-40B4-BE49-F238E27FC236}">
                <a16:creationId xmlns:a16="http://schemas.microsoft.com/office/drawing/2014/main" id="{94ED81BE-C254-2941-BE9E-99FE8C540CFC}"/>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0" name="Straight Connector 9">
            <a:extLst>
              <a:ext uri="{FF2B5EF4-FFF2-40B4-BE49-F238E27FC236}">
                <a16:creationId xmlns:a16="http://schemas.microsoft.com/office/drawing/2014/main" id="{7D926C24-85EC-034E-AB39-1263933F8D57}"/>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95623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C71D1F-D94C-974D-A8BC-E2C5EAF3E311}"/>
              </a:ext>
            </a:extLst>
          </p:cNvPr>
          <p:cNvSpPr/>
          <p:nvPr userDrawn="1"/>
        </p:nvSpPr>
        <p:spPr>
          <a:xfrm>
            <a:off x="0" y="0"/>
            <a:ext cx="12192000" cy="6858000"/>
          </a:xfrm>
          <a:prstGeom prst="rect">
            <a:avLst/>
          </a:prstGeom>
          <a:solidFill>
            <a:srgbClr val="5B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11" name="Text Placeholder 2">
            <a:extLst>
              <a:ext uri="{FF2B5EF4-FFF2-40B4-BE49-F238E27FC236}">
                <a16:creationId xmlns:a16="http://schemas.microsoft.com/office/drawing/2014/main" id="{7076047E-B73C-2F42-A7E1-262E9A12F10D}"/>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7" name="Text Placeholder 3">
            <a:extLst>
              <a:ext uri="{FF2B5EF4-FFF2-40B4-BE49-F238E27FC236}">
                <a16:creationId xmlns:a16="http://schemas.microsoft.com/office/drawing/2014/main" id="{2DA601BD-4203-5F43-9FC2-CC378765A462}"/>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9" name="Straight Connector 8">
            <a:extLst>
              <a:ext uri="{FF2B5EF4-FFF2-40B4-BE49-F238E27FC236}">
                <a16:creationId xmlns:a16="http://schemas.microsoft.com/office/drawing/2014/main" id="{8AF393ED-69F1-1343-B3E5-94C0EB79A5EE}"/>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68602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F0011E-8686-DC40-A8F0-ED06B0AC062B}"/>
              </a:ext>
            </a:extLst>
          </p:cNvPr>
          <p:cNvSpPr/>
          <p:nvPr userDrawn="1"/>
        </p:nvSpPr>
        <p:spPr>
          <a:xfrm>
            <a:off x="0" y="0"/>
            <a:ext cx="12192000" cy="6858000"/>
          </a:xfrm>
          <a:prstGeom prst="rect">
            <a:avLst/>
          </a:prstGeom>
          <a:solidFill>
            <a:srgbClr val="CD4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87A8A5-E23B-D644-B7C8-E1FAAA6D6DDD}"/>
              </a:ext>
            </a:extLst>
          </p:cNvPr>
          <p:cNvPicPr>
            <a:picLocks noChangeAspect="1"/>
          </p:cNvPicPr>
          <p:nvPr userDrawn="1"/>
        </p:nvPicPr>
        <p:blipFill>
          <a:blip r:embed="rId2"/>
          <a:stretch>
            <a:fillRect/>
          </a:stretch>
        </p:blipFill>
        <p:spPr>
          <a:xfrm>
            <a:off x="0" y="6226581"/>
            <a:ext cx="12192000" cy="317500"/>
          </a:xfrm>
          <a:prstGeom prst="rect">
            <a:avLst/>
          </a:prstGeom>
        </p:spPr>
      </p:pic>
      <p:sp>
        <p:nvSpPr>
          <p:cNvPr id="10" name="Text Placeholder 2">
            <a:extLst>
              <a:ext uri="{FF2B5EF4-FFF2-40B4-BE49-F238E27FC236}">
                <a16:creationId xmlns:a16="http://schemas.microsoft.com/office/drawing/2014/main" id="{20339D9C-ECFA-E241-9AEE-71175E71AD44}"/>
              </a:ext>
            </a:extLst>
          </p:cNvPr>
          <p:cNvSpPr>
            <a:spLocks noGrp="1"/>
          </p:cNvSpPr>
          <p:nvPr>
            <p:ph idx="1"/>
          </p:nvPr>
        </p:nvSpPr>
        <p:spPr>
          <a:xfrm>
            <a:off x="540000" y="1440000"/>
            <a:ext cx="10980000" cy="4500000"/>
          </a:xfrm>
          <a:prstGeom prst="rect">
            <a:avLst/>
          </a:prstGeom>
        </p:spPr>
        <p:txBody>
          <a:bodyPr vert="horz" lIns="0" tIns="45720" rIns="0" bIns="45720" rtlCol="0">
            <a:normAutofit/>
          </a:bodyPr>
          <a:lstStyle>
            <a:lvl1pPr>
              <a:lnSpc>
                <a:spcPts val="1800"/>
              </a:lnSpc>
              <a:buClr>
                <a:schemeClr val="bg1"/>
              </a:buClr>
              <a:defRPr sz="1400">
                <a:solidFill>
                  <a:schemeClr val="bg1"/>
                </a:solidFill>
              </a:defRPr>
            </a:lvl1pPr>
            <a:lvl4pPr marL="704850" indent="-342900">
              <a:lnSpc>
                <a:spcPts val="1800"/>
              </a:lnSpc>
              <a:buClr>
                <a:schemeClr val="bg1"/>
              </a:buClr>
              <a:buSzPct val="100000"/>
              <a:buFont typeface="Courier New" panose="02070309020205020404" pitchFamily="49" charset="0"/>
              <a:buChar char="o"/>
              <a:defRPr sz="1400">
                <a:solidFill>
                  <a:schemeClr val="bg1"/>
                </a:solidFill>
              </a:defRPr>
            </a:lvl4pPr>
            <a:lvl5pPr marL="914400" indent="-285750">
              <a:lnSpc>
                <a:spcPts val="1800"/>
              </a:lnSpc>
              <a:buClr>
                <a:schemeClr val="bg1"/>
              </a:buClr>
              <a:buSzPct val="100000"/>
              <a:buFont typeface="Calibri" panose="020F0502020204030204" pitchFamily="34" charset="0"/>
              <a:buChar char="‒"/>
              <a:defRPr sz="1400">
                <a:solidFill>
                  <a:schemeClr val="bg1"/>
                </a:solidFill>
              </a:defRPr>
            </a:lvl5pPr>
            <a:lvl6pPr>
              <a:lnSpc>
                <a:spcPts val="1800"/>
              </a:lnSpc>
              <a:buClr>
                <a:schemeClr val="bg1"/>
              </a:buClr>
              <a:buSzPct val="100000"/>
              <a:defRPr sz="1400">
                <a:solidFill>
                  <a:schemeClr val="bg1"/>
                </a:solidFill>
              </a:defRPr>
            </a:lvl6pPr>
            <a:lvl7pPr marL="1620838" indent="-238125">
              <a:lnSpc>
                <a:spcPts val="1800"/>
              </a:lnSpc>
              <a:buClr>
                <a:schemeClr val="bg1"/>
              </a:buClr>
              <a:buSzPct val="100000"/>
              <a:buFont typeface="Courier New" panose="02070309020205020404" pitchFamily="49" charset="0"/>
              <a:buChar char="o"/>
              <a:defRPr sz="1400">
                <a:solidFill>
                  <a:schemeClr val="bg1"/>
                </a:solidFill>
              </a:defRPr>
            </a:lvl7p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
        <p:nvSpPr>
          <p:cNvPr id="8" name="Text Placeholder 3">
            <a:extLst>
              <a:ext uri="{FF2B5EF4-FFF2-40B4-BE49-F238E27FC236}">
                <a16:creationId xmlns:a16="http://schemas.microsoft.com/office/drawing/2014/main" id="{EBF456B1-3771-3E46-8900-04EA38278BFA}"/>
              </a:ext>
            </a:extLst>
          </p:cNvPr>
          <p:cNvSpPr>
            <a:spLocks noGrp="1"/>
          </p:cNvSpPr>
          <p:nvPr>
            <p:ph type="body" sz="quarter" idx="10" hasCustomPrompt="1"/>
          </p:nvPr>
        </p:nvSpPr>
        <p:spPr>
          <a:xfrm>
            <a:off x="540000" y="540000"/>
            <a:ext cx="10980000" cy="540000"/>
          </a:xfrm>
        </p:spPr>
        <p:txBody>
          <a:bodyPr>
            <a:noAutofit/>
          </a:bodyPr>
          <a:lstStyle>
            <a:lvl1pPr marL="0" indent="0">
              <a:lnSpc>
                <a:spcPts val="3000"/>
              </a:lnSpc>
              <a:spcBef>
                <a:spcPts val="0"/>
              </a:spcBef>
              <a:spcAft>
                <a:spcPts val="0"/>
              </a:spcAft>
              <a:buFontTx/>
              <a:buNone/>
              <a:defRPr sz="2400">
                <a:solidFill>
                  <a:schemeClr val="bg1"/>
                </a:solidFill>
              </a:defRPr>
            </a:lvl1pPr>
            <a:lvl2pPr marL="1588" indent="0">
              <a:buFontTx/>
              <a:buNone/>
              <a:defRPr/>
            </a:lvl2pPr>
            <a:lvl3pPr marL="3175" indent="0">
              <a:buFontTx/>
              <a:buNone/>
              <a:defRPr/>
            </a:lvl3pPr>
            <a:lvl4pPr marL="361950" indent="0">
              <a:buFontTx/>
              <a:buNone/>
              <a:defRPr/>
            </a:lvl4pPr>
            <a:lvl5pPr marL="628650" indent="0">
              <a:buFontTx/>
              <a:buNone/>
              <a:defRPr/>
            </a:lvl5pPr>
          </a:lstStyle>
          <a:p>
            <a:pPr lvl="0"/>
            <a:r>
              <a:rPr lang="en-GB" dirty="0"/>
              <a:t>Headline Trebuchet Regular 24pt one line in this space</a:t>
            </a:r>
            <a:endParaRPr lang="en-US" dirty="0"/>
          </a:p>
        </p:txBody>
      </p:sp>
      <p:cxnSp>
        <p:nvCxnSpPr>
          <p:cNvPr id="11" name="Straight Connector 10">
            <a:extLst>
              <a:ext uri="{FF2B5EF4-FFF2-40B4-BE49-F238E27FC236}">
                <a16:creationId xmlns:a16="http://schemas.microsoft.com/office/drawing/2014/main" id="{93C6B82A-255F-FF4A-8FF1-0CCC07D5D7B2}"/>
              </a:ext>
            </a:extLst>
          </p:cNvPr>
          <p:cNvCxnSpPr/>
          <p:nvPr userDrawn="1"/>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70046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771185" name="SlideTitle" descr="Text Box: Title"/>
          <p:cNvSpPr>
            <a:spLocks noGrp="1" noChangeArrowheads="1"/>
          </p:cNvSpPr>
          <p:nvPr>
            <p:ph type="title"/>
          </p:nvPr>
        </p:nvSpPr>
        <p:spPr bwMode="gray">
          <a:xfrm>
            <a:off x="540000" y="540000"/>
            <a:ext cx="10980000" cy="350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noAutofit/>
          </a:bodyPr>
          <a:lstStyle/>
          <a:p>
            <a:pPr lvl="0"/>
            <a:r>
              <a:rPr lang="en-US" altLang="ja-JP" dirty="0"/>
              <a:t>Title</a:t>
            </a:r>
          </a:p>
        </p:txBody>
      </p:sp>
      <p:sp>
        <p:nvSpPr>
          <p:cNvPr id="6" name="Oval 5"/>
          <p:cNvSpPr/>
          <p:nvPr/>
        </p:nvSpPr>
        <p:spPr bwMode="auto">
          <a:xfrm>
            <a:off x="10030885" y="6375400"/>
            <a:ext cx="266700" cy="204788"/>
          </a:xfrm>
          <a:prstGeom prst="ellipse">
            <a:avLst/>
          </a:prstGeom>
          <a:solidFill>
            <a:schemeClr val="bg1"/>
          </a:solidFill>
          <a:ln w="6350" cap="flat" cmpd="sng" algn="ctr">
            <a:no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algn="ctr" defTabSz="728663" fontAlgn="base">
              <a:lnSpc>
                <a:spcPct val="95000"/>
              </a:lnSpc>
              <a:spcBef>
                <a:spcPct val="0"/>
              </a:spcBef>
              <a:spcAft>
                <a:spcPct val="0"/>
              </a:spcAft>
              <a:buClr>
                <a:srgbClr val="FFFFFF"/>
              </a:buClr>
              <a:tabLst>
                <a:tab pos="4286250" algn="l"/>
              </a:tabLst>
            </a:pPr>
            <a:endParaRPr lang="en-GB" sz="1200">
              <a:solidFill>
                <a:srgbClr val="000000"/>
              </a:solidFill>
              <a:latin typeface="Calibri" panose="020F0502020204030204" pitchFamily="34" charset="0"/>
            </a:endParaRPr>
          </a:p>
        </p:txBody>
      </p:sp>
      <p:sp>
        <p:nvSpPr>
          <p:cNvPr id="122" name="Text Placeholder 2"/>
          <p:cNvSpPr>
            <a:spLocks noGrp="1"/>
          </p:cNvSpPr>
          <p:nvPr>
            <p:ph type="body" idx="1"/>
          </p:nvPr>
        </p:nvSpPr>
        <p:spPr>
          <a:xfrm>
            <a:off x="540000" y="1440000"/>
            <a:ext cx="11016000" cy="4680000"/>
          </a:xfrm>
          <a:prstGeom prst="rect">
            <a:avLst/>
          </a:prstGeom>
        </p:spPr>
        <p:txBody>
          <a:bodyPr vert="horz" lIns="0" tIns="0" rIns="0" bIns="0" rtlCol="0">
            <a:normAutofit/>
          </a:bodyPr>
          <a:lstStyle/>
          <a:p>
            <a:pPr lvl="0"/>
            <a:r>
              <a:rPr lang="en-US" dirty="0"/>
              <a:t>Click to edit Master text styles</a:t>
            </a:r>
          </a:p>
          <a:p>
            <a:pPr lvl="3"/>
            <a:r>
              <a:rPr lang="en-US" dirty="0"/>
              <a:t>Second level</a:t>
            </a:r>
          </a:p>
          <a:p>
            <a:pPr lvl="4"/>
            <a:r>
              <a:rPr lang="en-US" dirty="0"/>
              <a:t>Third level</a:t>
            </a:r>
          </a:p>
          <a:p>
            <a:pPr lvl="5"/>
            <a:r>
              <a:rPr lang="en-US" dirty="0"/>
              <a:t>Fourth level</a:t>
            </a:r>
          </a:p>
          <a:p>
            <a:pPr lvl="6"/>
            <a:r>
              <a:rPr lang="en-US" dirty="0"/>
              <a:t>Fifth level</a:t>
            </a:r>
            <a:endParaRPr lang="en-GB" dirty="0"/>
          </a:p>
        </p:txBody>
      </p:sp>
    </p:spTree>
    <p:extLst>
      <p:ext uri="{BB962C8B-B14F-4D97-AF65-F5344CB8AC3E}">
        <p14:creationId xmlns:p14="http://schemas.microsoft.com/office/powerpoint/2010/main" val="3111131914"/>
      </p:ext>
    </p:extLst>
  </p:cSld>
  <p:clrMap bg1="lt1" tx1="dk1" bg2="lt2" tx2="dk2" accent1="accent1" accent2="accent2" accent3="accent3" accent4="accent4" accent5="accent5" accent6="accent6" hlink="hlink" folHlink="folHlink"/>
  <p:sldLayoutIdLst>
    <p:sldLayoutId id="2147483661" r:id="rId1"/>
    <p:sldLayoutId id="2147483720" r:id="rId2"/>
    <p:sldLayoutId id="2147483701" r:id="rId3"/>
    <p:sldLayoutId id="2147483709" r:id="rId4"/>
    <p:sldLayoutId id="2147483703" r:id="rId5"/>
    <p:sldLayoutId id="2147483704" r:id="rId6"/>
    <p:sldLayoutId id="2147483705" r:id="rId7"/>
    <p:sldLayoutId id="2147483706" r:id="rId8"/>
    <p:sldLayoutId id="2147483707" r:id="rId9"/>
    <p:sldLayoutId id="2147483702" r:id="rId10"/>
    <p:sldLayoutId id="2147483715" r:id="rId11"/>
    <p:sldLayoutId id="2147483716" r:id="rId12"/>
    <p:sldLayoutId id="2147483717" r:id="rId13"/>
    <p:sldLayoutId id="2147483719" r:id="rId14"/>
    <p:sldLayoutId id="2147483662" r:id="rId15"/>
    <p:sldLayoutId id="2147483688" r:id="rId16"/>
    <p:sldLayoutId id="2147483721" r:id="rId17"/>
  </p:sldLayoutIdLst>
  <p:txStyles>
    <p:titleStyle>
      <a:lvl1pPr algn="l" defTabSz="728663" rtl="0" eaLnBrk="1" fontAlgn="base" hangingPunct="1">
        <a:lnSpc>
          <a:spcPts val="3000"/>
        </a:lnSpc>
        <a:spcBef>
          <a:spcPct val="0"/>
        </a:spcBef>
        <a:spcAft>
          <a:spcPct val="0"/>
        </a:spcAft>
        <a:defRPr sz="2400" b="0" i="0">
          <a:solidFill>
            <a:schemeClr val="tx1"/>
          </a:solidFill>
          <a:latin typeface="Trebuchet MS" panose="020B0703020202090204" pitchFamily="34" charset="0"/>
          <a:ea typeface="+mj-ea"/>
          <a:cs typeface="+mj-cs"/>
        </a:defRPr>
      </a:lvl1pPr>
      <a:lvl2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2pPr>
      <a:lvl3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3pPr>
      <a:lvl4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4pPr>
      <a:lvl5pPr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5pPr>
      <a:lvl6pPr marL="4572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6pPr>
      <a:lvl7pPr marL="9144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7pPr>
      <a:lvl8pPr marL="13716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8pPr>
      <a:lvl9pPr marL="1828800" algn="l" defTabSz="728663" rtl="0" eaLnBrk="1" fontAlgn="base" hangingPunct="1">
        <a:lnSpc>
          <a:spcPct val="95000"/>
        </a:lnSpc>
        <a:spcBef>
          <a:spcPct val="0"/>
        </a:spcBef>
        <a:spcAft>
          <a:spcPct val="0"/>
        </a:spcAft>
        <a:defRPr sz="2400" b="1">
          <a:solidFill>
            <a:schemeClr val="tx1"/>
          </a:solidFill>
          <a:latin typeface="Credit Suisse Type Roman" pitchFamily="34" charset="0"/>
        </a:defRPr>
      </a:lvl9pPr>
    </p:titleStyle>
    <p:bodyStyle>
      <a:lvl1pPr marL="457200" indent="-457200" algn="l" defTabSz="728663" rtl="0" eaLnBrk="1" fontAlgn="base" hangingPunct="1">
        <a:lnSpc>
          <a:spcPts val="1600"/>
        </a:lnSpc>
        <a:spcBef>
          <a:spcPct val="95000"/>
        </a:spcBef>
        <a:spcAft>
          <a:spcPts val="1000"/>
        </a:spcAft>
        <a:buClr>
          <a:schemeClr val="accent1"/>
        </a:buClr>
        <a:buSzPct val="150000"/>
        <a:buFont typeface="Arial" panose="020B0604020202020204" pitchFamily="34" charset="0"/>
        <a:buChar char="•"/>
        <a:defRPr lang="en-US" altLang="ja-JP" sz="1200" b="0" i="0" dirty="0" smtClean="0">
          <a:solidFill>
            <a:srgbClr val="595959"/>
          </a:solidFill>
          <a:latin typeface="Trebuchet MS" panose="020B0703020202090204" pitchFamily="34" charset="0"/>
          <a:ea typeface="+mn-ea"/>
          <a:cs typeface="+mn-cs"/>
        </a:defRPr>
      </a:lvl1pPr>
      <a:lvl2pPr marL="287338" indent="-285750" algn="l" defTabSz="728663" rtl="0" eaLnBrk="1" fontAlgn="base" hangingPunct="1">
        <a:lnSpc>
          <a:spcPct val="95000"/>
        </a:lnSpc>
        <a:spcBef>
          <a:spcPct val="36000"/>
        </a:spcBef>
        <a:spcAft>
          <a:spcPct val="0"/>
        </a:spcAft>
        <a:buClr>
          <a:schemeClr val="tx1"/>
        </a:buClr>
        <a:buSzPct val="120000"/>
        <a:buFont typeface="Arial" panose="020B0604020202020204" pitchFamily="34" charset="0"/>
        <a:buChar char="•"/>
        <a:defRPr lang="en-US" altLang="ja-JP" sz="1400" dirty="0" smtClean="0">
          <a:solidFill>
            <a:srgbClr val="595959"/>
          </a:solidFill>
          <a:latin typeface="Calibri" panose="020F0502020204030204" pitchFamily="34" charset="0"/>
        </a:defRPr>
      </a:lvl2pPr>
      <a:lvl3pPr marL="346075" indent="-342900" algn="l" defTabSz="728663" rtl="0" eaLnBrk="1" fontAlgn="base" hangingPunct="1">
        <a:lnSpc>
          <a:spcPct val="95000"/>
        </a:lnSpc>
        <a:spcBef>
          <a:spcPct val="0"/>
        </a:spcBef>
        <a:spcAft>
          <a:spcPct val="0"/>
        </a:spcAft>
        <a:buClr>
          <a:schemeClr val="accent1"/>
        </a:buClr>
        <a:buSzPct val="100000"/>
        <a:buFont typeface="Wingdings" panose="05000000000000000000" pitchFamily="2" charset="2"/>
        <a:buChar char="l"/>
        <a:defRPr lang="en-US" altLang="ja-JP" sz="1400" dirty="0" smtClean="0">
          <a:solidFill>
            <a:srgbClr val="595959"/>
          </a:solidFill>
          <a:latin typeface="Calibri" panose="020F0502020204030204" pitchFamily="34" charset="0"/>
        </a:defRPr>
      </a:lvl3pPr>
      <a:lvl4pPr marL="704850" indent="-342900" algn="l" defTabSz="728663" rtl="0" eaLnBrk="1" fontAlgn="base" hangingPunct="1">
        <a:lnSpc>
          <a:spcPts val="1600"/>
        </a:lnSpc>
        <a:spcBef>
          <a:spcPct val="0"/>
        </a:spcBef>
        <a:spcAft>
          <a:spcPts val="1000"/>
        </a:spcAft>
        <a:buClr>
          <a:schemeClr val="accent1"/>
        </a:buClr>
        <a:buSzPct val="100000"/>
        <a:buFont typeface="Courier New" panose="02070309020205020404" pitchFamily="49" charset="0"/>
        <a:buChar char="o"/>
        <a:defRPr lang="en-US" altLang="ja-JP" sz="1200" b="0" i="0" dirty="0" smtClean="0">
          <a:solidFill>
            <a:srgbClr val="595959"/>
          </a:solidFill>
          <a:latin typeface="Trebuchet MS" panose="020B0703020202090204" pitchFamily="34" charset="0"/>
        </a:defRPr>
      </a:lvl4pPr>
      <a:lvl5pPr marL="971550" indent="-342900" algn="l" defTabSz="728663" rtl="0" eaLnBrk="1" fontAlgn="base" hangingPunct="1">
        <a:lnSpc>
          <a:spcPts val="1600"/>
        </a:lnSpc>
        <a:spcBef>
          <a:spcPct val="0"/>
        </a:spcBef>
        <a:spcAft>
          <a:spcPts val="1000"/>
        </a:spcAft>
        <a:buClr>
          <a:schemeClr val="accent1"/>
        </a:buClr>
        <a:buSzPct val="100000"/>
        <a:buFont typeface="Calibri" panose="020F0502020204030204" pitchFamily="34" charset="0"/>
        <a:buChar char="‒"/>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2" y="404286"/>
            <a:ext cx="10655301" cy="896196"/>
          </a:xfrm>
          <a:prstGeom prst="rect">
            <a:avLst/>
          </a:prstGeom>
        </p:spPr>
        <p:txBody>
          <a:bodyPr vert="horz" lIns="0" tIns="0" rIns="0" bIns="0" rtlCol="0" anchor="t" anchorCtr="0">
            <a:normAutofit/>
          </a:bodyPr>
          <a:lstStyle/>
          <a:p>
            <a:r>
              <a:rPr lang="en-US"/>
              <a:t>Click to edit </a:t>
            </a:r>
            <a:br>
              <a:rPr lang="en-US"/>
            </a:br>
            <a:r>
              <a:rPr lang="en-US"/>
              <a:t>Master title style</a:t>
            </a:r>
          </a:p>
        </p:txBody>
      </p:sp>
      <p:sp>
        <p:nvSpPr>
          <p:cNvPr id="3" name="Text Placeholder 2"/>
          <p:cNvSpPr>
            <a:spLocks noGrp="1"/>
          </p:cNvSpPr>
          <p:nvPr>
            <p:ph type="body" idx="1"/>
          </p:nvPr>
        </p:nvSpPr>
        <p:spPr>
          <a:xfrm>
            <a:off x="768352" y="1564642"/>
            <a:ext cx="10655301" cy="4612324"/>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36519" y="6290249"/>
            <a:ext cx="4114800" cy="144000"/>
          </a:xfrm>
          <a:prstGeom prst="rect">
            <a:avLst/>
          </a:prstGeom>
        </p:spPr>
        <p:txBody>
          <a:bodyPr vert="horz" lIns="0" tIns="0" rIns="0" bIns="0" rtlCol="0" anchor="ctr" anchorCtr="0"/>
          <a:lstStyle>
            <a:lvl1pPr algn="l">
              <a:defRPr sz="933">
                <a:solidFill>
                  <a:schemeClr val="bg1">
                    <a:lumMod val="50000"/>
                  </a:schemeClr>
                </a:solidFill>
              </a:defRPr>
            </a:lvl1pPr>
          </a:lstStyle>
          <a:p>
            <a:r>
              <a:rPr lang="en-GB"/>
              <a:t>Supercharging Modern Digital Businesses</a:t>
            </a:r>
          </a:p>
        </p:txBody>
      </p:sp>
      <p:sp>
        <p:nvSpPr>
          <p:cNvPr id="8" name="Slide Number Placeholder 5">
            <a:extLst>
              <a:ext uri="{FF2B5EF4-FFF2-40B4-BE49-F238E27FC236}">
                <a16:creationId xmlns:a16="http://schemas.microsoft.com/office/drawing/2014/main" id="{4E27D504-B8E7-4E4A-80B8-85B9D4BB2A95}"/>
              </a:ext>
            </a:extLst>
          </p:cNvPr>
          <p:cNvSpPr>
            <a:spLocks noGrp="1"/>
          </p:cNvSpPr>
          <p:nvPr>
            <p:ph type="sldNum" sz="quarter" idx="4"/>
          </p:nvPr>
        </p:nvSpPr>
        <p:spPr>
          <a:xfrm>
            <a:off x="457224" y="6290436"/>
            <a:ext cx="237461" cy="143629"/>
          </a:xfrm>
          <a:prstGeom prst="rect">
            <a:avLst/>
          </a:prstGeom>
        </p:spPr>
        <p:txBody>
          <a:bodyPr wrap="square" lIns="0" tIns="0" rIns="0" bIns="0" anchor="ctr" anchorCtr="0">
            <a:spAutoFit/>
          </a:bodyPr>
          <a:lstStyle>
            <a:lvl1pPr algn="r">
              <a:defRPr sz="933">
                <a:solidFill>
                  <a:schemeClr val="bg1">
                    <a:lumMod val="50000"/>
                  </a:schemeClr>
                </a:solidFill>
              </a:defRPr>
            </a:lvl1pPr>
          </a:lstStyle>
          <a:p>
            <a:pPr algn="l"/>
            <a:fld id="{A2E32196-42CD-4B7F-A248-988B25C84FFC}" type="slidenum">
              <a:rPr lang="en-GB" smtClean="0"/>
              <a:pPr algn="l"/>
              <a:t>‹#›</a:t>
            </a:fld>
            <a:endParaRPr lang="en-GB"/>
          </a:p>
        </p:txBody>
      </p:sp>
    </p:spTree>
    <p:extLst>
      <p:ext uri="{BB962C8B-B14F-4D97-AF65-F5344CB8AC3E}">
        <p14:creationId xmlns:p14="http://schemas.microsoft.com/office/powerpoint/2010/main" val="4276333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dt="0"/>
  <p:txStyles>
    <p:titleStyle>
      <a:lvl1pPr algn="l" defTabSz="914354" rtl="0" eaLnBrk="1" latinLnBrk="0" hangingPunct="1">
        <a:lnSpc>
          <a:spcPct val="85000"/>
        </a:lnSpc>
        <a:spcBef>
          <a:spcPct val="0"/>
        </a:spcBef>
        <a:buNone/>
        <a:defRPr sz="3733" b="1" kern="1200">
          <a:solidFill>
            <a:srgbClr val="585858"/>
          </a:solidFill>
          <a:latin typeface="Calibri" panose="020F0502020204030204" pitchFamily="34"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n-lt"/>
          <a:ea typeface="+mn-ea"/>
          <a:cs typeface="+mn-cs"/>
        </a:defRPr>
      </a:lvl1pPr>
      <a:lvl2pPr marL="457178" indent="0" algn="l" defTabSz="914354"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mn-lt"/>
          <a:ea typeface="+mn-ea"/>
          <a:cs typeface="+mn-cs"/>
        </a:defRPr>
      </a:lvl2pPr>
      <a:lvl3pPr marL="914354" indent="0" algn="l" defTabSz="914354"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mn-lt"/>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mn-lt"/>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2" y="404286"/>
            <a:ext cx="10655301" cy="896196"/>
          </a:xfrm>
          <a:prstGeom prst="rect">
            <a:avLst/>
          </a:prstGeom>
        </p:spPr>
        <p:txBody>
          <a:bodyPr vert="horz" lIns="0" tIns="0" rIns="0" bIns="0" rtlCol="0" anchor="t" anchorCtr="0">
            <a:normAutofit/>
          </a:bodyPr>
          <a:lstStyle/>
          <a:p>
            <a:r>
              <a:rPr lang="en-US"/>
              <a:t>Click to edit </a:t>
            </a:r>
            <a:br>
              <a:rPr lang="en-US"/>
            </a:br>
            <a:r>
              <a:rPr lang="en-US"/>
              <a:t>Master title style</a:t>
            </a:r>
          </a:p>
        </p:txBody>
      </p:sp>
      <p:sp>
        <p:nvSpPr>
          <p:cNvPr id="3" name="Text Placeholder 2"/>
          <p:cNvSpPr>
            <a:spLocks noGrp="1"/>
          </p:cNvSpPr>
          <p:nvPr>
            <p:ph type="body" idx="1"/>
          </p:nvPr>
        </p:nvSpPr>
        <p:spPr>
          <a:xfrm>
            <a:off x="768352" y="1564642"/>
            <a:ext cx="10655301" cy="4612324"/>
          </a:xfrm>
          <a:prstGeom prst="rect">
            <a:avLst/>
          </a:prstGeom>
        </p:spPr>
        <p:txBody>
          <a:bodyPr vert="horz" lIns="0" tIns="0" rIns="0" bIns="0" rtlCol="0" anchor="t" anchorCtr="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E27D504-B8E7-4E4A-80B8-85B9D4BB2A95}"/>
              </a:ext>
            </a:extLst>
          </p:cNvPr>
          <p:cNvSpPr>
            <a:spLocks noGrp="1"/>
          </p:cNvSpPr>
          <p:nvPr>
            <p:ph type="sldNum" sz="quarter" idx="4"/>
          </p:nvPr>
        </p:nvSpPr>
        <p:spPr>
          <a:xfrm>
            <a:off x="457224" y="6290436"/>
            <a:ext cx="237461" cy="143629"/>
          </a:xfrm>
          <a:prstGeom prst="rect">
            <a:avLst/>
          </a:prstGeom>
        </p:spPr>
        <p:txBody>
          <a:bodyPr wrap="square" lIns="0" tIns="0" rIns="0" bIns="0" anchor="ctr" anchorCtr="0">
            <a:spAutoFit/>
          </a:bodyPr>
          <a:lstStyle>
            <a:lvl1pPr algn="r">
              <a:defRPr sz="933">
                <a:solidFill>
                  <a:schemeClr val="bg1">
                    <a:lumMod val="50000"/>
                  </a:schemeClr>
                </a:solidFill>
              </a:defRPr>
            </a:lvl1pPr>
          </a:lstStyle>
          <a:p>
            <a:pPr algn="l"/>
            <a:fld id="{A2E32196-42CD-4B7F-A248-988B25C84FFC}" type="slidenum">
              <a:rPr lang="en-GB" smtClean="0"/>
              <a:pPr algn="l"/>
              <a:t>‹#›</a:t>
            </a:fld>
            <a:endParaRPr lang="en-GB"/>
          </a:p>
        </p:txBody>
      </p:sp>
      <p:sp>
        <p:nvSpPr>
          <p:cNvPr id="4" name="MSIPCMContentMarking" descr="{&quot;HashCode&quot;:-410930392,&quot;Placement&quot;:&quot;Footer&quot;}">
            <a:extLst>
              <a:ext uri="{FF2B5EF4-FFF2-40B4-BE49-F238E27FC236}">
                <a16:creationId xmlns:a16="http://schemas.microsoft.com/office/drawing/2014/main" id="{6D6453B8-FACA-430D-9004-E79243CC2C54}"/>
              </a:ext>
            </a:extLst>
          </p:cNvPr>
          <p:cNvSpPr txBox="1"/>
          <p:nvPr userDrawn="1"/>
        </p:nvSpPr>
        <p:spPr>
          <a:xfrm>
            <a:off x="0" y="6629836"/>
            <a:ext cx="483189"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a:solidFill>
                  <a:srgbClr val="317100"/>
                </a:solidFill>
                <a:latin typeface="Calibri" panose="020F0502020204030204" pitchFamily="34" charset="0"/>
              </a:rPr>
              <a:t>Public</a:t>
            </a:r>
          </a:p>
        </p:txBody>
      </p:sp>
    </p:spTree>
    <p:extLst>
      <p:ext uri="{BB962C8B-B14F-4D97-AF65-F5344CB8AC3E}">
        <p14:creationId xmlns:p14="http://schemas.microsoft.com/office/powerpoint/2010/main" val="46482256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Lst>
  <p:hf hdr="0" dt="0"/>
  <p:txStyles>
    <p:titleStyle>
      <a:lvl1pPr algn="l" defTabSz="914354" rtl="0" eaLnBrk="1" latinLnBrk="0" hangingPunct="1">
        <a:lnSpc>
          <a:spcPct val="85000"/>
        </a:lnSpc>
        <a:spcBef>
          <a:spcPct val="0"/>
        </a:spcBef>
        <a:buNone/>
        <a:defRPr sz="3733" b="1" kern="1200">
          <a:solidFill>
            <a:srgbClr val="585858"/>
          </a:solidFill>
          <a:latin typeface="Calibri" panose="020F0502020204030204" pitchFamily="34" charset="0"/>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sz="2800" kern="1200">
          <a:solidFill>
            <a:schemeClr val="bg1">
              <a:lumMod val="50000"/>
            </a:schemeClr>
          </a:solidFill>
          <a:latin typeface="+mn-lt"/>
          <a:ea typeface="+mn-ea"/>
          <a:cs typeface="+mn-cs"/>
        </a:defRPr>
      </a:lvl1pPr>
      <a:lvl2pPr marL="457178" indent="0" algn="l" defTabSz="914354" rtl="0" eaLnBrk="1" latinLnBrk="0" hangingPunct="1">
        <a:lnSpc>
          <a:spcPct val="90000"/>
        </a:lnSpc>
        <a:spcBef>
          <a:spcPts val="500"/>
        </a:spcBef>
        <a:buFont typeface="Arial" panose="020B0604020202020204" pitchFamily="34" charset="0"/>
        <a:buNone/>
        <a:defRPr sz="2400" kern="1200">
          <a:solidFill>
            <a:schemeClr val="bg1">
              <a:lumMod val="50000"/>
            </a:schemeClr>
          </a:solidFill>
          <a:latin typeface="+mn-lt"/>
          <a:ea typeface="+mn-ea"/>
          <a:cs typeface="+mn-cs"/>
        </a:defRPr>
      </a:lvl2pPr>
      <a:lvl3pPr marL="914354" indent="0" algn="l" defTabSz="914354" rtl="0" eaLnBrk="1" latinLnBrk="0" hangingPunct="1">
        <a:lnSpc>
          <a:spcPct val="90000"/>
        </a:lnSpc>
        <a:spcBef>
          <a:spcPts val="500"/>
        </a:spcBef>
        <a:buFont typeface="Arial" panose="020B0604020202020204" pitchFamily="34" charset="0"/>
        <a:buNone/>
        <a:defRPr sz="2000" kern="1200">
          <a:solidFill>
            <a:schemeClr val="bg1">
              <a:lumMod val="50000"/>
            </a:schemeClr>
          </a:solidFill>
          <a:latin typeface="+mn-lt"/>
          <a:ea typeface="+mn-ea"/>
          <a:cs typeface="+mn-cs"/>
        </a:defRPr>
      </a:lvl3pPr>
      <a:lvl4pPr marL="1371532" indent="0" algn="l" defTabSz="914354"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mn-lt"/>
          <a:ea typeface="+mn-ea"/>
          <a:cs typeface="+mn-cs"/>
        </a:defRPr>
      </a:lvl4pPr>
      <a:lvl5pPr marL="1828709" indent="0" algn="l" defTabSz="914354" rtl="0" eaLnBrk="1" latinLnBrk="0" hangingPunct="1">
        <a:lnSpc>
          <a:spcPct val="90000"/>
        </a:lnSpc>
        <a:spcBef>
          <a:spcPts val="500"/>
        </a:spcBef>
        <a:buFont typeface="Arial" panose="020B0604020202020204" pitchFamily="34" charset="0"/>
        <a:buNone/>
        <a:defRPr sz="1800" kern="1200">
          <a:solidFill>
            <a:schemeClr val="bg1">
              <a:lumMod val="50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emf"/><Relationship Id="rId10" Type="http://schemas.openxmlformats.org/officeDocument/2006/relationships/image" Target="../media/image19.png"/><Relationship Id="rId4" Type="http://schemas.openxmlformats.org/officeDocument/2006/relationships/image" Target="../media/image13.emf"/><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hyperlink" Target="https://www.grocerygazette.co.uk/2022/08/16/tesco-ends-trial-with-loop/?utm_source=Grocery+Gazette&amp;utm_campaign=9ca6bbc242-EMAIL_CAMPAIGN_2022_08_17_10_25&amp;utm_medium=email&amp;utm_term=0_8b8a24e7e8-9ca6bbc242-617893834" TargetMode="External"/><Relationship Id="rId13" Type="http://schemas.openxmlformats.org/officeDocument/2006/relationships/hyperlink" Target="https://www.conveniencestore.co.uk/your-business/co-op-expands-robot-grocery-delivery-service/669468.article?utm_source=Latest%20News%20(CStore)&amp;utm_medium=email&amp;utm_campaign=2022-07-15&amp;c=&amp;cid=DM1014987&amp;bid=1991497603" TargetMode="External"/><Relationship Id="rId18" Type="http://schemas.openxmlformats.org/officeDocument/2006/relationships/hyperlink" Target="https://www.retaildive.com/news/walmart-acquires-augmented-reality-eyewear-memomi/626378/?utm_source=Sailthru&amp;utm_medium=email&amp;utm_campaign=Issue:%202022-06-30%20Retail%20Dive%20Newsletter%20%5Bissue:42813%5D&amp;utm_term=Retail%20Dive" TargetMode="External"/><Relationship Id="rId26" Type="http://schemas.openxmlformats.org/officeDocument/2006/relationships/hyperlink" Target="https://www.grocerygazette.co.uk/2022/07/19/lidl-aldi-market-share/?utm_source=Retail+Gazette+Subscribers&amp;utm_campaign=4e2417dbb3-EMAIL_CAMPAIGN_2022_07_19_07_44&amp;utm_medium=email&amp;utm_term=0_d23e2768b6-4e2417dbb3-60931625" TargetMode="External"/><Relationship Id="rId3" Type="http://schemas.openxmlformats.org/officeDocument/2006/relationships/image" Target="../media/image21.jpeg"/><Relationship Id="rId21" Type="http://schemas.openxmlformats.org/officeDocument/2006/relationships/hyperlink" Target="https://www.bbc.co.uk/news/business-62140633" TargetMode="External"/><Relationship Id="rId7" Type="http://schemas.openxmlformats.org/officeDocument/2006/relationships/hyperlink" Target="https://www.grocerygazette.co.uk/2022/07/12/public-bins-plastic/?utm_source=Grocery+Gazette&amp;utm_campaign=d9a58ef36b-EMAIL_CAMPAIGN_2022_07_08_10_49_COPY_01&amp;utm_medium=email&amp;utm_term=0_8b8a24e7e8-d9a58ef36b-617893834" TargetMode="External"/><Relationship Id="rId12" Type="http://schemas.openxmlformats.org/officeDocument/2006/relationships/hyperlink" Target="https://www.grocerygazette.co.uk/2022/07/29/asda-cma-greenwashing-george/?utm_source=Grocery+Gazette&amp;utm_campaign=084b3af142-EMAIL_CAMPAIGN_2022_07_29_09_47&amp;utm_medium=email&amp;utm_term=0_8b8a24e7e8-084b3af142-617893834" TargetMode="External"/><Relationship Id="rId17" Type="http://schemas.openxmlformats.org/officeDocument/2006/relationships/hyperlink" Target="https://www.logisticsit.com/articles/2022/06/29/hugo-boss-partners-with-nedap-for-global-rfid-roll-out" TargetMode="External"/><Relationship Id="rId25" Type="http://schemas.openxmlformats.org/officeDocument/2006/relationships/hyperlink" Target="https://www.grocerygazette.co.uk/2022/07/21/ocado-financials-loss/?utm_source=Grocery+Gazette&amp;utm_campaign=720ff7fdb7-EMAIL_CAMPAIGN_2022_07_21_09_33&amp;utm_medium=email&amp;utm_term=0_8b8a24e7e8-720ff7fdb7-617893834" TargetMode="External"/><Relationship Id="rId33" Type="http://schemas.openxmlformats.org/officeDocument/2006/relationships/hyperlink" Target="https://www.grocerygazette.co.uk/2022/08/18/booker-new-budgens-stores/?utm_source=Grocery+Gazette&amp;utm_campaign=062ad43447-EMAIL_CAMPAIGN_2022_08_18_10_02&amp;utm_medium=email&amp;utm_term=0_8b8a24e7e8-062ad43447-617893834" TargetMode="External"/><Relationship Id="rId2" Type="http://schemas.openxmlformats.org/officeDocument/2006/relationships/notesSlide" Target="../notesSlides/notesSlide4.xml"/><Relationship Id="rId16" Type="http://schemas.openxmlformats.org/officeDocument/2006/relationships/hyperlink" Target="https://www.conveniencestore.co.uk/your-business/southern-co-op-to-roll-out-electronic-shelf-edge-labels/669469.article?utm_source=Latest%20News%20(CStore)&amp;utm_medium=email&amp;utm_campaign=2022-07-15&amp;c=&amp;cid=DM1014987&amp;bid=1991497603" TargetMode="External"/><Relationship Id="rId20" Type="http://schemas.openxmlformats.org/officeDocument/2006/relationships/hyperlink" Target="https://www.retailgazette.co.uk/blog/2022/07/iceland-will-be-hit-with-a-140m-bill-to-run-its-freezers-this-year-as-energy-prices-surge/?utm_source=Retail+Gazette+Subscribers&amp;utm_campaign=5386ebe4d2-EMAIL_CAMPAIGN_2022_07_29_07_51&amp;utm_medium=email&amp;utm_term=0_d23e2768b6-5386ebe4d2-60931625" TargetMode="External"/><Relationship Id="rId29" Type="http://schemas.openxmlformats.org/officeDocument/2006/relationships/hyperlink" Target="https://www.grocerygazette.co.uk/2022/09/01/booker-wholesale-partnership/?utm_source=Grocery+Gazette&amp;utm_campaign=a7a8cde02a-EMAIL_CAMPAIGN_2022_09_01_09_39&amp;utm_medium=email&amp;utm_term=0_8b8a24e7e8-a7a8cde02a-617893834" TargetMode="External"/><Relationship Id="rId1" Type="http://schemas.openxmlformats.org/officeDocument/2006/relationships/slideLayout" Target="../slideLayouts/slideLayout10.xml"/><Relationship Id="rId6" Type="http://schemas.openxmlformats.org/officeDocument/2006/relationships/hyperlink" Target="https://www.grocerygazette.co.uk/2022/07/07/morrisons-environmental-store/?utm_source=Grocery+Gazette&amp;utm_campaign=984b962733-EMAIL_CAMPAIGN_2022_05_30_08_49_COPY_01&amp;utm_medium=email&amp;utm_term=0_8b8a24e7e8-984b962733-617893834" TargetMode="External"/><Relationship Id="rId11" Type="http://schemas.openxmlformats.org/officeDocument/2006/relationships/hyperlink" Target="https://www.logisticsmanager.com/dhl-introduces-20-bio-lng-trucks-into-its-ms-fleet/?utm_source=Subs_LM_Weekly&amp;utm_campaign=230b3b14f1-EMAIL_CAMPAIGN_2017_05_23_COPY_01&amp;utm_medium=email&amp;utm_term=0_95229da346-230b3b14f1-130458618" TargetMode="External"/><Relationship Id="rId24" Type="http://schemas.openxmlformats.org/officeDocument/2006/relationships/hyperlink" Target="https://www.grocerygazette.co.uk/2022/06/17/tesco-sales-fall-inflation/?utm_source=Grocery%20Gazette&amp;utm_campaign=48497ca209-EMAIL_CAMPAIGN_2022_05_30_08_49_COPY_01&amp;utm_medium=email&amp;utm_term=0_8b8a24e7e8-48497ca209-617893834" TargetMode="External"/><Relationship Id="rId32" Type="http://schemas.openxmlformats.org/officeDocument/2006/relationships/hyperlink" Target="https://www.grocerygazette.co.uk/2022/08/31/asda-acquire-co-op-stores/?utm_source=Grocery+Gazette&amp;utm_campaign=6751d798e3-EMAIL_CAMPAIGN_2022_08_31_09_19&amp;utm_medium=email&amp;utm_term=0_8b8a24e7e8-6751d798e3-617893834" TargetMode="External"/><Relationship Id="rId5" Type="http://schemas.openxmlformats.org/officeDocument/2006/relationships/hyperlink" Target="https://www.grocerygazette.co.uk/2022/08/17/asda-net-zero-carbon-by-2040/?utm_source=Grocery+Gazette&amp;utm_campaign=e137af9ff0-EMAIL_CAMPAIGN_2022_08_19_10_12&amp;utm_medium=email&amp;utm_term=0_8b8a24e7e8-e137af9ff0-617893834" TargetMode="External"/><Relationship Id="rId15" Type="http://schemas.openxmlformats.org/officeDocument/2006/relationships/hyperlink" Target="https://www.emarketer.com/content/amazon-says-its-drone-deliveries-will-launch-later-this-year?utm_campaign=R%26E+briefing+June+14%2c+2022&amp;utm_medium=email&amp;utm_source=Triggermail&amp;utm_term=Retail+%26+Ecommerce+Briefing" TargetMode="External"/><Relationship Id="rId23" Type="http://schemas.openxmlformats.org/officeDocument/2006/relationships/hyperlink" Target="https://www.retailgazette.co.uk/blog/2022/08/bank-of-england-warns-uk-economy-will-fall-into-recession-this-year/?utm_source=Retail+Gazette+Subscribers&amp;utm_campaign=7ad1806288-EMAIL_CAMPAIGN_2022_08_05_07_41&amp;utm_medium=email&amp;utm_term=0_d23e2768b6-7ad1806288-60931625" TargetMode="External"/><Relationship Id="rId28" Type="http://schemas.openxmlformats.org/officeDocument/2006/relationships/hyperlink" Target="https://www.grocerygazette.co.uk/2022/07/20/trust-supermarkets-cost/?utm_source=Grocery+Gazette&amp;utm_campaign=8274d4e74a-EMAIL_CAMPAIGN_2022_07_20_09_32&amp;utm_medium=email&amp;utm_term=0_8b8a24e7e8-8274d4e74a-617893834" TargetMode="External"/><Relationship Id="rId10" Type="http://schemas.openxmlformats.org/officeDocument/2006/relationships/hyperlink" Target="https://www.grocerygazette.co.uk/2022/08/11/tesco-zero-electric-lorry/?utm_source=Grocery+Gazette&amp;utm_campaign=c256fbd74c-EMAIL_CAMPAIGN_2022_08_11_10_10&amp;utm_medium=email&amp;utm_term=0_8b8a24e7e8-c256fbd74c-617893834" TargetMode="External"/><Relationship Id="rId19" Type="http://schemas.openxmlformats.org/officeDocument/2006/relationships/hyperlink" Target="https://www.grocerygazette.co.uk/2022/07/01/fmcg-prices-europe-uk/?utm_source=Grocery+Gazette&amp;utm_campaign=ff8a9b0fef-EMAIL_CAMPAIGN_2022_05_30_08_49_COPY_01&amp;utm_medium=email&amp;utm_term=0_8b8a24e7e8-ff8a9b0fef-617893834" TargetMode="External"/><Relationship Id="rId31" Type="http://schemas.openxmlformats.org/officeDocument/2006/relationships/hyperlink" Target="https://www.grocerygazette.co.uk/2022/03/25/asda-buymie-personal-shopper/?utm_source=Retail+Gazette+Subscribers&amp;utm_campaign=b8d8c4a6c2-EMAIL_CAMPAIGN_2022_03_25_09_02&amp;utm_medium=email&amp;utm_term=0_d23e2768b6-b8d8c4a6c2-60931625" TargetMode="External"/><Relationship Id="rId4" Type="http://schemas.openxmlformats.org/officeDocument/2006/relationships/image" Target="../media/image2.png"/><Relationship Id="rId9" Type="http://schemas.openxmlformats.org/officeDocument/2006/relationships/hyperlink" Target="https://www.grocerygazette.co.uk/2022/08/17/aldi-adopt-cng-vehicles/?utm_source=Grocery+Gazette&amp;utm_campaign=9ca6bbc242-EMAIL_CAMPAIGN_2022_08_17_10_25&amp;utm_medium=email&amp;utm_term=0_8b8a24e7e8-9ca6bbc242-617893834" TargetMode="External"/><Relationship Id="rId14" Type="http://schemas.openxmlformats.org/officeDocument/2006/relationships/hyperlink" Target="https://www.supplychaindive.com/news/amazon-unveils-first-fully-autonomous-mobile-robot-proteus-warehouse/626164/?utm_source=Sailthru&amp;utm_medium=email&amp;utm_campaign=Issue:%202022-06-28%20Supply%20Chain%20Dive%20%5Bissue:42734%5D&amp;utm_term=Supply%20Chain%20Dive" TargetMode="External"/><Relationship Id="rId22" Type="http://schemas.openxmlformats.org/officeDocument/2006/relationships/hyperlink" Target="https://www.retailgazette.co.uk/blog/2022/06/whsmith-sales-soar-ahead-of-pre-pandemic-levels-as-travel-recovers/?utm_source=Retail+Gazette+Subscribers&amp;utm_campaign=ddd25aa378-EMAIL_CAMPAIGN_2022_06_15_07_43&amp;utm_medium=email&amp;utm_term=0_d23e2768b6-ddd25aa378-60931625" TargetMode="External"/><Relationship Id="rId27" Type="http://schemas.openxmlformats.org/officeDocument/2006/relationships/hyperlink" Target="https://www.grocerygazette.co.uk/2022/08/23/convenience-store-boost/?utm_source=Grocery+Gazette&amp;utm_campaign=7b26857202-EMAIL_CAMPAIGN_2022_08_23_10_12&amp;utm_medium=email&amp;utm_term=0_8b8a24e7e8-7b26857202-617893834" TargetMode="External"/><Relationship Id="rId30" Type="http://schemas.openxmlformats.org/officeDocument/2006/relationships/hyperlink" Target="https://www.retailgazette.co.uk/blog/2022/08/asda-teams-up-with-deliveroo-to-provide-on-demand-groceries/?utm_source=Retail+Gazette+Subscribers&amp;utm_campaign=5d04ecdc4b-EMAIL_CAMPAIGN_2022_08_08_07_42&amp;utm_medium=email&amp;utm_term=0_d23e2768b6-5d04ecdc4b-60931625"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26" Type="http://schemas.openxmlformats.org/officeDocument/2006/relationships/image" Target="../media/image44.png"/><Relationship Id="rId3" Type="http://schemas.openxmlformats.org/officeDocument/2006/relationships/image" Target="../media/image22.jpeg"/><Relationship Id="rId21" Type="http://schemas.openxmlformats.org/officeDocument/2006/relationships/image" Target="../media/image39.sv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5" Type="http://schemas.openxmlformats.org/officeDocument/2006/relationships/image" Target="../media/image43.svg"/><Relationship Id="rId2" Type="http://schemas.openxmlformats.org/officeDocument/2006/relationships/notesSlide" Target="../notesSlides/notesSlide5.xml"/><Relationship Id="rId16" Type="http://schemas.openxmlformats.org/officeDocument/2006/relationships/image" Target="../media/image34.svg"/><Relationship Id="rId20" Type="http://schemas.openxmlformats.org/officeDocument/2006/relationships/image" Target="../media/image38.png"/><Relationship Id="rId1" Type="http://schemas.openxmlformats.org/officeDocument/2006/relationships/slideLayout" Target="../slideLayouts/slideLayout38.xml"/><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sv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png"/><Relationship Id="rId27" Type="http://schemas.openxmlformats.org/officeDocument/2006/relationships/image" Target="../media/image45.svg"/></Relationships>
</file>

<file path=ppt/slides/_rels/slide6.xml.rels><?xml version="1.0" encoding="UTF-8" standalone="yes"?>
<Relationships xmlns="http://schemas.openxmlformats.org/package/2006/relationships"><Relationship Id="rId8" Type="http://schemas.openxmlformats.org/officeDocument/2006/relationships/hyperlink" Target="https://www.retailgazette.co.uk/blog/2022/06/primark-to-finally-sell-online-with-click-and-collect-trial/?utm_source=Retail+Gazette+Subscribers&amp;utm_campaign=e44c8a8f15-EMAIL_CAMPAIGN_2022_06_20_08_13&amp;utm_medium=email&amp;utm_term=0_d23e2768b6-e44c8a8f15-60931625" TargetMode="External"/><Relationship Id="rId13" Type="http://schemas.openxmlformats.org/officeDocument/2006/relationships/hyperlink" Target="https://www.insiderintelligence.com/content/macy-s-nordstrom-other-department-stores-go-local?utm_campaign=R%26E+briefing+July+22+2022&amp;utm_medium=email&amp;utm_source=Triggermail&amp;utm_term=Retail+%26+Ecommerce+Briefing" TargetMode="External"/><Relationship Id="rId18" Type="http://schemas.openxmlformats.org/officeDocument/2006/relationships/hyperlink" Target="https://www.grocerygazette.co.uk/2022/07/28/supply-chain-surge/?utm_source=Grocery+Gazette&amp;utm_campaign=4c171d9e90-EMAIL_CAMPAIGN_2022_07_28_09_44&amp;utm_medium=email&amp;utm_term=0_8b8a24e7e8-4c171d9e90-617893834" TargetMode="External"/><Relationship Id="rId3" Type="http://schemas.openxmlformats.org/officeDocument/2006/relationships/image" Target="../media/image46.jpeg"/><Relationship Id="rId21" Type="http://schemas.openxmlformats.org/officeDocument/2006/relationships/image" Target="../media/image49.png"/><Relationship Id="rId7" Type="http://schemas.openxmlformats.org/officeDocument/2006/relationships/hyperlink" Target="https://www.grocerygazette.co.uk/2022/06/09/consumers-online-shopping/?utm_source=Grocery+Gazette&amp;utm_campaign=8029b6dac8-EMAIL_CAMPAIGN_2022_05_30_08_49_COPY_01&amp;utm_medium=email&amp;utm_term=0_8b8a24e7e8-8029b6dac8-617893834" TargetMode="External"/><Relationship Id="rId12" Type="http://schemas.openxmlformats.org/officeDocument/2006/relationships/hyperlink" Target="https://www.insiderintelligence.com/content/bloomingdale-s-store-closure-demonstrates-why-malls-need-evolve?utm_campaign=R%26E+briefing+August+30%2c+2022&amp;utm_medium=email&amp;utm_source=Triggermail&amp;utm_term=Retail+%26+Ecommerce+Briefing" TargetMode="External"/><Relationship Id="rId17" Type="http://schemas.openxmlformats.org/officeDocument/2006/relationships/hyperlink" Target="https://www.supplychaindive.com/news/williams-sonoma-china-supplier-sourcing-reshoring/630754/?utm_source=Sailthru&amp;utm_medium=email&amp;utm_campaign=Issue:%202022-08-30%20Supply%20Chain%20Dive%20%5Bissue:44186%5D&amp;utm_term=Supply%20Chain%20Dive" TargetMode="External"/><Relationship Id="rId2" Type="http://schemas.openxmlformats.org/officeDocument/2006/relationships/notesSlide" Target="../notesSlides/notesSlide6.xml"/><Relationship Id="rId16" Type="http://schemas.openxmlformats.org/officeDocument/2006/relationships/hyperlink" Target="https://www.insiderintelligence.com/content/just-time-holidays-supply-chain-returning-normal?utm_campaign=R%26amp%3bE+briefing+August+22%2c+2022+copy&amp;utm_medium=email&amp;utm_source=Triggermail&amp;utm_term=Retail+%26+Ecommerce+Briefing" TargetMode="External"/><Relationship Id="rId20" Type="http://schemas.openxmlformats.org/officeDocument/2006/relationships/image" Target="../media/image48.svg"/><Relationship Id="rId1" Type="http://schemas.openxmlformats.org/officeDocument/2006/relationships/slideLayout" Target="../slideLayouts/slideLayout45.xml"/><Relationship Id="rId6" Type="http://schemas.openxmlformats.org/officeDocument/2006/relationships/hyperlink" Target="https://www.mytotalretail.com/article/social-commerce-is-having-more-than-a-moment/#ne=c549cf4f0a06dc3c1226996a7f798eb1&amp;utm_source=total-retail-report&amp;utm_medium=newsletter&amp;utm_campaign=2022-05-17" TargetMode="External"/><Relationship Id="rId11" Type="http://schemas.openxmlformats.org/officeDocument/2006/relationships/hyperlink" Target="https://www.insiderintelligence.com/content/amazon-launches-same-day-delivery-other-retailers-stores?utm_campaign=R%26E+briefing+August+2%2c+2022&amp;utm_medium=email&amp;utm_source=Triggermail&amp;utm_term=Retail+%26+Ecommerce+Briefing" TargetMode="External"/><Relationship Id="rId24" Type="http://schemas.openxmlformats.org/officeDocument/2006/relationships/image" Target="../media/image52.svg"/><Relationship Id="rId5" Type="http://schemas.openxmlformats.org/officeDocument/2006/relationships/hyperlink" Target="https://www.pymnts.com/bnpl/2022/klarna-strives-for-super-app-status-by-helping-uk-customers-track-all-online-orders-in-one-place" TargetMode="External"/><Relationship Id="rId15" Type="http://schemas.openxmlformats.org/officeDocument/2006/relationships/hyperlink" Target="https://www.am-online.com/news/dealer-news/2022/06/29/pendragon-launches-carstore-used-car-sites-at-10-morrisons-and-homebase-stores?utm_campaign=29_06_2022_AM_daily_newsletter&amp;utm_medium=email&amp;utm_content=AM%20-%20Newsletter%20-%20Daily&amp;utm_source=adestra&amp;utm_term=Pendragon%20launches%20CarStore%20used%20car%20sites%20at%2010%20Morrisons%20and%20Homebase%20stores&amp;gutid=157393" TargetMode="External"/><Relationship Id="rId23" Type="http://schemas.openxmlformats.org/officeDocument/2006/relationships/image" Target="../media/image51.png"/><Relationship Id="rId10" Type="http://schemas.openxmlformats.org/officeDocument/2006/relationships/hyperlink" Target="https://www.retaildive.com/news/us-online-retail-sales-to-reach-16-trillion-by-2027-report/629066/?utm_source=Sailthru&amp;utm_medium=email&amp;utm_campaign=Issue:%202022-08-08%20Retail%20Dive%20Newsletter%20%5Bissue:43673%5D&amp;utm_term=Retail%20Dive" TargetMode="External"/><Relationship Id="rId19" Type="http://schemas.openxmlformats.org/officeDocument/2006/relationships/image" Target="../media/image47.png"/><Relationship Id="rId4" Type="http://schemas.openxmlformats.org/officeDocument/2006/relationships/image" Target="../media/image2.png"/><Relationship Id="rId9" Type="http://schemas.openxmlformats.org/officeDocument/2006/relationships/hyperlink" Target="https://www.retailgazette.co.uk/blog/2022/06/frasers-group-acquires-minority-stake-in-australias-mysale/?utm_source=Retail+Gazette+Subscribers&amp;utm_campaign=9507527a97-EMAIL_CAMPAIGN_2022_06_30_07_46&amp;utm_medium=email&amp;utm_term=0_d23e2768b6-9507527a97-60931625" TargetMode="External"/><Relationship Id="rId14" Type="http://schemas.openxmlformats.org/officeDocument/2006/relationships/hyperlink" Target="https://www.grocerygazette.co.uk/2022/08/22/amazon-rollout-standstill/?utm_source=Grocery+Gazette&amp;utm_campaign=e91b4810d3-EMAIL_CAMPAIGN_2022_08_22_10_15&amp;utm_medium=email&amp;utm_term=0_8b8a24e7e8-e91b4810d3-617893834" TargetMode="External"/><Relationship Id="rId22" Type="http://schemas.openxmlformats.org/officeDocument/2006/relationships/image" Target="../media/image50.sv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4.png"/><Relationship Id="rId18" Type="http://schemas.openxmlformats.org/officeDocument/2006/relationships/image" Target="../media/image59.svg"/><Relationship Id="rId3" Type="http://schemas.openxmlformats.org/officeDocument/2006/relationships/image" Target="../media/image53.jpeg"/><Relationship Id="rId7" Type="http://schemas.openxmlformats.org/officeDocument/2006/relationships/image" Target="../media/image16.svg"/><Relationship Id="rId12" Type="http://schemas.openxmlformats.org/officeDocument/2006/relationships/image" Target="../media/image2.png"/><Relationship Id="rId17" Type="http://schemas.openxmlformats.org/officeDocument/2006/relationships/image" Target="../media/image58.png"/><Relationship Id="rId2" Type="http://schemas.openxmlformats.org/officeDocument/2006/relationships/notesSlide" Target="../notesSlides/notesSlide7.xml"/><Relationship Id="rId16" Type="http://schemas.openxmlformats.org/officeDocument/2006/relationships/image" Target="../media/image57.svg"/><Relationship Id="rId20" Type="http://schemas.openxmlformats.org/officeDocument/2006/relationships/image" Target="../media/image61.svg"/><Relationship Id="rId1" Type="http://schemas.openxmlformats.org/officeDocument/2006/relationships/slideLayout" Target="../slideLayouts/slideLayout19.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emf"/><Relationship Id="rId15" Type="http://schemas.openxmlformats.org/officeDocument/2006/relationships/image" Target="../media/image56.png"/><Relationship Id="rId10" Type="http://schemas.openxmlformats.org/officeDocument/2006/relationships/image" Target="../media/image19.png"/><Relationship Id="rId19" Type="http://schemas.openxmlformats.org/officeDocument/2006/relationships/image" Target="../media/image60.png"/><Relationship Id="rId4" Type="http://schemas.openxmlformats.org/officeDocument/2006/relationships/image" Target="../media/image13.emf"/><Relationship Id="rId9" Type="http://schemas.openxmlformats.org/officeDocument/2006/relationships/image" Target="../media/image18.svg"/><Relationship Id="rId14" Type="http://schemas.openxmlformats.org/officeDocument/2006/relationships/image" Target="../media/image55.svg"/></Relationships>
</file>

<file path=ppt/slides/_rels/slide8.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hyperlink" Target="https://www.retailgazette.co.uk/blog/2022/05/tesco-trials-in-store-flexible-office-space/?utm_source=Retail+Gazette+Subscribers&amp;utm_campaign=6c7fbb19a1-EMAIL_CAMPAIGN_2022_05_12_07_45&amp;utm_medium=email&amp;utm_term=0_d23e2768b6-6c7fbb19a1-60931625" TargetMode="External"/><Relationship Id="rId3" Type="http://schemas.openxmlformats.org/officeDocument/2006/relationships/image" Target="../media/image46.jpeg"/><Relationship Id="rId7" Type="http://schemas.openxmlformats.org/officeDocument/2006/relationships/image" Target="../media/image60.png"/><Relationship Id="rId12" Type="http://schemas.openxmlformats.org/officeDocument/2006/relationships/hyperlink" Target="https://www.retailtouchpoints.com/topics/retail-store-design/in-store-innovation/amazon-styles-digitally-powered-brick-and-mortar-experience-blends-human-touch-with-ai-sales-support?mkt_tok=MjEyLVVQQi0yOTIAAAGFJqR5W-WqdwshlrEqpbI4PDWaDMGYqyF0fL_QtxHmVePpAr_wjvpF0BZ0drRzJlyT_JOTnO9yvY3qIEYqsTlC8KGFP2jZr3C3N7-vNPFQhagF" TargetMode="External"/><Relationship Id="rId17" Type="http://schemas.openxmlformats.org/officeDocument/2006/relationships/image" Target="../media/image55.svg"/><Relationship Id="rId2" Type="http://schemas.openxmlformats.org/officeDocument/2006/relationships/notesSlide" Target="../notesSlides/notesSlide8.xml"/><Relationship Id="rId16" Type="http://schemas.openxmlformats.org/officeDocument/2006/relationships/image" Target="../media/image54.png"/><Relationship Id="rId1" Type="http://schemas.openxmlformats.org/officeDocument/2006/relationships/slideLayout" Target="../slideLayouts/slideLayout10.xml"/><Relationship Id="rId6" Type="http://schemas.openxmlformats.org/officeDocument/2006/relationships/image" Target="../media/image59.svg"/><Relationship Id="rId11" Type="http://schemas.openxmlformats.org/officeDocument/2006/relationships/hyperlink" Target="https://www.chargedretail.co.uk/2022/06/30/google-cloud-launches-new-partnership-with-hm/?utm_source=Retail+Gazette+Subscribers&amp;utm_campaign=9507527a97-EMAIL_CAMPAIGN_2022_06_30_07_46&amp;utm_medium=email&amp;utm_term=0_d23e2768b6-9507527a97-60931625" TargetMode="External"/><Relationship Id="rId5" Type="http://schemas.openxmlformats.org/officeDocument/2006/relationships/image" Target="../media/image58.png"/><Relationship Id="rId15" Type="http://schemas.openxmlformats.org/officeDocument/2006/relationships/hyperlink" Target="https://www.chargedretail.co.uk/2021/06/09/the-hour-the-internet-broke-cost-retailers-1bn-according-to-experts/" TargetMode="External"/><Relationship Id="rId10" Type="http://schemas.openxmlformats.org/officeDocument/2006/relationships/image" Target="../media/image57.svg"/><Relationship Id="rId4" Type="http://schemas.openxmlformats.org/officeDocument/2006/relationships/image" Target="../media/image2.png"/><Relationship Id="rId9" Type="http://schemas.openxmlformats.org/officeDocument/2006/relationships/image" Target="../media/image56.png"/><Relationship Id="rId14" Type="http://schemas.openxmlformats.org/officeDocument/2006/relationships/hyperlink" Target="https://retailwire.com/discussion/sephora-learns-an-expensive-lesson-about-customer-data-privacy-in-californi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12B6B0-40A3-5C4C-8291-4798DC1A6D8A}"/>
              </a:ext>
            </a:extLst>
          </p:cNvPr>
          <p:cNvSpPr txBox="1"/>
          <p:nvPr/>
        </p:nvSpPr>
        <p:spPr>
          <a:xfrm>
            <a:off x="6132514" y="4932139"/>
            <a:ext cx="5662088" cy="743922"/>
          </a:xfrm>
          <a:prstGeom prst="rect">
            <a:avLst/>
          </a:prstGeom>
          <a:noFill/>
        </p:spPr>
        <p:txBody>
          <a:bodyPr wrap="square" lIns="0" tIns="0" rIns="0" bIns="0" rtlCol="0" anchor="ctr" anchorCtr="0">
            <a:spAutoFit/>
          </a:bodyPr>
          <a:lstStyle/>
          <a:p>
            <a:pPr defTabSz="609570">
              <a:lnSpc>
                <a:spcPts val="3000"/>
              </a:lnSpc>
            </a:pPr>
            <a:r>
              <a:rPr lang="en-GB" sz="2400" dirty="0">
                <a:solidFill>
                  <a:schemeClr val="bg1"/>
                </a:solidFill>
                <a:latin typeface="Trebuchet MS" panose="020B0703020202090204" pitchFamily="34" charset="0"/>
                <a:ea typeface="Tahoma" panose="020B0604030504040204" pitchFamily="34" charset="0"/>
                <a:cs typeface="Tahoma" panose="020B0604030504040204" pitchFamily="34" charset="0"/>
              </a:rPr>
              <a:t>HELPING RETAILERS MEET THE DEMANDS </a:t>
            </a:r>
          </a:p>
          <a:p>
            <a:pPr defTabSz="609570">
              <a:lnSpc>
                <a:spcPts val="3000"/>
              </a:lnSpc>
            </a:pPr>
            <a:r>
              <a:rPr lang="en-GB" sz="2400" dirty="0">
                <a:solidFill>
                  <a:schemeClr val="bg1"/>
                </a:solidFill>
                <a:latin typeface="Trebuchet MS" panose="020B0703020202090204" pitchFamily="34" charset="0"/>
                <a:ea typeface="Tahoma" panose="020B0604030504040204" pitchFamily="34" charset="0"/>
                <a:cs typeface="Tahoma" panose="020B0604030504040204" pitchFamily="34" charset="0"/>
              </a:rPr>
              <a:t>OF THE MODERN DIGITAL CONSUMER</a:t>
            </a:r>
          </a:p>
        </p:txBody>
      </p:sp>
      <p:sp>
        <p:nvSpPr>
          <p:cNvPr id="3" name="TextBox 2">
            <a:extLst>
              <a:ext uri="{FF2B5EF4-FFF2-40B4-BE49-F238E27FC236}">
                <a16:creationId xmlns:a16="http://schemas.microsoft.com/office/drawing/2014/main" id="{94F2BF86-90F5-2B47-A81F-0BE1A876B626}"/>
              </a:ext>
            </a:extLst>
          </p:cNvPr>
          <p:cNvSpPr txBox="1"/>
          <p:nvPr/>
        </p:nvSpPr>
        <p:spPr>
          <a:xfrm>
            <a:off x="6096000" y="5676624"/>
            <a:ext cx="5662088" cy="329770"/>
          </a:xfrm>
          <a:prstGeom prst="rect">
            <a:avLst/>
          </a:prstGeom>
          <a:noFill/>
        </p:spPr>
        <p:txBody>
          <a:bodyPr wrap="square" lIns="0" tIns="0" rIns="0" bIns="0" rtlCol="0" anchor="ctr" anchorCtr="0">
            <a:spAutoFit/>
          </a:bodyPr>
          <a:lstStyle/>
          <a:p>
            <a:pPr defTabSz="609570">
              <a:lnSpc>
                <a:spcPts val="3000"/>
              </a:lnSpc>
            </a:pPr>
            <a:r>
              <a:rPr lang="en-GB" sz="1400" dirty="0">
                <a:solidFill>
                  <a:schemeClr val="bg1"/>
                </a:solidFill>
                <a:latin typeface="Trebuchet MS" panose="020B0703020202090204" pitchFamily="34" charset="0"/>
                <a:ea typeface="Tahoma" panose="020B0604030504040204" pitchFamily="34" charset="0"/>
                <a:cs typeface="Tahoma" panose="020B0604030504040204" pitchFamily="34" charset="0"/>
              </a:rPr>
              <a:t>September 2022 UPDATE</a:t>
            </a:r>
          </a:p>
        </p:txBody>
      </p:sp>
    </p:spTree>
    <p:extLst>
      <p:ext uri="{BB962C8B-B14F-4D97-AF65-F5344CB8AC3E}">
        <p14:creationId xmlns:p14="http://schemas.microsoft.com/office/powerpoint/2010/main" val="1432417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CE9B8B-15B6-6748-B5B7-CB5B4E10015D}"/>
              </a:ext>
            </a:extLst>
          </p:cNvPr>
          <p:cNvSpPr/>
          <p:nvPr/>
        </p:nvSpPr>
        <p:spPr bwMode="auto">
          <a:xfrm>
            <a:off x="0" y="0"/>
            <a:ext cx="12192000" cy="6858000"/>
          </a:xfrm>
          <a:prstGeom prst="rect">
            <a:avLst/>
          </a:prstGeom>
          <a:solidFill>
            <a:schemeClr val="accent1"/>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pPr>
            <a:endParaRPr kumimoji="0" lang="en-US" sz="1200" b="0" i="0" u="none" strike="noStrike" cap="none" normalizeH="0" baseline="0">
              <a:ln>
                <a:noFill/>
              </a:ln>
              <a:solidFill>
                <a:schemeClr val="tx1"/>
              </a:solidFill>
              <a:effectLst/>
              <a:latin typeface="Credit Suisse Type Roman" pitchFamily="34" charset="0"/>
            </a:endParaRPr>
          </a:p>
        </p:txBody>
      </p:sp>
      <p:pic>
        <p:nvPicPr>
          <p:cNvPr id="7" name="Picture 6">
            <a:extLst>
              <a:ext uri="{FF2B5EF4-FFF2-40B4-BE49-F238E27FC236}">
                <a16:creationId xmlns:a16="http://schemas.microsoft.com/office/drawing/2014/main" id="{C21147DF-ADBF-A14C-8E48-11FC39950171}"/>
              </a:ext>
            </a:extLst>
          </p:cNvPr>
          <p:cNvPicPr>
            <a:picLocks noChangeAspect="1"/>
          </p:cNvPicPr>
          <p:nvPr/>
        </p:nvPicPr>
        <p:blipFill>
          <a:blip r:embed="rId3"/>
          <a:stretch>
            <a:fillRect/>
          </a:stretch>
        </p:blipFill>
        <p:spPr>
          <a:xfrm>
            <a:off x="0" y="6226581"/>
            <a:ext cx="12192000" cy="317500"/>
          </a:xfrm>
          <a:prstGeom prst="rect">
            <a:avLst/>
          </a:prstGeom>
        </p:spPr>
      </p:pic>
      <p:pic>
        <p:nvPicPr>
          <p:cNvPr id="3" name="Picture 2">
            <a:extLst>
              <a:ext uri="{FF2B5EF4-FFF2-40B4-BE49-F238E27FC236}">
                <a16:creationId xmlns:a16="http://schemas.microsoft.com/office/drawing/2014/main" id="{5FDCF48B-28AA-984A-BD1D-9EFDFB53C7E0}"/>
              </a:ext>
            </a:extLst>
          </p:cNvPr>
          <p:cNvPicPr>
            <a:picLocks noChangeAspect="1"/>
          </p:cNvPicPr>
          <p:nvPr/>
        </p:nvPicPr>
        <p:blipFill>
          <a:blip r:embed="rId4">
            <a:alphaModFix/>
          </a:blip>
          <a:stretch>
            <a:fillRect/>
          </a:stretch>
        </p:blipFill>
        <p:spPr>
          <a:xfrm>
            <a:off x="5035909" y="2773180"/>
            <a:ext cx="2121382" cy="809389"/>
          </a:xfrm>
          <a:prstGeom prst="rect">
            <a:avLst/>
          </a:prstGeom>
        </p:spPr>
      </p:pic>
    </p:spTree>
    <p:extLst>
      <p:ext uri="{BB962C8B-B14F-4D97-AF65-F5344CB8AC3E}">
        <p14:creationId xmlns:p14="http://schemas.microsoft.com/office/powerpoint/2010/main" val="2253863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BB331478-1812-1049-BA2E-DB17B880A89B}"/>
              </a:ext>
            </a:extLst>
          </p:cNvPr>
          <p:cNvSpPr/>
          <p:nvPr/>
        </p:nvSpPr>
        <p:spPr>
          <a:xfrm>
            <a:off x="-625141" y="17397"/>
            <a:ext cx="7369235" cy="7369235"/>
          </a:xfrm>
          <a:prstGeom prst="ellipse">
            <a:avLst/>
          </a:prstGeom>
          <a:solidFill>
            <a:schemeClr val="accent3">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E699AEE-8452-0F4B-8FE0-2B1004918918}"/>
              </a:ext>
            </a:extLst>
          </p:cNvPr>
          <p:cNvPicPr>
            <a:picLocks noChangeAspect="1"/>
          </p:cNvPicPr>
          <p:nvPr/>
        </p:nvPicPr>
        <p:blipFill>
          <a:blip r:embed="rId3"/>
          <a:stretch>
            <a:fillRect/>
          </a:stretch>
        </p:blipFill>
        <p:spPr>
          <a:xfrm>
            <a:off x="0" y="6226581"/>
            <a:ext cx="12192000" cy="317500"/>
          </a:xfrm>
          <a:prstGeom prst="rect">
            <a:avLst/>
          </a:prstGeom>
        </p:spPr>
      </p:pic>
      <p:sp>
        <p:nvSpPr>
          <p:cNvPr id="15" name="TextBox 14">
            <a:extLst>
              <a:ext uri="{FF2B5EF4-FFF2-40B4-BE49-F238E27FC236}">
                <a16:creationId xmlns:a16="http://schemas.microsoft.com/office/drawing/2014/main" id="{7ED7EFC8-1E55-49C4-A236-58D4434BB311}"/>
              </a:ext>
            </a:extLst>
          </p:cNvPr>
          <p:cNvSpPr txBox="1"/>
          <p:nvPr/>
        </p:nvSpPr>
        <p:spPr>
          <a:xfrm>
            <a:off x="652489" y="847193"/>
            <a:ext cx="4978675" cy="2255682"/>
          </a:xfrm>
          <a:prstGeom prst="rect">
            <a:avLst/>
          </a:prstGeom>
          <a:noFill/>
        </p:spPr>
        <p:txBody>
          <a:bodyPr wrap="square" rtlCol="0">
            <a:spAutoFit/>
          </a:bodyPr>
          <a:lstStyle/>
          <a:p>
            <a:pPr>
              <a:lnSpc>
                <a:spcPts val="1980"/>
              </a:lnSpc>
              <a:spcAft>
                <a:spcPts val="1500"/>
              </a:spcAft>
            </a:pPr>
            <a:r>
              <a:rPr lang="en-GB" sz="1400" dirty="0">
                <a:solidFill>
                  <a:schemeClr val="bg1"/>
                </a:solidFill>
              </a:rPr>
              <a:t>2020 was a Darwinian event for retail driven by a five year acceleration in consumer behaviour towards e-commerce. Retailers must meet the demands of the new digital consumer.</a:t>
            </a:r>
          </a:p>
          <a:p>
            <a:pPr>
              <a:lnSpc>
                <a:spcPts val="1980"/>
              </a:lnSpc>
              <a:spcAft>
                <a:spcPts val="1500"/>
              </a:spcAft>
            </a:pPr>
            <a:r>
              <a:rPr lang="en-GB" sz="1400" dirty="0">
                <a:solidFill>
                  <a:schemeClr val="bg1"/>
                </a:solidFill>
              </a:rPr>
              <a:t>Sustainability has also reached a tipping point.</a:t>
            </a:r>
          </a:p>
          <a:p>
            <a:pPr>
              <a:lnSpc>
                <a:spcPts val="1980"/>
              </a:lnSpc>
              <a:spcAft>
                <a:spcPts val="1500"/>
              </a:spcAft>
            </a:pPr>
            <a:r>
              <a:rPr lang="en-GB" sz="1400" dirty="0">
                <a:solidFill>
                  <a:schemeClr val="bg1"/>
                </a:solidFill>
              </a:rPr>
              <a:t>Retail is evolving from the 20th century store-based model, to an experience-driven sustainable digital retail ecosystem. However they will need to navigate the latest economic crisis as they do it </a:t>
            </a:r>
          </a:p>
        </p:txBody>
      </p:sp>
      <p:grpSp>
        <p:nvGrpSpPr>
          <p:cNvPr id="16" name="Group 15">
            <a:extLst>
              <a:ext uri="{FF2B5EF4-FFF2-40B4-BE49-F238E27FC236}">
                <a16:creationId xmlns:a16="http://schemas.microsoft.com/office/drawing/2014/main" id="{F2251143-C1E2-4810-A04E-696CDD8E0658}"/>
              </a:ext>
            </a:extLst>
          </p:cNvPr>
          <p:cNvGrpSpPr/>
          <p:nvPr/>
        </p:nvGrpSpPr>
        <p:grpSpPr>
          <a:xfrm>
            <a:off x="392556" y="3194940"/>
            <a:ext cx="5238609" cy="2857537"/>
            <a:chOff x="6068961" y="2841601"/>
            <a:chExt cx="5238609" cy="2857537"/>
          </a:xfrm>
        </p:grpSpPr>
        <p:sp>
          <p:nvSpPr>
            <p:cNvPr id="22" name="TextBox 21">
              <a:extLst>
                <a:ext uri="{FF2B5EF4-FFF2-40B4-BE49-F238E27FC236}">
                  <a16:creationId xmlns:a16="http://schemas.microsoft.com/office/drawing/2014/main" id="{5E77A2A4-0262-4956-878D-A61CAE7A7115}"/>
                </a:ext>
              </a:extLst>
            </p:cNvPr>
            <p:cNvSpPr txBox="1"/>
            <p:nvPr/>
          </p:nvSpPr>
          <p:spPr>
            <a:xfrm>
              <a:off x="6270497" y="2841601"/>
              <a:ext cx="927753" cy="523220"/>
            </a:xfrm>
            <a:prstGeom prst="rect">
              <a:avLst/>
            </a:prstGeom>
            <a:noFill/>
          </p:spPr>
          <p:txBody>
            <a:bodyPr wrap="none" rtlCol="0">
              <a:spAutoFit/>
            </a:bodyPr>
            <a:lstStyle/>
            <a:p>
              <a:pPr algn="ctr"/>
              <a:r>
                <a:rPr lang="en-GB" sz="1400" dirty="0">
                  <a:solidFill>
                    <a:schemeClr val="bg1"/>
                  </a:solidFill>
                </a:rPr>
                <a:t>Economic </a:t>
              </a:r>
            </a:p>
            <a:p>
              <a:pPr algn="ctr"/>
              <a:r>
                <a:rPr lang="en-GB" sz="1400" dirty="0">
                  <a:solidFill>
                    <a:schemeClr val="bg1"/>
                  </a:solidFill>
                </a:rPr>
                <a:t>Crisis </a:t>
              </a:r>
            </a:p>
          </p:txBody>
        </p:sp>
        <p:sp>
          <p:nvSpPr>
            <p:cNvPr id="28" name="TextBox 27">
              <a:extLst>
                <a:ext uri="{FF2B5EF4-FFF2-40B4-BE49-F238E27FC236}">
                  <a16:creationId xmlns:a16="http://schemas.microsoft.com/office/drawing/2014/main" id="{4E2408CE-FFDA-4B41-B85A-98360C67DD85}"/>
                </a:ext>
              </a:extLst>
            </p:cNvPr>
            <p:cNvSpPr txBox="1"/>
            <p:nvPr/>
          </p:nvSpPr>
          <p:spPr>
            <a:xfrm>
              <a:off x="10147636" y="5366322"/>
              <a:ext cx="1159934" cy="307777"/>
            </a:xfrm>
            <a:prstGeom prst="rect">
              <a:avLst/>
            </a:prstGeom>
            <a:noFill/>
          </p:spPr>
          <p:txBody>
            <a:bodyPr wrap="none" rtlCol="0">
              <a:spAutoFit/>
            </a:bodyPr>
            <a:lstStyle/>
            <a:p>
              <a:pPr algn="ctr"/>
              <a:r>
                <a:rPr lang="en-GB" sz="1400" dirty="0">
                  <a:solidFill>
                    <a:schemeClr val="bg1"/>
                  </a:solidFill>
                </a:rPr>
                <a:t>Sustainability</a:t>
              </a:r>
            </a:p>
          </p:txBody>
        </p:sp>
        <p:sp>
          <p:nvSpPr>
            <p:cNvPr id="29" name="TextBox 28">
              <a:extLst>
                <a:ext uri="{FF2B5EF4-FFF2-40B4-BE49-F238E27FC236}">
                  <a16:creationId xmlns:a16="http://schemas.microsoft.com/office/drawing/2014/main" id="{AA462984-9F5D-4495-9891-D9894D03A9D5}"/>
                </a:ext>
              </a:extLst>
            </p:cNvPr>
            <p:cNvSpPr txBox="1"/>
            <p:nvPr/>
          </p:nvSpPr>
          <p:spPr>
            <a:xfrm>
              <a:off x="10127305" y="2865667"/>
              <a:ext cx="1180265" cy="523220"/>
            </a:xfrm>
            <a:prstGeom prst="rect">
              <a:avLst/>
            </a:prstGeom>
            <a:noFill/>
          </p:spPr>
          <p:txBody>
            <a:bodyPr wrap="square" rtlCol="0">
              <a:spAutoFit/>
            </a:bodyPr>
            <a:lstStyle/>
            <a:p>
              <a:pPr algn="ctr"/>
              <a:r>
                <a:rPr lang="en-GB" sz="1400" dirty="0">
                  <a:solidFill>
                    <a:schemeClr val="bg1"/>
                  </a:solidFill>
                </a:rPr>
                <a:t>Digital Innovation</a:t>
              </a:r>
            </a:p>
          </p:txBody>
        </p:sp>
        <p:sp>
          <p:nvSpPr>
            <p:cNvPr id="30" name="Arrow: Right 29">
              <a:extLst>
                <a:ext uri="{FF2B5EF4-FFF2-40B4-BE49-F238E27FC236}">
                  <a16:creationId xmlns:a16="http://schemas.microsoft.com/office/drawing/2014/main" id="{191EA753-8019-4B39-BB40-4CAD85FB113F}"/>
                </a:ext>
              </a:extLst>
            </p:cNvPr>
            <p:cNvSpPr>
              <a:spLocks noChangeAspect="1"/>
            </p:cNvSpPr>
            <p:nvPr/>
          </p:nvSpPr>
          <p:spPr>
            <a:xfrm rot="2419600">
              <a:off x="7280781" y="3249624"/>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C00EA1E7-3393-4259-AEBB-293E09C443DD}"/>
                </a:ext>
              </a:extLst>
            </p:cNvPr>
            <p:cNvSpPr txBox="1"/>
            <p:nvPr/>
          </p:nvSpPr>
          <p:spPr>
            <a:xfrm>
              <a:off x="6068961" y="5175918"/>
              <a:ext cx="1406495" cy="523220"/>
            </a:xfrm>
            <a:prstGeom prst="rect">
              <a:avLst/>
            </a:prstGeom>
            <a:noFill/>
          </p:spPr>
          <p:txBody>
            <a:bodyPr wrap="square" rtlCol="0">
              <a:spAutoFit/>
            </a:bodyPr>
            <a:lstStyle/>
            <a:p>
              <a:pPr algn="ctr"/>
              <a:r>
                <a:rPr lang="en-GB" sz="1400" dirty="0">
                  <a:solidFill>
                    <a:schemeClr val="bg1"/>
                  </a:solidFill>
                </a:rPr>
                <a:t>Consumer Expectation</a:t>
              </a:r>
            </a:p>
          </p:txBody>
        </p:sp>
        <p:sp>
          <p:nvSpPr>
            <p:cNvPr id="32" name="Arrow: Right 31">
              <a:extLst>
                <a:ext uri="{FF2B5EF4-FFF2-40B4-BE49-F238E27FC236}">
                  <a16:creationId xmlns:a16="http://schemas.microsoft.com/office/drawing/2014/main" id="{1B23357E-9727-48C9-96EF-D27C666A3D3E}"/>
                </a:ext>
              </a:extLst>
            </p:cNvPr>
            <p:cNvSpPr>
              <a:spLocks noChangeAspect="1"/>
            </p:cNvSpPr>
            <p:nvPr/>
          </p:nvSpPr>
          <p:spPr>
            <a:xfrm rot="19180400" flipH="1">
              <a:off x="9001725" y="3249624"/>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Right 32">
              <a:extLst>
                <a:ext uri="{FF2B5EF4-FFF2-40B4-BE49-F238E27FC236}">
                  <a16:creationId xmlns:a16="http://schemas.microsoft.com/office/drawing/2014/main" id="{0CE2F799-7476-4EF9-9C6C-224540ECBF24}"/>
                </a:ext>
              </a:extLst>
            </p:cNvPr>
            <p:cNvSpPr>
              <a:spLocks noChangeAspect="1"/>
            </p:cNvSpPr>
            <p:nvPr/>
          </p:nvSpPr>
          <p:spPr>
            <a:xfrm rot="19180400" flipV="1">
              <a:off x="7280780" y="4606877"/>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Arrow: Right 33">
              <a:extLst>
                <a:ext uri="{FF2B5EF4-FFF2-40B4-BE49-F238E27FC236}">
                  <a16:creationId xmlns:a16="http://schemas.microsoft.com/office/drawing/2014/main" id="{44FD57AD-EF47-42A1-B031-45F00034B8D6}"/>
                </a:ext>
              </a:extLst>
            </p:cNvPr>
            <p:cNvSpPr>
              <a:spLocks noChangeAspect="1"/>
            </p:cNvSpPr>
            <p:nvPr/>
          </p:nvSpPr>
          <p:spPr>
            <a:xfrm rot="2419600" flipH="1" flipV="1">
              <a:off x="9001725" y="4606877"/>
              <a:ext cx="1195376" cy="756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Graphic 19" descr="Store with solid fill">
              <a:extLst>
                <a:ext uri="{FF2B5EF4-FFF2-40B4-BE49-F238E27FC236}">
                  <a16:creationId xmlns:a16="http://schemas.microsoft.com/office/drawing/2014/main" id="{77F08939-02CE-49C7-A1C2-DA8707202CA8}"/>
                </a:ext>
              </a:extLst>
            </p:cNvPr>
            <p:cNvSpPr>
              <a:spLocks noChangeAspect="1"/>
            </p:cNvSpPr>
            <p:nvPr/>
          </p:nvSpPr>
          <p:spPr>
            <a:xfrm>
              <a:off x="8478515" y="4047590"/>
              <a:ext cx="540000" cy="509999"/>
            </a:xfrm>
            <a:custGeom>
              <a:avLst/>
              <a:gdLst>
                <a:gd name="connsiteX0" fmla="*/ 417285 w 469445"/>
                <a:gd name="connsiteY0" fmla="*/ 195602 h 443364"/>
                <a:gd name="connsiteX1" fmla="*/ 391204 w 469445"/>
                <a:gd name="connsiteY1" fmla="*/ 221682 h 443364"/>
                <a:gd name="connsiteX2" fmla="*/ 365124 w 469445"/>
                <a:gd name="connsiteY2" fmla="*/ 195602 h 443364"/>
                <a:gd name="connsiteX3" fmla="*/ 365124 w 469445"/>
                <a:gd name="connsiteY3" fmla="*/ 169522 h 443364"/>
                <a:gd name="connsiteX4" fmla="*/ 352084 w 469445"/>
                <a:gd name="connsiteY4" fmla="*/ 39120 h 443364"/>
                <a:gd name="connsiteX5" fmla="*/ 404245 w 469445"/>
                <a:gd name="connsiteY5" fmla="*/ 39120 h 443364"/>
                <a:gd name="connsiteX6" fmla="*/ 417285 w 469445"/>
                <a:gd name="connsiteY6" fmla="*/ 169522 h 443364"/>
                <a:gd name="connsiteX7" fmla="*/ 417285 w 469445"/>
                <a:gd name="connsiteY7" fmla="*/ 195602 h 443364"/>
                <a:gd name="connsiteX8" fmla="*/ 312964 w 469445"/>
                <a:gd name="connsiteY8" fmla="*/ 195602 h 443364"/>
                <a:gd name="connsiteX9" fmla="*/ 286883 w 469445"/>
                <a:gd name="connsiteY9" fmla="*/ 221682 h 443364"/>
                <a:gd name="connsiteX10" fmla="*/ 260803 w 469445"/>
                <a:gd name="connsiteY10" fmla="*/ 195602 h 443364"/>
                <a:gd name="connsiteX11" fmla="*/ 260803 w 469445"/>
                <a:gd name="connsiteY11" fmla="*/ 169522 h 443364"/>
                <a:gd name="connsiteX12" fmla="*/ 254283 w 469445"/>
                <a:gd name="connsiteY12" fmla="*/ 39120 h 443364"/>
                <a:gd name="connsiteX13" fmla="*/ 306443 w 469445"/>
                <a:gd name="connsiteY13" fmla="*/ 39120 h 443364"/>
                <a:gd name="connsiteX14" fmla="*/ 312964 w 469445"/>
                <a:gd name="connsiteY14" fmla="*/ 169522 h 443364"/>
                <a:gd name="connsiteX15" fmla="*/ 312964 w 469445"/>
                <a:gd name="connsiteY15" fmla="*/ 195602 h 443364"/>
                <a:gd name="connsiteX16" fmla="*/ 208642 w 469445"/>
                <a:gd name="connsiteY16" fmla="*/ 169522 h 443364"/>
                <a:gd name="connsiteX17" fmla="*/ 208642 w 469445"/>
                <a:gd name="connsiteY17" fmla="*/ 195602 h 443364"/>
                <a:gd name="connsiteX18" fmla="*/ 182562 w 469445"/>
                <a:gd name="connsiteY18" fmla="*/ 221682 h 443364"/>
                <a:gd name="connsiteX19" fmla="*/ 156482 w 469445"/>
                <a:gd name="connsiteY19" fmla="*/ 195602 h 443364"/>
                <a:gd name="connsiteX20" fmla="*/ 156482 w 469445"/>
                <a:gd name="connsiteY20" fmla="*/ 169522 h 443364"/>
                <a:gd name="connsiteX21" fmla="*/ 163002 w 469445"/>
                <a:gd name="connsiteY21" fmla="*/ 39120 h 443364"/>
                <a:gd name="connsiteX22" fmla="*/ 215162 w 469445"/>
                <a:gd name="connsiteY22" fmla="*/ 39120 h 443364"/>
                <a:gd name="connsiteX23" fmla="*/ 208642 w 469445"/>
                <a:gd name="connsiteY23" fmla="*/ 169522 h 443364"/>
                <a:gd name="connsiteX24" fmla="*/ 182562 w 469445"/>
                <a:gd name="connsiteY24" fmla="*/ 378164 h 443364"/>
                <a:gd name="connsiteX25" fmla="*/ 78241 w 469445"/>
                <a:gd name="connsiteY25" fmla="*/ 378164 h 443364"/>
                <a:gd name="connsiteX26" fmla="*/ 78241 w 469445"/>
                <a:gd name="connsiteY26" fmla="*/ 273843 h 443364"/>
                <a:gd name="connsiteX27" fmla="*/ 182562 w 469445"/>
                <a:gd name="connsiteY27" fmla="*/ 273843 h 443364"/>
                <a:gd name="connsiteX28" fmla="*/ 182562 w 469445"/>
                <a:gd name="connsiteY28" fmla="*/ 378164 h 443364"/>
                <a:gd name="connsiteX29" fmla="*/ 52161 w 469445"/>
                <a:gd name="connsiteY29" fmla="*/ 195602 h 443364"/>
                <a:gd name="connsiteX30" fmla="*/ 52161 w 469445"/>
                <a:gd name="connsiteY30" fmla="*/ 169522 h 443364"/>
                <a:gd name="connsiteX31" fmla="*/ 65201 w 469445"/>
                <a:gd name="connsiteY31" fmla="*/ 39120 h 443364"/>
                <a:gd name="connsiteX32" fmla="*/ 117361 w 469445"/>
                <a:gd name="connsiteY32" fmla="*/ 39120 h 443364"/>
                <a:gd name="connsiteX33" fmla="*/ 104321 w 469445"/>
                <a:gd name="connsiteY33" fmla="*/ 169522 h 443364"/>
                <a:gd name="connsiteX34" fmla="*/ 104321 w 469445"/>
                <a:gd name="connsiteY34" fmla="*/ 195602 h 443364"/>
                <a:gd name="connsiteX35" fmla="*/ 78241 w 469445"/>
                <a:gd name="connsiteY35" fmla="*/ 221682 h 443364"/>
                <a:gd name="connsiteX36" fmla="*/ 52161 w 469445"/>
                <a:gd name="connsiteY36" fmla="*/ 195602 h 443364"/>
                <a:gd name="connsiteX37" fmla="*/ 443365 w 469445"/>
                <a:gd name="connsiteY37" fmla="*/ 0 h 443364"/>
                <a:gd name="connsiteX38" fmla="*/ 26080 w 469445"/>
                <a:gd name="connsiteY38" fmla="*/ 0 h 443364"/>
                <a:gd name="connsiteX39" fmla="*/ 0 w 469445"/>
                <a:gd name="connsiteY39" fmla="*/ 169522 h 443364"/>
                <a:gd name="connsiteX40" fmla="*/ 0 w 469445"/>
                <a:gd name="connsiteY40" fmla="*/ 195602 h 443364"/>
                <a:gd name="connsiteX41" fmla="*/ 26080 w 469445"/>
                <a:gd name="connsiteY41" fmla="*/ 221682 h 443364"/>
                <a:gd name="connsiteX42" fmla="*/ 26080 w 469445"/>
                <a:gd name="connsiteY42" fmla="*/ 443365 h 443364"/>
                <a:gd name="connsiteX43" fmla="*/ 247763 w 469445"/>
                <a:gd name="connsiteY43" fmla="*/ 443365 h 443364"/>
                <a:gd name="connsiteX44" fmla="*/ 247763 w 469445"/>
                <a:gd name="connsiteY44" fmla="*/ 273843 h 443364"/>
                <a:gd name="connsiteX45" fmla="*/ 391204 w 469445"/>
                <a:gd name="connsiteY45" fmla="*/ 273843 h 443364"/>
                <a:gd name="connsiteX46" fmla="*/ 391204 w 469445"/>
                <a:gd name="connsiteY46" fmla="*/ 443365 h 443364"/>
                <a:gd name="connsiteX47" fmla="*/ 443365 w 469445"/>
                <a:gd name="connsiteY47" fmla="*/ 443365 h 443364"/>
                <a:gd name="connsiteX48" fmla="*/ 443365 w 469445"/>
                <a:gd name="connsiteY48" fmla="*/ 221682 h 443364"/>
                <a:gd name="connsiteX49" fmla="*/ 469445 w 469445"/>
                <a:gd name="connsiteY49" fmla="*/ 195602 h 443364"/>
                <a:gd name="connsiteX50" fmla="*/ 469445 w 469445"/>
                <a:gd name="connsiteY50" fmla="*/ 169522 h 443364"/>
                <a:gd name="connsiteX51" fmla="*/ 443365 w 469445"/>
                <a:gd name="connsiteY51" fmla="*/ 0 h 4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69445" h="443364">
                  <a:moveTo>
                    <a:pt x="417285" y="195602"/>
                  </a:moveTo>
                  <a:cubicBezTo>
                    <a:pt x="417285" y="209946"/>
                    <a:pt x="405549" y="221682"/>
                    <a:pt x="391204" y="221682"/>
                  </a:cubicBezTo>
                  <a:cubicBezTo>
                    <a:pt x="376860" y="221682"/>
                    <a:pt x="365124" y="209946"/>
                    <a:pt x="365124" y="195602"/>
                  </a:cubicBezTo>
                  <a:lnTo>
                    <a:pt x="365124" y="169522"/>
                  </a:lnTo>
                  <a:lnTo>
                    <a:pt x="352084" y="39120"/>
                  </a:lnTo>
                  <a:lnTo>
                    <a:pt x="404245" y="39120"/>
                  </a:lnTo>
                  <a:lnTo>
                    <a:pt x="417285" y="169522"/>
                  </a:lnTo>
                  <a:lnTo>
                    <a:pt x="417285" y="195602"/>
                  </a:lnTo>
                  <a:close/>
                  <a:moveTo>
                    <a:pt x="312964" y="195602"/>
                  </a:moveTo>
                  <a:cubicBezTo>
                    <a:pt x="312964" y="209946"/>
                    <a:pt x="301227" y="221682"/>
                    <a:pt x="286883" y="221682"/>
                  </a:cubicBezTo>
                  <a:cubicBezTo>
                    <a:pt x="272539" y="221682"/>
                    <a:pt x="260803" y="209946"/>
                    <a:pt x="260803" y="195602"/>
                  </a:cubicBezTo>
                  <a:lnTo>
                    <a:pt x="260803" y="169522"/>
                  </a:lnTo>
                  <a:lnTo>
                    <a:pt x="254283" y="39120"/>
                  </a:lnTo>
                  <a:lnTo>
                    <a:pt x="306443" y="39120"/>
                  </a:lnTo>
                  <a:lnTo>
                    <a:pt x="312964" y="169522"/>
                  </a:lnTo>
                  <a:lnTo>
                    <a:pt x="312964" y="195602"/>
                  </a:lnTo>
                  <a:close/>
                  <a:moveTo>
                    <a:pt x="208642" y="169522"/>
                  </a:moveTo>
                  <a:lnTo>
                    <a:pt x="208642" y="195602"/>
                  </a:lnTo>
                  <a:cubicBezTo>
                    <a:pt x="208642" y="209946"/>
                    <a:pt x="196906" y="221682"/>
                    <a:pt x="182562" y="221682"/>
                  </a:cubicBezTo>
                  <a:cubicBezTo>
                    <a:pt x="168218" y="221682"/>
                    <a:pt x="156482" y="209946"/>
                    <a:pt x="156482" y="195602"/>
                  </a:cubicBezTo>
                  <a:lnTo>
                    <a:pt x="156482" y="169522"/>
                  </a:lnTo>
                  <a:lnTo>
                    <a:pt x="163002" y="39120"/>
                  </a:lnTo>
                  <a:lnTo>
                    <a:pt x="215162" y="39120"/>
                  </a:lnTo>
                  <a:lnTo>
                    <a:pt x="208642" y="169522"/>
                  </a:lnTo>
                  <a:close/>
                  <a:moveTo>
                    <a:pt x="182562" y="378164"/>
                  </a:moveTo>
                  <a:lnTo>
                    <a:pt x="78241" y="378164"/>
                  </a:lnTo>
                  <a:lnTo>
                    <a:pt x="78241" y="273843"/>
                  </a:lnTo>
                  <a:lnTo>
                    <a:pt x="182562" y="273843"/>
                  </a:lnTo>
                  <a:lnTo>
                    <a:pt x="182562" y="378164"/>
                  </a:lnTo>
                  <a:close/>
                  <a:moveTo>
                    <a:pt x="52161" y="195602"/>
                  </a:moveTo>
                  <a:lnTo>
                    <a:pt x="52161" y="169522"/>
                  </a:lnTo>
                  <a:lnTo>
                    <a:pt x="65201" y="39120"/>
                  </a:lnTo>
                  <a:lnTo>
                    <a:pt x="117361" y="39120"/>
                  </a:lnTo>
                  <a:lnTo>
                    <a:pt x="104321" y="169522"/>
                  </a:lnTo>
                  <a:lnTo>
                    <a:pt x="104321" y="195602"/>
                  </a:lnTo>
                  <a:cubicBezTo>
                    <a:pt x="104321" y="209946"/>
                    <a:pt x="92585" y="221682"/>
                    <a:pt x="78241" y="221682"/>
                  </a:cubicBezTo>
                  <a:cubicBezTo>
                    <a:pt x="63897" y="221682"/>
                    <a:pt x="52161" y="209946"/>
                    <a:pt x="52161" y="195602"/>
                  </a:cubicBezTo>
                  <a:close/>
                  <a:moveTo>
                    <a:pt x="443365" y="0"/>
                  </a:moveTo>
                  <a:lnTo>
                    <a:pt x="26080" y="0"/>
                  </a:lnTo>
                  <a:lnTo>
                    <a:pt x="0" y="169522"/>
                  </a:lnTo>
                  <a:lnTo>
                    <a:pt x="0" y="195602"/>
                  </a:lnTo>
                  <a:cubicBezTo>
                    <a:pt x="0" y="209946"/>
                    <a:pt x="11736" y="221682"/>
                    <a:pt x="26080" y="221682"/>
                  </a:cubicBezTo>
                  <a:lnTo>
                    <a:pt x="26080" y="443365"/>
                  </a:lnTo>
                  <a:lnTo>
                    <a:pt x="247763" y="443365"/>
                  </a:lnTo>
                  <a:lnTo>
                    <a:pt x="247763" y="273843"/>
                  </a:lnTo>
                  <a:lnTo>
                    <a:pt x="391204" y="273843"/>
                  </a:lnTo>
                  <a:lnTo>
                    <a:pt x="391204" y="443365"/>
                  </a:lnTo>
                  <a:lnTo>
                    <a:pt x="443365" y="443365"/>
                  </a:lnTo>
                  <a:lnTo>
                    <a:pt x="443365" y="221682"/>
                  </a:lnTo>
                  <a:cubicBezTo>
                    <a:pt x="457709" y="221682"/>
                    <a:pt x="469445" y="209946"/>
                    <a:pt x="469445" y="195602"/>
                  </a:cubicBezTo>
                  <a:lnTo>
                    <a:pt x="469445" y="169522"/>
                  </a:lnTo>
                  <a:lnTo>
                    <a:pt x="443365" y="0"/>
                  </a:lnTo>
                  <a:close/>
                </a:path>
              </a:pathLst>
            </a:custGeom>
            <a:solidFill>
              <a:srgbClr val="FFFFFF"/>
            </a:solidFill>
            <a:ln w="6449" cap="flat">
              <a:noFill/>
              <a:prstDash val="solid"/>
              <a:miter/>
            </a:ln>
          </p:spPr>
          <p:txBody>
            <a:bodyPr rtlCol="0" anchor="ctr"/>
            <a:lstStyle/>
            <a:p>
              <a:endParaRPr lang="en-GB"/>
            </a:p>
          </p:txBody>
        </p:sp>
      </p:grpSp>
    </p:spTree>
    <p:extLst>
      <p:ext uri="{BB962C8B-B14F-4D97-AF65-F5344CB8AC3E}">
        <p14:creationId xmlns:p14="http://schemas.microsoft.com/office/powerpoint/2010/main" val="1373413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A3FEE2D7-3D4F-BE4A-861F-7EFD3E111BEF}"/>
              </a:ext>
            </a:extLst>
          </p:cNvPr>
          <p:cNvSpPr/>
          <p:nvPr/>
        </p:nvSpPr>
        <p:spPr bwMode="auto">
          <a:xfrm>
            <a:off x="3913632" y="0"/>
            <a:ext cx="8278368" cy="6858000"/>
          </a:xfrm>
          <a:prstGeom prst="rect">
            <a:avLst/>
          </a:prstGeom>
          <a:solidFill>
            <a:srgbClr val="5B3661">
              <a:alpha val="74902"/>
            </a:srgbClr>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lvl="0" indent="0" algn="ctr" defTabSz="728663" eaLnBrk="1" fontAlgn="base" latinLnBrk="0" hangingPunct="1">
              <a:lnSpc>
                <a:spcPct val="95000"/>
              </a:lnSpc>
              <a:spcBef>
                <a:spcPct val="0"/>
              </a:spcBef>
              <a:spcAft>
                <a:spcPct val="0"/>
              </a:spcAft>
              <a:buClr>
                <a:srgbClr val="FFFFFF"/>
              </a:buClr>
              <a:buSzTx/>
              <a:buFontTx/>
              <a:buNone/>
              <a:tabLst>
                <a:tab pos="4286250" algn="l"/>
              </a:tabLst>
              <a:defRPr/>
            </a:pPr>
            <a:endParaRPr kumimoji="0" lang="en-US" sz="1200" b="0" i="0" u="none" strike="noStrike" kern="0" cap="none" spc="0" normalizeH="0" baseline="0" noProof="0" dirty="0">
              <a:ln>
                <a:noFill/>
              </a:ln>
              <a:solidFill>
                <a:srgbClr val="000000"/>
              </a:solidFill>
              <a:effectLst/>
              <a:uLnTx/>
              <a:uFillTx/>
              <a:latin typeface="Credit Suisse Type Roman" pitchFamily="34" charset="0"/>
            </a:endParaRPr>
          </a:p>
        </p:txBody>
      </p:sp>
      <p:sp>
        <p:nvSpPr>
          <p:cNvPr id="8" name="Rectangle 7">
            <a:extLst>
              <a:ext uri="{FF2B5EF4-FFF2-40B4-BE49-F238E27FC236}">
                <a16:creationId xmlns:a16="http://schemas.microsoft.com/office/drawing/2014/main" id="{AD171F56-A7E4-864A-8648-BDA19B110B09}"/>
              </a:ext>
            </a:extLst>
          </p:cNvPr>
          <p:cNvSpPr/>
          <p:nvPr/>
        </p:nvSpPr>
        <p:spPr bwMode="auto">
          <a:xfrm>
            <a:off x="3913632" y="0"/>
            <a:ext cx="8278368" cy="6844856"/>
          </a:xfrm>
          <a:prstGeom prst="rect">
            <a:avLst/>
          </a:prstGeom>
          <a:solidFill>
            <a:srgbClr val="000000">
              <a:alpha val="32157"/>
            </a:srgbClr>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pPr>
            <a:endParaRPr kumimoji="0" lang="en-US" sz="1200" b="0" i="0" u="none" strike="noStrike" cap="none" normalizeH="0" baseline="0">
              <a:ln>
                <a:noFill/>
              </a:ln>
              <a:solidFill>
                <a:schemeClr val="tx1"/>
              </a:solidFill>
              <a:effectLst/>
              <a:latin typeface="Credit Suisse Type Roman" pitchFamily="34" charset="0"/>
            </a:endParaRPr>
          </a:p>
        </p:txBody>
      </p:sp>
      <p:sp>
        <p:nvSpPr>
          <p:cNvPr id="16" name="TextBox 15"/>
          <p:cNvSpPr txBox="1"/>
          <p:nvPr/>
        </p:nvSpPr>
        <p:spPr>
          <a:xfrm>
            <a:off x="7207730" y="19644390"/>
            <a:ext cx="1803028" cy="830997"/>
          </a:xfrm>
          <a:prstGeom prst="rect">
            <a:avLst/>
          </a:prstGeom>
          <a:noFill/>
        </p:spPr>
        <p:txBody>
          <a:bodyPr wrap="square" rtlCol="0">
            <a:spAutoFit/>
          </a:bodyPr>
          <a:lstStyle/>
          <a:p>
            <a:r>
              <a:rPr lang="en-US" sz="1200" dirty="0"/>
              <a:t>Retail customers have high expectations of corporate </a:t>
            </a:r>
            <a:r>
              <a:rPr lang="en-US" sz="1200" dirty="0" err="1"/>
              <a:t>behaviour</a:t>
            </a:r>
            <a:r>
              <a:rPr lang="en-US" sz="1200" dirty="0"/>
              <a:t>.</a:t>
            </a:r>
            <a:endParaRPr lang="en-GB" sz="1200" dirty="0">
              <a:latin typeface="Trebuchet MS" panose="020B0703020202090204" pitchFamily="34" charset="0"/>
            </a:endParaRPr>
          </a:p>
          <a:p>
            <a:endParaRPr lang="en-US" sz="1200" dirty="0"/>
          </a:p>
        </p:txBody>
      </p:sp>
      <p:pic>
        <p:nvPicPr>
          <p:cNvPr id="20" name="Picture 19">
            <a:extLst>
              <a:ext uri="{FF2B5EF4-FFF2-40B4-BE49-F238E27FC236}">
                <a16:creationId xmlns:a16="http://schemas.microsoft.com/office/drawing/2014/main" id="{28B55D8E-50EB-AD47-8DDA-54E472CDC06D}"/>
              </a:ext>
            </a:extLst>
          </p:cNvPr>
          <p:cNvPicPr>
            <a:picLocks noChangeAspect="1"/>
          </p:cNvPicPr>
          <p:nvPr/>
        </p:nvPicPr>
        <p:blipFill>
          <a:blip r:embed="rId3"/>
          <a:stretch>
            <a:fillRect/>
          </a:stretch>
        </p:blipFill>
        <p:spPr>
          <a:xfrm>
            <a:off x="0" y="6226581"/>
            <a:ext cx="12192000" cy="317500"/>
          </a:xfrm>
          <a:prstGeom prst="rect">
            <a:avLst/>
          </a:prstGeom>
        </p:spPr>
      </p:pic>
      <p:sp>
        <p:nvSpPr>
          <p:cNvPr id="22" name="Text Placeholder 3">
            <a:extLst>
              <a:ext uri="{FF2B5EF4-FFF2-40B4-BE49-F238E27FC236}">
                <a16:creationId xmlns:a16="http://schemas.microsoft.com/office/drawing/2014/main" id="{7B491B0E-EB17-7340-8B51-5973D2609681}"/>
              </a:ext>
            </a:extLst>
          </p:cNvPr>
          <p:cNvSpPr txBox="1">
            <a:spLocks/>
          </p:cNvSpPr>
          <p:nvPr/>
        </p:nvSpPr>
        <p:spPr>
          <a:xfrm>
            <a:off x="4349492" y="575319"/>
            <a:ext cx="7393329" cy="540000"/>
          </a:xfrm>
          <a:prstGeom prst="rect">
            <a:avLst/>
          </a:prstGeom>
        </p:spPr>
        <p:txBody>
          <a:bodyPr lIns="0" tIns="0" rIns="0" bIns="0">
            <a:noAutofit/>
          </a:bodyPr>
          <a:lstStyle>
            <a:lvl1pPr marL="0" indent="0" algn="l" defTabSz="728663" rtl="0" eaLnBrk="1" fontAlgn="base" hangingPunct="1">
              <a:lnSpc>
                <a:spcPts val="3000"/>
              </a:lnSpc>
              <a:spcBef>
                <a:spcPts val="0"/>
              </a:spcBef>
              <a:spcAft>
                <a:spcPts val="0"/>
              </a:spcAft>
              <a:buClr>
                <a:schemeClr val="accent1"/>
              </a:buClr>
              <a:buSzPct val="150000"/>
              <a:buFontTx/>
              <a:buNone/>
              <a:defRPr lang="en-US" altLang="ja-JP" sz="2400" b="0" i="0" dirty="0" smtClean="0">
                <a:solidFill>
                  <a:schemeClr val="bg1"/>
                </a:solidFill>
                <a:latin typeface="Trebuchet MS" panose="020B0703020202090204" pitchFamily="34" charset="0"/>
                <a:ea typeface="+mn-ea"/>
                <a:cs typeface="+mn-cs"/>
              </a:defRPr>
            </a:lvl1pPr>
            <a:lvl2pPr marL="1588" indent="0" algn="l" defTabSz="728663" rtl="0" eaLnBrk="1" fontAlgn="base" hangingPunct="1">
              <a:lnSpc>
                <a:spcPct val="95000"/>
              </a:lnSpc>
              <a:spcBef>
                <a:spcPct val="36000"/>
              </a:spcBef>
              <a:spcAft>
                <a:spcPct val="0"/>
              </a:spcAft>
              <a:buClr>
                <a:schemeClr val="tx1"/>
              </a:buClr>
              <a:buSzPct val="120000"/>
              <a:buFontTx/>
              <a:buNone/>
              <a:defRPr lang="en-US" altLang="ja-JP" sz="1400" dirty="0" smtClean="0">
                <a:solidFill>
                  <a:srgbClr val="595959"/>
                </a:solidFill>
                <a:latin typeface="Calibri" panose="020F0502020204030204" pitchFamily="34" charset="0"/>
              </a:defRPr>
            </a:lvl2pPr>
            <a:lvl3pPr marL="3175" indent="0" algn="l" defTabSz="728663" rtl="0" eaLnBrk="1" fontAlgn="base" hangingPunct="1">
              <a:lnSpc>
                <a:spcPct val="95000"/>
              </a:lnSpc>
              <a:spcBef>
                <a:spcPct val="0"/>
              </a:spcBef>
              <a:spcAft>
                <a:spcPct val="0"/>
              </a:spcAft>
              <a:buClr>
                <a:schemeClr val="accent1"/>
              </a:buClr>
              <a:buSzPct val="100000"/>
              <a:buFontTx/>
              <a:buNone/>
              <a:defRPr lang="en-US" altLang="ja-JP" sz="1400" dirty="0" smtClean="0">
                <a:solidFill>
                  <a:srgbClr val="595959"/>
                </a:solidFill>
                <a:latin typeface="Calibri" panose="020F0502020204030204" pitchFamily="34" charset="0"/>
              </a:defRPr>
            </a:lvl3pPr>
            <a:lvl4pPr marL="3619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4pPr>
            <a:lvl5pPr marL="6286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algn="ctr"/>
            <a:r>
              <a:rPr lang="en-GB" kern="0" dirty="0"/>
              <a:t>The journey to ‘Retailer of the future’</a:t>
            </a:r>
          </a:p>
        </p:txBody>
      </p:sp>
      <p:sp>
        <p:nvSpPr>
          <p:cNvPr id="25" name="Text Placeholder 2">
            <a:extLst>
              <a:ext uri="{FF2B5EF4-FFF2-40B4-BE49-F238E27FC236}">
                <a16:creationId xmlns:a16="http://schemas.microsoft.com/office/drawing/2014/main" id="{1F787B47-50BB-E448-A567-4D9082EE9934}"/>
              </a:ext>
            </a:extLst>
          </p:cNvPr>
          <p:cNvSpPr txBox="1">
            <a:spLocks/>
          </p:cNvSpPr>
          <p:nvPr/>
        </p:nvSpPr>
        <p:spPr>
          <a:xfrm>
            <a:off x="4332288" y="989377"/>
            <a:ext cx="7399596" cy="661072"/>
          </a:xfrm>
          <a:prstGeom prst="rect">
            <a:avLst/>
          </a:prstGeom>
        </p:spPr>
        <p:txBody>
          <a:bodyPr vert="horz" lIns="0" tIns="45720" rIns="0" bIns="45720" rtlCol="0">
            <a:normAutofit/>
          </a:bodyPr>
          <a:lstStyle>
            <a:lvl1pPr marL="457200" indent="-457200" algn="l" defTabSz="728663" rtl="0" eaLnBrk="1" fontAlgn="base" hangingPunct="1">
              <a:lnSpc>
                <a:spcPts val="1600"/>
              </a:lnSpc>
              <a:spcBef>
                <a:spcPct val="95000"/>
              </a:spcBef>
              <a:spcAft>
                <a:spcPts val="1000"/>
              </a:spcAft>
              <a:buClr>
                <a:schemeClr val="bg1"/>
              </a:buClr>
              <a:buSzPct val="150000"/>
              <a:buFont typeface="Arial" panose="020B0604020202020204" pitchFamily="34" charset="0"/>
              <a:buChar char="•"/>
              <a:defRPr lang="en-US" altLang="ja-JP" sz="1200" b="0" i="0" dirty="0" smtClean="0">
                <a:solidFill>
                  <a:schemeClr val="bg1"/>
                </a:solidFill>
                <a:latin typeface="Trebuchet MS" panose="020B0703020202090204" pitchFamily="34" charset="0"/>
                <a:ea typeface="+mn-ea"/>
                <a:cs typeface="+mn-cs"/>
              </a:defRPr>
            </a:lvl1pPr>
            <a:lvl2pPr marL="287338" indent="-285750" algn="l" defTabSz="728663" rtl="0" eaLnBrk="1" fontAlgn="base" hangingPunct="1">
              <a:lnSpc>
                <a:spcPct val="95000"/>
              </a:lnSpc>
              <a:spcBef>
                <a:spcPct val="36000"/>
              </a:spcBef>
              <a:spcAft>
                <a:spcPct val="0"/>
              </a:spcAft>
              <a:buClr>
                <a:schemeClr val="tx1"/>
              </a:buClr>
              <a:buSzPct val="120000"/>
              <a:buFont typeface="Arial" panose="020B0604020202020204" pitchFamily="34" charset="0"/>
              <a:buChar char="•"/>
              <a:defRPr lang="en-US" altLang="ja-JP" sz="1400" dirty="0" smtClean="0">
                <a:solidFill>
                  <a:srgbClr val="595959"/>
                </a:solidFill>
                <a:latin typeface="Calibri" panose="020F0502020204030204" pitchFamily="34" charset="0"/>
              </a:defRPr>
            </a:lvl2pPr>
            <a:lvl3pPr marL="346075" indent="-342900" algn="l" defTabSz="728663" rtl="0" eaLnBrk="1" fontAlgn="base" hangingPunct="1">
              <a:lnSpc>
                <a:spcPct val="95000"/>
              </a:lnSpc>
              <a:spcBef>
                <a:spcPct val="0"/>
              </a:spcBef>
              <a:spcAft>
                <a:spcPct val="0"/>
              </a:spcAft>
              <a:buClr>
                <a:schemeClr val="accent1"/>
              </a:buClr>
              <a:buSzPct val="100000"/>
              <a:buFont typeface="Wingdings" panose="05000000000000000000" pitchFamily="2" charset="2"/>
              <a:buChar char="l"/>
              <a:defRPr lang="en-US" altLang="ja-JP" sz="1400" dirty="0" smtClean="0">
                <a:solidFill>
                  <a:srgbClr val="595959"/>
                </a:solidFill>
                <a:latin typeface="Calibri" panose="020F0502020204030204" pitchFamily="34" charset="0"/>
              </a:defRPr>
            </a:lvl3pPr>
            <a:lvl4pPr marL="704850" indent="-342900" algn="l" defTabSz="728663" rtl="0" eaLnBrk="1" fontAlgn="base" hangingPunct="1">
              <a:lnSpc>
                <a:spcPts val="1600"/>
              </a:lnSpc>
              <a:spcBef>
                <a:spcPct val="0"/>
              </a:spcBef>
              <a:spcAft>
                <a:spcPts val="1000"/>
              </a:spcAft>
              <a:buClr>
                <a:schemeClr val="bg1"/>
              </a:buClr>
              <a:buSzPct val="100000"/>
              <a:buFont typeface="Courier New" panose="02070309020205020404" pitchFamily="49" charset="0"/>
              <a:buChar char="o"/>
              <a:defRPr lang="en-US" altLang="ja-JP" sz="1200" b="0" i="0">
                <a:solidFill>
                  <a:schemeClr val="bg1"/>
                </a:solidFill>
                <a:latin typeface="Trebuchet MS" panose="020B0703020202090204" pitchFamily="34" charset="0"/>
              </a:defRPr>
            </a:lvl4pPr>
            <a:lvl5pPr marL="914400" indent="-285750" algn="l" defTabSz="728663" rtl="0" eaLnBrk="1" fontAlgn="base" hangingPunct="1">
              <a:lnSpc>
                <a:spcPts val="1600"/>
              </a:lnSpc>
              <a:spcBef>
                <a:spcPct val="0"/>
              </a:spcBef>
              <a:spcAft>
                <a:spcPts val="1000"/>
              </a:spcAft>
              <a:buClr>
                <a:schemeClr val="bg1"/>
              </a:buClr>
              <a:buSzPct val="100000"/>
              <a:buFont typeface="Calibri" panose="020F0502020204030204" pitchFamily="34" charset="0"/>
              <a:buChar char="‒"/>
              <a:defRPr lang="en-US" altLang="ja-JP" sz="1200" b="0" i="0">
                <a:solidFill>
                  <a:schemeClr val="bg1"/>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bg1"/>
              </a:buClr>
              <a:buSzPct val="100000"/>
              <a:buFont typeface="Arial" panose="020B0604020202020204" pitchFamily="34" charset="0"/>
              <a:buChar char="•"/>
              <a:defRPr sz="1200" b="0" i="0">
                <a:solidFill>
                  <a:schemeClr val="bg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bg1"/>
              </a:buClr>
              <a:buSzPct val="100000"/>
              <a:buFont typeface="Courier New" panose="02070309020205020404" pitchFamily="49" charset="0"/>
              <a:buChar char="o"/>
              <a:defRPr sz="1200" b="0" i="0">
                <a:solidFill>
                  <a:schemeClr val="bg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marL="0" indent="0" algn="ctr">
              <a:lnSpc>
                <a:spcPts val="1800"/>
              </a:lnSpc>
              <a:spcBef>
                <a:spcPts val="0"/>
              </a:spcBef>
              <a:buNone/>
            </a:pPr>
            <a:r>
              <a:rPr lang="en-GB" sz="1400" kern="0" dirty="0"/>
              <a:t>At Softcat, we believe the pressures influencing your organisation’s journey to </a:t>
            </a:r>
            <a:br>
              <a:rPr lang="en-GB" sz="1400" kern="0" dirty="0"/>
            </a:br>
            <a:r>
              <a:rPr lang="en-GB" sz="1400" kern="0" dirty="0"/>
              <a:t>becoming the retailer of the future are actually your digital opportunities.</a:t>
            </a:r>
          </a:p>
        </p:txBody>
      </p:sp>
      <p:sp>
        <p:nvSpPr>
          <p:cNvPr id="27" name="TextBox 26">
            <a:extLst>
              <a:ext uri="{FF2B5EF4-FFF2-40B4-BE49-F238E27FC236}">
                <a16:creationId xmlns:a16="http://schemas.microsoft.com/office/drawing/2014/main" id="{FD3D3C72-47AC-8440-A06D-DF6337383906}"/>
              </a:ext>
            </a:extLst>
          </p:cNvPr>
          <p:cNvSpPr txBox="1"/>
          <p:nvPr/>
        </p:nvSpPr>
        <p:spPr>
          <a:xfrm>
            <a:off x="4186340" y="2170437"/>
            <a:ext cx="1440000" cy="184666"/>
          </a:xfrm>
          <a:prstGeom prst="rect">
            <a:avLst/>
          </a:prstGeom>
          <a:noFill/>
        </p:spPr>
        <p:txBody>
          <a:bodyPr wrap="square" lIns="0" tIns="0" rIns="0" bIns="0" rtlCol="0">
            <a:spAutoFit/>
          </a:bodyPr>
          <a:lstStyle/>
          <a:p>
            <a:pPr algn="ctr">
              <a:spcAft>
                <a:spcPts val="300"/>
              </a:spcAft>
            </a:pPr>
            <a:r>
              <a:rPr lang="en-GB" sz="1200" dirty="0">
                <a:solidFill>
                  <a:schemeClr val="bg1"/>
                </a:solidFill>
                <a:cs typeface="Futura Medium" panose="020B0602020204020303" pitchFamily="34" charset="-79"/>
              </a:rPr>
              <a:t>Traditional model</a:t>
            </a:r>
          </a:p>
        </p:txBody>
      </p:sp>
      <p:sp>
        <p:nvSpPr>
          <p:cNvPr id="28" name="TextBox 27">
            <a:extLst>
              <a:ext uri="{FF2B5EF4-FFF2-40B4-BE49-F238E27FC236}">
                <a16:creationId xmlns:a16="http://schemas.microsoft.com/office/drawing/2014/main" id="{F287E300-E601-FC45-9F91-8B4EDF524CBA}"/>
              </a:ext>
            </a:extLst>
          </p:cNvPr>
          <p:cNvSpPr txBox="1"/>
          <p:nvPr/>
        </p:nvSpPr>
        <p:spPr>
          <a:xfrm>
            <a:off x="4096114" y="4231081"/>
            <a:ext cx="1439999" cy="1456361"/>
          </a:xfrm>
          <a:prstGeom prst="rect">
            <a:avLst/>
          </a:prstGeom>
          <a:noFill/>
        </p:spPr>
        <p:txBody>
          <a:bodyPr wrap="square" lIns="0" tIns="0" rIns="0" bIns="0" rtlCol="0">
            <a:spAutoFit/>
          </a:bodyPr>
          <a:lstStyle/>
          <a:p>
            <a:pPr algn="ctr">
              <a:lnSpc>
                <a:spcPts val="1400"/>
              </a:lnSpc>
              <a:spcAft>
                <a:spcPts val="300"/>
              </a:spcAft>
            </a:pPr>
            <a:r>
              <a:rPr lang="en-GB" sz="1400" b="1" dirty="0">
                <a:solidFill>
                  <a:schemeClr val="bg1"/>
                </a:solidFill>
                <a:cs typeface="Futura Medium" panose="020B0602020204020303" pitchFamily="34" charset="-79"/>
              </a:rPr>
              <a:t>Demand</a:t>
            </a:r>
          </a:p>
          <a:p>
            <a:pPr algn="ctr">
              <a:lnSpc>
                <a:spcPts val="1400"/>
              </a:lnSpc>
              <a:spcAft>
                <a:spcPts val="300"/>
              </a:spcAft>
            </a:pPr>
            <a:r>
              <a:rPr lang="en-GB" sz="900" dirty="0">
                <a:solidFill>
                  <a:schemeClr val="bg1"/>
                </a:solidFill>
                <a:latin typeface="Trebuchet MS" panose="020B0703020202090204" pitchFamily="34" charset="0"/>
                <a:cs typeface="Futura Medium" panose="020B0602020204020303" pitchFamily="34" charset="-79"/>
              </a:rPr>
              <a:t>The pandemic has accelerated the shift of demand to online to the detriment of the “high street” with over 8000 chain stores closing the last six months. </a:t>
            </a:r>
            <a:endParaRPr lang="en-GB" sz="1050" dirty="0">
              <a:solidFill>
                <a:schemeClr val="bg1"/>
              </a:solidFill>
              <a:latin typeface="Trebuchet MS" panose="020B0703020202090204" pitchFamily="34" charset="0"/>
            </a:endParaRPr>
          </a:p>
        </p:txBody>
      </p:sp>
      <p:sp>
        <p:nvSpPr>
          <p:cNvPr id="30" name="Oval 29">
            <a:extLst>
              <a:ext uri="{FF2B5EF4-FFF2-40B4-BE49-F238E27FC236}">
                <a16:creationId xmlns:a16="http://schemas.microsoft.com/office/drawing/2014/main" id="{A980E41C-6F6A-D64B-AE4C-4AF6A959EF33}"/>
              </a:ext>
            </a:extLst>
          </p:cNvPr>
          <p:cNvSpPr/>
          <p:nvPr/>
        </p:nvSpPr>
        <p:spPr>
          <a:xfrm>
            <a:off x="4652188" y="2452235"/>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Oval 33">
            <a:extLst>
              <a:ext uri="{FF2B5EF4-FFF2-40B4-BE49-F238E27FC236}">
                <a16:creationId xmlns:a16="http://schemas.microsoft.com/office/drawing/2014/main" id="{311E0371-D7C2-A548-81A4-3EA3D3919D46}"/>
              </a:ext>
            </a:extLst>
          </p:cNvPr>
          <p:cNvSpPr/>
          <p:nvPr/>
        </p:nvSpPr>
        <p:spPr>
          <a:xfrm>
            <a:off x="7879483" y="2461906"/>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36" name="Straight Connector 35">
            <a:extLst>
              <a:ext uri="{FF2B5EF4-FFF2-40B4-BE49-F238E27FC236}">
                <a16:creationId xmlns:a16="http://schemas.microsoft.com/office/drawing/2014/main" id="{7DDB01C5-9057-C34A-8681-66DDE7537EAA}"/>
              </a:ext>
            </a:extLst>
          </p:cNvPr>
          <p:cNvCxnSpPr>
            <a:cxnSpLocks/>
            <a:stCxn id="34" idx="6"/>
          </p:cNvCxnSpPr>
          <p:nvPr/>
        </p:nvCxnSpPr>
        <p:spPr>
          <a:xfrm>
            <a:off x="7987483" y="2515906"/>
            <a:ext cx="28384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34B2C82-11ED-7B43-91F0-B07A370069E1}"/>
              </a:ext>
            </a:extLst>
          </p:cNvPr>
          <p:cNvCxnSpPr>
            <a:cxnSpLocks/>
          </p:cNvCxnSpPr>
          <p:nvPr/>
        </p:nvCxnSpPr>
        <p:spPr>
          <a:xfrm>
            <a:off x="7933387" y="2573765"/>
            <a:ext cx="0" cy="6135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F02842A-8D27-CC44-A73D-0B58DC7571A0}"/>
              </a:ext>
            </a:extLst>
          </p:cNvPr>
          <p:cNvCxnSpPr>
            <a:cxnSpLocks/>
          </p:cNvCxnSpPr>
          <p:nvPr/>
        </p:nvCxnSpPr>
        <p:spPr>
          <a:xfrm>
            <a:off x="10868542" y="2514855"/>
            <a:ext cx="450478" cy="0"/>
          </a:xfrm>
          <a:prstGeom prst="line">
            <a:avLst/>
          </a:prstGeom>
          <a:ln>
            <a:solidFill>
              <a:schemeClr val="bg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9817FFE-468C-334C-A66F-25849ED6610A}"/>
              </a:ext>
            </a:extLst>
          </p:cNvPr>
          <p:cNvSpPr txBox="1"/>
          <p:nvPr/>
        </p:nvSpPr>
        <p:spPr>
          <a:xfrm>
            <a:off x="8942443" y="4246229"/>
            <a:ext cx="1263737" cy="1170385"/>
          </a:xfrm>
          <a:prstGeom prst="rect">
            <a:avLst/>
          </a:prstGeom>
          <a:noFill/>
        </p:spPr>
        <p:txBody>
          <a:bodyPr wrap="square" lIns="0" tIns="0" rIns="0" bIns="0" rtlCol="0">
            <a:spAutoFit/>
          </a:bodyPr>
          <a:lstStyle/>
          <a:p>
            <a:pPr algn="ctr">
              <a:spcAft>
                <a:spcPts val="300"/>
              </a:spcAft>
            </a:pPr>
            <a:r>
              <a:rPr lang="en-GB" sz="1400" b="1" dirty="0">
                <a:solidFill>
                  <a:schemeClr val="bg1"/>
                </a:solidFill>
                <a:cs typeface="Futura Medium" panose="020B0602020204020303" pitchFamily="34" charset="-79"/>
              </a:rPr>
              <a:t>Innovation</a:t>
            </a:r>
          </a:p>
          <a:p>
            <a:pPr algn="ctr">
              <a:lnSpc>
                <a:spcPts val="1400"/>
              </a:lnSpc>
            </a:pPr>
            <a:r>
              <a:rPr lang="en-US" sz="900" dirty="0">
                <a:solidFill>
                  <a:schemeClr val="bg1"/>
                </a:solidFill>
                <a:latin typeface="Trebuchet MS" panose="020B0703020202090204" pitchFamily="34" charset="0"/>
              </a:rPr>
              <a:t>Innovative customer service and products give retailers an advantage over their competition.</a:t>
            </a:r>
            <a:endParaRPr lang="en-GB" sz="1200" dirty="0">
              <a:solidFill>
                <a:schemeClr val="bg1"/>
              </a:solidFill>
            </a:endParaRPr>
          </a:p>
        </p:txBody>
      </p:sp>
      <p:sp>
        <p:nvSpPr>
          <p:cNvPr id="46" name="TextBox 45">
            <a:extLst>
              <a:ext uri="{FF2B5EF4-FFF2-40B4-BE49-F238E27FC236}">
                <a16:creationId xmlns:a16="http://schemas.microsoft.com/office/drawing/2014/main" id="{AAE12430-54BB-C446-84BF-8AFB3C954A18}"/>
              </a:ext>
            </a:extLst>
          </p:cNvPr>
          <p:cNvSpPr txBox="1"/>
          <p:nvPr/>
        </p:nvSpPr>
        <p:spPr>
          <a:xfrm>
            <a:off x="10415021" y="4241919"/>
            <a:ext cx="1439999" cy="953659"/>
          </a:xfrm>
          <a:prstGeom prst="rect">
            <a:avLst/>
          </a:prstGeom>
          <a:noFill/>
        </p:spPr>
        <p:txBody>
          <a:bodyPr wrap="square" lIns="0" tIns="0" rIns="0" bIns="0" rtlCol="0">
            <a:spAutoFit/>
          </a:bodyPr>
          <a:lstStyle/>
          <a:p>
            <a:pPr algn="ctr">
              <a:spcAft>
                <a:spcPts val="300"/>
              </a:spcAft>
            </a:pPr>
            <a:r>
              <a:rPr lang="en-GB" sz="1400" b="1" dirty="0">
                <a:solidFill>
                  <a:schemeClr val="bg1"/>
                </a:solidFill>
                <a:cs typeface="Futura Medium" panose="020B0602020204020303" pitchFamily="34" charset="-79"/>
              </a:rPr>
              <a:t>Profitability</a:t>
            </a:r>
          </a:p>
          <a:p>
            <a:pPr algn="ctr">
              <a:lnSpc>
                <a:spcPts val="1400"/>
              </a:lnSpc>
              <a:spcAft>
                <a:spcPts val="300"/>
              </a:spcAft>
            </a:pPr>
            <a:r>
              <a:rPr lang="en-GB" sz="900" dirty="0">
                <a:solidFill>
                  <a:schemeClr val="bg1"/>
                </a:solidFill>
                <a:latin typeface="Trebuchet MS" panose="020B0703020202090204" pitchFamily="34" charset="0"/>
              </a:rPr>
              <a:t>Automating processes can help retailers remain profitable throughout the shift to the future state</a:t>
            </a:r>
            <a:endParaRPr lang="en-GB" sz="900" dirty="0">
              <a:solidFill>
                <a:schemeClr val="bg1"/>
              </a:solidFill>
              <a:latin typeface="Trebuchet MS" panose="020B0703020202090204" pitchFamily="34" charset="0"/>
              <a:cs typeface="Futura Medium" panose="020B0602020204020303" pitchFamily="34" charset="-79"/>
            </a:endParaRPr>
          </a:p>
        </p:txBody>
      </p:sp>
      <p:sp>
        <p:nvSpPr>
          <p:cNvPr id="47" name="TextBox 46">
            <a:extLst>
              <a:ext uri="{FF2B5EF4-FFF2-40B4-BE49-F238E27FC236}">
                <a16:creationId xmlns:a16="http://schemas.microsoft.com/office/drawing/2014/main" id="{701383EA-02AE-B340-B2DE-687D3D35C6F9}"/>
              </a:ext>
            </a:extLst>
          </p:cNvPr>
          <p:cNvSpPr txBox="1"/>
          <p:nvPr/>
        </p:nvSpPr>
        <p:spPr>
          <a:xfrm>
            <a:off x="7223008" y="2176026"/>
            <a:ext cx="1440000" cy="184666"/>
          </a:xfrm>
          <a:prstGeom prst="rect">
            <a:avLst/>
          </a:prstGeom>
          <a:noFill/>
        </p:spPr>
        <p:txBody>
          <a:bodyPr wrap="square" lIns="0" tIns="0" rIns="0" bIns="0" rtlCol="0">
            <a:spAutoFit/>
          </a:bodyPr>
          <a:lstStyle/>
          <a:p>
            <a:pPr algn="ctr">
              <a:spcAft>
                <a:spcPts val="300"/>
              </a:spcAft>
            </a:pPr>
            <a:r>
              <a:rPr lang="en-GB" sz="1200" dirty="0">
                <a:solidFill>
                  <a:schemeClr val="bg1"/>
                </a:solidFill>
                <a:cs typeface="Futura Medium" panose="020B0602020204020303" pitchFamily="34" charset="-79"/>
              </a:rPr>
              <a:t>Needs</a:t>
            </a:r>
          </a:p>
        </p:txBody>
      </p:sp>
      <p:sp>
        <p:nvSpPr>
          <p:cNvPr id="48" name="TextBox 47">
            <a:extLst>
              <a:ext uri="{FF2B5EF4-FFF2-40B4-BE49-F238E27FC236}">
                <a16:creationId xmlns:a16="http://schemas.microsoft.com/office/drawing/2014/main" id="{45A0D3B1-C10C-E044-90AD-8C4FA7AD9126}"/>
              </a:ext>
            </a:extLst>
          </p:cNvPr>
          <p:cNvSpPr txBox="1"/>
          <p:nvPr/>
        </p:nvSpPr>
        <p:spPr>
          <a:xfrm>
            <a:off x="10437476" y="2179582"/>
            <a:ext cx="1440000" cy="184666"/>
          </a:xfrm>
          <a:prstGeom prst="rect">
            <a:avLst/>
          </a:prstGeom>
          <a:noFill/>
        </p:spPr>
        <p:txBody>
          <a:bodyPr wrap="square" lIns="0" tIns="0" rIns="0" bIns="0" rtlCol="0">
            <a:spAutoFit/>
          </a:bodyPr>
          <a:lstStyle/>
          <a:p>
            <a:pPr algn="ctr">
              <a:spcAft>
                <a:spcPts val="300"/>
              </a:spcAft>
            </a:pPr>
            <a:r>
              <a:rPr lang="en-GB" sz="1200" dirty="0">
                <a:solidFill>
                  <a:schemeClr val="bg1"/>
                </a:solidFill>
                <a:cs typeface="Futura Medium" panose="020B0602020204020303" pitchFamily="34" charset="-79"/>
              </a:rPr>
              <a:t>Future state</a:t>
            </a:r>
          </a:p>
        </p:txBody>
      </p:sp>
      <p:pic>
        <p:nvPicPr>
          <p:cNvPr id="49" name="Picture 48">
            <a:extLst>
              <a:ext uri="{FF2B5EF4-FFF2-40B4-BE49-F238E27FC236}">
                <a16:creationId xmlns:a16="http://schemas.microsoft.com/office/drawing/2014/main" id="{166DD88E-F29A-0D42-AD0D-711538BEB48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43294" y="3593908"/>
            <a:ext cx="545084" cy="464058"/>
          </a:xfrm>
          <a:prstGeom prst="rect">
            <a:avLst/>
          </a:prstGeom>
        </p:spPr>
      </p:pic>
      <p:pic>
        <p:nvPicPr>
          <p:cNvPr id="51" name="Picture 50">
            <a:extLst>
              <a:ext uri="{FF2B5EF4-FFF2-40B4-BE49-F238E27FC236}">
                <a16:creationId xmlns:a16="http://schemas.microsoft.com/office/drawing/2014/main" id="{DC5B4A40-7B20-9049-B7B9-76CF97F5A4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14864" y="3533413"/>
            <a:ext cx="318897" cy="596646"/>
          </a:xfrm>
          <a:prstGeom prst="rect">
            <a:avLst/>
          </a:prstGeom>
        </p:spPr>
      </p:pic>
      <p:sp>
        <p:nvSpPr>
          <p:cNvPr id="54" name="TextBox 53">
            <a:extLst>
              <a:ext uri="{FF2B5EF4-FFF2-40B4-BE49-F238E27FC236}">
                <a16:creationId xmlns:a16="http://schemas.microsoft.com/office/drawing/2014/main" id="{91C32451-8D7B-3745-9F41-C468A91EB16C}"/>
              </a:ext>
            </a:extLst>
          </p:cNvPr>
          <p:cNvSpPr txBox="1"/>
          <p:nvPr/>
        </p:nvSpPr>
        <p:spPr>
          <a:xfrm>
            <a:off x="7226563" y="4233529"/>
            <a:ext cx="1440000" cy="1133195"/>
          </a:xfrm>
          <a:prstGeom prst="rect">
            <a:avLst/>
          </a:prstGeom>
          <a:noFill/>
        </p:spPr>
        <p:txBody>
          <a:bodyPr wrap="square" lIns="0" tIns="0" rIns="0" bIns="0" rtlCol="0">
            <a:spAutoFit/>
          </a:bodyPr>
          <a:lstStyle/>
          <a:p>
            <a:pPr algn="ctr">
              <a:spcAft>
                <a:spcPts val="300"/>
              </a:spcAft>
            </a:pPr>
            <a:r>
              <a:rPr lang="en-GB" sz="1400" b="1" dirty="0">
                <a:solidFill>
                  <a:schemeClr val="bg1"/>
                </a:solidFill>
                <a:cs typeface="Futura Medium" panose="020B0602020204020303" pitchFamily="34" charset="-79"/>
              </a:rPr>
              <a:t>Sustainability</a:t>
            </a:r>
          </a:p>
          <a:p>
            <a:pPr algn="ctr">
              <a:lnSpc>
                <a:spcPts val="1400"/>
              </a:lnSpc>
              <a:spcAft>
                <a:spcPts val="300"/>
              </a:spcAft>
            </a:pPr>
            <a:r>
              <a:rPr lang="en-GB" sz="900" dirty="0">
                <a:solidFill>
                  <a:schemeClr val="bg1"/>
                </a:solidFill>
                <a:latin typeface="Trebuchet MS" panose="020B0703020202090204" pitchFamily="34" charset="0"/>
              </a:rPr>
              <a:t>Sustainability and the circular economy are the new normal for retail. This will be accelerated by the COP26 conference.</a:t>
            </a:r>
          </a:p>
        </p:txBody>
      </p:sp>
      <p:sp>
        <p:nvSpPr>
          <p:cNvPr id="55" name="TextBox 54">
            <a:extLst>
              <a:ext uri="{FF2B5EF4-FFF2-40B4-BE49-F238E27FC236}">
                <a16:creationId xmlns:a16="http://schemas.microsoft.com/office/drawing/2014/main" id="{83C29038-49D5-9041-AC5F-393973FDE214}"/>
              </a:ext>
            </a:extLst>
          </p:cNvPr>
          <p:cNvSpPr txBox="1"/>
          <p:nvPr/>
        </p:nvSpPr>
        <p:spPr>
          <a:xfrm>
            <a:off x="5642092" y="4231081"/>
            <a:ext cx="1464139" cy="1769715"/>
          </a:xfrm>
          <a:prstGeom prst="rect">
            <a:avLst/>
          </a:prstGeom>
          <a:noFill/>
        </p:spPr>
        <p:txBody>
          <a:bodyPr wrap="square" lIns="0" tIns="0" rIns="0" bIns="0" rtlCol="0">
            <a:spAutoFit/>
          </a:bodyPr>
          <a:lstStyle/>
          <a:p>
            <a:pPr algn="ctr">
              <a:spcAft>
                <a:spcPts val="300"/>
              </a:spcAft>
            </a:pPr>
            <a:r>
              <a:rPr lang="en-GB" sz="1400" b="1" dirty="0">
                <a:solidFill>
                  <a:schemeClr val="bg1"/>
                </a:solidFill>
                <a:cs typeface="Futura Medium" panose="020B0602020204020303" pitchFamily="34" charset="-79"/>
              </a:rPr>
              <a:t>Customer experience</a:t>
            </a:r>
          </a:p>
          <a:p>
            <a:pPr algn="ctr">
              <a:lnSpc>
                <a:spcPts val="1400"/>
              </a:lnSpc>
              <a:spcAft>
                <a:spcPts val="300"/>
              </a:spcAft>
            </a:pPr>
            <a:r>
              <a:rPr lang="en-GB" sz="900" dirty="0">
                <a:solidFill>
                  <a:schemeClr val="bg1"/>
                </a:solidFill>
                <a:latin typeface="Trebuchet MS" panose="020B0703020202090204" pitchFamily="34" charset="0"/>
                <a:cs typeface="Futura Medium" panose="020B0602020204020303" pitchFamily="34" charset="-79"/>
              </a:rPr>
              <a:t>Value and convenience remain key customer needs. Delivery has become a key battleground for retailers with speed of delivery the main concern.  </a:t>
            </a:r>
          </a:p>
          <a:p>
            <a:pPr algn="ctr">
              <a:spcAft>
                <a:spcPts val="300"/>
              </a:spcAft>
            </a:pPr>
            <a:r>
              <a:rPr lang="en-GB" sz="1200" dirty="0">
                <a:solidFill>
                  <a:schemeClr val="bg1"/>
                </a:solidFill>
              </a:rPr>
              <a:t> </a:t>
            </a:r>
          </a:p>
        </p:txBody>
      </p:sp>
      <p:pic>
        <p:nvPicPr>
          <p:cNvPr id="14" name="Graphic 13">
            <a:extLst>
              <a:ext uri="{FF2B5EF4-FFF2-40B4-BE49-F238E27FC236}">
                <a16:creationId xmlns:a16="http://schemas.microsoft.com/office/drawing/2014/main" id="{1CE5F95A-D5F4-944E-A9A5-F5171167220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931563" y="3508013"/>
            <a:ext cx="406917" cy="607147"/>
          </a:xfrm>
          <a:prstGeom prst="rect">
            <a:avLst/>
          </a:prstGeom>
        </p:spPr>
      </p:pic>
      <p:pic>
        <p:nvPicPr>
          <p:cNvPr id="17" name="Graphic 16">
            <a:extLst>
              <a:ext uri="{FF2B5EF4-FFF2-40B4-BE49-F238E27FC236}">
                <a16:creationId xmlns:a16="http://schemas.microsoft.com/office/drawing/2014/main" id="{3A03848C-BE87-4448-94EF-BBD9EA6172D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673604" y="3580161"/>
            <a:ext cx="545084" cy="545084"/>
          </a:xfrm>
          <a:prstGeom prst="rect">
            <a:avLst/>
          </a:prstGeom>
        </p:spPr>
      </p:pic>
      <p:pic>
        <p:nvPicPr>
          <p:cNvPr id="56" name="Graphic 55">
            <a:extLst>
              <a:ext uri="{FF2B5EF4-FFF2-40B4-BE49-F238E27FC236}">
                <a16:creationId xmlns:a16="http://schemas.microsoft.com/office/drawing/2014/main" id="{D72B1BF5-2AFD-4F44-A19C-7E9EDC3C416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6089551" y="3576137"/>
            <a:ext cx="545084" cy="502332"/>
          </a:xfrm>
          <a:prstGeom prst="rect">
            <a:avLst/>
          </a:prstGeom>
        </p:spPr>
      </p:pic>
      <p:cxnSp>
        <p:nvCxnSpPr>
          <p:cNvPr id="38" name="Straight Connector 37">
            <a:extLst>
              <a:ext uri="{FF2B5EF4-FFF2-40B4-BE49-F238E27FC236}">
                <a16:creationId xmlns:a16="http://schemas.microsoft.com/office/drawing/2014/main" id="{2F894548-A81B-0845-83E8-6A7BA83FB490}"/>
              </a:ext>
            </a:extLst>
          </p:cNvPr>
          <p:cNvCxnSpPr>
            <a:cxnSpLocks/>
          </p:cNvCxnSpPr>
          <p:nvPr/>
        </p:nvCxnSpPr>
        <p:spPr>
          <a:xfrm>
            <a:off x="4814236" y="3096383"/>
            <a:ext cx="63207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191CB7E-7F80-1C4F-89FC-1F170886BA19}"/>
              </a:ext>
            </a:extLst>
          </p:cNvPr>
          <p:cNvCxnSpPr>
            <a:cxnSpLocks/>
          </p:cNvCxnSpPr>
          <p:nvPr/>
        </p:nvCxnSpPr>
        <p:spPr>
          <a:xfrm>
            <a:off x="4809985" y="3096381"/>
            <a:ext cx="0" cy="221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EA7AD0F-20F6-7E46-A1A9-C17BC7952207}"/>
              </a:ext>
            </a:extLst>
          </p:cNvPr>
          <p:cNvCxnSpPr>
            <a:cxnSpLocks/>
          </p:cNvCxnSpPr>
          <p:nvPr/>
        </p:nvCxnSpPr>
        <p:spPr>
          <a:xfrm flipH="1">
            <a:off x="11135022" y="3096382"/>
            <a:ext cx="2944" cy="221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E7C1816-BB3D-E64A-80F8-341431355998}"/>
              </a:ext>
            </a:extLst>
          </p:cNvPr>
          <p:cNvCxnSpPr>
            <a:cxnSpLocks/>
          </p:cNvCxnSpPr>
          <p:nvPr/>
        </p:nvCxnSpPr>
        <p:spPr>
          <a:xfrm>
            <a:off x="6369146" y="3106604"/>
            <a:ext cx="0" cy="2115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B93447B-41A1-3D4E-ADD8-A3D835ED8426}"/>
              </a:ext>
            </a:extLst>
          </p:cNvPr>
          <p:cNvCxnSpPr>
            <a:cxnSpLocks/>
          </p:cNvCxnSpPr>
          <p:nvPr/>
        </p:nvCxnSpPr>
        <p:spPr>
          <a:xfrm>
            <a:off x="9565560" y="3096382"/>
            <a:ext cx="0" cy="2217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05FFCA8-D980-7443-A9CA-AB2997FD73CA}"/>
              </a:ext>
            </a:extLst>
          </p:cNvPr>
          <p:cNvCxnSpPr>
            <a:cxnSpLocks/>
            <a:endCxn id="34" idx="2"/>
          </p:cNvCxnSpPr>
          <p:nvPr/>
        </p:nvCxnSpPr>
        <p:spPr>
          <a:xfrm>
            <a:off x="4755308" y="2515906"/>
            <a:ext cx="31241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DE718B8-EADB-2644-8344-A53F7C6602F4}"/>
              </a:ext>
            </a:extLst>
          </p:cNvPr>
          <p:cNvCxnSpPr>
            <a:cxnSpLocks/>
          </p:cNvCxnSpPr>
          <p:nvPr/>
        </p:nvCxnSpPr>
        <p:spPr>
          <a:xfrm>
            <a:off x="7929722" y="3094412"/>
            <a:ext cx="0" cy="2115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758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indoor, computer, keyboard, sitting&#10;&#10;Description automatically generated">
            <a:extLst>
              <a:ext uri="{FF2B5EF4-FFF2-40B4-BE49-F238E27FC236}">
                <a16:creationId xmlns:a16="http://schemas.microsoft.com/office/drawing/2014/main" id="{D17E917D-53B8-6349-A2C5-10B2EB96F4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D7D7CC81-EF1A-D84E-B796-8F38921F6134}"/>
              </a:ext>
            </a:extLst>
          </p:cNvPr>
          <p:cNvSpPr/>
          <p:nvPr/>
        </p:nvSpPr>
        <p:spPr bwMode="auto">
          <a:xfrm>
            <a:off x="0" y="0"/>
            <a:ext cx="12192000" cy="6857999"/>
          </a:xfrm>
          <a:prstGeom prst="rect">
            <a:avLst/>
          </a:prstGeom>
          <a:solidFill>
            <a:schemeClr val="accent2">
              <a:alpha val="89000"/>
            </a:schemeClr>
          </a:solidFill>
          <a:ln w="635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lvl="0" indent="0" algn="ctr" defTabSz="728663" eaLnBrk="1" fontAlgn="base" latinLnBrk="0" hangingPunct="1">
              <a:lnSpc>
                <a:spcPct val="95000"/>
              </a:lnSpc>
              <a:spcBef>
                <a:spcPct val="0"/>
              </a:spcBef>
              <a:spcAft>
                <a:spcPct val="0"/>
              </a:spcAft>
              <a:buClr>
                <a:srgbClr val="FFFFFF"/>
              </a:buClr>
              <a:buSzTx/>
              <a:buFontTx/>
              <a:buNone/>
              <a:tabLst>
                <a:tab pos="4286250" algn="l"/>
              </a:tabLst>
              <a:defRPr/>
            </a:pPr>
            <a:endParaRPr kumimoji="0" lang="en-US" sz="1200" b="0" i="0" u="none" strike="noStrike" kern="0" cap="none" spc="0" normalizeH="0" baseline="0" noProof="0" dirty="0">
              <a:ln>
                <a:noFill/>
              </a:ln>
              <a:solidFill>
                <a:srgbClr val="000000"/>
              </a:solidFill>
              <a:effectLst/>
              <a:uLnTx/>
              <a:uFillTx/>
              <a:latin typeface="Credit Suisse Type Roman" pitchFamily="34" charset="0"/>
            </a:endParaRPr>
          </a:p>
        </p:txBody>
      </p:sp>
      <p:pic>
        <p:nvPicPr>
          <p:cNvPr id="9" name="Picture 8">
            <a:extLst>
              <a:ext uri="{FF2B5EF4-FFF2-40B4-BE49-F238E27FC236}">
                <a16:creationId xmlns:a16="http://schemas.microsoft.com/office/drawing/2014/main" id="{8BE9E95A-4908-0B46-9A7C-52338805CB95}"/>
              </a:ext>
            </a:extLst>
          </p:cNvPr>
          <p:cNvPicPr>
            <a:picLocks noChangeAspect="1"/>
          </p:cNvPicPr>
          <p:nvPr/>
        </p:nvPicPr>
        <p:blipFill>
          <a:blip r:embed="rId4"/>
          <a:stretch>
            <a:fillRect/>
          </a:stretch>
        </p:blipFill>
        <p:spPr>
          <a:xfrm>
            <a:off x="0" y="6226581"/>
            <a:ext cx="12192000" cy="317500"/>
          </a:xfrm>
          <a:prstGeom prst="rect">
            <a:avLst/>
          </a:prstGeom>
        </p:spPr>
      </p:pic>
      <p:sp>
        <p:nvSpPr>
          <p:cNvPr id="10" name="Text Placeholder 3">
            <a:extLst>
              <a:ext uri="{FF2B5EF4-FFF2-40B4-BE49-F238E27FC236}">
                <a16:creationId xmlns:a16="http://schemas.microsoft.com/office/drawing/2014/main" id="{C4FC1BE4-12DB-9E4C-AFF0-9D444009F348}"/>
              </a:ext>
            </a:extLst>
          </p:cNvPr>
          <p:cNvSpPr txBox="1">
            <a:spLocks/>
          </p:cNvSpPr>
          <p:nvPr/>
        </p:nvSpPr>
        <p:spPr>
          <a:xfrm>
            <a:off x="540000" y="540000"/>
            <a:ext cx="10980000" cy="540000"/>
          </a:xfrm>
          <a:prstGeom prst="rect">
            <a:avLst/>
          </a:prstGeom>
        </p:spPr>
        <p:txBody>
          <a:bodyPr lIns="0" tIns="0" rIns="0" bIns="0">
            <a:noAutofit/>
          </a:bodyPr>
          <a:lstStyle>
            <a:lvl1pPr marL="0" indent="0" algn="l" defTabSz="728663" rtl="0" eaLnBrk="1" fontAlgn="base" hangingPunct="1">
              <a:lnSpc>
                <a:spcPts val="3000"/>
              </a:lnSpc>
              <a:spcBef>
                <a:spcPts val="0"/>
              </a:spcBef>
              <a:spcAft>
                <a:spcPts val="0"/>
              </a:spcAft>
              <a:buClr>
                <a:schemeClr val="accent1"/>
              </a:buClr>
              <a:buSzPct val="150000"/>
              <a:buFontTx/>
              <a:buNone/>
              <a:defRPr lang="en-US" altLang="ja-JP" sz="2400" b="0" i="0" dirty="0" smtClean="0">
                <a:solidFill>
                  <a:schemeClr val="bg1"/>
                </a:solidFill>
                <a:latin typeface="Trebuchet MS" panose="020B0703020202090204" pitchFamily="34" charset="0"/>
                <a:ea typeface="+mn-ea"/>
                <a:cs typeface="+mn-cs"/>
              </a:defRPr>
            </a:lvl1pPr>
            <a:lvl2pPr marL="1588" indent="0" algn="l" defTabSz="728663" rtl="0" eaLnBrk="1" fontAlgn="base" hangingPunct="1">
              <a:lnSpc>
                <a:spcPct val="95000"/>
              </a:lnSpc>
              <a:spcBef>
                <a:spcPct val="36000"/>
              </a:spcBef>
              <a:spcAft>
                <a:spcPct val="0"/>
              </a:spcAft>
              <a:buClr>
                <a:schemeClr val="tx1"/>
              </a:buClr>
              <a:buSzPct val="120000"/>
              <a:buFontTx/>
              <a:buNone/>
              <a:defRPr lang="en-US" altLang="ja-JP" sz="1400" dirty="0" smtClean="0">
                <a:solidFill>
                  <a:srgbClr val="595959"/>
                </a:solidFill>
                <a:latin typeface="Calibri" panose="020F0502020204030204" pitchFamily="34" charset="0"/>
              </a:defRPr>
            </a:lvl2pPr>
            <a:lvl3pPr marL="3175" indent="0" algn="l" defTabSz="728663" rtl="0" eaLnBrk="1" fontAlgn="base" hangingPunct="1">
              <a:lnSpc>
                <a:spcPct val="95000"/>
              </a:lnSpc>
              <a:spcBef>
                <a:spcPct val="0"/>
              </a:spcBef>
              <a:spcAft>
                <a:spcPct val="0"/>
              </a:spcAft>
              <a:buClr>
                <a:schemeClr val="accent1"/>
              </a:buClr>
              <a:buSzPct val="100000"/>
              <a:buFontTx/>
              <a:buNone/>
              <a:defRPr lang="en-US" altLang="ja-JP" sz="1400" dirty="0" smtClean="0">
                <a:solidFill>
                  <a:srgbClr val="595959"/>
                </a:solidFill>
                <a:latin typeface="Calibri" panose="020F0502020204030204" pitchFamily="34" charset="0"/>
              </a:defRPr>
            </a:lvl3pPr>
            <a:lvl4pPr marL="3619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4pPr>
            <a:lvl5pPr marL="6286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r>
              <a:rPr lang="en-GB" kern="0" dirty="0"/>
              <a:t>Tracking the key drivers</a:t>
            </a:r>
          </a:p>
        </p:txBody>
      </p:sp>
      <p:cxnSp>
        <p:nvCxnSpPr>
          <p:cNvPr id="37" name="Straight Connector 36">
            <a:extLst>
              <a:ext uri="{FF2B5EF4-FFF2-40B4-BE49-F238E27FC236}">
                <a16:creationId xmlns:a16="http://schemas.microsoft.com/office/drawing/2014/main" id="{B21976A4-985C-9047-8DDF-465209462122}"/>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6" name="Rectangle 35">
            <a:extLst>
              <a:ext uri="{FF2B5EF4-FFF2-40B4-BE49-F238E27FC236}">
                <a16:creationId xmlns:a16="http://schemas.microsoft.com/office/drawing/2014/main" id="{DB8E0FAF-3C23-4193-BE2F-EDB4547C8801}"/>
              </a:ext>
            </a:extLst>
          </p:cNvPr>
          <p:cNvSpPr/>
          <p:nvPr/>
        </p:nvSpPr>
        <p:spPr>
          <a:xfrm>
            <a:off x="5022241" y="1779452"/>
            <a:ext cx="2078553" cy="4393222"/>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bg1"/>
              </a:solidFill>
              <a:latin typeface="Trebuchet MS" panose="020B0603020202020204" pitchFamily="34" charset="0"/>
            </a:endParaRPr>
          </a:p>
          <a:p>
            <a:pPr algn="ctr"/>
            <a:r>
              <a:rPr lang="en-GB" sz="1200" dirty="0">
                <a:solidFill>
                  <a:schemeClr val="bg1"/>
                </a:solidFill>
                <a:latin typeface="Trebuchet MS" panose="020B0603020202020204" pitchFamily="34" charset="0"/>
              </a:rPr>
              <a:t>Sustainability is core.</a:t>
            </a:r>
          </a:p>
          <a:p>
            <a:pPr algn="ctr"/>
            <a:endParaRPr lang="en-GB" sz="600" dirty="0">
              <a:solidFill>
                <a:schemeClr val="bg1"/>
              </a:solidFill>
              <a:latin typeface="Trebuchet MS" panose="020B0603020202020204" pitchFamily="34" charset="0"/>
            </a:endParaRPr>
          </a:p>
          <a:p>
            <a:pPr algn="ctr"/>
            <a:r>
              <a:rPr lang="en-GB" sz="1200" dirty="0">
                <a:solidFill>
                  <a:srgbClr val="0070C0"/>
                </a:solidFill>
                <a:latin typeface="Trebuchet MS" panose="020B0603020202020204" pitchFamily="34" charset="0"/>
                <a:hlinkClick r:id="rId5">
                  <a:extLst>
                    <a:ext uri="{A12FA001-AC4F-418D-AE19-62706E023703}">
                      <ahyp:hlinkClr xmlns:ahyp="http://schemas.microsoft.com/office/drawing/2018/hyperlinkcolor" val="tx"/>
                    </a:ext>
                  </a:extLst>
                </a:hlinkClick>
              </a:rPr>
              <a:t>Asda</a:t>
            </a:r>
            <a:r>
              <a:rPr lang="en-GB" sz="1200" dirty="0">
                <a:solidFill>
                  <a:schemeClr val="bg1"/>
                </a:solidFill>
                <a:latin typeface="Trebuchet MS" panose="020B0603020202020204" pitchFamily="34" charset="0"/>
              </a:rPr>
              <a:t> is on track to be net zero carbon by 2040. Morrisons has opened its new </a:t>
            </a:r>
            <a:r>
              <a:rPr lang="en-GB" sz="1200" dirty="0">
                <a:solidFill>
                  <a:schemeClr val="bg1"/>
                </a:solidFill>
                <a:latin typeface="Trebuchet MS" panose="020B0603020202020204" pitchFamily="34" charset="0"/>
                <a:hlinkClick r:id="rId6"/>
              </a:rPr>
              <a:t>lower environmental impact store </a:t>
            </a:r>
            <a:r>
              <a:rPr lang="en-GB" sz="1200" dirty="0">
                <a:solidFill>
                  <a:schemeClr val="bg1"/>
                </a:solidFill>
                <a:latin typeface="Trebuchet MS" panose="020B0603020202020204" pitchFamily="34" charset="0"/>
              </a:rPr>
              <a:t>using 43% less carbon than a standard one</a:t>
            </a:r>
          </a:p>
          <a:p>
            <a:pPr algn="ctr"/>
            <a:endParaRPr lang="en-GB" sz="700" dirty="0">
              <a:solidFill>
                <a:schemeClr val="bg1"/>
              </a:solidFill>
              <a:latin typeface="Trebuchet MS" panose="020B0603020202020204" pitchFamily="34" charset="0"/>
            </a:endParaRPr>
          </a:p>
          <a:p>
            <a:pPr algn="ctr"/>
            <a:r>
              <a:rPr lang="en-GB" sz="1200" dirty="0">
                <a:latin typeface="Trebuchet MS" panose="020B0603020202020204" pitchFamily="34" charset="0"/>
              </a:rPr>
              <a:t>UK </a:t>
            </a:r>
            <a:r>
              <a:rPr lang="en-GB" sz="1200" dirty="0">
                <a:latin typeface="Trebuchet MS" panose="020B0603020202020204" pitchFamily="34" charset="0"/>
                <a:hlinkClick r:id="rId7"/>
              </a:rPr>
              <a:t>bins</a:t>
            </a:r>
            <a:r>
              <a:rPr lang="en-GB" sz="1200" dirty="0">
                <a:latin typeface="Trebuchet MS" panose="020B0603020202020204" pitchFamily="34" charset="0"/>
              </a:rPr>
              <a:t> almost 100 billion pieces of plastic each year but </a:t>
            </a:r>
            <a:r>
              <a:rPr lang="en-GB" sz="1200" dirty="0">
                <a:latin typeface="Trebuchet MS" panose="020B0603020202020204" pitchFamily="34" charset="0"/>
                <a:hlinkClick r:id="rId8"/>
              </a:rPr>
              <a:t>reusable packaging </a:t>
            </a:r>
            <a:r>
              <a:rPr lang="en-GB" sz="1200" dirty="0">
                <a:latin typeface="Trebuchet MS" panose="020B0603020202020204" pitchFamily="34" charset="0"/>
              </a:rPr>
              <a:t>is still a ‘radical change’ which needs a ‘behavioural shift’ before acceptance.</a:t>
            </a:r>
          </a:p>
          <a:p>
            <a:pPr algn="ctr"/>
            <a:endParaRPr lang="en-GB" sz="600" dirty="0">
              <a:latin typeface="Trebuchet MS" panose="020B0603020202020204" pitchFamily="34" charset="0"/>
            </a:endParaRPr>
          </a:p>
          <a:p>
            <a:pPr algn="ctr"/>
            <a:r>
              <a:rPr lang="en-GB" sz="1200" dirty="0">
                <a:latin typeface="Trebuchet MS" panose="020B0603020202020204" pitchFamily="34" charset="0"/>
              </a:rPr>
              <a:t>Aldi cuts emissions by 90% by </a:t>
            </a:r>
            <a:r>
              <a:rPr lang="en-GB" sz="1200" dirty="0">
                <a:latin typeface="Trebuchet MS" panose="020B0603020202020204" pitchFamily="34" charset="0"/>
                <a:hlinkClick r:id="rId9"/>
              </a:rPr>
              <a:t>biomethane</a:t>
            </a:r>
            <a:r>
              <a:rPr lang="en-GB" sz="1200" dirty="0">
                <a:latin typeface="Trebuchet MS" panose="020B0603020202020204" pitchFamily="34" charset="0"/>
              </a:rPr>
              <a:t> vehicles. Tesco the first retailer with a zero-emission </a:t>
            </a:r>
            <a:r>
              <a:rPr lang="en-GB" sz="1200" dirty="0">
                <a:latin typeface="Trebuchet MS" panose="020B0603020202020204" pitchFamily="34" charset="0"/>
                <a:hlinkClick r:id="rId10"/>
              </a:rPr>
              <a:t>EV lorry</a:t>
            </a:r>
            <a:r>
              <a:rPr lang="en-GB" sz="1200" dirty="0">
                <a:latin typeface="Trebuchet MS" panose="020B0603020202020204" pitchFamily="34" charset="0"/>
              </a:rPr>
              <a:t>. DHL introduces 20 </a:t>
            </a:r>
            <a:r>
              <a:rPr lang="en-GB" sz="1200" dirty="0" err="1">
                <a:latin typeface="Trebuchet MS" panose="020B0603020202020204" pitchFamily="34" charset="0"/>
                <a:hlinkClick r:id="rId11"/>
              </a:rPr>
              <a:t>bioLNG</a:t>
            </a:r>
            <a:r>
              <a:rPr lang="en-GB" sz="1200" dirty="0">
                <a:latin typeface="Trebuchet MS" panose="020B0603020202020204" pitchFamily="34" charset="0"/>
                <a:hlinkClick r:id="rId11"/>
              </a:rPr>
              <a:t> trucks</a:t>
            </a:r>
            <a:r>
              <a:rPr lang="en-GB" sz="1200" dirty="0">
                <a:latin typeface="Trebuchet MS" panose="020B0603020202020204" pitchFamily="34" charset="0"/>
              </a:rPr>
              <a:t> into its M&amp;S fleet.</a:t>
            </a:r>
          </a:p>
          <a:p>
            <a:pPr algn="ctr"/>
            <a:endParaRPr lang="en-GB" sz="600" dirty="0">
              <a:latin typeface="Trebuchet MS" panose="020B0603020202020204" pitchFamily="34" charset="0"/>
            </a:endParaRPr>
          </a:p>
          <a:p>
            <a:pPr algn="ctr"/>
            <a:r>
              <a:rPr lang="en-GB" sz="1200" dirty="0">
                <a:latin typeface="Trebuchet MS" panose="020B0603020202020204" pitchFamily="34" charset="0"/>
              </a:rPr>
              <a:t>Asda, Boohoo and ASOS in  </a:t>
            </a:r>
            <a:r>
              <a:rPr lang="en-GB" sz="1200" dirty="0">
                <a:latin typeface="Trebuchet MS" panose="020B0603020202020204" pitchFamily="34" charset="0"/>
                <a:hlinkClick r:id="rId12"/>
              </a:rPr>
              <a:t>greenwashing</a:t>
            </a:r>
            <a:r>
              <a:rPr lang="en-GB" sz="1200" dirty="0">
                <a:latin typeface="Trebuchet MS" panose="020B0603020202020204" pitchFamily="34" charset="0"/>
              </a:rPr>
              <a:t> claims.</a:t>
            </a:r>
          </a:p>
          <a:p>
            <a:pPr algn="ctr"/>
            <a:endParaRPr lang="en-GB" sz="1200" dirty="0">
              <a:latin typeface="Trebuchet MS" panose="020B0603020202020204" pitchFamily="34" charset="0"/>
            </a:endParaRPr>
          </a:p>
        </p:txBody>
      </p:sp>
      <p:sp>
        <p:nvSpPr>
          <p:cNvPr id="38" name="Rectangle 37">
            <a:extLst>
              <a:ext uri="{FF2B5EF4-FFF2-40B4-BE49-F238E27FC236}">
                <a16:creationId xmlns:a16="http://schemas.microsoft.com/office/drawing/2014/main" id="{8DE80808-EB0D-4E1B-8B85-0F7769529F80}"/>
              </a:ext>
            </a:extLst>
          </p:cNvPr>
          <p:cNvSpPr/>
          <p:nvPr/>
        </p:nvSpPr>
        <p:spPr>
          <a:xfrm>
            <a:off x="7279009" y="1772053"/>
            <a:ext cx="2078553" cy="4393222"/>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Trebuchet MS" panose="020B0603020202020204" pitchFamily="34" charset="0"/>
              </a:rPr>
              <a:t>Innovation is spanning robotics, drones, AR and asset management.</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Coop expands </a:t>
            </a:r>
            <a:r>
              <a:rPr lang="en-GB" sz="1200" dirty="0">
                <a:latin typeface="Trebuchet MS" panose="020B0603020202020204" pitchFamily="34" charset="0"/>
                <a:hlinkClick r:id="rId13"/>
              </a:rPr>
              <a:t>robot grocery delivery </a:t>
            </a:r>
            <a:r>
              <a:rPr lang="en-GB" sz="1200" dirty="0">
                <a:latin typeface="Trebuchet MS" panose="020B0603020202020204" pitchFamily="34" charset="0"/>
              </a:rPr>
              <a:t>service. Amazon unveiled its first fully </a:t>
            </a:r>
            <a:r>
              <a:rPr lang="en-GB" sz="1200" dirty="0">
                <a:latin typeface="Trebuchet MS" panose="020B0603020202020204" pitchFamily="34" charset="0"/>
                <a:hlinkClick r:id="rId14"/>
              </a:rPr>
              <a:t>autonomous mobile robot </a:t>
            </a:r>
            <a:r>
              <a:rPr lang="en-GB" sz="1200" dirty="0">
                <a:latin typeface="Trebuchet MS" panose="020B0603020202020204" pitchFamily="34" charset="0"/>
              </a:rPr>
              <a:t>which will lift and move package-carrying carts. </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Amazon says its </a:t>
            </a:r>
            <a:r>
              <a:rPr lang="en-GB" sz="1200" dirty="0">
                <a:latin typeface="Trebuchet MS" panose="020B0603020202020204" pitchFamily="34" charset="0"/>
                <a:hlinkClick r:id="rId15"/>
              </a:rPr>
              <a:t>drone deliveries</a:t>
            </a:r>
            <a:r>
              <a:rPr lang="en-GB" sz="1200" dirty="0">
                <a:latin typeface="Trebuchet MS" panose="020B0603020202020204" pitchFamily="34" charset="0"/>
              </a:rPr>
              <a:t> will launch later this year.</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Southern Coop to roll out </a:t>
            </a:r>
            <a:r>
              <a:rPr lang="en-GB" sz="1200" dirty="0">
                <a:latin typeface="Trebuchet MS" panose="020B0603020202020204" pitchFamily="34" charset="0"/>
                <a:hlinkClick r:id="rId16"/>
              </a:rPr>
              <a:t>electronic shelf edge labels</a:t>
            </a:r>
            <a:r>
              <a:rPr lang="en-GB" sz="1200" dirty="0">
                <a:latin typeface="Trebuchet MS" panose="020B0603020202020204" pitchFamily="34" charset="0"/>
              </a:rPr>
              <a:t>. Hugo Boss partners with </a:t>
            </a:r>
            <a:r>
              <a:rPr lang="en-GB" sz="1200" dirty="0" err="1">
                <a:latin typeface="Trebuchet MS" panose="020B0603020202020204" pitchFamily="34" charset="0"/>
              </a:rPr>
              <a:t>Nedap</a:t>
            </a:r>
            <a:r>
              <a:rPr lang="en-GB" sz="1200" dirty="0">
                <a:latin typeface="Trebuchet MS" panose="020B0603020202020204" pitchFamily="34" charset="0"/>
              </a:rPr>
              <a:t> for global </a:t>
            </a:r>
            <a:r>
              <a:rPr lang="en-GB" sz="1200" dirty="0">
                <a:latin typeface="Trebuchet MS" panose="020B0603020202020204" pitchFamily="34" charset="0"/>
                <a:hlinkClick r:id="rId17"/>
              </a:rPr>
              <a:t>RFID</a:t>
            </a:r>
            <a:r>
              <a:rPr lang="en-GB" sz="1200" dirty="0">
                <a:latin typeface="Trebuchet MS" panose="020B0603020202020204" pitchFamily="34" charset="0"/>
              </a:rPr>
              <a:t>.</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Walmart to acquire </a:t>
            </a:r>
            <a:r>
              <a:rPr lang="en-GB" sz="1200" dirty="0">
                <a:latin typeface="Trebuchet MS" panose="020B0603020202020204" pitchFamily="34" charset="0"/>
                <a:hlinkClick r:id="rId18"/>
              </a:rPr>
              <a:t>AR</a:t>
            </a:r>
            <a:r>
              <a:rPr lang="en-GB" sz="1200" dirty="0">
                <a:latin typeface="Trebuchet MS" panose="020B0603020202020204" pitchFamily="34" charset="0"/>
              </a:rPr>
              <a:t> optical tech firm </a:t>
            </a:r>
            <a:r>
              <a:rPr lang="en-GB" sz="1200" dirty="0" err="1">
                <a:latin typeface="Trebuchet MS" panose="020B0603020202020204" pitchFamily="34" charset="0"/>
              </a:rPr>
              <a:t>Memomi</a:t>
            </a:r>
            <a:endParaRPr lang="en-GB" sz="1200" dirty="0">
              <a:latin typeface="Trebuchet MS" panose="020B0603020202020204" pitchFamily="34" charset="0"/>
            </a:endParaRPr>
          </a:p>
        </p:txBody>
      </p:sp>
      <p:sp>
        <p:nvSpPr>
          <p:cNvPr id="39" name="Rectangle 38">
            <a:extLst>
              <a:ext uri="{FF2B5EF4-FFF2-40B4-BE49-F238E27FC236}">
                <a16:creationId xmlns:a16="http://schemas.microsoft.com/office/drawing/2014/main" id="{B8DDC1FE-E17F-4D8D-83D7-193BB4EFE23B}"/>
              </a:ext>
            </a:extLst>
          </p:cNvPr>
          <p:cNvSpPr/>
          <p:nvPr/>
        </p:nvSpPr>
        <p:spPr>
          <a:xfrm>
            <a:off x="9535777" y="1772053"/>
            <a:ext cx="2078553" cy="4393222"/>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bg1"/>
                </a:solidFill>
                <a:latin typeface="Trebuchet MS" panose="020B0603020202020204" pitchFamily="34" charset="0"/>
              </a:rPr>
              <a:t>Profitability is being hit by the cost of living crisis. This is impacting prices. </a:t>
            </a:r>
          </a:p>
          <a:p>
            <a:pPr algn="ctr"/>
            <a:endParaRPr lang="en-GB" sz="1200" dirty="0">
              <a:solidFill>
                <a:schemeClr val="bg1"/>
              </a:solidFill>
              <a:latin typeface="Trebuchet MS" panose="020B0603020202020204" pitchFamily="34" charset="0"/>
            </a:endParaRPr>
          </a:p>
          <a:p>
            <a:pPr algn="ctr"/>
            <a:r>
              <a:rPr lang="en-GB" sz="1200" dirty="0">
                <a:solidFill>
                  <a:schemeClr val="bg1"/>
                </a:solidFill>
                <a:latin typeface="Trebuchet MS" panose="020B0603020202020204" pitchFamily="34" charset="0"/>
                <a:hlinkClick r:id="rId19"/>
              </a:rPr>
              <a:t>Prices</a:t>
            </a:r>
            <a:r>
              <a:rPr lang="en-GB" sz="1200" dirty="0">
                <a:solidFill>
                  <a:schemeClr val="bg1"/>
                </a:solidFill>
                <a:latin typeface="Trebuchet MS" panose="020B0603020202020204" pitchFamily="34" charset="0"/>
              </a:rPr>
              <a:t> for fast-moving consumer goods (FMCG) have increased by 7.5% in the over the past 12 months.</a:t>
            </a:r>
          </a:p>
          <a:p>
            <a:pPr algn="ctr"/>
            <a:endParaRPr lang="en-GB" sz="1200" dirty="0">
              <a:solidFill>
                <a:schemeClr val="bg1"/>
              </a:solidFill>
              <a:latin typeface="Trebuchet MS" panose="020B0603020202020204" pitchFamily="34" charset="0"/>
            </a:endParaRPr>
          </a:p>
          <a:p>
            <a:pPr algn="ctr"/>
            <a:r>
              <a:rPr lang="en-GB" sz="1200" dirty="0">
                <a:solidFill>
                  <a:schemeClr val="bg1"/>
                </a:solidFill>
                <a:latin typeface="Trebuchet MS" panose="020B0603020202020204" pitchFamily="34" charset="0"/>
              </a:rPr>
              <a:t>Iceland hit with a £140m bill to run its freezers as </a:t>
            </a:r>
            <a:r>
              <a:rPr lang="en-GB" sz="1200" dirty="0">
                <a:solidFill>
                  <a:schemeClr val="bg1"/>
                </a:solidFill>
                <a:latin typeface="Trebuchet MS" panose="020B0603020202020204" pitchFamily="34" charset="0"/>
                <a:hlinkClick r:id="rId20"/>
              </a:rPr>
              <a:t>energy prices surge</a:t>
            </a:r>
            <a:r>
              <a:rPr lang="en-GB" sz="1200" dirty="0">
                <a:solidFill>
                  <a:schemeClr val="bg1"/>
                </a:solidFill>
                <a:latin typeface="Trebuchet MS" panose="020B0603020202020204" pitchFamily="34" charset="0"/>
              </a:rPr>
              <a:t>.</a:t>
            </a:r>
          </a:p>
          <a:p>
            <a:pPr algn="ctr"/>
            <a:endParaRPr lang="en-GB" sz="1200" dirty="0">
              <a:solidFill>
                <a:schemeClr val="bg1"/>
              </a:solidFill>
              <a:latin typeface="Trebuchet MS" panose="020B0603020202020204" pitchFamily="34" charset="0"/>
            </a:endParaRPr>
          </a:p>
          <a:p>
            <a:pPr algn="ctr"/>
            <a:r>
              <a:rPr lang="en-GB" sz="1200" dirty="0">
                <a:solidFill>
                  <a:schemeClr val="bg1"/>
                </a:solidFill>
                <a:latin typeface="Trebuchet MS" panose="020B0603020202020204" pitchFamily="34" charset="0"/>
              </a:rPr>
              <a:t>Boohoo starts </a:t>
            </a:r>
            <a:r>
              <a:rPr lang="en-GB" sz="1200" dirty="0">
                <a:solidFill>
                  <a:schemeClr val="bg1"/>
                </a:solidFill>
                <a:latin typeface="Trebuchet MS" panose="020B0603020202020204" pitchFamily="34" charset="0"/>
                <a:hlinkClick r:id="rId21"/>
              </a:rPr>
              <a:t>charging </a:t>
            </a:r>
            <a:r>
              <a:rPr lang="en-GB" sz="1200" dirty="0">
                <a:solidFill>
                  <a:schemeClr val="bg1"/>
                </a:solidFill>
                <a:latin typeface="Trebuchet MS" panose="020B0603020202020204" pitchFamily="34" charset="0"/>
              </a:rPr>
              <a:t>shoppers for returns.</a:t>
            </a:r>
          </a:p>
          <a:p>
            <a:pPr algn="ctr"/>
            <a:endParaRPr lang="en-GB" sz="1200" dirty="0">
              <a:solidFill>
                <a:schemeClr val="bg1"/>
              </a:solidFill>
              <a:latin typeface="Trebuchet MS" panose="020B0603020202020204" pitchFamily="34" charset="0"/>
            </a:endParaRPr>
          </a:p>
          <a:p>
            <a:pPr algn="ctr"/>
            <a:r>
              <a:rPr lang="en-GB" sz="1200" dirty="0">
                <a:solidFill>
                  <a:schemeClr val="bg1"/>
                </a:solidFill>
                <a:latin typeface="Trebuchet MS" panose="020B0603020202020204" pitchFamily="34" charset="0"/>
              </a:rPr>
              <a:t>WHSmith </a:t>
            </a:r>
            <a:r>
              <a:rPr lang="en-GB" sz="1200" dirty="0">
                <a:solidFill>
                  <a:schemeClr val="bg1"/>
                </a:solidFill>
                <a:latin typeface="Trebuchet MS" panose="020B0603020202020204" pitchFamily="34" charset="0"/>
                <a:hlinkClick r:id="rId22"/>
              </a:rPr>
              <a:t>sales soar </a:t>
            </a:r>
            <a:r>
              <a:rPr lang="en-GB" sz="1200" dirty="0">
                <a:solidFill>
                  <a:schemeClr val="bg1"/>
                </a:solidFill>
                <a:latin typeface="Trebuchet MS" panose="020B0603020202020204" pitchFamily="34" charset="0"/>
              </a:rPr>
              <a:t>ahead of pre pandemic levels as travel recovers.</a:t>
            </a:r>
          </a:p>
          <a:p>
            <a:pPr algn="ctr"/>
            <a:endParaRPr lang="en-GB" sz="1200" dirty="0">
              <a:solidFill>
                <a:schemeClr val="bg1"/>
              </a:solidFill>
              <a:latin typeface="Trebuchet MS" panose="020B0603020202020204" pitchFamily="34" charset="0"/>
            </a:endParaRPr>
          </a:p>
          <a:p>
            <a:pPr algn="ctr"/>
            <a:endParaRPr lang="en-GB" sz="1200" dirty="0">
              <a:solidFill>
                <a:schemeClr val="bg1"/>
              </a:solidFill>
              <a:latin typeface="Trebuchet MS" panose="020B0603020202020204" pitchFamily="34" charset="0"/>
            </a:endParaRPr>
          </a:p>
          <a:p>
            <a:pPr algn="ctr"/>
            <a:endParaRPr lang="en-GB" sz="1200" dirty="0">
              <a:solidFill>
                <a:schemeClr val="bg1"/>
              </a:solidFill>
              <a:latin typeface="Trebuchet MS" panose="020B0603020202020204" pitchFamily="34" charset="0"/>
            </a:endParaRPr>
          </a:p>
        </p:txBody>
      </p:sp>
      <p:sp>
        <p:nvSpPr>
          <p:cNvPr id="40" name="TextBox 39">
            <a:extLst>
              <a:ext uri="{FF2B5EF4-FFF2-40B4-BE49-F238E27FC236}">
                <a16:creationId xmlns:a16="http://schemas.microsoft.com/office/drawing/2014/main" id="{02F73CFE-74DE-4252-AFF5-A22C1A0C7518}"/>
              </a:ext>
            </a:extLst>
          </p:cNvPr>
          <p:cNvSpPr txBox="1"/>
          <p:nvPr/>
        </p:nvSpPr>
        <p:spPr>
          <a:xfrm>
            <a:off x="5585925" y="1312543"/>
            <a:ext cx="1440000" cy="215444"/>
          </a:xfrm>
          <a:prstGeom prst="rect">
            <a:avLst/>
          </a:prstGeom>
          <a:noFill/>
        </p:spPr>
        <p:txBody>
          <a:bodyPr wrap="square" lIns="0" tIns="0" rIns="0" bIns="0" rtlCol="0">
            <a:spAutoFit/>
          </a:bodyPr>
          <a:lstStyle/>
          <a:p>
            <a:pPr algn="ctr">
              <a:spcAft>
                <a:spcPts val="300"/>
              </a:spcAft>
            </a:pPr>
            <a:r>
              <a:rPr lang="en-GB" sz="1400" b="1" dirty="0">
                <a:solidFill>
                  <a:schemeClr val="bg1"/>
                </a:solidFill>
                <a:cs typeface="Futura Medium" panose="020B0602020204020303" pitchFamily="34" charset="-79"/>
              </a:rPr>
              <a:t>Sustainability</a:t>
            </a:r>
          </a:p>
        </p:txBody>
      </p:sp>
      <p:grpSp>
        <p:nvGrpSpPr>
          <p:cNvPr id="3" name="Graphic 40">
            <a:extLst>
              <a:ext uri="{FF2B5EF4-FFF2-40B4-BE49-F238E27FC236}">
                <a16:creationId xmlns:a16="http://schemas.microsoft.com/office/drawing/2014/main" id="{6159E28F-2B48-4312-93A8-A2CDBFD2A754}"/>
              </a:ext>
            </a:extLst>
          </p:cNvPr>
          <p:cNvGrpSpPr/>
          <p:nvPr/>
        </p:nvGrpSpPr>
        <p:grpSpPr>
          <a:xfrm>
            <a:off x="5169561" y="1163361"/>
            <a:ext cx="513808" cy="513808"/>
            <a:chOff x="5169561" y="1138730"/>
            <a:chExt cx="513808" cy="513808"/>
          </a:xfrm>
          <a:noFill/>
        </p:grpSpPr>
        <p:sp>
          <p:nvSpPr>
            <p:cNvPr id="4" name="Freeform: Shape 3">
              <a:extLst>
                <a:ext uri="{FF2B5EF4-FFF2-40B4-BE49-F238E27FC236}">
                  <a16:creationId xmlns:a16="http://schemas.microsoft.com/office/drawing/2014/main" id="{32035B9B-B1AE-40B9-9BC7-09ED00DDCE1F}"/>
                </a:ext>
              </a:extLst>
            </p:cNvPr>
            <p:cNvSpPr/>
            <p:nvPr/>
          </p:nvSpPr>
          <p:spPr>
            <a:xfrm>
              <a:off x="5169561" y="1138730"/>
              <a:ext cx="513808" cy="513808"/>
            </a:xfrm>
            <a:custGeom>
              <a:avLst/>
              <a:gdLst>
                <a:gd name="connsiteX0" fmla="*/ 256904 w 513808"/>
                <a:gd name="connsiteY0" fmla="*/ 0 h 513808"/>
                <a:gd name="connsiteX1" fmla="*/ 513809 w 513808"/>
                <a:gd name="connsiteY1" fmla="*/ 256904 h 513808"/>
                <a:gd name="connsiteX2" fmla="*/ 256904 w 513808"/>
                <a:gd name="connsiteY2" fmla="*/ 513809 h 513808"/>
                <a:gd name="connsiteX3" fmla="*/ 0 w 513808"/>
                <a:gd name="connsiteY3" fmla="*/ 256904 h 513808"/>
              </a:gdLst>
              <a:ahLst/>
              <a:cxnLst>
                <a:cxn ang="0">
                  <a:pos x="connsiteX0" y="connsiteY0"/>
                </a:cxn>
                <a:cxn ang="0">
                  <a:pos x="connsiteX1" y="connsiteY1"/>
                </a:cxn>
                <a:cxn ang="0">
                  <a:pos x="connsiteX2" y="connsiteY2"/>
                </a:cxn>
                <a:cxn ang="0">
                  <a:pos x="connsiteX3" y="connsiteY3"/>
                </a:cxn>
              </a:cxnLst>
              <a:rect l="l" t="t" r="r" b="b"/>
              <a:pathLst>
                <a:path w="513808" h="513808">
                  <a:moveTo>
                    <a:pt x="256904" y="0"/>
                  </a:moveTo>
                  <a:cubicBezTo>
                    <a:pt x="398789" y="0"/>
                    <a:pt x="513809" y="115020"/>
                    <a:pt x="513809" y="256904"/>
                  </a:cubicBezTo>
                  <a:cubicBezTo>
                    <a:pt x="513809" y="398789"/>
                    <a:pt x="398789" y="513809"/>
                    <a:pt x="256904" y="513809"/>
                  </a:cubicBezTo>
                  <a:cubicBezTo>
                    <a:pt x="115020" y="513809"/>
                    <a:pt x="0" y="398789"/>
                    <a:pt x="0" y="256904"/>
                  </a:cubicBezTo>
                </a:path>
              </a:pathLst>
            </a:custGeom>
            <a:noFill/>
            <a:ln w="31151" cap="rnd">
              <a:solidFill>
                <a:srgbClr val="FBBD57"/>
              </a:solidFill>
              <a:prstDash val="solid"/>
              <a:round/>
            </a:ln>
          </p:spPr>
          <p:txBody>
            <a:bodyPr rtlCol="0" anchor="ctr"/>
            <a:lstStyle/>
            <a:p>
              <a:endParaRPr lang="en-GB"/>
            </a:p>
          </p:txBody>
        </p:sp>
        <p:sp>
          <p:nvSpPr>
            <p:cNvPr id="5" name="Freeform: Shape 4">
              <a:extLst>
                <a:ext uri="{FF2B5EF4-FFF2-40B4-BE49-F238E27FC236}">
                  <a16:creationId xmlns:a16="http://schemas.microsoft.com/office/drawing/2014/main" id="{6515A18D-261B-4842-A15F-EEE518F38154}"/>
                </a:ext>
              </a:extLst>
            </p:cNvPr>
            <p:cNvSpPr/>
            <p:nvPr/>
          </p:nvSpPr>
          <p:spPr>
            <a:xfrm>
              <a:off x="5317761" y="1233941"/>
              <a:ext cx="217408" cy="256949"/>
            </a:xfrm>
            <a:custGeom>
              <a:avLst/>
              <a:gdLst>
                <a:gd name="connsiteX0" fmla="*/ 217408 w 217408"/>
                <a:gd name="connsiteY0" fmla="*/ 150345 h 256949"/>
                <a:gd name="connsiteX1" fmla="*/ 108704 w 217408"/>
                <a:gd name="connsiteY1" fmla="*/ 256949 h 256949"/>
                <a:gd name="connsiteX2" fmla="*/ 0 w 217408"/>
                <a:gd name="connsiteY2" fmla="*/ 150345 h 256949"/>
                <a:gd name="connsiteX3" fmla="*/ 108704 w 217408"/>
                <a:gd name="connsiteY3" fmla="*/ 0 h 256949"/>
                <a:gd name="connsiteX4" fmla="*/ 217408 w 217408"/>
                <a:gd name="connsiteY4" fmla="*/ 150345 h 25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08" h="256949">
                  <a:moveTo>
                    <a:pt x="217408" y="150345"/>
                  </a:moveTo>
                  <a:cubicBezTo>
                    <a:pt x="217408" y="221295"/>
                    <a:pt x="168753" y="256949"/>
                    <a:pt x="108704" y="256949"/>
                  </a:cubicBezTo>
                  <a:cubicBezTo>
                    <a:pt x="48655" y="256949"/>
                    <a:pt x="0" y="221206"/>
                    <a:pt x="0" y="150345"/>
                  </a:cubicBezTo>
                  <a:cubicBezTo>
                    <a:pt x="0" y="79484"/>
                    <a:pt x="108704" y="0"/>
                    <a:pt x="108704" y="0"/>
                  </a:cubicBezTo>
                  <a:cubicBezTo>
                    <a:pt x="108704" y="0"/>
                    <a:pt x="217408" y="79395"/>
                    <a:pt x="217408" y="150345"/>
                  </a:cubicBezTo>
                  <a:close/>
                </a:path>
              </a:pathLst>
            </a:custGeom>
            <a:noFill/>
            <a:ln w="31151" cap="rnd">
              <a:solidFill>
                <a:srgbClr val="FFFFFF"/>
              </a:solidFill>
              <a:prstDash val="solid"/>
              <a:round/>
            </a:ln>
          </p:spPr>
          <p:txBody>
            <a:bodyPr rtlCol="0" anchor="ctr"/>
            <a:lstStyle/>
            <a:p>
              <a:endParaRPr lang="en-GB"/>
            </a:p>
          </p:txBody>
        </p:sp>
        <p:sp>
          <p:nvSpPr>
            <p:cNvPr id="6" name="Freeform: Shape 5">
              <a:extLst>
                <a:ext uri="{FF2B5EF4-FFF2-40B4-BE49-F238E27FC236}">
                  <a16:creationId xmlns:a16="http://schemas.microsoft.com/office/drawing/2014/main" id="{430FED05-0F3D-4B09-B712-BC33EE416CB0}"/>
                </a:ext>
              </a:extLst>
            </p:cNvPr>
            <p:cNvSpPr/>
            <p:nvPr/>
          </p:nvSpPr>
          <p:spPr>
            <a:xfrm>
              <a:off x="5426466" y="1359489"/>
              <a:ext cx="4467" cy="219105"/>
            </a:xfrm>
            <a:custGeom>
              <a:avLst/>
              <a:gdLst>
                <a:gd name="connsiteX0" fmla="*/ 0 w 4467"/>
                <a:gd name="connsiteY0" fmla="*/ 0 h 219105"/>
                <a:gd name="connsiteX1" fmla="*/ 0 w 4467"/>
                <a:gd name="connsiteY1" fmla="*/ 219106 h 219105"/>
              </a:gdLst>
              <a:ahLst/>
              <a:cxnLst>
                <a:cxn ang="0">
                  <a:pos x="connsiteX0" y="connsiteY0"/>
                </a:cxn>
                <a:cxn ang="0">
                  <a:pos x="connsiteX1" y="connsiteY1"/>
                </a:cxn>
              </a:cxnLst>
              <a:rect l="l" t="t" r="r" b="b"/>
              <a:pathLst>
                <a:path w="4467" h="219105">
                  <a:moveTo>
                    <a:pt x="0" y="0"/>
                  </a:moveTo>
                  <a:lnTo>
                    <a:pt x="0" y="219106"/>
                  </a:lnTo>
                </a:path>
              </a:pathLst>
            </a:custGeom>
            <a:ln w="31151" cap="rnd">
              <a:solidFill>
                <a:srgbClr val="FFFFFF"/>
              </a:solidFill>
              <a:prstDash val="solid"/>
              <a:round/>
            </a:ln>
          </p:spPr>
          <p:txBody>
            <a:bodyPr rtlCol="0" anchor="ctr"/>
            <a:lstStyle/>
            <a:p>
              <a:endParaRPr lang="en-GB"/>
            </a:p>
          </p:txBody>
        </p:sp>
        <p:sp>
          <p:nvSpPr>
            <p:cNvPr id="7" name="Freeform: Shape 6">
              <a:extLst>
                <a:ext uri="{FF2B5EF4-FFF2-40B4-BE49-F238E27FC236}">
                  <a16:creationId xmlns:a16="http://schemas.microsoft.com/office/drawing/2014/main" id="{D55C928F-3AD0-4390-9631-6640557BBCEB}"/>
                </a:ext>
              </a:extLst>
            </p:cNvPr>
            <p:cNvSpPr/>
            <p:nvPr/>
          </p:nvSpPr>
          <p:spPr>
            <a:xfrm>
              <a:off x="5426466" y="1383214"/>
              <a:ext cx="57948" cy="45081"/>
            </a:xfrm>
            <a:custGeom>
              <a:avLst/>
              <a:gdLst>
                <a:gd name="connsiteX0" fmla="*/ 0 w 57948"/>
                <a:gd name="connsiteY0" fmla="*/ 45081 h 45081"/>
                <a:gd name="connsiteX1" fmla="*/ 57949 w 57948"/>
                <a:gd name="connsiteY1" fmla="*/ 0 h 45081"/>
              </a:gdLst>
              <a:ahLst/>
              <a:cxnLst>
                <a:cxn ang="0">
                  <a:pos x="connsiteX0" y="connsiteY0"/>
                </a:cxn>
                <a:cxn ang="0">
                  <a:pos x="connsiteX1" y="connsiteY1"/>
                </a:cxn>
              </a:cxnLst>
              <a:rect l="l" t="t" r="r" b="b"/>
              <a:pathLst>
                <a:path w="57948" h="45081">
                  <a:moveTo>
                    <a:pt x="0" y="45081"/>
                  </a:moveTo>
                  <a:lnTo>
                    <a:pt x="57949" y="0"/>
                  </a:lnTo>
                </a:path>
              </a:pathLst>
            </a:custGeom>
            <a:ln w="31151" cap="rnd">
              <a:solidFill>
                <a:srgbClr val="FFFFFF"/>
              </a:solidFill>
              <a:prstDash val="solid"/>
              <a:round/>
            </a:ln>
          </p:spPr>
          <p:txBody>
            <a:bodyPr rtlCol="0" anchor="ctr"/>
            <a:lstStyle/>
            <a:p>
              <a:endParaRPr lang="en-GB"/>
            </a:p>
          </p:txBody>
        </p:sp>
        <p:sp>
          <p:nvSpPr>
            <p:cNvPr id="11" name="Freeform: Shape 10">
              <a:extLst>
                <a:ext uri="{FF2B5EF4-FFF2-40B4-BE49-F238E27FC236}">
                  <a16:creationId xmlns:a16="http://schemas.microsoft.com/office/drawing/2014/main" id="{3F62A26F-B633-4D10-9719-06661546CED4}"/>
                </a:ext>
              </a:extLst>
            </p:cNvPr>
            <p:cNvSpPr/>
            <p:nvPr/>
          </p:nvSpPr>
          <p:spPr>
            <a:xfrm>
              <a:off x="5368517" y="1383214"/>
              <a:ext cx="57948" cy="45081"/>
            </a:xfrm>
            <a:custGeom>
              <a:avLst/>
              <a:gdLst>
                <a:gd name="connsiteX0" fmla="*/ 57949 w 57948"/>
                <a:gd name="connsiteY0" fmla="*/ 45081 h 45081"/>
                <a:gd name="connsiteX1" fmla="*/ 0 w 57948"/>
                <a:gd name="connsiteY1" fmla="*/ 0 h 45081"/>
              </a:gdLst>
              <a:ahLst/>
              <a:cxnLst>
                <a:cxn ang="0">
                  <a:pos x="connsiteX0" y="connsiteY0"/>
                </a:cxn>
                <a:cxn ang="0">
                  <a:pos x="connsiteX1" y="connsiteY1"/>
                </a:cxn>
              </a:cxnLst>
              <a:rect l="l" t="t" r="r" b="b"/>
              <a:pathLst>
                <a:path w="57948" h="45081">
                  <a:moveTo>
                    <a:pt x="57949" y="45081"/>
                  </a:moveTo>
                  <a:lnTo>
                    <a:pt x="0" y="0"/>
                  </a:lnTo>
                </a:path>
              </a:pathLst>
            </a:custGeom>
            <a:ln w="31151" cap="rnd">
              <a:solidFill>
                <a:srgbClr val="FFFFFF"/>
              </a:solidFill>
              <a:prstDash val="solid"/>
              <a:round/>
            </a:ln>
          </p:spPr>
          <p:txBody>
            <a:bodyPr rtlCol="0" anchor="ctr"/>
            <a:lstStyle/>
            <a:p>
              <a:endParaRPr lang="en-GB"/>
            </a:p>
          </p:txBody>
        </p:sp>
      </p:grpSp>
      <p:grpSp>
        <p:nvGrpSpPr>
          <p:cNvPr id="50" name="Graphic 48">
            <a:extLst>
              <a:ext uri="{FF2B5EF4-FFF2-40B4-BE49-F238E27FC236}">
                <a16:creationId xmlns:a16="http://schemas.microsoft.com/office/drawing/2014/main" id="{22B89DD1-DE16-425D-90DE-75C68ECD40BC}"/>
              </a:ext>
            </a:extLst>
          </p:cNvPr>
          <p:cNvGrpSpPr/>
          <p:nvPr/>
        </p:nvGrpSpPr>
        <p:grpSpPr>
          <a:xfrm>
            <a:off x="2808187" y="1168360"/>
            <a:ext cx="545386" cy="503811"/>
            <a:chOff x="2808187" y="1177128"/>
            <a:chExt cx="545386" cy="503811"/>
          </a:xfrm>
        </p:grpSpPr>
        <p:sp>
          <p:nvSpPr>
            <p:cNvPr id="51" name="Freeform: Shape 50">
              <a:extLst>
                <a:ext uri="{FF2B5EF4-FFF2-40B4-BE49-F238E27FC236}">
                  <a16:creationId xmlns:a16="http://schemas.microsoft.com/office/drawing/2014/main" id="{BC31ED78-1114-4521-83D9-A4B2256DC431}"/>
                </a:ext>
              </a:extLst>
            </p:cNvPr>
            <p:cNvSpPr/>
            <p:nvPr/>
          </p:nvSpPr>
          <p:spPr>
            <a:xfrm>
              <a:off x="2969313" y="1344573"/>
              <a:ext cx="222923" cy="133795"/>
            </a:xfrm>
            <a:custGeom>
              <a:avLst/>
              <a:gdLst>
                <a:gd name="connsiteX0" fmla="*/ 222923 w 222923"/>
                <a:gd name="connsiteY0" fmla="*/ 133796 h 133795"/>
                <a:gd name="connsiteX1" fmla="*/ 0 w 222923"/>
                <a:gd name="connsiteY1" fmla="*/ 133796 h 133795"/>
                <a:gd name="connsiteX2" fmla="*/ 7575 w 222923"/>
                <a:gd name="connsiteY2" fmla="*/ 64546 h 133795"/>
                <a:gd name="connsiteX3" fmla="*/ 79638 w 222923"/>
                <a:gd name="connsiteY3" fmla="*/ 0 h 133795"/>
                <a:gd name="connsiteX4" fmla="*/ 143245 w 222923"/>
                <a:gd name="connsiteY4" fmla="*/ 0 h 133795"/>
                <a:gd name="connsiteX5" fmla="*/ 215388 w 222923"/>
                <a:gd name="connsiteY5" fmla="*/ 64546 h 13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923" h="133795">
                  <a:moveTo>
                    <a:pt x="222923" y="133796"/>
                  </a:moveTo>
                  <a:lnTo>
                    <a:pt x="0" y="133796"/>
                  </a:lnTo>
                  <a:lnTo>
                    <a:pt x="7575" y="64546"/>
                  </a:lnTo>
                  <a:cubicBezTo>
                    <a:pt x="11592" y="27928"/>
                    <a:pt x="42608" y="148"/>
                    <a:pt x="79638" y="0"/>
                  </a:cubicBezTo>
                  <a:lnTo>
                    <a:pt x="143245" y="0"/>
                  </a:lnTo>
                  <a:cubicBezTo>
                    <a:pt x="180306" y="107"/>
                    <a:pt x="211368" y="27898"/>
                    <a:pt x="215388" y="64546"/>
                  </a:cubicBezTo>
                  <a:close/>
                </a:path>
              </a:pathLst>
            </a:custGeom>
            <a:solidFill>
              <a:srgbClr val="FFFFFF"/>
            </a:solidFill>
            <a:ln w="3992"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83EFD83A-F00E-4BA2-A58B-BB80252145D5}"/>
                </a:ext>
              </a:extLst>
            </p:cNvPr>
            <p:cNvSpPr/>
            <p:nvPr/>
          </p:nvSpPr>
          <p:spPr>
            <a:xfrm>
              <a:off x="3017850" y="1177128"/>
              <a:ext cx="125850" cy="125184"/>
            </a:xfrm>
            <a:custGeom>
              <a:avLst/>
              <a:gdLst>
                <a:gd name="connsiteX0" fmla="*/ 62925 w 125850"/>
                <a:gd name="connsiteY0" fmla="*/ 0 h 125184"/>
                <a:gd name="connsiteX1" fmla="*/ 125850 w 125850"/>
                <a:gd name="connsiteY1" fmla="*/ 62592 h 125184"/>
                <a:gd name="connsiteX2" fmla="*/ 62925 w 125850"/>
                <a:gd name="connsiteY2" fmla="*/ 125184 h 125184"/>
                <a:gd name="connsiteX3" fmla="*/ 0 w 125850"/>
                <a:gd name="connsiteY3" fmla="*/ 62592 h 125184"/>
                <a:gd name="connsiteX4" fmla="*/ 0 w 125850"/>
                <a:gd name="connsiteY4" fmla="*/ 62552 h 125184"/>
                <a:gd name="connsiteX5" fmla="*/ 62925 w 125850"/>
                <a:gd name="connsiteY5" fmla="*/ 0 h 12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50" h="125184">
                  <a:moveTo>
                    <a:pt x="62925" y="0"/>
                  </a:moveTo>
                  <a:cubicBezTo>
                    <a:pt x="97678" y="0"/>
                    <a:pt x="125850" y="28023"/>
                    <a:pt x="125850" y="62592"/>
                  </a:cubicBezTo>
                  <a:cubicBezTo>
                    <a:pt x="125850" y="97161"/>
                    <a:pt x="97678" y="125184"/>
                    <a:pt x="62925" y="125184"/>
                  </a:cubicBezTo>
                  <a:cubicBezTo>
                    <a:pt x="28172" y="125184"/>
                    <a:pt x="0" y="97161"/>
                    <a:pt x="0" y="62592"/>
                  </a:cubicBezTo>
                  <a:cubicBezTo>
                    <a:pt x="0" y="62579"/>
                    <a:pt x="0" y="62565"/>
                    <a:pt x="0" y="62552"/>
                  </a:cubicBezTo>
                  <a:cubicBezTo>
                    <a:pt x="22" y="27999"/>
                    <a:pt x="28188" y="0"/>
                    <a:pt x="62925" y="0"/>
                  </a:cubicBezTo>
                </a:path>
              </a:pathLst>
            </a:custGeom>
            <a:solidFill>
              <a:srgbClr val="FFFFFF"/>
            </a:solidFill>
            <a:ln w="3992"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FEABC85-4EB7-4ACC-9B21-EDF430478ECA}"/>
                </a:ext>
              </a:extLst>
            </p:cNvPr>
            <p:cNvSpPr/>
            <p:nvPr/>
          </p:nvSpPr>
          <p:spPr>
            <a:xfrm>
              <a:off x="3201905" y="1536431"/>
              <a:ext cx="151668" cy="144508"/>
            </a:xfrm>
            <a:custGeom>
              <a:avLst/>
              <a:gdLst>
                <a:gd name="connsiteX0" fmla="*/ 141953 w 151668"/>
                <a:gd name="connsiteY0" fmla="*/ 47347 h 144508"/>
                <a:gd name="connsiteX1" fmla="*/ 108326 w 151668"/>
                <a:gd name="connsiteY1" fmla="*/ 44357 h 144508"/>
                <a:gd name="connsiteX2" fmla="*/ 99308 w 151668"/>
                <a:gd name="connsiteY2" fmla="*/ 37779 h 144508"/>
                <a:gd name="connsiteX3" fmla="*/ 85521 w 151668"/>
                <a:gd name="connsiteY3" fmla="*/ 6722 h 144508"/>
                <a:gd name="connsiteX4" fmla="*/ 71693 w 151668"/>
                <a:gd name="connsiteY4" fmla="*/ 740 h 144508"/>
                <a:gd name="connsiteX5" fmla="*/ 65681 w 151668"/>
                <a:gd name="connsiteY5" fmla="*/ 6722 h 144508"/>
                <a:gd name="connsiteX6" fmla="*/ 52495 w 151668"/>
                <a:gd name="connsiteY6" fmla="*/ 37779 h 144508"/>
                <a:gd name="connsiteX7" fmla="*/ 43477 w 151668"/>
                <a:gd name="connsiteY7" fmla="*/ 44357 h 144508"/>
                <a:gd name="connsiteX8" fmla="*/ 9850 w 151668"/>
                <a:gd name="connsiteY8" fmla="*/ 47347 h 144508"/>
                <a:gd name="connsiteX9" fmla="*/ 21 w 151668"/>
                <a:gd name="connsiteY9" fmla="*/ 58418 h 144508"/>
                <a:gd name="connsiteX10" fmla="*/ 3838 w 151668"/>
                <a:gd name="connsiteY10" fmla="*/ 65845 h 144508"/>
                <a:gd name="connsiteX11" fmla="*/ 29649 w 151668"/>
                <a:gd name="connsiteY11" fmla="*/ 87972 h 144508"/>
                <a:gd name="connsiteX12" fmla="*/ 33257 w 151668"/>
                <a:gd name="connsiteY12" fmla="*/ 98736 h 144508"/>
                <a:gd name="connsiteX13" fmla="*/ 25241 w 151668"/>
                <a:gd name="connsiteY13" fmla="*/ 131587 h 144508"/>
                <a:gd name="connsiteX14" fmla="*/ 33317 w 151668"/>
                <a:gd name="connsiteY14" fmla="*/ 144253 h 144508"/>
                <a:gd name="connsiteX15" fmla="*/ 41273 w 151668"/>
                <a:gd name="connsiteY15" fmla="*/ 142910 h 144508"/>
                <a:gd name="connsiteX16" fmla="*/ 70090 w 151668"/>
                <a:gd name="connsiteY16" fmla="*/ 125607 h 144508"/>
                <a:gd name="connsiteX17" fmla="*/ 81513 w 151668"/>
                <a:gd name="connsiteY17" fmla="*/ 125607 h 144508"/>
                <a:gd name="connsiteX18" fmla="*/ 110330 w 151668"/>
                <a:gd name="connsiteY18" fmla="*/ 142910 h 144508"/>
                <a:gd name="connsiteX19" fmla="*/ 125127 w 151668"/>
                <a:gd name="connsiteY19" fmla="*/ 138815 h 144508"/>
                <a:gd name="connsiteX20" fmla="*/ 126362 w 151668"/>
                <a:gd name="connsiteY20" fmla="*/ 131587 h 144508"/>
                <a:gd name="connsiteX21" fmla="*/ 119067 w 151668"/>
                <a:gd name="connsiteY21" fmla="*/ 98537 h 144508"/>
                <a:gd name="connsiteX22" fmla="*/ 122674 w 151668"/>
                <a:gd name="connsiteY22" fmla="*/ 87773 h 144508"/>
                <a:gd name="connsiteX23" fmla="*/ 148486 w 151668"/>
                <a:gd name="connsiteY23" fmla="*/ 65646 h 144508"/>
                <a:gd name="connsiteX24" fmla="*/ 148442 w 151668"/>
                <a:gd name="connsiteY24" fmla="*/ 50253 h 144508"/>
                <a:gd name="connsiteX25" fmla="*/ 141873 w 151668"/>
                <a:gd name="connsiteY25" fmla="*/ 47148 h 14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668" h="144508">
                  <a:moveTo>
                    <a:pt x="141953" y="47347"/>
                  </a:moveTo>
                  <a:lnTo>
                    <a:pt x="108326" y="44357"/>
                  </a:lnTo>
                  <a:cubicBezTo>
                    <a:pt x="104382" y="43854"/>
                    <a:pt x="100975" y="41371"/>
                    <a:pt x="99308" y="37779"/>
                  </a:cubicBezTo>
                  <a:lnTo>
                    <a:pt x="85521" y="6722"/>
                  </a:lnTo>
                  <a:cubicBezTo>
                    <a:pt x="83364" y="1272"/>
                    <a:pt x="77172" y="-1406"/>
                    <a:pt x="71693" y="740"/>
                  </a:cubicBezTo>
                  <a:cubicBezTo>
                    <a:pt x="68944" y="1818"/>
                    <a:pt x="66763" y="3984"/>
                    <a:pt x="65681" y="6722"/>
                  </a:cubicBezTo>
                  <a:lnTo>
                    <a:pt x="52495" y="37779"/>
                  </a:lnTo>
                  <a:cubicBezTo>
                    <a:pt x="50828" y="41371"/>
                    <a:pt x="47421" y="43854"/>
                    <a:pt x="43477" y="44357"/>
                  </a:cubicBezTo>
                  <a:lnTo>
                    <a:pt x="9850" y="47347"/>
                  </a:lnTo>
                  <a:cubicBezTo>
                    <a:pt x="4062" y="47706"/>
                    <a:pt x="-339" y="52661"/>
                    <a:pt x="21" y="58418"/>
                  </a:cubicBezTo>
                  <a:cubicBezTo>
                    <a:pt x="201" y="61316"/>
                    <a:pt x="1584" y="64004"/>
                    <a:pt x="3838" y="65845"/>
                  </a:cubicBezTo>
                  <a:lnTo>
                    <a:pt x="29649" y="87972"/>
                  </a:lnTo>
                  <a:cubicBezTo>
                    <a:pt x="32667" y="90683"/>
                    <a:pt x="34038" y="94765"/>
                    <a:pt x="33257" y="98736"/>
                  </a:cubicBezTo>
                  <a:lnTo>
                    <a:pt x="25241" y="131587"/>
                  </a:lnTo>
                  <a:cubicBezTo>
                    <a:pt x="23954" y="137304"/>
                    <a:pt x="27569" y="142973"/>
                    <a:pt x="33317" y="144253"/>
                  </a:cubicBezTo>
                  <a:cubicBezTo>
                    <a:pt x="36042" y="144859"/>
                    <a:pt x="38900" y="144377"/>
                    <a:pt x="41273" y="142910"/>
                  </a:cubicBezTo>
                  <a:lnTo>
                    <a:pt x="70090" y="125607"/>
                  </a:lnTo>
                  <a:cubicBezTo>
                    <a:pt x="73685" y="123813"/>
                    <a:pt x="77917" y="123813"/>
                    <a:pt x="81513" y="125607"/>
                  </a:cubicBezTo>
                  <a:lnTo>
                    <a:pt x="110330" y="142910"/>
                  </a:lnTo>
                  <a:cubicBezTo>
                    <a:pt x="115552" y="145844"/>
                    <a:pt x="122177" y="144014"/>
                    <a:pt x="125127" y="138815"/>
                  </a:cubicBezTo>
                  <a:cubicBezTo>
                    <a:pt x="126374" y="136622"/>
                    <a:pt x="126811" y="134067"/>
                    <a:pt x="126362" y="131587"/>
                  </a:cubicBezTo>
                  <a:lnTo>
                    <a:pt x="119067" y="98537"/>
                  </a:lnTo>
                  <a:cubicBezTo>
                    <a:pt x="118194" y="94562"/>
                    <a:pt x="119576" y="90432"/>
                    <a:pt x="122674" y="87773"/>
                  </a:cubicBezTo>
                  <a:lnTo>
                    <a:pt x="148486" y="65646"/>
                  </a:lnTo>
                  <a:cubicBezTo>
                    <a:pt x="152746" y="61384"/>
                    <a:pt x="152726" y="54491"/>
                    <a:pt x="148442" y="50253"/>
                  </a:cubicBezTo>
                  <a:cubicBezTo>
                    <a:pt x="146674" y="48503"/>
                    <a:pt x="144354" y="47407"/>
                    <a:pt x="141873" y="47148"/>
                  </a:cubicBezTo>
                </a:path>
              </a:pathLst>
            </a:custGeom>
            <a:solidFill>
              <a:srgbClr val="FFC000"/>
            </a:solidFill>
            <a:ln w="3992" cap="flat">
              <a:solidFill>
                <a:srgbClr val="FBBD57"/>
              </a:solid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CC117BAF-4C5B-4CE3-A46C-47A998D77EB7}"/>
                </a:ext>
              </a:extLst>
            </p:cNvPr>
            <p:cNvSpPr/>
            <p:nvPr/>
          </p:nvSpPr>
          <p:spPr>
            <a:xfrm>
              <a:off x="2808187" y="1536413"/>
              <a:ext cx="151457" cy="144371"/>
            </a:xfrm>
            <a:custGeom>
              <a:avLst/>
              <a:gdLst>
                <a:gd name="connsiteX0" fmla="*/ 9585 w 151457"/>
                <a:gd name="connsiteY0" fmla="*/ 47366 h 144371"/>
                <a:gd name="connsiteX1" fmla="*/ 43212 w 151457"/>
                <a:gd name="connsiteY1" fmla="*/ 44375 h 144371"/>
                <a:gd name="connsiteX2" fmla="*/ 52230 w 151457"/>
                <a:gd name="connsiteY2" fmla="*/ 37797 h 144371"/>
                <a:gd name="connsiteX3" fmla="*/ 66057 w 151457"/>
                <a:gd name="connsiteY3" fmla="*/ 6740 h 144371"/>
                <a:gd name="connsiteX4" fmla="*/ 79805 w 151457"/>
                <a:gd name="connsiteY4" fmla="*/ 720 h 144371"/>
                <a:gd name="connsiteX5" fmla="*/ 85857 w 151457"/>
                <a:gd name="connsiteY5" fmla="*/ 6740 h 144371"/>
                <a:gd name="connsiteX6" fmla="*/ 99083 w 151457"/>
                <a:gd name="connsiteY6" fmla="*/ 37797 h 144371"/>
                <a:gd name="connsiteX7" fmla="*/ 107981 w 151457"/>
                <a:gd name="connsiteY7" fmla="*/ 44176 h 144371"/>
                <a:gd name="connsiteX8" fmla="*/ 141608 w 151457"/>
                <a:gd name="connsiteY8" fmla="*/ 47166 h 144371"/>
                <a:gd name="connsiteX9" fmla="*/ 151437 w 151457"/>
                <a:gd name="connsiteY9" fmla="*/ 58237 h 144371"/>
                <a:gd name="connsiteX10" fmla="*/ 147620 w 151457"/>
                <a:gd name="connsiteY10" fmla="*/ 65665 h 144371"/>
                <a:gd name="connsiteX11" fmla="*/ 121768 w 151457"/>
                <a:gd name="connsiteY11" fmla="*/ 87791 h 144371"/>
                <a:gd name="connsiteX12" fmla="*/ 118161 w 151457"/>
                <a:gd name="connsiteY12" fmla="*/ 98556 h 144371"/>
                <a:gd name="connsiteX13" fmla="*/ 125977 w 151457"/>
                <a:gd name="connsiteY13" fmla="*/ 131407 h 144371"/>
                <a:gd name="connsiteX14" fmla="*/ 118046 w 151457"/>
                <a:gd name="connsiteY14" fmla="*/ 144096 h 144371"/>
                <a:gd name="connsiteX15" fmla="*/ 109945 w 151457"/>
                <a:gd name="connsiteY15" fmla="*/ 142729 h 144371"/>
                <a:gd name="connsiteX16" fmla="*/ 81087 w 151457"/>
                <a:gd name="connsiteY16" fmla="*/ 125426 h 144371"/>
                <a:gd name="connsiteX17" fmla="*/ 69705 w 151457"/>
                <a:gd name="connsiteY17" fmla="*/ 125426 h 144371"/>
                <a:gd name="connsiteX18" fmla="*/ 40887 w 151457"/>
                <a:gd name="connsiteY18" fmla="*/ 142729 h 144371"/>
                <a:gd name="connsiteX19" fmla="*/ 26088 w 151457"/>
                <a:gd name="connsiteY19" fmla="*/ 138634 h 144371"/>
                <a:gd name="connsiteX20" fmla="*/ 24855 w 151457"/>
                <a:gd name="connsiteY20" fmla="*/ 131407 h 144371"/>
                <a:gd name="connsiteX21" fmla="*/ 32871 w 151457"/>
                <a:gd name="connsiteY21" fmla="*/ 98556 h 144371"/>
                <a:gd name="connsiteX22" fmla="*/ 29264 w 151457"/>
                <a:gd name="connsiteY22" fmla="*/ 87791 h 144371"/>
                <a:gd name="connsiteX23" fmla="*/ 3012 w 151457"/>
                <a:gd name="connsiteY23" fmla="*/ 65665 h 144371"/>
                <a:gd name="connsiteX24" fmla="*/ 3403 w 151457"/>
                <a:gd name="connsiteY24" fmla="*/ 50276 h 144371"/>
                <a:gd name="connsiteX25" fmla="*/ 9585 w 151457"/>
                <a:gd name="connsiteY25" fmla="*/ 47366 h 1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457" h="144371">
                  <a:moveTo>
                    <a:pt x="9585" y="47366"/>
                  </a:moveTo>
                  <a:lnTo>
                    <a:pt x="43212" y="44375"/>
                  </a:lnTo>
                  <a:cubicBezTo>
                    <a:pt x="47156" y="43873"/>
                    <a:pt x="50564" y="41389"/>
                    <a:pt x="52230" y="37797"/>
                  </a:cubicBezTo>
                  <a:lnTo>
                    <a:pt x="66057" y="6740"/>
                  </a:lnTo>
                  <a:cubicBezTo>
                    <a:pt x="68182" y="1302"/>
                    <a:pt x="74337" y="-1393"/>
                    <a:pt x="79805" y="720"/>
                  </a:cubicBezTo>
                  <a:cubicBezTo>
                    <a:pt x="82581" y="1794"/>
                    <a:pt x="84777" y="3978"/>
                    <a:pt x="85857" y="6740"/>
                  </a:cubicBezTo>
                  <a:lnTo>
                    <a:pt x="99083" y="37797"/>
                  </a:lnTo>
                  <a:cubicBezTo>
                    <a:pt x="100779" y="41278"/>
                    <a:pt x="104124" y="43678"/>
                    <a:pt x="107981" y="44176"/>
                  </a:cubicBezTo>
                  <a:lnTo>
                    <a:pt x="141608" y="47166"/>
                  </a:lnTo>
                  <a:cubicBezTo>
                    <a:pt x="147396" y="47525"/>
                    <a:pt x="151797" y="52481"/>
                    <a:pt x="151437" y="58237"/>
                  </a:cubicBezTo>
                  <a:cubicBezTo>
                    <a:pt x="151256" y="61136"/>
                    <a:pt x="149874" y="63823"/>
                    <a:pt x="147620" y="65665"/>
                  </a:cubicBezTo>
                  <a:lnTo>
                    <a:pt x="121768" y="87791"/>
                  </a:lnTo>
                  <a:cubicBezTo>
                    <a:pt x="118750" y="90502"/>
                    <a:pt x="117381" y="94585"/>
                    <a:pt x="118161" y="98556"/>
                  </a:cubicBezTo>
                  <a:lnTo>
                    <a:pt x="125977" y="131407"/>
                  </a:lnTo>
                  <a:cubicBezTo>
                    <a:pt x="127309" y="137088"/>
                    <a:pt x="123759" y="142769"/>
                    <a:pt x="118046" y="144096"/>
                  </a:cubicBezTo>
                  <a:cubicBezTo>
                    <a:pt x="115271" y="144738"/>
                    <a:pt x="112351" y="144248"/>
                    <a:pt x="109945" y="142729"/>
                  </a:cubicBezTo>
                  <a:lnTo>
                    <a:pt x="81087" y="125426"/>
                  </a:lnTo>
                  <a:cubicBezTo>
                    <a:pt x="77507" y="123636"/>
                    <a:pt x="73285" y="123636"/>
                    <a:pt x="69705" y="125426"/>
                  </a:cubicBezTo>
                  <a:lnTo>
                    <a:pt x="40887" y="142729"/>
                  </a:lnTo>
                  <a:cubicBezTo>
                    <a:pt x="35664" y="145663"/>
                    <a:pt x="29039" y="143833"/>
                    <a:pt x="26088" y="138634"/>
                  </a:cubicBezTo>
                  <a:cubicBezTo>
                    <a:pt x="24842" y="136442"/>
                    <a:pt x="24406" y="133886"/>
                    <a:pt x="24855" y="131407"/>
                  </a:cubicBezTo>
                  <a:lnTo>
                    <a:pt x="32871" y="98556"/>
                  </a:lnTo>
                  <a:cubicBezTo>
                    <a:pt x="33747" y="94581"/>
                    <a:pt x="32362" y="90450"/>
                    <a:pt x="29264" y="87791"/>
                  </a:cubicBezTo>
                  <a:lnTo>
                    <a:pt x="3012" y="65665"/>
                  </a:lnTo>
                  <a:cubicBezTo>
                    <a:pt x="-1152" y="61307"/>
                    <a:pt x="-977" y="54418"/>
                    <a:pt x="3403" y="50276"/>
                  </a:cubicBezTo>
                  <a:cubicBezTo>
                    <a:pt x="5098" y="48673"/>
                    <a:pt x="7264" y="47653"/>
                    <a:pt x="9585" y="47366"/>
                  </a:cubicBezTo>
                </a:path>
              </a:pathLst>
            </a:custGeom>
            <a:solidFill>
              <a:srgbClr val="FFC000"/>
            </a:solidFill>
            <a:ln w="3992" cap="flat">
              <a:solidFill>
                <a:srgbClr val="FBBD57"/>
              </a:solid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E2239B9-0A98-400B-8988-8B982AC0381E}"/>
                </a:ext>
              </a:extLst>
            </p:cNvPr>
            <p:cNvSpPr/>
            <p:nvPr/>
          </p:nvSpPr>
          <p:spPr>
            <a:xfrm>
              <a:off x="3004954" y="1535969"/>
              <a:ext cx="151722" cy="144921"/>
            </a:xfrm>
            <a:custGeom>
              <a:avLst/>
              <a:gdLst>
                <a:gd name="connsiteX0" fmla="*/ 147885 w 151722"/>
                <a:gd name="connsiteY0" fmla="*/ 66109 h 144921"/>
                <a:gd name="connsiteX1" fmla="*/ 149338 w 151722"/>
                <a:gd name="connsiteY1" fmla="*/ 51410 h 144921"/>
                <a:gd name="connsiteX2" fmla="*/ 141873 w 151722"/>
                <a:gd name="connsiteY2" fmla="*/ 47610 h 144921"/>
                <a:gd name="connsiteX3" fmla="*/ 108246 w 151722"/>
                <a:gd name="connsiteY3" fmla="*/ 44620 h 144921"/>
                <a:gd name="connsiteX4" fmla="*/ 99228 w 151722"/>
                <a:gd name="connsiteY4" fmla="*/ 38042 h 144921"/>
                <a:gd name="connsiteX5" fmla="*/ 85440 w 151722"/>
                <a:gd name="connsiteY5" fmla="*/ 6985 h 144921"/>
                <a:gd name="connsiteX6" fmla="*/ 71779 w 151722"/>
                <a:gd name="connsiteY6" fmla="*/ 641 h 144921"/>
                <a:gd name="connsiteX7" fmla="*/ 65401 w 151722"/>
                <a:gd name="connsiteY7" fmla="*/ 6985 h 144921"/>
                <a:gd name="connsiteX8" fmla="*/ 52174 w 151722"/>
                <a:gd name="connsiteY8" fmla="*/ 38042 h 144921"/>
                <a:gd name="connsiteX9" fmla="*/ 43477 w 151722"/>
                <a:gd name="connsiteY9" fmla="*/ 44620 h 144921"/>
                <a:gd name="connsiteX10" fmla="*/ 9850 w 151722"/>
                <a:gd name="connsiteY10" fmla="*/ 47610 h 144921"/>
                <a:gd name="connsiteX11" fmla="*/ 21 w 151722"/>
                <a:gd name="connsiteY11" fmla="*/ 58682 h 144921"/>
                <a:gd name="connsiteX12" fmla="*/ 3838 w 151722"/>
                <a:gd name="connsiteY12" fmla="*/ 66109 h 144921"/>
                <a:gd name="connsiteX13" fmla="*/ 29649 w 151722"/>
                <a:gd name="connsiteY13" fmla="*/ 88235 h 144921"/>
                <a:gd name="connsiteX14" fmla="*/ 33257 w 151722"/>
                <a:gd name="connsiteY14" fmla="*/ 99000 h 144921"/>
                <a:gd name="connsiteX15" fmla="*/ 25241 w 151722"/>
                <a:gd name="connsiteY15" fmla="*/ 131851 h 144921"/>
                <a:gd name="connsiteX16" fmla="*/ 33131 w 151722"/>
                <a:gd name="connsiteY16" fmla="*/ 144632 h 144921"/>
                <a:gd name="connsiteX17" fmla="*/ 41473 w 151722"/>
                <a:gd name="connsiteY17" fmla="*/ 143173 h 144921"/>
                <a:gd name="connsiteX18" fmla="*/ 70290 w 151722"/>
                <a:gd name="connsiteY18" fmla="*/ 125870 h 144921"/>
                <a:gd name="connsiteX19" fmla="*/ 81713 w 151722"/>
                <a:gd name="connsiteY19" fmla="*/ 125870 h 144921"/>
                <a:gd name="connsiteX20" fmla="*/ 110530 w 151722"/>
                <a:gd name="connsiteY20" fmla="*/ 143173 h 144921"/>
                <a:gd name="connsiteX21" fmla="*/ 125330 w 151722"/>
                <a:gd name="connsiteY21" fmla="*/ 139079 h 144921"/>
                <a:gd name="connsiteX22" fmla="*/ 126562 w 151722"/>
                <a:gd name="connsiteY22" fmla="*/ 131851 h 144921"/>
                <a:gd name="connsiteX23" fmla="*/ 118145 w 151722"/>
                <a:gd name="connsiteY23" fmla="*/ 99000 h 144921"/>
                <a:gd name="connsiteX24" fmla="*/ 121753 w 151722"/>
                <a:gd name="connsiteY24" fmla="*/ 88235 h 14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722" h="144921">
                  <a:moveTo>
                    <a:pt x="147885" y="66109"/>
                  </a:moveTo>
                  <a:cubicBezTo>
                    <a:pt x="152367" y="62449"/>
                    <a:pt x="153018" y="55867"/>
                    <a:pt x="149338" y="51410"/>
                  </a:cubicBezTo>
                  <a:cubicBezTo>
                    <a:pt x="147488" y="49165"/>
                    <a:pt x="144783" y="47790"/>
                    <a:pt x="141873" y="47610"/>
                  </a:cubicBezTo>
                  <a:lnTo>
                    <a:pt x="108246" y="44620"/>
                  </a:lnTo>
                  <a:cubicBezTo>
                    <a:pt x="104302" y="44118"/>
                    <a:pt x="100894" y="41634"/>
                    <a:pt x="99228" y="38042"/>
                  </a:cubicBezTo>
                  <a:lnTo>
                    <a:pt x="85440" y="6985"/>
                  </a:lnTo>
                  <a:cubicBezTo>
                    <a:pt x="83429" y="1481"/>
                    <a:pt x="77313" y="-1360"/>
                    <a:pt x="71779" y="641"/>
                  </a:cubicBezTo>
                  <a:cubicBezTo>
                    <a:pt x="68814" y="1713"/>
                    <a:pt x="66478" y="4036"/>
                    <a:pt x="65401" y="6985"/>
                  </a:cubicBezTo>
                  <a:lnTo>
                    <a:pt x="52174" y="38042"/>
                  </a:lnTo>
                  <a:cubicBezTo>
                    <a:pt x="50586" y="41562"/>
                    <a:pt x="47311" y="44038"/>
                    <a:pt x="43477" y="44620"/>
                  </a:cubicBezTo>
                  <a:lnTo>
                    <a:pt x="9850" y="47610"/>
                  </a:lnTo>
                  <a:cubicBezTo>
                    <a:pt x="4062" y="47969"/>
                    <a:pt x="-339" y="52925"/>
                    <a:pt x="21" y="58682"/>
                  </a:cubicBezTo>
                  <a:cubicBezTo>
                    <a:pt x="201" y="61580"/>
                    <a:pt x="1584" y="64267"/>
                    <a:pt x="3838" y="66109"/>
                  </a:cubicBezTo>
                  <a:lnTo>
                    <a:pt x="29649" y="88235"/>
                  </a:lnTo>
                  <a:cubicBezTo>
                    <a:pt x="32668" y="90946"/>
                    <a:pt x="34037" y="95029"/>
                    <a:pt x="33257" y="99000"/>
                  </a:cubicBezTo>
                  <a:lnTo>
                    <a:pt x="25241" y="131851"/>
                  </a:lnTo>
                  <a:cubicBezTo>
                    <a:pt x="23872" y="137548"/>
                    <a:pt x="27405" y="143269"/>
                    <a:pt x="33131" y="144632"/>
                  </a:cubicBezTo>
                  <a:cubicBezTo>
                    <a:pt x="35995" y="145310"/>
                    <a:pt x="39014" y="144784"/>
                    <a:pt x="41473" y="143173"/>
                  </a:cubicBezTo>
                  <a:lnTo>
                    <a:pt x="70290" y="125870"/>
                  </a:lnTo>
                  <a:cubicBezTo>
                    <a:pt x="73885" y="124076"/>
                    <a:pt x="78119" y="124076"/>
                    <a:pt x="81713" y="125870"/>
                  </a:cubicBezTo>
                  <a:lnTo>
                    <a:pt x="110530" y="143173"/>
                  </a:lnTo>
                  <a:cubicBezTo>
                    <a:pt x="115753" y="146107"/>
                    <a:pt x="122379" y="144277"/>
                    <a:pt x="125330" y="139079"/>
                  </a:cubicBezTo>
                  <a:cubicBezTo>
                    <a:pt x="126575" y="136886"/>
                    <a:pt x="127011" y="134330"/>
                    <a:pt x="126562" y="131851"/>
                  </a:cubicBezTo>
                  <a:lnTo>
                    <a:pt x="118145" y="99000"/>
                  </a:lnTo>
                  <a:cubicBezTo>
                    <a:pt x="117270" y="95025"/>
                    <a:pt x="118655" y="90895"/>
                    <a:pt x="121753" y="88235"/>
                  </a:cubicBezTo>
                  <a:close/>
                </a:path>
              </a:pathLst>
            </a:custGeom>
            <a:solidFill>
              <a:srgbClr val="FFC000"/>
            </a:solidFill>
            <a:ln w="3992" cap="flat">
              <a:solidFill>
                <a:srgbClr val="FBBD57"/>
              </a:solidFill>
              <a:prstDash val="solid"/>
              <a:miter/>
            </a:ln>
          </p:spPr>
          <p:txBody>
            <a:bodyPr rtlCol="0" anchor="ctr"/>
            <a:lstStyle/>
            <a:p>
              <a:endParaRPr lang="en-GB"/>
            </a:p>
          </p:txBody>
        </p:sp>
      </p:grpSp>
      <p:grpSp>
        <p:nvGrpSpPr>
          <p:cNvPr id="56" name="Group 12">
            <a:extLst>
              <a:ext uri="{FF2B5EF4-FFF2-40B4-BE49-F238E27FC236}">
                <a16:creationId xmlns:a16="http://schemas.microsoft.com/office/drawing/2014/main" id="{A75321AF-E476-41CF-A73E-DDCD2537DFD1}"/>
              </a:ext>
            </a:extLst>
          </p:cNvPr>
          <p:cNvGrpSpPr>
            <a:grpSpLocks noChangeAspect="1"/>
          </p:cNvGrpSpPr>
          <p:nvPr/>
        </p:nvGrpSpPr>
        <p:grpSpPr bwMode="auto">
          <a:xfrm>
            <a:off x="614363" y="1187697"/>
            <a:ext cx="546100" cy="465137"/>
            <a:chOff x="387" y="779"/>
            <a:chExt cx="344" cy="293"/>
          </a:xfrm>
        </p:grpSpPr>
        <p:sp>
          <p:nvSpPr>
            <p:cNvPr id="57" name="AutoShape 11">
              <a:extLst>
                <a:ext uri="{FF2B5EF4-FFF2-40B4-BE49-F238E27FC236}">
                  <a16:creationId xmlns:a16="http://schemas.microsoft.com/office/drawing/2014/main" id="{3083B2A0-5CCF-422C-A912-F4CB05DE79D7}"/>
                </a:ext>
              </a:extLst>
            </p:cNvPr>
            <p:cNvSpPr>
              <a:spLocks noChangeAspect="1" noChangeArrowheads="1" noTextEdit="1"/>
            </p:cNvSpPr>
            <p:nvPr/>
          </p:nvSpPr>
          <p:spPr bwMode="auto">
            <a:xfrm>
              <a:off x="387" y="779"/>
              <a:ext cx="344"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3">
              <a:extLst>
                <a:ext uri="{FF2B5EF4-FFF2-40B4-BE49-F238E27FC236}">
                  <a16:creationId xmlns:a16="http://schemas.microsoft.com/office/drawing/2014/main" id="{7028AAEF-879B-41A5-A162-4C80493FC6C7}"/>
                </a:ext>
              </a:extLst>
            </p:cNvPr>
            <p:cNvSpPr>
              <a:spLocks/>
            </p:cNvSpPr>
            <p:nvPr/>
          </p:nvSpPr>
          <p:spPr bwMode="auto">
            <a:xfrm>
              <a:off x="387" y="876"/>
              <a:ext cx="190" cy="198"/>
            </a:xfrm>
            <a:custGeom>
              <a:avLst/>
              <a:gdLst>
                <a:gd name="T0" fmla="*/ 1040 w 1090"/>
                <a:gd name="T1" fmla="*/ 158 h 1124"/>
                <a:gd name="T2" fmla="*/ 1040 w 1090"/>
                <a:gd name="T3" fmla="*/ 158 h 1124"/>
                <a:gd name="T4" fmla="*/ 1082 w 1090"/>
                <a:gd name="T5" fmla="*/ 48 h 1124"/>
                <a:gd name="T6" fmla="*/ 1048 w 1090"/>
                <a:gd name="T7" fmla="*/ 0 h 1124"/>
                <a:gd name="T8" fmla="*/ 275 w 1090"/>
                <a:gd name="T9" fmla="*/ 0 h 1124"/>
                <a:gd name="T10" fmla="*/ 35 w 1090"/>
                <a:gd name="T11" fmla="*/ 215 h 1124"/>
                <a:gd name="T12" fmla="*/ 3 w 1090"/>
                <a:gd name="T13" fmla="*/ 509 h 1124"/>
                <a:gd name="T14" fmla="*/ 47 w 1090"/>
                <a:gd name="T15" fmla="*/ 571 h 1124"/>
                <a:gd name="T16" fmla="*/ 165 w 1090"/>
                <a:gd name="T17" fmla="*/ 587 h 1124"/>
                <a:gd name="T18" fmla="*/ 193 w 1090"/>
                <a:gd name="T19" fmla="*/ 1055 h 1124"/>
                <a:gd name="T20" fmla="*/ 267 w 1090"/>
                <a:gd name="T21" fmla="*/ 1124 h 1124"/>
                <a:gd name="T22" fmla="*/ 492 w 1090"/>
                <a:gd name="T23" fmla="*/ 1124 h 1124"/>
                <a:gd name="T24" fmla="*/ 566 w 1090"/>
                <a:gd name="T25" fmla="*/ 1055 h 1124"/>
                <a:gd name="T26" fmla="*/ 604 w 1090"/>
                <a:gd name="T27" fmla="*/ 253 h 1124"/>
                <a:gd name="T28" fmla="*/ 678 w 1090"/>
                <a:gd name="T29" fmla="*/ 181 h 1124"/>
                <a:gd name="T30" fmla="*/ 1006 w 1090"/>
                <a:gd name="T31" fmla="*/ 181 h 1124"/>
                <a:gd name="T32" fmla="*/ 1040 w 1090"/>
                <a:gd name="T33" fmla="*/ 158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0" h="1124">
                  <a:moveTo>
                    <a:pt x="1040" y="158"/>
                  </a:moveTo>
                  <a:lnTo>
                    <a:pt x="1040" y="158"/>
                  </a:lnTo>
                  <a:lnTo>
                    <a:pt x="1082" y="48"/>
                  </a:lnTo>
                  <a:cubicBezTo>
                    <a:pt x="1090" y="24"/>
                    <a:pt x="1074" y="0"/>
                    <a:pt x="1048" y="0"/>
                  </a:cubicBezTo>
                  <a:lnTo>
                    <a:pt x="275" y="0"/>
                  </a:lnTo>
                  <a:cubicBezTo>
                    <a:pt x="151" y="0"/>
                    <a:pt x="49" y="94"/>
                    <a:pt x="35" y="215"/>
                  </a:cubicBezTo>
                  <a:lnTo>
                    <a:pt x="3" y="509"/>
                  </a:lnTo>
                  <a:cubicBezTo>
                    <a:pt x="0" y="539"/>
                    <a:pt x="19" y="565"/>
                    <a:pt x="47" y="571"/>
                  </a:cubicBezTo>
                  <a:cubicBezTo>
                    <a:pt x="79" y="577"/>
                    <a:pt x="121" y="583"/>
                    <a:pt x="165" y="587"/>
                  </a:cubicBezTo>
                  <a:lnTo>
                    <a:pt x="193" y="1055"/>
                  </a:lnTo>
                  <a:cubicBezTo>
                    <a:pt x="195" y="1095"/>
                    <a:pt x="227" y="1124"/>
                    <a:pt x="267" y="1124"/>
                  </a:cubicBezTo>
                  <a:lnTo>
                    <a:pt x="492" y="1124"/>
                  </a:lnTo>
                  <a:cubicBezTo>
                    <a:pt x="532" y="1124"/>
                    <a:pt x="564" y="1095"/>
                    <a:pt x="566" y="1055"/>
                  </a:cubicBezTo>
                  <a:lnTo>
                    <a:pt x="604" y="253"/>
                  </a:lnTo>
                  <a:cubicBezTo>
                    <a:pt x="604" y="213"/>
                    <a:pt x="638" y="181"/>
                    <a:pt x="678" y="181"/>
                  </a:cubicBezTo>
                  <a:lnTo>
                    <a:pt x="1006" y="181"/>
                  </a:lnTo>
                  <a:cubicBezTo>
                    <a:pt x="1022" y="181"/>
                    <a:pt x="1034" y="172"/>
                    <a:pt x="1040" y="158"/>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9" name="Freeform 14">
              <a:extLst>
                <a:ext uri="{FF2B5EF4-FFF2-40B4-BE49-F238E27FC236}">
                  <a16:creationId xmlns:a16="http://schemas.microsoft.com/office/drawing/2014/main" id="{7C9840BD-7E9A-482D-B261-5DB1A586E6AA}"/>
                </a:ext>
              </a:extLst>
            </p:cNvPr>
            <p:cNvSpPr>
              <a:spLocks/>
            </p:cNvSpPr>
            <p:nvPr/>
          </p:nvSpPr>
          <p:spPr bwMode="auto">
            <a:xfrm>
              <a:off x="416" y="778"/>
              <a:ext cx="74" cy="73"/>
            </a:xfrm>
            <a:custGeom>
              <a:avLst/>
              <a:gdLst>
                <a:gd name="T0" fmla="*/ 210 w 419"/>
                <a:gd name="T1" fmla="*/ 0 h 417"/>
                <a:gd name="T2" fmla="*/ 210 w 419"/>
                <a:gd name="T3" fmla="*/ 0 h 417"/>
                <a:gd name="T4" fmla="*/ 419 w 419"/>
                <a:gd name="T5" fmla="*/ 208 h 417"/>
                <a:gd name="T6" fmla="*/ 210 w 419"/>
                <a:gd name="T7" fmla="*/ 417 h 417"/>
                <a:gd name="T8" fmla="*/ 0 w 419"/>
                <a:gd name="T9" fmla="*/ 208 h 417"/>
                <a:gd name="T10" fmla="*/ 210 w 419"/>
                <a:gd name="T11" fmla="*/ 0 h 417"/>
              </a:gdLst>
              <a:ahLst/>
              <a:cxnLst>
                <a:cxn ang="0">
                  <a:pos x="T0" y="T1"/>
                </a:cxn>
                <a:cxn ang="0">
                  <a:pos x="T2" y="T3"/>
                </a:cxn>
                <a:cxn ang="0">
                  <a:pos x="T4" y="T5"/>
                </a:cxn>
                <a:cxn ang="0">
                  <a:pos x="T6" y="T7"/>
                </a:cxn>
                <a:cxn ang="0">
                  <a:pos x="T8" y="T9"/>
                </a:cxn>
                <a:cxn ang="0">
                  <a:pos x="T10" y="T11"/>
                </a:cxn>
              </a:cxnLst>
              <a:rect l="0" t="0" r="r" b="b"/>
              <a:pathLst>
                <a:path w="419" h="417">
                  <a:moveTo>
                    <a:pt x="210" y="0"/>
                  </a:moveTo>
                  <a:lnTo>
                    <a:pt x="210" y="0"/>
                  </a:lnTo>
                  <a:cubicBezTo>
                    <a:pt x="325" y="0"/>
                    <a:pt x="419" y="92"/>
                    <a:pt x="419" y="208"/>
                  </a:cubicBezTo>
                  <a:cubicBezTo>
                    <a:pt x="419" y="323"/>
                    <a:pt x="325" y="417"/>
                    <a:pt x="210" y="417"/>
                  </a:cubicBezTo>
                  <a:cubicBezTo>
                    <a:pt x="94" y="417"/>
                    <a:pt x="0" y="323"/>
                    <a:pt x="0" y="208"/>
                  </a:cubicBezTo>
                  <a:cubicBezTo>
                    <a:pt x="0" y="92"/>
                    <a:pt x="94" y="0"/>
                    <a:pt x="210" y="0"/>
                  </a:cubicBez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0" name="Freeform 15">
              <a:extLst>
                <a:ext uri="{FF2B5EF4-FFF2-40B4-BE49-F238E27FC236}">
                  <a16:creationId xmlns:a16="http://schemas.microsoft.com/office/drawing/2014/main" id="{E2EE278D-D014-4CB7-A80B-F5CEE8F69C6E}"/>
                </a:ext>
              </a:extLst>
            </p:cNvPr>
            <p:cNvSpPr>
              <a:spLocks/>
            </p:cNvSpPr>
            <p:nvPr/>
          </p:nvSpPr>
          <p:spPr bwMode="auto">
            <a:xfrm>
              <a:off x="582" y="897"/>
              <a:ext cx="92" cy="88"/>
            </a:xfrm>
            <a:custGeom>
              <a:avLst/>
              <a:gdLst>
                <a:gd name="T0" fmla="*/ 432 w 527"/>
                <a:gd name="T1" fmla="*/ 447 h 503"/>
                <a:gd name="T2" fmla="*/ 432 w 527"/>
                <a:gd name="T3" fmla="*/ 447 h 503"/>
                <a:gd name="T4" fmla="*/ 406 w 527"/>
                <a:gd name="T5" fmla="*/ 338 h 503"/>
                <a:gd name="T6" fmla="*/ 418 w 527"/>
                <a:gd name="T7" fmla="*/ 302 h 503"/>
                <a:gd name="T8" fmla="*/ 503 w 527"/>
                <a:gd name="T9" fmla="*/ 228 h 503"/>
                <a:gd name="T10" fmla="*/ 484 w 527"/>
                <a:gd name="T11" fmla="*/ 166 h 503"/>
                <a:gd name="T12" fmla="*/ 372 w 527"/>
                <a:gd name="T13" fmla="*/ 156 h 503"/>
                <a:gd name="T14" fmla="*/ 342 w 527"/>
                <a:gd name="T15" fmla="*/ 134 h 503"/>
                <a:gd name="T16" fmla="*/ 298 w 527"/>
                <a:gd name="T17" fmla="*/ 30 h 503"/>
                <a:gd name="T18" fmla="*/ 232 w 527"/>
                <a:gd name="T19" fmla="*/ 30 h 503"/>
                <a:gd name="T20" fmla="*/ 188 w 527"/>
                <a:gd name="T21" fmla="*/ 134 h 503"/>
                <a:gd name="T22" fmla="*/ 158 w 527"/>
                <a:gd name="T23" fmla="*/ 156 h 503"/>
                <a:gd name="T24" fmla="*/ 44 w 527"/>
                <a:gd name="T25" fmla="*/ 166 h 503"/>
                <a:gd name="T26" fmla="*/ 24 w 527"/>
                <a:gd name="T27" fmla="*/ 228 h 503"/>
                <a:gd name="T28" fmla="*/ 110 w 527"/>
                <a:gd name="T29" fmla="*/ 302 h 503"/>
                <a:gd name="T30" fmla="*/ 122 w 527"/>
                <a:gd name="T31" fmla="*/ 338 h 503"/>
                <a:gd name="T32" fmla="*/ 96 w 527"/>
                <a:gd name="T33" fmla="*/ 447 h 503"/>
                <a:gd name="T34" fmla="*/ 150 w 527"/>
                <a:gd name="T35" fmla="*/ 485 h 503"/>
                <a:gd name="T36" fmla="*/ 246 w 527"/>
                <a:gd name="T37" fmla="*/ 427 h 503"/>
                <a:gd name="T38" fmla="*/ 284 w 527"/>
                <a:gd name="T39" fmla="*/ 427 h 503"/>
                <a:gd name="T40" fmla="*/ 380 w 527"/>
                <a:gd name="T41" fmla="*/ 485 h 503"/>
                <a:gd name="T42" fmla="*/ 432 w 527"/>
                <a:gd name="T43" fmla="*/ 44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7" h="503">
                  <a:moveTo>
                    <a:pt x="432" y="447"/>
                  </a:moveTo>
                  <a:lnTo>
                    <a:pt x="432" y="447"/>
                  </a:lnTo>
                  <a:lnTo>
                    <a:pt x="406" y="338"/>
                  </a:lnTo>
                  <a:cubicBezTo>
                    <a:pt x="402" y="326"/>
                    <a:pt x="408" y="312"/>
                    <a:pt x="418" y="302"/>
                  </a:cubicBezTo>
                  <a:lnTo>
                    <a:pt x="503" y="228"/>
                  </a:lnTo>
                  <a:cubicBezTo>
                    <a:pt x="527" y="208"/>
                    <a:pt x="515" y="168"/>
                    <a:pt x="484" y="166"/>
                  </a:cubicBezTo>
                  <a:lnTo>
                    <a:pt x="372" y="156"/>
                  </a:lnTo>
                  <a:cubicBezTo>
                    <a:pt x="358" y="154"/>
                    <a:pt x="348" y="146"/>
                    <a:pt x="342" y="134"/>
                  </a:cubicBezTo>
                  <a:lnTo>
                    <a:pt x="298" y="30"/>
                  </a:lnTo>
                  <a:cubicBezTo>
                    <a:pt x="286" y="0"/>
                    <a:pt x="244" y="0"/>
                    <a:pt x="232" y="30"/>
                  </a:cubicBezTo>
                  <a:lnTo>
                    <a:pt x="188" y="134"/>
                  </a:lnTo>
                  <a:cubicBezTo>
                    <a:pt x="182" y="146"/>
                    <a:pt x="172" y="154"/>
                    <a:pt x="158" y="156"/>
                  </a:cubicBezTo>
                  <a:lnTo>
                    <a:pt x="44" y="166"/>
                  </a:lnTo>
                  <a:cubicBezTo>
                    <a:pt x="12" y="168"/>
                    <a:pt x="0" y="208"/>
                    <a:pt x="24" y="228"/>
                  </a:cubicBezTo>
                  <a:lnTo>
                    <a:pt x="110" y="302"/>
                  </a:lnTo>
                  <a:cubicBezTo>
                    <a:pt x="120" y="310"/>
                    <a:pt x="124" y="324"/>
                    <a:pt x="122" y="338"/>
                  </a:cubicBezTo>
                  <a:lnTo>
                    <a:pt x="96" y="447"/>
                  </a:lnTo>
                  <a:cubicBezTo>
                    <a:pt x="88" y="477"/>
                    <a:pt x="122" y="503"/>
                    <a:pt x="150" y="485"/>
                  </a:cubicBezTo>
                  <a:lnTo>
                    <a:pt x="246" y="427"/>
                  </a:lnTo>
                  <a:cubicBezTo>
                    <a:pt x="258" y="421"/>
                    <a:pt x="272" y="421"/>
                    <a:pt x="284" y="427"/>
                  </a:cubicBezTo>
                  <a:lnTo>
                    <a:pt x="380" y="485"/>
                  </a:lnTo>
                  <a:cubicBezTo>
                    <a:pt x="406" y="503"/>
                    <a:pt x="440" y="477"/>
                    <a:pt x="432" y="447"/>
                  </a:cubicBezTo>
                  <a:close/>
                </a:path>
              </a:pathLst>
            </a:custGeom>
            <a:solidFill>
              <a:srgbClr val="FFC000"/>
            </a:solidFill>
            <a:ln w="0">
              <a:solidFill>
                <a:srgbClr val="FBBD57"/>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1" name="Freeform 16">
              <a:extLst>
                <a:ext uri="{FF2B5EF4-FFF2-40B4-BE49-F238E27FC236}">
                  <a16:creationId xmlns:a16="http://schemas.microsoft.com/office/drawing/2014/main" id="{96D01A30-4F44-493D-BC02-BE9BBE763DD6}"/>
                </a:ext>
              </a:extLst>
            </p:cNvPr>
            <p:cNvSpPr>
              <a:spLocks/>
            </p:cNvSpPr>
            <p:nvPr/>
          </p:nvSpPr>
          <p:spPr bwMode="auto">
            <a:xfrm>
              <a:off x="521" y="987"/>
              <a:ext cx="93" cy="89"/>
            </a:xfrm>
            <a:custGeom>
              <a:avLst/>
              <a:gdLst>
                <a:gd name="T0" fmla="*/ 484 w 528"/>
                <a:gd name="T1" fmla="*/ 166 h 503"/>
                <a:gd name="T2" fmla="*/ 484 w 528"/>
                <a:gd name="T3" fmla="*/ 166 h 503"/>
                <a:gd name="T4" fmla="*/ 372 w 528"/>
                <a:gd name="T5" fmla="*/ 156 h 503"/>
                <a:gd name="T6" fmla="*/ 342 w 528"/>
                <a:gd name="T7" fmla="*/ 134 h 503"/>
                <a:gd name="T8" fmla="*/ 296 w 528"/>
                <a:gd name="T9" fmla="*/ 30 h 503"/>
                <a:gd name="T10" fmla="*/ 230 w 528"/>
                <a:gd name="T11" fmla="*/ 30 h 503"/>
                <a:gd name="T12" fmla="*/ 186 w 528"/>
                <a:gd name="T13" fmla="*/ 134 h 503"/>
                <a:gd name="T14" fmla="*/ 156 w 528"/>
                <a:gd name="T15" fmla="*/ 156 h 503"/>
                <a:gd name="T16" fmla="*/ 44 w 528"/>
                <a:gd name="T17" fmla="*/ 166 h 503"/>
                <a:gd name="T18" fmla="*/ 24 w 528"/>
                <a:gd name="T19" fmla="*/ 228 h 503"/>
                <a:gd name="T20" fmla="*/ 110 w 528"/>
                <a:gd name="T21" fmla="*/ 302 h 503"/>
                <a:gd name="T22" fmla="*/ 122 w 528"/>
                <a:gd name="T23" fmla="*/ 338 h 503"/>
                <a:gd name="T24" fmla="*/ 96 w 528"/>
                <a:gd name="T25" fmla="*/ 448 h 503"/>
                <a:gd name="T26" fmla="*/ 150 w 528"/>
                <a:gd name="T27" fmla="*/ 486 h 503"/>
                <a:gd name="T28" fmla="*/ 246 w 528"/>
                <a:gd name="T29" fmla="*/ 428 h 503"/>
                <a:gd name="T30" fmla="*/ 284 w 528"/>
                <a:gd name="T31" fmla="*/ 428 h 503"/>
                <a:gd name="T32" fmla="*/ 380 w 528"/>
                <a:gd name="T33" fmla="*/ 486 h 503"/>
                <a:gd name="T34" fmla="*/ 434 w 528"/>
                <a:gd name="T35" fmla="*/ 448 h 503"/>
                <a:gd name="T36" fmla="*/ 408 w 528"/>
                <a:gd name="T37" fmla="*/ 338 h 503"/>
                <a:gd name="T38" fmla="*/ 420 w 528"/>
                <a:gd name="T39" fmla="*/ 302 h 503"/>
                <a:gd name="T40" fmla="*/ 506 w 528"/>
                <a:gd name="T41" fmla="*/ 228 h 503"/>
                <a:gd name="T42" fmla="*/ 484 w 528"/>
                <a:gd name="T43" fmla="*/ 16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8" h="503">
                  <a:moveTo>
                    <a:pt x="484" y="166"/>
                  </a:moveTo>
                  <a:lnTo>
                    <a:pt x="484" y="166"/>
                  </a:lnTo>
                  <a:lnTo>
                    <a:pt x="372" y="156"/>
                  </a:lnTo>
                  <a:cubicBezTo>
                    <a:pt x="358" y="154"/>
                    <a:pt x="348" y="146"/>
                    <a:pt x="342" y="134"/>
                  </a:cubicBezTo>
                  <a:lnTo>
                    <a:pt x="296" y="30"/>
                  </a:lnTo>
                  <a:cubicBezTo>
                    <a:pt x="284" y="0"/>
                    <a:pt x="242" y="0"/>
                    <a:pt x="230" y="30"/>
                  </a:cubicBezTo>
                  <a:lnTo>
                    <a:pt x="186" y="134"/>
                  </a:lnTo>
                  <a:cubicBezTo>
                    <a:pt x="180" y="146"/>
                    <a:pt x="170" y="154"/>
                    <a:pt x="156" y="156"/>
                  </a:cubicBezTo>
                  <a:lnTo>
                    <a:pt x="44" y="166"/>
                  </a:lnTo>
                  <a:cubicBezTo>
                    <a:pt x="12" y="168"/>
                    <a:pt x="0" y="208"/>
                    <a:pt x="24" y="228"/>
                  </a:cubicBezTo>
                  <a:lnTo>
                    <a:pt x="110" y="302"/>
                  </a:lnTo>
                  <a:cubicBezTo>
                    <a:pt x="120" y="310"/>
                    <a:pt x="124" y="324"/>
                    <a:pt x="122" y="338"/>
                  </a:cubicBezTo>
                  <a:lnTo>
                    <a:pt x="96" y="448"/>
                  </a:lnTo>
                  <a:cubicBezTo>
                    <a:pt x="88" y="478"/>
                    <a:pt x="122" y="503"/>
                    <a:pt x="150" y="486"/>
                  </a:cubicBezTo>
                  <a:lnTo>
                    <a:pt x="246" y="428"/>
                  </a:lnTo>
                  <a:cubicBezTo>
                    <a:pt x="258" y="422"/>
                    <a:pt x="272" y="422"/>
                    <a:pt x="284" y="428"/>
                  </a:cubicBezTo>
                  <a:lnTo>
                    <a:pt x="380" y="486"/>
                  </a:lnTo>
                  <a:cubicBezTo>
                    <a:pt x="408" y="501"/>
                    <a:pt x="440" y="478"/>
                    <a:pt x="434" y="448"/>
                  </a:cubicBezTo>
                  <a:lnTo>
                    <a:pt x="408" y="338"/>
                  </a:lnTo>
                  <a:cubicBezTo>
                    <a:pt x="404" y="326"/>
                    <a:pt x="410" y="312"/>
                    <a:pt x="420" y="302"/>
                  </a:cubicBezTo>
                  <a:lnTo>
                    <a:pt x="506" y="228"/>
                  </a:lnTo>
                  <a:cubicBezTo>
                    <a:pt x="528" y="208"/>
                    <a:pt x="514" y="168"/>
                    <a:pt x="484" y="166"/>
                  </a:cubicBezTo>
                  <a:close/>
                </a:path>
              </a:pathLst>
            </a:custGeom>
            <a:solidFill>
              <a:srgbClr val="FFC000"/>
            </a:solidFill>
            <a:ln w="0">
              <a:solidFill>
                <a:srgbClr val="FBBD57"/>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2" name="Freeform 17">
              <a:extLst>
                <a:ext uri="{FF2B5EF4-FFF2-40B4-BE49-F238E27FC236}">
                  <a16:creationId xmlns:a16="http://schemas.microsoft.com/office/drawing/2014/main" id="{173CE20C-67FE-4253-9BBC-FC66C7E8DAAD}"/>
                </a:ext>
              </a:extLst>
            </p:cNvPr>
            <p:cNvSpPr>
              <a:spLocks/>
            </p:cNvSpPr>
            <p:nvPr/>
          </p:nvSpPr>
          <p:spPr bwMode="auto">
            <a:xfrm>
              <a:off x="643" y="987"/>
              <a:ext cx="92" cy="89"/>
            </a:xfrm>
            <a:custGeom>
              <a:avLst/>
              <a:gdLst>
                <a:gd name="T0" fmla="*/ 503 w 527"/>
                <a:gd name="T1" fmla="*/ 228 h 503"/>
                <a:gd name="T2" fmla="*/ 503 w 527"/>
                <a:gd name="T3" fmla="*/ 228 h 503"/>
                <a:gd name="T4" fmla="*/ 483 w 527"/>
                <a:gd name="T5" fmla="*/ 166 h 503"/>
                <a:gd name="T6" fmla="*/ 371 w 527"/>
                <a:gd name="T7" fmla="*/ 156 h 503"/>
                <a:gd name="T8" fmla="*/ 341 w 527"/>
                <a:gd name="T9" fmla="*/ 134 h 503"/>
                <a:gd name="T10" fmla="*/ 295 w 527"/>
                <a:gd name="T11" fmla="*/ 30 h 503"/>
                <a:gd name="T12" fmla="*/ 229 w 527"/>
                <a:gd name="T13" fmla="*/ 30 h 503"/>
                <a:gd name="T14" fmla="*/ 185 w 527"/>
                <a:gd name="T15" fmla="*/ 134 h 503"/>
                <a:gd name="T16" fmla="*/ 156 w 527"/>
                <a:gd name="T17" fmla="*/ 156 h 503"/>
                <a:gd name="T18" fmla="*/ 44 w 527"/>
                <a:gd name="T19" fmla="*/ 166 h 503"/>
                <a:gd name="T20" fmla="*/ 24 w 527"/>
                <a:gd name="T21" fmla="*/ 228 h 503"/>
                <a:gd name="T22" fmla="*/ 110 w 527"/>
                <a:gd name="T23" fmla="*/ 302 h 503"/>
                <a:gd name="T24" fmla="*/ 122 w 527"/>
                <a:gd name="T25" fmla="*/ 338 h 503"/>
                <a:gd name="T26" fmla="*/ 96 w 527"/>
                <a:gd name="T27" fmla="*/ 448 h 503"/>
                <a:gd name="T28" fmla="*/ 150 w 527"/>
                <a:gd name="T29" fmla="*/ 485 h 503"/>
                <a:gd name="T30" fmla="*/ 245 w 527"/>
                <a:gd name="T31" fmla="*/ 428 h 503"/>
                <a:gd name="T32" fmla="*/ 283 w 527"/>
                <a:gd name="T33" fmla="*/ 428 h 503"/>
                <a:gd name="T34" fmla="*/ 379 w 527"/>
                <a:gd name="T35" fmla="*/ 485 h 503"/>
                <a:gd name="T36" fmla="*/ 433 w 527"/>
                <a:gd name="T37" fmla="*/ 448 h 503"/>
                <a:gd name="T38" fmla="*/ 405 w 527"/>
                <a:gd name="T39" fmla="*/ 338 h 503"/>
                <a:gd name="T40" fmla="*/ 417 w 527"/>
                <a:gd name="T41" fmla="*/ 302 h 503"/>
                <a:gd name="T42" fmla="*/ 503 w 527"/>
                <a:gd name="T43" fmla="*/ 22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27" h="503">
                  <a:moveTo>
                    <a:pt x="503" y="228"/>
                  </a:moveTo>
                  <a:lnTo>
                    <a:pt x="503" y="228"/>
                  </a:lnTo>
                  <a:cubicBezTo>
                    <a:pt x="527" y="208"/>
                    <a:pt x="515" y="168"/>
                    <a:pt x="483" y="166"/>
                  </a:cubicBezTo>
                  <a:lnTo>
                    <a:pt x="371" y="156"/>
                  </a:lnTo>
                  <a:cubicBezTo>
                    <a:pt x="357" y="154"/>
                    <a:pt x="347" y="146"/>
                    <a:pt x="341" y="134"/>
                  </a:cubicBezTo>
                  <a:lnTo>
                    <a:pt x="295" y="30"/>
                  </a:lnTo>
                  <a:cubicBezTo>
                    <a:pt x="283" y="0"/>
                    <a:pt x="241" y="0"/>
                    <a:pt x="229" y="30"/>
                  </a:cubicBezTo>
                  <a:lnTo>
                    <a:pt x="185" y="134"/>
                  </a:lnTo>
                  <a:cubicBezTo>
                    <a:pt x="179" y="146"/>
                    <a:pt x="170" y="154"/>
                    <a:pt x="156" y="156"/>
                  </a:cubicBezTo>
                  <a:lnTo>
                    <a:pt x="44" y="166"/>
                  </a:lnTo>
                  <a:cubicBezTo>
                    <a:pt x="12" y="168"/>
                    <a:pt x="0" y="208"/>
                    <a:pt x="24" y="228"/>
                  </a:cubicBezTo>
                  <a:lnTo>
                    <a:pt x="110" y="302"/>
                  </a:lnTo>
                  <a:cubicBezTo>
                    <a:pt x="120" y="310"/>
                    <a:pt x="124" y="324"/>
                    <a:pt x="122" y="338"/>
                  </a:cubicBezTo>
                  <a:lnTo>
                    <a:pt x="96" y="448"/>
                  </a:lnTo>
                  <a:cubicBezTo>
                    <a:pt x="88" y="478"/>
                    <a:pt x="122" y="503"/>
                    <a:pt x="150" y="485"/>
                  </a:cubicBezTo>
                  <a:lnTo>
                    <a:pt x="245" y="428"/>
                  </a:lnTo>
                  <a:cubicBezTo>
                    <a:pt x="257" y="422"/>
                    <a:pt x="271" y="422"/>
                    <a:pt x="283" y="428"/>
                  </a:cubicBezTo>
                  <a:lnTo>
                    <a:pt x="379" y="485"/>
                  </a:lnTo>
                  <a:cubicBezTo>
                    <a:pt x="407" y="501"/>
                    <a:pt x="439" y="478"/>
                    <a:pt x="433" y="448"/>
                  </a:cubicBezTo>
                  <a:lnTo>
                    <a:pt x="405" y="338"/>
                  </a:lnTo>
                  <a:cubicBezTo>
                    <a:pt x="401" y="326"/>
                    <a:pt x="407" y="312"/>
                    <a:pt x="417" y="302"/>
                  </a:cubicBezTo>
                  <a:lnTo>
                    <a:pt x="503" y="228"/>
                  </a:lnTo>
                  <a:close/>
                </a:path>
              </a:pathLst>
            </a:custGeom>
            <a:solidFill>
              <a:srgbClr val="FFC000"/>
            </a:solidFill>
            <a:ln w="0">
              <a:solidFill>
                <a:srgbClr val="FBBD57"/>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63" name="TextBox 62">
            <a:extLst>
              <a:ext uri="{FF2B5EF4-FFF2-40B4-BE49-F238E27FC236}">
                <a16:creationId xmlns:a16="http://schemas.microsoft.com/office/drawing/2014/main" id="{0C071807-21D0-402B-B7AF-0338748454A8}"/>
              </a:ext>
            </a:extLst>
          </p:cNvPr>
          <p:cNvSpPr txBox="1"/>
          <p:nvPr/>
        </p:nvSpPr>
        <p:spPr>
          <a:xfrm>
            <a:off x="3277739" y="1204822"/>
            <a:ext cx="1440000" cy="430887"/>
          </a:xfrm>
          <a:prstGeom prst="rect">
            <a:avLst/>
          </a:prstGeom>
          <a:noFill/>
        </p:spPr>
        <p:txBody>
          <a:bodyPr wrap="square" lIns="0" tIns="0" rIns="0" bIns="0" rtlCol="0">
            <a:spAutoFit/>
          </a:bodyPr>
          <a:lstStyle/>
          <a:p>
            <a:pPr algn="ctr">
              <a:spcAft>
                <a:spcPts val="300"/>
              </a:spcAft>
            </a:pPr>
            <a:r>
              <a:rPr lang="en-GB" sz="1400" b="1" dirty="0">
                <a:solidFill>
                  <a:schemeClr val="bg1"/>
                </a:solidFill>
                <a:cs typeface="Futura Medium" panose="020B0602020204020303" pitchFamily="34" charset="-79"/>
              </a:rPr>
              <a:t>Customer Experience</a:t>
            </a:r>
          </a:p>
        </p:txBody>
      </p:sp>
      <p:sp>
        <p:nvSpPr>
          <p:cNvPr id="64" name="TextBox 63">
            <a:extLst>
              <a:ext uri="{FF2B5EF4-FFF2-40B4-BE49-F238E27FC236}">
                <a16:creationId xmlns:a16="http://schemas.microsoft.com/office/drawing/2014/main" id="{3A58D6A9-3DCF-45C6-B7D9-216D366CD84B}"/>
              </a:ext>
            </a:extLst>
          </p:cNvPr>
          <p:cNvSpPr txBox="1"/>
          <p:nvPr/>
        </p:nvSpPr>
        <p:spPr>
          <a:xfrm>
            <a:off x="1084354" y="1312543"/>
            <a:ext cx="1440000" cy="215444"/>
          </a:xfrm>
          <a:prstGeom prst="rect">
            <a:avLst/>
          </a:prstGeom>
          <a:noFill/>
        </p:spPr>
        <p:txBody>
          <a:bodyPr wrap="square" lIns="0" tIns="0" rIns="0" bIns="0" rtlCol="0">
            <a:spAutoFit/>
          </a:bodyPr>
          <a:lstStyle/>
          <a:p>
            <a:pPr algn="ctr">
              <a:spcAft>
                <a:spcPts val="300"/>
              </a:spcAft>
            </a:pPr>
            <a:r>
              <a:rPr lang="en-GB" sz="1400" b="1" dirty="0">
                <a:solidFill>
                  <a:schemeClr val="bg1"/>
                </a:solidFill>
                <a:cs typeface="Futura Medium" panose="020B0602020204020303" pitchFamily="34" charset="-79"/>
              </a:rPr>
              <a:t>Demand</a:t>
            </a:r>
          </a:p>
        </p:txBody>
      </p:sp>
      <p:sp>
        <p:nvSpPr>
          <p:cNvPr id="66" name="TextBox 65">
            <a:extLst>
              <a:ext uri="{FF2B5EF4-FFF2-40B4-BE49-F238E27FC236}">
                <a16:creationId xmlns:a16="http://schemas.microsoft.com/office/drawing/2014/main" id="{7EBF373A-D381-4790-955B-7B8F6F26EB28}"/>
              </a:ext>
            </a:extLst>
          </p:cNvPr>
          <p:cNvSpPr txBox="1"/>
          <p:nvPr/>
        </p:nvSpPr>
        <p:spPr>
          <a:xfrm>
            <a:off x="7866611" y="1301997"/>
            <a:ext cx="1440000" cy="215444"/>
          </a:xfrm>
          <a:prstGeom prst="rect">
            <a:avLst/>
          </a:prstGeom>
          <a:noFill/>
        </p:spPr>
        <p:txBody>
          <a:bodyPr wrap="square" lIns="0" tIns="0" rIns="0" bIns="0" rtlCol="0">
            <a:spAutoFit/>
          </a:bodyPr>
          <a:lstStyle/>
          <a:p>
            <a:pPr algn="ctr">
              <a:spcAft>
                <a:spcPts val="300"/>
              </a:spcAft>
            </a:pPr>
            <a:r>
              <a:rPr lang="en-GB" sz="1400" b="1" dirty="0">
                <a:solidFill>
                  <a:schemeClr val="bg1"/>
                </a:solidFill>
                <a:cs typeface="Futura Medium" panose="020B0602020204020303" pitchFamily="34" charset="-79"/>
              </a:rPr>
              <a:t>Innovation</a:t>
            </a:r>
          </a:p>
        </p:txBody>
      </p:sp>
      <p:grpSp>
        <p:nvGrpSpPr>
          <p:cNvPr id="68" name="Group 20">
            <a:extLst>
              <a:ext uri="{FF2B5EF4-FFF2-40B4-BE49-F238E27FC236}">
                <a16:creationId xmlns:a16="http://schemas.microsoft.com/office/drawing/2014/main" id="{EABEE32F-738D-4AD7-A5F3-37C1B4DEE978}"/>
              </a:ext>
            </a:extLst>
          </p:cNvPr>
          <p:cNvGrpSpPr>
            <a:grpSpLocks noChangeAspect="1"/>
          </p:cNvGrpSpPr>
          <p:nvPr/>
        </p:nvGrpSpPr>
        <p:grpSpPr bwMode="auto">
          <a:xfrm>
            <a:off x="7491413" y="1074738"/>
            <a:ext cx="317500" cy="596900"/>
            <a:chOff x="4719" y="677"/>
            <a:chExt cx="200" cy="376"/>
          </a:xfrm>
        </p:grpSpPr>
        <p:sp>
          <p:nvSpPr>
            <p:cNvPr id="69" name="AutoShape 19">
              <a:extLst>
                <a:ext uri="{FF2B5EF4-FFF2-40B4-BE49-F238E27FC236}">
                  <a16:creationId xmlns:a16="http://schemas.microsoft.com/office/drawing/2014/main" id="{089C0BE1-C901-4B62-BC00-20E1F4A5285C}"/>
                </a:ext>
              </a:extLst>
            </p:cNvPr>
            <p:cNvSpPr>
              <a:spLocks noChangeAspect="1" noChangeArrowheads="1" noTextEdit="1"/>
            </p:cNvSpPr>
            <p:nvPr/>
          </p:nvSpPr>
          <p:spPr bwMode="auto">
            <a:xfrm>
              <a:off x="4719" y="677"/>
              <a:ext cx="20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1">
              <a:extLst>
                <a:ext uri="{FF2B5EF4-FFF2-40B4-BE49-F238E27FC236}">
                  <a16:creationId xmlns:a16="http://schemas.microsoft.com/office/drawing/2014/main" id="{690FED4A-5908-493D-8507-32CD0E0423E2}"/>
                </a:ext>
              </a:extLst>
            </p:cNvPr>
            <p:cNvSpPr>
              <a:spLocks noEditPoints="1"/>
            </p:cNvSpPr>
            <p:nvPr/>
          </p:nvSpPr>
          <p:spPr bwMode="auto">
            <a:xfrm>
              <a:off x="4710" y="811"/>
              <a:ext cx="220" cy="244"/>
            </a:xfrm>
            <a:custGeom>
              <a:avLst/>
              <a:gdLst>
                <a:gd name="T0" fmla="*/ 1240 w 1355"/>
                <a:gd name="T1" fmla="*/ 1211 h 1501"/>
                <a:gd name="T2" fmla="*/ 1240 w 1355"/>
                <a:gd name="T3" fmla="*/ 1211 h 1501"/>
                <a:gd name="T4" fmla="*/ 898 w 1355"/>
                <a:gd name="T5" fmla="*/ 733 h 1501"/>
                <a:gd name="T6" fmla="*/ 898 w 1355"/>
                <a:gd name="T7" fmla="*/ 103 h 1501"/>
                <a:gd name="T8" fmla="*/ 899 w 1355"/>
                <a:gd name="T9" fmla="*/ 103 h 1501"/>
                <a:gd name="T10" fmla="*/ 950 w 1355"/>
                <a:gd name="T11" fmla="*/ 51 h 1501"/>
                <a:gd name="T12" fmla="*/ 899 w 1355"/>
                <a:gd name="T13" fmla="*/ 0 h 1501"/>
                <a:gd name="T14" fmla="*/ 455 w 1355"/>
                <a:gd name="T15" fmla="*/ 0 h 1501"/>
                <a:gd name="T16" fmla="*/ 404 w 1355"/>
                <a:gd name="T17" fmla="*/ 51 h 1501"/>
                <a:gd name="T18" fmla="*/ 455 w 1355"/>
                <a:gd name="T19" fmla="*/ 103 h 1501"/>
                <a:gd name="T20" fmla="*/ 457 w 1355"/>
                <a:gd name="T21" fmla="*/ 103 h 1501"/>
                <a:gd name="T22" fmla="*/ 457 w 1355"/>
                <a:gd name="T23" fmla="*/ 733 h 1501"/>
                <a:gd name="T24" fmla="*/ 114 w 1355"/>
                <a:gd name="T25" fmla="*/ 1211 h 1501"/>
                <a:gd name="T26" fmla="*/ 262 w 1355"/>
                <a:gd name="T27" fmla="*/ 1501 h 1501"/>
                <a:gd name="T28" fmla="*/ 1092 w 1355"/>
                <a:gd name="T29" fmla="*/ 1501 h 1501"/>
                <a:gd name="T30" fmla="*/ 1240 w 1355"/>
                <a:gd name="T31" fmla="*/ 1211 h 1501"/>
                <a:gd name="T32" fmla="*/ 543 w 1355"/>
                <a:gd name="T33" fmla="*/ 103 h 1501"/>
                <a:gd name="T34" fmla="*/ 543 w 1355"/>
                <a:gd name="T35" fmla="*/ 103 h 1501"/>
                <a:gd name="T36" fmla="*/ 811 w 1355"/>
                <a:gd name="T37" fmla="*/ 103 h 1501"/>
                <a:gd name="T38" fmla="*/ 811 w 1355"/>
                <a:gd name="T39" fmla="*/ 537 h 1501"/>
                <a:gd name="T40" fmla="*/ 543 w 1355"/>
                <a:gd name="T41" fmla="*/ 537 h 1501"/>
                <a:gd name="T42" fmla="*/ 543 w 1355"/>
                <a:gd name="T43" fmla="*/ 103 h 1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55" h="1501">
                  <a:moveTo>
                    <a:pt x="1240" y="1211"/>
                  </a:moveTo>
                  <a:lnTo>
                    <a:pt x="1240" y="1211"/>
                  </a:lnTo>
                  <a:lnTo>
                    <a:pt x="898" y="733"/>
                  </a:lnTo>
                  <a:lnTo>
                    <a:pt x="898" y="103"/>
                  </a:lnTo>
                  <a:lnTo>
                    <a:pt x="899" y="103"/>
                  </a:lnTo>
                  <a:cubicBezTo>
                    <a:pt x="927" y="103"/>
                    <a:pt x="950" y="80"/>
                    <a:pt x="950" y="51"/>
                  </a:cubicBezTo>
                  <a:cubicBezTo>
                    <a:pt x="950" y="23"/>
                    <a:pt x="927" y="0"/>
                    <a:pt x="899" y="0"/>
                  </a:cubicBezTo>
                  <a:lnTo>
                    <a:pt x="455" y="0"/>
                  </a:lnTo>
                  <a:cubicBezTo>
                    <a:pt x="427" y="0"/>
                    <a:pt x="404" y="23"/>
                    <a:pt x="404" y="51"/>
                  </a:cubicBezTo>
                  <a:cubicBezTo>
                    <a:pt x="404" y="80"/>
                    <a:pt x="427" y="103"/>
                    <a:pt x="455" y="103"/>
                  </a:cubicBezTo>
                  <a:lnTo>
                    <a:pt x="457" y="103"/>
                  </a:lnTo>
                  <a:lnTo>
                    <a:pt x="457" y="733"/>
                  </a:lnTo>
                  <a:lnTo>
                    <a:pt x="114" y="1211"/>
                  </a:lnTo>
                  <a:cubicBezTo>
                    <a:pt x="0" y="1371"/>
                    <a:pt x="66" y="1501"/>
                    <a:pt x="262" y="1501"/>
                  </a:cubicBezTo>
                  <a:lnTo>
                    <a:pt x="1092" y="1501"/>
                  </a:lnTo>
                  <a:cubicBezTo>
                    <a:pt x="1289" y="1501"/>
                    <a:pt x="1355" y="1371"/>
                    <a:pt x="1240" y="1211"/>
                  </a:cubicBezTo>
                  <a:close/>
                  <a:moveTo>
                    <a:pt x="543" y="103"/>
                  </a:moveTo>
                  <a:lnTo>
                    <a:pt x="543" y="103"/>
                  </a:lnTo>
                  <a:lnTo>
                    <a:pt x="811" y="103"/>
                  </a:lnTo>
                  <a:lnTo>
                    <a:pt x="811" y="537"/>
                  </a:lnTo>
                  <a:lnTo>
                    <a:pt x="543" y="537"/>
                  </a:lnTo>
                  <a:lnTo>
                    <a:pt x="543" y="103"/>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1" name="Freeform 22">
              <a:extLst>
                <a:ext uri="{FF2B5EF4-FFF2-40B4-BE49-F238E27FC236}">
                  <a16:creationId xmlns:a16="http://schemas.microsoft.com/office/drawing/2014/main" id="{51699F0F-1E31-4580-A7EA-9424D9254819}"/>
                </a:ext>
              </a:extLst>
            </p:cNvPr>
            <p:cNvSpPr>
              <a:spLocks/>
            </p:cNvSpPr>
            <p:nvPr/>
          </p:nvSpPr>
          <p:spPr bwMode="auto">
            <a:xfrm>
              <a:off x="4830" y="729"/>
              <a:ext cx="49" cy="48"/>
            </a:xfrm>
            <a:custGeom>
              <a:avLst/>
              <a:gdLst>
                <a:gd name="T0" fmla="*/ 149 w 298"/>
                <a:gd name="T1" fmla="*/ 298 h 298"/>
                <a:gd name="T2" fmla="*/ 149 w 298"/>
                <a:gd name="T3" fmla="*/ 298 h 298"/>
                <a:gd name="T4" fmla="*/ 298 w 298"/>
                <a:gd name="T5" fmla="*/ 149 h 298"/>
                <a:gd name="T6" fmla="*/ 149 w 298"/>
                <a:gd name="T7" fmla="*/ 0 h 298"/>
                <a:gd name="T8" fmla="*/ 0 w 298"/>
                <a:gd name="T9" fmla="*/ 149 h 298"/>
                <a:gd name="T10" fmla="*/ 149 w 298"/>
                <a:gd name="T11" fmla="*/ 298 h 298"/>
              </a:gdLst>
              <a:ahLst/>
              <a:cxnLst>
                <a:cxn ang="0">
                  <a:pos x="T0" y="T1"/>
                </a:cxn>
                <a:cxn ang="0">
                  <a:pos x="T2" y="T3"/>
                </a:cxn>
                <a:cxn ang="0">
                  <a:pos x="T4" y="T5"/>
                </a:cxn>
                <a:cxn ang="0">
                  <a:pos x="T6" y="T7"/>
                </a:cxn>
                <a:cxn ang="0">
                  <a:pos x="T8" y="T9"/>
                </a:cxn>
                <a:cxn ang="0">
                  <a:pos x="T10" y="T11"/>
                </a:cxn>
              </a:cxnLst>
              <a:rect l="0" t="0" r="r" b="b"/>
              <a:pathLst>
                <a:path w="298" h="298">
                  <a:moveTo>
                    <a:pt x="149" y="298"/>
                  </a:moveTo>
                  <a:lnTo>
                    <a:pt x="149" y="298"/>
                  </a:lnTo>
                  <a:cubicBezTo>
                    <a:pt x="231" y="298"/>
                    <a:pt x="298" y="231"/>
                    <a:pt x="298" y="149"/>
                  </a:cubicBezTo>
                  <a:cubicBezTo>
                    <a:pt x="298" y="66"/>
                    <a:pt x="231" y="0"/>
                    <a:pt x="149" y="0"/>
                  </a:cubicBezTo>
                  <a:cubicBezTo>
                    <a:pt x="66" y="0"/>
                    <a:pt x="0" y="66"/>
                    <a:pt x="0" y="149"/>
                  </a:cubicBezTo>
                  <a:cubicBezTo>
                    <a:pt x="0" y="231"/>
                    <a:pt x="66" y="298"/>
                    <a:pt x="149" y="298"/>
                  </a:cubicBezTo>
                  <a:close/>
                </a:path>
              </a:pathLst>
            </a:custGeom>
            <a:solidFill>
              <a:srgbClr val="FBBD57"/>
            </a:solidFill>
            <a:ln w="0">
              <a:solidFill>
                <a:srgbClr val="FBBD57"/>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72" name="Freeform 23">
              <a:extLst>
                <a:ext uri="{FF2B5EF4-FFF2-40B4-BE49-F238E27FC236}">
                  <a16:creationId xmlns:a16="http://schemas.microsoft.com/office/drawing/2014/main" id="{C3F3185E-725D-4B49-9876-370C4D049FFC}"/>
                </a:ext>
              </a:extLst>
            </p:cNvPr>
            <p:cNvSpPr>
              <a:spLocks/>
            </p:cNvSpPr>
            <p:nvPr/>
          </p:nvSpPr>
          <p:spPr bwMode="auto">
            <a:xfrm>
              <a:off x="4780" y="677"/>
              <a:ext cx="40" cy="40"/>
            </a:xfrm>
            <a:custGeom>
              <a:avLst/>
              <a:gdLst>
                <a:gd name="T0" fmla="*/ 123 w 246"/>
                <a:gd name="T1" fmla="*/ 245 h 245"/>
                <a:gd name="T2" fmla="*/ 123 w 246"/>
                <a:gd name="T3" fmla="*/ 245 h 245"/>
                <a:gd name="T4" fmla="*/ 246 w 246"/>
                <a:gd name="T5" fmla="*/ 122 h 245"/>
                <a:gd name="T6" fmla="*/ 123 w 246"/>
                <a:gd name="T7" fmla="*/ 0 h 245"/>
                <a:gd name="T8" fmla="*/ 0 w 246"/>
                <a:gd name="T9" fmla="*/ 122 h 245"/>
                <a:gd name="T10" fmla="*/ 123 w 246"/>
                <a:gd name="T11" fmla="*/ 245 h 245"/>
              </a:gdLst>
              <a:ahLst/>
              <a:cxnLst>
                <a:cxn ang="0">
                  <a:pos x="T0" y="T1"/>
                </a:cxn>
                <a:cxn ang="0">
                  <a:pos x="T2" y="T3"/>
                </a:cxn>
                <a:cxn ang="0">
                  <a:pos x="T4" y="T5"/>
                </a:cxn>
                <a:cxn ang="0">
                  <a:pos x="T6" y="T7"/>
                </a:cxn>
                <a:cxn ang="0">
                  <a:pos x="T8" y="T9"/>
                </a:cxn>
                <a:cxn ang="0">
                  <a:pos x="T10" y="T11"/>
                </a:cxn>
              </a:cxnLst>
              <a:rect l="0" t="0" r="r" b="b"/>
              <a:pathLst>
                <a:path w="246" h="245">
                  <a:moveTo>
                    <a:pt x="123" y="245"/>
                  </a:moveTo>
                  <a:lnTo>
                    <a:pt x="123" y="245"/>
                  </a:lnTo>
                  <a:cubicBezTo>
                    <a:pt x="191" y="245"/>
                    <a:pt x="246" y="190"/>
                    <a:pt x="246" y="122"/>
                  </a:cubicBezTo>
                  <a:cubicBezTo>
                    <a:pt x="246" y="54"/>
                    <a:pt x="191" y="0"/>
                    <a:pt x="123" y="0"/>
                  </a:cubicBezTo>
                  <a:cubicBezTo>
                    <a:pt x="55" y="0"/>
                    <a:pt x="0" y="54"/>
                    <a:pt x="0" y="122"/>
                  </a:cubicBezTo>
                  <a:cubicBezTo>
                    <a:pt x="0" y="190"/>
                    <a:pt x="55" y="245"/>
                    <a:pt x="123" y="245"/>
                  </a:cubicBezTo>
                  <a:close/>
                </a:path>
              </a:pathLst>
            </a:custGeom>
            <a:solidFill>
              <a:srgbClr val="FBBD57"/>
            </a:solidFill>
            <a:ln w="0">
              <a:solidFill>
                <a:srgbClr val="FBBD57"/>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73" name="Graphic 66">
            <a:extLst>
              <a:ext uri="{FF2B5EF4-FFF2-40B4-BE49-F238E27FC236}">
                <a16:creationId xmlns:a16="http://schemas.microsoft.com/office/drawing/2014/main" id="{EA092742-51CB-4D9A-AE6A-CF7D893C6961}"/>
              </a:ext>
            </a:extLst>
          </p:cNvPr>
          <p:cNvGrpSpPr/>
          <p:nvPr/>
        </p:nvGrpSpPr>
        <p:grpSpPr>
          <a:xfrm>
            <a:off x="9697782" y="1089393"/>
            <a:ext cx="368618" cy="568597"/>
            <a:chOff x="9697782" y="1089393"/>
            <a:chExt cx="368618" cy="568597"/>
          </a:xfrm>
        </p:grpSpPr>
        <p:sp>
          <p:nvSpPr>
            <p:cNvPr id="74" name="Freeform: Shape 73">
              <a:extLst>
                <a:ext uri="{FF2B5EF4-FFF2-40B4-BE49-F238E27FC236}">
                  <a16:creationId xmlns:a16="http://schemas.microsoft.com/office/drawing/2014/main" id="{D24D740C-93C7-4A77-9E07-AD5220F116B8}"/>
                </a:ext>
              </a:extLst>
            </p:cNvPr>
            <p:cNvSpPr/>
            <p:nvPr/>
          </p:nvSpPr>
          <p:spPr>
            <a:xfrm>
              <a:off x="10018528" y="1171310"/>
              <a:ext cx="4787" cy="163833"/>
            </a:xfrm>
            <a:custGeom>
              <a:avLst/>
              <a:gdLst>
                <a:gd name="connsiteX0" fmla="*/ 0 w 4787"/>
                <a:gd name="connsiteY0" fmla="*/ 0 h 163833"/>
                <a:gd name="connsiteX1" fmla="*/ 0 w 4787"/>
                <a:gd name="connsiteY1" fmla="*/ 163833 h 163833"/>
              </a:gdLst>
              <a:ahLst/>
              <a:cxnLst>
                <a:cxn ang="0">
                  <a:pos x="connsiteX0" y="connsiteY0"/>
                </a:cxn>
                <a:cxn ang="0">
                  <a:pos x="connsiteX1" y="connsiteY1"/>
                </a:cxn>
              </a:cxnLst>
              <a:rect l="l" t="t" r="r" b="b"/>
              <a:pathLst>
                <a:path w="4787" h="163833">
                  <a:moveTo>
                    <a:pt x="0" y="0"/>
                  </a:moveTo>
                  <a:lnTo>
                    <a:pt x="0" y="163833"/>
                  </a:lnTo>
                </a:path>
              </a:pathLst>
            </a:custGeom>
            <a:ln w="37652" cap="rnd">
              <a:solidFill>
                <a:srgbClr val="FBBD57"/>
              </a:solidFill>
              <a:prstDash val="solid"/>
              <a:round/>
            </a:ln>
          </p:spPr>
          <p:txBody>
            <a:bodyPr rtlCol="0" anchor="ctr"/>
            <a:lstStyle/>
            <a:p>
              <a:endParaRPr lang="en-GB"/>
            </a:p>
          </p:txBody>
        </p:sp>
        <p:sp>
          <p:nvSpPr>
            <p:cNvPr id="75" name="Freeform: Shape 74">
              <a:extLst>
                <a:ext uri="{FF2B5EF4-FFF2-40B4-BE49-F238E27FC236}">
                  <a16:creationId xmlns:a16="http://schemas.microsoft.com/office/drawing/2014/main" id="{164FEF6B-6CB2-4C17-9CD2-9B666D8FBC5C}"/>
                </a:ext>
              </a:extLst>
            </p:cNvPr>
            <p:cNvSpPr/>
            <p:nvPr/>
          </p:nvSpPr>
          <p:spPr>
            <a:xfrm>
              <a:off x="9745654" y="1171310"/>
              <a:ext cx="4787" cy="163833"/>
            </a:xfrm>
            <a:custGeom>
              <a:avLst/>
              <a:gdLst>
                <a:gd name="connsiteX0" fmla="*/ 0 w 4787"/>
                <a:gd name="connsiteY0" fmla="*/ 0 h 163833"/>
                <a:gd name="connsiteX1" fmla="*/ 0 w 4787"/>
                <a:gd name="connsiteY1" fmla="*/ 163833 h 163833"/>
              </a:gdLst>
              <a:ahLst/>
              <a:cxnLst>
                <a:cxn ang="0">
                  <a:pos x="connsiteX0" y="connsiteY0"/>
                </a:cxn>
                <a:cxn ang="0">
                  <a:pos x="connsiteX1" y="connsiteY1"/>
                </a:cxn>
              </a:cxnLst>
              <a:rect l="l" t="t" r="r" b="b"/>
              <a:pathLst>
                <a:path w="4787" h="163833">
                  <a:moveTo>
                    <a:pt x="0" y="0"/>
                  </a:moveTo>
                  <a:lnTo>
                    <a:pt x="0" y="163833"/>
                  </a:lnTo>
                </a:path>
              </a:pathLst>
            </a:custGeom>
            <a:ln w="37652" cap="rnd">
              <a:solidFill>
                <a:srgbClr val="FBBD57"/>
              </a:solidFill>
              <a:prstDash val="solid"/>
              <a:round/>
            </a:ln>
          </p:spPr>
          <p:txBody>
            <a:bodyPr rtlCol="0" anchor="ctr"/>
            <a:lstStyle/>
            <a:p>
              <a:endParaRPr lang="en-GB"/>
            </a:p>
          </p:txBody>
        </p:sp>
        <p:sp>
          <p:nvSpPr>
            <p:cNvPr id="76" name="Freeform: Shape 75">
              <a:extLst>
                <a:ext uri="{FF2B5EF4-FFF2-40B4-BE49-F238E27FC236}">
                  <a16:creationId xmlns:a16="http://schemas.microsoft.com/office/drawing/2014/main" id="{8BC86678-500C-41A0-B8B0-3FA129F3D197}"/>
                </a:ext>
              </a:extLst>
            </p:cNvPr>
            <p:cNvSpPr/>
            <p:nvPr/>
          </p:nvSpPr>
          <p:spPr>
            <a:xfrm>
              <a:off x="9697782" y="1286957"/>
              <a:ext cx="368618" cy="371034"/>
            </a:xfrm>
            <a:custGeom>
              <a:avLst/>
              <a:gdLst>
                <a:gd name="connsiteX0" fmla="*/ 368619 w 368618"/>
                <a:gd name="connsiteY0" fmla="*/ 185517 h 371034"/>
                <a:gd name="connsiteX1" fmla="*/ 184309 w 368618"/>
                <a:gd name="connsiteY1" fmla="*/ 371034 h 371034"/>
                <a:gd name="connsiteX2" fmla="*/ 0 w 368618"/>
                <a:gd name="connsiteY2" fmla="*/ 185517 h 371034"/>
                <a:gd name="connsiteX3" fmla="*/ 184309 w 368618"/>
                <a:gd name="connsiteY3" fmla="*/ 0 h 371034"/>
                <a:gd name="connsiteX4" fmla="*/ 368619 w 368618"/>
                <a:gd name="connsiteY4" fmla="*/ 185517 h 371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618" h="371034">
                  <a:moveTo>
                    <a:pt x="368619" y="185517"/>
                  </a:moveTo>
                  <a:cubicBezTo>
                    <a:pt x="368619" y="287975"/>
                    <a:pt x="286101" y="371034"/>
                    <a:pt x="184309" y="371034"/>
                  </a:cubicBezTo>
                  <a:cubicBezTo>
                    <a:pt x="82518" y="371034"/>
                    <a:pt x="0" y="287975"/>
                    <a:pt x="0" y="185517"/>
                  </a:cubicBezTo>
                  <a:cubicBezTo>
                    <a:pt x="0" y="83059"/>
                    <a:pt x="82518" y="0"/>
                    <a:pt x="184309" y="0"/>
                  </a:cubicBezTo>
                  <a:cubicBezTo>
                    <a:pt x="286101" y="0"/>
                    <a:pt x="368619" y="83059"/>
                    <a:pt x="368619" y="185517"/>
                  </a:cubicBezTo>
                  <a:close/>
                </a:path>
              </a:pathLst>
            </a:custGeom>
            <a:noFill/>
            <a:ln w="37652" cap="flat">
              <a:solidFill>
                <a:srgbClr val="FFFFFF"/>
              </a:solid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485BCAE5-6F25-4142-B8A4-B48195953DF8}"/>
                </a:ext>
              </a:extLst>
            </p:cNvPr>
            <p:cNvSpPr/>
            <p:nvPr/>
          </p:nvSpPr>
          <p:spPr>
            <a:xfrm>
              <a:off x="9884485" y="1089393"/>
              <a:ext cx="4787" cy="101191"/>
            </a:xfrm>
            <a:custGeom>
              <a:avLst/>
              <a:gdLst>
                <a:gd name="connsiteX0" fmla="*/ 0 w 4787"/>
                <a:gd name="connsiteY0" fmla="*/ 0 h 101191"/>
                <a:gd name="connsiteX1" fmla="*/ 0 w 4787"/>
                <a:gd name="connsiteY1" fmla="*/ 101191 h 101191"/>
              </a:gdLst>
              <a:ahLst/>
              <a:cxnLst>
                <a:cxn ang="0">
                  <a:pos x="connsiteX0" y="connsiteY0"/>
                </a:cxn>
                <a:cxn ang="0">
                  <a:pos x="connsiteX1" y="connsiteY1"/>
                </a:cxn>
              </a:cxnLst>
              <a:rect l="l" t="t" r="r" b="b"/>
              <a:pathLst>
                <a:path w="4787" h="101191">
                  <a:moveTo>
                    <a:pt x="0" y="0"/>
                  </a:moveTo>
                  <a:lnTo>
                    <a:pt x="0" y="101191"/>
                  </a:lnTo>
                </a:path>
              </a:pathLst>
            </a:custGeom>
            <a:ln w="37652" cap="rnd">
              <a:solidFill>
                <a:srgbClr val="FBBD57"/>
              </a:solidFill>
              <a:prstDash val="solid"/>
              <a:round/>
            </a:ln>
          </p:spPr>
          <p:txBody>
            <a:bodyPr rtlCol="0" anchor="ctr"/>
            <a:lstStyle/>
            <a:p>
              <a:endParaRPr lang="en-GB"/>
            </a:p>
          </p:txBody>
        </p:sp>
        <p:sp>
          <p:nvSpPr>
            <p:cNvPr id="78" name="Freeform: Shape 77">
              <a:extLst>
                <a:ext uri="{FF2B5EF4-FFF2-40B4-BE49-F238E27FC236}">
                  <a16:creationId xmlns:a16="http://schemas.microsoft.com/office/drawing/2014/main" id="{D330AD6F-0C6D-4C10-8F2C-1097CF55B7E0}"/>
                </a:ext>
              </a:extLst>
            </p:cNvPr>
            <p:cNvSpPr/>
            <p:nvPr/>
          </p:nvSpPr>
          <p:spPr>
            <a:xfrm>
              <a:off x="9825122" y="1364874"/>
              <a:ext cx="114419" cy="225368"/>
            </a:xfrm>
            <a:custGeom>
              <a:avLst/>
              <a:gdLst>
                <a:gd name="connsiteX0" fmla="*/ 64533 w 114419"/>
                <a:gd name="connsiteY0" fmla="*/ 8818 h 225368"/>
                <a:gd name="connsiteX1" fmla="*/ 64533 w 114419"/>
                <a:gd name="connsiteY1" fmla="*/ 20624 h 225368"/>
                <a:gd name="connsiteX2" fmla="*/ 84495 w 114419"/>
                <a:gd name="connsiteY2" fmla="*/ 25442 h 225368"/>
                <a:gd name="connsiteX3" fmla="*/ 98857 w 114419"/>
                <a:gd name="connsiteY3" fmla="*/ 36381 h 225368"/>
                <a:gd name="connsiteX4" fmla="*/ 106421 w 114419"/>
                <a:gd name="connsiteY4" fmla="*/ 47849 h 225368"/>
                <a:gd name="connsiteX5" fmla="*/ 109054 w 114419"/>
                <a:gd name="connsiteY5" fmla="*/ 58691 h 225368"/>
                <a:gd name="connsiteX6" fmla="*/ 105081 w 114419"/>
                <a:gd name="connsiteY6" fmla="*/ 68328 h 225368"/>
                <a:gd name="connsiteX7" fmla="*/ 95506 w 114419"/>
                <a:gd name="connsiteY7" fmla="*/ 72279 h 225368"/>
                <a:gd name="connsiteX8" fmla="*/ 81719 w 114419"/>
                <a:gd name="connsiteY8" fmla="*/ 60715 h 225368"/>
                <a:gd name="connsiteX9" fmla="*/ 64533 w 114419"/>
                <a:gd name="connsiteY9" fmla="*/ 42548 h 225368"/>
                <a:gd name="connsiteX10" fmla="*/ 64533 w 114419"/>
                <a:gd name="connsiteY10" fmla="*/ 88036 h 225368"/>
                <a:gd name="connsiteX11" fmla="*/ 86027 w 114419"/>
                <a:gd name="connsiteY11" fmla="*/ 94831 h 225368"/>
                <a:gd name="connsiteX12" fmla="*/ 100389 w 114419"/>
                <a:gd name="connsiteY12" fmla="*/ 103697 h 225368"/>
                <a:gd name="connsiteX13" fmla="*/ 110778 w 114419"/>
                <a:gd name="connsiteY13" fmla="*/ 118153 h 225368"/>
                <a:gd name="connsiteX14" fmla="*/ 114416 w 114419"/>
                <a:gd name="connsiteY14" fmla="*/ 136464 h 225368"/>
                <a:gd name="connsiteX15" fmla="*/ 108623 w 114419"/>
                <a:gd name="connsiteY15" fmla="*/ 159834 h 225368"/>
                <a:gd name="connsiteX16" fmla="*/ 91389 w 114419"/>
                <a:gd name="connsiteY16" fmla="*/ 177470 h 225368"/>
                <a:gd name="connsiteX17" fmla="*/ 64533 w 114419"/>
                <a:gd name="connsiteY17" fmla="*/ 185710 h 225368"/>
                <a:gd name="connsiteX18" fmla="*/ 64533 w 114419"/>
                <a:gd name="connsiteY18" fmla="*/ 212935 h 225368"/>
                <a:gd name="connsiteX19" fmla="*/ 63288 w 114419"/>
                <a:gd name="connsiteY19" fmla="*/ 222331 h 225368"/>
                <a:gd name="connsiteX20" fmla="*/ 57783 w 114419"/>
                <a:gd name="connsiteY20" fmla="*/ 225319 h 225368"/>
                <a:gd name="connsiteX21" fmla="*/ 52325 w 114419"/>
                <a:gd name="connsiteY21" fmla="*/ 222910 h 225368"/>
                <a:gd name="connsiteX22" fmla="*/ 50745 w 114419"/>
                <a:gd name="connsiteY22" fmla="*/ 215441 h 225368"/>
                <a:gd name="connsiteX23" fmla="*/ 50745 w 114419"/>
                <a:gd name="connsiteY23" fmla="*/ 185951 h 225368"/>
                <a:gd name="connsiteX24" fmla="*/ 28532 w 114419"/>
                <a:gd name="connsiteY24" fmla="*/ 179928 h 225368"/>
                <a:gd name="connsiteX25" fmla="*/ 12639 w 114419"/>
                <a:gd name="connsiteY25" fmla="*/ 168507 h 225368"/>
                <a:gd name="connsiteX26" fmla="*/ 3064 w 114419"/>
                <a:gd name="connsiteY26" fmla="*/ 154052 h 225368"/>
                <a:gd name="connsiteX27" fmla="*/ 0 w 114419"/>
                <a:gd name="connsiteY27" fmla="*/ 139596 h 225368"/>
                <a:gd name="connsiteX28" fmla="*/ 4070 w 114419"/>
                <a:gd name="connsiteY28" fmla="*/ 129958 h 225368"/>
                <a:gd name="connsiteX29" fmla="*/ 14266 w 114419"/>
                <a:gd name="connsiteY29" fmla="*/ 125718 h 225368"/>
                <a:gd name="connsiteX30" fmla="*/ 22500 w 114419"/>
                <a:gd name="connsiteY30" fmla="*/ 128031 h 225368"/>
                <a:gd name="connsiteX31" fmla="*/ 27288 w 114419"/>
                <a:gd name="connsiteY31" fmla="*/ 134488 h 225368"/>
                <a:gd name="connsiteX32" fmla="*/ 32362 w 114419"/>
                <a:gd name="connsiteY32" fmla="*/ 148221 h 225368"/>
                <a:gd name="connsiteX33" fmla="*/ 38969 w 114419"/>
                <a:gd name="connsiteY33" fmla="*/ 156895 h 225368"/>
                <a:gd name="connsiteX34" fmla="*/ 50650 w 114419"/>
                <a:gd name="connsiteY34" fmla="*/ 162918 h 225368"/>
                <a:gd name="connsiteX35" fmla="*/ 50650 w 114419"/>
                <a:gd name="connsiteY35" fmla="*/ 112467 h 225368"/>
                <a:gd name="connsiteX36" fmla="*/ 26282 w 114419"/>
                <a:gd name="connsiteY36" fmla="*/ 103408 h 225368"/>
                <a:gd name="connsiteX37" fmla="*/ 10359 w 114419"/>
                <a:gd name="connsiteY37" fmla="*/ 42797 h 225368"/>
                <a:gd name="connsiteX38" fmla="*/ 16277 w 114419"/>
                <a:gd name="connsiteY38" fmla="*/ 34790 h 225368"/>
                <a:gd name="connsiteX39" fmla="*/ 50697 w 114419"/>
                <a:gd name="connsiteY39" fmla="*/ 20768 h 225368"/>
                <a:gd name="connsiteX40" fmla="*/ 50697 w 114419"/>
                <a:gd name="connsiteY40" fmla="*/ 9155 h 225368"/>
                <a:gd name="connsiteX41" fmla="*/ 57543 w 114419"/>
                <a:gd name="connsiteY41" fmla="*/ 0 h 225368"/>
                <a:gd name="connsiteX42" fmla="*/ 64533 w 114419"/>
                <a:gd name="connsiteY42" fmla="*/ 8818 h 225368"/>
                <a:gd name="connsiteX43" fmla="*/ 50745 w 114419"/>
                <a:gd name="connsiteY43" fmla="*/ 83989 h 225368"/>
                <a:gd name="connsiteX44" fmla="*/ 50745 w 114419"/>
                <a:gd name="connsiteY44" fmla="*/ 42115 h 225368"/>
                <a:gd name="connsiteX45" fmla="*/ 36384 w 114419"/>
                <a:gd name="connsiteY45" fmla="*/ 49343 h 225368"/>
                <a:gd name="connsiteX46" fmla="*/ 31309 w 114419"/>
                <a:gd name="connsiteY46" fmla="*/ 62883 h 225368"/>
                <a:gd name="connsiteX47" fmla="*/ 36096 w 114419"/>
                <a:gd name="connsiteY47" fmla="*/ 75942 h 225368"/>
                <a:gd name="connsiteX48" fmla="*/ 50745 w 114419"/>
                <a:gd name="connsiteY48" fmla="*/ 83989 h 225368"/>
                <a:gd name="connsiteX49" fmla="*/ 64533 w 114419"/>
                <a:gd name="connsiteY49" fmla="*/ 116514 h 225368"/>
                <a:gd name="connsiteX50" fmla="*/ 64533 w 114419"/>
                <a:gd name="connsiteY50" fmla="*/ 164412 h 225368"/>
                <a:gd name="connsiteX51" fmla="*/ 81480 w 114419"/>
                <a:gd name="connsiteY51" fmla="*/ 155545 h 225368"/>
                <a:gd name="connsiteX52" fmla="*/ 87464 w 114419"/>
                <a:gd name="connsiteY52" fmla="*/ 140029 h 225368"/>
                <a:gd name="connsiteX53" fmla="*/ 81671 w 114419"/>
                <a:gd name="connsiteY53" fmla="*/ 125284 h 225368"/>
                <a:gd name="connsiteX54" fmla="*/ 64533 w 114419"/>
                <a:gd name="connsiteY54" fmla="*/ 116514 h 22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4419" h="225368">
                  <a:moveTo>
                    <a:pt x="64533" y="8818"/>
                  </a:moveTo>
                  <a:lnTo>
                    <a:pt x="64533" y="20624"/>
                  </a:lnTo>
                  <a:cubicBezTo>
                    <a:pt x="71389" y="21214"/>
                    <a:pt x="78119" y="22838"/>
                    <a:pt x="84495" y="25442"/>
                  </a:cubicBezTo>
                  <a:cubicBezTo>
                    <a:pt x="90057" y="27923"/>
                    <a:pt x="94973" y="31668"/>
                    <a:pt x="98857" y="36381"/>
                  </a:cubicBezTo>
                  <a:cubicBezTo>
                    <a:pt x="101925" y="39809"/>
                    <a:pt x="104474" y="43673"/>
                    <a:pt x="106421" y="47849"/>
                  </a:cubicBezTo>
                  <a:cubicBezTo>
                    <a:pt x="108051" y="51235"/>
                    <a:pt x="108948" y="54930"/>
                    <a:pt x="109054" y="58691"/>
                  </a:cubicBezTo>
                  <a:cubicBezTo>
                    <a:pt x="109135" y="62323"/>
                    <a:pt x="107693" y="65822"/>
                    <a:pt x="105081" y="68328"/>
                  </a:cubicBezTo>
                  <a:cubicBezTo>
                    <a:pt x="102565" y="70915"/>
                    <a:pt x="99102" y="72344"/>
                    <a:pt x="95506" y="72279"/>
                  </a:cubicBezTo>
                  <a:cubicBezTo>
                    <a:pt x="88661" y="72503"/>
                    <a:pt x="82735" y="67532"/>
                    <a:pt x="81719" y="60715"/>
                  </a:cubicBezTo>
                  <a:cubicBezTo>
                    <a:pt x="79686" y="51971"/>
                    <a:pt x="73109" y="45020"/>
                    <a:pt x="64533" y="42548"/>
                  </a:cubicBezTo>
                  <a:lnTo>
                    <a:pt x="64533" y="88036"/>
                  </a:lnTo>
                  <a:cubicBezTo>
                    <a:pt x="73533" y="90542"/>
                    <a:pt x="80666" y="92855"/>
                    <a:pt x="86027" y="94831"/>
                  </a:cubicBezTo>
                  <a:cubicBezTo>
                    <a:pt x="91332" y="96838"/>
                    <a:pt x="96207" y="99847"/>
                    <a:pt x="100389" y="103697"/>
                  </a:cubicBezTo>
                  <a:cubicBezTo>
                    <a:pt x="104865" y="107689"/>
                    <a:pt x="108412" y="112624"/>
                    <a:pt x="110778" y="118153"/>
                  </a:cubicBezTo>
                  <a:cubicBezTo>
                    <a:pt x="113257" y="123931"/>
                    <a:pt x="114497" y="130170"/>
                    <a:pt x="114416" y="136464"/>
                  </a:cubicBezTo>
                  <a:cubicBezTo>
                    <a:pt x="114435" y="144616"/>
                    <a:pt x="112444" y="152646"/>
                    <a:pt x="108623" y="159834"/>
                  </a:cubicBezTo>
                  <a:cubicBezTo>
                    <a:pt x="104568" y="167173"/>
                    <a:pt x="98612" y="173267"/>
                    <a:pt x="91389" y="177470"/>
                  </a:cubicBezTo>
                  <a:cubicBezTo>
                    <a:pt x="83202" y="182298"/>
                    <a:pt x="74003" y="185121"/>
                    <a:pt x="64533" y="185710"/>
                  </a:cubicBezTo>
                  <a:lnTo>
                    <a:pt x="64533" y="212935"/>
                  </a:lnTo>
                  <a:cubicBezTo>
                    <a:pt x="64689" y="216115"/>
                    <a:pt x="64267" y="219301"/>
                    <a:pt x="63288" y="222331"/>
                  </a:cubicBezTo>
                  <a:cubicBezTo>
                    <a:pt x="62291" y="224423"/>
                    <a:pt x="60067" y="225632"/>
                    <a:pt x="57783" y="225319"/>
                  </a:cubicBezTo>
                  <a:cubicBezTo>
                    <a:pt x="55670" y="225531"/>
                    <a:pt x="53602" y="224615"/>
                    <a:pt x="52325" y="222910"/>
                  </a:cubicBezTo>
                  <a:cubicBezTo>
                    <a:pt x="51115" y="220616"/>
                    <a:pt x="50568" y="218028"/>
                    <a:pt x="50745" y="215441"/>
                  </a:cubicBezTo>
                  <a:lnTo>
                    <a:pt x="50745" y="185951"/>
                  </a:lnTo>
                  <a:cubicBezTo>
                    <a:pt x="43051" y="185247"/>
                    <a:pt x="35537" y="183209"/>
                    <a:pt x="28532" y="179928"/>
                  </a:cubicBezTo>
                  <a:cubicBezTo>
                    <a:pt x="22564" y="177168"/>
                    <a:pt x="17170" y="173293"/>
                    <a:pt x="12639" y="168507"/>
                  </a:cubicBezTo>
                  <a:cubicBezTo>
                    <a:pt x="8574" y="164336"/>
                    <a:pt x="5326" y="159432"/>
                    <a:pt x="3064" y="154052"/>
                  </a:cubicBezTo>
                  <a:cubicBezTo>
                    <a:pt x="1089" y="149489"/>
                    <a:pt x="47" y="144572"/>
                    <a:pt x="0" y="139596"/>
                  </a:cubicBezTo>
                  <a:cubicBezTo>
                    <a:pt x="-26" y="135955"/>
                    <a:pt x="1447" y="132466"/>
                    <a:pt x="4070" y="129958"/>
                  </a:cubicBezTo>
                  <a:cubicBezTo>
                    <a:pt x="6731" y="127173"/>
                    <a:pt x="10428" y="125636"/>
                    <a:pt x="14266" y="125718"/>
                  </a:cubicBezTo>
                  <a:cubicBezTo>
                    <a:pt x="17181" y="125630"/>
                    <a:pt x="20053" y="126436"/>
                    <a:pt x="22500" y="128031"/>
                  </a:cubicBezTo>
                  <a:cubicBezTo>
                    <a:pt x="24802" y="129549"/>
                    <a:pt x="26497" y="131835"/>
                    <a:pt x="27288" y="134488"/>
                  </a:cubicBezTo>
                  <a:cubicBezTo>
                    <a:pt x="29251" y="140463"/>
                    <a:pt x="30926" y="145041"/>
                    <a:pt x="32362" y="148221"/>
                  </a:cubicBezTo>
                  <a:cubicBezTo>
                    <a:pt x="33933" y="151548"/>
                    <a:pt x="36184" y="154504"/>
                    <a:pt x="38969" y="156895"/>
                  </a:cubicBezTo>
                  <a:cubicBezTo>
                    <a:pt x="42340" y="159794"/>
                    <a:pt x="46342" y="161858"/>
                    <a:pt x="50650" y="162918"/>
                  </a:cubicBezTo>
                  <a:lnTo>
                    <a:pt x="50650" y="112467"/>
                  </a:lnTo>
                  <a:cubicBezTo>
                    <a:pt x="42251" y="110260"/>
                    <a:pt x="34089" y="107226"/>
                    <a:pt x="26282" y="103408"/>
                  </a:cubicBezTo>
                  <a:cubicBezTo>
                    <a:pt x="5257" y="91097"/>
                    <a:pt x="-1872" y="63961"/>
                    <a:pt x="10359" y="42797"/>
                  </a:cubicBezTo>
                  <a:cubicBezTo>
                    <a:pt x="12025" y="39913"/>
                    <a:pt x="14011" y="37227"/>
                    <a:pt x="16277" y="34790"/>
                  </a:cubicBezTo>
                  <a:cubicBezTo>
                    <a:pt x="25702" y="26102"/>
                    <a:pt x="37922" y="21124"/>
                    <a:pt x="50697" y="20768"/>
                  </a:cubicBezTo>
                  <a:lnTo>
                    <a:pt x="50697" y="9155"/>
                  </a:lnTo>
                  <a:cubicBezTo>
                    <a:pt x="50697" y="3036"/>
                    <a:pt x="52947" y="0"/>
                    <a:pt x="57543" y="0"/>
                  </a:cubicBezTo>
                  <a:cubicBezTo>
                    <a:pt x="62139" y="0"/>
                    <a:pt x="64533" y="2988"/>
                    <a:pt x="64533" y="8818"/>
                  </a:cubicBezTo>
                  <a:close/>
                  <a:moveTo>
                    <a:pt x="50745" y="83989"/>
                  </a:moveTo>
                  <a:lnTo>
                    <a:pt x="50745" y="42115"/>
                  </a:lnTo>
                  <a:cubicBezTo>
                    <a:pt x="45508" y="43484"/>
                    <a:pt x="40615" y="45947"/>
                    <a:pt x="36384" y="49343"/>
                  </a:cubicBezTo>
                  <a:cubicBezTo>
                    <a:pt x="32780" y="52874"/>
                    <a:pt x="30920" y="57835"/>
                    <a:pt x="31309" y="62883"/>
                  </a:cubicBezTo>
                  <a:cubicBezTo>
                    <a:pt x="30943" y="67729"/>
                    <a:pt x="32691" y="72496"/>
                    <a:pt x="36096" y="75942"/>
                  </a:cubicBezTo>
                  <a:cubicBezTo>
                    <a:pt x="40412" y="79559"/>
                    <a:pt x="45388" y="82293"/>
                    <a:pt x="50745" y="83989"/>
                  </a:cubicBezTo>
                  <a:close/>
                  <a:moveTo>
                    <a:pt x="64533" y="116514"/>
                  </a:moveTo>
                  <a:lnTo>
                    <a:pt x="64533" y="164412"/>
                  </a:lnTo>
                  <a:cubicBezTo>
                    <a:pt x="71002" y="163431"/>
                    <a:pt x="76964" y="160311"/>
                    <a:pt x="81480" y="155545"/>
                  </a:cubicBezTo>
                  <a:cubicBezTo>
                    <a:pt x="85388" y="151344"/>
                    <a:pt x="87532" y="145785"/>
                    <a:pt x="87464" y="140029"/>
                  </a:cubicBezTo>
                  <a:cubicBezTo>
                    <a:pt x="87802" y="134493"/>
                    <a:pt x="85679" y="129091"/>
                    <a:pt x="81671" y="125284"/>
                  </a:cubicBezTo>
                  <a:cubicBezTo>
                    <a:pt x="76606" y="121225"/>
                    <a:pt x="70776" y="118241"/>
                    <a:pt x="64533" y="116514"/>
                  </a:cubicBezTo>
                  <a:close/>
                </a:path>
              </a:pathLst>
            </a:custGeom>
            <a:solidFill>
              <a:srgbClr val="FFFFFF"/>
            </a:solidFill>
            <a:ln w="4706" cap="flat">
              <a:noFill/>
              <a:prstDash val="solid"/>
              <a:miter/>
            </a:ln>
          </p:spPr>
          <p:txBody>
            <a:bodyPr rtlCol="0" anchor="ctr"/>
            <a:lstStyle/>
            <a:p>
              <a:endParaRPr lang="en-GB"/>
            </a:p>
          </p:txBody>
        </p:sp>
      </p:grpSp>
      <p:sp>
        <p:nvSpPr>
          <p:cNvPr id="79" name="TextBox 78">
            <a:extLst>
              <a:ext uri="{FF2B5EF4-FFF2-40B4-BE49-F238E27FC236}">
                <a16:creationId xmlns:a16="http://schemas.microsoft.com/office/drawing/2014/main" id="{566A652F-45D8-4C7F-807E-66D952A59F1E}"/>
              </a:ext>
            </a:extLst>
          </p:cNvPr>
          <p:cNvSpPr txBox="1"/>
          <p:nvPr/>
        </p:nvSpPr>
        <p:spPr>
          <a:xfrm>
            <a:off x="10092532" y="1322663"/>
            <a:ext cx="1440000" cy="215444"/>
          </a:xfrm>
          <a:prstGeom prst="rect">
            <a:avLst/>
          </a:prstGeom>
          <a:noFill/>
        </p:spPr>
        <p:txBody>
          <a:bodyPr wrap="square" lIns="0" tIns="0" rIns="0" bIns="0" rtlCol="0">
            <a:spAutoFit/>
          </a:bodyPr>
          <a:lstStyle/>
          <a:p>
            <a:pPr algn="ctr">
              <a:spcAft>
                <a:spcPts val="300"/>
              </a:spcAft>
            </a:pPr>
            <a:r>
              <a:rPr lang="en-GB" sz="1400" b="1" dirty="0">
                <a:solidFill>
                  <a:schemeClr val="bg1"/>
                </a:solidFill>
                <a:cs typeface="Futura Medium" panose="020B0602020204020303" pitchFamily="34" charset="-79"/>
              </a:rPr>
              <a:t>Profitability</a:t>
            </a:r>
          </a:p>
        </p:txBody>
      </p:sp>
      <p:sp>
        <p:nvSpPr>
          <p:cNvPr id="82" name="Rectangle 81">
            <a:extLst>
              <a:ext uri="{FF2B5EF4-FFF2-40B4-BE49-F238E27FC236}">
                <a16:creationId xmlns:a16="http://schemas.microsoft.com/office/drawing/2014/main" id="{E16B9DD8-6AC8-46DF-BB85-36DD11832732}"/>
              </a:ext>
            </a:extLst>
          </p:cNvPr>
          <p:cNvSpPr/>
          <p:nvPr/>
        </p:nvSpPr>
        <p:spPr>
          <a:xfrm>
            <a:off x="539750" y="1788160"/>
            <a:ext cx="2078553" cy="4393222"/>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Trebuchet MS" panose="020B0603020202020204" pitchFamily="34" charset="0"/>
              </a:rPr>
              <a:t>Demand is being slowly hit by the cost-of-living crisis, this may accelerate in Q3.</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The Bank of England has warned that the UK will have a </a:t>
            </a:r>
            <a:r>
              <a:rPr lang="en-GB" sz="1200" dirty="0">
                <a:latin typeface="Trebuchet MS" panose="020B0603020202020204" pitchFamily="34" charset="0"/>
                <a:hlinkClick r:id="rId23"/>
              </a:rPr>
              <a:t>recession</a:t>
            </a:r>
            <a:r>
              <a:rPr lang="en-GB" sz="1200" dirty="0">
                <a:latin typeface="Trebuchet MS" panose="020B0603020202020204" pitchFamily="34" charset="0"/>
              </a:rPr>
              <a:t> by the end of this year.  </a:t>
            </a:r>
          </a:p>
          <a:p>
            <a:pPr algn="ctr"/>
            <a:endParaRPr lang="en-GB" sz="1000" dirty="0">
              <a:latin typeface="Trebuchet MS" panose="020B0603020202020204" pitchFamily="34" charset="0"/>
            </a:endParaRPr>
          </a:p>
          <a:p>
            <a:pPr algn="ctr"/>
            <a:r>
              <a:rPr lang="en-GB" sz="1200" dirty="0">
                <a:solidFill>
                  <a:schemeClr val="bg1"/>
                </a:solidFill>
                <a:latin typeface="Trebuchet MS" panose="020B0603020202020204" pitchFamily="34" charset="0"/>
              </a:rPr>
              <a:t>Tesco </a:t>
            </a:r>
            <a:r>
              <a:rPr lang="en-GB" sz="1200" dirty="0">
                <a:solidFill>
                  <a:schemeClr val="bg1"/>
                </a:solidFill>
                <a:latin typeface="Trebuchet MS" panose="020B0603020202020204" pitchFamily="34" charset="0"/>
                <a:hlinkClick r:id="rId24"/>
              </a:rPr>
              <a:t>sales fall </a:t>
            </a:r>
            <a:r>
              <a:rPr lang="en-GB" sz="1200" dirty="0">
                <a:solidFill>
                  <a:schemeClr val="bg1"/>
                </a:solidFill>
                <a:latin typeface="Trebuchet MS" panose="020B0603020202020204" pitchFamily="34" charset="0"/>
              </a:rPr>
              <a:t>as customers change behaviour amid soaring inflation. Ocado has swung to an </a:t>
            </a:r>
            <a:r>
              <a:rPr lang="en-GB" sz="1200" dirty="0">
                <a:solidFill>
                  <a:schemeClr val="bg1"/>
                </a:solidFill>
                <a:latin typeface="Trebuchet MS" panose="020B0603020202020204" pitchFamily="34" charset="0"/>
                <a:hlinkClick r:id="rId25"/>
              </a:rPr>
              <a:t>underlying loss</a:t>
            </a:r>
            <a:r>
              <a:rPr lang="en-GB" sz="1200" dirty="0">
                <a:solidFill>
                  <a:schemeClr val="bg1"/>
                </a:solidFill>
                <a:latin typeface="Trebuchet MS" panose="020B0603020202020204" pitchFamily="34" charset="0"/>
              </a:rPr>
              <a:t>, attributing it to the pandemic and cost-of-living crisis.  Lidl and Aldi hit </a:t>
            </a:r>
            <a:r>
              <a:rPr lang="en-GB" sz="1200" dirty="0">
                <a:solidFill>
                  <a:schemeClr val="bg1"/>
                </a:solidFill>
                <a:latin typeface="Trebuchet MS" panose="020B0603020202020204" pitchFamily="34" charset="0"/>
                <a:hlinkClick r:id="rId26"/>
              </a:rPr>
              <a:t>record market share</a:t>
            </a:r>
            <a:r>
              <a:rPr lang="en-GB" sz="1200" dirty="0">
                <a:solidFill>
                  <a:schemeClr val="bg1"/>
                </a:solidFill>
                <a:latin typeface="Trebuchet MS" panose="020B0603020202020204" pitchFamily="34" charset="0"/>
              </a:rPr>
              <a:t> of 16% inflation continues to rise.</a:t>
            </a:r>
          </a:p>
          <a:p>
            <a:pPr algn="ctr"/>
            <a:endParaRPr lang="en-GB" sz="900" dirty="0">
              <a:latin typeface="Trebuchet MS" panose="020B0603020202020204" pitchFamily="34" charset="0"/>
            </a:endParaRPr>
          </a:p>
          <a:p>
            <a:pPr algn="ctr"/>
            <a:r>
              <a:rPr lang="en-GB" sz="1200" dirty="0">
                <a:latin typeface="Trebuchet MS" panose="020B0603020202020204" pitchFamily="34" charset="0"/>
              </a:rPr>
              <a:t>Convenience stores grocery </a:t>
            </a:r>
            <a:r>
              <a:rPr lang="en-GB" sz="1200" dirty="0">
                <a:latin typeface="Trebuchet MS" panose="020B0603020202020204" pitchFamily="34" charset="0"/>
                <a:hlinkClick r:id="rId27"/>
              </a:rPr>
              <a:t>sales grew </a:t>
            </a:r>
            <a:r>
              <a:rPr lang="en-GB" sz="1200" dirty="0">
                <a:latin typeface="Trebuchet MS" panose="020B0603020202020204" pitchFamily="34" charset="0"/>
              </a:rPr>
              <a:t>2.7% in August whereas a supermarkets declined 3.8%.</a:t>
            </a:r>
          </a:p>
        </p:txBody>
      </p:sp>
      <p:sp>
        <p:nvSpPr>
          <p:cNvPr id="83" name="Rectangle 82">
            <a:extLst>
              <a:ext uri="{FF2B5EF4-FFF2-40B4-BE49-F238E27FC236}">
                <a16:creationId xmlns:a16="http://schemas.microsoft.com/office/drawing/2014/main" id="{448FD7A3-9A35-4C0E-9FBA-425B1AE1357B}"/>
              </a:ext>
            </a:extLst>
          </p:cNvPr>
          <p:cNvSpPr/>
          <p:nvPr/>
        </p:nvSpPr>
        <p:spPr>
          <a:xfrm>
            <a:off x="2776766" y="1772053"/>
            <a:ext cx="2078553" cy="4393222"/>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Trebuchet MS" panose="020B0603020202020204" pitchFamily="34" charset="0"/>
              </a:rPr>
              <a:t>Value, trust and convenience are the most important drivers.</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43% of shoppers </a:t>
            </a:r>
            <a:r>
              <a:rPr lang="en-GB" sz="1200" dirty="0">
                <a:latin typeface="Trebuchet MS" panose="020B0603020202020204" pitchFamily="34" charset="0"/>
                <a:hlinkClick r:id="rId28"/>
              </a:rPr>
              <a:t>don’t trust </a:t>
            </a:r>
            <a:r>
              <a:rPr lang="en-GB" sz="1200" dirty="0">
                <a:latin typeface="Trebuchet MS" panose="020B0603020202020204" pitchFamily="34" charset="0"/>
              </a:rPr>
              <a:t>supermarkets amid cost-of-living crisis.</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Delivery remains is a key battleground. </a:t>
            </a:r>
            <a:r>
              <a:rPr lang="en-GB" sz="1200" dirty="0">
                <a:latin typeface="Trebuchet MS" panose="020B0603020202020204" pitchFamily="34" charset="0"/>
                <a:hlinkClick r:id="rId29"/>
              </a:rPr>
              <a:t>Booker Wholesale </a:t>
            </a:r>
            <a:r>
              <a:rPr lang="en-GB" sz="1200" dirty="0">
                <a:latin typeface="Trebuchet MS" panose="020B0603020202020204" pitchFamily="34" charset="0"/>
              </a:rPr>
              <a:t>has partnered with Just Eat. </a:t>
            </a:r>
            <a:r>
              <a:rPr lang="en-GB" sz="1200" dirty="0">
                <a:latin typeface="Trebuchet MS" panose="020B0603020202020204" pitchFamily="34" charset="0"/>
                <a:hlinkClick r:id="rId30"/>
              </a:rPr>
              <a:t>Asda</a:t>
            </a:r>
            <a:r>
              <a:rPr lang="en-GB" sz="1200" dirty="0">
                <a:latin typeface="Trebuchet MS" panose="020B0603020202020204" pitchFamily="34" charset="0"/>
              </a:rPr>
              <a:t> teams with Deliveroo to provide on demand groceries.</a:t>
            </a:r>
            <a:endParaRPr lang="en-GB" sz="1200" dirty="0">
              <a:latin typeface="Trebuchet MS" panose="020B0603020202020204" pitchFamily="34" charset="0"/>
              <a:hlinkClick r:id="rId31"/>
            </a:endParaRP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Asda has bought all 132 </a:t>
            </a:r>
            <a:r>
              <a:rPr lang="en-GB" sz="1200" dirty="0">
                <a:latin typeface="Trebuchet MS" panose="020B0603020202020204" pitchFamily="34" charset="0"/>
                <a:hlinkClick r:id="rId32"/>
              </a:rPr>
              <a:t>petrol forecourt sites </a:t>
            </a:r>
            <a:r>
              <a:rPr lang="en-GB" sz="1200" dirty="0">
                <a:latin typeface="Trebuchet MS" panose="020B0603020202020204" pitchFamily="34" charset="0"/>
              </a:rPr>
              <a:t>from Co-op as part of its ongoing bid to expand further into the convenience market. </a:t>
            </a:r>
            <a:r>
              <a:rPr lang="en-GB" sz="1200" dirty="0">
                <a:latin typeface="Trebuchet MS" panose="020B0603020202020204" pitchFamily="34" charset="0"/>
                <a:hlinkClick r:id="rId33"/>
              </a:rPr>
              <a:t>Booker</a:t>
            </a:r>
            <a:r>
              <a:rPr lang="en-GB" sz="1200" dirty="0">
                <a:latin typeface="Trebuchet MS" panose="020B0603020202020204" pitchFamily="34" charset="0"/>
              </a:rPr>
              <a:t> is opening 150 new Budgens stores this year.</a:t>
            </a:r>
          </a:p>
          <a:p>
            <a:pPr algn="ctr"/>
            <a:endParaRPr lang="en-US" sz="1200" dirty="0">
              <a:latin typeface="Trebuchet MS" panose="020B0603020202020204" pitchFamily="34" charset="0"/>
            </a:endParaRPr>
          </a:p>
        </p:txBody>
      </p:sp>
    </p:spTree>
    <p:extLst>
      <p:ext uri="{BB962C8B-B14F-4D97-AF65-F5344CB8AC3E}">
        <p14:creationId xmlns:p14="http://schemas.microsoft.com/office/powerpoint/2010/main" val="3550163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7F5FFD16-636C-144A-9ED9-3AB369BA2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5" y="-17953"/>
            <a:ext cx="12192000" cy="6858000"/>
          </a:xfrm>
          <a:prstGeom prst="rect">
            <a:avLst/>
          </a:prstGeom>
        </p:spPr>
      </p:pic>
      <p:pic>
        <p:nvPicPr>
          <p:cNvPr id="13" name="Picture 12">
            <a:extLst>
              <a:ext uri="{FF2B5EF4-FFF2-40B4-BE49-F238E27FC236}">
                <a16:creationId xmlns:a16="http://schemas.microsoft.com/office/drawing/2014/main" id="{A09A35BA-E644-E542-936B-F0D41EA6E670}"/>
              </a:ext>
            </a:extLst>
          </p:cNvPr>
          <p:cNvPicPr>
            <a:picLocks noChangeAspect="1"/>
          </p:cNvPicPr>
          <p:nvPr/>
        </p:nvPicPr>
        <p:blipFill>
          <a:blip r:embed="rId4"/>
          <a:stretch>
            <a:fillRect/>
          </a:stretch>
        </p:blipFill>
        <p:spPr>
          <a:xfrm>
            <a:off x="0" y="6226581"/>
            <a:ext cx="12192000" cy="317500"/>
          </a:xfrm>
          <a:prstGeom prst="rect">
            <a:avLst/>
          </a:prstGeom>
        </p:spPr>
      </p:pic>
      <p:sp>
        <p:nvSpPr>
          <p:cNvPr id="14" name="TextBox 13">
            <a:extLst>
              <a:ext uri="{FF2B5EF4-FFF2-40B4-BE49-F238E27FC236}">
                <a16:creationId xmlns:a16="http://schemas.microsoft.com/office/drawing/2014/main" id="{BC194EE9-9B4B-8140-A4FE-E4D90DAEF67F}"/>
              </a:ext>
            </a:extLst>
          </p:cNvPr>
          <p:cNvSpPr txBox="1"/>
          <p:nvPr/>
        </p:nvSpPr>
        <p:spPr>
          <a:xfrm>
            <a:off x="403727" y="452363"/>
            <a:ext cx="7720942" cy="523220"/>
          </a:xfrm>
          <a:prstGeom prst="rect">
            <a:avLst/>
          </a:prstGeom>
          <a:noFill/>
        </p:spPr>
        <p:txBody>
          <a:bodyPr wrap="square" rtlCol="0">
            <a:spAutoFit/>
          </a:bodyPr>
          <a:lstStyle/>
          <a:p>
            <a:r>
              <a:rPr lang="en-GB" sz="2800" dirty="0">
                <a:solidFill>
                  <a:schemeClr val="bg1"/>
                </a:solidFill>
              </a:rPr>
              <a:t>Transforming to the ‘Retailer of the future’ </a:t>
            </a:r>
          </a:p>
        </p:txBody>
      </p:sp>
      <p:cxnSp>
        <p:nvCxnSpPr>
          <p:cNvPr id="69" name="Straight Connector 68">
            <a:extLst>
              <a:ext uri="{FF2B5EF4-FFF2-40B4-BE49-F238E27FC236}">
                <a16:creationId xmlns:a16="http://schemas.microsoft.com/office/drawing/2014/main" id="{9FD84226-3081-534C-ACA6-D42247B05ABD}"/>
              </a:ext>
            </a:extLst>
          </p:cNvPr>
          <p:cNvCxnSpPr>
            <a:cxnSpLocks/>
          </p:cNvCxnSpPr>
          <p:nvPr/>
        </p:nvCxnSpPr>
        <p:spPr>
          <a:xfrm>
            <a:off x="487180" y="966866"/>
            <a:ext cx="5097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F7475A6-6D4A-43CE-BCDE-D71EE1DB6E55}"/>
              </a:ext>
            </a:extLst>
          </p:cNvPr>
          <p:cNvSpPr txBox="1"/>
          <p:nvPr/>
        </p:nvSpPr>
        <p:spPr>
          <a:xfrm>
            <a:off x="1282340" y="1210229"/>
            <a:ext cx="2981858" cy="369332"/>
          </a:xfrm>
          <a:prstGeom prst="rect">
            <a:avLst/>
          </a:prstGeom>
          <a:noFill/>
        </p:spPr>
        <p:txBody>
          <a:bodyPr wrap="square" rtlCol="0">
            <a:spAutoFit/>
          </a:bodyPr>
          <a:lstStyle/>
          <a:p>
            <a:pPr algn="ctr">
              <a:spcAft>
                <a:spcPts val="300"/>
              </a:spcAft>
            </a:pPr>
            <a:r>
              <a:rPr lang="en-GB" b="1" dirty="0">
                <a:solidFill>
                  <a:schemeClr val="bg1"/>
                </a:solidFill>
                <a:cs typeface="Futura Medium" panose="020B0602020204020303" pitchFamily="34" charset="-79"/>
              </a:rPr>
              <a:t>Traditional Retail</a:t>
            </a:r>
          </a:p>
        </p:txBody>
      </p:sp>
      <p:sp>
        <p:nvSpPr>
          <p:cNvPr id="27" name="TextBox 26">
            <a:extLst>
              <a:ext uri="{FF2B5EF4-FFF2-40B4-BE49-F238E27FC236}">
                <a16:creationId xmlns:a16="http://schemas.microsoft.com/office/drawing/2014/main" id="{BA205EDA-096A-482C-B995-A775E3C0E7DB}"/>
              </a:ext>
            </a:extLst>
          </p:cNvPr>
          <p:cNvSpPr txBox="1"/>
          <p:nvPr/>
        </p:nvSpPr>
        <p:spPr>
          <a:xfrm>
            <a:off x="7712024" y="1174706"/>
            <a:ext cx="3154680" cy="369332"/>
          </a:xfrm>
          <a:prstGeom prst="rect">
            <a:avLst/>
          </a:prstGeom>
          <a:noFill/>
        </p:spPr>
        <p:txBody>
          <a:bodyPr wrap="square" rtlCol="0">
            <a:spAutoFit/>
          </a:bodyPr>
          <a:lstStyle/>
          <a:p>
            <a:pPr algn="ctr">
              <a:spcAft>
                <a:spcPts val="300"/>
              </a:spcAft>
            </a:pPr>
            <a:r>
              <a:rPr lang="en-GB" b="1" dirty="0">
                <a:solidFill>
                  <a:schemeClr val="bg1"/>
                </a:solidFill>
                <a:cs typeface="Futura Medium" panose="020B0602020204020303" pitchFamily="34" charset="-79"/>
              </a:rPr>
              <a:t>Digital Retail Ecosystem</a:t>
            </a:r>
          </a:p>
        </p:txBody>
      </p:sp>
      <p:cxnSp>
        <p:nvCxnSpPr>
          <p:cNvPr id="32" name="Straight Connector 31">
            <a:extLst>
              <a:ext uri="{FF2B5EF4-FFF2-40B4-BE49-F238E27FC236}">
                <a16:creationId xmlns:a16="http://schemas.microsoft.com/office/drawing/2014/main" id="{3745A20A-F6AC-4F2B-AEAE-89BE08551291}"/>
              </a:ext>
            </a:extLst>
          </p:cNvPr>
          <p:cNvCxnSpPr>
            <a:cxnSpLocks/>
          </p:cNvCxnSpPr>
          <p:nvPr/>
        </p:nvCxnSpPr>
        <p:spPr>
          <a:xfrm>
            <a:off x="2178169" y="1596505"/>
            <a:ext cx="8131509" cy="0"/>
          </a:xfrm>
          <a:prstGeom prst="line">
            <a:avLst/>
          </a:prstGeom>
          <a:ln>
            <a:solidFill>
              <a:schemeClr val="bg1"/>
            </a:solidFill>
            <a:prstDash val="lg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9DE4B2E4-4006-47AD-9576-3D426E67E156}"/>
              </a:ext>
            </a:extLst>
          </p:cNvPr>
          <p:cNvSpPr/>
          <p:nvPr/>
        </p:nvSpPr>
        <p:spPr>
          <a:xfrm>
            <a:off x="905978" y="2667497"/>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420E947C-4B7D-44B2-863C-8EDB374219B9}"/>
              </a:ext>
            </a:extLst>
          </p:cNvPr>
          <p:cNvSpPr/>
          <p:nvPr/>
        </p:nvSpPr>
        <p:spPr>
          <a:xfrm>
            <a:off x="905978" y="3541857"/>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9E336B44-86F8-473F-810D-816F27FEE5C4}"/>
              </a:ext>
            </a:extLst>
          </p:cNvPr>
          <p:cNvSpPr/>
          <p:nvPr/>
        </p:nvSpPr>
        <p:spPr>
          <a:xfrm>
            <a:off x="905978" y="4416217"/>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F9C1ECB3-A64B-44E6-A8EB-25208DDAFC0E}"/>
              </a:ext>
            </a:extLst>
          </p:cNvPr>
          <p:cNvSpPr/>
          <p:nvPr/>
        </p:nvSpPr>
        <p:spPr>
          <a:xfrm>
            <a:off x="905978" y="5285457"/>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3C940C8B-A0EF-440C-AE24-6F0A37A669A0}"/>
              </a:ext>
            </a:extLst>
          </p:cNvPr>
          <p:cNvSpPr/>
          <p:nvPr/>
        </p:nvSpPr>
        <p:spPr>
          <a:xfrm>
            <a:off x="8150317" y="2207376"/>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5CC52E0A-DADA-4ED7-BDEA-6155822107C6}"/>
              </a:ext>
            </a:extLst>
          </p:cNvPr>
          <p:cNvSpPr/>
          <p:nvPr/>
        </p:nvSpPr>
        <p:spPr>
          <a:xfrm>
            <a:off x="8150317" y="3081736"/>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56053C67-AADC-447A-BB77-C50AAF1621EB}"/>
              </a:ext>
            </a:extLst>
          </p:cNvPr>
          <p:cNvSpPr/>
          <p:nvPr/>
        </p:nvSpPr>
        <p:spPr>
          <a:xfrm>
            <a:off x="8150317" y="3956096"/>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AE94FF3F-43D1-494D-930B-7922F98F98F9}"/>
              </a:ext>
            </a:extLst>
          </p:cNvPr>
          <p:cNvSpPr/>
          <p:nvPr/>
        </p:nvSpPr>
        <p:spPr>
          <a:xfrm>
            <a:off x="8150317" y="4825336"/>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Plus Sign 90">
            <a:extLst>
              <a:ext uri="{FF2B5EF4-FFF2-40B4-BE49-F238E27FC236}">
                <a16:creationId xmlns:a16="http://schemas.microsoft.com/office/drawing/2014/main" id="{C4367C31-027C-40C7-B37C-E10D0A5A6E9D}"/>
              </a:ext>
            </a:extLst>
          </p:cNvPr>
          <p:cNvSpPr/>
          <p:nvPr/>
        </p:nvSpPr>
        <p:spPr>
          <a:xfrm>
            <a:off x="4221214" y="3411047"/>
            <a:ext cx="855039" cy="883565"/>
          </a:xfrm>
          <a:prstGeom prst="mathPlus">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92" name="Equals 91">
            <a:extLst>
              <a:ext uri="{FF2B5EF4-FFF2-40B4-BE49-F238E27FC236}">
                <a16:creationId xmlns:a16="http://schemas.microsoft.com/office/drawing/2014/main" id="{FB2CA006-89EB-4EED-9BE2-F3C994FB7386}"/>
              </a:ext>
            </a:extLst>
          </p:cNvPr>
          <p:cNvSpPr/>
          <p:nvPr/>
        </p:nvSpPr>
        <p:spPr>
          <a:xfrm>
            <a:off x="7028719" y="3511159"/>
            <a:ext cx="864004" cy="683685"/>
          </a:xfrm>
          <a:prstGeom prst="mathEqual">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93" name="Graphic 92" descr="Packing Box Open with solid fill">
            <a:extLst>
              <a:ext uri="{FF2B5EF4-FFF2-40B4-BE49-F238E27FC236}">
                <a16:creationId xmlns:a16="http://schemas.microsoft.com/office/drawing/2014/main" id="{36C9982F-75BD-4961-9701-07FE3FD998D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11469" y="3676282"/>
            <a:ext cx="478068" cy="478068"/>
          </a:xfrm>
          <a:prstGeom prst="rect">
            <a:avLst/>
          </a:prstGeom>
        </p:spPr>
      </p:pic>
      <p:pic>
        <p:nvPicPr>
          <p:cNvPr id="94" name="Graphic 93" descr="Star-struck face with solid fill with solid fill">
            <a:extLst>
              <a:ext uri="{FF2B5EF4-FFF2-40B4-BE49-F238E27FC236}">
                <a16:creationId xmlns:a16="http://schemas.microsoft.com/office/drawing/2014/main" id="{8036D34C-7B84-4721-8DA2-C10AA8E9E6D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537964" y="4091582"/>
            <a:ext cx="490865" cy="490865"/>
          </a:xfrm>
          <a:prstGeom prst="rect">
            <a:avLst/>
          </a:prstGeom>
        </p:spPr>
      </p:pic>
      <p:pic>
        <p:nvPicPr>
          <p:cNvPr id="95" name="Graphic 94" descr="Delivery with solid fill">
            <a:extLst>
              <a:ext uri="{FF2B5EF4-FFF2-40B4-BE49-F238E27FC236}">
                <a16:creationId xmlns:a16="http://schemas.microsoft.com/office/drawing/2014/main" id="{04F00400-61B3-433F-85FF-6CE8E8C3C30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510342" y="4938038"/>
            <a:ext cx="546109" cy="546109"/>
          </a:xfrm>
          <a:prstGeom prst="rect">
            <a:avLst/>
          </a:prstGeom>
        </p:spPr>
      </p:pic>
      <p:pic>
        <p:nvPicPr>
          <p:cNvPr id="96" name="Graphic 95" descr="User network with solid fill">
            <a:extLst>
              <a:ext uri="{FF2B5EF4-FFF2-40B4-BE49-F238E27FC236}">
                <a16:creationId xmlns:a16="http://schemas.microsoft.com/office/drawing/2014/main" id="{8287667A-85A4-4119-86BB-D86911375A1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0529221" y="2345838"/>
            <a:ext cx="508351" cy="508351"/>
          </a:xfrm>
          <a:prstGeom prst="rect">
            <a:avLst/>
          </a:prstGeom>
        </p:spPr>
      </p:pic>
      <p:pic>
        <p:nvPicPr>
          <p:cNvPr id="97" name="Graphic 96" descr="Freight with solid fill">
            <a:extLst>
              <a:ext uri="{FF2B5EF4-FFF2-40B4-BE49-F238E27FC236}">
                <a16:creationId xmlns:a16="http://schemas.microsoft.com/office/drawing/2014/main" id="{4D73EB9B-9527-4AAA-A913-225D2277D7A0}"/>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61038" y="2757448"/>
            <a:ext cx="557977" cy="557977"/>
          </a:xfrm>
          <a:prstGeom prst="rect">
            <a:avLst/>
          </a:prstGeom>
        </p:spPr>
      </p:pic>
      <p:sp>
        <p:nvSpPr>
          <p:cNvPr id="99" name="TextBox 98">
            <a:extLst>
              <a:ext uri="{FF2B5EF4-FFF2-40B4-BE49-F238E27FC236}">
                <a16:creationId xmlns:a16="http://schemas.microsoft.com/office/drawing/2014/main" id="{621632AE-F178-4FA1-B78C-C53629E4F320}"/>
              </a:ext>
            </a:extLst>
          </p:cNvPr>
          <p:cNvSpPr txBox="1"/>
          <p:nvPr/>
        </p:nvSpPr>
        <p:spPr>
          <a:xfrm>
            <a:off x="1258734" y="2814840"/>
            <a:ext cx="2474454" cy="461665"/>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Long, Complex Non-transparent Supply Chains</a:t>
            </a:r>
          </a:p>
        </p:txBody>
      </p:sp>
      <p:sp>
        <p:nvSpPr>
          <p:cNvPr id="100" name="TextBox 99">
            <a:extLst>
              <a:ext uri="{FF2B5EF4-FFF2-40B4-BE49-F238E27FC236}">
                <a16:creationId xmlns:a16="http://schemas.microsoft.com/office/drawing/2014/main" id="{D9DD82B8-8BA1-4021-B16C-4435CBD244F3}"/>
              </a:ext>
            </a:extLst>
          </p:cNvPr>
          <p:cNvSpPr txBox="1"/>
          <p:nvPr/>
        </p:nvSpPr>
        <p:spPr>
          <a:xfrm>
            <a:off x="1258734" y="3684170"/>
            <a:ext cx="2474454" cy="461665"/>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Non-sustainable Products &amp; Packaging</a:t>
            </a:r>
          </a:p>
        </p:txBody>
      </p:sp>
      <p:sp>
        <p:nvSpPr>
          <p:cNvPr id="101" name="TextBox 100">
            <a:extLst>
              <a:ext uri="{FF2B5EF4-FFF2-40B4-BE49-F238E27FC236}">
                <a16:creationId xmlns:a16="http://schemas.microsoft.com/office/drawing/2014/main" id="{428283AC-C23B-4ED7-A36B-885F38B0243C}"/>
              </a:ext>
            </a:extLst>
          </p:cNvPr>
          <p:cNvSpPr txBox="1"/>
          <p:nvPr/>
        </p:nvSpPr>
        <p:spPr>
          <a:xfrm>
            <a:off x="1248075" y="4652030"/>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People Intensive Processes</a:t>
            </a:r>
          </a:p>
        </p:txBody>
      </p:sp>
      <p:sp>
        <p:nvSpPr>
          <p:cNvPr id="102" name="TextBox 101">
            <a:extLst>
              <a:ext uri="{FF2B5EF4-FFF2-40B4-BE49-F238E27FC236}">
                <a16:creationId xmlns:a16="http://schemas.microsoft.com/office/drawing/2014/main" id="{24A491B5-AD3F-4885-A17D-1221549ECEBC}"/>
              </a:ext>
            </a:extLst>
          </p:cNvPr>
          <p:cNvSpPr txBox="1"/>
          <p:nvPr/>
        </p:nvSpPr>
        <p:spPr>
          <a:xfrm>
            <a:off x="1258734" y="5482738"/>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Legacy IT</a:t>
            </a:r>
          </a:p>
        </p:txBody>
      </p:sp>
      <p:sp>
        <p:nvSpPr>
          <p:cNvPr id="103" name="TextBox 102">
            <a:extLst>
              <a:ext uri="{FF2B5EF4-FFF2-40B4-BE49-F238E27FC236}">
                <a16:creationId xmlns:a16="http://schemas.microsoft.com/office/drawing/2014/main" id="{B2B99008-80FB-45CC-B18F-48E9E48B4D68}"/>
              </a:ext>
            </a:extLst>
          </p:cNvPr>
          <p:cNvSpPr txBox="1"/>
          <p:nvPr/>
        </p:nvSpPr>
        <p:spPr>
          <a:xfrm>
            <a:off x="8120993" y="2422297"/>
            <a:ext cx="2474454" cy="276999"/>
          </a:xfrm>
          <a:prstGeom prst="rect">
            <a:avLst/>
          </a:prstGeom>
          <a:noFill/>
        </p:spPr>
        <p:txBody>
          <a:bodyPr wrap="square" rtlCol="0" anchor="ctr">
            <a:spAutoFit/>
          </a:bodyPr>
          <a:lstStyle/>
          <a:p>
            <a:pPr lvl="1"/>
            <a:r>
              <a:rPr kumimoji="0" lang="en-GB" sz="1200" b="0" i="0" u="none" strike="noStrike" kern="1200" cap="none" spc="0" normalizeH="0" baseline="0" noProof="0" dirty="0">
                <a:ln>
                  <a:noFill/>
                </a:ln>
                <a:solidFill>
                  <a:prstClr val="white"/>
                </a:solidFill>
                <a:effectLst/>
                <a:uLnTx/>
                <a:uFillTx/>
                <a:latin typeface="Trebuchet MS" panose="020B0703020202090204" pitchFamily="34" charset="0"/>
                <a:ea typeface="+mn-ea"/>
                <a:cs typeface="+mn-cs"/>
              </a:rPr>
              <a:t>Personalised Engagement</a:t>
            </a:r>
          </a:p>
        </p:txBody>
      </p:sp>
      <p:sp>
        <p:nvSpPr>
          <p:cNvPr id="104" name="TextBox 103">
            <a:extLst>
              <a:ext uri="{FF2B5EF4-FFF2-40B4-BE49-F238E27FC236}">
                <a16:creationId xmlns:a16="http://schemas.microsoft.com/office/drawing/2014/main" id="{0D8D672B-B204-4D67-95E3-FA3D3E4D54F0}"/>
              </a:ext>
            </a:extLst>
          </p:cNvPr>
          <p:cNvSpPr txBox="1"/>
          <p:nvPr/>
        </p:nvSpPr>
        <p:spPr>
          <a:xfrm>
            <a:off x="8120993" y="3299699"/>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Online Scale</a:t>
            </a:r>
          </a:p>
        </p:txBody>
      </p:sp>
      <p:sp>
        <p:nvSpPr>
          <p:cNvPr id="105" name="TextBox 104">
            <a:extLst>
              <a:ext uri="{FF2B5EF4-FFF2-40B4-BE49-F238E27FC236}">
                <a16:creationId xmlns:a16="http://schemas.microsoft.com/office/drawing/2014/main" id="{FEBFAF82-A380-4F49-AE16-669BED752888}"/>
              </a:ext>
            </a:extLst>
          </p:cNvPr>
          <p:cNvSpPr txBox="1"/>
          <p:nvPr/>
        </p:nvSpPr>
        <p:spPr>
          <a:xfrm>
            <a:off x="8120993" y="4194869"/>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New Store Role</a:t>
            </a:r>
          </a:p>
        </p:txBody>
      </p:sp>
      <p:sp>
        <p:nvSpPr>
          <p:cNvPr id="106" name="TextBox 105">
            <a:extLst>
              <a:ext uri="{FF2B5EF4-FFF2-40B4-BE49-F238E27FC236}">
                <a16:creationId xmlns:a16="http://schemas.microsoft.com/office/drawing/2014/main" id="{EE944984-3696-4127-9130-FDDFE7156B55}"/>
              </a:ext>
            </a:extLst>
          </p:cNvPr>
          <p:cNvSpPr txBox="1"/>
          <p:nvPr/>
        </p:nvSpPr>
        <p:spPr>
          <a:xfrm>
            <a:off x="8130225" y="5069229"/>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Agile Supply Chains</a:t>
            </a:r>
          </a:p>
        </p:txBody>
      </p:sp>
      <p:pic>
        <p:nvPicPr>
          <p:cNvPr id="2" name="Graphic 1" descr="Disk">
            <a:extLst>
              <a:ext uri="{FF2B5EF4-FFF2-40B4-BE49-F238E27FC236}">
                <a16:creationId xmlns:a16="http://schemas.microsoft.com/office/drawing/2014/main" id="{A1478F5B-A593-4F6C-934F-2D6EAFC49C06}"/>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002756" y="5424599"/>
            <a:ext cx="478068" cy="478068"/>
          </a:xfrm>
          <a:prstGeom prst="rect">
            <a:avLst/>
          </a:prstGeom>
        </p:spPr>
      </p:pic>
      <p:pic>
        <p:nvPicPr>
          <p:cNvPr id="3" name="Graphic 2" descr="Group of people with solid fill">
            <a:extLst>
              <a:ext uri="{FF2B5EF4-FFF2-40B4-BE49-F238E27FC236}">
                <a16:creationId xmlns:a16="http://schemas.microsoft.com/office/drawing/2014/main" id="{4A51E225-B7BE-4AAB-B218-44A4AA26EF2F}"/>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5060" y="4551495"/>
            <a:ext cx="478068" cy="478068"/>
          </a:xfrm>
          <a:prstGeom prst="rect">
            <a:avLst/>
          </a:prstGeom>
        </p:spPr>
      </p:pic>
      <p:grpSp>
        <p:nvGrpSpPr>
          <p:cNvPr id="110" name="Group 109">
            <a:extLst>
              <a:ext uri="{FF2B5EF4-FFF2-40B4-BE49-F238E27FC236}">
                <a16:creationId xmlns:a16="http://schemas.microsoft.com/office/drawing/2014/main" id="{7E482370-CFF4-42C7-B576-7A89AEF5B128}"/>
              </a:ext>
            </a:extLst>
          </p:cNvPr>
          <p:cNvGrpSpPr/>
          <p:nvPr/>
        </p:nvGrpSpPr>
        <p:grpSpPr>
          <a:xfrm>
            <a:off x="5009473" y="1728554"/>
            <a:ext cx="2124550" cy="812658"/>
            <a:chOff x="5121444" y="1891032"/>
            <a:chExt cx="2668898" cy="945366"/>
          </a:xfrm>
        </p:grpSpPr>
        <p:pic>
          <p:nvPicPr>
            <p:cNvPr id="123" name="Graphic 122">
              <a:extLst>
                <a:ext uri="{FF2B5EF4-FFF2-40B4-BE49-F238E27FC236}">
                  <a16:creationId xmlns:a16="http://schemas.microsoft.com/office/drawing/2014/main" id="{47BAA933-2859-4F17-B9E1-7FA5FE1CD2E3}"/>
                </a:ext>
              </a:extLst>
            </p:cNvPr>
            <p:cNvPicPr>
              <a:picLocks noChangeAspect="1"/>
            </p:cNvPicPr>
            <p:nvPr/>
          </p:nvPicPr>
          <p:blipFill>
            <a:blip r:embed="rId19">
              <a:biLevel thresh="75000"/>
              <a:alphaModFix amt="68000"/>
            </a:blip>
            <a:srcRect/>
            <a:stretch/>
          </p:blipFill>
          <p:spPr>
            <a:xfrm>
              <a:off x="6149893" y="1891032"/>
              <a:ext cx="612001" cy="478575"/>
            </a:xfrm>
            <a:prstGeom prst="rect">
              <a:avLst/>
            </a:prstGeom>
          </p:spPr>
        </p:pic>
        <p:sp>
          <p:nvSpPr>
            <p:cNvPr id="124" name="Rectangle 123">
              <a:extLst>
                <a:ext uri="{FF2B5EF4-FFF2-40B4-BE49-F238E27FC236}">
                  <a16:creationId xmlns:a16="http://schemas.microsoft.com/office/drawing/2014/main" id="{80B25EE1-BDA5-4173-A677-45AED1EAFFE5}"/>
                </a:ext>
              </a:extLst>
            </p:cNvPr>
            <p:cNvSpPr/>
            <p:nvPr/>
          </p:nvSpPr>
          <p:spPr>
            <a:xfrm>
              <a:off x="5121444" y="2335146"/>
              <a:ext cx="2668898" cy="501252"/>
            </a:xfrm>
            <a:prstGeom prst="rect">
              <a:avLst/>
            </a:prstGeom>
          </p:spPr>
          <p:txBody>
            <a:bodyPr wrap="square">
              <a:spAutoFit/>
            </a:bodyPr>
            <a:lstStyle/>
            <a:p>
              <a:pPr algn="ctr"/>
              <a:r>
                <a:rPr lang="en-GB" sz="1100" dirty="0">
                  <a:solidFill>
                    <a:prstClr val="white">
                      <a:alpha val="66000"/>
                    </a:prstClr>
                  </a:solidFill>
                  <a:latin typeface="Trebuchet MS" panose="020B0703020202090204" pitchFamily="34" charset="0"/>
                </a:rPr>
                <a:t>Demand</a:t>
              </a:r>
            </a:p>
            <a:p>
              <a:pPr algn="ctr"/>
              <a:r>
                <a:rPr lang="en-GB" sz="1100" i="1" dirty="0">
                  <a:solidFill>
                    <a:prstClr val="white">
                      <a:alpha val="66000"/>
                    </a:prstClr>
                  </a:solidFill>
                  <a:latin typeface="Trebuchet MS" panose="020B0703020202090204" pitchFamily="34" charset="0"/>
                </a:rPr>
                <a:t>Post-COVID normal</a:t>
              </a:r>
              <a:endParaRPr lang="en-GB" sz="1050" i="1" dirty="0">
                <a:solidFill>
                  <a:schemeClr val="bg1">
                    <a:alpha val="66000"/>
                  </a:schemeClr>
                </a:solidFill>
                <a:latin typeface="Trebuchet MS" panose="020B0603020202020204" pitchFamily="34" charset="0"/>
              </a:endParaRPr>
            </a:p>
          </p:txBody>
        </p:sp>
      </p:grpSp>
      <p:sp>
        <p:nvSpPr>
          <p:cNvPr id="122" name="Rectangle 121">
            <a:extLst>
              <a:ext uri="{FF2B5EF4-FFF2-40B4-BE49-F238E27FC236}">
                <a16:creationId xmlns:a16="http://schemas.microsoft.com/office/drawing/2014/main" id="{899A9AC1-24E0-477A-99E3-20BF814C8E80}"/>
              </a:ext>
            </a:extLst>
          </p:cNvPr>
          <p:cNvSpPr/>
          <p:nvPr/>
        </p:nvSpPr>
        <p:spPr>
          <a:xfrm>
            <a:off x="4759537" y="2989559"/>
            <a:ext cx="2624436" cy="584775"/>
          </a:xfrm>
          <a:prstGeom prst="rect">
            <a:avLst/>
          </a:prstGeom>
        </p:spPr>
        <p:txBody>
          <a:bodyPr wrap="none">
            <a:spAutoFit/>
          </a:bodyPr>
          <a:lstStyle/>
          <a:p>
            <a:pPr lvl="0" algn="ctr"/>
            <a:r>
              <a:rPr lang="en-GB" sz="1100" dirty="0">
                <a:solidFill>
                  <a:schemeClr val="bg1">
                    <a:alpha val="66000"/>
                  </a:schemeClr>
                </a:solidFill>
                <a:latin typeface="Trebuchet MS" panose="020B0603020202020204" pitchFamily="34" charset="0"/>
              </a:rPr>
              <a:t>Customer Experience</a:t>
            </a:r>
          </a:p>
          <a:p>
            <a:pPr algn="ctr"/>
            <a:r>
              <a:rPr lang="en-GB" sz="1050" i="1" dirty="0">
                <a:solidFill>
                  <a:schemeClr val="bg1">
                    <a:alpha val="66000"/>
                  </a:schemeClr>
                </a:solidFill>
                <a:latin typeface="Trebuchet MS" panose="020B0603020202020204" pitchFamily="34" charset="0"/>
              </a:rPr>
              <a:t>Trust, Value, Convenience &amp; Experience</a:t>
            </a:r>
          </a:p>
          <a:p>
            <a:pPr lvl="0" algn="ctr"/>
            <a:endParaRPr lang="en-GB" sz="1050" b="1" i="1" dirty="0">
              <a:solidFill>
                <a:schemeClr val="bg1">
                  <a:alpha val="66000"/>
                </a:schemeClr>
              </a:solidFill>
              <a:latin typeface="Trebuchet MS" panose="020B0603020202020204" pitchFamily="34" charset="0"/>
            </a:endParaRPr>
          </a:p>
        </p:txBody>
      </p:sp>
      <p:sp>
        <p:nvSpPr>
          <p:cNvPr id="120" name="Rectangle 119">
            <a:extLst>
              <a:ext uri="{FF2B5EF4-FFF2-40B4-BE49-F238E27FC236}">
                <a16:creationId xmlns:a16="http://schemas.microsoft.com/office/drawing/2014/main" id="{70E70D40-EBDB-4DF6-B7F0-F1BE6F8D4A27}"/>
              </a:ext>
            </a:extLst>
          </p:cNvPr>
          <p:cNvSpPr/>
          <p:nvPr/>
        </p:nvSpPr>
        <p:spPr>
          <a:xfrm>
            <a:off x="4879831" y="3858574"/>
            <a:ext cx="2383835" cy="423193"/>
          </a:xfrm>
          <a:prstGeom prst="rect">
            <a:avLst/>
          </a:prstGeom>
        </p:spPr>
        <p:txBody>
          <a:bodyPr wrap="square">
            <a:spAutoFit/>
          </a:bodyPr>
          <a:lstStyle/>
          <a:p>
            <a:pPr algn="ctr"/>
            <a:r>
              <a:rPr lang="en-GB" sz="1100" dirty="0">
                <a:solidFill>
                  <a:schemeClr val="bg1">
                    <a:alpha val="66000"/>
                  </a:schemeClr>
                </a:solidFill>
                <a:latin typeface="Trebuchet MS" panose="020B0603020202020204" pitchFamily="34" charset="0"/>
              </a:rPr>
              <a:t>Sustainability</a:t>
            </a:r>
          </a:p>
          <a:p>
            <a:pPr algn="ctr"/>
            <a:r>
              <a:rPr lang="en-GB" sz="1050" i="1" dirty="0">
                <a:solidFill>
                  <a:schemeClr val="bg1">
                    <a:alpha val="66000"/>
                  </a:schemeClr>
                </a:solidFill>
                <a:latin typeface="Trebuchet MS" panose="020B0603020202020204" pitchFamily="34" charset="0"/>
              </a:rPr>
              <a:t>Ethical &amp; Sustainable</a:t>
            </a:r>
            <a:endParaRPr lang="en-GB" sz="1050" b="1" i="1" dirty="0">
              <a:solidFill>
                <a:schemeClr val="bg1">
                  <a:alpha val="66000"/>
                </a:schemeClr>
              </a:solidFill>
              <a:latin typeface="Trebuchet MS" panose="020B0603020202020204" pitchFamily="34" charset="0"/>
            </a:endParaRPr>
          </a:p>
        </p:txBody>
      </p:sp>
      <p:grpSp>
        <p:nvGrpSpPr>
          <p:cNvPr id="113" name="Group 112">
            <a:extLst>
              <a:ext uri="{FF2B5EF4-FFF2-40B4-BE49-F238E27FC236}">
                <a16:creationId xmlns:a16="http://schemas.microsoft.com/office/drawing/2014/main" id="{08C48AE6-2173-47C4-ABF1-33CCDEA1BAE1}"/>
              </a:ext>
            </a:extLst>
          </p:cNvPr>
          <p:cNvGrpSpPr/>
          <p:nvPr/>
        </p:nvGrpSpPr>
        <p:grpSpPr>
          <a:xfrm>
            <a:off x="5033169" y="3443244"/>
            <a:ext cx="2077141" cy="1726164"/>
            <a:chOff x="5097123" y="4657189"/>
            <a:chExt cx="2609343" cy="2008056"/>
          </a:xfrm>
        </p:grpSpPr>
        <p:pic>
          <p:nvPicPr>
            <p:cNvPr id="117" name="Graphic 116">
              <a:extLst>
                <a:ext uri="{FF2B5EF4-FFF2-40B4-BE49-F238E27FC236}">
                  <a16:creationId xmlns:a16="http://schemas.microsoft.com/office/drawing/2014/main" id="{B7C7295C-361C-4307-8FEF-7CB019FEA688}"/>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6095798" y="4657189"/>
              <a:ext cx="542686" cy="502548"/>
            </a:xfrm>
            <a:prstGeom prst="rect">
              <a:avLst/>
            </a:prstGeom>
          </p:spPr>
        </p:pic>
        <p:sp>
          <p:nvSpPr>
            <p:cNvPr id="118" name="Rectangle 117">
              <a:extLst>
                <a:ext uri="{FF2B5EF4-FFF2-40B4-BE49-F238E27FC236}">
                  <a16:creationId xmlns:a16="http://schemas.microsoft.com/office/drawing/2014/main" id="{DBEE36B0-80A2-417F-A56E-55B757C1CD79}"/>
                </a:ext>
              </a:extLst>
            </p:cNvPr>
            <p:cNvSpPr/>
            <p:nvPr/>
          </p:nvSpPr>
          <p:spPr>
            <a:xfrm>
              <a:off x="5097123" y="6172943"/>
              <a:ext cx="2609343" cy="492302"/>
            </a:xfrm>
            <a:prstGeom prst="rect">
              <a:avLst/>
            </a:prstGeom>
          </p:spPr>
          <p:txBody>
            <a:bodyPr wrap="square">
              <a:spAutoFit/>
            </a:bodyPr>
            <a:lstStyle/>
            <a:p>
              <a:pPr algn="ctr"/>
              <a:r>
                <a:rPr lang="en-GB" sz="1100" dirty="0">
                  <a:solidFill>
                    <a:schemeClr val="bg1">
                      <a:alpha val="66000"/>
                    </a:schemeClr>
                  </a:solidFill>
                  <a:latin typeface="Trebuchet MS" panose="020B0603020202020204" pitchFamily="34" charset="0"/>
                </a:rPr>
                <a:t>Innovation </a:t>
              </a:r>
            </a:p>
            <a:p>
              <a:pPr algn="ctr"/>
              <a:r>
                <a:rPr lang="en-GB" sz="1050" i="1" dirty="0">
                  <a:solidFill>
                    <a:schemeClr val="bg1">
                      <a:alpha val="66000"/>
                    </a:schemeClr>
                  </a:solidFill>
                  <a:latin typeface="Trebuchet MS" panose="020B0603020202020204" pitchFamily="34" charset="0"/>
                </a:rPr>
                <a:t>Adapting to the new normal</a:t>
              </a:r>
            </a:p>
          </p:txBody>
        </p:sp>
      </p:grpSp>
      <p:grpSp>
        <p:nvGrpSpPr>
          <p:cNvPr id="5" name="Graphic 114">
            <a:extLst>
              <a:ext uri="{FF2B5EF4-FFF2-40B4-BE49-F238E27FC236}">
                <a16:creationId xmlns:a16="http://schemas.microsoft.com/office/drawing/2014/main" id="{FA24CB98-D78A-4F61-915C-30F1473601DF}"/>
              </a:ext>
            </a:extLst>
          </p:cNvPr>
          <p:cNvGrpSpPr/>
          <p:nvPr/>
        </p:nvGrpSpPr>
        <p:grpSpPr>
          <a:xfrm>
            <a:off x="5923026" y="5151561"/>
            <a:ext cx="297433" cy="456407"/>
            <a:chOff x="5923026" y="5151561"/>
            <a:chExt cx="297433" cy="456407"/>
          </a:xfrm>
        </p:grpSpPr>
        <p:sp>
          <p:nvSpPr>
            <p:cNvPr id="7" name="Freeform: Shape 6">
              <a:extLst>
                <a:ext uri="{FF2B5EF4-FFF2-40B4-BE49-F238E27FC236}">
                  <a16:creationId xmlns:a16="http://schemas.microsoft.com/office/drawing/2014/main" id="{DBE55777-9132-4CAB-B525-26AA169FB5DF}"/>
                </a:ext>
              </a:extLst>
            </p:cNvPr>
            <p:cNvSpPr/>
            <p:nvPr/>
          </p:nvSpPr>
          <p:spPr>
            <a:xfrm>
              <a:off x="6184563" y="5213099"/>
              <a:ext cx="5128" cy="133332"/>
            </a:xfrm>
            <a:custGeom>
              <a:avLst/>
              <a:gdLst>
                <a:gd name="connsiteX0" fmla="*/ -1524 w 5128"/>
                <a:gd name="connsiteY0" fmla="*/ -169 h 133332"/>
                <a:gd name="connsiteX1" fmla="*/ -1524 w 5128"/>
                <a:gd name="connsiteY1" fmla="*/ 133164 h 133332"/>
              </a:gdLst>
              <a:ahLst/>
              <a:cxnLst>
                <a:cxn ang="0">
                  <a:pos x="connsiteX0" y="connsiteY0"/>
                </a:cxn>
                <a:cxn ang="0">
                  <a:pos x="connsiteX1" y="connsiteY1"/>
                </a:cxn>
              </a:cxnLst>
              <a:rect l="l" t="t" r="r" b="b"/>
              <a:pathLst>
                <a:path w="5128" h="133332">
                  <a:moveTo>
                    <a:pt x="-1524" y="-169"/>
                  </a:moveTo>
                  <a:lnTo>
                    <a:pt x="-1524" y="133164"/>
                  </a:lnTo>
                </a:path>
              </a:pathLst>
            </a:custGeom>
            <a:noFill/>
            <a:ln w="30004" cap="rnd">
              <a:solidFill>
                <a:schemeClr val="bg1">
                  <a:alpha val="66000"/>
                </a:schemeClr>
              </a:solidFill>
              <a:prstDash val="solid"/>
              <a:round/>
            </a:ln>
          </p:spPr>
          <p:txBody>
            <a:bodyPr rtlCol="0" anchor="ctr"/>
            <a:lstStyle/>
            <a:p>
              <a:endParaRPr lang="en-GB">
                <a:solidFill>
                  <a:schemeClr val="bg1">
                    <a:alpha val="66000"/>
                  </a:schemeClr>
                </a:solidFill>
              </a:endParaRPr>
            </a:p>
          </p:txBody>
        </p:sp>
        <p:sp>
          <p:nvSpPr>
            <p:cNvPr id="8" name="Freeform: Shape 7">
              <a:extLst>
                <a:ext uri="{FF2B5EF4-FFF2-40B4-BE49-F238E27FC236}">
                  <a16:creationId xmlns:a16="http://schemas.microsoft.com/office/drawing/2014/main" id="{DAEB13BE-C8E4-49DE-814B-662392CD2826}"/>
                </a:ext>
              </a:extLst>
            </p:cNvPr>
            <p:cNvSpPr/>
            <p:nvPr/>
          </p:nvSpPr>
          <p:spPr>
            <a:xfrm>
              <a:off x="5964051" y="5213099"/>
              <a:ext cx="5128" cy="133332"/>
            </a:xfrm>
            <a:custGeom>
              <a:avLst/>
              <a:gdLst>
                <a:gd name="connsiteX0" fmla="*/ -1524 w 5128"/>
                <a:gd name="connsiteY0" fmla="*/ -169 h 133332"/>
                <a:gd name="connsiteX1" fmla="*/ -1524 w 5128"/>
                <a:gd name="connsiteY1" fmla="*/ 133164 h 133332"/>
              </a:gdLst>
              <a:ahLst/>
              <a:cxnLst>
                <a:cxn ang="0">
                  <a:pos x="connsiteX0" y="connsiteY0"/>
                </a:cxn>
                <a:cxn ang="0">
                  <a:pos x="connsiteX1" y="connsiteY1"/>
                </a:cxn>
              </a:cxnLst>
              <a:rect l="l" t="t" r="r" b="b"/>
              <a:pathLst>
                <a:path w="5128" h="133332">
                  <a:moveTo>
                    <a:pt x="-1524" y="-169"/>
                  </a:moveTo>
                  <a:lnTo>
                    <a:pt x="-1524" y="133164"/>
                  </a:lnTo>
                </a:path>
              </a:pathLst>
            </a:custGeom>
            <a:noFill/>
            <a:ln w="30004" cap="rnd">
              <a:solidFill>
                <a:schemeClr val="bg1">
                  <a:alpha val="66000"/>
                </a:schemeClr>
              </a:solidFill>
              <a:prstDash val="solid"/>
              <a:round/>
            </a:ln>
          </p:spPr>
          <p:txBody>
            <a:bodyPr rtlCol="0" anchor="ctr"/>
            <a:lstStyle/>
            <a:p>
              <a:endParaRPr lang="en-GB" dirty="0">
                <a:solidFill>
                  <a:schemeClr val="bg1">
                    <a:alpha val="66000"/>
                  </a:schemeClr>
                </a:solidFill>
              </a:endParaRPr>
            </a:p>
          </p:txBody>
        </p:sp>
        <p:sp>
          <p:nvSpPr>
            <p:cNvPr id="9" name="Freeform: Shape 8">
              <a:extLst>
                <a:ext uri="{FF2B5EF4-FFF2-40B4-BE49-F238E27FC236}">
                  <a16:creationId xmlns:a16="http://schemas.microsoft.com/office/drawing/2014/main" id="{AECD92D3-3986-46A6-A850-23A053DA7FEA}"/>
                </a:ext>
              </a:extLst>
            </p:cNvPr>
            <p:cNvSpPr/>
            <p:nvPr/>
          </p:nvSpPr>
          <p:spPr>
            <a:xfrm>
              <a:off x="5923026" y="5310535"/>
              <a:ext cx="297433" cy="297434"/>
            </a:xfrm>
            <a:custGeom>
              <a:avLst/>
              <a:gdLst>
                <a:gd name="connsiteX0" fmla="*/ 295910 w 297433"/>
                <a:gd name="connsiteY0" fmla="*/ 148548 h 297434"/>
                <a:gd name="connsiteX1" fmla="*/ 147193 w 297433"/>
                <a:gd name="connsiteY1" fmla="*/ 297265 h 297434"/>
                <a:gd name="connsiteX2" fmla="*/ -1524 w 297433"/>
                <a:gd name="connsiteY2" fmla="*/ 148548 h 297434"/>
                <a:gd name="connsiteX3" fmla="*/ 147193 w 297433"/>
                <a:gd name="connsiteY3" fmla="*/ -169 h 297434"/>
                <a:gd name="connsiteX4" fmla="*/ 295910 w 297433"/>
                <a:gd name="connsiteY4" fmla="*/ 148548 h 29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433" h="297434">
                  <a:moveTo>
                    <a:pt x="295910" y="148548"/>
                  </a:moveTo>
                  <a:cubicBezTo>
                    <a:pt x="295910" y="230681"/>
                    <a:pt x="229346" y="297265"/>
                    <a:pt x="147193" y="297265"/>
                  </a:cubicBezTo>
                  <a:cubicBezTo>
                    <a:pt x="65040" y="297265"/>
                    <a:pt x="-1524" y="230681"/>
                    <a:pt x="-1524" y="148548"/>
                  </a:cubicBezTo>
                  <a:cubicBezTo>
                    <a:pt x="-1524" y="66415"/>
                    <a:pt x="65040" y="-169"/>
                    <a:pt x="147193" y="-169"/>
                  </a:cubicBezTo>
                  <a:cubicBezTo>
                    <a:pt x="229346" y="-169"/>
                    <a:pt x="295910" y="66415"/>
                    <a:pt x="295910" y="148548"/>
                  </a:cubicBezTo>
                  <a:close/>
                </a:path>
              </a:pathLst>
            </a:custGeom>
            <a:noFill/>
            <a:ln w="30004" cap="flat">
              <a:solidFill>
                <a:schemeClr val="bg1">
                  <a:alpha val="66000"/>
                </a:schemeClr>
              </a:solidFill>
              <a:prstDash val="solid"/>
              <a:miter/>
            </a:ln>
          </p:spPr>
          <p:txBody>
            <a:bodyPr rtlCol="0" anchor="ctr"/>
            <a:lstStyle/>
            <a:p>
              <a:endParaRPr lang="en-GB">
                <a:solidFill>
                  <a:schemeClr val="bg1">
                    <a:alpha val="66000"/>
                  </a:schemeClr>
                </a:solidFill>
              </a:endParaRPr>
            </a:p>
          </p:txBody>
        </p:sp>
        <p:sp>
          <p:nvSpPr>
            <p:cNvPr id="10" name="Freeform: Shape 9">
              <a:extLst>
                <a:ext uri="{FF2B5EF4-FFF2-40B4-BE49-F238E27FC236}">
                  <a16:creationId xmlns:a16="http://schemas.microsoft.com/office/drawing/2014/main" id="{A94C5E16-81B9-4869-95E8-63E23165612A}"/>
                </a:ext>
              </a:extLst>
            </p:cNvPr>
            <p:cNvSpPr/>
            <p:nvPr/>
          </p:nvSpPr>
          <p:spPr>
            <a:xfrm>
              <a:off x="6076871" y="5151561"/>
              <a:ext cx="5128" cy="76922"/>
            </a:xfrm>
            <a:custGeom>
              <a:avLst/>
              <a:gdLst>
                <a:gd name="connsiteX0" fmla="*/ -1524 w 5128"/>
                <a:gd name="connsiteY0" fmla="*/ -169 h 76922"/>
                <a:gd name="connsiteX1" fmla="*/ -1524 w 5128"/>
                <a:gd name="connsiteY1" fmla="*/ 76754 h 76922"/>
              </a:gdLst>
              <a:ahLst/>
              <a:cxnLst>
                <a:cxn ang="0">
                  <a:pos x="connsiteX0" y="connsiteY0"/>
                </a:cxn>
                <a:cxn ang="0">
                  <a:pos x="connsiteX1" y="connsiteY1"/>
                </a:cxn>
              </a:cxnLst>
              <a:rect l="l" t="t" r="r" b="b"/>
              <a:pathLst>
                <a:path w="5128" h="76922">
                  <a:moveTo>
                    <a:pt x="-1524" y="-169"/>
                  </a:moveTo>
                  <a:lnTo>
                    <a:pt x="-1524" y="76754"/>
                  </a:lnTo>
                </a:path>
              </a:pathLst>
            </a:custGeom>
            <a:noFill/>
            <a:ln w="30004" cap="rnd">
              <a:solidFill>
                <a:schemeClr val="bg1">
                  <a:alpha val="66000"/>
                </a:schemeClr>
              </a:solidFill>
              <a:prstDash val="solid"/>
              <a:round/>
            </a:ln>
          </p:spPr>
          <p:txBody>
            <a:bodyPr rtlCol="0" anchor="ctr"/>
            <a:lstStyle/>
            <a:p>
              <a:endParaRPr lang="en-GB">
                <a:solidFill>
                  <a:schemeClr val="bg1">
                    <a:alpha val="66000"/>
                  </a:schemeClr>
                </a:solidFill>
              </a:endParaRPr>
            </a:p>
          </p:txBody>
        </p:sp>
        <p:sp>
          <p:nvSpPr>
            <p:cNvPr id="11" name="Freeform: Shape 10">
              <a:extLst>
                <a:ext uri="{FF2B5EF4-FFF2-40B4-BE49-F238E27FC236}">
                  <a16:creationId xmlns:a16="http://schemas.microsoft.com/office/drawing/2014/main" id="{21904B2B-09FB-4F00-9CF3-F3F544F85452}"/>
                </a:ext>
              </a:extLst>
            </p:cNvPr>
            <p:cNvSpPr/>
            <p:nvPr/>
          </p:nvSpPr>
          <p:spPr>
            <a:xfrm>
              <a:off x="6025589" y="5372073"/>
              <a:ext cx="92309" cy="179484"/>
            </a:xfrm>
            <a:custGeom>
              <a:avLst/>
              <a:gdLst>
                <a:gd name="connsiteX0" fmla="*/ 50527 w 92309"/>
                <a:gd name="connsiteY0" fmla="*/ 6851 h 179484"/>
                <a:gd name="connsiteX1" fmla="*/ 50527 w 92309"/>
                <a:gd name="connsiteY1" fmla="*/ 16257 h 179484"/>
                <a:gd name="connsiteX2" fmla="*/ 66630 w 92309"/>
                <a:gd name="connsiteY2" fmla="*/ 20092 h 179484"/>
                <a:gd name="connsiteX3" fmla="*/ 78219 w 92309"/>
                <a:gd name="connsiteY3" fmla="*/ 28805 h 179484"/>
                <a:gd name="connsiteX4" fmla="*/ 84322 w 92309"/>
                <a:gd name="connsiteY4" fmla="*/ 37938 h 179484"/>
                <a:gd name="connsiteX5" fmla="*/ 86476 w 92309"/>
                <a:gd name="connsiteY5" fmla="*/ 46574 h 179484"/>
                <a:gd name="connsiteX6" fmla="*/ 83245 w 92309"/>
                <a:gd name="connsiteY6" fmla="*/ 54246 h 179484"/>
                <a:gd name="connsiteX7" fmla="*/ 75501 w 92309"/>
                <a:gd name="connsiteY7" fmla="*/ 57395 h 179484"/>
                <a:gd name="connsiteX8" fmla="*/ 64424 w 92309"/>
                <a:gd name="connsiteY8" fmla="*/ 48185 h 179484"/>
                <a:gd name="connsiteX9" fmla="*/ 50527 w 92309"/>
                <a:gd name="connsiteY9" fmla="*/ 33718 h 179484"/>
                <a:gd name="connsiteX10" fmla="*/ 50527 w 92309"/>
                <a:gd name="connsiteY10" fmla="*/ 69943 h 179484"/>
                <a:gd name="connsiteX11" fmla="*/ 67860 w 92309"/>
                <a:gd name="connsiteY11" fmla="*/ 75354 h 179484"/>
                <a:gd name="connsiteX12" fmla="*/ 79450 w 92309"/>
                <a:gd name="connsiteY12" fmla="*/ 82415 h 179484"/>
                <a:gd name="connsiteX13" fmla="*/ 87860 w 92309"/>
                <a:gd name="connsiteY13" fmla="*/ 93928 h 179484"/>
                <a:gd name="connsiteX14" fmla="*/ 90783 w 92309"/>
                <a:gd name="connsiteY14" fmla="*/ 108512 h 179484"/>
                <a:gd name="connsiteX15" fmla="*/ 86116 w 92309"/>
                <a:gd name="connsiteY15" fmla="*/ 127123 h 179484"/>
                <a:gd name="connsiteX16" fmla="*/ 72219 w 92309"/>
                <a:gd name="connsiteY16" fmla="*/ 141169 h 179484"/>
                <a:gd name="connsiteX17" fmla="*/ 50527 w 92309"/>
                <a:gd name="connsiteY17" fmla="*/ 147733 h 179484"/>
                <a:gd name="connsiteX18" fmla="*/ 50527 w 92309"/>
                <a:gd name="connsiteY18" fmla="*/ 169415 h 179484"/>
                <a:gd name="connsiteX19" fmla="*/ 49552 w 92309"/>
                <a:gd name="connsiteY19" fmla="*/ 176897 h 179484"/>
                <a:gd name="connsiteX20" fmla="*/ 45091 w 92309"/>
                <a:gd name="connsiteY20" fmla="*/ 179276 h 179484"/>
                <a:gd name="connsiteX21" fmla="*/ 40681 w 92309"/>
                <a:gd name="connsiteY21" fmla="*/ 177358 h 179484"/>
                <a:gd name="connsiteX22" fmla="*/ 39399 w 92309"/>
                <a:gd name="connsiteY22" fmla="*/ 171410 h 179484"/>
                <a:gd name="connsiteX23" fmla="*/ 39399 w 92309"/>
                <a:gd name="connsiteY23" fmla="*/ 147923 h 179484"/>
                <a:gd name="connsiteX24" fmla="*/ 21501 w 92309"/>
                <a:gd name="connsiteY24" fmla="*/ 143128 h 179484"/>
                <a:gd name="connsiteX25" fmla="*/ 8681 w 92309"/>
                <a:gd name="connsiteY25" fmla="*/ 134030 h 179484"/>
                <a:gd name="connsiteX26" fmla="*/ 937 w 92309"/>
                <a:gd name="connsiteY26" fmla="*/ 122523 h 179484"/>
                <a:gd name="connsiteX27" fmla="*/ -1524 w 92309"/>
                <a:gd name="connsiteY27" fmla="*/ 111005 h 179484"/>
                <a:gd name="connsiteX28" fmla="*/ 1758 w 92309"/>
                <a:gd name="connsiteY28" fmla="*/ 103333 h 179484"/>
                <a:gd name="connsiteX29" fmla="*/ 9963 w 92309"/>
                <a:gd name="connsiteY29" fmla="*/ 99954 h 179484"/>
                <a:gd name="connsiteX30" fmla="*/ 16630 w 92309"/>
                <a:gd name="connsiteY30" fmla="*/ 101795 h 179484"/>
                <a:gd name="connsiteX31" fmla="*/ 20476 w 92309"/>
                <a:gd name="connsiteY31" fmla="*/ 106938 h 179484"/>
                <a:gd name="connsiteX32" fmla="*/ 24578 w 92309"/>
                <a:gd name="connsiteY32" fmla="*/ 117877 h 179484"/>
                <a:gd name="connsiteX33" fmla="*/ 29912 w 92309"/>
                <a:gd name="connsiteY33" fmla="*/ 124784 h 179484"/>
                <a:gd name="connsiteX34" fmla="*/ 39347 w 92309"/>
                <a:gd name="connsiteY34" fmla="*/ 129579 h 179484"/>
                <a:gd name="connsiteX35" fmla="*/ 39347 w 92309"/>
                <a:gd name="connsiteY35" fmla="*/ 89400 h 179484"/>
                <a:gd name="connsiteX36" fmla="*/ 19655 w 92309"/>
                <a:gd name="connsiteY36" fmla="*/ 82184 h 179484"/>
                <a:gd name="connsiteX37" fmla="*/ 6835 w 92309"/>
                <a:gd name="connsiteY37" fmla="*/ 33913 h 179484"/>
                <a:gd name="connsiteX38" fmla="*/ 11604 w 92309"/>
                <a:gd name="connsiteY38" fmla="*/ 27539 h 179484"/>
                <a:gd name="connsiteX39" fmla="*/ 39399 w 92309"/>
                <a:gd name="connsiteY39" fmla="*/ 16369 h 179484"/>
                <a:gd name="connsiteX40" fmla="*/ 39399 w 92309"/>
                <a:gd name="connsiteY40" fmla="*/ 7123 h 179484"/>
                <a:gd name="connsiteX41" fmla="*/ 44886 w 92309"/>
                <a:gd name="connsiteY41" fmla="*/ -169 h 179484"/>
                <a:gd name="connsiteX42" fmla="*/ 50527 w 92309"/>
                <a:gd name="connsiteY42" fmla="*/ 6851 h 179484"/>
                <a:gd name="connsiteX43" fmla="*/ 39399 w 92309"/>
                <a:gd name="connsiteY43" fmla="*/ 66723 h 179484"/>
                <a:gd name="connsiteX44" fmla="*/ 39399 w 92309"/>
                <a:gd name="connsiteY44" fmla="*/ 33374 h 179484"/>
                <a:gd name="connsiteX45" fmla="*/ 27809 w 92309"/>
                <a:gd name="connsiteY45" fmla="*/ 39128 h 179484"/>
                <a:gd name="connsiteX46" fmla="*/ 23758 w 92309"/>
                <a:gd name="connsiteY46" fmla="*/ 49913 h 179484"/>
                <a:gd name="connsiteX47" fmla="*/ 27604 w 92309"/>
                <a:gd name="connsiteY47" fmla="*/ 60313 h 179484"/>
                <a:gd name="connsiteX48" fmla="*/ 39399 w 92309"/>
                <a:gd name="connsiteY48" fmla="*/ 66723 h 179484"/>
                <a:gd name="connsiteX49" fmla="*/ 50527 w 92309"/>
                <a:gd name="connsiteY49" fmla="*/ 92625 h 179484"/>
                <a:gd name="connsiteX50" fmla="*/ 50527 w 92309"/>
                <a:gd name="connsiteY50" fmla="*/ 130769 h 179484"/>
                <a:gd name="connsiteX51" fmla="*/ 64219 w 92309"/>
                <a:gd name="connsiteY51" fmla="*/ 123707 h 179484"/>
                <a:gd name="connsiteX52" fmla="*/ 69040 w 92309"/>
                <a:gd name="connsiteY52" fmla="*/ 111353 h 179484"/>
                <a:gd name="connsiteX53" fmla="*/ 64373 w 92309"/>
                <a:gd name="connsiteY53" fmla="*/ 99610 h 179484"/>
                <a:gd name="connsiteX54" fmla="*/ 50527 w 92309"/>
                <a:gd name="connsiteY54" fmla="*/ 92625 h 1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2309" h="179484">
                  <a:moveTo>
                    <a:pt x="50527" y="6851"/>
                  </a:moveTo>
                  <a:lnTo>
                    <a:pt x="50527" y="16257"/>
                  </a:lnTo>
                  <a:cubicBezTo>
                    <a:pt x="56065" y="16728"/>
                    <a:pt x="61501" y="18021"/>
                    <a:pt x="66630" y="20092"/>
                  </a:cubicBezTo>
                  <a:cubicBezTo>
                    <a:pt x="71142" y="22067"/>
                    <a:pt x="75091" y="25051"/>
                    <a:pt x="78219" y="28805"/>
                  </a:cubicBezTo>
                  <a:cubicBezTo>
                    <a:pt x="80681" y="31533"/>
                    <a:pt x="82783" y="34610"/>
                    <a:pt x="84322" y="37938"/>
                  </a:cubicBezTo>
                  <a:cubicBezTo>
                    <a:pt x="85655" y="40636"/>
                    <a:pt x="86373" y="43580"/>
                    <a:pt x="86476" y="46574"/>
                  </a:cubicBezTo>
                  <a:cubicBezTo>
                    <a:pt x="86527" y="49467"/>
                    <a:pt x="85347" y="52251"/>
                    <a:pt x="83245" y="54246"/>
                  </a:cubicBezTo>
                  <a:cubicBezTo>
                    <a:pt x="81245" y="56308"/>
                    <a:pt x="78424" y="57446"/>
                    <a:pt x="75501" y="57395"/>
                  </a:cubicBezTo>
                  <a:cubicBezTo>
                    <a:pt x="70014" y="57574"/>
                    <a:pt x="65245" y="53615"/>
                    <a:pt x="64424" y="48185"/>
                  </a:cubicBezTo>
                  <a:cubicBezTo>
                    <a:pt x="62783" y="41221"/>
                    <a:pt x="57450" y="35687"/>
                    <a:pt x="50527" y="33718"/>
                  </a:cubicBezTo>
                  <a:lnTo>
                    <a:pt x="50527" y="69943"/>
                  </a:lnTo>
                  <a:cubicBezTo>
                    <a:pt x="57809" y="71938"/>
                    <a:pt x="63552" y="73784"/>
                    <a:pt x="67860" y="75354"/>
                  </a:cubicBezTo>
                  <a:cubicBezTo>
                    <a:pt x="72168" y="76954"/>
                    <a:pt x="76117" y="79349"/>
                    <a:pt x="79450" y="82415"/>
                  </a:cubicBezTo>
                  <a:cubicBezTo>
                    <a:pt x="83091" y="85595"/>
                    <a:pt x="85963" y="89528"/>
                    <a:pt x="87860" y="93928"/>
                  </a:cubicBezTo>
                  <a:cubicBezTo>
                    <a:pt x="89860" y="98533"/>
                    <a:pt x="90834" y="103502"/>
                    <a:pt x="90783" y="108512"/>
                  </a:cubicBezTo>
                  <a:cubicBezTo>
                    <a:pt x="90783" y="115005"/>
                    <a:pt x="89193" y="121400"/>
                    <a:pt x="86116" y="127123"/>
                  </a:cubicBezTo>
                  <a:cubicBezTo>
                    <a:pt x="82834" y="132969"/>
                    <a:pt x="78014" y="137825"/>
                    <a:pt x="72219" y="141169"/>
                  </a:cubicBezTo>
                  <a:cubicBezTo>
                    <a:pt x="65604" y="145015"/>
                    <a:pt x="58168" y="147266"/>
                    <a:pt x="50527" y="147733"/>
                  </a:cubicBezTo>
                  <a:lnTo>
                    <a:pt x="50527" y="169415"/>
                  </a:lnTo>
                  <a:cubicBezTo>
                    <a:pt x="50681" y="171948"/>
                    <a:pt x="50322" y="174487"/>
                    <a:pt x="49552" y="176897"/>
                  </a:cubicBezTo>
                  <a:cubicBezTo>
                    <a:pt x="48732" y="178563"/>
                    <a:pt x="46937" y="179528"/>
                    <a:pt x="45091" y="179276"/>
                  </a:cubicBezTo>
                  <a:cubicBezTo>
                    <a:pt x="43399" y="179445"/>
                    <a:pt x="41707" y="178717"/>
                    <a:pt x="40681" y="177358"/>
                  </a:cubicBezTo>
                  <a:cubicBezTo>
                    <a:pt x="39707" y="175533"/>
                    <a:pt x="39296" y="173471"/>
                    <a:pt x="39399" y="171410"/>
                  </a:cubicBezTo>
                  <a:lnTo>
                    <a:pt x="39399" y="147923"/>
                  </a:lnTo>
                  <a:cubicBezTo>
                    <a:pt x="33194" y="147364"/>
                    <a:pt x="27142" y="145743"/>
                    <a:pt x="21501" y="143128"/>
                  </a:cubicBezTo>
                  <a:cubicBezTo>
                    <a:pt x="16681" y="140928"/>
                    <a:pt x="12322" y="137846"/>
                    <a:pt x="8681" y="134030"/>
                  </a:cubicBezTo>
                  <a:cubicBezTo>
                    <a:pt x="5399" y="130712"/>
                    <a:pt x="2783" y="126805"/>
                    <a:pt x="937" y="122523"/>
                  </a:cubicBezTo>
                  <a:cubicBezTo>
                    <a:pt x="-652" y="118887"/>
                    <a:pt x="-1473" y="114969"/>
                    <a:pt x="-1524" y="111005"/>
                  </a:cubicBezTo>
                  <a:cubicBezTo>
                    <a:pt x="-1524" y="108107"/>
                    <a:pt x="-345" y="105328"/>
                    <a:pt x="1758" y="103333"/>
                  </a:cubicBezTo>
                  <a:cubicBezTo>
                    <a:pt x="3912" y="101113"/>
                    <a:pt x="6886" y="99887"/>
                    <a:pt x="9963" y="99954"/>
                  </a:cubicBezTo>
                  <a:cubicBezTo>
                    <a:pt x="12322" y="99887"/>
                    <a:pt x="14630" y="100528"/>
                    <a:pt x="16630" y="101795"/>
                  </a:cubicBezTo>
                  <a:cubicBezTo>
                    <a:pt x="18476" y="103005"/>
                    <a:pt x="19861" y="104825"/>
                    <a:pt x="20476" y="106938"/>
                  </a:cubicBezTo>
                  <a:cubicBezTo>
                    <a:pt x="22065" y="111697"/>
                    <a:pt x="23450" y="115343"/>
                    <a:pt x="24578" y="117877"/>
                  </a:cubicBezTo>
                  <a:cubicBezTo>
                    <a:pt x="25860" y="120528"/>
                    <a:pt x="27655" y="122882"/>
                    <a:pt x="29912" y="124784"/>
                  </a:cubicBezTo>
                  <a:cubicBezTo>
                    <a:pt x="32630" y="127092"/>
                    <a:pt x="35861" y="128738"/>
                    <a:pt x="39347" y="129579"/>
                  </a:cubicBezTo>
                  <a:lnTo>
                    <a:pt x="39347" y="89400"/>
                  </a:lnTo>
                  <a:cubicBezTo>
                    <a:pt x="32578" y="87646"/>
                    <a:pt x="25963" y="85225"/>
                    <a:pt x="19655" y="82184"/>
                  </a:cubicBezTo>
                  <a:cubicBezTo>
                    <a:pt x="2732" y="72384"/>
                    <a:pt x="-3011" y="50769"/>
                    <a:pt x="6835" y="33913"/>
                  </a:cubicBezTo>
                  <a:cubicBezTo>
                    <a:pt x="8168" y="31621"/>
                    <a:pt x="9758" y="29477"/>
                    <a:pt x="11604" y="27539"/>
                  </a:cubicBezTo>
                  <a:cubicBezTo>
                    <a:pt x="19194" y="20621"/>
                    <a:pt x="29091" y="16657"/>
                    <a:pt x="39399" y="16369"/>
                  </a:cubicBezTo>
                  <a:lnTo>
                    <a:pt x="39399" y="7123"/>
                  </a:lnTo>
                  <a:cubicBezTo>
                    <a:pt x="39399" y="2246"/>
                    <a:pt x="41193" y="-169"/>
                    <a:pt x="44886" y="-169"/>
                  </a:cubicBezTo>
                  <a:cubicBezTo>
                    <a:pt x="48630" y="-169"/>
                    <a:pt x="50527" y="2210"/>
                    <a:pt x="50527" y="6851"/>
                  </a:cubicBezTo>
                  <a:close/>
                  <a:moveTo>
                    <a:pt x="39399" y="66723"/>
                  </a:moveTo>
                  <a:lnTo>
                    <a:pt x="39399" y="33374"/>
                  </a:lnTo>
                  <a:cubicBezTo>
                    <a:pt x="35194" y="34462"/>
                    <a:pt x="31245" y="36426"/>
                    <a:pt x="27809" y="39128"/>
                  </a:cubicBezTo>
                  <a:cubicBezTo>
                    <a:pt x="24938" y="41938"/>
                    <a:pt x="23399" y="45892"/>
                    <a:pt x="23758" y="49913"/>
                  </a:cubicBezTo>
                  <a:cubicBezTo>
                    <a:pt x="23450" y="53769"/>
                    <a:pt x="24835" y="57569"/>
                    <a:pt x="27604" y="60313"/>
                  </a:cubicBezTo>
                  <a:cubicBezTo>
                    <a:pt x="31091" y="63195"/>
                    <a:pt x="35091" y="65369"/>
                    <a:pt x="39399" y="66723"/>
                  </a:cubicBezTo>
                  <a:close/>
                  <a:moveTo>
                    <a:pt x="50527" y="92625"/>
                  </a:moveTo>
                  <a:lnTo>
                    <a:pt x="50527" y="130769"/>
                  </a:lnTo>
                  <a:cubicBezTo>
                    <a:pt x="55758" y="129989"/>
                    <a:pt x="60578" y="127507"/>
                    <a:pt x="64219" y="123707"/>
                  </a:cubicBezTo>
                  <a:cubicBezTo>
                    <a:pt x="67348" y="120364"/>
                    <a:pt x="69091" y="115938"/>
                    <a:pt x="69040" y="111353"/>
                  </a:cubicBezTo>
                  <a:cubicBezTo>
                    <a:pt x="69296" y="106943"/>
                    <a:pt x="67604" y="102641"/>
                    <a:pt x="64373" y="99610"/>
                  </a:cubicBezTo>
                  <a:cubicBezTo>
                    <a:pt x="60271" y="96374"/>
                    <a:pt x="55553" y="94000"/>
                    <a:pt x="50527" y="92625"/>
                  </a:cubicBezTo>
                  <a:close/>
                </a:path>
              </a:pathLst>
            </a:custGeom>
            <a:solidFill>
              <a:srgbClr val="FFFFFF">
                <a:alpha val="66000"/>
              </a:srgbClr>
            </a:solidFill>
            <a:ln w="5060" cap="flat">
              <a:solidFill>
                <a:schemeClr val="bg1">
                  <a:alpha val="66000"/>
                </a:schemeClr>
              </a:solidFill>
              <a:prstDash val="solid"/>
              <a:miter/>
            </a:ln>
          </p:spPr>
          <p:txBody>
            <a:bodyPr rtlCol="0" anchor="ctr"/>
            <a:lstStyle/>
            <a:p>
              <a:endParaRPr lang="en-GB">
                <a:solidFill>
                  <a:schemeClr val="bg1">
                    <a:alpha val="66000"/>
                  </a:schemeClr>
                </a:solidFill>
              </a:endParaRPr>
            </a:p>
          </p:txBody>
        </p:sp>
      </p:grpSp>
      <p:sp>
        <p:nvSpPr>
          <p:cNvPr id="116" name="Rectangle 115">
            <a:extLst>
              <a:ext uri="{FF2B5EF4-FFF2-40B4-BE49-F238E27FC236}">
                <a16:creationId xmlns:a16="http://schemas.microsoft.com/office/drawing/2014/main" id="{E596A511-2927-4D69-B995-EEB228146D05}"/>
              </a:ext>
            </a:extLst>
          </p:cNvPr>
          <p:cNvSpPr/>
          <p:nvPr/>
        </p:nvSpPr>
        <p:spPr>
          <a:xfrm>
            <a:off x="5117800" y="5591381"/>
            <a:ext cx="1907894" cy="423193"/>
          </a:xfrm>
          <a:prstGeom prst="rect">
            <a:avLst/>
          </a:prstGeom>
        </p:spPr>
        <p:txBody>
          <a:bodyPr wrap="none">
            <a:spAutoFit/>
          </a:bodyPr>
          <a:lstStyle/>
          <a:p>
            <a:pPr algn="ctr"/>
            <a:r>
              <a:rPr lang="en-GB" sz="1100" dirty="0">
                <a:solidFill>
                  <a:schemeClr val="bg1">
                    <a:alpha val="66000"/>
                  </a:schemeClr>
                </a:solidFill>
                <a:latin typeface="Trebuchet MS" panose="020B0603020202020204" pitchFamily="34" charset="0"/>
              </a:rPr>
              <a:t>Profitability</a:t>
            </a:r>
          </a:p>
          <a:p>
            <a:pPr algn="ctr"/>
            <a:r>
              <a:rPr lang="en-GB" sz="1050" i="1" dirty="0">
                <a:solidFill>
                  <a:schemeClr val="bg1">
                    <a:alpha val="66000"/>
                  </a:schemeClr>
                </a:solidFill>
                <a:latin typeface="Trebuchet MS" panose="020B0603020202020204" pitchFamily="34" charset="0"/>
              </a:rPr>
              <a:t>Winning in turbulent times  </a:t>
            </a:r>
          </a:p>
        </p:txBody>
      </p:sp>
      <p:pic>
        <p:nvPicPr>
          <p:cNvPr id="4" name="Graphic 3" descr="Ecommerce with solid fill">
            <a:extLst>
              <a:ext uri="{FF2B5EF4-FFF2-40B4-BE49-F238E27FC236}">
                <a16:creationId xmlns:a16="http://schemas.microsoft.com/office/drawing/2014/main" id="{1CDB0C89-114A-4059-9881-F3E7B683DD78}"/>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0510342" y="3202502"/>
            <a:ext cx="546109" cy="546109"/>
          </a:xfrm>
          <a:prstGeom prst="rect">
            <a:avLst/>
          </a:prstGeom>
        </p:spPr>
      </p:pic>
      <p:pic>
        <p:nvPicPr>
          <p:cNvPr id="6" name="Graphic 5">
            <a:extLst>
              <a:ext uri="{FF2B5EF4-FFF2-40B4-BE49-F238E27FC236}">
                <a16:creationId xmlns:a16="http://schemas.microsoft.com/office/drawing/2014/main" id="{15496A75-40DC-43AA-A404-87B7F22461B0}"/>
              </a:ext>
            </a:extLst>
          </p:cNvPr>
          <p:cNvPicPr>
            <a:picLocks noChangeAspect="1"/>
          </p:cNvPicPr>
          <p:nvPr/>
        </p:nvPicPr>
        <p:blipFill>
          <a:blip r:embed="rId24">
            <a:alphaModFix amt="64000"/>
            <a:extLst>
              <a:ext uri="{96DAC541-7B7A-43D3-8B79-37D633B846F1}">
                <asvg:svgBlip xmlns:asvg="http://schemas.microsoft.com/office/drawing/2016/SVG/main" r:embed="rId25"/>
              </a:ext>
            </a:extLst>
          </a:blip>
          <a:srcRect/>
          <a:stretch/>
        </p:blipFill>
        <p:spPr>
          <a:xfrm>
            <a:off x="5915743" y="4243016"/>
            <a:ext cx="273000" cy="504000"/>
          </a:xfrm>
          <a:prstGeom prst="rect">
            <a:avLst/>
          </a:prstGeom>
        </p:spPr>
      </p:pic>
      <p:sp>
        <p:nvSpPr>
          <p:cNvPr id="56" name="Rectangle: Rounded Corners 55">
            <a:extLst>
              <a:ext uri="{FF2B5EF4-FFF2-40B4-BE49-F238E27FC236}">
                <a16:creationId xmlns:a16="http://schemas.microsoft.com/office/drawing/2014/main" id="{5D0FA724-6F83-4891-AEC9-FA0FB7395267}"/>
              </a:ext>
            </a:extLst>
          </p:cNvPr>
          <p:cNvSpPr/>
          <p:nvPr/>
        </p:nvSpPr>
        <p:spPr>
          <a:xfrm>
            <a:off x="905978" y="1777160"/>
            <a:ext cx="3051077" cy="756353"/>
          </a:xfrm>
          <a:prstGeom prst="roundRect">
            <a:avLst/>
          </a:prstGeom>
          <a:solidFill>
            <a:schemeClr val="tx2">
              <a:lumMod val="75000"/>
              <a:alpha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Graphic 59" descr="Store with solid fill">
            <a:extLst>
              <a:ext uri="{FF2B5EF4-FFF2-40B4-BE49-F238E27FC236}">
                <a16:creationId xmlns:a16="http://schemas.microsoft.com/office/drawing/2014/main" id="{634E6914-E4BD-442A-9AA3-69F1109987AA}"/>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961038" y="1867111"/>
            <a:ext cx="557977" cy="557977"/>
          </a:xfrm>
          <a:prstGeom prst="rect">
            <a:avLst/>
          </a:prstGeom>
        </p:spPr>
      </p:pic>
      <p:sp>
        <p:nvSpPr>
          <p:cNvPr id="63" name="TextBox 62">
            <a:extLst>
              <a:ext uri="{FF2B5EF4-FFF2-40B4-BE49-F238E27FC236}">
                <a16:creationId xmlns:a16="http://schemas.microsoft.com/office/drawing/2014/main" id="{2552F0C9-CE57-4D8E-AE64-E5B41504BFF8}"/>
              </a:ext>
            </a:extLst>
          </p:cNvPr>
          <p:cNvSpPr txBox="1"/>
          <p:nvPr/>
        </p:nvSpPr>
        <p:spPr>
          <a:xfrm>
            <a:off x="1258734" y="2016836"/>
            <a:ext cx="2474454" cy="276999"/>
          </a:xfrm>
          <a:prstGeom prst="rect">
            <a:avLst/>
          </a:prstGeom>
          <a:noFill/>
        </p:spPr>
        <p:txBody>
          <a:bodyPr wrap="square" rtlCol="0" anchor="ctr">
            <a:spAutoFit/>
          </a:bodyPr>
          <a:lstStyle/>
          <a:p>
            <a:pPr lvl="1"/>
            <a:r>
              <a:rPr lang="en-GB" sz="1200" dirty="0">
                <a:solidFill>
                  <a:prstClr val="white"/>
                </a:solidFill>
                <a:latin typeface="Trebuchet MS" panose="020B0703020202090204" pitchFamily="34" charset="0"/>
              </a:rPr>
              <a:t>Silo Customer Channels</a:t>
            </a:r>
          </a:p>
        </p:txBody>
      </p:sp>
      <p:grpSp>
        <p:nvGrpSpPr>
          <p:cNvPr id="54" name="Graphic 48">
            <a:extLst>
              <a:ext uri="{FF2B5EF4-FFF2-40B4-BE49-F238E27FC236}">
                <a16:creationId xmlns:a16="http://schemas.microsoft.com/office/drawing/2014/main" id="{12ADBA7F-7C31-4BD3-B615-43A1A7699AC1}"/>
              </a:ext>
            </a:extLst>
          </p:cNvPr>
          <p:cNvGrpSpPr/>
          <p:nvPr/>
        </p:nvGrpSpPr>
        <p:grpSpPr>
          <a:xfrm>
            <a:off x="5780774" y="2541212"/>
            <a:ext cx="487176" cy="396000"/>
            <a:chOff x="2808187" y="1177128"/>
            <a:chExt cx="545386" cy="503811"/>
          </a:xfrm>
          <a:solidFill>
            <a:schemeClr val="bg1">
              <a:alpha val="64000"/>
            </a:schemeClr>
          </a:solidFill>
        </p:grpSpPr>
        <p:sp>
          <p:nvSpPr>
            <p:cNvPr id="65" name="Freeform: Shape 64">
              <a:extLst>
                <a:ext uri="{FF2B5EF4-FFF2-40B4-BE49-F238E27FC236}">
                  <a16:creationId xmlns:a16="http://schemas.microsoft.com/office/drawing/2014/main" id="{3E43DE5A-8A04-4456-8894-7C250FA12438}"/>
                </a:ext>
              </a:extLst>
            </p:cNvPr>
            <p:cNvSpPr/>
            <p:nvPr/>
          </p:nvSpPr>
          <p:spPr>
            <a:xfrm>
              <a:off x="2969313" y="1344573"/>
              <a:ext cx="222923" cy="133795"/>
            </a:xfrm>
            <a:custGeom>
              <a:avLst/>
              <a:gdLst>
                <a:gd name="connsiteX0" fmla="*/ 222923 w 222923"/>
                <a:gd name="connsiteY0" fmla="*/ 133796 h 133795"/>
                <a:gd name="connsiteX1" fmla="*/ 0 w 222923"/>
                <a:gd name="connsiteY1" fmla="*/ 133796 h 133795"/>
                <a:gd name="connsiteX2" fmla="*/ 7575 w 222923"/>
                <a:gd name="connsiteY2" fmla="*/ 64546 h 133795"/>
                <a:gd name="connsiteX3" fmla="*/ 79638 w 222923"/>
                <a:gd name="connsiteY3" fmla="*/ 0 h 133795"/>
                <a:gd name="connsiteX4" fmla="*/ 143245 w 222923"/>
                <a:gd name="connsiteY4" fmla="*/ 0 h 133795"/>
                <a:gd name="connsiteX5" fmla="*/ 215388 w 222923"/>
                <a:gd name="connsiteY5" fmla="*/ 64546 h 13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923" h="133795">
                  <a:moveTo>
                    <a:pt x="222923" y="133796"/>
                  </a:moveTo>
                  <a:lnTo>
                    <a:pt x="0" y="133796"/>
                  </a:lnTo>
                  <a:lnTo>
                    <a:pt x="7575" y="64546"/>
                  </a:lnTo>
                  <a:cubicBezTo>
                    <a:pt x="11592" y="27928"/>
                    <a:pt x="42608" y="148"/>
                    <a:pt x="79638" y="0"/>
                  </a:cubicBezTo>
                  <a:lnTo>
                    <a:pt x="143245" y="0"/>
                  </a:lnTo>
                  <a:cubicBezTo>
                    <a:pt x="180306" y="107"/>
                    <a:pt x="211368" y="27898"/>
                    <a:pt x="215388" y="64546"/>
                  </a:cubicBezTo>
                  <a:close/>
                </a:path>
              </a:pathLst>
            </a:custGeom>
            <a:grpFill/>
            <a:ln w="3992" cap="flat">
              <a:solidFill>
                <a:schemeClr val="bg1"/>
              </a:solidFill>
              <a:prstDash val="solid"/>
              <a:miter/>
            </a:ln>
          </p:spPr>
          <p:txBody>
            <a:bodyPr rtlCol="0" anchor="ctr"/>
            <a:lstStyle/>
            <a:p>
              <a:endParaRPr lang="en-GB" dirty="0"/>
            </a:p>
          </p:txBody>
        </p:sp>
        <p:sp>
          <p:nvSpPr>
            <p:cNvPr id="66" name="Freeform: Shape 65">
              <a:extLst>
                <a:ext uri="{FF2B5EF4-FFF2-40B4-BE49-F238E27FC236}">
                  <a16:creationId xmlns:a16="http://schemas.microsoft.com/office/drawing/2014/main" id="{3A2F02DB-F7BF-44CB-BE9E-081A2A2EFB0F}"/>
                </a:ext>
              </a:extLst>
            </p:cNvPr>
            <p:cNvSpPr/>
            <p:nvPr/>
          </p:nvSpPr>
          <p:spPr>
            <a:xfrm>
              <a:off x="3017850" y="1177128"/>
              <a:ext cx="125850" cy="125184"/>
            </a:xfrm>
            <a:custGeom>
              <a:avLst/>
              <a:gdLst>
                <a:gd name="connsiteX0" fmla="*/ 62925 w 125850"/>
                <a:gd name="connsiteY0" fmla="*/ 0 h 125184"/>
                <a:gd name="connsiteX1" fmla="*/ 125850 w 125850"/>
                <a:gd name="connsiteY1" fmla="*/ 62592 h 125184"/>
                <a:gd name="connsiteX2" fmla="*/ 62925 w 125850"/>
                <a:gd name="connsiteY2" fmla="*/ 125184 h 125184"/>
                <a:gd name="connsiteX3" fmla="*/ 0 w 125850"/>
                <a:gd name="connsiteY3" fmla="*/ 62592 h 125184"/>
                <a:gd name="connsiteX4" fmla="*/ 0 w 125850"/>
                <a:gd name="connsiteY4" fmla="*/ 62552 h 125184"/>
                <a:gd name="connsiteX5" fmla="*/ 62925 w 125850"/>
                <a:gd name="connsiteY5" fmla="*/ 0 h 12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50" h="125184">
                  <a:moveTo>
                    <a:pt x="62925" y="0"/>
                  </a:moveTo>
                  <a:cubicBezTo>
                    <a:pt x="97678" y="0"/>
                    <a:pt x="125850" y="28023"/>
                    <a:pt x="125850" y="62592"/>
                  </a:cubicBezTo>
                  <a:cubicBezTo>
                    <a:pt x="125850" y="97161"/>
                    <a:pt x="97678" y="125184"/>
                    <a:pt x="62925" y="125184"/>
                  </a:cubicBezTo>
                  <a:cubicBezTo>
                    <a:pt x="28172" y="125184"/>
                    <a:pt x="0" y="97161"/>
                    <a:pt x="0" y="62592"/>
                  </a:cubicBezTo>
                  <a:cubicBezTo>
                    <a:pt x="0" y="62579"/>
                    <a:pt x="0" y="62565"/>
                    <a:pt x="0" y="62552"/>
                  </a:cubicBezTo>
                  <a:cubicBezTo>
                    <a:pt x="22" y="27999"/>
                    <a:pt x="28188" y="0"/>
                    <a:pt x="62925" y="0"/>
                  </a:cubicBezTo>
                </a:path>
              </a:pathLst>
            </a:custGeom>
            <a:grpFill/>
            <a:ln w="3992" cap="flat">
              <a:solidFill>
                <a:schemeClr val="bg1"/>
              </a:solid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074BAFA1-B98F-40BA-9581-4B82C69D0F5F}"/>
                </a:ext>
              </a:extLst>
            </p:cNvPr>
            <p:cNvSpPr/>
            <p:nvPr/>
          </p:nvSpPr>
          <p:spPr>
            <a:xfrm>
              <a:off x="3201905" y="1536431"/>
              <a:ext cx="151668" cy="144508"/>
            </a:xfrm>
            <a:custGeom>
              <a:avLst/>
              <a:gdLst>
                <a:gd name="connsiteX0" fmla="*/ 141953 w 151668"/>
                <a:gd name="connsiteY0" fmla="*/ 47347 h 144508"/>
                <a:gd name="connsiteX1" fmla="*/ 108326 w 151668"/>
                <a:gd name="connsiteY1" fmla="*/ 44357 h 144508"/>
                <a:gd name="connsiteX2" fmla="*/ 99308 w 151668"/>
                <a:gd name="connsiteY2" fmla="*/ 37779 h 144508"/>
                <a:gd name="connsiteX3" fmla="*/ 85521 w 151668"/>
                <a:gd name="connsiteY3" fmla="*/ 6722 h 144508"/>
                <a:gd name="connsiteX4" fmla="*/ 71693 w 151668"/>
                <a:gd name="connsiteY4" fmla="*/ 740 h 144508"/>
                <a:gd name="connsiteX5" fmla="*/ 65681 w 151668"/>
                <a:gd name="connsiteY5" fmla="*/ 6722 h 144508"/>
                <a:gd name="connsiteX6" fmla="*/ 52495 w 151668"/>
                <a:gd name="connsiteY6" fmla="*/ 37779 h 144508"/>
                <a:gd name="connsiteX7" fmla="*/ 43477 w 151668"/>
                <a:gd name="connsiteY7" fmla="*/ 44357 h 144508"/>
                <a:gd name="connsiteX8" fmla="*/ 9850 w 151668"/>
                <a:gd name="connsiteY8" fmla="*/ 47347 h 144508"/>
                <a:gd name="connsiteX9" fmla="*/ 21 w 151668"/>
                <a:gd name="connsiteY9" fmla="*/ 58418 h 144508"/>
                <a:gd name="connsiteX10" fmla="*/ 3838 w 151668"/>
                <a:gd name="connsiteY10" fmla="*/ 65845 h 144508"/>
                <a:gd name="connsiteX11" fmla="*/ 29649 w 151668"/>
                <a:gd name="connsiteY11" fmla="*/ 87972 h 144508"/>
                <a:gd name="connsiteX12" fmla="*/ 33257 w 151668"/>
                <a:gd name="connsiteY12" fmla="*/ 98736 h 144508"/>
                <a:gd name="connsiteX13" fmla="*/ 25241 w 151668"/>
                <a:gd name="connsiteY13" fmla="*/ 131587 h 144508"/>
                <a:gd name="connsiteX14" fmla="*/ 33317 w 151668"/>
                <a:gd name="connsiteY14" fmla="*/ 144253 h 144508"/>
                <a:gd name="connsiteX15" fmla="*/ 41273 w 151668"/>
                <a:gd name="connsiteY15" fmla="*/ 142910 h 144508"/>
                <a:gd name="connsiteX16" fmla="*/ 70090 w 151668"/>
                <a:gd name="connsiteY16" fmla="*/ 125607 h 144508"/>
                <a:gd name="connsiteX17" fmla="*/ 81513 w 151668"/>
                <a:gd name="connsiteY17" fmla="*/ 125607 h 144508"/>
                <a:gd name="connsiteX18" fmla="*/ 110330 w 151668"/>
                <a:gd name="connsiteY18" fmla="*/ 142910 h 144508"/>
                <a:gd name="connsiteX19" fmla="*/ 125127 w 151668"/>
                <a:gd name="connsiteY19" fmla="*/ 138815 h 144508"/>
                <a:gd name="connsiteX20" fmla="*/ 126362 w 151668"/>
                <a:gd name="connsiteY20" fmla="*/ 131587 h 144508"/>
                <a:gd name="connsiteX21" fmla="*/ 119067 w 151668"/>
                <a:gd name="connsiteY21" fmla="*/ 98537 h 144508"/>
                <a:gd name="connsiteX22" fmla="*/ 122674 w 151668"/>
                <a:gd name="connsiteY22" fmla="*/ 87773 h 144508"/>
                <a:gd name="connsiteX23" fmla="*/ 148486 w 151668"/>
                <a:gd name="connsiteY23" fmla="*/ 65646 h 144508"/>
                <a:gd name="connsiteX24" fmla="*/ 148442 w 151668"/>
                <a:gd name="connsiteY24" fmla="*/ 50253 h 144508"/>
                <a:gd name="connsiteX25" fmla="*/ 141873 w 151668"/>
                <a:gd name="connsiteY25" fmla="*/ 47148 h 14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668" h="144508">
                  <a:moveTo>
                    <a:pt x="141953" y="47347"/>
                  </a:moveTo>
                  <a:lnTo>
                    <a:pt x="108326" y="44357"/>
                  </a:lnTo>
                  <a:cubicBezTo>
                    <a:pt x="104382" y="43854"/>
                    <a:pt x="100975" y="41371"/>
                    <a:pt x="99308" y="37779"/>
                  </a:cubicBezTo>
                  <a:lnTo>
                    <a:pt x="85521" y="6722"/>
                  </a:lnTo>
                  <a:cubicBezTo>
                    <a:pt x="83364" y="1272"/>
                    <a:pt x="77172" y="-1406"/>
                    <a:pt x="71693" y="740"/>
                  </a:cubicBezTo>
                  <a:cubicBezTo>
                    <a:pt x="68944" y="1818"/>
                    <a:pt x="66763" y="3984"/>
                    <a:pt x="65681" y="6722"/>
                  </a:cubicBezTo>
                  <a:lnTo>
                    <a:pt x="52495" y="37779"/>
                  </a:lnTo>
                  <a:cubicBezTo>
                    <a:pt x="50828" y="41371"/>
                    <a:pt x="47421" y="43854"/>
                    <a:pt x="43477" y="44357"/>
                  </a:cubicBezTo>
                  <a:lnTo>
                    <a:pt x="9850" y="47347"/>
                  </a:lnTo>
                  <a:cubicBezTo>
                    <a:pt x="4062" y="47706"/>
                    <a:pt x="-339" y="52661"/>
                    <a:pt x="21" y="58418"/>
                  </a:cubicBezTo>
                  <a:cubicBezTo>
                    <a:pt x="201" y="61316"/>
                    <a:pt x="1584" y="64004"/>
                    <a:pt x="3838" y="65845"/>
                  </a:cubicBezTo>
                  <a:lnTo>
                    <a:pt x="29649" y="87972"/>
                  </a:lnTo>
                  <a:cubicBezTo>
                    <a:pt x="32667" y="90683"/>
                    <a:pt x="34038" y="94765"/>
                    <a:pt x="33257" y="98736"/>
                  </a:cubicBezTo>
                  <a:lnTo>
                    <a:pt x="25241" y="131587"/>
                  </a:lnTo>
                  <a:cubicBezTo>
                    <a:pt x="23954" y="137304"/>
                    <a:pt x="27569" y="142973"/>
                    <a:pt x="33317" y="144253"/>
                  </a:cubicBezTo>
                  <a:cubicBezTo>
                    <a:pt x="36042" y="144859"/>
                    <a:pt x="38900" y="144377"/>
                    <a:pt x="41273" y="142910"/>
                  </a:cubicBezTo>
                  <a:lnTo>
                    <a:pt x="70090" y="125607"/>
                  </a:lnTo>
                  <a:cubicBezTo>
                    <a:pt x="73685" y="123813"/>
                    <a:pt x="77917" y="123813"/>
                    <a:pt x="81513" y="125607"/>
                  </a:cubicBezTo>
                  <a:lnTo>
                    <a:pt x="110330" y="142910"/>
                  </a:lnTo>
                  <a:cubicBezTo>
                    <a:pt x="115552" y="145844"/>
                    <a:pt x="122177" y="144014"/>
                    <a:pt x="125127" y="138815"/>
                  </a:cubicBezTo>
                  <a:cubicBezTo>
                    <a:pt x="126374" y="136622"/>
                    <a:pt x="126811" y="134067"/>
                    <a:pt x="126362" y="131587"/>
                  </a:cubicBezTo>
                  <a:lnTo>
                    <a:pt x="119067" y="98537"/>
                  </a:lnTo>
                  <a:cubicBezTo>
                    <a:pt x="118194" y="94562"/>
                    <a:pt x="119576" y="90432"/>
                    <a:pt x="122674" y="87773"/>
                  </a:cubicBezTo>
                  <a:lnTo>
                    <a:pt x="148486" y="65646"/>
                  </a:lnTo>
                  <a:cubicBezTo>
                    <a:pt x="152746" y="61384"/>
                    <a:pt x="152726" y="54491"/>
                    <a:pt x="148442" y="50253"/>
                  </a:cubicBezTo>
                  <a:cubicBezTo>
                    <a:pt x="146674" y="48503"/>
                    <a:pt x="144354" y="47407"/>
                    <a:pt x="141873" y="47148"/>
                  </a:cubicBezTo>
                </a:path>
              </a:pathLst>
            </a:custGeom>
            <a:grpFill/>
            <a:ln w="3992" cap="flat">
              <a:solidFill>
                <a:schemeClr val="bg1"/>
              </a:solid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A8AAD15-BAFA-422D-AD14-D508EF4FD9DC}"/>
                </a:ext>
              </a:extLst>
            </p:cNvPr>
            <p:cNvSpPr/>
            <p:nvPr/>
          </p:nvSpPr>
          <p:spPr>
            <a:xfrm>
              <a:off x="2808187" y="1536413"/>
              <a:ext cx="151457" cy="144371"/>
            </a:xfrm>
            <a:custGeom>
              <a:avLst/>
              <a:gdLst>
                <a:gd name="connsiteX0" fmla="*/ 9585 w 151457"/>
                <a:gd name="connsiteY0" fmla="*/ 47366 h 144371"/>
                <a:gd name="connsiteX1" fmla="*/ 43212 w 151457"/>
                <a:gd name="connsiteY1" fmla="*/ 44375 h 144371"/>
                <a:gd name="connsiteX2" fmla="*/ 52230 w 151457"/>
                <a:gd name="connsiteY2" fmla="*/ 37797 h 144371"/>
                <a:gd name="connsiteX3" fmla="*/ 66057 w 151457"/>
                <a:gd name="connsiteY3" fmla="*/ 6740 h 144371"/>
                <a:gd name="connsiteX4" fmla="*/ 79805 w 151457"/>
                <a:gd name="connsiteY4" fmla="*/ 720 h 144371"/>
                <a:gd name="connsiteX5" fmla="*/ 85857 w 151457"/>
                <a:gd name="connsiteY5" fmla="*/ 6740 h 144371"/>
                <a:gd name="connsiteX6" fmla="*/ 99083 w 151457"/>
                <a:gd name="connsiteY6" fmla="*/ 37797 h 144371"/>
                <a:gd name="connsiteX7" fmla="*/ 107981 w 151457"/>
                <a:gd name="connsiteY7" fmla="*/ 44176 h 144371"/>
                <a:gd name="connsiteX8" fmla="*/ 141608 w 151457"/>
                <a:gd name="connsiteY8" fmla="*/ 47166 h 144371"/>
                <a:gd name="connsiteX9" fmla="*/ 151437 w 151457"/>
                <a:gd name="connsiteY9" fmla="*/ 58237 h 144371"/>
                <a:gd name="connsiteX10" fmla="*/ 147620 w 151457"/>
                <a:gd name="connsiteY10" fmla="*/ 65665 h 144371"/>
                <a:gd name="connsiteX11" fmla="*/ 121768 w 151457"/>
                <a:gd name="connsiteY11" fmla="*/ 87791 h 144371"/>
                <a:gd name="connsiteX12" fmla="*/ 118161 w 151457"/>
                <a:gd name="connsiteY12" fmla="*/ 98556 h 144371"/>
                <a:gd name="connsiteX13" fmla="*/ 125977 w 151457"/>
                <a:gd name="connsiteY13" fmla="*/ 131407 h 144371"/>
                <a:gd name="connsiteX14" fmla="*/ 118046 w 151457"/>
                <a:gd name="connsiteY14" fmla="*/ 144096 h 144371"/>
                <a:gd name="connsiteX15" fmla="*/ 109945 w 151457"/>
                <a:gd name="connsiteY15" fmla="*/ 142729 h 144371"/>
                <a:gd name="connsiteX16" fmla="*/ 81087 w 151457"/>
                <a:gd name="connsiteY16" fmla="*/ 125426 h 144371"/>
                <a:gd name="connsiteX17" fmla="*/ 69705 w 151457"/>
                <a:gd name="connsiteY17" fmla="*/ 125426 h 144371"/>
                <a:gd name="connsiteX18" fmla="*/ 40887 w 151457"/>
                <a:gd name="connsiteY18" fmla="*/ 142729 h 144371"/>
                <a:gd name="connsiteX19" fmla="*/ 26088 w 151457"/>
                <a:gd name="connsiteY19" fmla="*/ 138634 h 144371"/>
                <a:gd name="connsiteX20" fmla="*/ 24855 w 151457"/>
                <a:gd name="connsiteY20" fmla="*/ 131407 h 144371"/>
                <a:gd name="connsiteX21" fmla="*/ 32871 w 151457"/>
                <a:gd name="connsiteY21" fmla="*/ 98556 h 144371"/>
                <a:gd name="connsiteX22" fmla="*/ 29264 w 151457"/>
                <a:gd name="connsiteY22" fmla="*/ 87791 h 144371"/>
                <a:gd name="connsiteX23" fmla="*/ 3012 w 151457"/>
                <a:gd name="connsiteY23" fmla="*/ 65665 h 144371"/>
                <a:gd name="connsiteX24" fmla="*/ 3403 w 151457"/>
                <a:gd name="connsiteY24" fmla="*/ 50276 h 144371"/>
                <a:gd name="connsiteX25" fmla="*/ 9585 w 151457"/>
                <a:gd name="connsiteY25" fmla="*/ 47366 h 1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1457" h="144371">
                  <a:moveTo>
                    <a:pt x="9585" y="47366"/>
                  </a:moveTo>
                  <a:lnTo>
                    <a:pt x="43212" y="44375"/>
                  </a:lnTo>
                  <a:cubicBezTo>
                    <a:pt x="47156" y="43873"/>
                    <a:pt x="50564" y="41389"/>
                    <a:pt x="52230" y="37797"/>
                  </a:cubicBezTo>
                  <a:lnTo>
                    <a:pt x="66057" y="6740"/>
                  </a:lnTo>
                  <a:cubicBezTo>
                    <a:pt x="68182" y="1302"/>
                    <a:pt x="74337" y="-1393"/>
                    <a:pt x="79805" y="720"/>
                  </a:cubicBezTo>
                  <a:cubicBezTo>
                    <a:pt x="82581" y="1794"/>
                    <a:pt x="84777" y="3978"/>
                    <a:pt x="85857" y="6740"/>
                  </a:cubicBezTo>
                  <a:lnTo>
                    <a:pt x="99083" y="37797"/>
                  </a:lnTo>
                  <a:cubicBezTo>
                    <a:pt x="100779" y="41278"/>
                    <a:pt x="104124" y="43678"/>
                    <a:pt x="107981" y="44176"/>
                  </a:cubicBezTo>
                  <a:lnTo>
                    <a:pt x="141608" y="47166"/>
                  </a:lnTo>
                  <a:cubicBezTo>
                    <a:pt x="147396" y="47525"/>
                    <a:pt x="151797" y="52481"/>
                    <a:pt x="151437" y="58237"/>
                  </a:cubicBezTo>
                  <a:cubicBezTo>
                    <a:pt x="151256" y="61136"/>
                    <a:pt x="149874" y="63823"/>
                    <a:pt x="147620" y="65665"/>
                  </a:cubicBezTo>
                  <a:lnTo>
                    <a:pt x="121768" y="87791"/>
                  </a:lnTo>
                  <a:cubicBezTo>
                    <a:pt x="118750" y="90502"/>
                    <a:pt x="117381" y="94585"/>
                    <a:pt x="118161" y="98556"/>
                  </a:cubicBezTo>
                  <a:lnTo>
                    <a:pt x="125977" y="131407"/>
                  </a:lnTo>
                  <a:cubicBezTo>
                    <a:pt x="127309" y="137088"/>
                    <a:pt x="123759" y="142769"/>
                    <a:pt x="118046" y="144096"/>
                  </a:cubicBezTo>
                  <a:cubicBezTo>
                    <a:pt x="115271" y="144738"/>
                    <a:pt x="112351" y="144248"/>
                    <a:pt x="109945" y="142729"/>
                  </a:cubicBezTo>
                  <a:lnTo>
                    <a:pt x="81087" y="125426"/>
                  </a:lnTo>
                  <a:cubicBezTo>
                    <a:pt x="77507" y="123636"/>
                    <a:pt x="73285" y="123636"/>
                    <a:pt x="69705" y="125426"/>
                  </a:cubicBezTo>
                  <a:lnTo>
                    <a:pt x="40887" y="142729"/>
                  </a:lnTo>
                  <a:cubicBezTo>
                    <a:pt x="35664" y="145663"/>
                    <a:pt x="29039" y="143833"/>
                    <a:pt x="26088" y="138634"/>
                  </a:cubicBezTo>
                  <a:cubicBezTo>
                    <a:pt x="24842" y="136442"/>
                    <a:pt x="24406" y="133886"/>
                    <a:pt x="24855" y="131407"/>
                  </a:cubicBezTo>
                  <a:lnTo>
                    <a:pt x="32871" y="98556"/>
                  </a:lnTo>
                  <a:cubicBezTo>
                    <a:pt x="33747" y="94581"/>
                    <a:pt x="32362" y="90450"/>
                    <a:pt x="29264" y="87791"/>
                  </a:cubicBezTo>
                  <a:lnTo>
                    <a:pt x="3012" y="65665"/>
                  </a:lnTo>
                  <a:cubicBezTo>
                    <a:pt x="-1152" y="61307"/>
                    <a:pt x="-977" y="54418"/>
                    <a:pt x="3403" y="50276"/>
                  </a:cubicBezTo>
                  <a:cubicBezTo>
                    <a:pt x="5098" y="48673"/>
                    <a:pt x="7264" y="47653"/>
                    <a:pt x="9585" y="47366"/>
                  </a:cubicBezTo>
                </a:path>
              </a:pathLst>
            </a:custGeom>
            <a:grpFill/>
            <a:ln w="3992" cap="flat">
              <a:solidFill>
                <a:schemeClr val="bg1"/>
              </a:solid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D42EC361-2C90-4E92-BC04-397E3C01D57D}"/>
                </a:ext>
              </a:extLst>
            </p:cNvPr>
            <p:cNvSpPr/>
            <p:nvPr/>
          </p:nvSpPr>
          <p:spPr>
            <a:xfrm>
              <a:off x="3004954" y="1535969"/>
              <a:ext cx="151722" cy="144921"/>
            </a:xfrm>
            <a:custGeom>
              <a:avLst/>
              <a:gdLst>
                <a:gd name="connsiteX0" fmla="*/ 147885 w 151722"/>
                <a:gd name="connsiteY0" fmla="*/ 66109 h 144921"/>
                <a:gd name="connsiteX1" fmla="*/ 149338 w 151722"/>
                <a:gd name="connsiteY1" fmla="*/ 51410 h 144921"/>
                <a:gd name="connsiteX2" fmla="*/ 141873 w 151722"/>
                <a:gd name="connsiteY2" fmla="*/ 47610 h 144921"/>
                <a:gd name="connsiteX3" fmla="*/ 108246 w 151722"/>
                <a:gd name="connsiteY3" fmla="*/ 44620 h 144921"/>
                <a:gd name="connsiteX4" fmla="*/ 99228 w 151722"/>
                <a:gd name="connsiteY4" fmla="*/ 38042 h 144921"/>
                <a:gd name="connsiteX5" fmla="*/ 85440 w 151722"/>
                <a:gd name="connsiteY5" fmla="*/ 6985 h 144921"/>
                <a:gd name="connsiteX6" fmla="*/ 71779 w 151722"/>
                <a:gd name="connsiteY6" fmla="*/ 641 h 144921"/>
                <a:gd name="connsiteX7" fmla="*/ 65401 w 151722"/>
                <a:gd name="connsiteY7" fmla="*/ 6985 h 144921"/>
                <a:gd name="connsiteX8" fmla="*/ 52174 w 151722"/>
                <a:gd name="connsiteY8" fmla="*/ 38042 h 144921"/>
                <a:gd name="connsiteX9" fmla="*/ 43477 w 151722"/>
                <a:gd name="connsiteY9" fmla="*/ 44620 h 144921"/>
                <a:gd name="connsiteX10" fmla="*/ 9850 w 151722"/>
                <a:gd name="connsiteY10" fmla="*/ 47610 h 144921"/>
                <a:gd name="connsiteX11" fmla="*/ 21 w 151722"/>
                <a:gd name="connsiteY11" fmla="*/ 58682 h 144921"/>
                <a:gd name="connsiteX12" fmla="*/ 3838 w 151722"/>
                <a:gd name="connsiteY12" fmla="*/ 66109 h 144921"/>
                <a:gd name="connsiteX13" fmla="*/ 29649 w 151722"/>
                <a:gd name="connsiteY13" fmla="*/ 88235 h 144921"/>
                <a:gd name="connsiteX14" fmla="*/ 33257 w 151722"/>
                <a:gd name="connsiteY14" fmla="*/ 99000 h 144921"/>
                <a:gd name="connsiteX15" fmla="*/ 25241 w 151722"/>
                <a:gd name="connsiteY15" fmla="*/ 131851 h 144921"/>
                <a:gd name="connsiteX16" fmla="*/ 33131 w 151722"/>
                <a:gd name="connsiteY16" fmla="*/ 144632 h 144921"/>
                <a:gd name="connsiteX17" fmla="*/ 41473 w 151722"/>
                <a:gd name="connsiteY17" fmla="*/ 143173 h 144921"/>
                <a:gd name="connsiteX18" fmla="*/ 70290 w 151722"/>
                <a:gd name="connsiteY18" fmla="*/ 125870 h 144921"/>
                <a:gd name="connsiteX19" fmla="*/ 81713 w 151722"/>
                <a:gd name="connsiteY19" fmla="*/ 125870 h 144921"/>
                <a:gd name="connsiteX20" fmla="*/ 110530 w 151722"/>
                <a:gd name="connsiteY20" fmla="*/ 143173 h 144921"/>
                <a:gd name="connsiteX21" fmla="*/ 125330 w 151722"/>
                <a:gd name="connsiteY21" fmla="*/ 139079 h 144921"/>
                <a:gd name="connsiteX22" fmla="*/ 126562 w 151722"/>
                <a:gd name="connsiteY22" fmla="*/ 131851 h 144921"/>
                <a:gd name="connsiteX23" fmla="*/ 118145 w 151722"/>
                <a:gd name="connsiteY23" fmla="*/ 99000 h 144921"/>
                <a:gd name="connsiteX24" fmla="*/ 121753 w 151722"/>
                <a:gd name="connsiteY24" fmla="*/ 88235 h 14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1722" h="144921">
                  <a:moveTo>
                    <a:pt x="147885" y="66109"/>
                  </a:moveTo>
                  <a:cubicBezTo>
                    <a:pt x="152367" y="62449"/>
                    <a:pt x="153018" y="55867"/>
                    <a:pt x="149338" y="51410"/>
                  </a:cubicBezTo>
                  <a:cubicBezTo>
                    <a:pt x="147488" y="49165"/>
                    <a:pt x="144783" y="47790"/>
                    <a:pt x="141873" y="47610"/>
                  </a:cubicBezTo>
                  <a:lnTo>
                    <a:pt x="108246" y="44620"/>
                  </a:lnTo>
                  <a:cubicBezTo>
                    <a:pt x="104302" y="44118"/>
                    <a:pt x="100894" y="41634"/>
                    <a:pt x="99228" y="38042"/>
                  </a:cubicBezTo>
                  <a:lnTo>
                    <a:pt x="85440" y="6985"/>
                  </a:lnTo>
                  <a:cubicBezTo>
                    <a:pt x="83429" y="1481"/>
                    <a:pt x="77313" y="-1360"/>
                    <a:pt x="71779" y="641"/>
                  </a:cubicBezTo>
                  <a:cubicBezTo>
                    <a:pt x="68814" y="1713"/>
                    <a:pt x="66478" y="4036"/>
                    <a:pt x="65401" y="6985"/>
                  </a:cubicBezTo>
                  <a:lnTo>
                    <a:pt x="52174" y="38042"/>
                  </a:lnTo>
                  <a:cubicBezTo>
                    <a:pt x="50586" y="41562"/>
                    <a:pt x="47311" y="44038"/>
                    <a:pt x="43477" y="44620"/>
                  </a:cubicBezTo>
                  <a:lnTo>
                    <a:pt x="9850" y="47610"/>
                  </a:lnTo>
                  <a:cubicBezTo>
                    <a:pt x="4062" y="47969"/>
                    <a:pt x="-339" y="52925"/>
                    <a:pt x="21" y="58682"/>
                  </a:cubicBezTo>
                  <a:cubicBezTo>
                    <a:pt x="201" y="61580"/>
                    <a:pt x="1584" y="64267"/>
                    <a:pt x="3838" y="66109"/>
                  </a:cubicBezTo>
                  <a:lnTo>
                    <a:pt x="29649" y="88235"/>
                  </a:lnTo>
                  <a:cubicBezTo>
                    <a:pt x="32668" y="90946"/>
                    <a:pt x="34037" y="95029"/>
                    <a:pt x="33257" y="99000"/>
                  </a:cubicBezTo>
                  <a:lnTo>
                    <a:pt x="25241" y="131851"/>
                  </a:lnTo>
                  <a:cubicBezTo>
                    <a:pt x="23872" y="137548"/>
                    <a:pt x="27405" y="143269"/>
                    <a:pt x="33131" y="144632"/>
                  </a:cubicBezTo>
                  <a:cubicBezTo>
                    <a:pt x="35995" y="145310"/>
                    <a:pt x="39014" y="144784"/>
                    <a:pt x="41473" y="143173"/>
                  </a:cubicBezTo>
                  <a:lnTo>
                    <a:pt x="70290" y="125870"/>
                  </a:lnTo>
                  <a:cubicBezTo>
                    <a:pt x="73885" y="124076"/>
                    <a:pt x="78119" y="124076"/>
                    <a:pt x="81713" y="125870"/>
                  </a:cubicBezTo>
                  <a:lnTo>
                    <a:pt x="110530" y="143173"/>
                  </a:lnTo>
                  <a:cubicBezTo>
                    <a:pt x="115753" y="146107"/>
                    <a:pt x="122379" y="144277"/>
                    <a:pt x="125330" y="139079"/>
                  </a:cubicBezTo>
                  <a:cubicBezTo>
                    <a:pt x="126575" y="136886"/>
                    <a:pt x="127011" y="134330"/>
                    <a:pt x="126562" y="131851"/>
                  </a:cubicBezTo>
                  <a:lnTo>
                    <a:pt x="118145" y="99000"/>
                  </a:lnTo>
                  <a:cubicBezTo>
                    <a:pt x="117270" y="95025"/>
                    <a:pt x="118655" y="90895"/>
                    <a:pt x="121753" y="88235"/>
                  </a:cubicBezTo>
                  <a:close/>
                </a:path>
              </a:pathLst>
            </a:custGeom>
            <a:grpFill/>
            <a:ln w="3992" cap="flat">
              <a:solidFill>
                <a:schemeClr val="bg1"/>
              </a:solidFill>
              <a:prstDash val="solid"/>
              <a:miter/>
            </a:ln>
          </p:spPr>
          <p:txBody>
            <a:bodyPr rtlCol="0" anchor="ctr"/>
            <a:lstStyle/>
            <a:p>
              <a:endParaRPr lang="en-GB"/>
            </a:p>
          </p:txBody>
        </p:sp>
      </p:grpSp>
    </p:spTree>
    <p:extLst>
      <p:ext uri="{BB962C8B-B14F-4D97-AF65-F5344CB8AC3E}">
        <p14:creationId xmlns:p14="http://schemas.microsoft.com/office/powerpoint/2010/main" val="77229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uilding, outdoor, woman&#10;&#10;Description automatically generated">
            <a:extLst>
              <a:ext uri="{FF2B5EF4-FFF2-40B4-BE49-F238E27FC236}">
                <a16:creationId xmlns:a16="http://schemas.microsoft.com/office/drawing/2014/main" id="{65A7758D-643E-C94B-BBB8-C4116A62A0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8" name="Rectangle 7">
            <a:extLst>
              <a:ext uri="{FF2B5EF4-FFF2-40B4-BE49-F238E27FC236}">
                <a16:creationId xmlns:a16="http://schemas.microsoft.com/office/drawing/2014/main" id="{DAC75E6E-7BBB-8245-BCEB-0A2FA0AA66F8}"/>
              </a:ext>
            </a:extLst>
          </p:cNvPr>
          <p:cNvSpPr/>
          <p:nvPr/>
        </p:nvSpPr>
        <p:spPr bwMode="auto">
          <a:xfrm>
            <a:off x="0" y="913"/>
            <a:ext cx="12192000" cy="6858000"/>
          </a:xfrm>
          <a:prstGeom prst="rect">
            <a:avLst/>
          </a:prstGeom>
          <a:solidFill>
            <a:schemeClr val="accent5">
              <a:lumMod val="75000"/>
              <a:alpha val="90000"/>
            </a:schemeClr>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lvl="0" indent="0" algn="ctr" defTabSz="728663" rtl="0" eaLnBrk="1" fontAlgn="base" latinLnBrk="0" hangingPunct="1">
              <a:lnSpc>
                <a:spcPct val="95000"/>
              </a:lnSpc>
              <a:spcBef>
                <a:spcPct val="0"/>
              </a:spcBef>
              <a:spcAft>
                <a:spcPct val="0"/>
              </a:spcAft>
              <a:buClr>
                <a:srgbClr val="FFFFFF"/>
              </a:buClr>
              <a:buSzTx/>
              <a:buFontTx/>
              <a:buNone/>
              <a:tabLst>
                <a:tab pos="4286250" algn="l"/>
              </a:tabLst>
              <a:defRPr/>
            </a:pPr>
            <a:endParaRPr kumimoji="0" lang="en-US" sz="1200" b="0" i="0" u="none" strike="noStrike" kern="0" cap="none" spc="0" normalizeH="0" baseline="0" noProof="0" dirty="0">
              <a:ln>
                <a:noFill/>
              </a:ln>
              <a:solidFill>
                <a:srgbClr val="000000"/>
              </a:solidFill>
              <a:effectLst/>
              <a:uLnTx/>
              <a:uFillTx/>
              <a:latin typeface="Credit Suisse Type Roman" pitchFamily="34" charset="0"/>
              <a:ea typeface="+mn-ea"/>
              <a:cs typeface="+mn-cs"/>
            </a:endParaRPr>
          </a:p>
        </p:txBody>
      </p:sp>
      <p:pic>
        <p:nvPicPr>
          <p:cNvPr id="9" name="Picture 8">
            <a:extLst>
              <a:ext uri="{FF2B5EF4-FFF2-40B4-BE49-F238E27FC236}">
                <a16:creationId xmlns:a16="http://schemas.microsoft.com/office/drawing/2014/main" id="{39D737A2-42E5-7A46-BF39-7EB7D3589B3D}"/>
              </a:ext>
            </a:extLst>
          </p:cNvPr>
          <p:cNvPicPr>
            <a:picLocks noChangeAspect="1"/>
          </p:cNvPicPr>
          <p:nvPr/>
        </p:nvPicPr>
        <p:blipFill>
          <a:blip r:embed="rId4"/>
          <a:stretch>
            <a:fillRect/>
          </a:stretch>
        </p:blipFill>
        <p:spPr>
          <a:xfrm>
            <a:off x="0" y="6226581"/>
            <a:ext cx="12192000" cy="317500"/>
          </a:xfrm>
          <a:prstGeom prst="rect">
            <a:avLst/>
          </a:prstGeom>
        </p:spPr>
      </p:pic>
      <p:sp>
        <p:nvSpPr>
          <p:cNvPr id="10" name="Text Placeholder 3">
            <a:extLst>
              <a:ext uri="{FF2B5EF4-FFF2-40B4-BE49-F238E27FC236}">
                <a16:creationId xmlns:a16="http://schemas.microsoft.com/office/drawing/2014/main" id="{8915A892-76EE-7849-B790-F1CEB9035635}"/>
              </a:ext>
            </a:extLst>
          </p:cNvPr>
          <p:cNvSpPr txBox="1">
            <a:spLocks/>
          </p:cNvSpPr>
          <p:nvPr/>
        </p:nvSpPr>
        <p:spPr>
          <a:xfrm>
            <a:off x="540000" y="540000"/>
            <a:ext cx="10980000" cy="540000"/>
          </a:xfrm>
          <a:prstGeom prst="rect">
            <a:avLst/>
          </a:prstGeom>
        </p:spPr>
        <p:txBody>
          <a:bodyPr lIns="0" tIns="0" rIns="0" bIns="0">
            <a:noAutofit/>
          </a:bodyPr>
          <a:lstStyle>
            <a:lvl1pPr marL="0" indent="0" algn="l" defTabSz="728663" rtl="0" eaLnBrk="1" fontAlgn="base" hangingPunct="1">
              <a:lnSpc>
                <a:spcPts val="3000"/>
              </a:lnSpc>
              <a:spcBef>
                <a:spcPts val="0"/>
              </a:spcBef>
              <a:spcAft>
                <a:spcPts val="0"/>
              </a:spcAft>
              <a:buClr>
                <a:schemeClr val="accent1"/>
              </a:buClr>
              <a:buSzPct val="150000"/>
              <a:buFontTx/>
              <a:buNone/>
              <a:defRPr lang="en-US" altLang="ja-JP" sz="2400" b="0" i="0" dirty="0" smtClean="0">
                <a:solidFill>
                  <a:schemeClr val="bg1"/>
                </a:solidFill>
                <a:latin typeface="Trebuchet MS" panose="020B0703020202090204" pitchFamily="34" charset="0"/>
                <a:ea typeface="+mn-ea"/>
                <a:cs typeface="+mn-cs"/>
              </a:defRPr>
            </a:lvl1pPr>
            <a:lvl2pPr marL="1588" indent="0" algn="l" defTabSz="728663" rtl="0" eaLnBrk="1" fontAlgn="base" hangingPunct="1">
              <a:lnSpc>
                <a:spcPct val="95000"/>
              </a:lnSpc>
              <a:spcBef>
                <a:spcPct val="36000"/>
              </a:spcBef>
              <a:spcAft>
                <a:spcPct val="0"/>
              </a:spcAft>
              <a:buClr>
                <a:schemeClr val="tx1"/>
              </a:buClr>
              <a:buSzPct val="120000"/>
              <a:buFontTx/>
              <a:buNone/>
              <a:defRPr lang="en-US" altLang="ja-JP" sz="1400" dirty="0" smtClean="0">
                <a:solidFill>
                  <a:srgbClr val="595959"/>
                </a:solidFill>
                <a:latin typeface="Calibri" panose="020F0502020204030204" pitchFamily="34" charset="0"/>
              </a:defRPr>
            </a:lvl2pPr>
            <a:lvl3pPr marL="3175" indent="0" algn="l" defTabSz="728663" rtl="0" eaLnBrk="1" fontAlgn="base" hangingPunct="1">
              <a:lnSpc>
                <a:spcPct val="95000"/>
              </a:lnSpc>
              <a:spcBef>
                <a:spcPct val="0"/>
              </a:spcBef>
              <a:spcAft>
                <a:spcPct val="0"/>
              </a:spcAft>
              <a:buClr>
                <a:schemeClr val="accent1"/>
              </a:buClr>
              <a:buSzPct val="100000"/>
              <a:buFontTx/>
              <a:buNone/>
              <a:defRPr lang="en-US" altLang="ja-JP" sz="1400" dirty="0" smtClean="0">
                <a:solidFill>
                  <a:srgbClr val="595959"/>
                </a:solidFill>
                <a:latin typeface="Calibri" panose="020F0502020204030204" pitchFamily="34" charset="0"/>
              </a:defRPr>
            </a:lvl3pPr>
            <a:lvl4pPr marL="3619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4pPr>
            <a:lvl5pPr marL="6286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pPr marL="0" marR="0" lvl="0" indent="0" algn="l" defTabSz="728663" rtl="0" eaLnBrk="1" fontAlgn="base" latinLnBrk="0" hangingPunct="1">
              <a:lnSpc>
                <a:spcPts val="3000"/>
              </a:lnSpc>
              <a:spcBef>
                <a:spcPts val="0"/>
              </a:spcBef>
              <a:spcAft>
                <a:spcPts val="0"/>
              </a:spcAft>
              <a:buClr>
                <a:srgbClr val="CC5299"/>
              </a:buClr>
              <a:buSzPct val="150000"/>
              <a:buFontTx/>
              <a:buNone/>
              <a:tabLst/>
              <a:defRPr/>
            </a:pPr>
            <a:r>
              <a:rPr kumimoji="0" lang="en-GB" altLang="ja-JP" sz="2400" b="0" i="0" u="none" strike="noStrike" kern="0" cap="none" spc="0" normalizeH="0" baseline="0" noProof="0" dirty="0">
                <a:ln>
                  <a:noFill/>
                </a:ln>
                <a:solidFill>
                  <a:prstClr val="white"/>
                </a:solidFill>
                <a:effectLst/>
                <a:uLnTx/>
                <a:uFillTx/>
                <a:latin typeface="Trebuchet MS" panose="020B0703020202090204" pitchFamily="34" charset="0"/>
                <a:ea typeface="HG丸ｺﾞｼｯｸM-PRO" panose="020F0400000000000000" pitchFamily="34" charset="-128"/>
                <a:cs typeface="+mn-cs"/>
              </a:rPr>
              <a:t>Tracking the transformation</a:t>
            </a:r>
          </a:p>
        </p:txBody>
      </p:sp>
      <p:cxnSp>
        <p:nvCxnSpPr>
          <p:cNvPr id="13" name="Straight Connector 12">
            <a:extLst>
              <a:ext uri="{FF2B5EF4-FFF2-40B4-BE49-F238E27FC236}">
                <a16:creationId xmlns:a16="http://schemas.microsoft.com/office/drawing/2014/main" id="{FD6A81F0-5D9C-ED4E-8388-4E454FD40F3D}"/>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9B55E913-47F0-4DE9-8051-3D59378F19F5}"/>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58" name="TextBox 57">
            <a:extLst>
              <a:ext uri="{FF2B5EF4-FFF2-40B4-BE49-F238E27FC236}">
                <a16:creationId xmlns:a16="http://schemas.microsoft.com/office/drawing/2014/main" id="{5C161CE3-0683-4BB0-9BA2-DED537AF6D5F}"/>
              </a:ext>
            </a:extLst>
          </p:cNvPr>
          <p:cNvSpPr txBox="1"/>
          <p:nvPr/>
        </p:nvSpPr>
        <p:spPr>
          <a:xfrm>
            <a:off x="1422718" y="1259060"/>
            <a:ext cx="1440000"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Futura Medium" panose="020B0602020204020303" pitchFamily="34" charset="-79"/>
              </a:rPr>
              <a:t>Personalised Engagement</a:t>
            </a:r>
          </a:p>
        </p:txBody>
      </p:sp>
      <p:sp>
        <p:nvSpPr>
          <p:cNvPr id="57" name="TextBox 56">
            <a:extLst>
              <a:ext uri="{FF2B5EF4-FFF2-40B4-BE49-F238E27FC236}">
                <a16:creationId xmlns:a16="http://schemas.microsoft.com/office/drawing/2014/main" id="{AE9A3E27-C8E2-4B14-A72B-6F07E30ADDF7}"/>
              </a:ext>
            </a:extLst>
          </p:cNvPr>
          <p:cNvSpPr txBox="1"/>
          <p:nvPr/>
        </p:nvSpPr>
        <p:spPr>
          <a:xfrm>
            <a:off x="4287844" y="1244795"/>
            <a:ext cx="1440000" cy="46935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Futura Medium" panose="020B0602020204020303" pitchFamily="34" charset="-79"/>
              </a:rPr>
              <a:t>Online </a:t>
            </a:r>
          </a:p>
          <a:p>
            <a:pPr marL="0" marR="0" lvl="0" indent="0" algn="ctr" defTabSz="457200" rtl="0" eaLnBrk="1" fontAlgn="auto" latinLnBrk="0" hangingPunct="1">
              <a:lnSpc>
                <a:spcPct val="100000"/>
              </a:lnSpc>
              <a:spcBef>
                <a:spcPts val="0"/>
              </a:spcBef>
              <a:spcAft>
                <a:spcPts val="300"/>
              </a:spcAft>
              <a:buClrTx/>
              <a:buSzTx/>
              <a:buFontTx/>
              <a:buNone/>
              <a:tabLst/>
              <a:defRPr/>
            </a:pPr>
            <a:r>
              <a:rPr lang="en-GB" sz="1400" b="1" dirty="0">
                <a:solidFill>
                  <a:prstClr val="white"/>
                </a:solidFill>
                <a:latin typeface="Trebuchet MS" panose="020B0603020202020204" pitchFamily="34" charset="0"/>
                <a:cs typeface="Futura Medium" panose="020B0602020204020303" pitchFamily="34" charset="-79"/>
              </a:rPr>
              <a:t>Scale</a:t>
            </a:r>
            <a:endPar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Futura Medium" panose="020B0602020204020303" pitchFamily="34" charset="-79"/>
            </a:endParaRPr>
          </a:p>
        </p:txBody>
      </p:sp>
      <p:sp>
        <p:nvSpPr>
          <p:cNvPr id="37" name="TextBox 36">
            <a:extLst>
              <a:ext uri="{FF2B5EF4-FFF2-40B4-BE49-F238E27FC236}">
                <a16:creationId xmlns:a16="http://schemas.microsoft.com/office/drawing/2014/main" id="{FFD5A2A3-7565-4E1D-AC33-153D33C913E3}"/>
              </a:ext>
            </a:extLst>
          </p:cNvPr>
          <p:cNvSpPr txBox="1"/>
          <p:nvPr/>
        </p:nvSpPr>
        <p:spPr>
          <a:xfrm>
            <a:off x="7089605" y="1250268"/>
            <a:ext cx="1440000" cy="469359"/>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New Store </a:t>
            </a:r>
          </a:p>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Role</a:t>
            </a:r>
          </a:p>
        </p:txBody>
      </p:sp>
      <p:grpSp>
        <p:nvGrpSpPr>
          <p:cNvPr id="4" name="Group 3">
            <a:extLst>
              <a:ext uri="{FF2B5EF4-FFF2-40B4-BE49-F238E27FC236}">
                <a16:creationId xmlns:a16="http://schemas.microsoft.com/office/drawing/2014/main" id="{6CAD3FC4-8F19-4A6D-8E23-D20458EE8E69}"/>
              </a:ext>
            </a:extLst>
          </p:cNvPr>
          <p:cNvGrpSpPr/>
          <p:nvPr/>
        </p:nvGrpSpPr>
        <p:grpSpPr>
          <a:xfrm>
            <a:off x="569095" y="1812693"/>
            <a:ext cx="11114905" cy="4212588"/>
            <a:chOff x="562810" y="1812693"/>
            <a:chExt cx="8734333" cy="4212588"/>
          </a:xfrm>
        </p:grpSpPr>
        <p:sp>
          <p:nvSpPr>
            <p:cNvPr id="34" name="Rectangle 33">
              <a:extLst>
                <a:ext uri="{FF2B5EF4-FFF2-40B4-BE49-F238E27FC236}">
                  <a16:creationId xmlns:a16="http://schemas.microsoft.com/office/drawing/2014/main" id="{342C37E8-75AA-478C-8C8F-F394B0BB5D91}"/>
                </a:ext>
              </a:extLst>
            </p:cNvPr>
            <p:cNvSpPr/>
            <p:nvPr/>
          </p:nvSpPr>
          <p:spPr>
            <a:xfrm>
              <a:off x="562810" y="1839365"/>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Trebuchet MS" panose="020B0603020202020204" pitchFamily="34" charset="0"/>
                </a:rPr>
                <a:t>Mobile and increasingly social media are increasingly important.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prstClr val="white"/>
                </a:solidFill>
                <a:latin typeface="Trebuchet MS" panose="020B0603020202020204" pitchFamily="34" charset="0"/>
              </a:endParaRPr>
            </a:p>
            <a:p>
              <a:pPr algn="ctr">
                <a:defRPr/>
              </a:pPr>
              <a:r>
                <a:rPr lang="en-GB" sz="1200" dirty="0">
                  <a:latin typeface="Trebuchet MS" panose="020B0603020202020204" pitchFamily="34" charset="0"/>
                </a:rPr>
                <a:t>Klarna strives for </a:t>
              </a:r>
              <a:r>
                <a:rPr lang="en-GB" sz="1200" dirty="0">
                  <a:solidFill>
                    <a:srgbClr val="0070C0"/>
                  </a:solidFill>
                  <a:latin typeface="Trebuchet MS" panose="020B0603020202020204" pitchFamily="34" charset="0"/>
                  <a:hlinkClick r:id="rId5">
                    <a:extLst>
                      <a:ext uri="{A12FA001-AC4F-418D-AE19-62706E023703}">
                        <ahyp:hlinkClr xmlns:ahyp="http://schemas.microsoft.com/office/drawing/2018/hyperlinkcolor" val="tx"/>
                      </a:ext>
                    </a:extLst>
                  </a:hlinkClick>
                </a:rPr>
                <a:t>Super App </a:t>
              </a:r>
              <a:r>
                <a:rPr lang="en-GB" sz="1200" dirty="0">
                  <a:latin typeface="Trebuchet MS" panose="020B0603020202020204" pitchFamily="34" charset="0"/>
                </a:rPr>
                <a:t>status by helping UK customers track all online orders in one place.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prstClr val="white"/>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err="1">
                  <a:solidFill>
                    <a:prstClr val="white"/>
                  </a:solidFill>
                  <a:latin typeface="Trebuchet MS" panose="020B0603020202020204" pitchFamily="34" charset="0"/>
                </a:rPr>
                <a:t>Mcommerce’s</a:t>
              </a:r>
              <a:r>
                <a:rPr lang="en-GB" sz="1200" dirty="0">
                  <a:solidFill>
                    <a:prstClr val="white"/>
                  </a:solidFill>
                  <a:latin typeface="Trebuchet MS" panose="020B0603020202020204" pitchFamily="34" charset="0"/>
                </a:rPr>
                <a:t> share of total retail shares will also continue to grow, from 6.2% in 2022 to 10.0% in 2026.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Trebuchet MS" panose="020B0603020202020204" pitchFamily="34" charset="0"/>
                </a:rPr>
                <a:t>Global time spent in shopping apps reached 100.46 billion hours in 2021, an 18% YOY increase.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prstClr val="white"/>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schemeClr val="bg2"/>
                  </a:solidFill>
                  <a:latin typeface="Trebuchet MS" panose="020B0603020202020204" pitchFamily="34" charset="0"/>
                  <a:hlinkClick r:id="rId6">
                    <a:extLst>
                      <a:ext uri="{A12FA001-AC4F-418D-AE19-62706E023703}">
                        <ahyp:hlinkClr xmlns:ahyp="http://schemas.microsoft.com/office/drawing/2018/hyperlinkcolor" val="tx"/>
                      </a:ext>
                    </a:extLst>
                  </a:hlinkClick>
                </a:rPr>
                <a:t>Social commerce </a:t>
              </a:r>
              <a:r>
                <a:rPr lang="en-GB" sz="1200" dirty="0">
                  <a:solidFill>
                    <a:prstClr val="white"/>
                  </a:solidFill>
                  <a:latin typeface="Trebuchet MS" panose="020B0603020202020204" pitchFamily="34" charset="0"/>
                </a:rPr>
                <a:t>to rise to $1.2 trillion in purchases by 2025. 82% of shoppers like how quick and easy it is to shop on social media, while 71% say they prefer to buy after viewing content rather than switching to a retail site.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prstClr val="white"/>
                </a:solidFill>
                <a:latin typeface="Trebuchet MS" panose="020B0603020202020204" pitchFamily="34" charset="0"/>
              </a:endParaRPr>
            </a:p>
          </p:txBody>
        </p:sp>
        <p:sp>
          <p:nvSpPr>
            <p:cNvPr id="35" name="Rectangle 34">
              <a:extLst>
                <a:ext uri="{FF2B5EF4-FFF2-40B4-BE49-F238E27FC236}">
                  <a16:creationId xmlns:a16="http://schemas.microsoft.com/office/drawing/2014/main" id="{715638DE-A84B-45D1-9250-4077595C1B6C}"/>
                </a:ext>
              </a:extLst>
            </p:cNvPr>
            <p:cNvSpPr/>
            <p:nvPr/>
          </p:nvSpPr>
          <p:spPr>
            <a:xfrm>
              <a:off x="2776766"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srgbClr val="FFFFFF"/>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endParaRPr>
            </a:p>
            <a:p>
              <a:pPr algn="ctr">
                <a:defRPr/>
              </a:pPr>
              <a:r>
                <a:rPr lang="en-GB" sz="1200" dirty="0">
                  <a:latin typeface="Trebuchet MS" panose="020B0603020202020204" pitchFamily="34" charset="0"/>
                </a:rPr>
                <a:t>Post pandemic growth in online and offline is more balanced.</a:t>
              </a:r>
            </a:p>
            <a:p>
              <a:pPr algn="ctr">
                <a:defRPr/>
              </a:pPr>
              <a:endParaRPr lang="en-GB" sz="1200" dirty="0">
                <a:latin typeface="Trebuchet MS" panose="020B0603020202020204" pitchFamily="34" charset="0"/>
              </a:endParaRPr>
            </a:p>
            <a:p>
              <a:pPr algn="ctr">
                <a:defRPr/>
              </a:pPr>
              <a:r>
                <a:rPr lang="en-GB" sz="1200" dirty="0">
                  <a:latin typeface="Trebuchet MS" panose="020B0603020202020204" pitchFamily="34" charset="0"/>
                </a:rPr>
                <a:t>Around 60% of UK consumers buy some of their </a:t>
              </a:r>
              <a:r>
                <a:rPr lang="en-GB" sz="1200" dirty="0">
                  <a:solidFill>
                    <a:srgbClr val="0070C0"/>
                  </a:solidFill>
                  <a:latin typeface="Trebuchet MS" panose="020B0603020202020204" pitchFamily="34" charset="0"/>
                  <a:hlinkClick r:id="rId7">
                    <a:extLst>
                      <a:ext uri="{A12FA001-AC4F-418D-AE19-62706E023703}">
                        <ahyp:hlinkClr xmlns:ahyp="http://schemas.microsoft.com/office/drawing/2018/hyperlinkcolor" val="tx"/>
                      </a:ext>
                    </a:extLst>
                  </a:hlinkClick>
                </a:rPr>
                <a:t>groceries online</a:t>
              </a:r>
              <a:r>
                <a:rPr lang="en-GB" sz="1200" dirty="0">
                  <a:latin typeface="Trebuchet MS" panose="020B0603020202020204" pitchFamily="34" charset="0"/>
                </a:rPr>
                <a:t>, with 16% ordering all or most of their groceries through the internet.</a:t>
              </a:r>
            </a:p>
            <a:p>
              <a:pPr algn="ctr">
                <a:defRPr/>
              </a:pPr>
              <a:endParaRPr lang="en-GB" sz="1200" dirty="0">
                <a:latin typeface="Trebuchet MS" panose="020B0603020202020204" pitchFamily="34" charset="0"/>
              </a:endParaRPr>
            </a:p>
            <a:p>
              <a:pPr algn="ctr">
                <a:defRPr/>
              </a:pPr>
              <a:r>
                <a:rPr lang="en-GB" sz="1200" dirty="0">
                  <a:solidFill>
                    <a:srgbClr val="0070C0"/>
                  </a:solidFill>
                  <a:latin typeface="Trebuchet MS" panose="020B0603020202020204" pitchFamily="34" charset="0"/>
                  <a:hlinkClick r:id="rId8">
                    <a:extLst>
                      <a:ext uri="{A12FA001-AC4F-418D-AE19-62706E023703}">
                        <ahyp:hlinkClr xmlns:ahyp="http://schemas.microsoft.com/office/drawing/2018/hyperlinkcolor" val="tx"/>
                      </a:ext>
                    </a:extLst>
                  </a:hlinkClick>
                </a:rPr>
                <a:t>Primark</a:t>
              </a:r>
              <a:r>
                <a:rPr lang="en-GB" sz="1200" dirty="0">
                  <a:latin typeface="Trebuchet MS" panose="020B0603020202020204" pitchFamily="34" charset="0"/>
                </a:rPr>
                <a:t> to finally sell online with click and collect trial. </a:t>
              </a:r>
            </a:p>
            <a:p>
              <a:pPr algn="ctr">
                <a:defRPr/>
              </a:pPr>
              <a:endParaRPr lang="en-GB" sz="1200" dirty="0">
                <a:latin typeface="Trebuchet MS" panose="020B0603020202020204" pitchFamily="34" charset="0"/>
              </a:endParaRPr>
            </a:p>
            <a:p>
              <a:pPr algn="ctr">
                <a:defRPr/>
              </a:pPr>
              <a:r>
                <a:rPr lang="en-GB" sz="1200" dirty="0">
                  <a:latin typeface="Trebuchet MS" panose="020B0603020202020204" pitchFamily="34" charset="0"/>
                </a:rPr>
                <a:t>Frasers acquires minority stake in </a:t>
              </a:r>
              <a:r>
                <a:rPr lang="en-GB" sz="1200" dirty="0">
                  <a:solidFill>
                    <a:srgbClr val="0070C0"/>
                  </a:solidFill>
                  <a:latin typeface="Trebuchet MS" panose="020B0603020202020204" pitchFamily="34" charset="0"/>
                  <a:hlinkClick r:id="rId9">
                    <a:extLst>
                      <a:ext uri="{A12FA001-AC4F-418D-AE19-62706E023703}">
                        <ahyp:hlinkClr xmlns:ahyp="http://schemas.microsoft.com/office/drawing/2018/hyperlinkcolor" val="tx"/>
                      </a:ext>
                    </a:extLst>
                  </a:hlinkClick>
                </a:rPr>
                <a:t>fashion marketplace </a:t>
              </a:r>
              <a:r>
                <a:rPr lang="en-GB" sz="1200" dirty="0" err="1">
                  <a:latin typeface="Trebuchet MS" panose="020B0603020202020204" pitchFamily="34" charset="0"/>
                </a:rPr>
                <a:t>MySale</a:t>
              </a:r>
              <a:r>
                <a:rPr lang="en-GB" sz="1200" dirty="0">
                  <a:latin typeface="Trebuchet MS" panose="020B0603020202020204" pitchFamily="34" charset="0"/>
                </a:rPr>
                <a:t>.</a:t>
              </a:r>
            </a:p>
            <a:p>
              <a:pPr algn="ctr">
                <a:defRPr/>
              </a:pPr>
              <a:endParaRPr lang="en-GB" sz="1200" dirty="0">
                <a:latin typeface="Trebuchet MS" panose="020B0603020202020204" pitchFamily="34" charset="0"/>
              </a:endParaRPr>
            </a:p>
            <a:p>
              <a:pPr algn="ctr">
                <a:defRPr/>
              </a:pPr>
              <a:r>
                <a:rPr lang="en-GB" sz="1200" dirty="0">
                  <a:latin typeface="Trebuchet MS" panose="020B0603020202020204" pitchFamily="34" charset="0"/>
                </a:rPr>
                <a:t>US </a:t>
              </a:r>
              <a:r>
                <a:rPr lang="en-GB" sz="1200" dirty="0">
                  <a:solidFill>
                    <a:srgbClr val="0070C0"/>
                  </a:solidFill>
                  <a:latin typeface="Trebuchet MS" panose="020B0603020202020204" pitchFamily="34" charset="0"/>
                  <a:hlinkClick r:id="rId10">
                    <a:extLst>
                      <a:ext uri="{A12FA001-AC4F-418D-AE19-62706E023703}">
                        <ahyp:hlinkClr xmlns:ahyp="http://schemas.microsoft.com/office/drawing/2018/hyperlinkcolor" val="tx"/>
                      </a:ext>
                    </a:extLst>
                  </a:hlinkClick>
                </a:rPr>
                <a:t>online retail sales </a:t>
              </a:r>
              <a:r>
                <a:rPr lang="en-GB" sz="1200" dirty="0">
                  <a:latin typeface="Trebuchet MS" panose="020B0603020202020204" pitchFamily="34" charset="0"/>
                </a:rPr>
                <a:t>to reach $1.6 trillion by 2027. </a:t>
              </a:r>
            </a:p>
            <a:p>
              <a:pPr algn="ctr">
                <a:defRPr/>
              </a:pPr>
              <a:endParaRPr lang="en-GB" sz="1200" dirty="0">
                <a:latin typeface="Trebuchet MS" panose="020B0603020202020204" pitchFamily="34" charset="0"/>
              </a:endParaRPr>
            </a:p>
            <a:p>
              <a:pPr algn="ctr">
                <a:defRPr/>
              </a:pPr>
              <a:r>
                <a:rPr lang="en-GB" sz="1200" dirty="0">
                  <a:latin typeface="Trebuchet MS" panose="020B0603020202020204" pitchFamily="34" charset="0"/>
                </a:rPr>
                <a:t>Amazon launches same-day delivery from </a:t>
              </a:r>
              <a:r>
                <a:rPr lang="en-GB" sz="1200" dirty="0">
                  <a:solidFill>
                    <a:srgbClr val="0070C0"/>
                  </a:solidFill>
                  <a:latin typeface="Trebuchet MS" panose="020B0603020202020204" pitchFamily="34" charset="0"/>
                  <a:hlinkClick r:id="rId11">
                    <a:extLst>
                      <a:ext uri="{A12FA001-AC4F-418D-AE19-62706E023703}">
                        <ahyp:hlinkClr xmlns:ahyp="http://schemas.microsoft.com/office/drawing/2018/hyperlinkcolor" val="tx"/>
                      </a:ext>
                    </a:extLst>
                  </a:hlinkClick>
                </a:rPr>
                <a:t>other retailers stores </a:t>
              </a:r>
              <a:r>
                <a:rPr lang="en-GB" sz="1200" dirty="0">
                  <a:latin typeface="Trebuchet MS" panose="020B0603020202020204" pitchFamily="34" charset="0"/>
                </a:rPr>
                <a:t>via the Amazon same-day store. </a:t>
              </a:r>
            </a:p>
            <a:p>
              <a:pPr algn="ctr">
                <a:defRPr/>
              </a:pPr>
              <a:endParaRPr lang="en-GB" sz="1200" dirty="0">
                <a:latin typeface="Trebuchet MS" panose="020B0603020202020204" pitchFamily="34" charset="0"/>
              </a:endParaRPr>
            </a:p>
            <a:p>
              <a:pPr algn="ctr">
                <a:defRPr/>
              </a:pPr>
              <a:endParaRPr lang="en-GB" sz="1200" dirty="0">
                <a:latin typeface="Trebuchet MS" panose="020B0603020202020204" pitchFamily="34" charset="0"/>
              </a:endParaRPr>
            </a:p>
            <a:p>
              <a:pPr algn="ctr">
                <a:defRPr/>
              </a:pPr>
              <a:endParaRPr lang="en-GB" sz="1200" dirty="0">
                <a:latin typeface="Trebuchet MS" panose="020B0603020202020204" pitchFamily="34" charset="0"/>
              </a:endParaRPr>
            </a:p>
            <a:p>
              <a:pPr algn="ctr">
                <a:defRPr/>
              </a:pPr>
              <a:endParaRPr lang="en-GB" sz="1200" dirty="0">
                <a:latin typeface="Trebuchet MS" panose="020B0603020202020204" pitchFamily="34" charset="0"/>
              </a:endParaRPr>
            </a:p>
          </p:txBody>
        </p:sp>
        <p:sp>
          <p:nvSpPr>
            <p:cNvPr id="75" name="Rectangle 74">
              <a:extLst>
                <a:ext uri="{FF2B5EF4-FFF2-40B4-BE49-F238E27FC236}">
                  <a16:creationId xmlns:a16="http://schemas.microsoft.com/office/drawing/2014/main" id="{22FCBD54-6078-4254-A388-FA8232588A2C}"/>
                </a:ext>
              </a:extLst>
            </p:cNvPr>
            <p:cNvSpPr/>
            <p:nvPr/>
          </p:nvSpPr>
          <p:spPr>
            <a:xfrm>
              <a:off x="4990723"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Trebuchet MS" panose="020B0603020202020204" pitchFamily="34" charset="0"/>
                </a:rPr>
                <a:t>Retailers are launching new store formats and automation to adapt.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prstClr val="white"/>
                </a:solidFill>
                <a:latin typeface="Trebuchet MS" panose="020B0603020202020204" pitchFamily="34" charset="0"/>
              </a:endParaRPr>
            </a:p>
            <a:p>
              <a:pPr algn="ctr">
                <a:defRPr/>
              </a:pPr>
              <a:r>
                <a:rPr lang="en-GB" sz="1200" dirty="0">
                  <a:solidFill>
                    <a:prstClr val="white"/>
                  </a:solidFill>
                  <a:latin typeface="Trebuchet MS" panose="020B0603020202020204" pitchFamily="34" charset="0"/>
                </a:rPr>
                <a:t>Bloomingdales store closure demonstrates why </a:t>
              </a:r>
              <a:r>
                <a:rPr lang="en-GB" sz="1200" dirty="0">
                  <a:solidFill>
                    <a:srgbClr val="0070C0"/>
                  </a:solidFill>
                  <a:latin typeface="Trebuchet MS" panose="020B0603020202020204" pitchFamily="34" charset="0"/>
                  <a:hlinkClick r:id="rId12">
                    <a:extLst>
                      <a:ext uri="{A12FA001-AC4F-418D-AE19-62706E023703}">
                        <ahyp:hlinkClr xmlns:ahyp="http://schemas.microsoft.com/office/drawing/2018/hyperlinkcolor" val="tx"/>
                      </a:ext>
                    </a:extLst>
                  </a:hlinkClick>
                </a:rPr>
                <a:t>malls need to evolve</a:t>
              </a:r>
              <a:r>
                <a:rPr lang="en-GB" sz="1200" dirty="0">
                  <a:solidFill>
                    <a:prstClr val="white"/>
                  </a:solidFill>
                  <a:latin typeface="Trebuchet MS" panose="020B0603020202020204" pitchFamily="34" charset="0"/>
                </a:rPr>
                <a:t>. Macy’s is opening more </a:t>
              </a:r>
              <a:r>
                <a:rPr lang="en-GB" sz="1200" dirty="0">
                  <a:solidFill>
                    <a:srgbClr val="0070C0"/>
                  </a:solidFill>
                  <a:latin typeface="Trebuchet MS" panose="020B0603020202020204" pitchFamily="34" charset="0"/>
                  <a:hlinkClick r:id="rId13">
                    <a:extLst>
                      <a:ext uri="{A12FA001-AC4F-418D-AE19-62706E023703}">
                        <ahyp:hlinkClr xmlns:ahyp="http://schemas.microsoft.com/office/drawing/2018/hyperlinkcolor" val="tx"/>
                      </a:ext>
                    </a:extLst>
                  </a:hlinkClick>
                </a:rPr>
                <a:t>smaller-format stores </a:t>
              </a:r>
              <a:r>
                <a:rPr lang="en-GB" sz="1200" dirty="0">
                  <a:solidFill>
                    <a:prstClr val="white"/>
                  </a:solidFill>
                  <a:latin typeface="Trebuchet MS" panose="020B0603020202020204" pitchFamily="34" charset="0"/>
                </a:rPr>
                <a:t>and shifting away from malls. Savvy mall operators are remaking their shopping centres with a broader mix of tenants to ensure there are multiple reasons for consumers to visit.</a:t>
              </a:r>
            </a:p>
            <a:p>
              <a:pPr algn="ctr">
                <a:defRPr/>
              </a:pPr>
              <a:endParaRPr lang="en-GB" sz="1200" dirty="0">
                <a:solidFill>
                  <a:prstClr val="white"/>
                </a:solidFill>
                <a:latin typeface="Trebuchet MS" panose="020B0603020202020204" pitchFamily="34" charset="0"/>
              </a:endParaRPr>
            </a:p>
            <a:p>
              <a:pPr algn="ctr">
                <a:defRPr/>
              </a:pPr>
              <a:r>
                <a:rPr lang="en-GB" sz="1200" dirty="0">
                  <a:solidFill>
                    <a:prstClr val="white"/>
                  </a:solidFill>
                  <a:latin typeface="Trebuchet MS" panose="020B0603020202020204" pitchFamily="34" charset="0"/>
                </a:rPr>
                <a:t>Amazon is to put a </a:t>
              </a:r>
              <a:r>
                <a:rPr lang="en-GB" sz="1200" dirty="0">
                  <a:solidFill>
                    <a:srgbClr val="0070C0"/>
                  </a:solidFill>
                  <a:latin typeface="Trebuchet MS" panose="020B0603020202020204" pitchFamily="34" charset="0"/>
                  <a:hlinkClick r:id="rId14">
                    <a:extLst>
                      <a:ext uri="{A12FA001-AC4F-418D-AE19-62706E023703}">
                        <ahyp:hlinkClr xmlns:ahyp="http://schemas.microsoft.com/office/drawing/2018/hyperlinkcolor" val="tx"/>
                      </a:ext>
                    </a:extLst>
                  </a:hlinkClick>
                </a:rPr>
                <a:t>halt </a:t>
              </a:r>
              <a:r>
                <a:rPr lang="en-GB" sz="1200" dirty="0">
                  <a:solidFill>
                    <a:prstClr val="white"/>
                  </a:solidFill>
                  <a:latin typeface="Trebuchet MS" panose="020B0603020202020204" pitchFamily="34" charset="0"/>
                </a:rPr>
                <a:t>to the rollout of its checkout-free Fresh stores due to slow sales caused by the cost-of-living crisis.</a:t>
              </a:r>
            </a:p>
            <a:p>
              <a:pPr algn="ctr">
                <a:defRPr/>
              </a:pPr>
              <a:endParaRPr lang="en-GB" sz="1200" dirty="0">
                <a:solidFill>
                  <a:prstClr val="white"/>
                </a:solidFill>
                <a:latin typeface="Trebuchet MS" panose="020B0603020202020204" pitchFamily="34" charset="0"/>
              </a:endParaRPr>
            </a:p>
            <a:p>
              <a:pPr algn="ctr">
                <a:defRPr/>
              </a:pPr>
              <a:r>
                <a:rPr lang="en-GB" sz="1200" dirty="0">
                  <a:solidFill>
                    <a:prstClr val="white"/>
                  </a:solidFill>
                  <a:latin typeface="Trebuchet MS" panose="020B0603020202020204" pitchFamily="34" charset="0"/>
                </a:rPr>
                <a:t>Pendragon launches </a:t>
              </a:r>
              <a:r>
                <a:rPr lang="en-GB" sz="1200" dirty="0" err="1">
                  <a:solidFill>
                    <a:prstClr val="white"/>
                  </a:solidFill>
                  <a:latin typeface="Trebuchet MS" panose="020B0603020202020204" pitchFamily="34" charset="0"/>
                </a:rPr>
                <a:t>CarStore</a:t>
              </a:r>
              <a:r>
                <a:rPr lang="en-GB" sz="1200" dirty="0">
                  <a:solidFill>
                    <a:prstClr val="white"/>
                  </a:solidFill>
                  <a:latin typeface="Trebuchet MS" panose="020B0603020202020204" pitchFamily="34" charset="0"/>
                </a:rPr>
                <a:t> </a:t>
              </a:r>
              <a:r>
                <a:rPr lang="en-GB" sz="1200" dirty="0">
                  <a:solidFill>
                    <a:srgbClr val="0070C0"/>
                  </a:solidFill>
                  <a:latin typeface="Trebuchet MS" panose="020B0603020202020204" pitchFamily="34" charset="0"/>
                  <a:hlinkClick r:id="rId15">
                    <a:extLst>
                      <a:ext uri="{A12FA001-AC4F-418D-AE19-62706E023703}">
                        <ahyp:hlinkClr xmlns:ahyp="http://schemas.microsoft.com/office/drawing/2018/hyperlinkcolor" val="tx"/>
                      </a:ext>
                    </a:extLst>
                  </a:hlinkClick>
                </a:rPr>
                <a:t>used car sites</a:t>
              </a:r>
              <a:r>
                <a:rPr lang="en-GB" sz="1200" dirty="0">
                  <a:solidFill>
                    <a:prstClr val="white"/>
                  </a:solidFill>
                  <a:latin typeface="Trebuchet MS" panose="020B0603020202020204" pitchFamily="34" charset="0"/>
                </a:rPr>
                <a:t> at 10 Morrisons and Homebase stores. </a:t>
              </a:r>
            </a:p>
          </p:txBody>
        </p:sp>
        <p:sp>
          <p:nvSpPr>
            <p:cNvPr id="78" name="Rectangle 77">
              <a:extLst>
                <a:ext uri="{FF2B5EF4-FFF2-40B4-BE49-F238E27FC236}">
                  <a16:creationId xmlns:a16="http://schemas.microsoft.com/office/drawing/2014/main" id="{09040B20-8443-4A24-9476-1446B189BE11}"/>
                </a:ext>
              </a:extLst>
            </p:cNvPr>
            <p:cNvSpPr/>
            <p:nvPr/>
          </p:nvSpPr>
          <p:spPr>
            <a:xfrm>
              <a:off x="7218590"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Supply chain disruptions remain a top issue with retailers</a:t>
              </a:r>
              <a:r>
                <a:rPr lang="en-GB" sz="1200" dirty="0">
                  <a:solidFill>
                    <a:prstClr val="white"/>
                  </a:solidFill>
                  <a:latin typeface="Trebuchet MS" panose="020B0603020202020204" pitchFamily="34" charset="0"/>
                </a:rPr>
                <a:t> but is improving. </a:t>
              </a:r>
              <a:endPar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prstClr val="white"/>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The global supply chain is in its </a:t>
              </a:r>
              <a:r>
                <a:rPr kumimoji="0" lang="en-GB" sz="1200" b="0"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hlinkClick r:id="rId16">
                    <a:extLst>
                      <a:ext uri="{A12FA001-AC4F-418D-AE19-62706E023703}">
                        <ahyp:hlinkClr xmlns:ahyp="http://schemas.microsoft.com/office/drawing/2018/hyperlinkcolor" val="tx"/>
                      </a:ext>
                    </a:extLst>
                  </a:hlinkClick>
                </a:rPr>
                <a:t>best position </a:t>
              </a: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 several years, which means the array of challenges that emerged last holiday season will be less of a factor for many retailers in Q4.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Williams-Sonoma is struggling to find alternative, high-quality vendors outside of China as it continues to work toward reducing its </a:t>
              </a:r>
              <a:r>
                <a:rPr kumimoji="0" lang="en-GB" sz="1200" b="0" i="0" u="none" strike="noStrike" kern="1200" cap="none" spc="0" normalizeH="0" baseline="0" noProof="0" dirty="0">
                  <a:ln>
                    <a:noFill/>
                  </a:ln>
                  <a:solidFill>
                    <a:srgbClr val="0070C0"/>
                  </a:solidFill>
                  <a:effectLst/>
                  <a:uLnTx/>
                  <a:uFillTx/>
                  <a:latin typeface="Trebuchet MS" panose="020B0603020202020204" pitchFamily="34" charset="0"/>
                  <a:ea typeface="+mn-ea"/>
                  <a:cs typeface="+mn-cs"/>
                  <a:hlinkClick r:id="rId17">
                    <a:extLst>
                      <a:ext uri="{A12FA001-AC4F-418D-AE19-62706E023703}">
                        <ahyp:hlinkClr xmlns:ahyp="http://schemas.microsoft.com/office/drawing/2018/hyperlinkcolor" val="tx"/>
                      </a:ext>
                    </a:extLst>
                  </a:hlinkClick>
                </a:rPr>
                <a:t>sourcing reliance </a:t>
              </a:r>
              <a:r>
                <a:rPr kumimoji="0" lang="en-GB" sz="1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on the country.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prstClr val="white"/>
                </a:solidFill>
                <a:latin typeface="Trebuchet MS" panose="020B0603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Trebuchet MS" panose="020B0603020202020204" pitchFamily="34" charset="0"/>
                </a:rPr>
                <a:t>Unprecedented pressure on supply chains has led to a 60% increase in </a:t>
              </a:r>
              <a:r>
                <a:rPr lang="en-GB" sz="1200" dirty="0">
                  <a:solidFill>
                    <a:srgbClr val="0070C0"/>
                  </a:solidFill>
                  <a:latin typeface="Trebuchet MS" panose="020B0603020202020204" pitchFamily="34" charset="0"/>
                  <a:hlinkClick r:id="rId18">
                    <a:extLst>
                      <a:ext uri="{A12FA001-AC4F-418D-AE19-62706E023703}">
                        <ahyp:hlinkClr xmlns:ahyp="http://schemas.microsoft.com/office/drawing/2018/hyperlinkcolor" val="tx"/>
                      </a:ext>
                    </a:extLst>
                  </a:hlinkClick>
                </a:rPr>
                <a:t>food waste </a:t>
              </a:r>
              <a:r>
                <a:rPr lang="en-GB" sz="1200" dirty="0">
                  <a:solidFill>
                    <a:prstClr val="white"/>
                  </a:solidFill>
                  <a:latin typeface="Trebuchet MS" panose="020B0603020202020204" pitchFamily="34" charset="0"/>
                </a:rPr>
                <a:t>over the last six months.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200" dirty="0">
                <a:solidFill>
                  <a:prstClr val="white"/>
                </a:solidFill>
                <a:latin typeface="Trebuchet MS" panose="020B0603020202020204" pitchFamily="34" charset="0"/>
              </a:endParaRPr>
            </a:p>
          </p:txBody>
        </p:sp>
      </p:grpSp>
      <p:sp>
        <p:nvSpPr>
          <p:cNvPr id="76" name="TextBox 75">
            <a:extLst>
              <a:ext uri="{FF2B5EF4-FFF2-40B4-BE49-F238E27FC236}">
                <a16:creationId xmlns:a16="http://schemas.microsoft.com/office/drawing/2014/main" id="{A06C8FE1-A95D-48F9-87C2-1CCD534406C3}"/>
              </a:ext>
            </a:extLst>
          </p:cNvPr>
          <p:cNvSpPr txBox="1"/>
          <p:nvPr/>
        </p:nvSpPr>
        <p:spPr>
          <a:xfrm>
            <a:off x="9834071" y="1214751"/>
            <a:ext cx="1440000" cy="430887"/>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Agile Supply Chains</a:t>
            </a:r>
          </a:p>
        </p:txBody>
      </p:sp>
      <p:pic>
        <p:nvPicPr>
          <p:cNvPr id="26" name="Graphic 25">
            <a:extLst>
              <a:ext uri="{FF2B5EF4-FFF2-40B4-BE49-F238E27FC236}">
                <a16:creationId xmlns:a16="http://schemas.microsoft.com/office/drawing/2014/main" id="{6B2560FF-4855-4D12-ADA0-1DDE7445113B}"/>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959852" y="1164247"/>
            <a:ext cx="580305" cy="580305"/>
          </a:xfrm>
          <a:prstGeom prst="rect">
            <a:avLst/>
          </a:prstGeom>
        </p:spPr>
      </p:pic>
      <p:sp>
        <p:nvSpPr>
          <p:cNvPr id="27" name="Rectangle 26">
            <a:extLst>
              <a:ext uri="{FF2B5EF4-FFF2-40B4-BE49-F238E27FC236}">
                <a16:creationId xmlns:a16="http://schemas.microsoft.com/office/drawing/2014/main" id="{179431A7-E9AA-4C5F-8E84-DF542EDE166D}"/>
              </a:ext>
            </a:extLst>
          </p:cNvPr>
          <p:cNvSpPr/>
          <p:nvPr/>
        </p:nvSpPr>
        <p:spPr>
          <a:xfrm>
            <a:off x="1100617" y="1719627"/>
            <a:ext cx="29678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59" name="Graphic 58">
            <a:extLst>
              <a:ext uri="{FF2B5EF4-FFF2-40B4-BE49-F238E27FC236}">
                <a16:creationId xmlns:a16="http://schemas.microsoft.com/office/drawing/2014/main" id="{AFA8AB0C-06FD-40A8-A17C-56D7A2479B00}"/>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6615742" y="1150702"/>
            <a:ext cx="546108" cy="546108"/>
          </a:xfrm>
          <a:prstGeom prst="rect">
            <a:avLst/>
          </a:prstGeom>
        </p:spPr>
      </p:pic>
      <p:pic>
        <p:nvPicPr>
          <p:cNvPr id="30" name="Graphic 29" descr="Ecommerce with solid fill">
            <a:extLst>
              <a:ext uri="{FF2B5EF4-FFF2-40B4-BE49-F238E27FC236}">
                <a16:creationId xmlns:a16="http://schemas.microsoft.com/office/drawing/2014/main" id="{76DF2D83-EB0B-4B5A-AA46-F910B939BE1D}"/>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3757529" y="1181948"/>
            <a:ext cx="546109" cy="546109"/>
          </a:xfrm>
          <a:prstGeom prst="rect">
            <a:avLst/>
          </a:prstGeom>
        </p:spPr>
      </p:pic>
      <p:sp>
        <p:nvSpPr>
          <p:cNvPr id="31" name="Rectangle 30">
            <a:extLst>
              <a:ext uri="{FF2B5EF4-FFF2-40B4-BE49-F238E27FC236}">
                <a16:creationId xmlns:a16="http://schemas.microsoft.com/office/drawing/2014/main" id="{477B3E1D-10C8-42B2-ADC9-EDF7DF0A59A0}"/>
              </a:ext>
            </a:extLst>
          </p:cNvPr>
          <p:cNvSpPr/>
          <p:nvPr/>
        </p:nvSpPr>
        <p:spPr>
          <a:xfrm>
            <a:off x="3905862" y="1662415"/>
            <a:ext cx="251360"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Rectangle 31">
            <a:extLst>
              <a:ext uri="{FF2B5EF4-FFF2-40B4-BE49-F238E27FC236}">
                <a16:creationId xmlns:a16="http://schemas.microsoft.com/office/drawing/2014/main" id="{D57E8F08-BC31-4E5A-8157-1144773075F3}"/>
              </a:ext>
            </a:extLst>
          </p:cNvPr>
          <p:cNvSpPr/>
          <p:nvPr/>
        </p:nvSpPr>
        <p:spPr>
          <a:xfrm>
            <a:off x="6740402" y="1463618"/>
            <a:ext cx="296788" cy="457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Freeform: Shape 13">
            <a:extLst>
              <a:ext uri="{FF2B5EF4-FFF2-40B4-BE49-F238E27FC236}">
                <a16:creationId xmlns:a16="http://schemas.microsoft.com/office/drawing/2014/main" id="{16F3BCE1-9CA0-47C7-B901-550716437D6A}"/>
              </a:ext>
            </a:extLst>
          </p:cNvPr>
          <p:cNvSpPr/>
          <p:nvPr/>
        </p:nvSpPr>
        <p:spPr>
          <a:xfrm rot="19078378">
            <a:off x="9280889" y="1543209"/>
            <a:ext cx="97612" cy="79288"/>
          </a:xfrm>
          <a:custGeom>
            <a:avLst/>
            <a:gdLst>
              <a:gd name="connsiteX0" fmla="*/ 97612 w 97612"/>
              <a:gd name="connsiteY0" fmla="*/ 39644 h 79288"/>
              <a:gd name="connsiteX1" fmla="*/ 48806 w 97612"/>
              <a:gd name="connsiteY1" fmla="*/ 79289 h 79288"/>
              <a:gd name="connsiteX2" fmla="*/ 0 w 97612"/>
              <a:gd name="connsiteY2" fmla="*/ 39644 h 79288"/>
              <a:gd name="connsiteX3" fmla="*/ 48806 w 97612"/>
              <a:gd name="connsiteY3" fmla="*/ 0 h 79288"/>
              <a:gd name="connsiteX4" fmla="*/ 97612 w 97612"/>
              <a:gd name="connsiteY4" fmla="*/ 39644 h 7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2" h="79288">
                <a:moveTo>
                  <a:pt x="97612" y="39644"/>
                </a:moveTo>
                <a:cubicBezTo>
                  <a:pt x="97612" y="61539"/>
                  <a:pt x="75761" y="79289"/>
                  <a:pt x="48806" y="79289"/>
                </a:cubicBezTo>
                <a:cubicBezTo>
                  <a:pt x="21851" y="79289"/>
                  <a:pt x="0" y="61539"/>
                  <a:pt x="0" y="39644"/>
                </a:cubicBezTo>
                <a:cubicBezTo>
                  <a:pt x="0" y="17749"/>
                  <a:pt x="21851" y="0"/>
                  <a:pt x="48806" y="0"/>
                </a:cubicBezTo>
                <a:cubicBezTo>
                  <a:pt x="75761" y="0"/>
                  <a:pt x="97612" y="17749"/>
                  <a:pt x="97612" y="39644"/>
                </a:cubicBezTo>
                <a:close/>
              </a:path>
            </a:pathLst>
          </a:custGeom>
          <a:solidFill>
            <a:schemeClr val="accent3"/>
          </a:solidFill>
          <a:ln w="6251"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568161-8C63-41D0-B767-6AA93C478590}"/>
              </a:ext>
            </a:extLst>
          </p:cNvPr>
          <p:cNvSpPr/>
          <p:nvPr/>
        </p:nvSpPr>
        <p:spPr>
          <a:xfrm rot="19078378">
            <a:off x="9592036" y="1543209"/>
            <a:ext cx="97612" cy="79288"/>
          </a:xfrm>
          <a:custGeom>
            <a:avLst/>
            <a:gdLst>
              <a:gd name="connsiteX0" fmla="*/ 97612 w 97612"/>
              <a:gd name="connsiteY0" fmla="*/ 39644 h 79288"/>
              <a:gd name="connsiteX1" fmla="*/ 48806 w 97612"/>
              <a:gd name="connsiteY1" fmla="*/ 79289 h 79288"/>
              <a:gd name="connsiteX2" fmla="*/ 0 w 97612"/>
              <a:gd name="connsiteY2" fmla="*/ 39644 h 79288"/>
              <a:gd name="connsiteX3" fmla="*/ 48806 w 97612"/>
              <a:gd name="connsiteY3" fmla="*/ 0 h 79288"/>
              <a:gd name="connsiteX4" fmla="*/ 97612 w 97612"/>
              <a:gd name="connsiteY4" fmla="*/ 39644 h 79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2" h="79288">
                <a:moveTo>
                  <a:pt x="97612" y="39644"/>
                </a:moveTo>
                <a:cubicBezTo>
                  <a:pt x="97612" y="61539"/>
                  <a:pt x="75761" y="79289"/>
                  <a:pt x="48806" y="79289"/>
                </a:cubicBezTo>
                <a:cubicBezTo>
                  <a:pt x="21851" y="79289"/>
                  <a:pt x="0" y="61539"/>
                  <a:pt x="0" y="39644"/>
                </a:cubicBezTo>
                <a:cubicBezTo>
                  <a:pt x="0" y="17749"/>
                  <a:pt x="21851" y="0"/>
                  <a:pt x="48806" y="0"/>
                </a:cubicBezTo>
                <a:cubicBezTo>
                  <a:pt x="75761" y="0"/>
                  <a:pt x="97612" y="17749"/>
                  <a:pt x="97612" y="39644"/>
                </a:cubicBezTo>
                <a:close/>
              </a:path>
            </a:pathLst>
          </a:custGeom>
          <a:solidFill>
            <a:schemeClr val="accent3"/>
          </a:solidFill>
          <a:ln w="6251"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A269DCB-3E27-4484-A3A6-C96B09EBBFA3}"/>
              </a:ext>
            </a:extLst>
          </p:cNvPr>
          <p:cNvSpPr/>
          <p:nvPr/>
        </p:nvSpPr>
        <p:spPr>
          <a:xfrm>
            <a:off x="9182260" y="1318935"/>
            <a:ext cx="400459" cy="150810"/>
          </a:xfrm>
          <a:custGeom>
            <a:avLst/>
            <a:gdLst>
              <a:gd name="connsiteX0" fmla="*/ 108156 w 400459"/>
              <a:gd name="connsiteY0" fmla="*/ 0 h 150810"/>
              <a:gd name="connsiteX1" fmla="*/ 98995 w 400459"/>
              <a:gd name="connsiteY1" fmla="*/ 43986 h 150810"/>
              <a:gd name="connsiteX2" fmla="*/ 29062 w 400459"/>
              <a:gd name="connsiteY2" fmla="*/ 43986 h 150810"/>
              <a:gd name="connsiteX3" fmla="*/ 25135 w 400459"/>
              <a:gd name="connsiteY3" fmla="*/ 62838 h 150810"/>
              <a:gd name="connsiteX4" fmla="*/ 95067 w 400459"/>
              <a:gd name="connsiteY4" fmla="*/ 62838 h 150810"/>
              <a:gd name="connsiteX5" fmla="*/ 89833 w 400459"/>
              <a:gd name="connsiteY5" fmla="*/ 87973 h 150810"/>
              <a:gd name="connsiteX6" fmla="*/ 41630 w 400459"/>
              <a:gd name="connsiteY6" fmla="*/ 87973 h 150810"/>
              <a:gd name="connsiteX7" fmla="*/ 37703 w 400459"/>
              <a:gd name="connsiteY7" fmla="*/ 106824 h 150810"/>
              <a:gd name="connsiteX8" fmla="*/ 85906 w 400459"/>
              <a:gd name="connsiteY8" fmla="*/ 106824 h 150810"/>
              <a:gd name="connsiteX9" fmla="*/ 80671 w 400459"/>
              <a:gd name="connsiteY9" fmla="*/ 131959 h 150810"/>
              <a:gd name="connsiteX10" fmla="*/ 3927 w 400459"/>
              <a:gd name="connsiteY10" fmla="*/ 131959 h 150810"/>
              <a:gd name="connsiteX11" fmla="*/ 0 w 400459"/>
              <a:gd name="connsiteY11" fmla="*/ 150811 h 150810"/>
              <a:gd name="connsiteX12" fmla="*/ 76744 w 400459"/>
              <a:gd name="connsiteY12" fmla="*/ 150811 h 150810"/>
              <a:gd name="connsiteX13" fmla="*/ 129603 w 400459"/>
              <a:gd name="connsiteY13" fmla="*/ 150811 h 150810"/>
              <a:gd name="connsiteX14" fmla="*/ 369040 w 400459"/>
              <a:gd name="connsiteY14" fmla="*/ 150811 h 150810"/>
              <a:gd name="connsiteX15" fmla="*/ 400459 w 400459"/>
              <a:gd name="connsiteY15" fmla="*/ 0 h 150810"/>
              <a:gd name="connsiteX16" fmla="*/ 108156 w 400459"/>
              <a:gd name="connsiteY16" fmla="*/ 0 h 15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459" h="150810">
                <a:moveTo>
                  <a:pt x="108156" y="0"/>
                </a:moveTo>
                <a:lnTo>
                  <a:pt x="98995" y="43986"/>
                </a:lnTo>
                <a:lnTo>
                  <a:pt x="29062" y="43986"/>
                </a:lnTo>
                <a:lnTo>
                  <a:pt x="25135" y="62838"/>
                </a:lnTo>
                <a:lnTo>
                  <a:pt x="95067" y="62838"/>
                </a:lnTo>
                <a:lnTo>
                  <a:pt x="89833" y="87973"/>
                </a:lnTo>
                <a:lnTo>
                  <a:pt x="41630" y="87973"/>
                </a:lnTo>
                <a:lnTo>
                  <a:pt x="37703" y="106824"/>
                </a:lnTo>
                <a:lnTo>
                  <a:pt x="85906" y="106824"/>
                </a:lnTo>
                <a:lnTo>
                  <a:pt x="80671" y="131959"/>
                </a:lnTo>
                <a:lnTo>
                  <a:pt x="3927" y="131959"/>
                </a:lnTo>
                <a:lnTo>
                  <a:pt x="0" y="150811"/>
                </a:lnTo>
                <a:lnTo>
                  <a:pt x="76744" y="150811"/>
                </a:lnTo>
                <a:lnTo>
                  <a:pt x="129603" y="150811"/>
                </a:lnTo>
                <a:lnTo>
                  <a:pt x="369040" y="150811"/>
                </a:lnTo>
                <a:lnTo>
                  <a:pt x="400459" y="0"/>
                </a:lnTo>
                <a:lnTo>
                  <a:pt x="108156" y="0"/>
                </a:lnTo>
                <a:close/>
              </a:path>
            </a:pathLst>
          </a:custGeom>
          <a:solidFill>
            <a:schemeClr val="bg1"/>
          </a:solidFill>
          <a:ln w="6251"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4E41FB5-AADB-44B9-8A1F-7FA51ADED767}"/>
              </a:ext>
            </a:extLst>
          </p:cNvPr>
          <p:cNvSpPr/>
          <p:nvPr/>
        </p:nvSpPr>
        <p:spPr>
          <a:xfrm>
            <a:off x="9552896" y="1356612"/>
            <a:ext cx="194887" cy="226241"/>
          </a:xfrm>
          <a:custGeom>
            <a:avLst/>
            <a:gdLst>
              <a:gd name="connsiteX0" fmla="*/ 188381 w 194887"/>
              <a:gd name="connsiteY0" fmla="*/ 118161 h 226241"/>
              <a:gd name="connsiteX1" fmla="*/ 160318 w 194887"/>
              <a:gd name="connsiteY1" fmla="*/ 93026 h 226241"/>
              <a:gd name="connsiteX2" fmla="*/ 154267 w 194887"/>
              <a:gd name="connsiteY2" fmla="*/ 79830 h 226241"/>
              <a:gd name="connsiteX3" fmla="*/ 150729 w 194887"/>
              <a:gd name="connsiteY3" fmla="*/ 36472 h 226241"/>
              <a:gd name="connsiteX4" fmla="*/ 109966 w 194887"/>
              <a:gd name="connsiteY4" fmla="*/ 26 h 226241"/>
              <a:gd name="connsiteX5" fmla="*/ 47128 w 194887"/>
              <a:gd name="connsiteY5" fmla="*/ 26 h 226241"/>
              <a:gd name="connsiteX6" fmla="*/ 28773 w 194887"/>
              <a:gd name="connsiteY6" fmla="*/ 87999 h 226241"/>
              <a:gd name="connsiteX7" fmla="*/ 20919 w 194887"/>
              <a:gd name="connsiteY7" fmla="*/ 125701 h 226241"/>
              <a:gd name="connsiteX8" fmla="*/ 0 w 194887"/>
              <a:gd name="connsiteY8" fmla="*/ 226242 h 226241"/>
              <a:gd name="connsiteX9" fmla="*/ 25135 w 194887"/>
              <a:gd name="connsiteY9" fmla="*/ 226242 h 226241"/>
              <a:gd name="connsiteX10" fmla="*/ 101062 w 194887"/>
              <a:gd name="connsiteY10" fmla="*/ 163404 h 226241"/>
              <a:gd name="connsiteX11" fmla="*/ 150811 w 194887"/>
              <a:gd name="connsiteY11" fmla="*/ 226242 h 226241"/>
              <a:gd name="connsiteX12" fmla="*/ 181180 w 194887"/>
              <a:gd name="connsiteY12" fmla="*/ 201107 h 226241"/>
              <a:gd name="connsiteX13" fmla="*/ 194276 w 194887"/>
              <a:gd name="connsiteY13" fmla="*/ 138269 h 226241"/>
              <a:gd name="connsiteX14" fmla="*/ 188381 w 194887"/>
              <a:gd name="connsiteY14" fmla="*/ 118161 h 226241"/>
              <a:gd name="connsiteX15" fmla="*/ 53909 w 194887"/>
              <a:gd name="connsiteY15" fmla="*/ 87999 h 226241"/>
              <a:gd name="connsiteX16" fmla="*/ 66998 w 194887"/>
              <a:gd name="connsiteY16" fmla="*/ 25161 h 226241"/>
              <a:gd name="connsiteX17" fmla="*/ 104700 w 194887"/>
              <a:gd name="connsiteY17" fmla="*/ 25161 h 226241"/>
              <a:gd name="connsiteX18" fmla="*/ 124775 w 194887"/>
              <a:gd name="connsiteY18" fmla="*/ 42704 h 226241"/>
              <a:gd name="connsiteX19" fmla="*/ 124808 w 194887"/>
              <a:gd name="connsiteY19" fmla="*/ 43384 h 226241"/>
              <a:gd name="connsiteX20" fmla="*/ 128346 w 194887"/>
              <a:gd name="connsiteY20" fmla="*/ 86742 h 226241"/>
              <a:gd name="connsiteX21" fmla="*/ 128711 w 194887"/>
              <a:gd name="connsiteY21" fmla="*/ 87999 h 22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4887" h="226241">
                <a:moveTo>
                  <a:pt x="188381" y="118161"/>
                </a:moveTo>
                <a:lnTo>
                  <a:pt x="160318" y="93026"/>
                </a:lnTo>
                <a:cubicBezTo>
                  <a:pt x="156569" y="89649"/>
                  <a:pt x="154379" y="84874"/>
                  <a:pt x="154267" y="79830"/>
                </a:cubicBezTo>
                <a:lnTo>
                  <a:pt x="150729" y="36472"/>
                </a:lnTo>
                <a:cubicBezTo>
                  <a:pt x="149124" y="15353"/>
                  <a:pt x="131132" y="-733"/>
                  <a:pt x="109966" y="26"/>
                </a:cubicBezTo>
                <a:lnTo>
                  <a:pt x="47128" y="26"/>
                </a:lnTo>
                <a:lnTo>
                  <a:pt x="28773" y="87999"/>
                </a:lnTo>
                <a:lnTo>
                  <a:pt x="20919" y="125701"/>
                </a:lnTo>
                <a:lnTo>
                  <a:pt x="0" y="226242"/>
                </a:lnTo>
                <a:lnTo>
                  <a:pt x="25135" y="226242"/>
                </a:lnTo>
                <a:cubicBezTo>
                  <a:pt x="32336" y="191681"/>
                  <a:pt x="66501" y="163404"/>
                  <a:pt x="101062" y="163404"/>
                </a:cubicBezTo>
                <a:cubicBezTo>
                  <a:pt x="135623" y="163404"/>
                  <a:pt x="157987" y="191681"/>
                  <a:pt x="150811" y="226242"/>
                </a:cubicBezTo>
                <a:cubicBezTo>
                  <a:pt x="165417" y="225602"/>
                  <a:pt x="177820" y="215336"/>
                  <a:pt x="181180" y="201107"/>
                </a:cubicBezTo>
                <a:lnTo>
                  <a:pt x="194276" y="138269"/>
                </a:lnTo>
                <a:cubicBezTo>
                  <a:pt x="196080" y="130994"/>
                  <a:pt x="193828" y="123310"/>
                  <a:pt x="188381" y="118161"/>
                </a:cubicBezTo>
                <a:close/>
                <a:moveTo>
                  <a:pt x="53909" y="87999"/>
                </a:moveTo>
                <a:lnTo>
                  <a:pt x="66998" y="25161"/>
                </a:lnTo>
                <a:lnTo>
                  <a:pt x="104700" y="25161"/>
                </a:lnTo>
                <a:cubicBezTo>
                  <a:pt x="115088" y="24462"/>
                  <a:pt x="124076" y="32316"/>
                  <a:pt x="124775" y="42704"/>
                </a:cubicBezTo>
                <a:cubicBezTo>
                  <a:pt x="124790" y="42930"/>
                  <a:pt x="124802" y="43157"/>
                  <a:pt x="124808" y="43384"/>
                </a:cubicBezTo>
                <a:lnTo>
                  <a:pt x="128346" y="86742"/>
                </a:lnTo>
                <a:cubicBezTo>
                  <a:pt x="128214" y="87370"/>
                  <a:pt x="128843" y="87370"/>
                  <a:pt x="128711" y="87999"/>
                </a:cubicBezTo>
                <a:close/>
              </a:path>
            </a:pathLst>
          </a:custGeom>
          <a:solidFill>
            <a:schemeClr val="bg1"/>
          </a:solidFill>
          <a:ln w="6251"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3E113AB-3C9F-477D-A25C-1CEA4BEABBF0}"/>
              </a:ext>
            </a:extLst>
          </p:cNvPr>
          <p:cNvSpPr/>
          <p:nvPr/>
        </p:nvSpPr>
        <p:spPr>
          <a:xfrm>
            <a:off x="9235439" y="1494881"/>
            <a:ext cx="310651" cy="87972"/>
          </a:xfrm>
          <a:custGeom>
            <a:avLst/>
            <a:gdLst>
              <a:gd name="connsiteX0" fmla="*/ 0 w 310651"/>
              <a:gd name="connsiteY0" fmla="*/ 87973 h 87972"/>
              <a:gd name="connsiteX1" fmla="*/ 31419 w 310651"/>
              <a:gd name="connsiteY1" fmla="*/ 87973 h 87972"/>
              <a:gd name="connsiteX2" fmla="*/ 107346 w 310651"/>
              <a:gd name="connsiteY2" fmla="*/ 25135 h 87972"/>
              <a:gd name="connsiteX3" fmla="*/ 157095 w 310651"/>
              <a:gd name="connsiteY3" fmla="*/ 87973 h 87972"/>
              <a:gd name="connsiteX4" fmla="*/ 292322 w 310651"/>
              <a:gd name="connsiteY4" fmla="*/ 87973 h 87972"/>
              <a:gd name="connsiteX5" fmla="*/ 310651 w 310651"/>
              <a:gd name="connsiteY5" fmla="*/ 0 h 87972"/>
              <a:gd name="connsiteX6" fmla="*/ 18349 w 310651"/>
              <a:gd name="connsiteY6" fmla="*/ 0 h 8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651" h="87972">
                <a:moveTo>
                  <a:pt x="0" y="87973"/>
                </a:moveTo>
                <a:lnTo>
                  <a:pt x="31419" y="87973"/>
                </a:lnTo>
                <a:cubicBezTo>
                  <a:pt x="38620" y="53412"/>
                  <a:pt x="72785" y="25135"/>
                  <a:pt x="107346" y="25135"/>
                </a:cubicBezTo>
                <a:cubicBezTo>
                  <a:pt x="141907" y="25135"/>
                  <a:pt x="164296" y="53412"/>
                  <a:pt x="157095" y="87973"/>
                </a:cubicBezTo>
                <a:lnTo>
                  <a:pt x="292322" y="87973"/>
                </a:lnTo>
                <a:lnTo>
                  <a:pt x="310651" y="0"/>
                </a:lnTo>
                <a:lnTo>
                  <a:pt x="18349" y="0"/>
                </a:lnTo>
                <a:close/>
              </a:path>
            </a:pathLst>
          </a:custGeom>
          <a:solidFill>
            <a:schemeClr val="bg1"/>
          </a:solidFill>
          <a:ln w="6251" cap="flat">
            <a:noFill/>
            <a:prstDash val="solid"/>
            <a:miter/>
          </a:ln>
        </p:spPr>
        <p:txBody>
          <a:bodyPr rtlCol="0" anchor="ctr"/>
          <a:lstStyle/>
          <a:p>
            <a:endParaRPr lang="en-GB"/>
          </a:p>
        </p:txBody>
      </p:sp>
    </p:spTree>
    <p:extLst>
      <p:ext uri="{BB962C8B-B14F-4D97-AF65-F5344CB8AC3E}">
        <p14:creationId xmlns:p14="http://schemas.microsoft.com/office/powerpoint/2010/main" val="3590533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0B92DDA-1B71-0E43-B879-633F725B7C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055C0A10-98CF-DF4E-8561-0D2D02A63C1A}"/>
              </a:ext>
            </a:extLst>
          </p:cNvPr>
          <p:cNvSpPr/>
          <p:nvPr/>
        </p:nvSpPr>
        <p:spPr bwMode="auto">
          <a:xfrm>
            <a:off x="0" y="0"/>
            <a:ext cx="12192000" cy="6868987"/>
          </a:xfrm>
          <a:prstGeom prst="rect">
            <a:avLst/>
          </a:prstGeom>
          <a:solidFill>
            <a:srgbClr val="001946">
              <a:alpha val="90000"/>
            </a:srgbClr>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lvl="0" indent="0" algn="ctr" defTabSz="728663" eaLnBrk="1" fontAlgn="base" latinLnBrk="0" hangingPunct="1">
              <a:lnSpc>
                <a:spcPct val="95000"/>
              </a:lnSpc>
              <a:spcBef>
                <a:spcPct val="0"/>
              </a:spcBef>
              <a:spcAft>
                <a:spcPct val="0"/>
              </a:spcAft>
              <a:buClr>
                <a:srgbClr val="FFFFFF"/>
              </a:buClr>
              <a:buSzTx/>
              <a:buFontTx/>
              <a:buNone/>
              <a:tabLst>
                <a:tab pos="4286250" algn="l"/>
              </a:tabLst>
              <a:defRPr/>
            </a:pPr>
            <a:endParaRPr kumimoji="0" lang="en-US" sz="1200" b="0" i="0" u="none" strike="noStrike" kern="0" cap="none" spc="0" normalizeH="0" baseline="0" noProof="0" dirty="0">
              <a:ln>
                <a:noFill/>
              </a:ln>
              <a:solidFill>
                <a:srgbClr val="000000"/>
              </a:solidFill>
              <a:effectLst/>
              <a:uLnTx/>
              <a:uFillTx/>
              <a:latin typeface="Credit Suisse Type Roman" pitchFamily="34" charset="0"/>
            </a:endParaRPr>
          </a:p>
        </p:txBody>
      </p:sp>
      <p:sp>
        <p:nvSpPr>
          <p:cNvPr id="16" name="TextBox 15">
            <a:extLst>
              <a:ext uri="{FF2B5EF4-FFF2-40B4-BE49-F238E27FC236}">
                <a16:creationId xmlns:a16="http://schemas.microsoft.com/office/drawing/2014/main" id="{8D00872B-D90D-8D46-85DE-09F889C254D5}"/>
              </a:ext>
            </a:extLst>
          </p:cNvPr>
          <p:cNvSpPr txBox="1"/>
          <p:nvPr/>
        </p:nvSpPr>
        <p:spPr>
          <a:xfrm>
            <a:off x="427800" y="3610608"/>
            <a:ext cx="2003781" cy="523220"/>
          </a:xfrm>
          <a:prstGeom prst="rect">
            <a:avLst/>
          </a:prstGeom>
          <a:noFill/>
        </p:spPr>
        <p:txBody>
          <a:bodyPr wrap="square" rtlCol="0">
            <a:spAutoFit/>
          </a:bodyPr>
          <a:lstStyle/>
          <a:p>
            <a:pPr algn="ctr"/>
            <a:r>
              <a:rPr lang="en-GB" sz="1400" b="1" dirty="0">
                <a:solidFill>
                  <a:schemeClr val="bg1"/>
                </a:solidFill>
                <a:latin typeface="Trebuchet MS" panose="020B0703020202090204" pitchFamily="34" charset="0"/>
              </a:rPr>
              <a:t>Omni-channel scale through the cloud</a:t>
            </a:r>
          </a:p>
        </p:txBody>
      </p:sp>
      <p:sp>
        <p:nvSpPr>
          <p:cNvPr id="18" name="TextBox 17">
            <a:extLst>
              <a:ext uri="{FF2B5EF4-FFF2-40B4-BE49-F238E27FC236}">
                <a16:creationId xmlns:a16="http://schemas.microsoft.com/office/drawing/2014/main" id="{7829FF74-0A2B-9D46-B8BC-39A864CFE4DA}"/>
              </a:ext>
            </a:extLst>
          </p:cNvPr>
          <p:cNvSpPr txBox="1"/>
          <p:nvPr/>
        </p:nvSpPr>
        <p:spPr>
          <a:xfrm>
            <a:off x="2847335" y="3610608"/>
            <a:ext cx="2003781" cy="523220"/>
          </a:xfrm>
          <a:prstGeom prst="rect">
            <a:avLst/>
          </a:prstGeom>
          <a:noFill/>
        </p:spPr>
        <p:txBody>
          <a:bodyPr wrap="square" rtlCol="0">
            <a:spAutoFit/>
          </a:bodyPr>
          <a:lstStyle/>
          <a:p>
            <a:pPr algn="ctr"/>
            <a:r>
              <a:rPr lang="en-GB" sz="1400" b="1" dirty="0">
                <a:solidFill>
                  <a:schemeClr val="bg1"/>
                </a:solidFill>
                <a:latin typeface="Trebuchet MS" panose="020B0703020202090204" pitchFamily="34" charset="0"/>
              </a:rPr>
              <a:t>Enabling the digital store experience</a:t>
            </a:r>
          </a:p>
        </p:txBody>
      </p:sp>
      <p:sp>
        <p:nvSpPr>
          <p:cNvPr id="19" name="TextBox 18">
            <a:extLst>
              <a:ext uri="{FF2B5EF4-FFF2-40B4-BE49-F238E27FC236}">
                <a16:creationId xmlns:a16="http://schemas.microsoft.com/office/drawing/2014/main" id="{CBAD02C8-00BC-6649-9840-3C57ADB162F2}"/>
              </a:ext>
            </a:extLst>
          </p:cNvPr>
          <p:cNvSpPr txBox="1"/>
          <p:nvPr/>
        </p:nvSpPr>
        <p:spPr>
          <a:xfrm>
            <a:off x="7382689" y="3610608"/>
            <a:ext cx="2003781" cy="523220"/>
          </a:xfrm>
          <a:prstGeom prst="rect">
            <a:avLst/>
          </a:prstGeom>
          <a:noFill/>
        </p:spPr>
        <p:txBody>
          <a:bodyPr wrap="square" rtlCol="0">
            <a:spAutoFit/>
          </a:bodyPr>
          <a:lstStyle/>
          <a:p>
            <a:pPr algn="ctr"/>
            <a:r>
              <a:rPr lang="en-GB" sz="1400" b="1" dirty="0">
                <a:solidFill>
                  <a:schemeClr val="bg1"/>
                </a:solidFill>
                <a:latin typeface="Trebuchet MS" panose="020B0703020202090204" pitchFamily="34" charset="0"/>
              </a:rPr>
              <a:t>Maintaining trust with your customers</a:t>
            </a:r>
          </a:p>
        </p:txBody>
      </p:sp>
      <p:sp>
        <p:nvSpPr>
          <p:cNvPr id="20" name="TextBox 19">
            <a:extLst>
              <a:ext uri="{FF2B5EF4-FFF2-40B4-BE49-F238E27FC236}">
                <a16:creationId xmlns:a16="http://schemas.microsoft.com/office/drawing/2014/main" id="{93AA17FD-8E2B-A64A-9133-29D22884102E}"/>
              </a:ext>
            </a:extLst>
          </p:cNvPr>
          <p:cNvSpPr txBox="1"/>
          <p:nvPr/>
        </p:nvSpPr>
        <p:spPr>
          <a:xfrm>
            <a:off x="9542688" y="3610608"/>
            <a:ext cx="2161313" cy="523220"/>
          </a:xfrm>
          <a:prstGeom prst="rect">
            <a:avLst/>
          </a:prstGeom>
          <a:noFill/>
        </p:spPr>
        <p:txBody>
          <a:bodyPr wrap="square" rtlCol="0">
            <a:spAutoFit/>
          </a:bodyPr>
          <a:lstStyle/>
          <a:p>
            <a:pPr algn="ctr"/>
            <a:r>
              <a:rPr lang="en-GB" sz="1400" b="1" dirty="0">
                <a:solidFill>
                  <a:schemeClr val="bg1"/>
                </a:solidFill>
                <a:latin typeface="Trebuchet MS" panose="020B0703020202090204" pitchFamily="34" charset="0"/>
              </a:rPr>
              <a:t>Protecting margins through IT cost control</a:t>
            </a:r>
          </a:p>
        </p:txBody>
      </p:sp>
      <p:sp>
        <p:nvSpPr>
          <p:cNvPr id="34" name="TextBox 33">
            <a:extLst>
              <a:ext uri="{FF2B5EF4-FFF2-40B4-BE49-F238E27FC236}">
                <a16:creationId xmlns:a16="http://schemas.microsoft.com/office/drawing/2014/main" id="{467F7862-E0A2-1F40-9D2C-F5F182B16AE3}"/>
              </a:ext>
            </a:extLst>
          </p:cNvPr>
          <p:cNvSpPr txBox="1"/>
          <p:nvPr/>
        </p:nvSpPr>
        <p:spPr>
          <a:xfrm>
            <a:off x="432282" y="5411767"/>
            <a:ext cx="2003781" cy="307777"/>
          </a:xfrm>
          <a:prstGeom prst="rect">
            <a:avLst/>
          </a:prstGeom>
          <a:noFill/>
        </p:spPr>
        <p:txBody>
          <a:bodyPr wrap="square" rtlCol="0">
            <a:spAutoFit/>
          </a:bodyPr>
          <a:lstStyle/>
          <a:p>
            <a:pPr algn="ctr"/>
            <a:r>
              <a:rPr lang="en-GB" sz="1400" b="1" dirty="0">
                <a:solidFill>
                  <a:schemeClr val="bg1"/>
                </a:solidFill>
                <a:latin typeface="Trebuchet MS" panose="020B0703020202090204" pitchFamily="34" charset="0"/>
              </a:rPr>
              <a:t>Hybrid infrastructure</a:t>
            </a:r>
          </a:p>
        </p:txBody>
      </p:sp>
      <p:sp>
        <p:nvSpPr>
          <p:cNvPr id="35" name="TextBox 34">
            <a:extLst>
              <a:ext uri="{FF2B5EF4-FFF2-40B4-BE49-F238E27FC236}">
                <a16:creationId xmlns:a16="http://schemas.microsoft.com/office/drawing/2014/main" id="{74667E45-2F1E-0C44-8CA9-E4248833A6C1}"/>
              </a:ext>
            </a:extLst>
          </p:cNvPr>
          <p:cNvSpPr txBox="1"/>
          <p:nvPr/>
        </p:nvSpPr>
        <p:spPr>
          <a:xfrm>
            <a:off x="2791693" y="5444061"/>
            <a:ext cx="2003781" cy="307777"/>
          </a:xfrm>
          <a:prstGeom prst="rect">
            <a:avLst/>
          </a:prstGeom>
          <a:noFill/>
        </p:spPr>
        <p:txBody>
          <a:bodyPr wrap="square" rtlCol="0">
            <a:spAutoFit/>
          </a:bodyPr>
          <a:lstStyle/>
          <a:p>
            <a:pPr algn="ctr"/>
            <a:r>
              <a:rPr lang="en-GB" sz="1400" b="1" dirty="0">
                <a:solidFill>
                  <a:schemeClr val="bg1"/>
                </a:solidFill>
                <a:latin typeface="Trebuchet MS" panose="020B0703020202090204" pitchFamily="34" charset="0"/>
              </a:rPr>
              <a:t>Digital workspace</a:t>
            </a:r>
          </a:p>
        </p:txBody>
      </p:sp>
      <p:sp>
        <p:nvSpPr>
          <p:cNvPr id="36" name="TextBox 35">
            <a:extLst>
              <a:ext uri="{FF2B5EF4-FFF2-40B4-BE49-F238E27FC236}">
                <a16:creationId xmlns:a16="http://schemas.microsoft.com/office/drawing/2014/main" id="{FB6059AD-316D-EF4C-A146-25EEC566B722}"/>
              </a:ext>
            </a:extLst>
          </p:cNvPr>
          <p:cNvSpPr txBox="1"/>
          <p:nvPr/>
        </p:nvSpPr>
        <p:spPr>
          <a:xfrm>
            <a:off x="7325347" y="5442612"/>
            <a:ext cx="2003781" cy="307777"/>
          </a:xfrm>
          <a:prstGeom prst="rect">
            <a:avLst/>
          </a:prstGeom>
          <a:noFill/>
        </p:spPr>
        <p:txBody>
          <a:bodyPr wrap="square" rtlCol="0">
            <a:spAutoFit/>
          </a:bodyPr>
          <a:lstStyle/>
          <a:p>
            <a:pPr algn="ctr"/>
            <a:r>
              <a:rPr lang="en-GB" sz="1400" b="1" dirty="0">
                <a:solidFill>
                  <a:schemeClr val="bg1"/>
                </a:solidFill>
                <a:latin typeface="Trebuchet MS" panose="020B0703020202090204" pitchFamily="34" charset="0"/>
              </a:rPr>
              <a:t>Cyber security</a:t>
            </a:r>
          </a:p>
        </p:txBody>
      </p:sp>
      <p:sp>
        <p:nvSpPr>
          <p:cNvPr id="37" name="TextBox 36">
            <a:extLst>
              <a:ext uri="{FF2B5EF4-FFF2-40B4-BE49-F238E27FC236}">
                <a16:creationId xmlns:a16="http://schemas.microsoft.com/office/drawing/2014/main" id="{171F8F8B-0455-C145-8DFC-91768A98ECFA}"/>
              </a:ext>
            </a:extLst>
          </p:cNvPr>
          <p:cNvSpPr txBox="1"/>
          <p:nvPr/>
        </p:nvSpPr>
        <p:spPr>
          <a:xfrm>
            <a:off x="9615769" y="5476453"/>
            <a:ext cx="2003782" cy="307777"/>
          </a:xfrm>
          <a:prstGeom prst="rect">
            <a:avLst/>
          </a:prstGeom>
          <a:noFill/>
        </p:spPr>
        <p:txBody>
          <a:bodyPr wrap="square" rtlCol="0">
            <a:spAutoFit/>
          </a:bodyPr>
          <a:lstStyle/>
          <a:p>
            <a:pPr algn="ctr"/>
            <a:r>
              <a:rPr lang="en-GB" sz="1400" b="1" dirty="0">
                <a:solidFill>
                  <a:schemeClr val="bg1"/>
                </a:solidFill>
                <a:latin typeface="Trebuchet MS" panose="020B0703020202090204" pitchFamily="34" charset="0"/>
              </a:rPr>
              <a:t>IT intelligence</a:t>
            </a:r>
          </a:p>
        </p:txBody>
      </p:sp>
      <p:cxnSp>
        <p:nvCxnSpPr>
          <p:cNvPr id="49" name="Straight Arrow Connector 48">
            <a:extLst>
              <a:ext uri="{FF2B5EF4-FFF2-40B4-BE49-F238E27FC236}">
                <a16:creationId xmlns:a16="http://schemas.microsoft.com/office/drawing/2014/main" id="{0DCA82BC-FE03-1348-80CD-0263249425B2}"/>
              </a:ext>
            </a:extLst>
          </p:cNvPr>
          <p:cNvCxnSpPr>
            <a:cxnSpLocks/>
          </p:cNvCxnSpPr>
          <p:nvPr/>
        </p:nvCxnSpPr>
        <p:spPr>
          <a:xfrm>
            <a:off x="8341522" y="4253956"/>
            <a:ext cx="1" cy="327354"/>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D1E2AAC-1BA5-AD4B-8577-CBB71748DA7B}"/>
              </a:ext>
            </a:extLst>
          </p:cNvPr>
          <p:cNvSpPr txBox="1"/>
          <p:nvPr/>
        </p:nvSpPr>
        <p:spPr>
          <a:xfrm>
            <a:off x="3204268" y="2412725"/>
            <a:ext cx="1800000" cy="523220"/>
          </a:xfrm>
          <a:prstGeom prst="rect">
            <a:avLst/>
          </a:prstGeom>
          <a:noFill/>
        </p:spPr>
        <p:txBody>
          <a:bodyPr wrap="square" rtlCol="0">
            <a:spAutoFit/>
          </a:bodyPr>
          <a:lstStyle/>
          <a:p>
            <a:pPr algn="ctr"/>
            <a:r>
              <a:rPr lang="en-US" sz="1400" b="1" dirty="0">
                <a:solidFill>
                  <a:schemeClr val="bg1"/>
                </a:solidFill>
                <a:latin typeface="Trebuchet MS" panose="020B0703020202090204" pitchFamily="34" charset="0"/>
              </a:rPr>
              <a:t>Customer experience</a:t>
            </a:r>
            <a:endParaRPr lang="en-GB" sz="1400" b="1" dirty="0">
              <a:solidFill>
                <a:schemeClr val="bg1"/>
              </a:solidFill>
              <a:latin typeface="Trebuchet MS" panose="020B0703020202090204" pitchFamily="34" charset="0"/>
            </a:endParaRPr>
          </a:p>
        </p:txBody>
      </p:sp>
      <p:sp>
        <p:nvSpPr>
          <p:cNvPr id="31" name="TextBox 30">
            <a:extLst>
              <a:ext uri="{FF2B5EF4-FFF2-40B4-BE49-F238E27FC236}">
                <a16:creationId xmlns:a16="http://schemas.microsoft.com/office/drawing/2014/main" id="{D2CA9D17-01E4-E04D-820D-251107D38D8A}"/>
              </a:ext>
            </a:extLst>
          </p:cNvPr>
          <p:cNvSpPr txBox="1"/>
          <p:nvPr/>
        </p:nvSpPr>
        <p:spPr>
          <a:xfrm>
            <a:off x="5293136" y="2401839"/>
            <a:ext cx="1800000" cy="307777"/>
          </a:xfrm>
          <a:prstGeom prst="rect">
            <a:avLst/>
          </a:prstGeom>
          <a:noFill/>
        </p:spPr>
        <p:txBody>
          <a:bodyPr wrap="square" rtlCol="0">
            <a:spAutoFit/>
          </a:bodyPr>
          <a:lstStyle/>
          <a:p>
            <a:pPr algn="ctr"/>
            <a:r>
              <a:rPr lang="en-US" sz="1400" b="1" dirty="0">
                <a:solidFill>
                  <a:schemeClr val="bg1"/>
                </a:solidFill>
                <a:latin typeface="Trebuchet MS" panose="020B0703020202090204" pitchFamily="34" charset="0"/>
              </a:rPr>
              <a:t>Sustainability</a:t>
            </a:r>
            <a:endParaRPr lang="en-GB" sz="1400" b="1" dirty="0">
              <a:solidFill>
                <a:schemeClr val="bg1"/>
              </a:solidFill>
              <a:latin typeface="Trebuchet MS" panose="020B0703020202090204" pitchFamily="34" charset="0"/>
            </a:endParaRPr>
          </a:p>
        </p:txBody>
      </p:sp>
      <p:sp>
        <p:nvSpPr>
          <p:cNvPr id="32" name="TextBox 31">
            <a:extLst>
              <a:ext uri="{FF2B5EF4-FFF2-40B4-BE49-F238E27FC236}">
                <a16:creationId xmlns:a16="http://schemas.microsoft.com/office/drawing/2014/main" id="{D864CDA6-B168-9647-93B9-756722BD7D47}"/>
              </a:ext>
            </a:extLst>
          </p:cNvPr>
          <p:cNvSpPr txBox="1"/>
          <p:nvPr/>
        </p:nvSpPr>
        <p:spPr>
          <a:xfrm>
            <a:off x="1087806" y="2376166"/>
            <a:ext cx="1800000" cy="307777"/>
          </a:xfrm>
          <a:prstGeom prst="rect">
            <a:avLst/>
          </a:prstGeom>
          <a:noFill/>
        </p:spPr>
        <p:txBody>
          <a:bodyPr wrap="square" rtlCol="0">
            <a:spAutoFit/>
          </a:bodyPr>
          <a:lstStyle/>
          <a:p>
            <a:pPr algn="ctr"/>
            <a:r>
              <a:rPr lang="en-US" sz="1400" b="1" dirty="0">
                <a:solidFill>
                  <a:schemeClr val="bg1"/>
                </a:solidFill>
                <a:latin typeface="Trebuchet MS" panose="020B0703020202090204" pitchFamily="34" charset="0"/>
              </a:rPr>
              <a:t>Demand</a:t>
            </a:r>
            <a:endParaRPr lang="en-GB" sz="1400" b="1" dirty="0">
              <a:solidFill>
                <a:schemeClr val="bg1"/>
              </a:solidFill>
              <a:latin typeface="Trebuchet MS" panose="020B0703020202090204" pitchFamily="34" charset="0"/>
            </a:endParaRPr>
          </a:p>
        </p:txBody>
      </p:sp>
      <p:sp>
        <p:nvSpPr>
          <p:cNvPr id="38" name="TextBox 37">
            <a:extLst>
              <a:ext uri="{FF2B5EF4-FFF2-40B4-BE49-F238E27FC236}">
                <a16:creationId xmlns:a16="http://schemas.microsoft.com/office/drawing/2014/main" id="{4BAABB85-EF85-6E48-BC56-D1E5B3BD2810}"/>
              </a:ext>
            </a:extLst>
          </p:cNvPr>
          <p:cNvSpPr txBox="1"/>
          <p:nvPr/>
        </p:nvSpPr>
        <p:spPr>
          <a:xfrm>
            <a:off x="7284868" y="2412725"/>
            <a:ext cx="1800000" cy="307777"/>
          </a:xfrm>
          <a:prstGeom prst="rect">
            <a:avLst/>
          </a:prstGeom>
          <a:noFill/>
        </p:spPr>
        <p:txBody>
          <a:bodyPr wrap="square" rtlCol="0">
            <a:spAutoFit/>
          </a:bodyPr>
          <a:lstStyle/>
          <a:p>
            <a:pPr algn="ctr"/>
            <a:r>
              <a:rPr lang="en-US" sz="1400" b="1" dirty="0">
                <a:solidFill>
                  <a:schemeClr val="bg1"/>
                </a:solidFill>
                <a:latin typeface="Trebuchet MS" panose="020B0703020202090204" pitchFamily="34" charset="0"/>
              </a:rPr>
              <a:t>Innovation</a:t>
            </a:r>
            <a:endParaRPr lang="en-GB" sz="1400" b="1" dirty="0">
              <a:solidFill>
                <a:schemeClr val="bg1"/>
              </a:solidFill>
              <a:latin typeface="Trebuchet MS" panose="020B0703020202090204" pitchFamily="34" charset="0"/>
            </a:endParaRPr>
          </a:p>
        </p:txBody>
      </p:sp>
      <p:sp>
        <p:nvSpPr>
          <p:cNvPr id="42" name="TextBox 41">
            <a:extLst>
              <a:ext uri="{FF2B5EF4-FFF2-40B4-BE49-F238E27FC236}">
                <a16:creationId xmlns:a16="http://schemas.microsoft.com/office/drawing/2014/main" id="{D4617457-413F-4446-91DD-9729A54D37E8}"/>
              </a:ext>
            </a:extLst>
          </p:cNvPr>
          <p:cNvSpPr txBox="1"/>
          <p:nvPr/>
        </p:nvSpPr>
        <p:spPr>
          <a:xfrm>
            <a:off x="9373736" y="2401839"/>
            <a:ext cx="1800000" cy="307777"/>
          </a:xfrm>
          <a:prstGeom prst="rect">
            <a:avLst/>
          </a:prstGeom>
          <a:noFill/>
        </p:spPr>
        <p:txBody>
          <a:bodyPr wrap="square" rtlCol="0">
            <a:spAutoFit/>
          </a:bodyPr>
          <a:lstStyle/>
          <a:p>
            <a:pPr algn="ctr"/>
            <a:r>
              <a:rPr lang="en-US" sz="1400" b="1" dirty="0">
                <a:solidFill>
                  <a:schemeClr val="bg1"/>
                </a:solidFill>
                <a:latin typeface="Trebuchet MS" panose="020B0703020202090204" pitchFamily="34" charset="0"/>
              </a:rPr>
              <a:t>Profitability</a:t>
            </a:r>
            <a:endParaRPr lang="en-GB" sz="1400" b="1" dirty="0">
              <a:solidFill>
                <a:schemeClr val="bg1"/>
              </a:solidFill>
              <a:latin typeface="Trebuchet MS" panose="020B0703020202090204" pitchFamily="34" charset="0"/>
            </a:endParaRPr>
          </a:p>
        </p:txBody>
      </p:sp>
      <p:cxnSp>
        <p:nvCxnSpPr>
          <p:cNvPr id="45" name="Straight Arrow Connector 44">
            <a:extLst>
              <a:ext uri="{FF2B5EF4-FFF2-40B4-BE49-F238E27FC236}">
                <a16:creationId xmlns:a16="http://schemas.microsoft.com/office/drawing/2014/main" id="{521B314C-BC6B-CC4D-8FCD-C0D1FF6C094C}"/>
              </a:ext>
            </a:extLst>
          </p:cNvPr>
          <p:cNvCxnSpPr>
            <a:cxnSpLocks/>
          </p:cNvCxnSpPr>
          <p:nvPr/>
        </p:nvCxnSpPr>
        <p:spPr>
          <a:xfrm>
            <a:off x="3807865" y="4261439"/>
            <a:ext cx="1" cy="327354"/>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CCA9F7F-0FC9-F04F-95CD-1FB2B32868FD}"/>
              </a:ext>
            </a:extLst>
          </p:cNvPr>
          <p:cNvCxnSpPr>
            <a:cxnSpLocks/>
          </p:cNvCxnSpPr>
          <p:nvPr/>
        </p:nvCxnSpPr>
        <p:spPr>
          <a:xfrm>
            <a:off x="10631948" y="4261439"/>
            <a:ext cx="1" cy="327354"/>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697105A-5720-5E46-B39F-0E2CF92308A7}"/>
              </a:ext>
            </a:extLst>
          </p:cNvPr>
          <p:cNvCxnSpPr>
            <a:cxnSpLocks/>
          </p:cNvCxnSpPr>
          <p:nvPr/>
        </p:nvCxnSpPr>
        <p:spPr>
          <a:xfrm>
            <a:off x="1411858" y="4261439"/>
            <a:ext cx="1" cy="327354"/>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3" name="Text Placeholder 3">
            <a:extLst>
              <a:ext uri="{FF2B5EF4-FFF2-40B4-BE49-F238E27FC236}">
                <a16:creationId xmlns:a16="http://schemas.microsoft.com/office/drawing/2014/main" id="{E1A20729-ACED-1245-B4FA-14A38618327B}"/>
              </a:ext>
            </a:extLst>
          </p:cNvPr>
          <p:cNvSpPr txBox="1">
            <a:spLocks/>
          </p:cNvSpPr>
          <p:nvPr/>
        </p:nvSpPr>
        <p:spPr>
          <a:xfrm>
            <a:off x="540000" y="540000"/>
            <a:ext cx="10980000" cy="540000"/>
          </a:xfrm>
          <a:prstGeom prst="rect">
            <a:avLst/>
          </a:prstGeom>
        </p:spPr>
        <p:txBody>
          <a:bodyPr lIns="0" tIns="0" rIns="0" bIns="0">
            <a:noAutofit/>
          </a:bodyPr>
          <a:lstStyle>
            <a:lvl1pPr marL="0" indent="0" algn="l" defTabSz="728663" rtl="0" eaLnBrk="1" fontAlgn="base" hangingPunct="1">
              <a:lnSpc>
                <a:spcPts val="3000"/>
              </a:lnSpc>
              <a:spcBef>
                <a:spcPts val="0"/>
              </a:spcBef>
              <a:spcAft>
                <a:spcPts val="0"/>
              </a:spcAft>
              <a:buClr>
                <a:schemeClr val="accent1"/>
              </a:buClr>
              <a:buSzPct val="150000"/>
              <a:buFontTx/>
              <a:buNone/>
              <a:defRPr lang="en-US" altLang="ja-JP" sz="2400" b="0" i="0" dirty="0" smtClean="0">
                <a:solidFill>
                  <a:schemeClr val="bg1"/>
                </a:solidFill>
                <a:latin typeface="Trebuchet MS" panose="020B0703020202090204" pitchFamily="34" charset="0"/>
                <a:ea typeface="+mn-ea"/>
                <a:cs typeface="+mn-cs"/>
              </a:defRPr>
            </a:lvl1pPr>
            <a:lvl2pPr marL="1588" indent="0" algn="l" defTabSz="728663" rtl="0" eaLnBrk="1" fontAlgn="base" hangingPunct="1">
              <a:lnSpc>
                <a:spcPct val="95000"/>
              </a:lnSpc>
              <a:spcBef>
                <a:spcPct val="36000"/>
              </a:spcBef>
              <a:spcAft>
                <a:spcPct val="0"/>
              </a:spcAft>
              <a:buClr>
                <a:schemeClr val="tx1"/>
              </a:buClr>
              <a:buSzPct val="120000"/>
              <a:buFontTx/>
              <a:buNone/>
              <a:defRPr lang="en-US" altLang="ja-JP" sz="1400" dirty="0" smtClean="0">
                <a:solidFill>
                  <a:srgbClr val="595959"/>
                </a:solidFill>
                <a:latin typeface="Calibri" panose="020F0502020204030204" pitchFamily="34" charset="0"/>
              </a:defRPr>
            </a:lvl2pPr>
            <a:lvl3pPr marL="3175" indent="0" algn="l" defTabSz="728663" rtl="0" eaLnBrk="1" fontAlgn="base" hangingPunct="1">
              <a:lnSpc>
                <a:spcPct val="95000"/>
              </a:lnSpc>
              <a:spcBef>
                <a:spcPct val="0"/>
              </a:spcBef>
              <a:spcAft>
                <a:spcPct val="0"/>
              </a:spcAft>
              <a:buClr>
                <a:schemeClr val="accent1"/>
              </a:buClr>
              <a:buSzPct val="100000"/>
              <a:buFontTx/>
              <a:buNone/>
              <a:defRPr lang="en-US" altLang="ja-JP" sz="1400" dirty="0" smtClean="0">
                <a:solidFill>
                  <a:srgbClr val="595959"/>
                </a:solidFill>
                <a:latin typeface="Calibri" panose="020F0502020204030204" pitchFamily="34" charset="0"/>
              </a:defRPr>
            </a:lvl3pPr>
            <a:lvl4pPr marL="3619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4pPr>
            <a:lvl5pPr marL="6286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r>
              <a:rPr lang="en-GB" kern="0" dirty="0"/>
              <a:t>Mapping the digital opportunities</a:t>
            </a:r>
          </a:p>
        </p:txBody>
      </p:sp>
      <p:cxnSp>
        <p:nvCxnSpPr>
          <p:cNvPr id="55" name="Straight Connector 54">
            <a:extLst>
              <a:ext uri="{FF2B5EF4-FFF2-40B4-BE49-F238E27FC236}">
                <a16:creationId xmlns:a16="http://schemas.microsoft.com/office/drawing/2014/main" id="{825A12A4-823C-5F48-889C-DF74CB70626A}"/>
              </a:ext>
            </a:extLst>
          </p:cNvPr>
          <p:cNvCxnSpPr>
            <a:cxnSpLocks/>
          </p:cNvCxnSpPr>
          <p:nvPr/>
        </p:nvCxnSpPr>
        <p:spPr>
          <a:xfrm>
            <a:off x="1411858" y="3112633"/>
            <a:ext cx="922009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AA1738D0-FBEB-A046-BCAC-F74206C87906}"/>
              </a:ext>
            </a:extLst>
          </p:cNvPr>
          <p:cNvGrpSpPr/>
          <p:nvPr/>
        </p:nvGrpSpPr>
        <p:grpSpPr>
          <a:xfrm>
            <a:off x="3768159" y="3126921"/>
            <a:ext cx="108000" cy="444721"/>
            <a:chOff x="4776250" y="3112633"/>
            <a:chExt cx="108000" cy="444721"/>
          </a:xfrm>
        </p:grpSpPr>
        <p:cxnSp>
          <p:nvCxnSpPr>
            <p:cNvPr id="52" name="Straight Arrow Connector 51">
              <a:extLst>
                <a:ext uri="{FF2B5EF4-FFF2-40B4-BE49-F238E27FC236}">
                  <a16:creationId xmlns:a16="http://schemas.microsoft.com/office/drawing/2014/main" id="{B854B014-50D3-3249-A01E-FFAC51B8FA51}"/>
                </a:ext>
              </a:extLst>
            </p:cNvPr>
            <p:cNvCxnSpPr>
              <a:cxnSpLocks/>
              <a:endCxn id="44" idx="0"/>
            </p:cNvCxnSpPr>
            <p:nvPr/>
          </p:nvCxnSpPr>
          <p:spPr>
            <a:xfrm>
              <a:off x="4830250" y="3112633"/>
              <a:ext cx="0" cy="336721"/>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E1F292D3-E12A-AE48-89E2-41DF882C79B4}"/>
                </a:ext>
              </a:extLst>
            </p:cNvPr>
            <p:cNvSpPr/>
            <p:nvPr/>
          </p:nvSpPr>
          <p:spPr>
            <a:xfrm>
              <a:off x="4776250" y="344935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CD58EFE6-0749-0C4B-AD38-4A61D423A08A}"/>
              </a:ext>
            </a:extLst>
          </p:cNvPr>
          <p:cNvGrpSpPr/>
          <p:nvPr/>
        </p:nvGrpSpPr>
        <p:grpSpPr>
          <a:xfrm>
            <a:off x="8273234" y="3112633"/>
            <a:ext cx="108000" cy="444721"/>
            <a:chOff x="4776250" y="3112633"/>
            <a:chExt cx="108000" cy="444721"/>
          </a:xfrm>
        </p:grpSpPr>
        <p:cxnSp>
          <p:nvCxnSpPr>
            <p:cNvPr id="60" name="Straight Arrow Connector 59">
              <a:extLst>
                <a:ext uri="{FF2B5EF4-FFF2-40B4-BE49-F238E27FC236}">
                  <a16:creationId xmlns:a16="http://schemas.microsoft.com/office/drawing/2014/main" id="{EC52C11C-57B8-CE42-8B0E-B8F38DA45084}"/>
                </a:ext>
              </a:extLst>
            </p:cNvPr>
            <p:cNvCxnSpPr>
              <a:cxnSpLocks/>
              <a:endCxn id="61" idx="0"/>
            </p:cNvCxnSpPr>
            <p:nvPr/>
          </p:nvCxnSpPr>
          <p:spPr>
            <a:xfrm>
              <a:off x="4830250" y="3112633"/>
              <a:ext cx="0" cy="336721"/>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34375F01-27E3-8843-A548-B16AA3EDB223}"/>
                </a:ext>
              </a:extLst>
            </p:cNvPr>
            <p:cNvSpPr/>
            <p:nvPr/>
          </p:nvSpPr>
          <p:spPr>
            <a:xfrm>
              <a:off x="4776250" y="344935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E62EA434-1D40-5240-B8B4-8E12AC3568B9}"/>
              </a:ext>
            </a:extLst>
          </p:cNvPr>
          <p:cNvGrpSpPr/>
          <p:nvPr/>
        </p:nvGrpSpPr>
        <p:grpSpPr>
          <a:xfrm>
            <a:off x="10583270" y="3112633"/>
            <a:ext cx="108000" cy="444721"/>
            <a:chOff x="4776250" y="3112633"/>
            <a:chExt cx="108000" cy="444721"/>
          </a:xfrm>
        </p:grpSpPr>
        <p:cxnSp>
          <p:nvCxnSpPr>
            <p:cNvPr id="63" name="Straight Arrow Connector 62">
              <a:extLst>
                <a:ext uri="{FF2B5EF4-FFF2-40B4-BE49-F238E27FC236}">
                  <a16:creationId xmlns:a16="http://schemas.microsoft.com/office/drawing/2014/main" id="{925F2E33-F658-0C4D-9541-3609F41499C1}"/>
                </a:ext>
              </a:extLst>
            </p:cNvPr>
            <p:cNvCxnSpPr>
              <a:cxnSpLocks/>
              <a:endCxn id="64" idx="0"/>
            </p:cNvCxnSpPr>
            <p:nvPr/>
          </p:nvCxnSpPr>
          <p:spPr>
            <a:xfrm>
              <a:off x="4830250" y="3112633"/>
              <a:ext cx="0" cy="336721"/>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8A5C085B-944E-0543-A095-1BDAF24CECAE}"/>
                </a:ext>
              </a:extLst>
            </p:cNvPr>
            <p:cNvSpPr/>
            <p:nvPr/>
          </p:nvSpPr>
          <p:spPr>
            <a:xfrm>
              <a:off x="4776250" y="344935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A2869FB0-85BA-B54B-8A8E-7622BA95C21A}"/>
              </a:ext>
            </a:extLst>
          </p:cNvPr>
          <p:cNvGrpSpPr/>
          <p:nvPr/>
        </p:nvGrpSpPr>
        <p:grpSpPr>
          <a:xfrm>
            <a:off x="1357858" y="3112633"/>
            <a:ext cx="108000" cy="444721"/>
            <a:chOff x="4776250" y="3112633"/>
            <a:chExt cx="108000" cy="444721"/>
          </a:xfrm>
        </p:grpSpPr>
        <p:cxnSp>
          <p:nvCxnSpPr>
            <p:cNvPr id="66" name="Straight Arrow Connector 65">
              <a:extLst>
                <a:ext uri="{FF2B5EF4-FFF2-40B4-BE49-F238E27FC236}">
                  <a16:creationId xmlns:a16="http://schemas.microsoft.com/office/drawing/2014/main" id="{4E33A826-2C7C-5945-B408-1AFF21BE8D19}"/>
                </a:ext>
              </a:extLst>
            </p:cNvPr>
            <p:cNvCxnSpPr>
              <a:cxnSpLocks/>
              <a:endCxn id="67" idx="0"/>
            </p:cNvCxnSpPr>
            <p:nvPr/>
          </p:nvCxnSpPr>
          <p:spPr>
            <a:xfrm>
              <a:off x="4830250" y="3112633"/>
              <a:ext cx="0" cy="336721"/>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9E8DB3D5-34AF-8C43-BA2B-BC56956DB8C0}"/>
                </a:ext>
              </a:extLst>
            </p:cNvPr>
            <p:cNvSpPr/>
            <p:nvPr/>
          </p:nvSpPr>
          <p:spPr>
            <a:xfrm>
              <a:off x="4776250" y="344935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8" name="Picture 67">
            <a:extLst>
              <a:ext uri="{FF2B5EF4-FFF2-40B4-BE49-F238E27FC236}">
                <a16:creationId xmlns:a16="http://schemas.microsoft.com/office/drawing/2014/main" id="{2AA64F37-B6D3-FD4A-B295-6A34EF544E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14961" y="1845410"/>
            <a:ext cx="545084" cy="464058"/>
          </a:xfrm>
          <a:prstGeom prst="rect">
            <a:avLst/>
          </a:prstGeom>
        </p:spPr>
      </p:pic>
      <p:pic>
        <p:nvPicPr>
          <p:cNvPr id="69" name="Picture 68">
            <a:extLst>
              <a:ext uri="{FF2B5EF4-FFF2-40B4-BE49-F238E27FC236}">
                <a16:creationId xmlns:a16="http://schemas.microsoft.com/office/drawing/2014/main" id="{CC056533-9AC1-BB4E-9DCC-E5B8827D30C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25419" y="1787049"/>
            <a:ext cx="318897" cy="596646"/>
          </a:xfrm>
          <a:prstGeom prst="rect">
            <a:avLst/>
          </a:prstGeom>
        </p:spPr>
      </p:pic>
      <p:pic>
        <p:nvPicPr>
          <p:cNvPr id="70" name="Graphic 69">
            <a:extLst>
              <a:ext uri="{FF2B5EF4-FFF2-40B4-BE49-F238E27FC236}">
                <a16:creationId xmlns:a16="http://schemas.microsoft.com/office/drawing/2014/main" id="{F0162163-DA27-6046-9996-A3213A2395C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0064699" y="1778395"/>
            <a:ext cx="406917" cy="607147"/>
          </a:xfrm>
          <a:prstGeom prst="rect">
            <a:avLst/>
          </a:prstGeom>
        </p:spPr>
      </p:pic>
      <p:pic>
        <p:nvPicPr>
          <p:cNvPr id="71" name="Graphic 70">
            <a:extLst>
              <a:ext uri="{FF2B5EF4-FFF2-40B4-BE49-F238E27FC236}">
                <a16:creationId xmlns:a16="http://schemas.microsoft.com/office/drawing/2014/main" id="{FF1FDB9C-BF6E-074A-829F-5ABC4ECA7026}"/>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898134" y="1837348"/>
            <a:ext cx="545084" cy="545084"/>
          </a:xfrm>
          <a:prstGeom prst="rect">
            <a:avLst/>
          </a:prstGeom>
        </p:spPr>
      </p:pic>
      <p:pic>
        <p:nvPicPr>
          <p:cNvPr id="72" name="Graphic 71">
            <a:extLst>
              <a:ext uri="{FF2B5EF4-FFF2-40B4-BE49-F238E27FC236}">
                <a16:creationId xmlns:a16="http://schemas.microsoft.com/office/drawing/2014/main" id="{936BE536-26C8-844A-91E0-D2A2A9D5B30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876159" y="1881363"/>
            <a:ext cx="545084" cy="502332"/>
          </a:xfrm>
          <a:prstGeom prst="rect">
            <a:avLst/>
          </a:prstGeom>
        </p:spPr>
      </p:pic>
      <p:pic>
        <p:nvPicPr>
          <p:cNvPr id="73" name="Picture 72">
            <a:extLst>
              <a:ext uri="{FF2B5EF4-FFF2-40B4-BE49-F238E27FC236}">
                <a16:creationId xmlns:a16="http://schemas.microsoft.com/office/drawing/2014/main" id="{9888C7F1-B5D1-E54A-8DA6-4218702F8DD7}"/>
              </a:ext>
            </a:extLst>
          </p:cNvPr>
          <p:cNvPicPr>
            <a:picLocks noChangeAspect="1"/>
          </p:cNvPicPr>
          <p:nvPr/>
        </p:nvPicPr>
        <p:blipFill>
          <a:blip r:embed="rId12"/>
          <a:stretch>
            <a:fillRect/>
          </a:stretch>
        </p:blipFill>
        <p:spPr>
          <a:xfrm>
            <a:off x="0" y="6226581"/>
            <a:ext cx="12192000" cy="317500"/>
          </a:xfrm>
          <a:prstGeom prst="rect">
            <a:avLst/>
          </a:prstGeom>
        </p:spPr>
      </p:pic>
      <p:pic>
        <p:nvPicPr>
          <p:cNvPr id="8" name="Graphic 7">
            <a:extLst>
              <a:ext uri="{FF2B5EF4-FFF2-40B4-BE49-F238E27FC236}">
                <a16:creationId xmlns:a16="http://schemas.microsoft.com/office/drawing/2014/main" id="{792441D4-B889-8A4C-991A-D3CEBF6657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81126" y="4782552"/>
            <a:ext cx="501644" cy="590543"/>
          </a:xfrm>
          <a:prstGeom prst="rect">
            <a:avLst/>
          </a:prstGeom>
        </p:spPr>
      </p:pic>
      <p:pic>
        <p:nvPicPr>
          <p:cNvPr id="74" name="Graphic 73">
            <a:extLst>
              <a:ext uri="{FF2B5EF4-FFF2-40B4-BE49-F238E27FC236}">
                <a16:creationId xmlns:a16="http://schemas.microsoft.com/office/drawing/2014/main" id="{358ED3A9-FB28-E24E-9CD7-597BCA229204}"/>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076415" y="4873666"/>
            <a:ext cx="501644" cy="408314"/>
          </a:xfrm>
          <a:prstGeom prst="rect">
            <a:avLst/>
          </a:prstGeom>
        </p:spPr>
      </p:pic>
      <p:pic>
        <p:nvPicPr>
          <p:cNvPr id="75" name="Graphic 74">
            <a:extLst>
              <a:ext uri="{FF2B5EF4-FFF2-40B4-BE49-F238E27FC236}">
                <a16:creationId xmlns:a16="http://schemas.microsoft.com/office/drawing/2014/main" id="{4E972615-BD9E-B249-A9AA-53CABAC42B85}"/>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154772" y="4832702"/>
            <a:ext cx="501644" cy="490243"/>
          </a:xfrm>
          <a:prstGeom prst="rect">
            <a:avLst/>
          </a:prstGeom>
        </p:spPr>
      </p:pic>
      <p:pic>
        <p:nvPicPr>
          <p:cNvPr id="76" name="Graphic 75">
            <a:extLst>
              <a:ext uri="{FF2B5EF4-FFF2-40B4-BE49-F238E27FC236}">
                <a16:creationId xmlns:a16="http://schemas.microsoft.com/office/drawing/2014/main" id="{63E54733-9C04-AA44-987B-0DE511F0C173}"/>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3563814" y="4796840"/>
            <a:ext cx="488101" cy="590543"/>
          </a:xfrm>
          <a:prstGeom prst="rect">
            <a:avLst/>
          </a:prstGeom>
        </p:spPr>
      </p:pic>
      <p:cxnSp>
        <p:nvCxnSpPr>
          <p:cNvPr id="77" name="Straight Connector 76">
            <a:extLst>
              <a:ext uri="{FF2B5EF4-FFF2-40B4-BE49-F238E27FC236}">
                <a16:creationId xmlns:a16="http://schemas.microsoft.com/office/drawing/2014/main" id="{713F94B9-BE19-664E-8865-F733423A5258}"/>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0" name="TextBox 49">
            <a:extLst>
              <a:ext uri="{FF2B5EF4-FFF2-40B4-BE49-F238E27FC236}">
                <a16:creationId xmlns:a16="http://schemas.microsoft.com/office/drawing/2014/main" id="{502D055B-36DE-437D-8020-3323A50AF90C}"/>
              </a:ext>
            </a:extLst>
          </p:cNvPr>
          <p:cNvSpPr txBox="1"/>
          <p:nvPr/>
        </p:nvSpPr>
        <p:spPr>
          <a:xfrm>
            <a:off x="5063171" y="3610608"/>
            <a:ext cx="2289324" cy="523220"/>
          </a:xfrm>
          <a:prstGeom prst="rect">
            <a:avLst/>
          </a:prstGeom>
          <a:noFill/>
        </p:spPr>
        <p:txBody>
          <a:bodyPr wrap="square" rtlCol="0">
            <a:spAutoFit/>
          </a:bodyPr>
          <a:lstStyle/>
          <a:p>
            <a:pPr algn="ctr"/>
            <a:r>
              <a:rPr lang="en-GB" sz="1400" b="1" dirty="0">
                <a:solidFill>
                  <a:schemeClr val="bg1"/>
                </a:solidFill>
                <a:latin typeface="Trebuchet MS" panose="020B0703020202090204" pitchFamily="34" charset="0"/>
              </a:rPr>
              <a:t>Hybrid operations for efficiency &amp; resilience</a:t>
            </a:r>
          </a:p>
        </p:txBody>
      </p:sp>
      <p:sp>
        <p:nvSpPr>
          <p:cNvPr id="51" name="TextBox 50">
            <a:extLst>
              <a:ext uri="{FF2B5EF4-FFF2-40B4-BE49-F238E27FC236}">
                <a16:creationId xmlns:a16="http://schemas.microsoft.com/office/drawing/2014/main" id="{B7733E4C-4FC5-4CCD-921D-67101C572BB2}"/>
              </a:ext>
            </a:extLst>
          </p:cNvPr>
          <p:cNvSpPr txBox="1"/>
          <p:nvPr/>
        </p:nvSpPr>
        <p:spPr>
          <a:xfrm>
            <a:off x="5221631" y="5453581"/>
            <a:ext cx="2003781" cy="307777"/>
          </a:xfrm>
          <a:prstGeom prst="rect">
            <a:avLst/>
          </a:prstGeom>
          <a:noFill/>
        </p:spPr>
        <p:txBody>
          <a:bodyPr wrap="square" rtlCol="0">
            <a:spAutoFit/>
          </a:bodyPr>
          <a:lstStyle/>
          <a:p>
            <a:pPr algn="ctr"/>
            <a:r>
              <a:rPr lang="en-GB" sz="1400" b="1" dirty="0">
                <a:solidFill>
                  <a:schemeClr val="bg1"/>
                </a:solidFill>
                <a:latin typeface="Trebuchet MS" panose="020B0703020202090204" pitchFamily="34" charset="0"/>
              </a:rPr>
              <a:t>Digital workspace</a:t>
            </a:r>
          </a:p>
        </p:txBody>
      </p:sp>
      <p:grpSp>
        <p:nvGrpSpPr>
          <p:cNvPr id="53" name="Group 52">
            <a:extLst>
              <a:ext uri="{FF2B5EF4-FFF2-40B4-BE49-F238E27FC236}">
                <a16:creationId xmlns:a16="http://schemas.microsoft.com/office/drawing/2014/main" id="{AD4CA87B-C8A9-4036-80A6-F0E62AC7410A}"/>
              </a:ext>
            </a:extLst>
          </p:cNvPr>
          <p:cNvGrpSpPr/>
          <p:nvPr/>
        </p:nvGrpSpPr>
        <p:grpSpPr>
          <a:xfrm>
            <a:off x="6155233" y="3136441"/>
            <a:ext cx="108000" cy="444721"/>
            <a:chOff x="4776250" y="3112633"/>
            <a:chExt cx="108000" cy="444721"/>
          </a:xfrm>
        </p:grpSpPr>
        <p:cxnSp>
          <p:nvCxnSpPr>
            <p:cNvPr id="54" name="Straight Arrow Connector 53">
              <a:extLst>
                <a:ext uri="{FF2B5EF4-FFF2-40B4-BE49-F238E27FC236}">
                  <a16:creationId xmlns:a16="http://schemas.microsoft.com/office/drawing/2014/main" id="{7369816A-CACA-4B99-9F7C-A74B9C003DB5}"/>
                </a:ext>
              </a:extLst>
            </p:cNvPr>
            <p:cNvCxnSpPr>
              <a:cxnSpLocks/>
              <a:endCxn id="56" idx="0"/>
            </p:cNvCxnSpPr>
            <p:nvPr/>
          </p:nvCxnSpPr>
          <p:spPr>
            <a:xfrm>
              <a:off x="4830250" y="3112633"/>
              <a:ext cx="0" cy="336721"/>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F8875F9B-3DA5-4305-AB1D-52AE9C3F0B82}"/>
                </a:ext>
              </a:extLst>
            </p:cNvPr>
            <p:cNvSpPr/>
            <p:nvPr/>
          </p:nvSpPr>
          <p:spPr>
            <a:xfrm>
              <a:off x="4776250" y="3449354"/>
              <a:ext cx="108000" cy="108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7" name="Graphic 56">
            <a:extLst>
              <a:ext uri="{FF2B5EF4-FFF2-40B4-BE49-F238E27FC236}">
                <a16:creationId xmlns:a16="http://schemas.microsoft.com/office/drawing/2014/main" id="{06F9E0CC-F30A-4874-99AB-64D121964515}"/>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993752" y="4806360"/>
            <a:ext cx="488101" cy="590543"/>
          </a:xfrm>
          <a:prstGeom prst="rect">
            <a:avLst/>
          </a:prstGeom>
        </p:spPr>
      </p:pic>
      <p:cxnSp>
        <p:nvCxnSpPr>
          <p:cNvPr id="58" name="Straight Arrow Connector 57">
            <a:extLst>
              <a:ext uri="{FF2B5EF4-FFF2-40B4-BE49-F238E27FC236}">
                <a16:creationId xmlns:a16="http://schemas.microsoft.com/office/drawing/2014/main" id="{62B1F886-8F9D-491F-81F8-49AC35B320DC}"/>
              </a:ext>
            </a:extLst>
          </p:cNvPr>
          <p:cNvCxnSpPr>
            <a:cxnSpLocks/>
          </p:cNvCxnSpPr>
          <p:nvPr/>
        </p:nvCxnSpPr>
        <p:spPr>
          <a:xfrm>
            <a:off x="6222205" y="4263479"/>
            <a:ext cx="1" cy="327354"/>
          </a:xfrm>
          <a:prstGeom prst="straightConnector1">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126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uilding, outdoor, woman&#10;&#10;Description automatically generated">
            <a:extLst>
              <a:ext uri="{FF2B5EF4-FFF2-40B4-BE49-F238E27FC236}">
                <a16:creationId xmlns:a16="http://schemas.microsoft.com/office/drawing/2014/main" id="{65A7758D-643E-C94B-BBB8-C4116A62A0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8" name="Rectangle 7">
            <a:extLst>
              <a:ext uri="{FF2B5EF4-FFF2-40B4-BE49-F238E27FC236}">
                <a16:creationId xmlns:a16="http://schemas.microsoft.com/office/drawing/2014/main" id="{DAC75E6E-7BBB-8245-BCEB-0A2FA0AA66F8}"/>
              </a:ext>
            </a:extLst>
          </p:cNvPr>
          <p:cNvSpPr/>
          <p:nvPr/>
        </p:nvSpPr>
        <p:spPr bwMode="auto">
          <a:xfrm>
            <a:off x="-66000" y="0"/>
            <a:ext cx="12192000" cy="6858000"/>
          </a:xfrm>
          <a:prstGeom prst="rect">
            <a:avLst/>
          </a:prstGeom>
          <a:solidFill>
            <a:schemeClr val="accent4">
              <a:alpha val="90000"/>
            </a:schemeClr>
          </a:solidFill>
          <a:ln w="635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46800" tIns="64800" rIns="46800" bIns="64800" numCol="1" rtlCol="0" anchor="ctr" anchorCtr="0" compatLnSpc="1">
            <a:prstTxWarp prst="textNoShape">
              <a:avLst/>
            </a:prstTxWarp>
          </a:bodyPr>
          <a:lstStyle/>
          <a:p>
            <a:pPr marL="0" marR="0" lvl="0" indent="0" algn="ctr" defTabSz="728663" eaLnBrk="1" fontAlgn="base" latinLnBrk="0" hangingPunct="1">
              <a:lnSpc>
                <a:spcPct val="95000"/>
              </a:lnSpc>
              <a:spcBef>
                <a:spcPct val="0"/>
              </a:spcBef>
              <a:spcAft>
                <a:spcPct val="0"/>
              </a:spcAft>
              <a:buClr>
                <a:srgbClr val="FFFFFF"/>
              </a:buClr>
              <a:buSzTx/>
              <a:buFontTx/>
              <a:buNone/>
              <a:tabLst>
                <a:tab pos="4286250" algn="l"/>
              </a:tabLst>
              <a:defRPr/>
            </a:pPr>
            <a:endParaRPr kumimoji="0" lang="en-US" sz="1200" b="0" i="0" u="none" strike="noStrike" kern="0" cap="none" spc="0" normalizeH="0" baseline="0" noProof="0" dirty="0">
              <a:ln>
                <a:noFill/>
              </a:ln>
              <a:solidFill>
                <a:srgbClr val="000000"/>
              </a:solidFill>
              <a:effectLst/>
              <a:uLnTx/>
              <a:uFillTx/>
              <a:latin typeface="Credit Suisse Type Roman" pitchFamily="34" charset="0"/>
            </a:endParaRPr>
          </a:p>
        </p:txBody>
      </p:sp>
      <p:pic>
        <p:nvPicPr>
          <p:cNvPr id="9" name="Picture 8">
            <a:extLst>
              <a:ext uri="{FF2B5EF4-FFF2-40B4-BE49-F238E27FC236}">
                <a16:creationId xmlns:a16="http://schemas.microsoft.com/office/drawing/2014/main" id="{39D737A2-42E5-7A46-BF39-7EB7D3589B3D}"/>
              </a:ext>
            </a:extLst>
          </p:cNvPr>
          <p:cNvPicPr>
            <a:picLocks noChangeAspect="1"/>
          </p:cNvPicPr>
          <p:nvPr/>
        </p:nvPicPr>
        <p:blipFill>
          <a:blip r:embed="rId4"/>
          <a:stretch>
            <a:fillRect/>
          </a:stretch>
        </p:blipFill>
        <p:spPr>
          <a:xfrm>
            <a:off x="0" y="6226581"/>
            <a:ext cx="12192000" cy="317500"/>
          </a:xfrm>
          <a:prstGeom prst="rect">
            <a:avLst/>
          </a:prstGeom>
        </p:spPr>
      </p:pic>
      <p:sp>
        <p:nvSpPr>
          <p:cNvPr id="10" name="Text Placeholder 3">
            <a:extLst>
              <a:ext uri="{FF2B5EF4-FFF2-40B4-BE49-F238E27FC236}">
                <a16:creationId xmlns:a16="http://schemas.microsoft.com/office/drawing/2014/main" id="{8915A892-76EE-7849-B790-F1CEB9035635}"/>
              </a:ext>
            </a:extLst>
          </p:cNvPr>
          <p:cNvSpPr txBox="1">
            <a:spLocks/>
          </p:cNvSpPr>
          <p:nvPr/>
        </p:nvSpPr>
        <p:spPr>
          <a:xfrm>
            <a:off x="540000" y="540000"/>
            <a:ext cx="10980000" cy="540000"/>
          </a:xfrm>
          <a:prstGeom prst="rect">
            <a:avLst/>
          </a:prstGeom>
        </p:spPr>
        <p:txBody>
          <a:bodyPr lIns="0" tIns="0" rIns="0" bIns="0">
            <a:noAutofit/>
          </a:bodyPr>
          <a:lstStyle>
            <a:lvl1pPr marL="0" indent="0" algn="l" defTabSz="728663" rtl="0" eaLnBrk="1" fontAlgn="base" hangingPunct="1">
              <a:lnSpc>
                <a:spcPts val="3000"/>
              </a:lnSpc>
              <a:spcBef>
                <a:spcPts val="0"/>
              </a:spcBef>
              <a:spcAft>
                <a:spcPts val="0"/>
              </a:spcAft>
              <a:buClr>
                <a:schemeClr val="accent1"/>
              </a:buClr>
              <a:buSzPct val="150000"/>
              <a:buFontTx/>
              <a:buNone/>
              <a:defRPr lang="en-US" altLang="ja-JP" sz="2400" b="0" i="0" dirty="0" smtClean="0">
                <a:solidFill>
                  <a:schemeClr val="bg1"/>
                </a:solidFill>
                <a:latin typeface="Trebuchet MS" panose="020B0703020202090204" pitchFamily="34" charset="0"/>
                <a:ea typeface="+mn-ea"/>
                <a:cs typeface="+mn-cs"/>
              </a:defRPr>
            </a:lvl1pPr>
            <a:lvl2pPr marL="1588" indent="0" algn="l" defTabSz="728663" rtl="0" eaLnBrk="1" fontAlgn="base" hangingPunct="1">
              <a:lnSpc>
                <a:spcPct val="95000"/>
              </a:lnSpc>
              <a:spcBef>
                <a:spcPct val="36000"/>
              </a:spcBef>
              <a:spcAft>
                <a:spcPct val="0"/>
              </a:spcAft>
              <a:buClr>
                <a:schemeClr val="tx1"/>
              </a:buClr>
              <a:buSzPct val="120000"/>
              <a:buFontTx/>
              <a:buNone/>
              <a:defRPr lang="en-US" altLang="ja-JP" sz="1400" dirty="0" smtClean="0">
                <a:solidFill>
                  <a:srgbClr val="595959"/>
                </a:solidFill>
                <a:latin typeface="Calibri" panose="020F0502020204030204" pitchFamily="34" charset="0"/>
              </a:defRPr>
            </a:lvl2pPr>
            <a:lvl3pPr marL="3175" indent="0" algn="l" defTabSz="728663" rtl="0" eaLnBrk="1" fontAlgn="base" hangingPunct="1">
              <a:lnSpc>
                <a:spcPct val="95000"/>
              </a:lnSpc>
              <a:spcBef>
                <a:spcPct val="0"/>
              </a:spcBef>
              <a:spcAft>
                <a:spcPct val="0"/>
              </a:spcAft>
              <a:buClr>
                <a:schemeClr val="accent1"/>
              </a:buClr>
              <a:buSzPct val="100000"/>
              <a:buFontTx/>
              <a:buNone/>
              <a:defRPr lang="en-US" altLang="ja-JP" sz="1400" dirty="0" smtClean="0">
                <a:solidFill>
                  <a:srgbClr val="595959"/>
                </a:solidFill>
                <a:latin typeface="Calibri" panose="020F0502020204030204" pitchFamily="34" charset="0"/>
              </a:defRPr>
            </a:lvl3pPr>
            <a:lvl4pPr marL="3619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4pPr>
            <a:lvl5pPr marL="628650" indent="0" algn="l" defTabSz="728663" rtl="0" eaLnBrk="1" fontAlgn="base" hangingPunct="1">
              <a:lnSpc>
                <a:spcPts val="1600"/>
              </a:lnSpc>
              <a:spcBef>
                <a:spcPct val="0"/>
              </a:spcBef>
              <a:spcAft>
                <a:spcPts val="1000"/>
              </a:spcAft>
              <a:buClr>
                <a:schemeClr val="accent1"/>
              </a:buClr>
              <a:buSzPct val="100000"/>
              <a:buFontTx/>
              <a:buNone/>
              <a:defRPr lang="en-US" altLang="ja-JP" sz="1200" b="0" i="0" dirty="0" smtClean="0">
                <a:solidFill>
                  <a:srgbClr val="595959"/>
                </a:solidFill>
                <a:latin typeface="Trebuchet MS" panose="020B0703020202090204" pitchFamily="34" charset="0"/>
              </a:defRPr>
            </a:lvl5pPr>
            <a:lvl6pPr marL="1268413" indent="-342900" algn="l" defTabSz="728663" rtl="0" eaLnBrk="1" fontAlgn="base" hangingPunct="1">
              <a:lnSpc>
                <a:spcPts val="1600"/>
              </a:lnSpc>
              <a:spcBef>
                <a:spcPct val="0"/>
              </a:spcBef>
              <a:spcAft>
                <a:spcPts val="1000"/>
              </a:spcAft>
              <a:buClr>
                <a:schemeClr val="accent2"/>
              </a:buClr>
              <a:buSzPct val="100000"/>
              <a:buFont typeface="Arial" panose="020B0604020202020204" pitchFamily="34" charset="0"/>
              <a:buChar char="•"/>
              <a:defRPr sz="1200" b="0" i="0">
                <a:solidFill>
                  <a:schemeClr val="tx1"/>
                </a:solidFill>
                <a:latin typeface="Trebuchet MS" panose="020B0703020202090204" pitchFamily="34" charset="0"/>
              </a:defRPr>
            </a:lvl6pPr>
            <a:lvl7pPr marL="1620838" indent="-238125" algn="l" defTabSz="728663" rtl="0" eaLnBrk="1" fontAlgn="base" hangingPunct="1">
              <a:lnSpc>
                <a:spcPts val="1600"/>
              </a:lnSpc>
              <a:spcBef>
                <a:spcPct val="0"/>
              </a:spcBef>
              <a:spcAft>
                <a:spcPts val="1000"/>
              </a:spcAft>
              <a:buClr>
                <a:schemeClr val="accent2"/>
              </a:buClr>
              <a:buSzPct val="100000"/>
              <a:buFont typeface="Courier New" panose="02070309020205020404" pitchFamily="49" charset="0"/>
              <a:buChar char="o"/>
              <a:defRPr sz="1200" b="0" i="0">
                <a:solidFill>
                  <a:schemeClr val="tx1"/>
                </a:solidFill>
                <a:latin typeface="Trebuchet MS" panose="020B0703020202090204" pitchFamily="34" charset="0"/>
              </a:defRPr>
            </a:lvl7pPr>
            <a:lvl8pPr marL="20780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8pPr>
            <a:lvl9pPr marL="2535238" indent="-238125" algn="l" defTabSz="728663" rtl="0" eaLnBrk="1" fontAlgn="base" hangingPunct="1">
              <a:lnSpc>
                <a:spcPct val="95000"/>
              </a:lnSpc>
              <a:spcBef>
                <a:spcPct val="0"/>
              </a:spcBef>
              <a:spcAft>
                <a:spcPct val="0"/>
              </a:spcAft>
              <a:buClr>
                <a:schemeClr val="tx1"/>
              </a:buClr>
              <a:buFont typeface="Credit Suisse Type Roman" pitchFamily="34" charset="0"/>
              <a:buChar char="−"/>
              <a:defRPr sz="1400">
                <a:solidFill>
                  <a:schemeClr val="tx1"/>
                </a:solidFill>
                <a:latin typeface="+mn-lt"/>
              </a:defRPr>
            </a:lvl9pPr>
          </a:lstStyle>
          <a:p>
            <a:r>
              <a:rPr lang="en-GB" kern="0" dirty="0"/>
              <a:t>Tracking the changes in digitisation</a:t>
            </a:r>
          </a:p>
        </p:txBody>
      </p:sp>
      <p:cxnSp>
        <p:nvCxnSpPr>
          <p:cNvPr id="13" name="Straight Connector 12">
            <a:extLst>
              <a:ext uri="{FF2B5EF4-FFF2-40B4-BE49-F238E27FC236}">
                <a16:creationId xmlns:a16="http://schemas.microsoft.com/office/drawing/2014/main" id="{FD6A81F0-5D9C-ED4E-8388-4E454FD40F3D}"/>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 name="Straight Connector 35">
            <a:extLst>
              <a:ext uri="{FF2B5EF4-FFF2-40B4-BE49-F238E27FC236}">
                <a16:creationId xmlns:a16="http://schemas.microsoft.com/office/drawing/2014/main" id="{9B55E913-47F0-4DE9-8051-3D59378F19F5}"/>
              </a:ext>
            </a:extLst>
          </p:cNvPr>
          <p:cNvCxnSpPr/>
          <p:nvPr/>
        </p:nvCxnSpPr>
        <p:spPr bwMode="auto">
          <a:xfrm>
            <a:off x="540000" y="1080000"/>
            <a:ext cx="540000" cy="0"/>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grpSp>
        <p:nvGrpSpPr>
          <p:cNvPr id="15" name="Group 14">
            <a:extLst>
              <a:ext uri="{FF2B5EF4-FFF2-40B4-BE49-F238E27FC236}">
                <a16:creationId xmlns:a16="http://schemas.microsoft.com/office/drawing/2014/main" id="{282703D5-EF61-45A2-AC73-4DA46F70BC6B}"/>
              </a:ext>
            </a:extLst>
          </p:cNvPr>
          <p:cNvGrpSpPr/>
          <p:nvPr/>
        </p:nvGrpSpPr>
        <p:grpSpPr>
          <a:xfrm>
            <a:off x="857888" y="1239825"/>
            <a:ext cx="2004830" cy="490243"/>
            <a:chOff x="613473" y="1250268"/>
            <a:chExt cx="2004830" cy="490243"/>
          </a:xfrm>
        </p:grpSpPr>
        <p:sp>
          <p:nvSpPr>
            <p:cNvPr id="58" name="TextBox 57">
              <a:extLst>
                <a:ext uri="{FF2B5EF4-FFF2-40B4-BE49-F238E27FC236}">
                  <a16:creationId xmlns:a16="http://schemas.microsoft.com/office/drawing/2014/main" id="{5C161CE3-0683-4BB0-9BA2-DED537AF6D5F}"/>
                </a:ext>
              </a:extLst>
            </p:cNvPr>
            <p:cNvSpPr txBox="1"/>
            <p:nvPr/>
          </p:nvSpPr>
          <p:spPr>
            <a:xfrm>
              <a:off x="1178303" y="1269503"/>
              <a:ext cx="1440000" cy="430887"/>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cs typeface="Futura Medium" panose="020B0602020204020303" pitchFamily="34" charset="-79"/>
                </a:rPr>
                <a:t>Hybrid infrastructure</a:t>
              </a:r>
            </a:p>
          </p:txBody>
        </p:sp>
        <p:pic>
          <p:nvPicPr>
            <p:cNvPr id="72" name="Graphic 71">
              <a:extLst>
                <a:ext uri="{FF2B5EF4-FFF2-40B4-BE49-F238E27FC236}">
                  <a16:creationId xmlns:a16="http://schemas.microsoft.com/office/drawing/2014/main" id="{F95372DF-DF02-4BDF-B0AE-CFB466C017E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13473" y="1250268"/>
              <a:ext cx="501644" cy="490243"/>
            </a:xfrm>
            <a:prstGeom prst="rect">
              <a:avLst/>
            </a:prstGeom>
          </p:spPr>
        </p:pic>
      </p:grpSp>
      <p:grpSp>
        <p:nvGrpSpPr>
          <p:cNvPr id="11" name="Group 10">
            <a:extLst>
              <a:ext uri="{FF2B5EF4-FFF2-40B4-BE49-F238E27FC236}">
                <a16:creationId xmlns:a16="http://schemas.microsoft.com/office/drawing/2014/main" id="{772E7F47-5854-4E81-AD54-5F11DC803675}"/>
              </a:ext>
            </a:extLst>
          </p:cNvPr>
          <p:cNvGrpSpPr/>
          <p:nvPr/>
        </p:nvGrpSpPr>
        <p:grpSpPr>
          <a:xfrm>
            <a:off x="3942416" y="1184203"/>
            <a:ext cx="1785428" cy="540393"/>
            <a:chOff x="2932311" y="1189676"/>
            <a:chExt cx="1785428" cy="540393"/>
          </a:xfrm>
        </p:grpSpPr>
        <p:sp>
          <p:nvSpPr>
            <p:cNvPr id="57" name="TextBox 56">
              <a:extLst>
                <a:ext uri="{FF2B5EF4-FFF2-40B4-BE49-F238E27FC236}">
                  <a16:creationId xmlns:a16="http://schemas.microsoft.com/office/drawing/2014/main" id="{AE9A3E27-C8E2-4B14-A72B-6F07E30ADDF7}"/>
                </a:ext>
              </a:extLst>
            </p:cNvPr>
            <p:cNvSpPr txBox="1"/>
            <p:nvPr/>
          </p:nvSpPr>
          <p:spPr>
            <a:xfrm>
              <a:off x="3277739" y="1250268"/>
              <a:ext cx="1440000" cy="469359"/>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cs typeface="Futura Medium" panose="020B0602020204020303" pitchFamily="34" charset="-79"/>
                </a:rPr>
                <a:t>Digital </a:t>
              </a:r>
            </a:p>
            <a:p>
              <a:pPr algn="ctr">
                <a:spcAft>
                  <a:spcPts val="300"/>
                </a:spcAft>
              </a:pPr>
              <a:r>
                <a:rPr lang="en-GB" sz="1400" b="1" dirty="0">
                  <a:solidFill>
                    <a:schemeClr val="bg1"/>
                  </a:solidFill>
                  <a:latin typeface="Trebuchet MS" panose="020B0603020202020204" pitchFamily="34" charset="0"/>
                  <a:cs typeface="Futura Medium" panose="020B0602020204020303" pitchFamily="34" charset="-79"/>
                </a:rPr>
                <a:t>workspace</a:t>
              </a:r>
            </a:p>
          </p:txBody>
        </p:sp>
        <p:pic>
          <p:nvPicPr>
            <p:cNvPr id="73" name="Graphic 72">
              <a:extLst>
                <a:ext uri="{FF2B5EF4-FFF2-40B4-BE49-F238E27FC236}">
                  <a16:creationId xmlns:a16="http://schemas.microsoft.com/office/drawing/2014/main" id="{35DD1EFA-DF90-4F3D-AF01-B5F1232675D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932311" y="1189676"/>
              <a:ext cx="446651" cy="540393"/>
            </a:xfrm>
            <a:prstGeom prst="rect">
              <a:avLst/>
            </a:prstGeom>
          </p:spPr>
        </p:pic>
      </p:grpSp>
      <p:grpSp>
        <p:nvGrpSpPr>
          <p:cNvPr id="7" name="Group 6">
            <a:extLst>
              <a:ext uri="{FF2B5EF4-FFF2-40B4-BE49-F238E27FC236}">
                <a16:creationId xmlns:a16="http://schemas.microsoft.com/office/drawing/2014/main" id="{5DB564A8-2664-428B-9C0E-12D5E51F3825}"/>
              </a:ext>
            </a:extLst>
          </p:cNvPr>
          <p:cNvGrpSpPr/>
          <p:nvPr/>
        </p:nvGrpSpPr>
        <p:grpSpPr>
          <a:xfrm>
            <a:off x="6695945" y="1250268"/>
            <a:ext cx="1833660" cy="469359"/>
            <a:chOff x="5192265" y="1250268"/>
            <a:chExt cx="1833660" cy="469359"/>
          </a:xfrm>
        </p:grpSpPr>
        <p:sp>
          <p:nvSpPr>
            <p:cNvPr id="37" name="TextBox 36">
              <a:extLst>
                <a:ext uri="{FF2B5EF4-FFF2-40B4-BE49-F238E27FC236}">
                  <a16:creationId xmlns:a16="http://schemas.microsoft.com/office/drawing/2014/main" id="{FFD5A2A3-7565-4E1D-AC33-153D33C913E3}"/>
                </a:ext>
              </a:extLst>
            </p:cNvPr>
            <p:cNvSpPr txBox="1"/>
            <p:nvPr/>
          </p:nvSpPr>
          <p:spPr>
            <a:xfrm>
              <a:off x="5585925" y="1250268"/>
              <a:ext cx="1440000" cy="469359"/>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rPr>
                <a:t>Cyber </a:t>
              </a:r>
            </a:p>
            <a:p>
              <a:pPr algn="ctr">
                <a:spcAft>
                  <a:spcPts val="300"/>
                </a:spcAft>
              </a:pPr>
              <a:r>
                <a:rPr lang="en-GB" sz="1400" b="1" dirty="0">
                  <a:solidFill>
                    <a:schemeClr val="bg1"/>
                  </a:solidFill>
                  <a:latin typeface="Trebuchet MS" panose="020B0603020202020204" pitchFamily="34" charset="0"/>
                </a:rPr>
                <a:t>security</a:t>
              </a:r>
            </a:p>
          </p:txBody>
        </p:sp>
        <p:pic>
          <p:nvPicPr>
            <p:cNvPr id="74" name="Graphic 73">
              <a:extLst>
                <a:ext uri="{FF2B5EF4-FFF2-40B4-BE49-F238E27FC236}">
                  <a16:creationId xmlns:a16="http://schemas.microsoft.com/office/drawing/2014/main" id="{386986A2-AF8A-465B-9396-7F4EE5EEE41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5192265" y="1291864"/>
              <a:ext cx="501644" cy="408314"/>
            </a:xfrm>
            <a:prstGeom prst="rect">
              <a:avLst/>
            </a:prstGeom>
          </p:spPr>
        </p:pic>
      </p:grpSp>
      <p:grpSp>
        <p:nvGrpSpPr>
          <p:cNvPr id="4" name="Group 3">
            <a:extLst>
              <a:ext uri="{FF2B5EF4-FFF2-40B4-BE49-F238E27FC236}">
                <a16:creationId xmlns:a16="http://schemas.microsoft.com/office/drawing/2014/main" id="{6CAD3FC4-8F19-4A6D-8E23-D20458EE8E69}"/>
              </a:ext>
            </a:extLst>
          </p:cNvPr>
          <p:cNvGrpSpPr/>
          <p:nvPr/>
        </p:nvGrpSpPr>
        <p:grpSpPr>
          <a:xfrm>
            <a:off x="539750" y="1812693"/>
            <a:ext cx="11144250" cy="4202023"/>
            <a:chOff x="539750" y="1812693"/>
            <a:chExt cx="8757393" cy="4202023"/>
          </a:xfrm>
        </p:grpSpPr>
        <p:sp>
          <p:nvSpPr>
            <p:cNvPr id="34" name="Rectangle 33">
              <a:extLst>
                <a:ext uri="{FF2B5EF4-FFF2-40B4-BE49-F238E27FC236}">
                  <a16:creationId xmlns:a16="http://schemas.microsoft.com/office/drawing/2014/main" id="{342C37E8-75AA-478C-8C8F-F394B0BB5D91}"/>
                </a:ext>
              </a:extLst>
            </p:cNvPr>
            <p:cNvSpPr/>
            <p:nvPr/>
          </p:nvSpPr>
          <p:spPr>
            <a:xfrm>
              <a:off x="539750" y="1828800"/>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latin typeface="Trebuchet MS" panose="020B0603020202020204" pitchFamily="34" charset="0"/>
              </a:endParaRPr>
            </a:p>
            <a:p>
              <a:pPr algn="ctr"/>
              <a:r>
                <a:rPr lang="en-GB" sz="1200" dirty="0">
                  <a:latin typeface="Trebuchet MS" panose="020B0603020202020204" pitchFamily="34" charset="0"/>
                </a:rPr>
                <a:t>The cloud is mainstream.</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Google Cloud has announced a new partnership with </a:t>
              </a:r>
              <a:r>
                <a:rPr lang="en-GB" sz="1200" dirty="0">
                  <a:latin typeface="Trebuchet MS" panose="020B0603020202020204" pitchFamily="34" charset="0"/>
                  <a:hlinkClick r:id="rId11"/>
                </a:rPr>
                <a:t>H&amp;M</a:t>
              </a:r>
              <a:r>
                <a:rPr lang="en-GB" sz="1200" dirty="0">
                  <a:latin typeface="Trebuchet MS" panose="020B0603020202020204" pitchFamily="34" charset="0"/>
                </a:rPr>
                <a:t> to leverage data analytics capabilities and global infrastructure to further enhance its customer experience and supply chain enablement.</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Amazon is using a </a:t>
              </a:r>
              <a:r>
                <a:rPr lang="en-GB" sz="1200" dirty="0">
                  <a:latin typeface="Trebuchet MS" panose="020B0603020202020204" pitchFamily="34" charset="0"/>
                  <a:hlinkClick r:id="rId12"/>
                </a:rPr>
                <a:t>digitally powered </a:t>
              </a:r>
              <a:r>
                <a:rPr lang="en-GB" sz="1200" dirty="0">
                  <a:latin typeface="Trebuchet MS" panose="020B0603020202020204" pitchFamily="34" charset="0"/>
                </a:rPr>
                <a:t>Brick and Mortar experience blending the human touch with AI sales support.</a:t>
              </a: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p:txBody>
        </p:sp>
        <p:sp>
          <p:nvSpPr>
            <p:cNvPr id="35" name="Rectangle 34">
              <a:extLst>
                <a:ext uri="{FF2B5EF4-FFF2-40B4-BE49-F238E27FC236}">
                  <a16:creationId xmlns:a16="http://schemas.microsoft.com/office/drawing/2014/main" id="{715638DE-A84B-45D1-9250-4077595C1B6C}"/>
                </a:ext>
              </a:extLst>
            </p:cNvPr>
            <p:cNvSpPr/>
            <p:nvPr/>
          </p:nvSpPr>
          <p:spPr>
            <a:xfrm>
              <a:off x="2776766"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Trebuchet MS" panose="020B0603020202020204" pitchFamily="34" charset="0"/>
                </a:rPr>
                <a:t>Hybrid working is becoming the new normal. </a:t>
              </a:r>
            </a:p>
            <a:p>
              <a:pPr algn="ctr"/>
              <a:endParaRPr lang="en-US" sz="1200" dirty="0">
                <a:latin typeface="Trebuchet MS" panose="020B0603020202020204" pitchFamily="34" charset="0"/>
              </a:endParaRPr>
            </a:p>
            <a:p>
              <a:pPr algn="ctr"/>
              <a:r>
                <a:rPr lang="en-GB" sz="1200" dirty="0">
                  <a:latin typeface="Trebuchet MS" panose="020B0603020202020204" pitchFamily="34" charset="0"/>
                  <a:hlinkClick r:id="rId13"/>
                </a:rPr>
                <a:t>Tesco</a:t>
              </a:r>
              <a:r>
                <a:rPr lang="en-GB" sz="1200" dirty="0">
                  <a:latin typeface="Trebuchet MS" panose="020B0603020202020204" pitchFamily="34" charset="0"/>
                </a:rPr>
                <a:t> to test out a flexible working area within its New Malden supermarket store. The venture comes as Tesco seeks new ways to fill space in stores.</a:t>
              </a: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US" sz="1200" dirty="0">
                <a:latin typeface="Trebuchet MS" panose="020B0603020202020204" pitchFamily="34" charset="0"/>
              </a:endParaRPr>
            </a:p>
          </p:txBody>
        </p:sp>
        <p:sp>
          <p:nvSpPr>
            <p:cNvPr id="75" name="Rectangle 74">
              <a:extLst>
                <a:ext uri="{FF2B5EF4-FFF2-40B4-BE49-F238E27FC236}">
                  <a16:creationId xmlns:a16="http://schemas.microsoft.com/office/drawing/2014/main" id="{22FCBD54-6078-4254-A388-FA8232588A2C}"/>
                </a:ext>
              </a:extLst>
            </p:cNvPr>
            <p:cNvSpPr/>
            <p:nvPr/>
          </p:nvSpPr>
          <p:spPr>
            <a:xfrm>
              <a:off x="4990723"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Trebuchet MS" panose="020B0603020202020204" pitchFamily="34" charset="0"/>
              </a:endParaRP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Threats remain high. </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Sephora ran afoul of California’s new </a:t>
              </a:r>
              <a:r>
                <a:rPr lang="en-GB" sz="1200" dirty="0">
                  <a:latin typeface="Trebuchet MS" panose="020B0603020202020204" pitchFamily="34" charset="0"/>
                  <a:hlinkClick r:id="rId14"/>
                </a:rPr>
                <a:t>data privacy laws</a:t>
              </a:r>
              <a:r>
                <a:rPr lang="en-GB" sz="1200" dirty="0">
                  <a:latin typeface="Trebuchet MS" panose="020B0603020202020204" pitchFamily="34" charset="0"/>
                </a:rPr>
                <a:t>, and the beauty retailer is paying the price for it. Sephora will pay a settlement of $1.2 million to the state after selling customer data without informing its customers.</a:t>
              </a: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US" sz="1200" dirty="0">
                <a:latin typeface="Trebuchet MS" panose="020B0603020202020204" pitchFamily="34" charset="0"/>
              </a:endParaRPr>
            </a:p>
          </p:txBody>
        </p:sp>
        <p:sp>
          <p:nvSpPr>
            <p:cNvPr id="78" name="Rectangle 77">
              <a:extLst>
                <a:ext uri="{FF2B5EF4-FFF2-40B4-BE49-F238E27FC236}">
                  <a16:creationId xmlns:a16="http://schemas.microsoft.com/office/drawing/2014/main" id="{09040B20-8443-4A24-9476-1446B189BE11}"/>
                </a:ext>
              </a:extLst>
            </p:cNvPr>
            <p:cNvSpPr/>
            <p:nvPr/>
          </p:nvSpPr>
          <p:spPr>
            <a:xfrm>
              <a:off x="7218590" y="1812693"/>
              <a:ext cx="2078553" cy="4185916"/>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Trebuchet MS" panose="020B0603020202020204" pitchFamily="34" charset="0"/>
                </a:rPr>
                <a:t>The importance of the underlying IT infrastructure was laid bare by a major internet outage.</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 Amazon, </a:t>
              </a:r>
              <a:r>
                <a:rPr lang="en-GB" sz="1200" dirty="0" err="1">
                  <a:latin typeface="Trebuchet MS" panose="020B0603020202020204" pitchFamily="34" charset="0"/>
                </a:rPr>
                <a:t>Ebay</a:t>
              </a:r>
              <a:r>
                <a:rPr lang="en-GB" sz="1200" dirty="0">
                  <a:latin typeface="Trebuchet MS" panose="020B0603020202020204" pitchFamily="34" charset="0"/>
                </a:rPr>
                <a:t>, Etsy, Shopify and Boots are thought to have lost around </a:t>
              </a:r>
              <a:r>
                <a:rPr lang="en-GB" sz="1200" dirty="0">
                  <a:latin typeface="Trebuchet MS" panose="020B0603020202020204" pitchFamily="34" charset="0"/>
                  <a:hlinkClick r:id="rId15"/>
                </a:rPr>
                <a:t>£1 billion </a:t>
              </a:r>
              <a:r>
                <a:rPr lang="en-GB" sz="1200" dirty="0">
                  <a:latin typeface="Trebuchet MS" panose="020B0603020202020204" pitchFamily="34" charset="0"/>
                </a:rPr>
                <a:t>during the outage. </a:t>
              </a:r>
            </a:p>
            <a:p>
              <a:pPr algn="ctr"/>
              <a:endParaRPr lang="en-GB" sz="1200" dirty="0">
                <a:latin typeface="Trebuchet MS" panose="020B0603020202020204" pitchFamily="34" charset="0"/>
              </a:endParaRPr>
            </a:p>
            <a:p>
              <a:pPr algn="ctr"/>
              <a:r>
                <a:rPr lang="en-GB" sz="1200" dirty="0">
                  <a:latin typeface="Trebuchet MS" panose="020B0603020202020204" pitchFamily="34" charset="0"/>
                </a:rPr>
                <a:t>It is understood that the outage was due to a glitch at Fastly, a popular content delivery network (CDN provider) which is used by thousands of major websites to help boost site speeds and protect themselves against cyber-attacks. </a:t>
              </a: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US" sz="1200" dirty="0">
                <a:latin typeface="Trebuchet MS" panose="020B0603020202020204" pitchFamily="34" charset="0"/>
              </a:endParaRPr>
            </a:p>
            <a:p>
              <a:pPr algn="ctr"/>
              <a:endParaRPr lang="en-GB" sz="1200" dirty="0">
                <a:latin typeface="Trebuchet MS" panose="020B0603020202020204" pitchFamily="34" charset="0"/>
              </a:endParaRPr>
            </a:p>
            <a:p>
              <a:pPr algn="ctr"/>
              <a:endParaRPr lang="en-US" sz="1200" dirty="0">
                <a:latin typeface="Trebuchet MS" panose="020B0603020202020204" pitchFamily="34" charset="0"/>
              </a:endParaRPr>
            </a:p>
            <a:p>
              <a:pPr algn="ctr"/>
              <a:endParaRPr lang="en-US" sz="1200" dirty="0">
                <a:latin typeface="Trebuchet MS" panose="020B0603020202020204" pitchFamily="34" charset="0"/>
              </a:endParaRPr>
            </a:p>
          </p:txBody>
        </p:sp>
      </p:grpSp>
      <p:grpSp>
        <p:nvGrpSpPr>
          <p:cNvPr id="6" name="Group 5">
            <a:extLst>
              <a:ext uri="{FF2B5EF4-FFF2-40B4-BE49-F238E27FC236}">
                <a16:creationId xmlns:a16="http://schemas.microsoft.com/office/drawing/2014/main" id="{ED00AA60-F6E4-417C-9183-B88883F04A04}"/>
              </a:ext>
            </a:extLst>
          </p:cNvPr>
          <p:cNvGrpSpPr/>
          <p:nvPr/>
        </p:nvGrpSpPr>
        <p:grpSpPr>
          <a:xfrm>
            <a:off x="9375027" y="1179234"/>
            <a:ext cx="1899044" cy="540393"/>
            <a:chOff x="7354748" y="1189676"/>
            <a:chExt cx="1899044" cy="540393"/>
          </a:xfrm>
        </p:grpSpPr>
        <p:sp>
          <p:nvSpPr>
            <p:cNvPr id="76" name="TextBox 75">
              <a:extLst>
                <a:ext uri="{FF2B5EF4-FFF2-40B4-BE49-F238E27FC236}">
                  <a16:creationId xmlns:a16="http://schemas.microsoft.com/office/drawing/2014/main" id="{A06C8FE1-A95D-48F9-87C2-1CCD534406C3}"/>
                </a:ext>
              </a:extLst>
            </p:cNvPr>
            <p:cNvSpPr txBox="1"/>
            <p:nvPr/>
          </p:nvSpPr>
          <p:spPr>
            <a:xfrm>
              <a:off x="7813792" y="1225193"/>
              <a:ext cx="1440000" cy="469359"/>
            </a:xfrm>
            <a:prstGeom prst="rect">
              <a:avLst/>
            </a:prstGeom>
            <a:noFill/>
          </p:spPr>
          <p:txBody>
            <a:bodyPr wrap="square" lIns="0" tIns="0" rIns="0" bIns="0" rtlCol="0">
              <a:spAutoFit/>
            </a:bodyPr>
            <a:lstStyle/>
            <a:p>
              <a:pPr algn="ctr">
                <a:spcAft>
                  <a:spcPts val="300"/>
                </a:spcAft>
              </a:pPr>
              <a:r>
                <a:rPr lang="en-GB" sz="1400" b="1" dirty="0">
                  <a:solidFill>
                    <a:schemeClr val="bg1"/>
                  </a:solidFill>
                  <a:latin typeface="Trebuchet MS" panose="020B0603020202020204" pitchFamily="34" charset="0"/>
                </a:rPr>
                <a:t>IT</a:t>
              </a:r>
            </a:p>
            <a:p>
              <a:pPr algn="ctr">
                <a:spcAft>
                  <a:spcPts val="300"/>
                </a:spcAft>
              </a:pPr>
              <a:r>
                <a:rPr lang="en-GB" sz="1400" b="1" dirty="0">
                  <a:solidFill>
                    <a:schemeClr val="bg1"/>
                  </a:solidFill>
                  <a:latin typeface="Trebuchet MS" panose="020B0603020202020204" pitchFamily="34" charset="0"/>
                </a:rPr>
                <a:t>intelligence</a:t>
              </a:r>
            </a:p>
          </p:txBody>
        </p:sp>
        <p:pic>
          <p:nvPicPr>
            <p:cNvPr id="79" name="Graphic 78">
              <a:extLst>
                <a:ext uri="{FF2B5EF4-FFF2-40B4-BE49-F238E27FC236}">
                  <a16:creationId xmlns:a16="http://schemas.microsoft.com/office/drawing/2014/main" id="{896E53AC-60E1-430F-B158-A183E3AA49F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354748" y="1189676"/>
              <a:ext cx="459043" cy="540393"/>
            </a:xfrm>
            <a:prstGeom prst="rect">
              <a:avLst/>
            </a:prstGeom>
          </p:spPr>
        </p:pic>
      </p:grpSp>
    </p:spTree>
    <p:extLst>
      <p:ext uri="{BB962C8B-B14F-4D97-AF65-F5344CB8AC3E}">
        <p14:creationId xmlns:p14="http://schemas.microsoft.com/office/powerpoint/2010/main" val="54200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053E4D-6C92-C940-B280-F765FE4459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1" name="Rectangle 30">
            <a:extLst>
              <a:ext uri="{FF2B5EF4-FFF2-40B4-BE49-F238E27FC236}">
                <a16:creationId xmlns:a16="http://schemas.microsoft.com/office/drawing/2014/main" id="{C5494A4C-E1D4-814B-B798-79CB2E0D18B5}"/>
              </a:ext>
            </a:extLst>
          </p:cNvPr>
          <p:cNvSpPr/>
          <p:nvPr/>
        </p:nvSpPr>
        <p:spPr>
          <a:xfrm>
            <a:off x="0" y="0"/>
            <a:ext cx="5748728" cy="6858000"/>
          </a:xfrm>
          <a:prstGeom prst="rect">
            <a:avLst/>
          </a:prstGeom>
          <a:solidFill>
            <a:srgbClr val="118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09A35BA-E644-E542-936B-F0D41EA6E670}"/>
              </a:ext>
            </a:extLst>
          </p:cNvPr>
          <p:cNvPicPr>
            <a:picLocks noChangeAspect="1"/>
          </p:cNvPicPr>
          <p:nvPr/>
        </p:nvPicPr>
        <p:blipFill>
          <a:blip r:embed="rId4"/>
          <a:stretch>
            <a:fillRect/>
          </a:stretch>
        </p:blipFill>
        <p:spPr>
          <a:xfrm>
            <a:off x="0" y="6226581"/>
            <a:ext cx="12192000" cy="317500"/>
          </a:xfrm>
          <a:prstGeom prst="rect">
            <a:avLst/>
          </a:prstGeom>
        </p:spPr>
      </p:pic>
      <p:sp>
        <p:nvSpPr>
          <p:cNvPr id="14" name="TextBox 13">
            <a:extLst>
              <a:ext uri="{FF2B5EF4-FFF2-40B4-BE49-F238E27FC236}">
                <a16:creationId xmlns:a16="http://schemas.microsoft.com/office/drawing/2014/main" id="{BC194EE9-9B4B-8140-A4FE-E4D90DAEF67F}"/>
              </a:ext>
            </a:extLst>
          </p:cNvPr>
          <p:cNvSpPr txBox="1"/>
          <p:nvPr/>
        </p:nvSpPr>
        <p:spPr>
          <a:xfrm>
            <a:off x="403727" y="452363"/>
            <a:ext cx="6139480" cy="523220"/>
          </a:xfrm>
          <a:prstGeom prst="rect">
            <a:avLst/>
          </a:prstGeom>
          <a:noFill/>
        </p:spPr>
        <p:txBody>
          <a:bodyPr wrap="square" rtlCol="0">
            <a:spAutoFit/>
          </a:bodyPr>
          <a:lstStyle/>
          <a:p>
            <a:r>
              <a:rPr lang="en-GB" sz="2800">
                <a:solidFill>
                  <a:schemeClr val="bg1"/>
                </a:solidFill>
                <a:latin typeface="+mj-lt"/>
              </a:rPr>
              <a:t>In summary</a:t>
            </a:r>
          </a:p>
        </p:txBody>
      </p:sp>
      <p:cxnSp>
        <p:nvCxnSpPr>
          <p:cNvPr id="16" name="Straight Connector 15">
            <a:extLst>
              <a:ext uri="{FF2B5EF4-FFF2-40B4-BE49-F238E27FC236}">
                <a16:creationId xmlns:a16="http://schemas.microsoft.com/office/drawing/2014/main" id="{A05CFC34-A292-A84B-9902-2A5E580BC6E4}"/>
              </a:ext>
            </a:extLst>
          </p:cNvPr>
          <p:cNvCxnSpPr>
            <a:cxnSpLocks/>
          </p:cNvCxnSpPr>
          <p:nvPr/>
        </p:nvCxnSpPr>
        <p:spPr>
          <a:xfrm>
            <a:off x="487180" y="966866"/>
            <a:ext cx="50972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C8A8535-1254-5549-B65D-5174F69D0A4E}"/>
              </a:ext>
            </a:extLst>
          </p:cNvPr>
          <p:cNvSpPr/>
          <p:nvPr/>
        </p:nvSpPr>
        <p:spPr>
          <a:xfrm>
            <a:off x="403727" y="1733549"/>
            <a:ext cx="4150486" cy="3695499"/>
          </a:xfrm>
          <a:prstGeom prst="rect">
            <a:avLst/>
          </a:prstGeom>
        </p:spPr>
        <p:txBody>
          <a:bodyPr wrap="square">
            <a:spAutoFit/>
          </a:bodyPr>
          <a:lstStyle/>
          <a:p>
            <a:pPr>
              <a:lnSpc>
                <a:spcPts val="2120"/>
              </a:lnSpc>
              <a:spcAft>
                <a:spcPts val="1500"/>
              </a:spcAft>
            </a:pPr>
            <a:r>
              <a:rPr lang="en-GB" sz="1600" b="1" dirty="0">
                <a:solidFill>
                  <a:schemeClr val="bg1"/>
                </a:solidFill>
                <a:cs typeface="Futura Medium" panose="020B0602020204020303" pitchFamily="34" charset="-79"/>
              </a:rPr>
              <a:t>To evolve and compete, retailers need to innovate: </a:t>
            </a:r>
            <a:r>
              <a:rPr lang="en-GB" sz="1600" dirty="0">
                <a:solidFill>
                  <a:schemeClr val="bg1"/>
                </a:solidFill>
              </a:rPr>
              <a:t>innovate to create brilliant experiences for customers,  scale digital platforms for products and agile operations.</a:t>
            </a:r>
          </a:p>
          <a:p>
            <a:pPr>
              <a:lnSpc>
                <a:spcPts val="2120"/>
              </a:lnSpc>
              <a:spcAft>
                <a:spcPts val="1500"/>
              </a:spcAft>
            </a:pPr>
            <a:r>
              <a:rPr lang="en-GB" sz="1600" dirty="0">
                <a:solidFill>
                  <a:schemeClr val="bg1"/>
                </a:solidFill>
              </a:rPr>
              <a:t>The COVID-19 pandemic has accelerated digital transformation by five years, and highlighted the need for operational resilience in the new normal. This is being further challenged by the cost-of-living crisis. </a:t>
            </a:r>
          </a:p>
          <a:p>
            <a:pPr>
              <a:lnSpc>
                <a:spcPts val="2120"/>
              </a:lnSpc>
              <a:spcAft>
                <a:spcPts val="1200"/>
              </a:spcAft>
            </a:pPr>
            <a:r>
              <a:rPr lang="en-GB" sz="1600" dirty="0">
                <a:solidFill>
                  <a:schemeClr val="bg1"/>
                </a:solidFill>
              </a:rPr>
              <a:t>All innovation needs to be underpinned by</a:t>
            </a:r>
            <a:br>
              <a:rPr lang="en-GB" sz="1600" dirty="0">
                <a:solidFill>
                  <a:schemeClr val="bg1"/>
                </a:solidFill>
              </a:rPr>
            </a:br>
            <a:r>
              <a:rPr lang="en-GB" sz="1600" dirty="0">
                <a:solidFill>
                  <a:schemeClr val="bg1"/>
                </a:solidFill>
              </a:rPr>
              <a:t>a modern infrastructure that can adapt to your changing needs, securely and cost efficiently.</a:t>
            </a:r>
          </a:p>
        </p:txBody>
      </p:sp>
      <p:pic>
        <p:nvPicPr>
          <p:cNvPr id="3" name="Picture 2">
            <a:extLst>
              <a:ext uri="{FF2B5EF4-FFF2-40B4-BE49-F238E27FC236}">
                <a16:creationId xmlns:a16="http://schemas.microsoft.com/office/drawing/2014/main" id="{99992D89-5496-D443-9274-054953CAE4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3948" y="0"/>
            <a:ext cx="7150608" cy="6858000"/>
          </a:xfrm>
          <a:prstGeom prst="rect">
            <a:avLst/>
          </a:prstGeom>
        </p:spPr>
      </p:pic>
    </p:spTree>
    <p:extLst>
      <p:ext uri="{BB962C8B-B14F-4D97-AF65-F5344CB8AC3E}">
        <p14:creationId xmlns:p14="http://schemas.microsoft.com/office/powerpoint/2010/main" val="284230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C Theme">
  <a:themeElements>
    <a:clrScheme name="Softcat Colours">
      <a:dk1>
        <a:srgbClr val="000000"/>
      </a:dk1>
      <a:lt1>
        <a:srgbClr val="FFFFFF"/>
      </a:lt1>
      <a:dk2>
        <a:srgbClr val="4A2656"/>
      </a:dk2>
      <a:lt2>
        <a:srgbClr val="979797"/>
      </a:lt2>
      <a:accent1>
        <a:srgbClr val="001946"/>
      </a:accent1>
      <a:accent2>
        <a:srgbClr val="118179"/>
      </a:accent2>
      <a:accent3>
        <a:srgbClr val="9F4478"/>
      </a:accent3>
      <a:accent4>
        <a:srgbClr val="3478AA"/>
      </a:accent4>
      <a:accent5>
        <a:srgbClr val="5B3661"/>
      </a:accent5>
      <a:accent6>
        <a:srgbClr val="CD4950"/>
      </a:accent6>
      <a:hlink>
        <a:srgbClr val="0B95D4"/>
      </a:hlink>
      <a:folHlink>
        <a:srgbClr val="BF4E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46800" tIns="64800" rIns="46800" bIns="64800" numCol="1" anchor="ctr" anchorCtr="0" compatLnSpc="1">
        <a:prstTxWarp prst="textNoShape">
          <a:avLst/>
        </a:prstTxWarp>
      </a:bodyPr>
      <a:lstStyle>
        <a:defPPr marL="0" marR="0" indent="0" algn="ctr" defTabSz="728663" rtl="0" eaLnBrk="1" fontAlgn="base" latinLnBrk="0" hangingPunct="1">
          <a:lnSpc>
            <a:spcPct val="95000"/>
          </a:lnSpc>
          <a:spcBef>
            <a:spcPct val="0"/>
          </a:spcBef>
          <a:spcAft>
            <a:spcPct val="0"/>
          </a:spcAft>
          <a:buClr>
            <a:schemeClr val="bg1"/>
          </a:buClr>
          <a:buSzTx/>
          <a:buFontTx/>
          <a:buNone/>
          <a:tabLst>
            <a:tab pos="4286250" algn="l"/>
          </a:tabLst>
          <a:defRPr kumimoji="0" lang="en-US" sz="1200" b="0" i="0" u="none" strike="noStrike" cap="none" normalizeH="0" baseline="0" smtClean="0">
            <a:ln>
              <a:noFill/>
            </a:ln>
            <a:solidFill>
              <a:schemeClr val="tx1"/>
            </a:solidFill>
            <a:effectLst/>
            <a:latin typeface="Credit Suisse Type Roman" pitchFamily="34" charset="0"/>
          </a:defRPr>
        </a:defPPr>
      </a:lstStyle>
    </a:lnDef>
  </a:objectDefaults>
  <a:extraClrSchemeLst>
    <a:extraClrScheme>
      <a:clrScheme name="FlysheetAndBody 1">
        <a:dk1>
          <a:srgbClr val="000000"/>
        </a:dk1>
        <a:lt1>
          <a:srgbClr val="FFFFFF"/>
        </a:lt1>
        <a:dk2>
          <a:srgbClr val="7898B3"/>
        </a:dk2>
        <a:lt2>
          <a:srgbClr val="C8C1BC"/>
        </a:lt2>
        <a:accent1>
          <a:srgbClr val="255B89"/>
        </a:accent1>
        <a:accent2>
          <a:srgbClr val="91867E"/>
        </a:accent2>
        <a:accent3>
          <a:srgbClr val="FFFFFF"/>
        </a:accent3>
        <a:accent4>
          <a:srgbClr val="000000"/>
        </a:accent4>
        <a:accent5>
          <a:srgbClr val="ACB5C4"/>
        </a:accent5>
        <a:accent6>
          <a:srgbClr val="837972"/>
        </a:accent6>
        <a:hlink>
          <a:srgbClr val="9D0E2D"/>
        </a:hlink>
        <a:folHlink>
          <a:srgbClr val="6CCBE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C Theme" id="{C3DD5F9F-3DF3-4CDC-8965-6E17CD9E2E77}" vid="{EE74EDA8-11B5-4104-862D-FFC54EBD48DB}"/>
    </a:ext>
  </a:extLst>
</a:theme>
</file>

<file path=ppt/theme/theme2.xml><?xml version="1.0" encoding="utf-8"?>
<a:theme xmlns:a="http://schemas.openxmlformats.org/drawingml/2006/main" name="1_Office Theme">
  <a:themeElements>
    <a:clrScheme name="Softcat palette">
      <a:dk1>
        <a:sysClr val="windowText" lastClr="000000"/>
      </a:dk1>
      <a:lt1>
        <a:sysClr val="window" lastClr="FFFFFF"/>
      </a:lt1>
      <a:dk2>
        <a:srgbClr val="915DA3"/>
      </a:dk2>
      <a:lt2>
        <a:srgbClr val="068FCF"/>
      </a:lt2>
      <a:accent1>
        <a:srgbClr val="CC5299"/>
      </a:accent1>
      <a:accent2>
        <a:srgbClr val="FBBD56"/>
      </a:accent2>
      <a:accent3>
        <a:srgbClr val="BED140"/>
      </a:accent3>
      <a:accent4>
        <a:srgbClr val="7B4783"/>
      </a:accent4>
      <a:accent5>
        <a:srgbClr val="00ACA2"/>
      </a:accent5>
      <a:accent6>
        <a:srgbClr val="006962"/>
      </a:accent6>
      <a:hlink>
        <a:srgbClr val="585858"/>
      </a:hlink>
      <a:folHlink>
        <a:srgbClr val="000000"/>
      </a:folHlink>
    </a:clrScheme>
    <a:fontScheme name="Softca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oftcat palette">
      <a:dk1>
        <a:sysClr val="windowText" lastClr="000000"/>
      </a:dk1>
      <a:lt1>
        <a:sysClr val="window" lastClr="FFFFFF"/>
      </a:lt1>
      <a:dk2>
        <a:srgbClr val="915DA3"/>
      </a:dk2>
      <a:lt2>
        <a:srgbClr val="068FCF"/>
      </a:lt2>
      <a:accent1>
        <a:srgbClr val="CC5299"/>
      </a:accent1>
      <a:accent2>
        <a:srgbClr val="FBBD56"/>
      </a:accent2>
      <a:accent3>
        <a:srgbClr val="BED140"/>
      </a:accent3>
      <a:accent4>
        <a:srgbClr val="7B4783"/>
      </a:accent4>
      <a:accent5>
        <a:srgbClr val="00ACA2"/>
      </a:accent5>
      <a:accent6>
        <a:srgbClr val="006962"/>
      </a:accent6>
      <a:hlink>
        <a:srgbClr val="585858"/>
      </a:hlink>
      <a:folHlink>
        <a:srgbClr val="00000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465B093C6999439DA93B1EEA58D96B" ma:contentTypeVersion="12" ma:contentTypeDescription="Create a new document." ma:contentTypeScope="" ma:versionID="dab80a8a656baedbf8e3cfd66170de44">
  <xsd:schema xmlns:xsd="http://www.w3.org/2001/XMLSchema" xmlns:xs="http://www.w3.org/2001/XMLSchema" xmlns:p="http://schemas.microsoft.com/office/2006/metadata/properties" xmlns:ns3="84d4b2ae-3f34-4439-9e88-ff97f690736d" xmlns:ns4="5790ec2f-01cc-40c5-ae5a-77057f305206" targetNamespace="http://schemas.microsoft.com/office/2006/metadata/properties" ma:root="true" ma:fieldsID="00c2fb7cc7292e6a9923cb0bbb932b1e" ns3:_="" ns4:_="">
    <xsd:import namespace="84d4b2ae-3f34-4439-9e88-ff97f690736d"/>
    <xsd:import namespace="5790ec2f-01cc-40c5-ae5a-77057f30520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d4b2ae-3f34-4439-9e88-ff97f69073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90ec2f-01cc-40c5-ae5a-77057f30520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790ec2f-01cc-40c5-ae5a-77057f305206">
      <UserInfo>
        <DisplayName>Adam Louca</DisplayName>
        <AccountId>10</AccountId>
        <AccountType/>
      </UserInfo>
      <UserInfo>
        <DisplayName>Everyone except external users</DisplayName>
        <AccountId>9</AccountId>
        <AccountType/>
      </UserInfo>
    </SharedWithUsers>
  </documentManagement>
</p:properties>
</file>

<file path=customXml/itemProps1.xml><?xml version="1.0" encoding="utf-8"?>
<ds:datastoreItem xmlns:ds="http://schemas.openxmlformats.org/officeDocument/2006/customXml" ds:itemID="{6DC54268-A7A4-4EAB-9C46-F0F57D5B698D}">
  <ds:schemaRefs>
    <ds:schemaRef ds:uri="http://schemas.microsoft.com/sharepoint/v3/contenttype/forms"/>
  </ds:schemaRefs>
</ds:datastoreItem>
</file>

<file path=customXml/itemProps2.xml><?xml version="1.0" encoding="utf-8"?>
<ds:datastoreItem xmlns:ds="http://schemas.openxmlformats.org/officeDocument/2006/customXml" ds:itemID="{1CE39DBE-8F2B-4123-BE87-ED489308F3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d4b2ae-3f34-4439-9e88-ff97f690736d"/>
    <ds:schemaRef ds:uri="5790ec2f-01cc-40c5-ae5a-77057f3052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9B7119-C887-408D-8E22-ED221F1234A9}">
  <ds:schemaRefs>
    <ds:schemaRef ds:uri="http://schemas.microsoft.com/office/infopath/2007/PartnerControls"/>
    <ds:schemaRef ds:uri="http://www.w3.org/XML/1998/namespace"/>
    <ds:schemaRef ds:uri="84d4b2ae-3f34-4439-9e88-ff97f690736d"/>
    <ds:schemaRef ds:uri="http://purl.org/dc/dcmitype/"/>
    <ds:schemaRef ds:uri="http://purl.org/dc/terms/"/>
    <ds:schemaRef ds:uri="http://schemas.microsoft.com/office/2006/metadata/properties"/>
    <ds:schemaRef ds:uri="http://schemas.microsoft.com/office/2006/documentManagement/types"/>
    <ds:schemaRef ds:uri="http://purl.org/dc/elements/1.1/"/>
    <ds:schemaRef ds:uri="5790ec2f-01cc-40c5-ae5a-77057f305206"/>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7466</TotalTime>
  <Words>4715</Words>
  <Application>Microsoft Office PowerPoint</Application>
  <PresentationFormat>Widescreen</PresentationFormat>
  <Paragraphs>452</Paragraphs>
  <Slides>10</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Arial</vt:lpstr>
      <vt:lpstr>Calibri</vt:lpstr>
      <vt:lpstr>Courier New</vt:lpstr>
      <vt:lpstr>Credit Suisse Type Roman</vt:lpstr>
      <vt:lpstr>Proxima Nova</vt:lpstr>
      <vt:lpstr>Trebuchet MS</vt:lpstr>
      <vt:lpstr>Wingdings</vt:lpstr>
      <vt:lpstr>SC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Dylan Foster-Edwards</dc:creator>
  <cp:lastModifiedBy>Jeremy Griggs</cp:lastModifiedBy>
  <cp:revision>135</cp:revision>
  <dcterms:modified xsi:type="dcterms:W3CDTF">2022-09-06T11:00:46Z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0x01010021465B093C6999439DA93B1EEA58D96B</vt:lpwstr>
  </property>
  <property fmtid="{D5CDD505-2E9C-101B-9397-08002B2CF9AE}" pid="3" name="_dlc_DocIdItemGuid">
    <vt:lpwstr>a7094d27-8466-4a97-a503-d0643929be56</vt:lpwstr>
  </property>
  <property fmtid="{D5CDD505-2E9C-101B-9397-08002B2CF9AE}" pid="4" name="AuthorIds_UIVersion_6144">
    <vt:lpwstr>13</vt:lpwstr>
  </property>
</Properties>
</file>