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660" r:id="rId5"/>
  </p:sldMasterIdLst>
  <p:notesMasterIdLst>
    <p:notesMasterId r:id="rId16"/>
  </p:notesMasterIdLst>
  <p:sldIdLst>
    <p:sldId id="334" r:id="rId6"/>
    <p:sldId id="466" r:id="rId7"/>
    <p:sldId id="491" r:id="rId8"/>
    <p:sldId id="501" r:id="rId9"/>
    <p:sldId id="492" r:id="rId10"/>
    <p:sldId id="502" r:id="rId11"/>
    <p:sldId id="490" r:id="rId12"/>
    <p:sldId id="475" r:id="rId13"/>
    <p:sldId id="489" r:id="rId14"/>
    <p:sldId id="481" r:id="rId15"/>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7061" userDrawn="1">
          <p15:clr>
            <a:srgbClr val="A4A3A4"/>
          </p15:clr>
        </p15:guide>
        <p15:guide id="3" orient="horz" pos="1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 Ulrichova" initials="LU" lastIdx="10" clrIdx="0">
    <p:extLst>
      <p:ext uri="{19B8F6BF-5375-455C-9EA6-DF929625EA0E}">
        <p15:presenceInfo xmlns:p15="http://schemas.microsoft.com/office/powerpoint/2012/main" userId="S::lenka.ulrichova@differentiated.co.uk::9b483e27-3f76-4c1b-baa6-f074fc1ea4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3B43"/>
    <a:srgbClr val="F7BA5E"/>
    <a:srgbClr val="BECF4C"/>
    <a:srgbClr val="6E214E"/>
    <a:srgbClr val="5B3661"/>
    <a:srgbClr val="001946"/>
    <a:srgbClr val="C5484F"/>
    <a:srgbClr val="2B679C"/>
    <a:srgbClr val="CD4A50"/>
    <a:srgbClr val="357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F300E-115D-4775-9AC0-6286F88ADDE1}" v="16" dt="2022-09-06T08:59:34.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67" autoAdjust="0"/>
  </p:normalViewPr>
  <p:slideViewPr>
    <p:cSldViewPr snapToGrid="0">
      <p:cViewPr varScale="1">
        <p:scale>
          <a:sx n="102" d="100"/>
          <a:sy n="102" d="100"/>
        </p:scale>
        <p:origin x="834" y="114"/>
      </p:cViewPr>
      <p:guideLst>
        <p:guide orient="horz" pos="3521"/>
        <p:guide pos="7061"/>
        <p:guide orient="horz" pos="14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Griggs" userId="91682ee4e611b417" providerId="LiveId" clId="{349F300E-115D-4775-9AC0-6286F88ADDE1}"/>
    <pc:docChg chg="undo custSel modSld">
      <pc:chgData name="Jeremy Griggs" userId="91682ee4e611b417" providerId="LiveId" clId="{349F300E-115D-4775-9AC0-6286F88ADDE1}" dt="2022-09-06T09:05:15.773" v="1415" actId="20577"/>
      <pc:docMkLst>
        <pc:docMk/>
      </pc:docMkLst>
      <pc:sldChg chg="modSp mod">
        <pc:chgData name="Jeremy Griggs" userId="91682ee4e611b417" providerId="LiveId" clId="{349F300E-115D-4775-9AC0-6286F88ADDE1}" dt="2022-09-06T08:57:42.775" v="1350" actId="20577"/>
        <pc:sldMkLst>
          <pc:docMk/>
          <pc:sldMk cId="542004905" sldId="475"/>
        </pc:sldMkLst>
        <pc:spChg chg="mod">
          <ac:chgData name="Jeremy Griggs" userId="91682ee4e611b417" providerId="LiveId" clId="{349F300E-115D-4775-9AC0-6286F88ADDE1}" dt="2022-09-06T08:29:14.559" v="840" actId="20577"/>
          <ac:spMkLst>
            <pc:docMk/>
            <pc:sldMk cId="542004905" sldId="475"/>
            <ac:spMk id="34" creationId="{342C37E8-75AA-478C-8C8F-F394B0BB5D91}"/>
          </ac:spMkLst>
        </pc:spChg>
        <pc:spChg chg="mod">
          <ac:chgData name="Jeremy Griggs" userId="91682ee4e611b417" providerId="LiveId" clId="{349F300E-115D-4775-9AC0-6286F88ADDE1}" dt="2022-09-06T08:45:08.175" v="989" actId="20577"/>
          <ac:spMkLst>
            <pc:docMk/>
            <pc:sldMk cId="542004905" sldId="475"/>
            <ac:spMk id="35" creationId="{715638DE-A84B-45D1-9250-4077595C1B6C}"/>
          </ac:spMkLst>
        </pc:spChg>
        <pc:spChg chg="mod">
          <ac:chgData name="Jeremy Griggs" userId="91682ee4e611b417" providerId="LiveId" clId="{349F300E-115D-4775-9AC0-6286F88ADDE1}" dt="2022-09-06T08:57:09.683" v="1319" actId="207"/>
          <ac:spMkLst>
            <pc:docMk/>
            <pc:sldMk cId="542004905" sldId="475"/>
            <ac:spMk id="75" creationId="{22FCBD54-6078-4254-A388-FA8232588A2C}"/>
          </ac:spMkLst>
        </pc:spChg>
        <pc:spChg chg="mod">
          <ac:chgData name="Jeremy Griggs" userId="91682ee4e611b417" providerId="LiveId" clId="{349F300E-115D-4775-9AC0-6286F88ADDE1}" dt="2022-09-06T08:57:42.775" v="1350" actId="20577"/>
          <ac:spMkLst>
            <pc:docMk/>
            <pc:sldMk cId="542004905" sldId="475"/>
            <ac:spMk id="78" creationId="{09040B20-8443-4A24-9476-1446B189BE11}"/>
          </ac:spMkLst>
        </pc:spChg>
      </pc:sldChg>
      <pc:sldChg chg="modSp mod">
        <pc:chgData name="Jeremy Griggs" userId="91682ee4e611b417" providerId="LiveId" clId="{349F300E-115D-4775-9AC0-6286F88ADDE1}" dt="2022-09-06T08:59:43.546" v="1407" actId="20577"/>
        <pc:sldMkLst>
          <pc:docMk/>
          <pc:sldMk cId="3550163182" sldId="501"/>
        </pc:sldMkLst>
        <pc:spChg chg="mod">
          <ac:chgData name="Jeremy Griggs" userId="91682ee4e611b417" providerId="LiveId" clId="{349F300E-115D-4775-9AC0-6286F88ADDE1}" dt="2022-09-06T08:12:49.029" v="404" actId="207"/>
          <ac:spMkLst>
            <pc:docMk/>
            <pc:sldMk cId="3550163182" sldId="501"/>
            <ac:spMk id="36" creationId="{DB8E0FAF-3C23-4193-BE2F-EDB4547C8801}"/>
          </ac:spMkLst>
        </pc:spChg>
        <pc:spChg chg="mod">
          <ac:chgData name="Jeremy Griggs" userId="91682ee4e611b417" providerId="LiveId" clId="{349F300E-115D-4775-9AC0-6286F88ADDE1}" dt="2022-09-06T08:47:57.516" v="1091" actId="207"/>
          <ac:spMkLst>
            <pc:docMk/>
            <pc:sldMk cId="3550163182" sldId="501"/>
            <ac:spMk id="38" creationId="{8DE80808-EB0D-4E1B-8B85-0F7769529F80}"/>
          </ac:spMkLst>
        </pc:spChg>
        <pc:spChg chg="mod">
          <ac:chgData name="Jeremy Griggs" userId="91682ee4e611b417" providerId="LiveId" clId="{349F300E-115D-4775-9AC0-6286F88ADDE1}" dt="2022-09-06T08:15:58.101" v="464" actId="207"/>
          <ac:spMkLst>
            <pc:docMk/>
            <pc:sldMk cId="3550163182" sldId="501"/>
            <ac:spMk id="39" creationId="{B8DDC1FE-E17F-4D8D-83D7-193BB4EFE23B}"/>
          </ac:spMkLst>
        </pc:spChg>
        <pc:spChg chg="mod">
          <ac:chgData name="Jeremy Griggs" userId="91682ee4e611b417" providerId="LiveId" clId="{349F300E-115D-4775-9AC0-6286F88ADDE1}" dt="2022-09-06T08:08:49.884" v="266" actId="207"/>
          <ac:spMkLst>
            <pc:docMk/>
            <pc:sldMk cId="3550163182" sldId="501"/>
            <ac:spMk id="82" creationId="{E16B9DD8-6AC8-46DF-BB85-36DD11832732}"/>
          </ac:spMkLst>
        </pc:spChg>
        <pc:spChg chg="mod">
          <ac:chgData name="Jeremy Griggs" userId="91682ee4e611b417" providerId="LiveId" clId="{349F300E-115D-4775-9AC0-6286F88ADDE1}" dt="2022-09-06T08:59:43.546" v="1407" actId="20577"/>
          <ac:spMkLst>
            <pc:docMk/>
            <pc:sldMk cId="3550163182" sldId="501"/>
            <ac:spMk id="83" creationId="{448FD7A3-9A35-4C0E-9FBA-425B1AE1357B}"/>
          </ac:spMkLst>
        </pc:spChg>
      </pc:sldChg>
      <pc:sldChg chg="modSp mod">
        <pc:chgData name="Jeremy Griggs" userId="91682ee4e611b417" providerId="LiveId" clId="{349F300E-115D-4775-9AC0-6286F88ADDE1}" dt="2022-09-06T09:05:15.773" v="1415" actId="20577"/>
        <pc:sldMkLst>
          <pc:docMk/>
          <pc:sldMk cId="2062595503" sldId="502"/>
        </pc:sldMkLst>
        <pc:spChg chg="mod">
          <ac:chgData name="Jeremy Griggs" userId="91682ee4e611b417" providerId="LiveId" clId="{349F300E-115D-4775-9AC0-6286F88ADDE1}" dt="2022-09-06T08:22:38.903" v="750" actId="207"/>
          <ac:spMkLst>
            <pc:docMk/>
            <pc:sldMk cId="2062595503" sldId="502"/>
            <ac:spMk id="34" creationId="{342C37E8-75AA-478C-8C8F-F394B0BB5D91}"/>
          </ac:spMkLst>
        </pc:spChg>
        <pc:spChg chg="mod">
          <ac:chgData name="Jeremy Griggs" userId="91682ee4e611b417" providerId="LiveId" clId="{349F300E-115D-4775-9AC0-6286F88ADDE1}" dt="2022-09-06T09:05:15.773" v="1415" actId="20577"/>
          <ac:spMkLst>
            <pc:docMk/>
            <pc:sldMk cId="2062595503" sldId="502"/>
            <ac:spMk id="35" creationId="{715638DE-A84B-45D1-9250-4077595C1B6C}"/>
          </ac:spMkLst>
        </pc:spChg>
        <pc:spChg chg="mod">
          <ac:chgData name="Jeremy Griggs" userId="91682ee4e611b417" providerId="LiveId" clId="{349F300E-115D-4775-9AC0-6286F88ADDE1}" dt="2022-09-06T08:43:28.963" v="894" actId="207"/>
          <ac:spMkLst>
            <pc:docMk/>
            <pc:sldMk cId="2062595503" sldId="502"/>
            <ac:spMk id="75" creationId="{22FCBD54-6078-4254-A388-FA8232588A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2E241699-AF59-4561-9D98-B4B9A5CC2E85}" type="datetimeFigureOut">
              <a:rPr lang="en-GB" smtClean="0"/>
              <a:t>06/09/2022</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544500A2-1A37-41CA-951B-2751FAF85F10}" type="slidenum">
              <a:rPr lang="en-GB" smtClean="0"/>
              <a:t>‹#›</a:t>
            </a:fld>
            <a:endParaRPr lang="en-GB"/>
          </a:p>
        </p:txBody>
      </p:sp>
    </p:spTree>
    <p:extLst>
      <p:ext uri="{BB962C8B-B14F-4D97-AF65-F5344CB8AC3E}">
        <p14:creationId xmlns:p14="http://schemas.microsoft.com/office/powerpoint/2010/main" val="90021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FRAME,  say something like:</a:t>
            </a:r>
          </a:p>
          <a:p>
            <a:endParaRPr lang="en-GB" b="1" i="1" dirty="0"/>
          </a:p>
          <a:p>
            <a:pPr marL="171450" indent="-171450">
              <a:buFont typeface="Arial" panose="020B0604020202020204" pitchFamily="34" charset="0"/>
              <a:buChar char="•"/>
            </a:pPr>
            <a:r>
              <a:rPr lang="en-GB" sz="1200" b="0" kern="1200" dirty="0">
                <a:solidFill>
                  <a:schemeClr val="tx1"/>
                </a:solidFill>
                <a:latin typeface="+mn-lt"/>
                <a:ea typeface="+mn-ea"/>
                <a:cs typeface="+mn-cs"/>
              </a:rPr>
              <a:t>Thanks for giving us an hour of your time, we appreciate how busy you are and if we can give you some time back after this discussion, we certainly will!</a:t>
            </a:r>
          </a:p>
          <a:p>
            <a:pPr marL="171450" indent="-171450">
              <a:buFont typeface="Arial" panose="020B0604020202020204" pitchFamily="34" charset="0"/>
              <a:buChar char="•"/>
            </a:pPr>
            <a:r>
              <a:rPr lang="en-GB" sz="1200" b="0" kern="1200" dirty="0">
                <a:solidFill>
                  <a:schemeClr val="tx1"/>
                </a:solidFill>
                <a:latin typeface="+mn-lt"/>
                <a:ea typeface="+mn-ea"/>
                <a:cs typeface="+mn-cs"/>
              </a:rPr>
              <a:t>Having been a successful IT partner to many LEGAL SERVICES firms for a long time, we are now investing a bit more of our time trying to better understand our Legal customers</a:t>
            </a:r>
          </a:p>
          <a:p>
            <a:pPr marL="171450" indent="-171450">
              <a:buFont typeface="Arial" panose="020B0604020202020204" pitchFamily="34" charset="0"/>
              <a:buChar char="•"/>
            </a:pPr>
            <a:r>
              <a:rPr lang="en-GB" sz="1200" b="0" kern="1200" dirty="0">
                <a:solidFill>
                  <a:schemeClr val="tx1"/>
                </a:solidFill>
                <a:latin typeface="+mn-lt"/>
                <a:ea typeface="+mn-ea"/>
                <a:cs typeface="+mn-cs"/>
              </a:rPr>
              <a:t>So, with that in mind, we’d like to share what, based on our research we think is really going on in your world and the specific challenges you face to maintain and grow your businesses.  We’ll talk about the pressures and challenges you face and of course what we think IT needs to deliver for you. </a:t>
            </a:r>
          </a:p>
          <a:p>
            <a:pPr marL="171450" indent="-171450">
              <a:buFont typeface="Arial" panose="020B0604020202020204" pitchFamily="34" charset="0"/>
              <a:buChar char="•"/>
            </a:pPr>
            <a:r>
              <a:rPr lang="en-GB" sz="1200" b="0" kern="1200" dirty="0">
                <a:solidFill>
                  <a:schemeClr val="tx1"/>
                </a:solidFill>
                <a:latin typeface="+mn-lt"/>
                <a:ea typeface="+mn-ea"/>
                <a:cs typeface="+mn-cs"/>
              </a:rPr>
              <a:t>We’re not Legal experts so there might be a few holes and a few things might be a bit out of date;  Similarly we don’t have time to go into any potential solutions in any technical detail, but we will be happy to cover any of that offline after today</a:t>
            </a:r>
          </a:p>
          <a:p>
            <a:pPr marL="171450" indent="-171450">
              <a:buFont typeface="Arial" panose="020B0604020202020204" pitchFamily="34" charset="0"/>
              <a:buChar char="•"/>
            </a:pPr>
            <a:r>
              <a:rPr lang="en-GB" sz="1200" b="1" kern="1200" dirty="0">
                <a:solidFill>
                  <a:schemeClr val="tx1"/>
                </a:solidFill>
                <a:latin typeface="+mn-lt"/>
                <a:ea typeface="+mn-ea"/>
                <a:cs typeface="+mn-cs"/>
              </a:rPr>
              <a:t>Our desired outcome</a:t>
            </a:r>
            <a:r>
              <a:rPr lang="en-GB" sz="1200" b="0" kern="1200" dirty="0">
                <a:solidFill>
                  <a:schemeClr val="tx1"/>
                </a:solidFill>
                <a:latin typeface="+mn-lt"/>
                <a:ea typeface="+mn-ea"/>
                <a:cs typeface="+mn-cs"/>
              </a:rPr>
              <a:t> is simply to  - share our research with you;  </a:t>
            </a:r>
            <a:r>
              <a:rPr lang="en-GB" dirty="0"/>
              <a:t>explore </a:t>
            </a:r>
            <a:r>
              <a:rPr lang="en-GB" sz="1200" b="0" kern="1200" dirty="0">
                <a:solidFill>
                  <a:schemeClr val="tx1"/>
                </a:solidFill>
                <a:latin typeface="+mn-lt"/>
                <a:ea typeface="+mn-ea"/>
                <a:cs typeface="+mn-cs"/>
              </a:rPr>
              <a:t>those aspects that resonate with your firm and potentially take away some areas for further discussion.  </a:t>
            </a:r>
          </a:p>
          <a:p>
            <a:pPr marL="171450" indent="-171450">
              <a:buFont typeface="Arial" panose="020B0604020202020204" pitchFamily="34" charset="0"/>
              <a:buChar char="•"/>
            </a:pPr>
            <a:r>
              <a:rPr lang="en-GB" sz="1200" b="0" kern="1200" dirty="0">
                <a:solidFill>
                  <a:schemeClr val="tx1"/>
                </a:solidFill>
                <a:latin typeface="+mn-lt"/>
                <a:ea typeface="+mn-ea"/>
                <a:cs typeface="+mn-cs"/>
              </a:rPr>
              <a:t>As we are keen to keep improving, we’d ask you to be really open and provide us with constructive feedback so that we can provide a better service to you and our other Legal customers.</a:t>
            </a:r>
          </a:p>
          <a:p>
            <a:pPr marL="171450" indent="-171450">
              <a:buFont typeface="Arial" panose="020B0604020202020204" pitchFamily="34" charset="0"/>
              <a:buChar char="•"/>
            </a:pPr>
            <a:endParaRPr lang="en-GB" sz="1200" b="0" kern="1200" dirty="0">
              <a:solidFill>
                <a:schemeClr val="tx1"/>
              </a:solidFill>
              <a:latin typeface="+mn-lt"/>
              <a:ea typeface="+mn-ea"/>
              <a:cs typeface="+mn-cs"/>
            </a:endParaRPr>
          </a:p>
          <a:p>
            <a:pPr marL="171450" indent="-171450">
              <a:buFont typeface="Arial" panose="020B0604020202020204" pitchFamily="34" charset="0"/>
              <a:buChar char="•"/>
            </a:pPr>
            <a:endParaRPr lang="en-GB" sz="1200" b="0" kern="1200" dirty="0">
              <a:solidFill>
                <a:schemeClr val="tx1"/>
              </a:solidFill>
              <a:latin typeface="+mn-lt"/>
              <a:ea typeface="+mn-ea"/>
              <a:cs typeface="+mn-cs"/>
            </a:endParaRPr>
          </a:p>
          <a:p>
            <a:pPr marL="171450" indent="-171450">
              <a:buFont typeface="Arial" panose="020B0604020202020204" pitchFamily="34" charset="0"/>
              <a:buChar char="•"/>
            </a:pPr>
            <a:r>
              <a:rPr lang="en-GB" sz="1200" b="0" kern="1200" dirty="0">
                <a:solidFill>
                  <a:schemeClr val="tx1"/>
                </a:solidFill>
                <a:latin typeface="+mn-lt"/>
                <a:ea typeface="+mn-ea"/>
                <a:cs typeface="+mn-cs"/>
              </a:rPr>
              <a:t>WHAT WE WILL TALK ABOUT:</a:t>
            </a:r>
          </a:p>
          <a:p>
            <a:pPr marL="685800" lvl="1" indent="-228600">
              <a:buFont typeface="+mj-lt"/>
              <a:buAutoNum type="arabicPeriod"/>
            </a:pPr>
            <a:r>
              <a:rPr lang="en-GB" sz="1200" b="0" kern="1200" dirty="0">
                <a:solidFill>
                  <a:schemeClr val="tx1"/>
                </a:solidFill>
                <a:latin typeface="+mn-lt"/>
                <a:ea typeface="+mn-ea"/>
                <a:cs typeface="+mn-cs"/>
              </a:rPr>
              <a:t>The macro stuff / the mega trends and big changes we have seen in Legal</a:t>
            </a:r>
          </a:p>
          <a:p>
            <a:pPr marL="685800" lvl="1" indent="-228600">
              <a:buFont typeface="+mj-lt"/>
              <a:buAutoNum type="arabicPeriod"/>
            </a:pPr>
            <a:r>
              <a:rPr lang="en-GB" sz="1200" b="0" kern="1200" dirty="0">
                <a:solidFill>
                  <a:schemeClr val="tx1"/>
                </a:solidFill>
                <a:latin typeface="+mn-lt"/>
                <a:ea typeface="+mn-ea"/>
                <a:cs typeface="+mn-cs"/>
              </a:rPr>
              <a:t>How that has created more localised political drivers and trends</a:t>
            </a:r>
          </a:p>
          <a:p>
            <a:pPr marL="685800" lvl="1" indent="-228600">
              <a:buFont typeface="+mj-lt"/>
              <a:buAutoNum type="arabicPeriod"/>
            </a:pPr>
            <a:r>
              <a:rPr lang="en-GB" sz="1200" b="0" kern="1200" dirty="0">
                <a:solidFill>
                  <a:schemeClr val="tx1"/>
                </a:solidFill>
                <a:latin typeface="+mn-lt"/>
                <a:ea typeface="+mn-ea"/>
                <a:cs typeface="+mn-cs"/>
              </a:rPr>
              <a:t>How these things are shaping transformation  - What is happening and why</a:t>
            </a:r>
          </a:p>
          <a:p>
            <a:pPr marL="685800" lvl="1" indent="-228600">
              <a:buFont typeface="+mj-lt"/>
              <a:buAutoNum type="arabicPeriod"/>
            </a:pPr>
            <a:r>
              <a:rPr lang="en-GB" sz="1200" b="0" kern="1200" dirty="0">
                <a:solidFill>
                  <a:schemeClr val="tx1"/>
                </a:solidFill>
                <a:latin typeface="+mn-lt"/>
                <a:ea typeface="+mn-ea"/>
                <a:cs typeface="+mn-cs"/>
              </a:rPr>
              <a:t>And of course how investment in technology is helping and changing </a:t>
            </a:r>
          </a:p>
        </p:txBody>
      </p:sp>
      <p:sp>
        <p:nvSpPr>
          <p:cNvPr id="4" name="Slide Number Placeholder 3"/>
          <p:cNvSpPr>
            <a:spLocks noGrp="1"/>
          </p:cNvSpPr>
          <p:nvPr>
            <p:ph type="sldNum" sz="quarter" idx="5"/>
          </p:nvPr>
        </p:nvSpPr>
        <p:spPr/>
        <p:txBody>
          <a:bodyPr/>
          <a:lstStyle/>
          <a:p>
            <a:fld id="{544500A2-1A37-41CA-951B-2751FAF85F10}" type="slidenum">
              <a:rPr lang="en-GB" smtClean="0"/>
              <a:t>1</a:t>
            </a:fld>
            <a:endParaRPr lang="en-GB"/>
          </a:p>
        </p:txBody>
      </p:sp>
    </p:spTree>
    <p:extLst>
      <p:ext uri="{BB962C8B-B14F-4D97-AF65-F5344CB8AC3E}">
        <p14:creationId xmlns:p14="http://schemas.microsoft.com/office/powerpoint/2010/main" val="235396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a:p>
        </p:txBody>
      </p:sp>
      <p:sp>
        <p:nvSpPr>
          <p:cNvPr id="4" name="Slide Number Placeholder 3"/>
          <p:cNvSpPr>
            <a:spLocks noGrp="1"/>
          </p:cNvSpPr>
          <p:nvPr>
            <p:ph type="sldNum" sz="quarter" idx="5"/>
          </p:nvPr>
        </p:nvSpPr>
        <p:spPr/>
        <p:txBody>
          <a:bodyPr/>
          <a:lstStyle/>
          <a:p>
            <a:fld id="{544500A2-1A37-41CA-951B-2751FAF85F10}" type="slidenum">
              <a:rPr lang="en-GB" smtClean="0"/>
              <a:t>10</a:t>
            </a:fld>
            <a:endParaRPr lang="en-GB"/>
          </a:p>
        </p:txBody>
      </p:sp>
    </p:spTree>
    <p:extLst>
      <p:ext uri="{BB962C8B-B14F-4D97-AF65-F5344CB8AC3E}">
        <p14:creationId xmlns:p14="http://schemas.microsoft.com/office/powerpoint/2010/main" val="327187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84138"/>
            <a:ext cx="2725738" cy="1533525"/>
          </a:xfrm>
        </p:spPr>
      </p:sp>
      <p:sp>
        <p:nvSpPr>
          <p:cNvPr id="3" name="Notes Placeholder 2"/>
          <p:cNvSpPr>
            <a:spLocks noGrp="1"/>
          </p:cNvSpPr>
          <p:nvPr>
            <p:ph type="body" idx="1"/>
          </p:nvPr>
        </p:nvSpPr>
        <p:spPr>
          <a:xfrm>
            <a:off x="153102" y="1615519"/>
            <a:ext cx="6514443" cy="8312706"/>
          </a:xfrm>
        </p:spPr>
        <p:txBody>
          <a:bodyPr/>
          <a:lstStyle/>
          <a:p>
            <a:pPr fontAlgn="base"/>
            <a:endParaRPr lang="en-US" sz="1500" i="0" dirty="0"/>
          </a:p>
          <a:p>
            <a:r>
              <a:rPr lang="en-GB" sz="1400" i="0" dirty="0"/>
              <a:t>Law firms are facing increasing expectations by clients and competitive pressures from players such as US law firms, the Big4 accountants and </a:t>
            </a:r>
            <a:r>
              <a:rPr lang="en-GB" sz="1400" i="0" dirty="0" err="1"/>
              <a:t>LawTechs</a:t>
            </a:r>
            <a:r>
              <a:rPr lang="en-GB" sz="1400" i="0" dirty="0"/>
              <a:t> </a:t>
            </a:r>
          </a:p>
          <a:p>
            <a:endParaRPr lang="en-GB" sz="1400" i="0" dirty="0"/>
          </a:p>
          <a:p>
            <a:r>
              <a:rPr lang="en-GB" sz="1400" i="0" dirty="0"/>
              <a:t>Simultaneously they are being squeezed by the growing volume of regulation and information in their client’s world and increasing digitisation </a:t>
            </a:r>
          </a:p>
          <a:p>
            <a:endParaRPr lang="en-GB" sz="1400" i="0" dirty="0"/>
          </a:p>
          <a:p>
            <a:r>
              <a:rPr lang="en-GB" sz="1400" i="0" dirty="0"/>
              <a:t>In response, the industry is transforming towards the ‘law firm of the future’ driven by widespread adoption of digital</a:t>
            </a:r>
          </a:p>
          <a:p>
            <a:endParaRPr lang="en-GB" sz="1400" i="0" dirty="0"/>
          </a:p>
          <a:p>
            <a:r>
              <a:rPr lang="en-GB" sz="1400" i="0" dirty="0"/>
              <a:t>The COVID-19 pandemic has accelerated this shift to digital business and remote working </a:t>
            </a:r>
          </a:p>
          <a:p>
            <a:endParaRPr lang="en-GB" sz="1400" i="0" dirty="0"/>
          </a:p>
          <a:p>
            <a:r>
              <a:rPr lang="en-GB" sz="1400" i="0" dirty="0"/>
              <a:t>Law firms will need to continue to transform in order to build resilience and credibility to weather the threats of economic headwinds, geopolitical tensions (e.g. Brexit), attracting talent and cyber attacks. </a:t>
            </a:r>
          </a:p>
          <a:p>
            <a:endParaRPr lang="en-GB" sz="1400" b="0" dirty="0"/>
          </a:p>
          <a:p>
            <a:endParaRPr lang="en-GB" sz="1400" b="0" dirty="0"/>
          </a:p>
        </p:txBody>
      </p:sp>
      <p:sp>
        <p:nvSpPr>
          <p:cNvPr id="4" name="Slide Number Placeholder 3"/>
          <p:cNvSpPr>
            <a:spLocks noGrp="1"/>
          </p:cNvSpPr>
          <p:nvPr>
            <p:ph type="sldNum" sz="quarter" idx="5"/>
          </p:nvPr>
        </p:nvSpPr>
        <p:spPr/>
        <p:txBody>
          <a:bodyPr/>
          <a:lstStyle/>
          <a:p>
            <a:fld id="{544500A2-1A37-41CA-951B-2751FAF85F10}" type="slidenum">
              <a:rPr lang="en-GB" smtClean="0"/>
              <a:t>2</a:t>
            </a:fld>
            <a:endParaRPr lang="en-GB"/>
          </a:p>
        </p:txBody>
      </p:sp>
    </p:spTree>
    <p:extLst>
      <p:ext uri="{BB962C8B-B14F-4D97-AF65-F5344CB8AC3E}">
        <p14:creationId xmlns:p14="http://schemas.microsoft.com/office/powerpoint/2010/main" val="119555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204788"/>
            <a:ext cx="3967163" cy="2232025"/>
          </a:xfrm>
        </p:spPr>
      </p:sp>
      <p:sp>
        <p:nvSpPr>
          <p:cNvPr id="3" name="Notes Placeholder 2"/>
          <p:cNvSpPr>
            <a:spLocks noGrp="1"/>
          </p:cNvSpPr>
          <p:nvPr>
            <p:ph type="body" idx="1"/>
          </p:nvPr>
        </p:nvSpPr>
        <p:spPr>
          <a:xfrm>
            <a:off x="108701" y="2437398"/>
            <a:ext cx="6451685" cy="7266990"/>
          </a:xfrm>
        </p:spPr>
        <p:txBody>
          <a:bodyPr/>
          <a:lstStyle/>
          <a:p>
            <a:r>
              <a:rPr lang="en-GB" sz="1300" dirty="0"/>
              <a:t>Given the challenges we see, we believe that firms in the industry are under pressure and therefore many of them are on their own journeys towards becoming the definition of a</a:t>
            </a:r>
            <a:r>
              <a:rPr lang="en-GB" sz="1300" b="1" dirty="0"/>
              <a:t> ‘law firm of the future’. </a:t>
            </a:r>
            <a:r>
              <a:rPr lang="en-GB" sz="1300" dirty="0"/>
              <a:t>Some are “born digital” disrupters who respond quickly and innovate but may have less credibility and some are well established traditional firms, who may have credibility but legacy processes and far less agility</a:t>
            </a:r>
          </a:p>
          <a:p>
            <a:endParaRPr lang="en-GB" sz="1300" b="0" dirty="0"/>
          </a:p>
          <a:p>
            <a:r>
              <a:rPr lang="en-GB" sz="1300" b="0" dirty="0"/>
              <a:t>Before we consider any potential IT solutions, let’s just take a moment to walk through what we think the </a:t>
            </a:r>
            <a:r>
              <a:rPr lang="en-GB" sz="1300" b="1" dirty="0"/>
              <a:t>key pressures on Law firm</a:t>
            </a:r>
            <a:r>
              <a:rPr lang="en-GB" sz="1300" b="0" dirty="0"/>
              <a:t>s are</a:t>
            </a:r>
          </a:p>
          <a:p>
            <a:endParaRPr lang="en-GB" sz="1300" dirty="0"/>
          </a:p>
          <a:p>
            <a:r>
              <a:rPr lang="en-GB" sz="1300" b="1" dirty="0"/>
              <a:t>1. Credibility:</a:t>
            </a:r>
            <a:r>
              <a:rPr lang="en-GB" sz="1300" dirty="0"/>
              <a:t> Law firms have always needed to demonstrate their expertise, experience and credibility to customers but this is becoming more challenging as industries become more complex and regulation continues to grow. Clients also need confidence that law firms are acting responsibly and contributing to society in a positive way not for pure profit.  Whilst the more traditional law firms might have an envious list of large customers they may struggle to retain them if they’re not deemed to be secure and innovative.  Similarly they may struggle to attract new talent if they are perceived to be old fashioned.  Newer entrants needs to build credible brands and compete on price and innovation </a:t>
            </a:r>
          </a:p>
          <a:p>
            <a:endParaRPr lang="en-GB" sz="1300" dirty="0"/>
          </a:p>
          <a:p>
            <a:r>
              <a:rPr lang="en-GB" sz="1300" b="1" dirty="0"/>
              <a:t>2. Security: </a:t>
            </a:r>
            <a:r>
              <a:rPr lang="en-GB" sz="1300" dirty="0"/>
              <a:t>Clients need confidence that their information will remain secure and private, especially with a growing awareness of cybersecurity and the abuse of personal data online.  Because law firms  hold a great deal of sensitive information about their customers, they present a prime target for hackers. Ongoing legislation and the need for data governance is an ongoing concern.  In short any legal firm who is deemed to be insecure is dead.</a:t>
            </a:r>
          </a:p>
          <a:p>
            <a:endParaRPr lang="en-GB" sz="1300" b="0" dirty="0"/>
          </a:p>
          <a:p>
            <a:r>
              <a:rPr lang="en-GB" sz="1300" b="1" dirty="0"/>
              <a:t>3. Talent: </a:t>
            </a:r>
            <a:r>
              <a:rPr lang="en-GB" sz="1300" b="0" dirty="0"/>
              <a:t>Any law firm that cannot attract top new talent with specialist skills and knowledge as customer industries become more competitive and complex is going to struggle to win and retain customers. Research shows 84% of UK law firms are concerned over the shortage of talent going forwards. This concern is likely to grow as competition for talent increases both inside the legal industry and as potential recruits are tempted by more “trendy” industries. More than half (52%) of employees across the UK law sector say working from home has improved their work-life balance for the better.</a:t>
            </a:r>
            <a:endParaRPr lang="en-GB" sz="1300" b="1" dirty="0"/>
          </a:p>
          <a:p>
            <a:endParaRPr lang="en-GB" sz="1300" b="1" dirty="0"/>
          </a:p>
          <a:p>
            <a:r>
              <a:rPr lang="en-GB" sz="1300" b="1" dirty="0"/>
              <a:t>4. Innovation:</a:t>
            </a:r>
            <a:r>
              <a:rPr lang="en-GB" sz="1300" dirty="0"/>
              <a:t> Clients are looking to law firms to demonstrate innovation in how they do business, especially with the awareness of innovations in other industries (think Amazon or the new generation of banks such as </a:t>
            </a:r>
            <a:r>
              <a:rPr lang="en-GB" sz="1300" dirty="0" err="1"/>
              <a:t>Monzo</a:t>
            </a:r>
            <a:r>
              <a:rPr lang="en-GB" sz="1300" dirty="0"/>
              <a:t>). This is driving law firms to adopt digital technology to improve how they work. COVID-19 has forced a shift to digital interactions and remote working  that is unlikely to change in the new normal (some firms expect up to 80% of staff to permanently operate in an agile way). </a:t>
            </a:r>
            <a:endParaRPr lang="en-GB" sz="1300" b="0" dirty="0"/>
          </a:p>
          <a:p>
            <a:endParaRPr lang="en-GB" sz="1300" b="0" dirty="0"/>
          </a:p>
          <a:p>
            <a:r>
              <a:rPr lang="en-GB" sz="1300" b="1" dirty="0"/>
              <a:t>4. Competitiveness  </a:t>
            </a:r>
            <a:r>
              <a:rPr lang="en-GB" sz="1300" dirty="0"/>
              <a:t>– Clients are expecting more transparent value for money with a trend towards fixed price services. An area new entrants can target. This will put pressure on law firms to reduce costs for example by adopting automation technologies.</a:t>
            </a:r>
            <a:endParaRPr lang="en-GB" b="0" dirty="0"/>
          </a:p>
          <a:p>
            <a:pPr marL="285750" indent="-28575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3</a:t>
            </a:fld>
            <a:endParaRPr lang="en-GB"/>
          </a:p>
        </p:txBody>
      </p:sp>
    </p:spTree>
    <p:extLst>
      <p:ext uri="{BB962C8B-B14F-4D97-AF65-F5344CB8AC3E}">
        <p14:creationId xmlns:p14="http://schemas.microsoft.com/office/powerpoint/2010/main" val="51381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These are the drivers we have tracked in the last quarter. How do they impact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0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234950"/>
            <a:ext cx="5953125" cy="3349625"/>
          </a:xfrm>
        </p:spPr>
      </p:sp>
      <p:sp>
        <p:nvSpPr>
          <p:cNvPr id="3" name="Notes Placeholder 2"/>
          <p:cNvSpPr>
            <a:spLocks noGrp="1"/>
          </p:cNvSpPr>
          <p:nvPr>
            <p:ph type="body" idx="1"/>
          </p:nvPr>
        </p:nvSpPr>
        <p:spPr>
          <a:xfrm>
            <a:off x="228746" y="3713192"/>
            <a:ext cx="6438798" cy="3350776"/>
          </a:xfrm>
        </p:spPr>
        <p:txBody>
          <a:bodyPr/>
          <a:lstStyle/>
          <a:p>
            <a:r>
              <a:rPr lang="en-GB" b="1" i="1" dirty="0"/>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Trebuchet MS" panose="020B0703020202090204" pitchFamily="34" charset="0"/>
            </a:endParaRPr>
          </a:p>
          <a:p>
            <a:r>
              <a:rPr lang="en-GB" b="0" i="0" dirty="0"/>
              <a:t>These are points for discussion</a:t>
            </a:r>
          </a:p>
          <a:p>
            <a:pPr marL="171450" indent="-171450">
              <a:buFont typeface="Arial" panose="020B0604020202020204" pitchFamily="34" charset="0"/>
              <a:buChar char="•"/>
            </a:pPr>
            <a:r>
              <a:rPr lang="en-GB" sz="1200" b="0" i="0" dirty="0">
                <a:latin typeface="Trebuchet MS" panose="020B0703020202090204" pitchFamily="34" charset="0"/>
              </a:rPr>
              <a:t>D</a:t>
            </a:r>
            <a:r>
              <a:rPr lang="en-GB" sz="1200" dirty="0">
                <a:latin typeface="Trebuchet MS" panose="020B0703020202090204" pitchFamily="34" charset="0"/>
              </a:rPr>
              <a:t>o these subjects or areas of pressure resonate with your customer? </a:t>
            </a:r>
          </a:p>
          <a:p>
            <a:pPr marL="171450" indent="-171450">
              <a:buFont typeface="Arial" panose="020B0604020202020204" pitchFamily="34" charset="0"/>
              <a:buChar char="•"/>
            </a:pPr>
            <a:r>
              <a:rPr lang="en-GB" sz="1200" dirty="0">
                <a:latin typeface="Trebuchet MS" panose="020B0703020202090204" pitchFamily="34" charset="0"/>
              </a:rPr>
              <a:t>To what extent?</a:t>
            </a:r>
            <a:endParaRPr lang="en-GB" dirty="0"/>
          </a:p>
          <a:p>
            <a:endParaRPr lang="en-GB" dirty="0"/>
          </a:p>
          <a:p>
            <a:r>
              <a:rPr lang="en-GB" b="1" i="1" dirty="0"/>
              <a:t>Background reading on slide content for context.</a:t>
            </a:r>
          </a:p>
          <a:p>
            <a:endParaRPr lang="en-GB" b="1" i="1" dirty="0"/>
          </a:p>
          <a:p>
            <a:r>
              <a:rPr lang="en-GB" b="1" dirty="0"/>
              <a:t>The other key area </a:t>
            </a:r>
            <a:r>
              <a:rPr lang="en-GB" b="0" dirty="0"/>
              <a:t>of impact is digitisation – and the challenges and opportunities it creates for all organisations, whether they are traditional style legal organisations or new, pure digital operations. Whilst traditional companies may lag behind as a result of little digitisation, it does create a wide area of opportunity for change. And for new organisations, they are not immune to issues such as cyber security – and whilst they may be disruptors, they can still be disrupted.</a:t>
            </a:r>
          </a:p>
          <a:p>
            <a:endParaRPr lang="en-GB" b="0" dirty="0"/>
          </a:p>
          <a:p>
            <a:r>
              <a:rPr lang="en-GB" b="0" dirty="0"/>
              <a:t>Multi-channel Engagement: Customer expectations are set by </a:t>
            </a:r>
            <a:r>
              <a:rPr lang="en-GB" b="0" dirty="0" err="1"/>
              <a:t>BigTech</a:t>
            </a:r>
            <a:r>
              <a:rPr lang="en-GB" b="0" dirty="0"/>
              <a:t>. Digital business has been a long-term trend, COIVD-19 has accelerated this. Client collaboration tools were identified by 44% of firms as the top priority for tech investment.</a:t>
            </a:r>
          </a:p>
          <a:p>
            <a:endParaRPr lang="en-GB" b="0" dirty="0"/>
          </a:p>
          <a:p>
            <a:r>
              <a:rPr lang="en-GB" b="0" dirty="0"/>
              <a:t>Agile Working:  a digitising world creates new expectations by both customers and employees on how they will be interacted with and how quickly, and the tools and styles of working. Up to 80% of the workforce will remain transient or permanently working from home after the crisis ends. Firms must now provide a digitally enabled, flexible and collaborative moving beyond the fast reactions required to achieve a lockdown.</a:t>
            </a:r>
          </a:p>
          <a:p>
            <a:endParaRPr lang="en-GB" b="0" dirty="0"/>
          </a:p>
          <a:p>
            <a:r>
              <a:rPr lang="en-GB" b="0" dirty="0"/>
              <a:t>Intelligent Operations:  The volume of information is growing fast and law firms will leverage technology to drive efficiency and mine critical insights. Law firms will also need to focus on automation for efficiency. </a:t>
            </a:r>
          </a:p>
          <a:p>
            <a:endParaRPr lang="en-GB" b="0" dirty="0"/>
          </a:p>
          <a:p>
            <a:r>
              <a:rPr lang="en-GB" b="0" dirty="0"/>
              <a:t>E-government: the government itself is doing more business digitally across the board, but specifically within the court system. This, as with many public sectors, creates pressures on those that operate within it to keep up, or fit in with the way that the Government mandates things should be done.</a:t>
            </a:r>
          </a:p>
          <a:p>
            <a:endParaRPr lang="en-GB" b="1" i="1" dirty="0"/>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5</a:t>
            </a:fld>
            <a:endParaRPr lang="en-GB"/>
          </a:p>
        </p:txBody>
      </p:sp>
    </p:spTree>
    <p:extLst>
      <p:ext uri="{BB962C8B-B14F-4D97-AF65-F5344CB8AC3E}">
        <p14:creationId xmlns:p14="http://schemas.microsoft.com/office/powerpoint/2010/main" val="399955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These are the latest updates  in technology we have tracked in the last quarter. How do they impact you?</a:t>
            </a:r>
          </a:p>
          <a:p>
            <a:pPr marL="0" indent="0">
              <a:spcAft>
                <a:spcPts val="600"/>
              </a:spcAft>
              <a:buClr>
                <a:schemeClr val="bg1"/>
              </a:buClr>
              <a:buFont typeface="Arial" panose="020B0604020202020204" pitchFamily="34" charset="0"/>
              <a:buNone/>
              <a:defRPr/>
            </a:pPr>
            <a:endParaRPr lang="en-GB" sz="1200" b="1" dirty="0">
              <a:solidFill>
                <a:schemeClr val="bg1"/>
              </a:solidFill>
              <a:cs typeface="Arial" panose="020B060402020202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39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269875"/>
            <a:ext cx="5073650" cy="2854325"/>
          </a:xfrm>
        </p:spPr>
      </p:sp>
      <p:sp>
        <p:nvSpPr>
          <p:cNvPr id="3" name="Notes Placeholder 2"/>
          <p:cNvSpPr>
            <a:spLocks noGrp="1"/>
          </p:cNvSpPr>
          <p:nvPr>
            <p:ph type="body" idx="1"/>
          </p:nvPr>
        </p:nvSpPr>
        <p:spPr>
          <a:xfrm>
            <a:off x="279892" y="3182944"/>
            <a:ext cx="6195336" cy="6475405"/>
          </a:xfrm>
        </p:spPr>
        <p:txBody>
          <a:bodyPr/>
          <a:lstStyle/>
          <a:p>
            <a:r>
              <a:rPr lang="en-GB" sz="1300" dirty="0"/>
              <a:t>So, we think our customers need to address credibility, security, innovation and competitiveness in order to grow and thrive.  </a:t>
            </a:r>
          </a:p>
          <a:p>
            <a:endParaRPr lang="en-GB" sz="1300" dirty="0"/>
          </a:p>
          <a:p>
            <a:r>
              <a:rPr lang="en-GB" sz="1300" dirty="0"/>
              <a:t>At Softcat we help our Legal customers on that digital journey with a number of IT Solutions . We’ll just introduce them for now and we can go into detail on those which apply to your business.</a:t>
            </a:r>
          </a:p>
          <a:p>
            <a:endParaRPr lang="en-GB" sz="1300" dirty="0"/>
          </a:p>
          <a:p>
            <a:pPr marL="171450" indent="-171450">
              <a:buFont typeface="Arial" panose="020B0604020202020204" pitchFamily="34" charset="0"/>
              <a:buChar char="•"/>
            </a:pPr>
            <a:r>
              <a:rPr lang="en-GB" sz="1300" b="1" dirty="0"/>
              <a:t>AGILE WORKING:  </a:t>
            </a:r>
            <a:r>
              <a:rPr lang="en-GB" sz="1300" dirty="0"/>
              <a:t>The COVID-19 pandemic has driven a need for a new way of working and law firms will need to ensure that this is resilience and effective into the future. </a:t>
            </a:r>
            <a:r>
              <a:rPr lang="en-GB" sz="1300" b="1" dirty="0"/>
              <a:t>Credibility is enhanced </a:t>
            </a:r>
            <a:r>
              <a:rPr lang="en-GB" sz="1300" dirty="0"/>
              <a:t>when Law firms attract and retain the best talent.  Softcat delivers a range of innovative digital workplace solutions that enhance productivity, improve customer experience and reduce costs. </a:t>
            </a:r>
          </a:p>
          <a:p>
            <a:pPr marL="171450" indent="-171450">
              <a:buFont typeface="Arial" panose="020B0604020202020204" pitchFamily="34" charset="0"/>
              <a:buChar char="•"/>
            </a:pPr>
            <a:endParaRPr lang="en-GB" sz="1300" b="1" dirty="0"/>
          </a:p>
          <a:p>
            <a:pPr marL="171450" indent="-171450">
              <a:buFont typeface="Arial" panose="020B0604020202020204" pitchFamily="34" charset="0"/>
              <a:buChar char="•"/>
            </a:pPr>
            <a:r>
              <a:rPr lang="en-GB" sz="1300" b="1" dirty="0"/>
              <a:t>INFORMATION COMPLEXITY: To be credible, law firms also need to manage huge amounts of sensitive data. </a:t>
            </a:r>
            <a:r>
              <a:rPr lang="en-GB" sz="1300" dirty="0"/>
              <a:t>Softcat assesses our customers specific requirements and designs best of breed solutions to meet the demands of the business, making sure that information can be managed efficiently, securely, compliantly and cost effectively.  </a:t>
            </a:r>
          </a:p>
          <a:p>
            <a:pPr marL="171450" indent="-171450">
              <a:buFont typeface="Arial" panose="020B0604020202020204" pitchFamily="34" charset="0"/>
              <a:buChar char="•"/>
            </a:pPr>
            <a:endParaRPr lang="en-GB" sz="1300" dirty="0"/>
          </a:p>
          <a:p>
            <a:pPr marL="171450" indent="-171450">
              <a:buFont typeface="Arial" panose="020B0604020202020204" pitchFamily="34" charset="0"/>
              <a:buChar char="•"/>
            </a:pPr>
            <a:r>
              <a:rPr lang="en-GB" sz="1300" b="1" dirty="0"/>
              <a:t>SECURITY:</a:t>
            </a:r>
            <a:r>
              <a:rPr lang="en-GB" sz="1300" dirty="0"/>
              <a:t> Law firms are an attractive target for all types of cyber crime and handling of client data is absolutely central to any Law firm's success.  Softcat helps our customers to ensure they are implementing the most appropriate technologies in the most optimal ways to secure the firm and reassure clients.</a:t>
            </a:r>
          </a:p>
          <a:p>
            <a:pPr marL="171450" indent="-171450">
              <a:buFont typeface="Arial" panose="020B0604020202020204" pitchFamily="34" charset="0"/>
              <a:buChar char="•"/>
            </a:pPr>
            <a:endParaRPr lang="en-GB" sz="1300" dirty="0"/>
          </a:p>
          <a:p>
            <a:pPr marL="171450" indent="-171450">
              <a:buFont typeface="Arial" panose="020B0604020202020204" pitchFamily="34" charset="0"/>
              <a:buChar char="•"/>
            </a:pPr>
            <a:r>
              <a:rPr lang="en-GB" sz="1300" b="1" dirty="0"/>
              <a:t>INNOVATION:</a:t>
            </a:r>
            <a:r>
              <a:rPr lang="en-GB" sz="1300" dirty="0"/>
              <a:t>  We appreciate that not all data is right for the cloud and that not all Law firms are “born digital” , that said, we do think that  in order to innovate, law firms need to be agile and capitalise on new opportunities: Interacting  with some clients could be simpler, more like banks and content providers do.  Softcat builds cloud-ready infrastructure to deliver agile services and helps customers manage their cloud assets efficiently to innovate and meet demands</a:t>
            </a:r>
          </a:p>
          <a:p>
            <a:endParaRPr lang="en-GB" sz="1300" dirty="0"/>
          </a:p>
          <a:p>
            <a:pPr marL="171450" indent="-171450">
              <a:buFont typeface="Arial" panose="020B0604020202020204" pitchFamily="34" charset="0"/>
              <a:buChar char="•"/>
            </a:pPr>
            <a:r>
              <a:rPr lang="en-GB" sz="1300" b="1" dirty="0"/>
              <a:t>COST CONTROL:  </a:t>
            </a:r>
            <a:r>
              <a:rPr lang="en-GB" sz="1300" dirty="0"/>
              <a:t>And, to remain competitive and agile, controlling and optimising your IT estate ensures you can flex and change with the assurance that it is done so optimally.  Softcat focuses on IT Intelligence which simplifies and de-risks IT operations to cut costs and deliver efficiencies. </a:t>
            </a:r>
          </a:p>
          <a:p>
            <a:endParaRPr lang="en-GB" sz="1300" b="0" dirty="0"/>
          </a:p>
        </p:txBody>
      </p:sp>
      <p:sp>
        <p:nvSpPr>
          <p:cNvPr id="4" name="Slide Number Placeholder 3"/>
          <p:cNvSpPr>
            <a:spLocks noGrp="1"/>
          </p:cNvSpPr>
          <p:nvPr>
            <p:ph type="sldNum" sz="quarter" idx="5"/>
          </p:nvPr>
        </p:nvSpPr>
        <p:spPr/>
        <p:txBody>
          <a:bodyPr/>
          <a:lstStyle/>
          <a:p>
            <a:fld id="{544500A2-1A37-41CA-951B-2751FAF85F10}" type="slidenum">
              <a:rPr lang="en-GB" smtClean="0"/>
              <a:t>7</a:t>
            </a:fld>
            <a:endParaRPr lang="en-GB"/>
          </a:p>
        </p:txBody>
      </p:sp>
    </p:spTree>
    <p:extLst>
      <p:ext uri="{BB962C8B-B14F-4D97-AF65-F5344CB8AC3E}">
        <p14:creationId xmlns:p14="http://schemas.microsoft.com/office/powerpoint/2010/main" val="133443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These are the latest updates  in technology we have tracked in the last quarter. How do they impact you?</a:t>
            </a:r>
          </a:p>
          <a:p>
            <a:pPr marL="0" indent="0">
              <a:spcAft>
                <a:spcPts val="600"/>
              </a:spcAft>
              <a:buClr>
                <a:schemeClr val="bg1"/>
              </a:buClr>
              <a:buFont typeface="Arial" panose="020B0604020202020204" pitchFamily="34" charset="0"/>
              <a:buNone/>
              <a:defRPr/>
            </a:pPr>
            <a:endParaRPr lang="en-GB" sz="1200" b="1" dirty="0">
              <a:solidFill>
                <a:schemeClr val="bg1"/>
              </a:solidFill>
              <a:cs typeface="Arial" panose="020B060402020202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32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a:t>In summary…customers need to innovate to survive: a more attractive workplace and working environment attracts the talent they need, and creates the opportunity for that talent to create innovative solutions that new generations of customers are looking for.</a:t>
            </a:r>
          </a:p>
          <a:p>
            <a:endParaRPr lang="en-GB" sz="1200" b="0" i="0"/>
          </a:p>
          <a:p>
            <a:r>
              <a:rPr lang="en-GB" sz="1200" b="0" i="0"/>
              <a:t>Digital is an enabler to this – so the foundations of their IT need to be addressed so that they can act with agility and flexibility; security is included ‘by-design’ rather than as an afterthought, and so that they can maximise their investments.</a:t>
            </a:r>
          </a:p>
          <a:p>
            <a:endParaRPr lang="en-GB" b="0"/>
          </a:p>
        </p:txBody>
      </p:sp>
      <p:sp>
        <p:nvSpPr>
          <p:cNvPr id="4" name="Slide Number Placeholder 3"/>
          <p:cNvSpPr>
            <a:spLocks noGrp="1"/>
          </p:cNvSpPr>
          <p:nvPr>
            <p:ph type="sldNum" sz="quarter" idx="5"/>
          </p:nvPr>
        </p:nvSpPr>
        <p:spPr/>
        <p:txBody>
          <a:bodyPr/>
          <a:lstStyle/>
          <a:p>
            <a:fld id="{544500A2-1A37-41CA-951B-2751FAF85F10}" type="slidenum">
              <a:rPr lang="en-GB" smtClean="0"/>
              <a:t>9</a:t>
            </a:fld>
            <a:endParaRPr lang="en-GB"/>
          </a:p>
        </p:txBody>
      </p:sp>
    </p:spTree>
    <p:extLst>
      <p:ext uri="{BB962C8B-B14F-4D97-AF65-F5344CB8AC3E}">
        <p14:creationId xmlns:p14="http://schemas.microsoft.com/office/powerpoint/2010/main" val="3093492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01D061-FFAB-9D4A-AB7C-BB9CAC3329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C147E75-5FC7-46ED-81D5-4808C0D70DDD}"/>
              </a:ext>
            </a:extLst>
          </p:cNvPr>
          <p:cNvSpPr/>
          <p:nvPr userDrawn="1"/>
        </p:nvSpPr>
        <p:spPr>
          <a:xfrm>
            <a:off x="0" y="4352283"/>
            <a:ext cx="12192000" cy="1872000"/>
          </a:xfrm>
          <a:prstGeom prst="rect">
            <a:avLst/>
          </a:prstGeom>
          <a:solidFill>
            <a:srgbClr val="011A45">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631B30-9FD7-45DC-95F2-736FC97CC332}"/>
              </a:ext>
            </a:extLst>
          </p:cNvPr>
          <p:cNvPicPr>
            <a:picLocks noChangeAspect="1"/>
          </p:cNvPicPr>
          <p:nvPr userDrawn="1"/>
        </p:nvPicPr>
        <p:blipFill>
          <a:blip r:embed="rId3"/>
          <a:stretch>
            <a:fillRect/>
          </a:stretch>
        </p:blipFill>
        <p:spPr>
          <a:xfrm>
            <a:off x="0" y="6226581"/>
            <a:ext cx="12192000" cy="317500"/>
          </a:xfrm>
          <a:prstGeom prst="rect">
            <a:avLst/>
          </a:prstGeom>
        </p:spPr>
      </p:pic>
      <p:pic>
        <p:nvPicPr>
          <p:cNvPr id="8" name="Picture 7">
            <a:extLst>
              <a:ext uri="{FF2B5EF4-FFF2-40B4-BE49-F238E27FC236}">
                <a16:creationId xmlns:a16="http://schemas.microsoft.com/office/drawing/2014/main" id="{FD19E6EB-5DA5-4596-A693-11BE743CAB07}"/>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192419" y="253999"/>
            <a:ext cx="1674156" cy="638755"/>
          </a:xfrm>
          <a:prstGeom prst="rect">
            <a:avLst/>
          </a:prstGeom>
        </p:spPr>
      </p:pic>
    </p:spTree>
    <p:extLst>
      <p:ext uri="{BB962C8B-B14F-4D97-AF65-F5344CB8AC3E}">
        <p14:creationId xmlns:p14="http://schemas.microsoft.com/office/powerpoint/2010/main" val="26402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92491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71F6EA-BDEF-4857-8444-31EEC4F17ABD}"/>
              </a:ext>
            </a:extLst>
          </p:cNvPr>
          <p:cNvGrpSpPr/>
          <p:nvPr userDrawn="1"/>
        </p:nvGrpSpPr>
        <p:grpSpPr>
          <a:xfrm>
            <a:off x="383119" y="3440749"/>
            <a:ext cx="11421421" cy="573407"/>
            <a:chOff x="287338" y="2409110"/>
            <a:chExt cx="8566066" cy="430055"/>
          </a:xfrm>
        </p:grpSpPr>
        <p:sp>
          <p:nvSpPr>
            <p:cNvPr id="9" name="Freeform 6">
              <a:extLst>
                <a:ext uri="{FF2B5EF4-FFF2-40B4-BE49-F238E27FC236}">
                  <a16:creationId xmlns:a16="http://schemas.microsoft.com/office/drawing/2014/main" id="{70201F3F-8395-4A63-88BB-912BC3BD0B0F}"/>
                </a:ext>
              </a:extLst>
            </p:cNvPr>
            <p:cNvSpPr>
              <a:spLocks/>
            </p:cNvSpPr>
            <p:nvPr userDrawn="1"/>
          </p:nvSpPr>
          <p:spPr bwMode="auto">
            <a:xfrm>
              <a:off x="287338"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7">
              <a:extLst>
                <a:ext uri="{FF2B5EF4-FFF2-40B4-BE49-F238E27FC236}">
                  <a16:creationId xmlns:a16="http://schemas.microsoft.com/office/drawing/2014/main" id="{6A7010A9-CBFF-4F17-8C6C-D2D5E87F3820}"/>
                </a:ext>
              </a:extLst>
            </p:cNvPr>
            <p:cNvSpPr>
              <a:spLocks/>
            </p:cNvSpPr>
            <p:nvPr userDrawn="1"/>
          </p:nvSpPr>
          <p:spPr bwMode="auto">
            <a:xfrm>
              <a:off x="331788"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8">
              <a:extLst>
                <a:ext uri="{FF2B5EF4-FFF2-40B4-BE49-F238E27FC236}">
                  <a16:creationId xmlns:a16="http://schemas.microsoft.com/office/drawing/2014/main" id="{739DA569-190D-4F55-9E51-16DE5C0FEE3E}"/>
                </a:ext>
              </a:extLst>
            </p:cNvPr>
            <p:cNvSpPr>
              <a:spLocks/>
            </p:cNvSpPr>
            <p:nvPr userDrawn="1"/>
          </p:nvSpPr>
          <p:spPr bwMode="auto">
            <a:xfrm>
              <a:off x="376238"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9">
              <a:extLst>
                <a:ext uri="{FF2B5EF4-FFF2-40B4-BE49-F238E27FC236}">
                  <a16:creationId xmlns:a16="http://schemas.microsoft.com/office/drawing/2014/main" id="{E7222E52-FC67-43DD-88C1-1F3BCE6C4568}"/>
                </a:ext>
              </a:extLst>
            </p:cNvPr>
            <p:cNvSpPr>
              <a:spLocks/>
            </p:cNvSpPr>
            <p:nvPr userDrawn="1"/>
          </p:nvSpPr>
          <p:spPr bwMode="auto">
            <a:xfrm>
              <a:off x="420688"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10">
              <a:extLst>
                <a:ext uri="{FF2B5EF4-FFF2-40B4-BE49-F238E27FC236}">
                  <a16:creationId xmlns:a16="http://schemas.microsoft.com/office/drawing/2014/main" id="{AC671D3B-674B-4DD9-9EB5-B04E68CFE885}"/>
                </a:ext>
              </a:extLst>
            </p:cNvPr>
            <p:cNvSpPr>
              <a:spLocks/>
            </p:cNvSpPr>
            <p:nvPr userDrawn="1"/>
          </p:nvSpPr>
          <p:spPr bwMode="auto">
            <a:xfrm>
              <a:off x="465138"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Freeform 6">
              <a:extLst>
                <a:ext uri="{FF2B5EF4-FFF2-40B4-BE49-F238E27FC236}">
                  <a16:creationId xmlns:a16="http://schemas.microsoft.com/office/drawing/2014/main" id="{CDA3644C-0B51-4078-A42C-A02C37D74F8D}"/>
                </a:ext>
              </a:extLst>
            </p:cNvPr>
            <p:cNvSpPr>
              <a:spLocks/>
            </p:cNvSpPr>
            <p:nvPr userDrawn="1"/>
          </p:nvSpPr>
          <p:spPr bwMode="auto">
            <a:xfrm flipH="1">
              <a:off x="4192504"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Freeform 7">
              <a:extLst>
                <a:ext uri="{FF2B5EF4-FFF2-40B4-BE49-F238E27FC236}">
                  <a16:creationId xmlns:a16="http://schemas.microsoft.com/office/drawing/2014/main" id="{B7EA65D8-DF98-4E7E-9EA8-67C885AB7283}"/>
                </a:ext>
              </a:extLst>
            </p:cNvPr>
            <p:cNvSpPr>
              <a:spLocks/>
            </p:cNvSpPr>
            <p:nvPr userDrawn="1"/>
          </p:nvSpPr>
          <p:spPr bwMode="auto">
            <a:xfrm flipH="1">
              <a:off x="4192504"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Freeform 8">
              <a:extLst>
                <a:ext uri="{FF2B5EF4-FFF2-40B4-BE49-F238E27FC236}">
                  <a16:creationId xmlns:a16="http://schemas.microsoft.com/office/drawing/2014/main" id="{EE21B3F8-FF7B-412D-AFD2-4F860D616E14}"/>
                </a:ext>
              </a:extLst>
            </p:cNvPr>
            <p:cNvSpPr>
              <a:spLocks/>
            </p:cNvSpPr>
            <p:nvPr userDrawn="1"/>
          </p:nvSpPr>
          <p:spPr bwMode="auto">
            <a:xfrm flipH="1">
              <a:off x="4192504"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Freeform 9">
              <a:extLst>
                <a:ext uri="{FF2B5EF4-FFF2-40B4-BE49-F238E27FC236}">
                  <a16:creationId xmlns:a16="http://schemas.microsoft.com/office/drawing/2014/main" id="{6BF87F3B-41B2-4901-82C3-D77CC87E602A}"/>
                </a:ext>
              </a:extLst>
            </p:cNvPr>
            <p:cNvSpPr>
              <a:spLocks/>
            </p:cNvSpPr>
            <p:nvPr userDrawn="1"/>
          </p:nvSpPr>
          <p:spPr bwMode="auto">
            <a:xfrm flipH="1">
              <a:off x="4192504"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Freeform 10">
              <a:extLst>
                <a:ext uri="{FF2B5EF4-FFF2-40B4-BE49-F238E27FC236}">
                  <a16:creationId xmlns:a16="http://schemas.microsoft.com/office/drawing/2014/main" id="{E56A3D05-6E21-4A0E-A717-DBE38BE24F1F}"/>
                </a:ext>
              </a:extLst>
            </p:cNvPr>
            <p:cNvSpPr>
              <a:spLocks/>
            </p:cNvSpPr>
            <p:nvPr userDrawn="1"/>
          </p:nvSpPr>
          <p:spPr bwMode="auto">
            <a:xfrm flipH="1">
              <a:off x="4192504"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1" name="Group 50">
            <a:extLst>
              <a:ext uri="{FF2B5EF4-FFF2-40B4-BE49-F238E27FC236}">
                <a16:creationId xmlns:a16="http://schemas.microsoft.com/office/drawing/2014/main" id="{312B532F-1E7C-4F22-8C9C-789CE70C4717}"/>
              </a:ext>
            </a:extLst>
          </p:cNvPr>
          <p:cNvGrpSpPr/>
          <p:nvPr userDrawn="1"/>
        </p:nvGrpSpPr>
        <p:grpSpPr>
          <a:xfrm>
            <a:off x="-5594349" y="3817513"/>
            <a:ext cx="6214533" cy="2900787"/>
            <a:chOff x="-4195762" y="2863135"/>
            <a:chExt cx="4660900" cy="2175590"/>
          </a:xfrm>
        </p:grpSpPr>
        <p:sp>
          <p:nvSpPr>
            <p:cNvPr id="21" name="Freeform 15">
              <a:extLst>
                <a:ext uri="{FF2B5EF4-FFF2-40B4-BE49-F238E27FC236}">
                  <a16:creationId xmlns:a16="http://schemas.microsoft.com/office/drawing/2014/main" id="{137A28FE-5FB5-4CE4-B56B-3D20CF02513A}"/>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6">
              <a:extLst>
                <a:ext uri="{FF2B5EF4-FFF2-40B4-BE49-F238E27FC236}">
                  <a16:creationId xmlns:a16="http://schemas.microsoft.com/office/drawing/2014/main" id="{9DB4AF32-E546-45D3-B80D-B5C053B211BE}"/>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7">
              <a:extLst>
                <a:ext uri="{FF2B5EF4-FFF2-40B4-BE49-F238E27FC236}">
                  <a16:creationId xmlns:a16="http://schemas.microsoft.com/office/drawing/2014/main" id="{4CC4321D-E3A1-4094-AFF0-20DB478635E7}"/>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4" name="Freeform 18">
              <a:extLst>
                <a:ext uri="{FF2B5EF4-FFF2-40B4-BE49-F238E27FC236}">
                  <a16:creationId xmlns:a16="http://schemas.microsoft.com/office/drawing/2014/main" id="{26F2EEDE-3E2F-4DEE-B608-8968C9605708}"/>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5" name="Freeform 19">
              <a:extLst>
                <a:ext uri="{FF2B5EF4-FFF2-40B4-BE49-F238E27FC236}">
                  <a16:creationId xmlns:a16="http://schemas.microsoft.com/office/drawing/2014/main" id="{3F447DCE-8B37-4CB2-BBFB-8B6E4742FE6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 name="Straight Connector 4">
              <a:extLst>
                <a:ext uri="{FF2B5EF4-FFF2-40B4-BE49-F238E27FC236}">
                  <a16:creationId xmlns:a16="http://schemas.microsoft.com/office/drawing/2014/main" id="{612A9C9F-F8D6-41D7-9667-0A3CD6724EED}"/>
                </a:ext>
              </a:extLst>
            </p:cNvPr>
            <p:cNvCxnSpPr>
              <a:stCxn id="9" idx="4"/>
              <a:endCxn id="24" idx="0"/>
            </p:cNvCxnSpPr>
            <p:nvPr userDrawn="1"/>
          </p:nvCxnSpPr>
          <p:spPr>
            <a:xfrm>
              <a:off x="287338" y="2863135"/>
              <a:ext cx="0"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59D3F8-E67A-4A2D-B6E7-1A3777D3C174}"/>
                </a:ext>
              </a:extLst>
            </p:cNvPr>
            <p:cNvCxnSpPr>
              <a:cxnSpLocks/>
              <a:stCxn id="10" idx="4"/>
              <a:endCxn id="23" idx="0"/>
            </p:cNvCxnSpPr>
            <p:nvPr userDrawn="1"/>
          </p:nvCxnSpPr>
          <p:spPr>
            <a:xfrm>
              <a:off x="331788" y="2900005"/>
              <a:ext cx="0"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072392-94C0-4435-87D1-9E066C358753}"/>
                </a:ext>
              </a:extLst>
            </p:cNvPr>
            <p:cNvCxnSpPr>
              <a:cxnSpLocks/>
              <a:stCxn id="12" idx="4"/>
              <a:endCxn id="22" idx="0"/>
            </p:cNvCxnSpPr>
            <p:nvPr userDrawn="1"/>
          </p:nvCxnSpPr>
          <p:spPr>
            <a:xfrm>
              <a:off x="420688" y="2973745"/>
              <a:ext cx="0"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948A2C-18F5-4AE9-A0D0-1E104D0FB19B}"/>
                </a:ext>
              </a:extLst>
            </p:cNvPr>
            <p:cNvCxnSpPr>
              <a:cxnSpLocks/>
              <a:stCxn id="11" idx="4"/>
              <a:endCxn id="25" idx="0"/>
            </p:cNvCxnSpPr>
            <p:nvPr userDrawn="1"/>
          </p:nvCxnSpPr>
          <p:spPr>
            <a:xfrm>
              <a:off x="376238" y="2936875"/>
              <a:ext cx="0"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5A05F4-E879-433D-A0A4-81D8378E1C89}"/>
                </a:ext>
              </a:extLst>
            </p:cNvPr>
            <p:cNvCxnSpPr>
              <a:cxnSpLocks/>
              <a:stCxn id="13" idx="4"/>
              <a:endCxn id="21" idx="0"/>
            </p:cNvCxnSpPr>
            <p:nvPr userDrawn="1"/>
          </p:nvCxnSpPr>
          <p:spPr>
            <a:xfrm>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9E4198CF-DBB9-44DA-96CC-A0B5AE6BA9A4}"/>
              </a:ext>
            </a:extLst>
          </p:cNvPr>
          <p:cNvGrpSpPr/>
          <p:nvPr userDrawn="1"/>
        </p:nvGrpSpPr>
        <p:grpSpPr>
          <a:xfrm flipH="1">
            <a:off x="11567472" y="3817513"/>
            <a:ext cx="6214533" cy="2900787"/>
            <a:chOff x="-4195762" y="2863135"/>
            <a:chExt cx="4660900" cy="2175590"/>
          </a:xfrm>
        </p:grpSpPr>
        <p:sp>
          <p:nvSpPr>
            <p:cNvPr id="53" name="Freeform 15">
              <a:extLst>
                <a:ext uri="{FF2B5EF4-FFF2-40B4-BE49-F238E27FC236}">
                  <a16:creationId xmlns:a16="http://schemas.microsoft.com/office/drawing/2014/main" id="{B76BDA3E-CA95-49B2-B995-272C3E3E6685}"/>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4" name="Freeform 16">
              <a:extLst>
                <a:ext uri="{FF2B5EF4-FFF2-40B4-BE49-F238E27FC236}">
                  <a16:creationId xmlns:a16="http://schemas.microsoft.com/office/drawing/2014/main" id="{7549FA1B-AB94-4D2B-B996-6C7BDBCE3149}"/>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5" name="Freeform 17">
              <a:extLst>
                <a:ext uri="{FF2B5EF4-FFF2-40B4-BE49-F238E27FC236}">
                  <a16:creationId xmlns:a16="http://schemas.microsoft.com/office/drawing/2014/main" id="{7E855C8D-8BB2-4A05-A93B-4E74C34F733B}"/>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6" name="Freeform 18">
              <a:extLst>
                <a:ext uri="{FF2B5EF4-FFF2-40B4-BE49-F238E27FC236}">
                  <a16:creationId xmlns:a16="http://schemas.microsoft.com/office/drawing/2014/main" id="{0C866AAF-BF86-4BF8-AAA7-2E90DF3CAA8F}"/>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7" name="Freeform 19">
              <a:extLst>
                <a:ext uri="{FF2B5EF4-FFF2-40B4-BE49-F238E27FC236}">
                  <a16:creationId xmlns:a16="http://schemas.microsoft.com/office/drawing/2014/main" id="{FA26CFC9-75E9-4AFC-8976-B49585D18B1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8" name="Straight Connector 57">
              <a:extLst>
                <a:ext uri="{FF2B5EF4-FFF2-40B4-BE49-F238E27FC236}">
                  <a16:creationId xmlns:a16="http://schemas.microsoft.com/office/drawing/2014/main" id="{B6A987FA-1194-47FA-AFA8-F8C18739453F}"/>
                </a:ext>
              </a:extLst>
            </p:cNvPr>
            <p:cNvCxnSpPr>
              <a:cxnSpLocks/>
              <a:stCxn id="15" idx="4"/>
              <a:endCxn id="56" idx="0"/>
            </p:cNvCxnSpPr>
            <p:nvPr userDrawn="1"/>
          </p:nvCxnSpPr>
          <p:spPr>
            <a:xfrm>
              <a:off x="287337" y="2863135"/>
              <a:ext cx="1"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6A9FFFE-0B51-4747-B7C3-5199D76E6E13}"/>
                </a:ext>
              </a:extLst>
            </p:cNvPr>
            <p:cNvCxnSpPr>
              <a:cxnSpLocks/>
              <a:stCxn id="16" idx="4"/>
              <a:endCxn id="55" idx="0"/>
            </p:cNvCxnSpPr>
            <p:nvPr userDrawn="1"/>
          </p:nvCxnSpPr>
          <p:spPr>
            <a:xfrm>
              <a:off x="331787" y="2900005"/>
              <a:ext cx="1"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13CCA46-528B-41E5-B4B4-7FA727F10BAC}"/>
                </a:ext>
              </a:extLst>
            </p:cNvPr>
            <p:cNvCxnSpPr>
              <a:cxnSpLocks/>
              <a:stCxn id="18" idx="4"/>
              <a:endCxn id="54" idx="0"/>
            </p:cNvCxnSpPr>
            <p:nvPr userDrawn="1"/>
          </p:nvCxnSpPr>
          <p:spPr>
            <a:xfrm>
              <a:off x="420687" y="2973745"/>
              <a:ext cx="1"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204EFD1-0ED1-4101-BFBA-B63BD26F0CBC}"/>
                </a:ext>
              </a:extLst>
            </p:cNvPr>
            <p:cNvCxnSpPr>
              <a:cxnSpLocks/>
              <a:stCxn id="17" idx="4"/>
              <a:endCxn id="57" idx="0"/>
            </p:cNvCxnSpPr>
            <p:nvPr userDrawn="1"/>
          </p:nvCxnSpPr>
          <p:spPr>
            <a:xfrm>
              <a:off x="376237" y="2936875"/>
              <a:ext cx="1"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76F21C-B4E5-49C9-A515-962E518684D1}"/>
                </a:ext>
              </a:extLst>
            </p:cNvPr>
            <p:cNvCxnSpPr>
              <a:cxnSpLocks/>
              <a:endCxn id="53" idx="0"/>
            </p:cNvCxnSpPr>
            <p:nvPr userDrawn="1"/>
          </p:nvCxnSpPr>
          <p:spPr>
            <a:xfrm flipH="1">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17827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6138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6" name="Picture 45" descr="A picture containing floor, person, indoor&#10;&#10;Description generated with very high confidence">
            <a:extLst>
              <a:ext uri="{FF2B5EF4-FFF2-40B4-BE49-F238E27FC236}">
                <a16:creationId xmlns:a16="http://schemas.microsoft.com/office/drawing/2014/main" id="{8533718D-CF81-4DC1-BB07-82955906C07E}"/>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9" name="Rectangle 28">
            <a:extLst>
              <a:ext uri="{FF2B5EF4-FFF2-40B4-BE49-F238E27FC236}">
                <a16:creationId xmlns:a16="http://schemas.microsoft.com/office/drawing/2014/main" id="{1CBC087C-A757-41B4-AD7A-9512848BD6B5}"/>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Rectangle 29">
            <a:extLst>
              <a:ext uri="{FF2B5EF4-FFF2-40B4-BE49-F238E27FC236}">
                <a16:creationId xmlns:a16="http://schemas.microsoft.com/office/drawing/2014/main" id="{E7893984-ACDA-4466-8B4F-363E2D8449C7}"/>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Rectangle 35">
            <a:extLst>
              <a:ext uri="{FF2B5EF4-FFF2-40B4-BE49-F238E27FC236}">
                <a16:creationId xmlns:a16="http://schemas.microsoft.com/office/drawing/2014/main" id="{9346AF3C-4F90-4EB5-884F-602B8190EE2B}"/>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6" name="Group 13">
            <a:extLst>
              <a:ext uri="{FF2B5EF4-FFF2-40B4-BE49-F238E27FC236}">
                <a16:creationId xmlns:a16="http://schemas.microsoft.com/office/drawing/2014/main" id="{400C5AA3-F7F3-4BB2-956F-E2216A8DF410}"/>
              </a:ext>
            </a:extLst>
          </p:cNvPr>
          <p:cNvGrpSpPr>
            <a:grpSpLocks noChangeAspect="1"/>
          </p:cNvGrpSpPr>
          <p:nvPr userDrawn="1"/>
        </p:nvGrpSpPr>
        <p:grpSpPr bwMode="auto">
          <a:xfrm>
            <a:off x="0" y="2"/>
            <a:ext cx="6214533" cy="6718300"/>
            <a:chOff x="0" y="0"/>
            <a:chExt cx="2936" cy="3174"/>
          </a:xfrm>
        </p:grpSpPr>
        <p:sp>
          <p:nvSpPr>
            <p:cNvPr id="19" name="Freeform 15">
              <a:extLst>
                <a:ext uri="{FF2B5EF4-FFF2-40B4-BE49-F238E27FC236}">
                  <a16:creationId xmlns:a16="http://schemas.microsoft.com/office/drawing/2014/main" id="{C0538ADD-A194-4F11-9851-EB58220099AE}"/>
                </a:ext>
              </a:extLst>
            </p:cNvPr>
            <p:cNvSpPr>
              <a:spLocks/>
            </p:cNvSpPr>
            <p:nvPr userDrawn="1"/>
          </p:nvSpPr>
          <p:spPr bwMode="auto">
            <a:xfrm>
              <a:off x="0" y="0"/>
              <a:ext cx="2936" cy="3174"/>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Lst>
              <a:ahLst/>
              <a:cxnLst>
                <a:cxn ang="0">
                  <a:pos x="T0" y="T1"/>
                </a:cxn>
                <a:cxn ang="0">
                  <a:pos x="T2" y="T3"/>
                </a:cxn>
                <a:cxn ang="0">
                  <a:pos x="T4" y="T5"/>
                </a:cxn>
                <a:cxn ang="0">
                  <a:pos x="T6" y="T7"/>
                </a:cxn>
                <a:cxn ang="0">
                  <a:pos x="T8" y="T9"/>
                </a:cxn>
                <a:cxn ang="0">
                  <a:pos x="T10" y="T11"/>
                </a:cxn>
              </a:cxnLst>
              <a:rect l="0" t="0" r="r" b="b"/>
              <a:pathLst>
                <a:path w="1468" h="1587">
                  <a:moveTo>
                    <a:pt x="1468" y="0"/>
                  </a:moveTo>
                  <a:cubicBezTo>
                    <a:pt x="1468" y="1531"/>
                    <a:pt x="1468" y="1531"/>
                    <a:pt x="1468" y="1531"/>
                  </a:cubicBezTo>
                  <a:cubicBezTo>
                    <a:pt x="1468" y="1562"/>
                    <a:pt x="1443" y="1587"/>
                    <a:pt x="1412" y="1587"/>
                  </a:cubicBezTo>
                  <a:cubicBezTo>
                    <a:pt x="1334" y="1587"/>
                    <a:pt x="1334" y="1587"/>
                    <a:pt x="1334" y="1587"/>
                  </a:cubicBezTo>
                  <a:cubicBezTo>
                    <a:pt x="1163" y="1587"/>
                    <a:pt x="1163" y="1587"/>
                    <a:pt x="1163" y="1587"/>
                  </a:cubicBezTo>
                  <a:cubicBezTo>
                    <a:pt x="0" y="1587"/>
                    <a:pt x="0" y="1587"/>
                    <a:pt x="0" y="1587"/>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Freeform 16">
              <a:extLst>
                <a:ext uri="{FF2B5EF4-FFF2-40B4-BE49-F238E27FC236}">
                  <a16:creationId xmlns:a16="http://schemas.microsoft.com/office/drawing/2014/main" id="{C1339AA8-531D-4BCB-B3E8-1ACCC65DA98B}"/>
                </a:ext>
              </a:extLst>
            </p:cNvPr>
            <p:cNvSpPr>
              <a:spLocks/>
            </p:cNvSpPr>
            <p:nvPr userDrawn="1"/>
          </p:nvSpPr>
          <p:spPr bwMode="auto">
            <a:xfrm>
              <a:off x="0" y="0"/>
              <a:ext cx="2908" cy="314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Lst>
              <a:ahLst/>
              <a:cxnLst>
                <a:cxn ang="0">
                  <a:pos x="T0" y="T1"/>
                </a:cxn>
                <a:cxn ang="0">
                  <a:pos x="T2" y="T3"/>
                </a:cxn>
                <a:cxn ang="0">
                  <a:pos x="T4" y="T5"/>
                </a:cxn>
                <a:cxn ang="0">
                  <a:pos x="T6" y="T7"/>
                </a:cxn>
                <a:cxn ang="0">
                  <a:pos x="T8" y="T9"/>
                </a:cxn>
                <a:cxn ang="0">
                  <a:pos x="T10" y="T11"/>
                </a:cxn>
              </a:cxnLst>
              <a:rect l="0" t="0" r="r" b="b"/>
              <a:pathLst>
                <a:path w="1454" h="1573">
                  <a:moveTo>
                    <a:pt x="1454" y="0"/>
                  </a:moveTo>
                  <a:cubicBezTo>
                    <a:pt x="1454" y="1528"/>
                    <a:pt x="1454" y="1528"/>
                    <a:pt x="1454" y="1528"/>
                  </a:cubicBezTo>
                  <a:cubicBezTo>
                    <a:pt x="1454" y="1553"/>
                    <a:pt x="1434" y="1573"/>
                    <a:pt x="1409" y="1573"/>
                  </a:cubicBezTo>
                  <a:cubicBezTo>
                    <a:pt x="1334" y="1573"/>
                    <a:pt x="1334" y="1573"/>
                    <a:pt x="1334" y="1573"/>
                  </a:cubicBezTo>
                  <a:cubicBezTo>
                    <a:pt x="1163" y="1573"/>
                    <a:pt x="1163" y="1573"/>
                    <a:pt x="1163" y="1573"/>
                  </a:cubicBezTo>
                  <a:cubicBezTo>
                    <a:pt x="0" y="1573"/>
                    <a:pt x="0" y="1573"/>
                    <a:pt x="0" y="1573"/>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Freeform 17">
              <a:extLst>
                <a:ext uri="{FF2B5EF4-FFF2-40B4-BE49-F238E27FC236}">
                  <a16:creationId xmlns:a16="http://schemas.microsoft.com/office/drawing/2014/main" id="{DBABFAE8-31C2-4193-8963-4B80451D6CD5}"/>
                </a:ext>
              </a:extLst>
            </p:cNvPr>
            <p:cNvSpPr>
              <a:spLocks/>
            </p:cNvSpPr>
            <p:nvPr userDrawn="1"/>
          </p:nvSpPr>
          <p:spPr bwMode="auto">
            <a:xfrm>
              <a:off x="0" y="0"/>
              <a:ext cx="2852" cy="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Lst>
              <a:ahLst/>
              <a:cxnLst>
                <a:cxn ang="0">
                  <a:pos x="T0" y="T1"/>
                </a:cxn>
                <a:cxn ang="0">
                  <a:pos x="T2" y="T3"/>
                </a:cxn>
                <a:cxn ang="0">
                  <a:pos x="T4" y="T5"/>
                </a:cxn>
                <a:cxn ang="0">
                  <a:pos x="T6" y="T7"/>
                </a:cxn>
                <a:cxn ang="0">
                  <a:pos x="T8" y="T9"/>
                </a:cxn>
                <a:cxn ang="0">
                  <a:pos x="T10" y="T11"/>
                </a:cxn>
              </a:cxnLst>
              <a:rect l="0" t="0" r="r" b="b"/>
              <a:pathLst>
                <a:path w="1426" h="1545">
                  <a:moveTo>
                    <a:pt x="1426" y="0"/>
                  </a:moveTo>
                  <a:cubicBezTo>
                    <a:pt x="1426" y="1522"/>
                    <a:pt x="1426" y="1522"/>
                    <a:pt x="1426" y="1522"/>
                  </a:cubicBezTo>
                  <a:cubicBezTo>
                    <a:pt x="1426" y="1535"/>
                    <a:pt x="1416" y="1545"/>
                    <a:pt x="1403" y="1545"/>
                  </a:cubicBezTo>
                  <a:cubicBezTo>
                    <a:pt x="1334" y="1545"/>
                    <a:pt x="1334" y="1545"/>
                    <a:pt x="1334" y="1545"/>
                  </a:cubicBezTo>
                  <a:cubicBezTo>
                    <a:pt x="1163" y="1545"/>
                    <a:pt x="1163" y="1545"/>
                    <a:pt x="1163" y="1545"/>
                  </a:cubicBezTo>
                  <a:cubicBezTo>
                    <a:pt x="0" y="1545"/>
                    <a:pt x="0" y="1545"/>
                    <a:pt x="0" y="154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8">
              <a:extLst>
                <a:ext uri="{FF2B5EF4-FFF2-40B4-BE49-F238E27FC236}">
                  <a16:creationId xmlns:a16="http://schemas.microsoft.com/office/drawing/2014/main" id="{62B56F8A-AB09-4A72-8D9B-2EC7902BFD17}"/>
                </a:ext>
              </a:extLst>
            </p:cNvPr>
            <p:cNvSpPr>
              <a:spLocks/>
            </p:cNvSpPr>
            <p:nvPr userDrawn="1"/>
          </p:nvSpPr>
          <p:spPr bwMode="auto">
            <a:xfrm>
              <a:off x="0" y="0"/>
              <a:ext cx="2824" cy="3062"/>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Lst>
              <a:ahLst/>
              <a:cxnLst>
                <a:cxn ang="0">
                  <a:pos x="T0" y="T1"/>
                </a:cxn>
                <a:cxn ang="0">
                  <a:pos x="T2" y="T3"/>
                </a:cxn>
                <a:cxn ang="0">
                  <a:pos x="T4" y="T5"/>
                </a:cxn>
                <a:cxn ang="0">
                  <a:pos x="T6" y="T7"/>
                </a:cxn>
                <a:cxn ang="0">
                  <a:pos x="T8" y="T9"/>
                </a:cxn>
                <a:cxn ang="0">
                  <a:pos x="T10" y="T11"/>
                </a:cxn>
              </a:cxnLst>
              <a:rect l="0" t="0" r="r" b="b"/>
              <a:pathLst>
                <a:path w="1412" h="1531">
                  <a:moveTo>
                    <a:pt x="1412" y="0"/>
                  </a:moveTo>
                  <a:cubicBezTo>
                    <a:pt x="1412" y="1519"/>
                    <a:pt x="1412" y="1519"/>
                    <a:pt x="1412" y="1519"/>
                  </a:cubicBezTo>
                  <a:cubicBezTo>
                    <a:pt x="1412" y="1526"/>
                    <a:pt x="1407" y="1531"/>
                    <a:pt x="1400" y="1531"/>
                  </a:cubicBezTo>
                  <a:cubicBezTo>
                    <a:pt x="1334" y="1531"/>
                    <a:pt x="1334" y="1531"/>
                    <a:pt x="1334" y="1531"/>
                  </a:cubicBezTo>
                  <a:cubicBezTo>
                    <a:pt x="1163" y="1531"/>
                    <a:pt x="1163" y="1531"/>
                    <a:pt x="1163" y="1531"/>
                  </a:cubicBezTo>
                  <a:cubicBezTo>
                    <a:pt x="0" y="1531"/>
                    <a:pt x="0" y="1531"/>
                    <a:pt x="0" y="1531"/>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9">
              <a:extLst>
                <a:ext uri="{FF2B5EF4-FFF2-40B4-BE49-F238E27FC236}">
                  <a16:creationId xmlns:a16="http://schemas.microsoft.com/office/drawing/2014/main" id="{9D9BBD12-1E20-49F9-B869-0870993FF661}"/>
                </a:ext>
              </a:extLst>
            </p:cNvPr>
            <p:cNvSpPr>
              <a:spLocks/>
            </p:cNvSpPr>
            <p:nvPr userDrawn="1"/>
          </p:nvSpPr>
          <p:spPr bwMode="auto">
            <a:xfrm>
              <a:off x="0" y="0"/>
              <a:ext cx="2880" cy="3118"/>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Lst>
              <a:ahLst/>
              <a:cxnLst>
                <a:cxn ang="0">
                  <a:pos x="T0" y="T1"/>
                </a:cxn>
                <a:cxn ang="0">
                  <a:pos x="T2" y="T3"/>
                </a:cxn>
                <a:cxn ang="0">
                  <a:pos x="T4" y="T5"/>
                </a:cxn>
                <a:cxn ang="0">
                  <a:pos x="T6" y="T7"/>
                </a:cxn>
                <a:cxn ang="0">
                  <a:pos x="T8" y="T9"/>
                </a:cxn>
                <a:cxn ang="0">
                  <a:pos x="T10" y="T11"/>
                </a:cxn>
              </a:cxnLst>
              <a:rect l="0" t="0" r="r" b="b"/>
              <a:pathLst>
                <a:path w="1440" h="1559">
                  <a:moveTo>
                    <a:pt x="1440" y="0"/>
                  </a:moveTo>
                  <a:cubicBezTo>
                    <a:pt x="1440" y="1525"/>
                    <a:pt x="1440" y="1525"/>
                    <a:pt x="1440" y="1525"/>
                  </a:cubicBezTo>
                  <a:cubicBezTo>
                    <a:pt x="1440" y="1544"/>
                    <a:pt x="1425" y="1559"/>
                    <a:pt x="1406" y="1559"/>
                  </a:cubicBezTo>
                  <a:cubicBezTo>
                    <a:pt x="1334" y="1559"/>
                    <a:pt x="1334" y="1559"/>
                    <a:pt x="1334" y="1559"/>
                  </a:cubicBezTo>
                  <a:cubicBezTo>
                    <a:pt x="1163" y="1559"/>
                    <a:pt x="1163" y="1559"/>
                    <a:pt x="1163" y="1559"/>
                  </a:cubicBezTo>
                  <a:cubicBezTo>
                    <a:pt x="0" y="1559"/>
                    <a:pt x="0" y="1559"/>
                    <a:pt x="0" y="1559"/>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26" name="Group 22">
            <a:extLst>
              <a:ext uri="{FF2B5EF4-FFF2-40B4-BE49-F238E27FC236}">
                <a16:creationId xmlns:a16="http://schemas.microsoft.com/office/drawing/2014/main" id="{9A763F0C-8EF8-4F6A-972B-7C3453FBFFCD}"/>
              </a:ext>
            </a:extLst>
          </p:cNvPr>
          <p:cNvGrpSpPr>
            <a:grpSpLocks noChangeAspect="1"/>
          </p:cNvGrpSpPr>
          <p:nvPr userDrawn="1"/>
        </p:nvGrpSpPr>
        <p:grpSpPr bwMode="auto">
          <a:xfrm>
            <a:off x="5753100" y="-22438"/>
            <a:ext cx="685800" cy="6464300"/>
            <a:chOff x="2718" y="0"/>
            <a:chExt cx="324" cy="3054"/>
          </a:xfrm>
        </p:grpSpPr>
        <p:sp>
          <p:nvSpPr>
            <p:cNvPr id="37" name="Freeform 24">
              <a:extLst>
                <a:ext uri="{FF2B5EF4-FFF2-40B4-BE49-F238E27FC236}">
                  <a16:creationId xmlns:a16="http://schemas.microsoft.com/office/drawing/2014/main" id="{E2272FDA-F0F0-4A65-8C12-7B6215BA7CBF}"/>
                </a:ext>
              </a:extLst>
            </p:cNvPr>
            <p:cNvSpPr>
              <a:spLocks/>
            </p:cNvSpPr>
            <p:nvPr userDrawn="1"/>
          </p:nvSpPr>
          <p:spPr bwMode="auto">
            <a:xfrm>
              <a:off x="2718" y="0"/>
              <a:ext cx="324" cy="3054"/>
            </a:xfrm>
            <a:custGeom>
              <a:avLst/>
              <a:gdLst>
                <a:gd name="T0" fmla="*/ 0 w 324"/>
                <a:gd name="T1" fmla="*/ 0 h 3054"/>
                <a:gd name="T2" fmla="*/ 0 w 324"/>
                <a:gd name="T3" fmla="*/ 3054 h 3054"/>
                <a:gd name="T4" fmla="*/ 98 w 324"/>
                <a:gd name="T5" fmla="*/ 3054 h 3054"/>
                <a:gd name="T6" fmla="*/ 162 w 324"/>
                <a:gd name="T7" fmla="*/ 2974 h 3054"/>
                <a:gd name="T8" fmla="*/ 226 w 324"/>
                <a:gd name="T9" fmla="*/ 3054 h 3054"/>
                <a:gd name="T10" fmla="*/ 324 w 324"/>
                <a:gd name="T11" fmla="*/ 3054 h 3054"/>
                <a:gd name="T12" fmla="*/ 324 w 324"/>
                <a:gd name="T13" fmla="*/ 0 h 3054"/>
                <a:gd name="T14" fmla="*/ 0 w 324"/>
                <a:gd name="T15" fmla="*/ 0 h 30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054">
                  <a:moveTo>
                    <a:pt x="0" y="0"/>
                  </a:moveTo>
                  <a:lnTo>
                    <a:pt x="0" y="3054"/>
                  </a:lnTo>
                  <a:lnTo>
                    <a:pt x="98" y="3054"/>
                  </a:lnTo>
                  <a:lnTo>
                    <a:pt x="162" y="2974"/>
                  </a:lnTo>
                  <a:lnTo>
                    <a:pt x="226" y="3054"/>
                  </a:lnTo>
                  <a:lnTo>
                    <a:pt x="324" y="3054"/>
                  </a:lnTo>
                  <a:lnTo>
                    <a:pt x="32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8" name="Freeform 25">
              <a:extLst>
                <a:ext uri="{FF2B5EF4-FFF2-40B4-BE49-F238E27FC236}">
                  <a16:creationId xmlns:a16="http://schemas.microsoft.com/office/drawing/2014/main" id="{4CBA5483-FD26-475F-BCFD-7053F17E1F32}"/>
                </a:ext>
              </a:extLst>
            </p:cNvPr>
            <p:cNvSpPr>
              <a:spLocks/>
            </p:cNvSpPr>
            <p:nvPr userDrawn="1"/>
          </p:nvSpPr>
          <p:spPr bwMode="auto">
            <a:xfrm>
              <a:off x="2718" y="2364"/>
              <a:ext cx="324" cy="610"/>
            </a:xfrm>
            <a:custGeom>
              <a:avLst/>
              <a:gdLst>
                <a:gd name="T0" fmla="*/ 140 w 162"/>
                <a:gd name="T1" fmla="*/ 195 h 305"/>
                <a:gd name="T2" fmla="*/ 131 w 162"/>
                <a:gd name="T3" fmla="*/ 73 h 305"/>
                <a:gd name="T4" fmla="*/ 81 w 162"/>
                <a:gd name="T5" fmla="*/ 0 h 305"/>
                <a:gd name="T6" fmla="*/ 31 w 162"/>
                <a:gd name="T7" fmla="*/ 73 h 305"/>
                <a:gd name="T8" fmla="*/ 22 w 162"/>
                <a:gd name="T9" fmla="*/ 195 h 305"/>
                <a:gd name="T10" fmla="*/ 4 w 162"/>
                <a:gd name="T11" fmla="*/ 228 h 305"/>
                <a:gd name="T12" fmla="*/ 0 w 162"/>
                <a:gd name="T13" fmla="*/ 244 h 305"/>
                <a:gd name="T14" fmla="*/ 0 w 162"/>
                <a:gd name="T15" fmla="*/ 287 h 305"/>
                <a:gd name="T16" fmla="*/ 4 w 162"/>
                <a:gd name="T17" fmla="*/ 290 h 305"/>
                <a:gd name="T18" fmla="*/ 51 w 162"/>
                <a:gd name="T19" fmla="*/ 266 h 305"/>
                <a:gd name="T20" fmla="*/ 66 w 162"/>
                <a:gd name="T21" fmla="*/ 276 h 305"/>
                <a:gd name="T22" fmla="*/ 58 w 162"/>
                <a:gd name="T23" fmla="*/ 305 h 305"/>
                <a:gd name="T24" fmla="*/ 81 w 162"/>
                <a:gd name="T25" fmla="*/ 305 h 305"/>
                <a:gd name="T26" fmla="*/ 104 w 162"/>
                <a:gd name="T27" fmla="*/ 305 h 305"/>
                <a:gd name="T28" fmla="*/ 96 w 162"/>
                <a:gd name="T29" fmla="*/ 276 h 305"/>
                <a:gd name="T30" fmla="*/ 111 w 162"/>
                <a:gd name="T31" fmla="*/ 266 h 305"/>
                <a:gd name="T32" fmla="*/ 158 w 162"/>
                <a:gd name="T33" fmla="*/ 290 h 305"/>
                <a:gd name="T34" fmla="*/ 162 w 162"/>
                <a:gd name="T35" fmla="*/ 287 h 305"/>
                <a:gd name="T36" fmla="*/ 162 w 162"/>
                <a:gd name="T37" fmla="*/ 244 h 305"/>
                <a:gd name="T38" fmla="*/ 158 w 162"/>
                <a:gd name="T39" fmla="*/ 228 h 305"/>
                <a:gd name="T40" fmla="*/ 140 w 162"/>
                <a:gd name="T41" fmla="*/ 19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305">
                  <a:moveTo>
                    <a:pt x="140" y="195"/>
                  </a:moveTo>
                  <a:cubicBezTo>
                    <a:pt x="145" y="154"/>
                    <a:pt x="143" y="107"/>
                    <a:pt x="131" y="73"/>
                  </a:cubicBezTo>
                  <a:cubicBezTo>
                    <a:pt x="113" y="23"/>
                    <a:pt x="81" y="0"/>
                    <a:pt x="81" y="0"/>
                  </a:cubicBezTo>
                  <a:cubicBezTo>
                    <a:pt x="81" y="0"/>
                    <a:pt x="49" y="23"/>
                    <a:pt x="31" y="73"/>
                  </a:cubicBezTo>
                  <a:cubicBezTo>
                    <a:pt x="19" y="107"/>
                    <a:pt x="17" y="154"/>
                    <a:pt x="22" y="195"/>
                  </a:cubicBezTo>
                  <a:cubicBezTo>
                    <a:pt x="4" y="228"/>
                    <a:pt x="4" y="228"/>
                    <a:pt x="4" y="228"/>
                  </a:cubicBezTo>
                  <a:cubicBezTo>
                    <a:pt x="1" y="233"/>
                    <a:pt x="0" y="239"/>
                    <a:pt x="0" y="244"/>
                  </a:cubicBezTo>
                  <a:cubicBezTo>
                    <a:pt x="0" y="287"/>
                    <a:pt x="0" y="287"/>
                    <a:pt x="0" y="287"/>
                  </a:cubicBezTo>
                  <a:cubicBezTo>
                    <a:pt x="0" y="290"/>
                    <a:pt x="2" y="291"/>
                    <a:pt x="4" y="290"/>
                  </a:cubicBezTo>
                  <a:cubicBezTo>
                    <a:pt x="51" y="266"/>
                    <a:pt x="51" y="266"/>
                    <a:pt x="51" y="266"/>
                  </a:cubicBezTo>
                  <a:cubicBezTo>
                    <a:pt x="60" y="274"/>
                    <a:pt x="66" y="276"/>
                    <a:pt x="66" y="276"/>
                  </a:cubicBezTo>
                  <a:cubicBezTo>
                    <a:pt x="58" y="305"/>
                    <a:pt x="58" y="305"/>
                    <a:pt x="58" y="305"/>
                  </a:cubicBezTo>
                  <a:cubicBezTo>
                    <a:pt x="81" y="305"/>
                    <a:pt x="81" y="305"/>
                    <a:pt x="81" y="305"/>
                  </a:cubicBezTo>
                  <a:cubicBezTo>
                    <a:pt x="104" y="305"/>
                    <a:pt x="104" y="305"/>
                    <a:pt x="104" y="305"/>
                  </a:cubicBezTo>
                  <a:cubicBezTo>
                    <a:pt x="96" y="276"/>
                    <a:pt x="96" y="276"/>
                    <a:pt x="96" y="276"/>
                  </a:cubicBezTo>
                  <a:cubicBezTo>
                    <a:pt x="96" y="276"/>
                    <a:pt x="102" y="274"/>
                    <a:pt x="111" y="266"/>
                  </a:cubicBezTo>
                  <a:cubicBezTo>
                    <a:pt x="158" y="290"/>
                    <a:pt x="158" y="290"/>
                    <a:pt x="158" y="290"/>
                  </a:cubicBezTo>
                  <a:cubicBezTo>
                    <a:pt x="160" y="291"/>
                    <a:pt x="162" y="290"/>
                    <a:pt x="162" y="287"/>
                  </a:cubicBezTo>
                  <a:cubicBezTo>
                    <a:pt x="162" y="244"/>
                    <a:pt x="162" y="244"/>
                    <a:pt x="162" y="244"/>
                  </a:cubicBezTo>
                  <a:cubicBezTo>
                    <a:pt x="162" y="239"/>
                    <a:pt x="161" y="233"/>
                    <a:pt x="158" y="228"/>
                  </a:cubicBezTo>
                  <a:lnTo>
                    <a:pt x="140" y="195"/>
                  </a:lnTo>
                  <a:close/>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9" name="Oval 26">
              <a:extLst>
                <a:ext uri="{FF2B5EF4-FFF2-40B4-BE49-F238E27FC236}">
                  <a16:creationId xmlns:a16="http://schemas.microsoft.com/office/drawing/2014/main" id="{97B9F1ED-76E7-472B-B18C-30505F3AD2A8}"/>
                </a:ext>
              </a:extLst>
            </p:cNvPr>
            <p:cNvSpPr>
              <a:spLocks noChangeArrowheads="1"/>
            </p:cNvSpPr>
            <p:nvPr userDrawn="1"/>
          </p:nvSpPr>
          <p:spPr bwMode="auto">
            <a:xfrm>
              <a:off x="2824" y="2606"/>
              <a:ext cx="112" cy="112"/>
            </a:xfrm>
            <a:prstGeom prst="ellipse">
              <a:avLst/>
            </a:pr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0" name="Freeform 27">
              <a:extLst>
                <a:ext uri="{FF2B5EF4-FFF2-40B4-BE49-F238E27FC236}">
                  <a16:creationId xmlns:a16="http://schemas.microsoft.com/office/drawing/2014/main" id="{98C7FC9C-A13F-45B3-9BDA-B149FB325A3F}"/>
                </a:ext>
              </a:extLst>
            </p:cNvPr>
            <p:cNvSpPr>
              <a:spLocks/>
            </p:cNvSpPr>
            <p:nvPr userDrawn="1"/>
          </p:nvSpPr>
          <p:spPr bwMode="auto">
            <a:xfrm>
              <a:off x="2846" y="2628"/>
              <a:ext cx="34" cy="34"/>
            </a:xfrm>
            <a:custGeom>
              <a:avLst/>
              <a:gdLst>
                <a:gd name="T0" fmla="*/ 0 w 17"/>
                <a:gd name="T1" fmla="*/ 17 h 17"/>
                <a:gd name="T2" fmla="*/ 17 w 17"/>
                <a:gd name="T3" fmla="*/ 0 h 17"/>
              </a:gdLst>
              <a:ahLst/>
              <a:cxnLst>
                <a:cxn ang="0">
                  <a:pos x="T0" y="T1"/>
                </a:cxn>
                <a:cxn ang="0">
                  <a:pos x="T2" y="T3"/>
                </a:cxn>
              </a:cxnLst>
              <a:rect l="0" t="0" r="r" b="b"/>
              <a:pathLst>
                <a:path w="17" h="17">
                  <a:moveTo>
                    <a:pt x="0" y="17"/>
                  </a:moveTo>
                  <a:cubicBezTo>
                    <a:pt x="0" y="8"/>
                    <a:pt x="8" y="0"/>
                    <a:pt x="17" y="0"/>
                  </a:cubicBezTo>
                </a:path>
              </a:pathLst>
            </a:cu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1" name="Line 28">
              <a:extLst>
                <a:ext uri="{FF2B5EF4-FFF2-40B4-BE49-F238E27FC236}">
                  <a16:creationId xmlns:a16="http://schemas.microsoft.com/office/drawing/2014/main" id="{DBFE9229-94D3-48F0-B384-02213CC70963}"/>
                </a:ext>
              </a:extLst>
            </p:cNvPr>
            <p:cNvSpPr>
              <a:spLocks noChangeShapeType="1"/>
            </p:cNvSpPr>
            <p:nvPr userDrawn="1"/>
          </p:nvSpPr>
          <p:spPr bwMode="auto">
            <a:xfrm>
              <a:off x="2850" y="2916"/>
              <a:ext cx="60" cy="0"/>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2" name="Line 29">
              <a:extLst>
                <a:ext uri="{FF2B5EF4-FFF2-40B4-BE49-F238E27FC236}">
                  <a16:creationId xmlns:a16="http://schemas.microsoft.com/office/drawing/2014/main" id="{9D376989-C2AC-4FF1-A195-907325FAB938}"/>
                </a:ext>
              </a:extLst>
            </p:cNvPr>
            <p:cNvSpPr>
              <a:spLocks noChangeShapeType="1"/>
            </p:cNvSpPr>
            <p:nvPr userDrawn="1"/>
          </p:nvSpPr>
          <p:spPr bwMode="auto">
            <a:xfrm>
              <a:off x="2792" y="2480"/>
              <a:ext cx="176" cy="0"/>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3" name="Line 30">
              <a:extLst>
                <a:ext uri="{FF2B5EF4-FFF2-40B4-BE49-F238E27FC236}">
                  <a16:creationId xmlns:a16="http://schemas.microsoft.com/office/drawing/2014/main" id="{42050C23-62B7-4413-BE1E-2F14A7C7E2F8}"/>
                </a:ext>
              </a:extLst>
            </p:cNvPr>
            <p:cNvSpPr>
              <a:spLocks noChangeShapeType="1"/>
            </p:cNvSpPr>
            <p:nvPr userDrawn="1"/>
          </p:nvSpPr>
          <p:spPr bwMode="auto">
            <a:xfrm>
              <a:off x="2762" y="2754"/>
              <a:ext cx="58" cy="142"/>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4" name="Line 31">
              <a:extLst>
                <a:ext uri="{FF2B5EF4-FFF2-40B4-BE49-F238E27FC236}">
                  <a16:creationId xmlns:a16="http://schemas.microsoft.com/office/drawing/2014/main" id="{B79B8A47-A2EB-4DAD-94A8-721662D12810}"/>
                </a:ext>
              </a:extLst>
            </p:cNvPr>
            <p:cNvSpPr>
              <a:spLocks noChangeShapeType="1"/>
            </p:cNvSpPr>
            <p:nvPr userDrawn="1"/>
          </p:nvSpPr>
          <p:spPr bwMode="auto">
            <a:xfrm flipH="1">
              <a:off x="2940" y="2754"/>
              <a:ext cx="58" cy="142"/>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5" name="Freeform 32">
              <a:extLst>
                <a:ext uri="{FF2B5EF4-FFF2-40B4-BE49-F238E27FC236}">
                  <a16:creationId xmlns:a16="http://schemas.microsoft.com/office/drawing/2014/main" id="{877955C6-4627-4B8D-8FA3-02A0A93F46A8}"/>
                </a:ext>
              </a:extLst>
            </p:cNvPr>
            <p:cNvSpPr>
              <a:spLocks/>
            </p:cNvSpPr>
            <p:nvPr userDrawn="1"/>
          </p:nvSpPr>
          <p:spPr bwMode="auto">
            <a:xfrm>
              <a:off x="2870" y="2754"/>
              <a:ext cx="20" cy="162"/>
            </a:xfrm>
            <a:custGeom>
              <a:avLst/>
              <a:gdLst>
                <a:gd name="T0" fmla="*/ 5 w 10"/>
                <a:gd name="T1" fmla="*/ 0 h 81"/>
                <a:gd name="T2" fmla="*/ 5 w 10"/>
                <a:gd name="T3" fmla="*/ 0 h 81"/>
                <a:gd name="T4" fmla="*/ 2 w 10"/>
                <a:gd name="T5" fmla="*/ 3 h 81"/>
                <a:gd name="T6" fmla="*/ 0 w 10"/>
                <a:gd name="T7" fmla="*/ 81 h 81"/>
                <a:gd name="T8" fmla="*/ 5 w 10"/>
                <a:gd name="T9" fmla="*/ 81 h 81"/>
                <a:gd name="T10" fmla="*/ 10 w 10"/>
                <a:gd name="T11" fmla="*/ 81 h 81"/>
                <a:gd name="T12" fmla="*/ 9 w 10"/>
                <a:gd name="T13" fmla="*/ 3 h 81"/>
                <a:gd name="T14" fmla="*/ 5 w 1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1">
                  <a:moveTo>
                    <a:pt x="5" y="0"/>
                  </a:moveTo>
                  <a:cubicBezTo>
                    <a:pt x="5" y="0"/>
                    <a:pt x="5" y="0"/>
                    <a:pt x="5" y="0"/>
                  </a:cubicBezTo>
                  <a:cubicBezTo>
                    <a:pt x="3" y="0"/>
                    <a:pt x="2" y="2"/>
                    <a:pt x="2" y="3"/>
                  </a:cubicBezTo>
                  <a:cubicBezTo>
                    <a:pt x="0" y="81"/>
                    <a:pt x="0" y="81"/>
                    <a:pt x="0" y="81"/>
                  </a:cubicBezTo>
                  <a:cubicBezTo>
                    <a:pt x="5" y="81"/>
                    <a:pt x="5" y="81"/>
                    <a:pt x="5" y="81"/>
                  </a:cubicBezTo>
                  <a:cubicBezTo>
                    <a:pt x="10" y="81"/>
                    <a:pt x="10" y="81"/>
                    <a:pt x="10" y="81"/>
                  </a:cubicBezTo>
                  <a:cubicBezTo>
                    <a:pt x="9" y="3"/>
                    <a:pt x="9" y="3"/>
                    <a:pt x="9" y="3"/>
                  </a:cubicBezTo>
                  <a:cubicBezTo>
                    <a:pt x="8" y="2"/>
                    <a:pt x="7" y="0"/>
                    <a:pt x="5" y="0"/>
                  </a:cubicBezTo>
                  <a:close/>
                </a:path>
              </a:pathLst>
            </a:cu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47" name="Group 4">
            <a:extLst>
              <a:ext uri="{FF2B5EF4-FFF2-40B4-BE49-F238E27FC236}">
                <a16:creationId xmlns:a16="http://schemas.microsoft.com/office/drawing/2014/main" id="{27C1DAA5-FFFD-4148-A332-FAD78C2551BB}"/>
              </a:ext>
            </a:extLst>
          </p:cNvPr>
          <p:cNvGrpSpPr>
            <a:grpSpLocks noChangeAspect="1"/>
          </p:cNvGrpSpPr>
          <p:nvPr userDrawn="1"/>
        </p:nvGrpSpPr>
        <p:grpSpPr bwMode="auto">
          <a:xfrm>
            <a:off x="6066839" y="1734438"/>
            <a:ext cx="397544" cy="254167"/>
            <a:chOff x="2702" y="1494"/>
            <a:chExt cx="366" cy="234"/>
          </a:xfrm>
        </p:grpSpPr>
        <p:sp>
          <p:nvSpPr>
            <p:cNvPr id="48" name="Freeform 6">
              <a:extLst>
                <a:ext uri="{FF2B5EF4-FFF2-40B4-BE49-F238E27FC236}">
                  <a16:creationId xmlns:a16="http://schemas.microsoft.com/office/drawing/2014/main" id="{505DE4EE-2F0D-4DD3-9F2D-2518E4A5B10A}"/>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49" name="Freeform 7">
              <a:extLst>
                <a:ext uri="{FF2B5EF4-FFF2-40B4-BE49-F238E27FC236}">
                  <a16:creationId xmlns:a16="http://schemas.microsoft.com/office/drawing/2014/main" id="{BB78FF6B-DBA3-45B9-AF83-A0B55E4A6B49}"/>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0" name="Group 4">
            <a:extLst>
              <a:ext uri="{FF2B5EF4-FFF2-40B4-BE49-F238E27FC236}">
                <a16:creationId xmlns:a16="http://schemas.microsoft.com/office/drawing/2014/main" id="{27BD0228-F0CC-4758-A526-64E97DCC92D6}"/>
              </a:ext>
            </a:extLst>
          </p:cNvPr>
          <p:cNvGrpSpPr>
            <a:grpSpLocks noChangeAspect="1"/>
          </p:cNvGrpSpPr>
          <p:nvPr userDrawn="1"/>
        </p:nvGrpSpPr>
        <p:grpSpPr bwMode="auto">
          <a:xfrm>
            <a:off x="5655444" y="2096061"/>
            <a:ext cx="529131" cy="338297"/>
            <a:chOff x="2702" y="1494"/>
            <a:chExt cx="366" cy="234"/>
          </a:xfrm>
        </p:grpSpPr>
        <p:sp>
          <p:nvSpPr>
            <p:cNvPr id="51" name="Freeform 6">
              <a:extLst>
                <a:ext uri="{FF2B5EF4-FFF2-40B4-BE49-F238E27FC236}">
                  <a16:creationId xmlns:a16="http://schemas.microsoft.com/office/drawing/2014/main" id="{45BBFA52-1682-4C55-B1C0-9DFAA7CA6D79}"/>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52" name="Freeform 7">
              <a:extLst>
                <a:ext uri="{FF2B5EF4-FFF2-40B4-BE49-F238E27FC236}">
                  <a16:creationId xmlns:a16="http://schemas.microsoft.com/office/drawing/2014/main" id="{D4742561-EBAA-4B66-80F7-9F1C05904470}"/>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5868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decel="50000" fill="hold" nodeType="clickEffect">
                                  <p:stCondLst>
                                    <p:cond delay="0"/>
                                  </p:stCondLst>
                                  <p:childTnLst>
                                    <p:animMotion origin="layout" path="M -2.77778E-7 3.08642E-6 L -0.03663 3.08642E-6 " pathEditMode="relative" rAng="0" ptsTypes="AA">
                                      <p:cBhvr>
                                        <p:cTn id="6" dur="2000" fill="hold"/>
                                        <p:tgtEl>
                                          <p:spTgt spid="50"/>
                                        </p:tgtEl>
                                        <p:attrNameLst>
                                          <p:attrName>ppt_x</p:attrName>
                                          <p:attrName>ppt_y</p:attrName>
                                        </p:attrNameLst>
                                      </p:cBhvr>
                                      <p:rCtr x="-1840" y="0"/>
                                    </p:animMotion>
                                  </p:childTnLst>
                                </p:cTn>
                              </p:par>
                              <p:par>
                                <p:cTn id="7" presetID="35" presetClass="path" presetSubtype="0" decel="50000" fill="hold" nodeType="withEffect">
                                  <p:stCondLst>
                                    <p:cond delay="0"/>
                                  </p:stCondLst>
                                  <p:childTnLst>
                                    <p:animMotion origin="layout" path="M 1.11111E-6 3.7037E-6 L 0.02934 3.7037E-6 " pathEditMode="relative" rAng="0" ptsTypes="AA">
                                      <p:cBhvr>
                                        <p:cTn id="8" dur="2000" fill="hold"/>
                                        <p:tgtEl>
                                          <p:spTgt spid="47"/>
                                        </p:tgtEl>
                                        <p:attrNameLst>
                                          <p:attrName>ppt_x</p:attrName>
                                          <p:attrName>ppt_y</p:attrName>
                                        </p:attrNameLst>
                                      </p:cBhvr>
                                      <p:rCtr x="1458" y="0"/>
                                    </p:animMotion>
                                  </p:childTnLst>
                                </p:cTn>
                              </p:par>
                              <p:par>
                                <p:cTn id="9" presetID="2" presetClass="exit" presetSubtype="1" fill="hold" nodeType="withEffect">
                                  <p:stCondLst>
                                    <p:cond delay="0"/>
                                  </p:stCondLst>
                                  <p:childTnLst>
                                    <p:anim calcmode="lin" valueType="num">
                                      <p:cBhvr additive="base">
                                        <p:cTn id="10" dur="500"/>
                                        <p:tgtEl>
                                          <p:spTgt spid="26"/>
                                        </p:tgtEl>
                                        <p:attrNameLst>
                                          <p:attrName>ppt_x</p:attrName>
                                        </p:attrNameLst>
                                      </p:cBhvr>
                                      <p:tavLst>
                                        <p:tav tm="0">
                                          <p:val>
                                            <p:strVal val="ppt_x"/>
                                          </p:val>
                                        </p:tav>
                                        <p:tav tm="100000">
                                          <p:val>
                                            <p:strVal val="ppt_x"/>
                                          </p:val>
                                        </p:tav>
                                      </p:tavLst>
                                    </p:anim>
                                    <p:anim calcmode="lin" valueType="num">
                                      <p:cBhvr additive="base">
                                        <p:cTn id="11" dur="500"/>
                                        <p:tgtEl>
                                          <p:spTgt spid="26"/>
                                        </p:tgtEl>
                                        <p:attrNameLst>
                                          <p:attrName>ppt_y</p:attrName>
                                        </p:attrNameLst>
                                      </p:cBhvr>
                                      <p:tavLst>
                                        <p:tav tm="0">
                                          <p:val>
                                            <p:strVal val="ppt_y"/>
                                          </p:val>
                                        </p:tav>
                                        <p:tav tm="100000">
                                          <p:val>
                                            <p:strVal val="0-ppt_h/2"/>
                                          </p:val>
                                        </p:tav>
                                      </p:tavLst>
                                    </p:anim>
                                    <p:set>
                                      <p:cBhvr>
                                        <p:cTn id="12" dur="1" fill="hold">
                                          <p:stCondLst>
                                            <p:cond delay="499"/>
                                          </p:stCondLst>
                                        </p:cTn>
                                        <p:tgtEl>
                                          <p:spTgt spid="26"/>
                                        </p:tgtEl>
                                        <p:attrNameLst>
                                          <p:attrName>style.visibility</p:attrName>
                                        </p:attrNameLst>
                                      </p:cBhvr>
                                      <p:to>
                                        <p:strVal val="hidden"/>
                                      </p:to>
                                    </p:set>
                                  </p:childTnLst>
                                </p:cTn>
                              </p:par>
                              <p:par>
                                <p:cTn id="13" presetID="2" presetClass="exit" presetSubtype="8" fill="hold" grpId="0" nodeType="withEffect">
                                  <p:stCondLst>
                                    <p:cond delay="500"/>
                                  </p:stCondLst>
                                  <p:childTnLst>
                                    <p:anim calcmode="lin" valueType="num">
                                      <p:cBhvr additive="base">
                                        <p:cTn id="14" dur="500"/>
                                        <p:tgtEl>
                                          <p:spTgt spid="30"/>
                                        </p:tgtEl>
                                        <p:attrNameLst>
                                          <p:attrName>ppt_x</p:attrName>
                                        </p:attrNameLst>
                                      </p:cBhvr>
                                      <p:tavLst>
                                        <p:tav tm="0">
                                          <p:val>
                                            <p:strVal val="ppt_x"/>
                                          </p:val>
                                        </p:tav>
                                        <p:tav tm="100000">
                                          <p:val>
                                            <p:strVal val="0-ppt_w/2"/>
                                          </p:val>
                                        </p:tav>
                                      </p:tavLst>
                                    </p:anim>
                                    <p:anim calcmode="lin" valueType="num">
                                      <p:cBhvr additive="base">
                                        <p:cTn id="15" dur="500"/>
                                        <p:tgtEl>
                                          <p:spTgt spid="30"/>
                                        </p:tgtEl>
                                        <p:attrNameLst>
                                          <p:attrName>ppt_y</p:attrName>
                                        </p:attrNameLst>
                                      </p:cBhvr>
                                      <p:tavLst>
                                        <p:tav tm="0">
                                          <p:val>
                                            <p:strVal val="ppt_y"/>
                                          </p:val>
                                        </p:tav>
                                        <p:tav tm="100000">
                                          <p:val>
                                            <p:strVal val="ppt_y"/>
                                          </p:val>
                                        </p:tav>
                                      </p:tavLst>
                                    </p:anim>
                                    <p:set>
                                      <p:cBhvr>
                                        <p:cTn id="16" dur="1" fill="hold">
                                          <p:stCondLst>
                                            <p:cond delay="499"/>
                                          </p:stCondLst>
                                        </p:cTn>
                                        <p:tgtEl>
                                          <p:spTgt spid="30"/>
                                        </p:tgtEl>
                                        <p:attrNameLst>
                                          <p:attrName>style.visibility</p:attrName>
                                        </p:attrNameLst>
                                      </p:cBhvr>
                                      <p:to>
                                        <p:strVal val="hidden"/>
                                      </p:to>
                                    </p:set>
                                  </p:childTnLst>
                                </p:cTn>
                              </p:par>
                              <p:par>
                                <p:cTn id="17" presetID="2" presetClass="exit" presetSubtype="2" fill="hold" grpId="0" nodeType="withEffect">
                                  <p:stCondLst>
                                    <p:cond delay="500"/>
                                  </p:stCondLst>
                                  <p:childTnLst>
                                    <p:anim calcmode="lin" valueType="num">
                                      <p:cBhvr additive="base">
                                        <p:cTn id="18" dur="500"/>
                                        <p:tgtEl>
                                          <p:spTgt spid="36"/>
                                        </p:tgtEl>
                                        <p:attrNameLst>
                                          <p:attrName>ppt_x</p:attrName>
                                        </p:attrNameLst>
                                      </p:cBhvr>
                                      <p:tavLst>
                                        <p:tav tm="0">
                                          <p:val>
                                            <p:strVal val="ppt_x"/>
                                          </p:val>
                                        </p:tav>
                                        <p:tav tm="100000">
                                          <p:val>
                                            <p:strVal val="1+ppt_w/2"/>
                                          </p:val>
                                        </p:tav>
                                      </p:tavLst>
                                    </p:anim>
                                    <p:anim calcmode="lin" valueType="num">
                                      <p:cBhvr additive="base">
                                        <p:cTn id="19" dur="500"/>
                                        <p:tgtEl>
                                          <p:spTgt spid="36"/>
                                        </p:tgtEl>
                                        <p:attrNameLst>
                                          <p:attrName>ppt_y</p:attrName>
                                        </p:attrNameLst>
                                      </p:cBhvr>
                                      <p:tavLst>
                                        <p:tav tm="0">
                                          <p:val>
                                            <p:strVal val="ppt_y"/>
                                          </p:val>
                                        </p:tav>
                                        <p:tav tm="100000">
                                          <p:val>
                                            <p:strVal val="ppt_y"/>
                                          </p:val>
                                        </p:tav>
                                      </p:tavLst>
                                    </p:anim>
                                    <p:set>
                                      <p:cBhvr>
                                        <p:cTn id="2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32425BA9-E932-4464-90E9-2F6E06DF796D}"/>
              </a:ext>
            </a:extLst>
          </p:cNvPr>
          <p:cNvGrpSpPr>
            <a:grpSpLocks noChangeAspect="1"/>
          </p:cNvGrpSpPr>
          <p:nvPr userDrawn="1"/>
        </p:nvGrpSpPr>
        <p:grpSpPr bwMode="auto">
          <a:xfrm>
            <a:off x="5977468" y="6481235"/>
            <a:ext cx="6214533" cy="376767"/>
            <a:chOff x="2824" y="3062"/>
            <a:chExt cx="2936" cy="178"/>
          </a:xfrm>
        </p:grpSpPr>
        <p:sp>
          <p:nvSpPr>
            <p:cNvPr id="7" name="Freeform 6">
              <a:extLst>
                <a:ext uri="{FF2B5EF4-FFF2-40B4-BE49-F238E27FC236}">
                  <a16:creationId xmlns:a16="http://schemas.microsoft.com/office/drawing/2014/main" id="{D0097E72-543B-46A4-80B0-76736A21E8D3}"/>
                </a:ext>
              </a:extLst>
            </p:cNvPr>
            <p:cNvSpPr>
              <a:spLocks/>
            </p:cNvSpPr>
            <p:nvPr userDrawn="1"/>
          </p:nvSpPr>
          <p:spPr bwMode="auto">
            <a:xfrm>
              <a:off x="2824" y="3062"/>
              <a:ext cx="2936" cy="178"/>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8" name="Freeform 7">
              <a:extLst>
                <a:ext uri="{FF2B5EF4-FFF2-40B4-BE49-F238E27FC236}">
                  <a16:creationId xmlns:a16="http://schemas.microsoft.com/office/drawing/2014/main" id="{BB45291A-D0DA-4DD7-8E72-3B0B5F36D356}"/>
                </a:ext>
              </a:extLst>
            </p:cNvPr>
            <p:cNvSpPr>
              <a:spLocks/>
            </p:cNvSpPr>
            <p:nvPr userDrawn="1"/>
          </p:nvSpPr>
          <p:spPr bwMode="auto">
            <a:xfrm>
              <a:off x="2852" y="3090"/>
              <a:ext cx="2908" cy="150"/>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Freeform 8">
              <a:extLst>
                <a:ext uri="{FF2B5EF4-FFF2-40B4-BE49-F238E27FC236}">
                  <a16:creationId xmlns:a16="http://schemas.microsoft.com/office/drawing/2014/main" id="{4B5C478F-D5CB-48C5-A312-DFFD84CC2B85}"/>
                </a:ext>
              </a:extLst>
            </p:cNvPr>
            <p:cNvSpPr>
              <a:spLocks/>
            </p:cNvSpPr>
            <p:nvPr userDrawn="1"/>
          </p:nvSpPr>
          <p:spPr bwMode="auto">
            <a:xfrm>
              <a:off x="2880" y="3118"/>
              <a:ext cx="2880" cy="122"/>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9">
              <a:extLst>
                <a:ext uri="{FF2B5EF4-FFF2-40B4-BE49-F238E27FC236}">
                  <a16:creationId xmlns:a16="http://schemas.microsoft.com/office/drawing/2014/main" id="{9D9732C0-87EC-456D-9BA7-EADACEE11CE6}"/>
                </a:ext>
              </a:extLst>
            </p:cNvPr>
            <p:cNvSpPr>
              <a:spLocks/>
            </p:cNvSpPr>
            <p:nvPr userDrawn="1"/>
          </p:nvSpPr>
          <p:spPr bwMode="auto">
            <a:xfrm>
              <a:off x="2908" y="3146"/>
              <a:ext cx="2852" cy="94"/>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10">
              <a:extLst>
                <a:ext uri="{FF2B5EF4-FFF2-40B4-BE49-F238E27FC236}">
                  <a16:creationId xmlns:a16="http://schemas.microsoft.com/office/drawing/2014/main" id="{FBDE68E1-C9DE-43A2-8FB1-8450F2FBCD9A}"/>
                </a:ext>
              </a:extLst>
            </p:cNvPr>
            <p:cNvSpPr>
              <a:spLocks/>
            </p:cNvSpPr>
            <p:nvPr userDrawn="1"/>
          </p:nvSpPr>
          <p:spPr bwMode="auto">
            <a:xfrm>
              <a:off x="2936" y="3174"/>
              <a:ext cx="2824" cy="66"/>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21239560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31" name="Group 22">
            <a:extLst>
              <a:ext uri="{FF2B5EF4-FFF2-40B4-BE49-F238E27FC236}">
                <a16:creationId xmlns:a16="http://schemas.microsoft.com/office/drawing/2014/main" id="{52A7ADDA-FCE3-4A89-BAB0-948362E49896}"/>
              </a:ext>
            </a:extLst>
          </p:cNvPr>
          <p:cNvGrpSpPr>
            <a:grpSpLocks noChangeAspect="1"/>
          </p:cNvGrpSpPr>
          <p:nvPr userDrawn="1"/>
        </p:nvGrpSpPr>
        <p:grpSpPr bwMode="auto">
          <a:xfrm>
            <a:off x="5977468" y="0"/>
            <a:ext cx="237067" cy="6858000"/>
            <a:chOff x="2824" y="0"/>
            <a:chExt cx="112" cy="3240"/>
          </a:xfrm>
        </p:grpSpPr>
        <p:sp>
          <p:nvSpPr>
            <p:cNvPr id="34" name="Line 24">
              <a:extLst>
                <a:ext uri="{FF2B5EF4-FFF2-40B4-BE49-F238E27FC236}">
                  <a16:creationId xmlns:a16="http://schemas.microsoft.com/office/drawing/2014/main" id="{019DA174-FD37-40B8-9CC9-ACD5ABEBD9CC}"/>
                </a:ext>
              </a:extLst>
            </p:cNvPr>
            <p:cNvSpPr>
              <a:spLocks noChangeShapeType="1"/>
            </p:cNvSpPr>
            <p:nvPr userDrawn="1"/>
          </p:nvSpPr>
          <p:spPr bwMode="auto">
            <a:xfrm>
              <a:off x="2936" y="0"/>
              <a:ext cx="0" cy="324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5" name="Line 25">
              <a:extLst>
                <a:ext uri="{FF2B5EF4-FFF2-40B4-BE49-F238E27FC236}">
                  <a16:creationId xmlns:a16="http://schemas.microsoft.com/office/drawing/2014/main" id="{B7ADB0A9-0B95-4B50-84F4-389AB07CA232}"/>
                </a:ext>
              </a:extLst>
            </p:cNvPr>
            <p:cNvSpPr>
              <a:spLocks noChangeShapeType="1"/>
            </p:cNvSpPr>
            <p:nvPr userDrawn="1"/>
          </p:nvSpPr>
          <p:spPr bwMode="auto">
            <a:xfrm>
              <a:off x="2908" y="0"/>
              <a:ext cx="0" cy="324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6" name="Line 26">
              <a:extLst>
                <a:ext uri="{FF2B5EF4-FFF2-40B4-BE49-F238E27FC236}">
                  <a16:creationId xmlns:a16="http://schemas.microsoft.com/office/drawing/2014/main" id="{EDF3FA4A-F40B-48D2-B9AF-0253CFF71C26}"/>
                </a:ext>
              </a:extLst>
            </p:cNvPr>
            <p:cNvSpPr>
              <a:spLocks noChangeShapeType="1"/>
            </p:cNvSpPr>
            <p:nvPr userDrawn="1"/>
          </p:nvSpPr>
          <p:spPr bwMode="auto">
            <a:xfrm>
              <a:off x="2852" y="0"/>
              <a:ext cx="0" cy="324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7" name="Line 27">
              <a:extLst>
                <a:ext uri="{FF2B5EF4-FFF2-40B4-BE49-F238E27FC236}">
                  <a16:creationId xmlns:a16="http://schemas.microsoft.com/office/drawing/2014/main" id="{E4D8FF4D-721C-4752-BDA3-C0FDBB423B0C}"/>
                </a:ext>
              </a:extLst>
            </p:cNvPr>
            <p:cNvSpPr>
              <a:spLocks noChangeShapeType="1"/>
            </p:cNvSpPr>
            <p:nvPr userDrawn="1"/>
          </p:nvSpPr>
          <p:spPr bwMode="auto">
            <a:xfrm>
              <a:off x="2824" y="0"/>
              <a:ext cx="0" cy="324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8" name="Line 28">
              <a:extLst>
                <a:ext uri="{FF2B5EF4-FFF2-40B4-BE49-F238E27FC236}">
                  <a16:creationId xmlns:a16="http://schemas.microsoft.com/office/drawing/2014/main" id="{11B328EE-8FB3-4DD5-BB8E-4FB0D6C4D93A}"/>
                </a:ext>
              </a:extLst>
            </p:cNvPr>
            <p:cNvSpPr>
              <a:spLocks noChangeShapeType="1"/>
            </p:cNvSpPr>
            <p:nvPr userDrawn="1"/>
          </p:nvSpPr>
          <p:spPr bwMode="auto">
            <a:xfrm>
              <a:off x="2880" y="0"/>
              <a:ext cx="0" cy="324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219640577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picture containing floor, person, indoor&#10;&#10;Description generated with very high confidence">
            <a:extLst>
              <a:ext uri="{FF2B5EF4-FFF2-40B4-BE49-F238E27FC236}">
                <a16:creationId xmlns:a16="http://schemas.microsoft.com/office/drawing/2014/main" id="{F0BCA5AC-0B51-48B5-8918-C99B6B940D1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 name="Rectangle 1">
            <a:extLst>
              <a:ext uri="{FF2B5EF4-FFF2-40B4-BE49-F238E27FC236}">
                <a16:creationId xmlns:a16="http://schemas.microsoft.com/office/drawing/2014/main" id="{1A069DC7-B042-4363-8F79-38B63DB23D88}"/>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a:extLst>
              <a:ext uri="{FF2B5EF4-FFF2-40B4-BE49-F238E27FC236}">
                <a16:creationId xmlns:a16="http://schemas.microsoft.com/office/drawing/2014/main" id="{DD3B995F-E5B3-4948-9AF1-A895989E55C2}"/>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a:extLst>
              <a:ext uri="{FF2B5EF4-FFF2-40B4-BE49-F238E27FC236}">
                <a16:creationId xmlns:a16="http://schemas.microsoft.com/office/drawing/2014/main" id="{D9FE24F9-3EBF-48BF-8DC9-31CA46966259}"/>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Line 6">
            <a:extLst>
              <a:ext uri="{FF2B5EF4-FFF2-40B4-BE49-F238E27FC236}">
                <a16:creationId xmlns:a16="http://schemas.microsoft.com/office/drawing/2014/main" id="{3DAB73B9-AB95-4AF3-83D9-21D625EDE9B0}"/>
              </a:ext>
            </a:extLst>
          </p:cNvPr>
          <p:cNvSpPr>
            <a:spLocks noChangeShapeType="1"/>
          </p:cNvSpPr>
          <p:nvPr userDrawn="1"/>
        </p:nvSpPr>
        <p:spPr bwMode="auto">
          <a:xfrm>
            <a:off x="0" y="6483351"/>
            <a:ext cx="1219200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2" name="Line 7">
            <a:extLst>
              <a:ext uri="{FF2B5EF4-FFF2-40B4-BE49-F238E27FC236}">
                <a16:creationId xmlns:a16="http://schemas.microsoft.com/office/drawing/2014/main" id="{8BC51552-0A65-462A-84DA-17D9D15996A4}"/>
              </a:ext>
            </a:extLst>
          </p:cNvPr>
          <p:cNvSpPr>
            <a:spLocks noChangeShapeType="1"/>
          </p:cNvSpPr>
          <p:nvPr userDrawn="1"/>
        </p:nvSpPr>
        <p:spPr bwMode="auto">
          <a:xfrm>
            <a:off x="0" y="6542617"/>
            <a:ext cx="1219200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3" name="Line 8">
            <a:extLst>
              <a:ext uri="{FF2B5EF4-FFF2-40B4-BE49-F238E27FC236}">
                <a16:creationId xmlns:a16="http://schemas.microsoft.com/office/drawing/2014/main" id="{14E4E765-C6E4-4C36-BA7D-DD85F6A3B200}"/>
              </a:ext>
            </a:extLst>
          </p:cNvPr>
          <p:cNvSpPr>
            <a:spLocks noChangeShapeType="1"/>
          </p:cNvSpPr>
          <p:nvPr userDrawn="1"/>
        </p:nvSpPr>
        <p:spPr bwMode="auto">
          <a:xfrm>
            <a:off x="0" y="6601884"/>
            <a:ext cx="1219200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4" name="Line 9">
            <a:extLst>
              <a:ext uri="{FF2B5EF4-FFF2-40B4-BE49-F238E27FC236}">
                <a16:creationId xmlns:a16="http://schemas.microsoft.com/office/drawing/2014/main" id="{482B693C-4D37-4447-BE6B-2E6830352F53}"/>
              </a:ext>
            </a:extLst>
          </p:cNvPr>
          <p:cNvSpPr>
            <a:spLocks noChangeShapeType="1"/>
          </p:cNvSpPr>
          <p:nvPr userDrawn="1"/>
        </p:nvSpPr>
        <p:spPr bwMode="auto">
          <a:xfrm>
            <a:off x="0" y="6661151"/>
            <a:ext cx="1219200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5" name="Line 10">
            <a:extLst>
              <a:ext uri="{FF2B5EF4-FFF2-40B4-BE49-F238E27FC236}">
                <a16:creationId xmlns:a16="http://schemas.microsoft.com/office/drawing/2014/main" id="{F9FE8514-A4B1-42FE-AFD4-6FF922B83E0C}"/>
              </a:ext>
            </a:extLst>
          </p:cNvPr>
          <p:cNvSpPr>
            <a:spLocks noChangeShapeType="1"/>
          </p:cNvSpPr>
          <p:nvPr userDrawn="1"/>
        </p:nvSpPr>
        <p:spPr bwMode="auto">
          <a:xfrm>
            <a:off x="0" y="6720417"/>
            <a:ext cx="1219200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1671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0-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1+ppt_w/2"/>
                                          </p:val>
                                        </p:tav>
                                      </p:tavLst>
                                    </p:anim>
                                    <p:anim calcmode="lin" valueType="num">
                                      <p:cBhvr additive="base">
                                        <p:cTn id="11" dur="500"/>
                                        <p:tgtEl>
                                          <p:spTgt spid="9"/>
                                        </p:tgtEl>
                                        <p:attrNameLst>
                                          <p:attrName>ppt_y</p:attrName>
                                        </p:attrNameLst>
                                      </p:cBhvr>
                                      <p:tavLst>
                                        <p:tav tm="0">
                                          <p:val>
                                            <p:strVal val="ppt_y"/>
                                          </p:val>
                                        </p:tav>
                                        <p:tav tm="100000">
                                          <p:val>
                                            <p:strVal val="ppt_y"/>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3669E30-E7EB-4987-BB06-7C154C4C7FFD}"/>
              </a:ext>
            </a:extLst>
          </p:cNvPr>
          <p:cNvGrpSpPr>
            <a:grpSpLocks noChangeAspect="1"/>
          </p:cNvGrpSpPr>
          <p:nvPr userDrawn="1"/>
        </p:nvGrpSpPr>
        <p:grpSpPr bwMode="auto">
          <a:xfrm>
            <a:off x="0" y="139700"/>
            <a:ext cx="12192000" cy="6578600"/>
            <a:chOff x="0" y="66"/>
            <a:chExt cx="5760" cy="3108"/>
          </a:xfrm>
        </p:grpSpPr>
        <p:sp>
          <p:nvSpPr>
            <p:cNvPr id="8" name="Line 6">
              <a:extLst>
                <a:ext uri="{FF2B5EF4-FFF2-40B4-BE49-F238E27FC236}">
                  <a16:creationId xmlns:a16="http://schemas.microsoft.com/office/drawing/2014/main" id="{7A917A27-7F47-435C-9A17-856314ECC74E}"/>
                </a:ext>
              </a:extLst>
            </p:cNvPr>
            <p:cNvSpPr>
              <a:spLocks noChangeShapeType="1"/>
            </p:cNvSpPr>
            <p:nvPr userDrawn="1"/>
          </p:nvSpPr>
          <p:spPr bwMode="auto">
            <a:xfrm>
              <a:off x="0" y="3062"/>
              <a:ext cx="576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Line 7">
              <a:extLst>
                <a:ext uri="{FF2B5EF4-FFF2-40B4-BE49-F238E27FC236}">
                  <a16:creationId xmlns:a16="http://schemas.microsoft.com/office/drawing/2014/main" id="{76463EE5-699F-49D3-A855-D7702077351C}"/>
                </a:ext>
              </a:extLst>
            </p:cNvPr>
            <p:cNvSpPr>
              <a:spLocks noChangeShapeType="1"/>
            </p:cNvSpPr>
            <p:nvPr userDrawn="1"/>
          </p:nvSpPr>
          <p:spPr bwMode="auto">
            <a:xfrm>
              <a:off x="0" y="3090"/>
              <a:ext cx="576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Line 8">
              <a:extLst>
                <a:ext uri="{FF2B5EF4-FFF2-40B4-BE49-F238E27FC236}">
                  <a16:creationId xmlns:a16="http://schemas.microsoft.com/office/drawing/2014/main" id="{60F00E85-202C-469B-B376-4B6E11331F70}"/>
                </a:ext>
              </a:extLst>
            </p:cNvPr>
            <p:cNvSpPr>
              <a:spLocks noChangeShapeType="1"/>
            </p:cNvSpPr>
            <p:nvPr userDrawn="1"/>
          </p:nvSpPr>
          <p:spPr bwMode="auto">
            <a:xfrm>
              <a:off x="0" y="3118"/>
              <a:ext cx="576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Line 9">
              <a:extLst>
                <a:ext uri="{FF2B5EF4-FFF2-40B4-BE49-F238E27FC236}">
                  <a16:creationId xmlns:a16="http://schemas.microsoft.com/office/drawing/2014/main" id="{2EB3493C-963E-4F63-9570-436E1A3F6859}"/>
                </a:ext>
              </a:extLst>
            </p:cNvPr>
            <p:cNvSpPr>
              <a:spLocks noChangeShapeType="1"/>
            </p:cNvSpPr>
            <p:nvPr userDrawn="1"/>
          </p:nvSpPr>
          <p:spPr bwMode="auto">
            <a:xfrm>
              <a:off x="0" y="3146"/>
              <a:ext cx="576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Line 10">
              <a:extLst>
                <a:ext uri="{FF2B5EF4-FFF2-40B4-BE49-F238E27FC236}">
                  <a16:creationId xmlns:a16="http://schemas.microsoft.com/office/drawing/2014/main" id="{3DF1AAD6-EDF5-434E-94F1-9113CE06FAE4}"/>
                </a:ext>
              </a:extLst>
            </p:cNvPr>
            <p:cNvSpPr>
              <a:spLocks noChangeShapeType="1"/>
            </p:cNvSpPr>
            <p:nvPr userDrawn="1"/>
          </p:nvSpPr>
          <p:spPr bwMode="auto">
            <a:xfrm>
              <a:off x="0" y="3174"/>
              <a:ext cx="576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66"/>
              <a:ext cx="576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94"/>
              <a:ext cx="576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122"/>
              <a:ext cx="576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150"/>
              <a:ext cx="576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180"/>
              <a:ext cx="576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47816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139700"/>
            <a:ext cx="1219200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198967"/>
            <a:ext cx="1219200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258233"/>
            <a:ext cx="1219200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317500"/>
            <a:ext cx="1219200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381000"/>
            <a:ext cx="1219200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3732896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B7B97E04-38E5-43F4-8B0F-B282870A72C1}"/>
              </a:ext>
            </a:extLst>
          </p:cNvPr>
          <p:cNvGrpSpPr>
            <a:grpSpLocks noChangeAspect="1"/>
          </p:cNvGrpSpPr>
          <p:nvPr userDrawn="1"/>
        </p:nvGrpSpPr>
        <p:grpSpPr bwMode="auto">
          <a:xfrm>
            <a:off x="5647268" y="139700"/>
            <a:ext cx="897467" cy="6578600"/>
            <a:chOff x="4662" y="66"/>
            <a:chExt cx="424" cy="3108"/>
          </a:xfrm>
        </p:grpSpPr>
        <p:sp>
          <p:nvSpPr>
            <p:cNvPr id="10" name="Freeform 6">
              <a:extLst>
                <a:ext uri="{FF2B5EF4-FFF2-40B4-BE49-F238E27FC236}">
                  <a16:creationId xmlns:a16="http://schemas.microsoft.com/office/drawing/2014/main" id="{ABBF91FC-BBAB-4239-A1C4-549F2C1C62CF}"/>
                </a:ext>
              </a:extLst>
            </p:cNvPr>
            <p:cNvSpPr>
              <a:spLocks/>
            </p:cNvSpPr>
            <p:nvPr userDrawn="1"/>
          </p:nvSpPr>
          <p:spPr bwMode="auto">
            <a:xfrm>
              <a:off x="4662" y="180"/>
              <a:ext cx="424" cy="2994"/>
            </a:xfrm>
            <a:custGeom>
              <a:avLst/>
              <a:gdLst>
                <a:gd name="T0" fmla="*/ 212 w 212"/>
                <a:gd name="T1" fmla="*/ 0 h 1497"/>
                <a:gd name="T2" fmla="*/ 146 w 212"/>
                <a:gd name="T3" fmla="*/ 0 h 1497"/>
                <a:gd name="T4" fmla="*/ 134 w 212"/>
                <a:gd name="T5" fmla="*/ 11 h 1497"/>
                <a:gd name="T6" fmla="*/ 134 w 212"/>
                <a:gd name="T7" fmla="*/ 382 h 1497"/>
                <a:gd name="T8" fmla="*/ 134 w 212"/>
                <a:gd name="T9" fmla="*/ 1441 h 1497"/>
                <a:gd name="T10" fmla="*/ 77 w 212"/>
                <a:gd name="T11" fmla="*/ 1497 h 1497"/>
                <a:gd name="T12" fmla="*/ 0 w 212"/>
                <a:gd name="T13" fmla="*/ 1497 h 1497"/>
              </a:gdLst>
              <a:ahLst/>
              <a:cxnLst>
                <a:cxn ang="0">
                  <a:pos x="T0" y="T1"/>
                </a:cxn>
                <a:cxn ang="0">
                  <a:pos x="T2" y="T3"/>
                </a:cxn>
                <a:cxn ang="0">
                  <a:pos x="T4" y="T5"/>
                </a:cxn>
                <a:cxn ang="0">
                  <a:pos x="T6" y="T7"/>
                </a:cxn>
                <a:cxn ang="0">
                  <a:pos x="T8" y="T9"/>
                </a:cxn>
                <a:cxn ang="0">
                  <a:pos x="T10" y="T11"/>
                </a:cxn>
                <a:cxn ang="0">
                  <a:pos x="T12" y="T13"/>
                </a:cxn>
              </a:cxnLst>
              <a:rect l="0" t="0" r="r" b="b"/>
              <a:pathLst>
                <a:path w="212" h="1497">
                  <a:moveTo>
                    <a:pt x="212" y="0"/>
                  </a:moveTo>
                  <a:cubicBezTo>
                    <a:pt x="146" y="0"/>
                    <a:pt x="146" y="0"/>
                    <a:pt x="146" y="0"/>
                  </a:cubicBezTo>
                  <a:cubicBezTo>
                    <a:pt x="139" y="0"/>
                    <a:pt x="134" y="5"/>
                    <a:pt x="134" y="11"/>
                  </a:cubicBezTo>
                  <a:cubicBezTo>
                    <a:pt x="134" y="382"/>
                    <a:pt x="134" y="382"/>
                    <a:pt x="134" y="382"/>
                  </a:cubicBezTo>
                  <a:cubicBezTo>
                    <a:pt x="134" y="1441"/>
                    <a:pt x="134" y="1441"/>
                    <a:pt x="134" y="1441"/>
                  </a:cubicBezTo>
                  <a:cubicBezTo>
                    <a:pt x="134" y="1472"/>
                    <a:pt x="109" y="1497"/>
                    <a:pt x="77" y="1497"/>
                  </a:cubicBezTo>
                  <a:cubicBezTo>
                    <a:pt x="0" y="1497"/>
                    <a:pt x="0" y="1497"/>
                    <a:pt x="0" y="1497"/>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7">
              <a:extLst>
                <a:ext uri="{FF2B5EF4-FFF2-40B4-BE49-F238E27FC236}">
                  <a16:creationId xmlns:a16="http://schemas.microsoft.com/office/drawing/2014/main" id="{E4272E99-B425-40D1-81F1-C7541DB3CC40}"/>
                </a:ext>
              </a:extLst>
            </p:cNvPr>
            <p:cNvSpPr>
              <a:spLocks/>
            </p:cNvSpPr>
            <p:nvPr userDrawn="1"/>
          </p:nvSpPr>
          <p:spPr bwMode="auto">
            <a:xfrm>
              <a:off x="4662" y="150"/>
              <a:ext cx="424" cy="2996"/>
            </a:xfrm>
            <a:custGeom>
              <a:avLst/>
              <a:gdLst>
                <a:gd name="T0" fmla="*/ 212 w 212"/>
                <a:gd name="T1" fmla="*/ 0 h 1498"/>
                <a:gd name="T2" fmla="*/ 143 w 212"/>
                <a:gd name="T3" fmla="*/ 0 h 1498"/>
                <a:gd name="T4" fmla="*/ 120 w 212"/>
                <a:gd name="T5" fmla="*/ 23 h 1498"/>
                <a:gd name="T6" fmla="*/ 120 w 212"/>
                <a:gd name="T7" fmla="*/ 397 h 1498"/>
                <a:gd name="T8" fmla="*/ 120 w 212"/>
                <a:gd name="T9" fmla="*/ 1453 h 1498"/>
                <a:gd name="T10" fmla="*/ 75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3" y="0"/>
                    <a:pt x="143" y="0"/>
                    <a:pt x="143" y="0"/>
                  </a:cubicBezTo>
                  <a:cubicBezTo>
                    <a:pt x="130" y="0"/>
                    <a:pt x="120" y="11"/>
                    <a:pt x="120" y="23"/>
                  </a:cubicBezTo>
                  <a:cubicBezTo>
                    <a:pt x="120" y="397"/>
                    <a:pt x="120" y="397"/>
                    <a:pt x="120" y="397"/>
                  </a:cubicBezTo>
                  <a:cubicBezTo>
                    <a:pt x="120" y="1453"/>
                    <a:pt x="120" y="1453"/>
                    <a:pt x="120" y="1453"/>
                  </a:cubicBezTo>
                  <a:cubicBezTo>
                    <a:pt x="120" y="1478"/>
                    <a:pt x="100" y="1498"/>
                    <a:pt x="75" y="1498"/>
                  </a:cubicBezTo>
                  <a:cubicBezTo>
                    <a:pt x="0" y="1498"/>
                    <a:pt x="0" y="1498"/>
                    <a:pt x="0" y="1498"/>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8">
              <a:extLst>
                <a:ext uri="{FF2B5EF4-FFF2-40B4-BE49-F238E27FC236}">
                  <a16:creationId xmlns:a16="http://schemas.microsoft.com/office/drawing/2014/main" id="{713588AC-E5C0-4CF3-8320-C0E01641BFB4}"/>
                </a:ext>
              </a:extLst>
            </p:cNvPr>
            <p:cNvSpPr>
              <a:spLocks/>
            </p:cNvSpPr>
            <p:nvPr userDrawn="1"/>
          </p:nvSpPr>
          <p:spPr bwMode="auto">
            <a:xfrm>
              <a:off x="4662" y="94"/>
              <a:ext cx="424" cy="2996"/>
            </a:xfrm>
            <a:custGeom>
              <a:avLst/>
              <a:gdLst>
                <a:gd name="T0" fmla="*/ 212 w 212"/>
                <a:gd name="T1" fmla="*/ 0 h 1498"/>
                <a:gd name="T2" fmla="*/ 137 w 212"/>
                <a:gd name="T3" fmla="*/ 0 h 1498"/>
                <a:gd name="T4" fmla="*/ 92 w 212"/>
                <a:gd name="T5" fmla="*/ 45 h 1498"/>
                <a:gd name="T6" fmla="*/ 92 w 212"/>
                <a:gd name="T7" fmla="*/ 425 h 1498"/>
                <a:gd name="T8" fmla="*/ 92 w 212"/>
                <a:gd name="T9" fmla="*/ 1475 h 1498"/>
                <a:gd name="T10" fmla="*/ 69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7" y="0"/>
                    <a:pt x="137" y="0"/>
                    <a:pt x="137" y="0"/>
                  </a:cubicBezTo>
                  <a:cubicBezTo>
                    <a:pt x="112" y="0"/>
                    <a:pt x="92" y="20"/>
                    <a:pt x="92" y="45"/>
                  </a:cubicBezTo>
                  <a:cubicBezTo>
                    <a:pt x="92" y="425"/>
                    <a:pt x="92" y="425"/>
                    <a:pt x="92" y="425"/>
                  </a:cubicBezTo>
                  <a:cubicBezTo>
                    <a:pt x="92" y="1475"/>
                    <a:pt x="92" y="1475"/>
                    <a:pt x="92" y="1475"/>
                  </a:cubicBezTo>
                  <a:cubicBezTo>
                    <a:pt x="92" y="1488"/>
                    <a:pt x="82" y="1498"/>
                    <a:pt x="69" y="1498"/>
                  </a:cubicBezTo>
                  <a:cubicBezTo>
                    <a:pt x="0" y="1498"/>
                    <a:pt x="0" y="1498"/>
                    <a:pt x="0" y="1498"/>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9">
              <a:extLst>
                <a:ext uri="{FF2B5EF4-FFF2-40B4-BE49-F238E27FC236}">
                  <a16:creationId xmlns:a16="http://schemas.microsoft.com/office/drawing/2014/main" id="{867BCFA4-CD48-469C-8F4C-FC27022ABDA5}"/>
                </a:ext>
              </a:extLst>
            </p:cNvPr>
            <p:cNvSpPr>
              <a:spLocks/>
            </p:cNvSpPr>
            <p:nvPr userDrawn="1"/>
          </p:nvSpPr>
          <p:spPr bwMode="auto">
            <a:xfrm>
              <a:off x="4662" y="66"/>
              <a:ext cx="424" cy="2996"/>
            </a:xfrm>
            <a:custGeom>
              <a:avLst/>
              <a:gdLst>
                <a:gd name="T0" fmla="*/ 212 w 212"/>
                <a:gd name="T1" fmla="*/ 0 h 1498"/>
                <a:gd name="T2" fmla="*/ 134 w 212"/>
                <a:gd name="T3" fmla="*/ 0 h 1498"/>
                <a:gd name="T4" fmla="*/ 77 w 212"/>
                <a:gd name="T5" fmla="*/ 57 h 1498"/>
                <a:gd name="T6" fmla="*/ 77 w 212"/>
                <a:gd name="T7" fmla="*/ 439 h 1498"/>
                <a:gd name="T8" fmla="*/ 77 w 212"/>
                <a:gd name="T9" fmla="*/ 1486 h 1498"/>
                <a:gd name="T10" fmla="*/ 66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4" y="0"/>
                    <a:pt x="134" y="0"/>
                    <a:pt x="134" y="0"/>
                  </a:cubicBezTo>
                  <a:cubicBezTo>
                    <a:pt x="103" y="0"/>
                    <a:pt x="77" y="25"/>
                    <a:pt x="77" y="57"/>
                  </a:cubicBezTo>
                  <a:cubicBezTo>
                    <a:pt x="77" y="439"/>
                    <a:pt x="77" y="439"/>
                    <a:pt x="77" y="439"/>
                  </a:cubicBezTo>
                  <a:cubicBezTo>
                    <a:pt x="77" y="1486"/>
                    <a:pt x="77" y="1486"/>
                    <a:pt x="77" y="1486"/>
                  </a:cubicBezTo>
                  <a:cubicBezTo>
                    <a:pt x="77" y="1493"/>
                    <a:pt x="72" y="1498"/>
                    <a:pt x="66" y="1498"/>
                  </a:cubicBezTo>
                  <a:cubicBezTo>
                    <a:pt x="0" y="1498"/>
                    <a:pt x="0" y="1498"/>
                    <a:pt x="0" y="1498"/>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4" name="Freeform 10">
              <a:extLst>
                <a:ext uri="{FF2B5EF4-FFF2-40B4-BE49-F238E27FC236}">
                  <a16:creationId xmlns:a16="http://schemas.microsoft.com/office/drawing/2014/main" id="{07A0C902-4BA1-4C87-8E48-1722D4FB8F5E}"/>
                </a:ext>
              </a:extLst>
            </p:cNvPr>
            <p:cNvSpPr>
              <a:spLocks/>
            </p:cNvSpPr>
            <p:nvPr userDrawn="1"/>
          </p:nvSpPr>
          <p:spPr bwMode="auto">
            <a:xfrm>
              <a:off x="4662" y="122"/>
              <a:ext cx="424" cy="2996"/>
            </a:xfrm>
            <a:custGeom>
              <a:avLst/>
              <a:gdLst>
                <a:gd name="T0" fmla="*/ 212 w 212"/>
                <a:gd name="T1" fmla="*/ 0 h 1498"/>
                <a:gd name="T2" fmla="*/ 140 w 212"/>
                <a:gd name="T3" fmla="*/ 0 h 1498"/>
                <a:gd name="T4" fmla="*/ 106 w 212"/>
                <a:gd name="T5" fmla="*/ 34 h 1498"/>
                <a:gd name="T6" fmla="*/ 106 w 212"/>
                <a:gd name="T7" fmla="*/ 411 h 1498"/>
                <a:gd name="T8" fmla="*/ 106 w 212"/>
                <a:gd name="T9" fmla="*/ 1464 h 1498"/>
                <a:gd name="T10" fmla="*/ 72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0" y="0"/>
                    <a:pt x="140" y="0"/>
                    <a:pt x="140" y="0"/>
                  </a:cubicBezTo>
                  <a:cubicBezTo>
                    <a:pt x="121" y="0"/>
                    <a:pt x="106" y="15"/>
                    <a:pt x="106" y="34"/>
                  </a:cubicBezTo>
                  <a:cubicBezTo>
                    <a:pt x="106" y="411"/>
                    <a:pt x="106" y="411"/>
                    <a:pt x="106" y="411"/>
                  </a:cubicBezTo>
                  <a:cubicBezTo>
                    <a:pt x="106" y="1464"/>
                    <a:pt x="106" y="1464"/>
                    <a:pt x="106" y="1464"/>
                  </a:cubicBezTo>
                  <a:cubicBezTo>
                    <a:pt x="106" y="1483"/>
                    <a:pt x="91" y="1498"/>
                    <a:pt x="72" y="1498"/>
                  </a:cubicBezTo>
                  <a:cubicBezTo>
                    <a:pt x="0" y="1498"/>
                    <a:pt x="0" y="1498"/>
                    <a:pt x="0" y="1498"/>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414716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white plai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03E3E1-EC4B-8C46-9695-5187FBB46261}"/>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29316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595326" y="197070"/>
            <a:ext cx="8546541"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en-US" dirty="0"/>
            </a:lvl1pPr>
          </a:lstStyle>
          <a:p>
            <a:pPr lvl="0"/>
            <a:r>
              <a:rPr lang="en-US"/>
              <a:t>Click to edit Master title style</a:t>
            </a:r>
          </a:p>
        </p:txBody>
      </p:sp>
      <p:sp>
        <p:nvSpPr>
          <p:cNvPr id="5" name="Text Placeholder 2"/>
          <p:cNvSpPr>
            <a:spLocks noGrp="1"/>
          </p:cNvSpPr>
          <p:nvPr>
            <p:ph idx="1"/>
          </p:nvPr>
        </p:nvSpPr>
        <p:spPr>
          <a:xfrm>
            <a:off x="595325" y="1300692"/>
            <a:ext cx="10972800" cy="4978559"/>
          </a:xfrm>
          <a:prstGeom prst="rect">
            <a:avLst/>
          </a:prstGeom>
        </p:spPr>
        <p:txBody>
          <a:bodyPr vert="horz" lIns="0" tIns="45720" rIns="0" bIns="45720" rtlCol="0">
            <a:normAutofit/>
          </a:bodyPr>
          <a:lstStyle>
            <a:lvl4pPr marL="704850" indent="-342900">
              <a:buSzPct val="100000"/>
              <a:buFont typeface="Courier New" panose="02070309020205020404" pitchFamily="49" charset="0"/>
              <a:buChar char="o"/>
              <a:defRPr/>
            </a:lvl4pPr>
            <a:lvl5pPr marL="914400" indent="-285750">
              <a:buSzPct val="100000"/>
              <a:buFont typeface="Calibri" panose="020F0502020204030204" pitchFamily="34" charset="0"/>
              <a:buChar char="‒"/>
              <a:defRPr/>
            </a:lvl5pPr>
            <a:lvl6pPr>
              <a:buSzPct val="100000"/>
              <a:defRPr/>
            </a:lvl6pPr>
            <a:lvl7pPr marL="1620838" indent="-238125">
              <a:buSzPct val="100000"/>
              <a:buFont typeface="Courier New" panose="02070309020205020404" pitchFamily="49" charset="0"/>
              <a:buChar char="o"/>
              <a:defRPr/>
            </a:lvl7p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p:txBody>
      </p:sp>
      <p:sp>
        <p:nvSpPr>
          <p:cNvPr id="6"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02135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F63A3B-78C7-47BE-AE5E-E10140E04643}" type="slidenum">
              <a:rPr lang="en-US" smtClean="0"/>
              <a:t>‹#›</a:t>
            </a:fld>
            <a:endParaRPr lang="en-US"/>
          </a:p>
        </p:txBody>
      </p:sp>
      <p:sp>
        <p:nvSpPr>
          <p:cNvPr id="7" name="Table Placeholder 6"/>
          <p:cNvSpPr>
            <a:spLocks noGrp="1"/>
          </p:cNvSpPr>
          <p:nvPr>
            <p:ph type="tbl" sz="quarter" idx="11"/>
          </p:nvPr>
        </p:nvSpPr>
        <p:spPr>
          <a:xfrm>
            <a:off x="595313" y="1323975"/>
            <a:ext cx="10991850" cy="4835525"/>
          </a:xfrm>
        </p:spPr>
        <p:txBody>
          <a:bodyPr/>
          <a:lstStyle/>
          <a:p>
            <a:endParaRPr lang="en-GB"/>
          </a:p>
        </p:txBody>
      </p:sp>
    </p:spTree>
    <p:extLst>
      <p:ext uri="{BB962C8B-B14F-4D97-AF65-F5344CB8AC3E}">
        <p14:creationId xmlns:p14="http://schemas.microsoft.com/office/powerpoint/2010/main" val="396130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F63A3B-78C7-47BE-AE5E-E10140E04643}" type="slidenum">
              <a:rPr lang="en-US" smtClean="0"/>
              <a:t>‹#›</a:t>
            </a:fld>
            <a:endParaRPr lang="en-US"/>
          </a:p>
        </p:txBody>
      </p:sp>
      <p:sp>
        <p:nvSpPr>
          <p:cNvPr id="5" name="Picture Placeholder 4"/>
          <p:cNvSpPr>
            <a:spLocks noGrp="1"/>
          </p:cNvSpPr>
          <p:nvPr>
            <p:ph type="pic" sz="quarter" idx="12"/>
          </p:nvPr>
        </p:nvSpPr>
        <p:spPr>
          <a:xfrm>
            <a:off x="595326" y="1326394"/>
            <a:ext cx="10971081" cy="4869580"/>
          </a:xfrm>
        </p:spPr>
        <p:txBody>
          <a:bodyPr/>
          <a:lstStyle/>
          <a:p>
            <a:endParaRPr lang="en-GB"/>
          </a:p>
        </p:txBody>
      </p:sp>
    </p:spTree>
    <p:extLst>
      <p:ext uri="{BB962C8B-B14F-4D97-AF65-F5344CB8AC3E}">
        <p14:creationId xmlns:p14="http://schemas.microsoft.com/office/powerpoint/2010/main" val="1076748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99846" y="1300693"/>
            <a:ext cx="10968279" cy="5046062"/>
          </a:xfrm>
        </p:spPr>
        <p:txBody>
          <a:bodyPr/>
          <a:lstStyle>
            <a:lvl1pPr marL="342900" indent="-342900">
              <a:buFont typeface="Arial" panose="020B0604020202020204" pitchFamily="34" charset="0"/>
              <a:buChar char="•"/>
              <a:defRPr/>
            </a:lvl1p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a:p>
            <a:pPr lvl="0"/>
            <a:endParaRPr lang="en-GB"/>
          </a:p>
        </p:txBody>
      </p:sp>
      <p:sp>
        <p:nvSpPr>
          <p:cNvPr id="10" name="Title 1"/>
          <p:cNvSpPr>
            <a:spLocks noGrp="1"/>
          </p:cNvSpPr>
          <p:nvPr>
            <p:ph type="title"/>
          </p:nvPr>
        </p:nvSpPr>
        <p:spPr>
          <a:xfrm>
            <a:off x="595326" y="197070"/>
            <a:ext cx="10991308" cy="584775"/>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46604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blue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535A0-90DD-2B4F-BB13-C6B55ACFC4EF}"/>
              </a:ext>
            </a:extLst>
          </p:cNvPr>
          <p:cNvSpPr/>
          <p:nvPr userDrawn="1"/>
        </p:nvSpPr>
        <p:spPr>
          <a:xfrm>
            <a:off x="0" y="0"/>
            <a:ext cx="12192000" cy="6858000"/>
          </a:xfrm>
          <a:prstGeom prst="rect">
            <a:avLst/>
          </a:prstGeom>
          <a:solidFill>
            <a:srgbClr val="00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CB0503-A677-2B4C-93A2-F813693C3AF3}"/>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93911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blue tex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6E58EB-3AF4-2D4B-8511-BDFECF59A8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98"/>
            <a:ext cx="12192000" cy="6853404"/>
          </a:xfrm>
          <a:prstGeom prst="rect">
            <a:avLst/>
          </a:prstGeom>
        </p:spPr>
      </p:pic>
      <p:pic>
        <p:nvPicPr>
          <p:cNvPr id="3" name="Picture 2">
            <a:extLst>
              <a:ext uri="{FF2B5EF4-FFF2-40B4-BE49-F238E27FC236}">
                <a16:creationId xmlns:a16="http://schemas.microsoft.com/office/drawing/2014/main" id="{21530FEF-BF15-5847-A3B2-9599E26EF8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3200" cy="6858000"/>
          </a:xfrm>
          <a:prstGeom prst="rect">
            <a:avLst/>
          </a:prstGeom>
        </p:spPr>
      </p:pic>
      <p:pic>
        <p:nvPicPr>
          <p:cNvPr id="5" name="Picture 4">
            <a:extLst>
              <a:ext uri="{FF2B5EF4-FFF2-40B4-BE49-F238E27FC236}">
                <a16:creationId xmlns:a16="http://schemas.microsoft.com/office/drawing/2014/main" id="{446AB026-60FA-BA45-9C39-E750EF3A315C}"/>
              </a:ext>
            </a:extLst>
          </p:cNvPr>
          <p:cNvPicPr>
            <a:picLocks noChangeAspect="1"/>
          </p:cNvPicPr>
          <p:nvPr userDrawn="1"/>
        </p:nvPicPr>
        <p:blipFill>
          <a:blip r:embed="rId4"/>
          <a:stretch>
            <a:fillRect/>
          </a:stretch>
        </p:blipFill>
        <p:spPr>
          <a:xfrm>
            <a:off x="0" y="6226581"/>
            <a:ext cx="12192000" cy="317500"/>
          </a:xfrm>
          <a:prstGeom prst="rect">
            <a:avLst/>
          </a:prstGeom>
        </p:spPr>
      </p:pic>
    </p:spTree>
    <p:extLst>
      <p:ext uri="{BB962C8B-B14F-4D97-AF65-F5344CB8AC3E}">
        <p14:creationId xmlns:p14="http://schemas.microsoft.com/office/powerpoint/2010/main" val="27979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green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535A0-90DD-2B4F-BB13-C6B55ACFC4EF}"/>
              </a:ext>
            </a:extLst>
          </p:cNvPr>
          <p:cNvSpPr/>
          <p:nvPr userDrawn="1"/>
        </p:nvSpPr>
        <p:spPr>
          <a:xfrm>
            <a:off x="0" y="0"/>
            <a:ext cx="12192000"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CB0503-A677-2B4C-93A2-F813693C3AF3}"/>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8255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pink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754680-E4D8-0F48-8712-074EB4EB2B8A}"/>
              </a:ext>
            </a:extLst>
          </p:cNvPr>
          <p:cNvSpPr/>
          <p:nvPr userDrawn="1"/>
        </p:nvSpPr>
        <p:spPr>
          <a:xfrm>
            <a:off x="0" y="0"/>
            <a:ext cx="12192000" cy="6858000"/>
          </a:xfrm>
          <a:prstGeom prst="rect">
            <a:avLst/>
          </a:prstGeom>
          <a:solidFill>
            <a:srgbClr val="9F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C3601A-0509-0F40-BBA3-B32EC6305400}"/>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10425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light blue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BEBE24-BBDF-2A4F-BB53-B323A8A50ADC}"/>
              </a:ext>
            </a:extLst>
          </p:cNvPr>
          <p:cNvSpPr/>
          <p:nvPr userDrawn="1"/>
        </p:nvSpPr>
        <p:spPr>
          <a:xfrm>
            <a:off x="0" y="0"/>
            <a:ext cx="12192000" cy="6858000"/>
          </a:xfrm>
          <a:prstGeom prst="rect">
            <a:avLst/>
          </a:prstGeom>
          <a:solidFill>
            <a:srgbClr val="357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7FC5E-300F-484F-8EC4-BC24E7EB3158}"/>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38466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urple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F541C8-C112-8946-85BA-5C149CE01B10}"/>
              </a:ext>
            </a:extLst>
          </p:cNvPr>
          <p:cNvSpPr/>
          <p:nvPr userDrawn="1"/>
        </p:nvSpPr>
        <p:spPr>
          <a:xfrm>
            <a:off x="0" y="0"/>
            <a:ext cx="12192000" cy="6858000"/>
          </a:xfrm>
          <a:prstGeom prst="rect">
            <a:avLst/>
          </a:prstGeom>
          <a:solidFill>
            <a:srgbClr val="5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CC0B05-1DC1-8746-936F-C9F2D2F6EF6E}"/>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8461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red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76DAD1-33A1-EB47-B203-AD670D4E3436}"/>
              </a:ext>
            </a:extLst>
          </p:cNvPr>
          <p:cNvSpPr/>
          <p:nvPr userDrawn="1"/>
        </p:nvSpPr>
        <p:spPr>
          <a:xfrm>
            <a:off x="0" y="0"/>
            <a:ext cx="12192000" cy="6858000"/>
          </a:xfrm>
          <a:prstGeom prst="rect">
            <a:avLst/>
          </a:prstGeom>
          <a:solidFill>
            <a:srgbClr val="CD4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03E3E1-EC4B-8C46-9695-5187FBB46261}"/>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78910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2" y="404286"/>
            <a:ext cx="10655301" cy="896196"/>
          </a:xfrm>
          <a:prstGeom prst="rect">
            <a:avLst/>
          </a:prstGeom>
        </p:spPr>
        <p:txBody>
          <a:bodyPr vert="horz" lIns="0" tIns="0" rIns="0" bIns="0" rtlCol="0" anchor="t" anchorCtr="0">
            <a:norm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768352" y="1564642"/>
            <a:ext cx="10655301" cy="4612324"/>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E27D504-B8E7-4E4A-80B8-85B9D4BB2A95}"/>
              </a:ext>
            </a:extLst>
          </p:cNvPr>
          <p:cNvSpPr>
            <a:spLocks noGrp="1"/>
          </p:cNvSpPr>
          <p:nvPr>
            <p:ph type="sldNum" sz="quarter" idx="4"/>
          </p:nvPr>
        </p:nvSpPr>
        <p:spPr>
          <a:xfrm>
            <a:off x="457224" y="6290436"/>
            <a:ext cx="237461" cy="143629"/>
          </a:xfrm>
          <a:prstGeom prst="rect">
            <a:avLst/>
          </a:prstGeom>
        </p:spPr>
        <p:txBody>
          <a:bodyPr wrap="square" lIns="0" tIns="0" rIns="0" bIns="0" anchor="ctr" anchorCtr="0">
            <a:spAutoFit/>
          </a:bodyPr>
          <a:lstStyle>
            <a:lvl1pPr algn="r">
              <a:defRPr sz="933">
                <a:solidFill>
                  <a:schemeClr val="bg1">
                    <a:lumMod val="50000"/>
                  </a:schemeClr>
                </a:solidFill>
              </a:defRPr>
            </a:lvl1pPr>
          </a:lstStyle>
          <a:p>
            <a:pPr algn="l"/>
            <a:fld id="{A2E32196-42CD-4B7F-A248-988B25C84FFC}" type="slidenum">
              <a:rPr lang="en-GB" smtClean="0"/>
              <a:pPr algn="l"/>
              <a:t>‹#›</a:t>
            </a:fld>
            <a:endParaRPr lang="en-GB"/>
          </a:p>
        </p:txBody>
      </p:sp>
      <p:sp>
        <p:nvSpPr>
          <p:cNvPr id="4" name="MSIPCMContentMarking" descr="{&quot;HashCode&quot;:-410930392,&quot;Placement&quot;:&quot;Footer&quot;}">
            <a:extLst>
              <a:ext uri="{FF2B5EF4-FFF2-40B4-BE49-F238E27FC236}">
                <a16:creationId xmlns:a16="http://schemas.microsoft.com/office/drawing/2014/main" id="{6D6453B8-FACA-430D-9004-E79243CC2C54}"/>
              </a:ext>
            </a:extLst>
          </p:cNvPr>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317100"/>
                </a:solidFill>
                <a:latin typeface="Calibri" panose="020F0502020204030204" pitchFamily="34" charset="0"/>
              </a:rPr>
              <a:t>Public</a:t>
            </a:r>
          </a:p>
        </p:txBody>
      </p:sp>
    </p:spTree>
    <p:extLst>
      <p:ext uri="{BB962C8B-B14F-4D97-AF65-F5344CB8AC3E}">
        <p14:creationId xmlns:p14="http://schemas.microsoft.com/office/powerpoint/2010/main" val="427633334"/>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690" r:id="rId4"/>
    <p:sldLayoutId id="2147483701" r:id="rId5"/>
    <p:sldLayoutId id="2147483702" r:id="rId6"/>
    <p:sldLayoutId id="2147483703" r:id="rId7"/>
    <p:sldLayoutId id="2147483704" r:id="rId8"/>
    <p:sldLayoutId id="2147483705"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hf hdr="0" dt="0"/>
  <p:txStyles>
    <p:titleStyle>
      <a:lvl1pPr algn="l" defTabSz="914354" rtl="0" eaLnBrk="1" latinLnBrk="0" hangingPunct="1">
        <a:lnSpc>
          <a:spcPct val="85000"/>
        </a:lnSpc>
        <a:spcBef>
          <a:spcPct val="0"/>
        </a:spcBef>
        <a:buNone/>
        <a:defRPr sz="3733" b="1" kern="1200">
          <a:solidFill>
            <a:srgbClr val="585858"/>
          </a:solidFill>
          <a:latin typeface="Calibri" panose="020F0502020204030204" pitchFamily="34"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sz="2800" kern="1200">
          <a:solidFill>
            <a:schemeClr val="bg1">
              <a:lumMod val="50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400" kern="1200">
          <a:solidFill>
            <a:schemeClr val="bg1">
              <a:lumMod val="50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2000" kern="1200">
          <a:solidFill>
            <a:schemeClr val="bg1">
              <a:lumMod val="50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71185" name="SlideTitle" descr="Text Box: Title"/>
          <p:cNvSpPr>
            <a:spLocks noGrp="1" noChangeArrowheads="1"/>
          </p:cNvSpPr>
          <p:nvPr>
            <p:ph type="title"/>
          </p:nvPr>
        </p:nvSpPr>
        <p:spPr bwMode="gray">
          <a:xfrm>
            <a:off x="595326" y="197070"/>
            <a:ext cx="109913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ja-JP"/>
              <a:t>Title</a:t>
            </a:r>
          </a:p>
        </p:txBody>
      </p:sp>
      <p:sp>
        <p:nvSpPr>
          <p:cNvPr id="6" name="Oval 5"/>
          <p:cNvSpPr/>
          <p:nvPr/>
        </p:nvSpPr>
        <p:spPr bwMode="auto">
          <a:xfrm>
            <a:off x="10030885" y="6375400"/>
            <a:ext cx="266700" cy="204788"/>
          </a:xfrm>
          <a:prstGeom prst="ellipse">
            <a:avLst/>
          </a:prstGeom>
          <a:solidFill>
            <a:schemeClr val="bg1"/>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algn="ctr" defTabSz="728663" fontAlgn="base">
              <a:lnSpc>
                <a:spcPct val="95000"/>
              </a:lnSpc>
              <a:spcBef>
                <a:spcPct val="0"/>
              </a:spcBef>
              <a:spcAft>
                <a:spcPct val="0"/>
              </a:spcAft>
              <a:buClr>
                <a:srgbClr val="FFFFFF"/>
              </a:buClr>
              <a:tabLst>
                <a:tab pos="4286250" algn="l"/>
              </a:tabLst>
            </a:pPr>
            <a:endParaRPr lang="en-GB" sz="1200">
              <a:solidFill>
                <a:srgbClr val="000000"/>
              </a:solidFill>
              <a:latin typeface="Calibri" panose="020F0502020204030204" pitchFamily="34" charset="0"/>
            </a:endParaRPr>
          </a:p>
        </p:txBody>
      </p:sp>
      <p:sp>
        <p:nvSpPr>
          <p:cNvPr id="141"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pic>
        <p:nvPicPr>
          <p:cNvPr id="76" name="Picture 2" descr="C:\Users\mcewank\Desktop\Line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707662"/>
            <a:ext cx="12192000" cy="586622"/>
          </a:xfrm>
          <a:prstGeom prst="rect">
            <a:avLst/>
          </a:prstGeom>
          <a:noFill/>
          <a:extLst>
            <a:ext uri="{909E8E84-426E-40DD-AFC4-6F175D3DCCD1}">
              <a14:hiddenFill xmlns:a14="http://schemas.microsoft.com/office/drawing/2010/main">
                <a:solidFill>
                  <a:srgbClr val="FFFFFF"/>
                </a:solidFill>
              </a14:hiddenFill>
            </a:ext>
          </a:extLst>
        </p:spPr>
      </p:pic>
      <p:sp>
        <p:nvSpPr>
          <p:cNvPr id="122" name="Text Placeholder 2"/>
          <p:cNvSpPr>
            <a:spLocks noGrp="1"/>
          </p:cNvSpPr>
          <p:nvPr>
            <p:ph type="body" idx="1"/>
          </p:nvPr>
        </p:nvSpPr>
        <p:spPr>
          <a:xfrm>
            <a:off x="595325" y="1300692"/>
            <a:ext cx="10972800" cy="4978559"/>
          </a:xfrm>
          <a:prstGeom prst="rect">
            <a:avLst/>
          </a:prstGeom>
        </p:spPr>
        <p:txBody>
          <a:bodyPr vert="horz" lIns="0" tIns="45720" rIns="0" bIns="45720" rtlCol="0">
            <a:normAutofit/>
          </a:body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p:txBody>
      </p:sp>
      <p:pic>
        <p:nvPicPr>
          <p:cNvPr id="121"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9782977" y="183930"/>
            <a:ext cx="1706049" cy="56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SIPCMContentMarking" descr="{&quot;HashCode&quot;:-410930392,&quot;Placement&quot;:&quot;Footer&quot;}">
            <a:extLst>
              <a:ext uri="{FF2B5EF4-FFF2-40B4-BE49-F238E27FC236}">
                <a16:creationId xmlns:a16="http://schemas.microsoft.com/office/drawing/2014/main" id="{ECDE1722-78A3-4AAE-9016-C75AC3676F0D}"/>
              </a:ext>
            </a:extLst>
          </p:cNvPr>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317100"/>
                </a:solidFill>
                <a:latin typeface="Calibri" panose="020F0502020204030204" pitchFamily="34" charset="0"/>
              </a:rPr>
              <a:t>Public</a:t>
            </a:r>
          </a:p>
        </p:txBody>
      </p:sp>
    </p:spTree>
    <p:extLst>
      <p:ext uri="{BB962C8B-B14F-4D97-AF65-F5344CB8AC3E}">
        <p14:creationId xmlns:p14="http://schemas.microsoft.com/office/powerpoint/2010/main" val="3111131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63" r:id="rId4"/>
  </p:sldLayoutIdLst>
  <p:txStyles>
    <p:titleStyle>
      <a:lvl1pPr algn="l" defTabSz="728663" rtl="0" eaLnBrk="1" fontAlgn="base" hangingPunct="1">
        <a:lnSpc>
          <a:spcPct val="95000"/>
        </a:lnSpc>
        <a:spcBef>
          <a:spcPct val="0"/>
        </a:spcBef>
        <a:spcAft>
          <a:spcPct val="0"/>
        </a:spcAft>
        <a:defRPr sz="4000" b="1">
          <a:solidFill>
            <a:schemeClr val="accent1"/>
          </a:solidFill>
          <a:latin typeface="Calibri" panose="020F0502020204030204" pitchFamily="34" charset="0"/>
          <a:ea typeface="+mj-ea"/>
          <a:cs typeface="+mj-cs"/>
        </a:defRPr>
      </a:lvl1pPr>
      <a:lvl2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2pPr>
      <a:lvl3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3pPr>
      <a:lvl4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4pPr>
      <a:lvl5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5pPr>
      <a:lvl6pPr marL="4572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6pPr>
      <a:lvl7pPr marL="9144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7pPr>
      <a:lvl8pPr marL="13716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8pPr>
      <a:lvl9pPr marL="18288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9pPr>
    </p:titleStyle>
    <p:bodyStyle>
      <a:lvl1pPr marL="457200" indent="-457200" algn="l" defTabSz="728663" rtl="0" eaLnBrk="1" fontAlgn="base" hangingPunct="1">
        <a:lnSpc>
          <a:spcPct val="95000"/>
        </a:lnSpc>
        <a:spcBef>
          <a:spcPct val="95000"/>
        </a:spcBef>
        <a:spcAft>
          <a:spcPct val="0"/>
        </a:spcAft>
        <a:buClr>
          <a:schemeClr val="accent1"/>
        </a:buClr>
        <a:buSzPct val="150000"/>
        <a:buFont typeface="Arial" panose="020B0604020202020204" pitchFamily="34" charset="0"/>
        <a:buChar char="•"/>
        <a:defRPr lang="en-US" altLang="ja-JP" sz="2000" b="1" dirty="0" smtClean="0">
          <a:solidFill>
            <a:srgbClr val="595959"/>
          </a:solidFill>
          <a:latin typeface="Calibri" panose="020F0502020204030204" pitchFamily="34" charset="0"/>
          <a:ea typeface="+mn-ea"/>
          <a:cs typeface="+mn-cs"/>
        </a:defRPr>
      </a:lvl1pPr>
      <a:lvl2pPr marL="287338" indent="-285750" algn="l" defTabSz="728663" rtl="0" eaLnBrk="1" fontAlgn="base" hangingPunct="1">
        <a:lnSpc>
          <a:spcPct val="95000"/>
        </a:lnSpc>
        <a:spcBef>
          <a:spcPct val="36000"/>
        </a:spcBef>
        <a:spcAft>
          <a:spcPct val="0"/>
        </a:spcAft>
        <a:buClr>
          <a:schemeClr val="tx1"/>
        </a:buClr>
        <a:buSzPct val="120000"/>
        <a:buFont typeface="Arial" panose="020B0604020202020204" pitchFamily="34" charset="0"/>
        <a:buChar char="•"/>
        <a:defRPr lang="en-US" altLang="ja-JP" sz="1400" dirty="0" smtClean="0">
          <a:solidFill>
            <a:srgbClr val="595959"/>
          </a:solidFill>
          <a:latin typeface="Calibri" panose="020F0502020204030204" pitchFamily="34" charset="0"/>
        </a:defRPr>
      </a:lvl2pPr>
      <a:lvl3pPr marL="346075" indent="-342900" algn="l" defTabSz="728663" rtl="0" eaLnBrk="1" fontAlgn="base" hangingPunct="1">
        <a:lnSpc>
          <a:spcPct val="95000"/>
        </a:lnSpc>
        <a:spcBef>
          <a:spcPct val="0"/>
        </a:spcBef>
        <a:spcAft>
          <a:spcPct val="0"/>
        </a:spcAft>
        <a:buClr>
          <a:schemeClr val="accent1"/>
        </a:buClr>
        <a:buSzPct val="100000"/>
        <a:buFont typeface="Wingdings" panose="05000000000000000000" pitchFamily="2" charset="2"/>
        <a:buChar char="l"/>
        <a:defRPr lang="en-US" altLang="ja-JP" sz="1400" dirty="0" smtClean="0">
          <a:solidFill>
            <a:srgbClr val="595959"/>
          </a:solidFill>
          <a:latin typeface="Calibri" panose="020F0502020204030204" pitchFamily="34" charset="0"/>
        </a:defRPr>
      </a:lvl3pPr>
      <a:lvl4pPr marL="704850" indent="-342900" algn="l" defTabSz="728663" rtl="0" eaLnBrk="1" fontAlgn="base" hangingPunct="1">
        <a:lnSpc>
          <a:spcPct val="95000"/>
        </a:lnSpc>
        <a:spcBef>
          <a:spcPct val="0"/>
        </a:spcBef>
        <a:spcAft>
          <a:spcPct val="0"/>
        </a:spcAft>
        <a:buClr>
          <a:schemeClr val="accent1"/>
        </a:buClr>
        <a:buSzPct val="100000"/>
        <a:buFont typeface="Courier New" panose="02070309020205020404" pitchFamily="49" charset="0"/>
        <a:buChar char="o"/>
        <a:defRPr lang="en-US" altLang="ja-JP" sz="1800" dirty="0" smtClean="0">
          <a:solidFill>
            <a:srgbClr val="595959"/>
          </a:solidFill>
          <a:latin typeface="Calibri" panose="020F0502020204030204" pitchFamily="34" charset="0"/>
        </a:defRPr>
      </a:lvl4pPr>
      <a:lvl5pPr marL="971550" indent="-342900" algn="l" defTabSz="728663" rtl="0" eaLnBrk="1" fontAlgn="base" hangingPunct="1">
        <a:lnSpc>
          <a:spcPct val="95000"/>
        </a:lnSpc>
        <a:spcBef>
          <a:spcPct val="0"/>
        </a:spcBef>
        <a:spcAft>
          <a:spcPct val="0"/>
        </a:spcAft>
        <a:buClr>
          <a:schemeClr val="accent1"/>
        </a:buClr>
        <a:buSzPct val="100000"/>
        <a:buFont typeface="Calibri" panose="020F0502020204030204" pitchFamily="34" charset="0"/>
        <a:buChar char="‒"/>
        <a:defRPr lang="en-US" altLang="ja-JP" sz="1600" dirty="0" smtClean="0">
          <a:solidFill>
            <a:srgbClr val="595959"/>
          </a:solidFill>
          <a:latin typeface="Calibri" panose="020F0502020204030204" pitchFamily="34" charset="0"/>
        </a:defRPr>
      </a:lvl5pPr>
      <a:lvl6pPr marL="1268413" indent="-342900" algn="l" defTabSz="728663" rtl="0" eaLnBrk="1" fontAlgn="base" hangingPunct="1">
        <a:lnSpc>
          <a:spcPct val="95000"/>
        </a:lnSpc>
        <a:spcBef>
          <a:spcPct val="0"/>
        </a:spcBef>
        <a:spcAft>
          <a:spcPct val="0"/>
        </a:spcAft>
        <a:buClr>
          <a:schemeClr val="accent2"/>
        </a:buClr>
        <a:buSzPct val="100000"/>
        <a:buFont typeface="Arial" panose="020B0604020202020204" pitchFamily="34" charset="0"/>
        <a:buChar char="•"/>
        <a:defRPr sz="1400">
          <a:solidFill>
            <a:schemeClr val="tx1"/>
          </a:solidFill>
          <a:latin typeface="+mn-lt"/>
        </a:defRPr>
      </a:lvl6pPr>
      <a:lvl7pPr marL="1620838" indent="-238125" algn="l" defTabSz="728663" rtl="0" eaLnBrk="1" fontAlgn="base" hangingPunct="1">
        <a:lnSpc>
          <a:spcPct val="95000"/>
        </a:lnSpc>
        <a:spcBef>
          <a:spcPct val="0"/>
        </a:spcBef>
        <a:spcAft>
          <a:spcPct val="0"/>
        </a:spcAft>
        <a:buClr>
          <a:schemeClr val="accent2"/>
        </a:buClr>
        <a:buSzPct val="100000"/>
        <a:buFont typeface="Courier New" panose="02070309020205020404" pitchFamily="49" charset="0"/>
        <a:buChar char="o"/>
        <a:defRPr sz="1200">
          <a:solidFill>
            <a:schemeClr val="tx1"/>
          </a:solidFill>
          <a:latin typeface="+mn-lt"/>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2.jpeg"/><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7.emf"/></Relationships>
</file>

<file path=ppt/slides/_rels/slide4.xml.rels><?xml version="1.0" encoding="UTF-8" standalone="yes"?>
<Relationships xmlns="http://schemas.openxmlformats.org/package/2006/relationships"><Relationship Id="rId8" Type="http://schemas.openxmlformats.org/officeDocument/2006/relationships/hyperlink" Target="https://www.lawgazette.co.uk/news/australian-subscription-law-firm-opens-to-uk/5113084.article" TargetMode="External"/><Relationship Id="rId13" Type="http://schemas.openxmlformats.org/officeDocument/2006/relationships/image" Target="../media/image14.emf"/><Relationship Id="rId3" Type="http://schemas.openxmlformats.org/officeDocument/2006/relationships/image" Target="../media/image18.jpeg"/><Relationship Id="rId7" Type="http://schemas.openxmlformats.org/officeDocument/2006/relationships/hyperlink" Target="https://www.legalcheek.com/2022/07/german-law-firm-opens-office-in-metaverse/" TargetMode="External"/><Relationship Id="rId12" Type="http://schemas.openxmlformats.org/officeDocument/2006/relationships/hyperlink" Target="https://www.entrepreneur.com/article/430219" TargetMode="External"/><Relationship Id="rId2" Type="http://schemas.openxmlformats.org/officeDocument/2006/relationships/notesSlide" Target="../notesSlides/notesSlide4.xml"/><Relationship Id="rId16" Type="http://schemas.openxmlformats.org/officeDocument/2006/relationships/image" Target="../media/image17.emf"/><Relationship Id="rId1" Type="http://schemas.openxmlformats.org/officeDocument/2006/relationships/slideLayout" Target="../slideLayouts/slideLayout17.xml"/><Relationship Id="rId6" Type="http://schemas.openxmlformats.org/officeDocument/2006/relationships/hyperlink" Target="https://www.lawgazette.co.uk/news/all-out-barristers-vote-overwhelmingly-for-full-blown-strike/5113476.article" TargetMode="External"/><Relationship Id="rId11" Type="http://schemas.openxmlformats.org/officeDocument/2006/relationships/hyperlink" Target="https://www.securityinfowatch.com/cybersecurity/article/21271047/cybersecurity-posture-of-legal-sector-threatened" TargetMode="External"/><Relationship Id="rId5" Type="http://schemas.openxmlformats.org/officeDocument/2006/relationships/hyperlink" Target="Demand%20by%20practice%20area%20grew%20most%20sharply%20in%20mergers%20&amp;%20acquisitions," TargetMode="External"/><Relationship Id="rId15" Type="http://schemas.openxmlformats.org/officeDocument/2006/relationships/image" Target="../media/image16.emf"/><Relationship Id="rId10" Type="http://schemas.openxmlformats.org/officeDocument/2006/relationships/hyperlink" Target="https://www.thelawyermag.com/nz/news/general/global-firms-grow-by-12-in-the-uk/418272" TargetMode="External"/><Relationship Id="rId4" Type="http://schemas.openxmlformats.org/officeDocument/2006/relationships/image" Target="../media/image2.png"/><Relationship Id="rId9" Type="http://schemas.openxmlformats.org/officeDocument/2006/relationships/hyperlink" Target="https://www.lawsociety.ie/gazette/top-stories/2022/august/british-legal-services-boom-may-be-over" TargetMode="External"/><Relationship Id="rId1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26" Type="http://schemas.openxmlformats.org/officeDocument/2006/relationships/image" Target="../media/image41.svg"/><Relationship Id="rId3" Type="http://schemas.openxmlformats.org/officeDocument/2006/relationships/image" Target="../media/image19.jpe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31.svg"/><Relationship Id="rId20" Type="http://schemas.openxmlformats.org/officeDocument/2006/relationships/image" Target="../media/image35.svg"/><Relationship Id="rId29"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image" Target="../media/image39.sv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7.svg"/><Relationship Id="rId27" Type="http://schemas.openxmlformats.org/officeDocument/2006/relationships/image" Target="../media/image42.png"/><Relationship Id="rId30" Type="http://schemas.openxmlformats.org/officeDocument/2006/relationships/image" Target="../media/image45.svg"/></Relationships>
</file>

<file path=ppt/slides/_rels/slide6.xml.rels><?xml version="1.0" encoding="UTF-8" standalone="yes"?>
<Relationships xmlns="http://schemas.openxmlformats.org/package/2006/relationships"><Relationship Id="rId8" Type="http://schemas.openxmlformats.org/officeDocument/2006/relationships/hyperlink" Target="https://www.legalfutures.co.uk/blog/fundamental-business-habits-that-modern-law-firms-need-to-succeed" TargetMode="External"/><Relationship Id="rId13" Type="http://schemas.openxmlformats.org/officeDocument/2006/relationships/image" Target="../media/image48.svg"/><Relationship Id="rId3" Type="http://schemas.openxmlformats.org/officeDocument/2006/relationships/image" Target="../media/image46.jpeg"/><Relationship Id="rId7" Type="http://schemas.openxmlformats.org/officeDocument/2006/relationships/hyperlink" Target="https://www.legalfutures.co.uk/associate-news/the-future-of-work-what-hybrid-means-for-the-legal-industry" TargetMode="External"/><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6.xml"/><Relationship Id="rId16" Type="http://schemas.openxmlformats.org/officeDocument/2006/relationships/image" Target="../media/image51.png"/><Relationship Id="rId1" Type="http://schemas.openxmlformats.org/officeDocument/2006/relationships/slideLayout" Target="../slideLayouts/slideLayout17.xml"/><Relationship Id="rId6" Type="http://schemas.openxmlformats.org/officeDocument/2006/relationships/hyperlink" Target="The%20recent%20regional%20results%20of%20the%20Thomson%20Reuters%20survey,%20&#8220;Stellar%20Performance:%20A%20Survey%20of%20Standout%20Talent&#8221;,%20reveal%20that%20the%20appetite%20for%20flexible%20working%20has%20increased%20dramatically%20in%20the%20legal%20profession.%2063%25%20now%20want%20to%20work%20flexible%20hours,%20compared%20to%2022%25%20pre-pandemic.%20On%20average,%20they%20want%20to%20work%20in%20a%20hybrid%20manner,%20with%202.1%20days%20at%20home%20moving%20forwards%20&#8211;%20up%20from%200.6%20previously." TargetMode="External"/><Relationship Id="rId11" Type="http://schemas.openxmlformats.org/officeDocument/2006/relationships/hyperlink" Target="https://www.lawgazette.co.uk/practice/automated-contracts-happening-now-says-master-of-rolls/5111598.article" TargetMode="External"/><Relationship Id="rId5" Type="http://schemas.openxmlformats.org/officeDocument/2006/relationships/hyperlink" Target="https://www.legalfutures.co.uk/associate-news/how-to-win-clients-in-a-digital-marketplace" TargetMode="External"/><Relationship Id="rId15" Type="http://schemas.openxmlformats.org/officeDocument/2006/relationships/image" Target="../media/image50.svg"/><Relationship Id="rId10" Type="http://schemas.openxmlformats.org/officeDocument/2006/relationships/hyperlink" Target="https://www.legalfutures.co.uk/blog/using-artificial-intelligence-in-the-legal-profession" TargetMode="External"/><Relationship Id="rId4" Type="http://schemas.openxmlformats.org/officeDocument/2006/relationships/image" Target="../media/image2.png"/><Relationship Id="rId9" Type="http://schemas.openxmlformats.org/officeDocument/2006/relationships/hyperlink" Target="https://www.legalfutures.co.uk/blog/how-law-firms-can-overcome-the-top-five-operational-challenges" TargetMode="External"/><Relationship Id="rId14"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6.emf"/><Relationship Id="rId11" Type="http://schemas.openxmlformats.org/officeDocument/2006/relationships/image" Target="../media/image61.emf"/><Relationship Id="rId5" Type="http://schemas.openxmlformats.org/officeDocument/2006/relationships/image" Target="../media/image55.emf"/><Relationship Id="rId10" Type="http://schemas.openxmlformats.org/officeDocument/2006/relationships/image" Target="../media/image60.emf"/><Relationship Id="rId4" Type="http://schemas.openxmlformats.org/officeDocument/2006/relationships/image" Target="../media/image54.emf"/><Relationship Id="rId9" Type="http://schemas.openxmlformats.org/officeDocument/2006/relationships/image" Target="../media/image59.emf"/></Relationships>
</file>

<file path=ppt/slides/_rels/slide8.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hyperlink" Target="https://www.lawgazette.co.uk/news/burn-it-solicitor-was-not-aware-of-need-to-preserve-documents-court-hears/5112960.article" TargetMode="External"/><Relationship Id="rId3" Type="http://schemas.openxmlformats.org/officeDocument/2006/relationships/image" Target="../media/image46.jpeg"/><Relationship Id="rId7" Type="http://schemas.openxmlformats.org/officeDocument/2006/relationships/image" Target="../media/image64.png"/><Relationship Id="rId12" Type="http://schemas.openxmlformats.org/officeDocument/2006/relationships/hyperlink" Target="https://www.legalfutures.co.uk/blog/fundamental-business-habits-that-modern-law-firms-need-to-succeed" TargetMode="External"/><Relationship Id="rId2" Type="http://schemas.openxmlformats.org/officeDocument/2006/relationships/notesSlide" Target="../notesSlides/notesSlide8.xml"/><Relationship Id="rId16" Type="http://schemas.openxmlformats.org/officeDocument/2006/relationships/image" Target="../media/image50.svg"/><Relationship Id="rId1" Type="http://schemas.openxmlformats.org/officeDocument/2006/relationships/slideLayout" Target="../slideLayouts/slideLayout17.xml"/><Relationship Id="rId6" Type="http://schemas.openxmlformats.org/officeDocument/2006/relationships/image" Target="../media/image63.svg"/><Relationship Id="rId11" Type="http://schemas.openxmlformats.org/officeDocument/2006/relationships/hyperlink" Target="https://www.gov.uk/government/news/further-investment-in-digital-transformation-of-uk-s-legal-sector" TargetMode="External"/><Relationship Id="rId5" Type="http://schemas.openxmlformats.org/officeDocument/2006/relationships/image" Target="../media/image62.png"/><Relationship Id="rId15" Type="http://schemas.openxmlformats.org/officeDocument/2006/relationships/image" Target="../media/image49.png"/><Relationship Id="rId10" Type="http://schemas.openxmlformats.org/officeDocument/2006/relationships/image" Target="../media/image67.svg"/><Relationship Id="rId4" Type="http://schemas.openxmlformats.org/officeDocument/2006/relationships/image" Target="../media/image2.png"/><Relationship Id="rId9" Type="http://schemas.openxmlformats.org/officeDocument/2006/relationships/image" Target="../media/image66.png"/><Relationship Id="rId14" Type="http://schemas.openxmlformats.org/officeDocument/2006/relationships/hyperlink" Target="https://www.britishlegalitforum.com/news/cyber-security-for-law-firms-everything-you-need-to-know-for-202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6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0B6560-B3E3-4A40-8A3A-7F29F4C5D8A7}"/>
              </a:ext>
            </a:extLst>
          </p:cNvPr>
          <p:cNvSpPr txBox="1"/>
          <p:nvPr/>
        </p:nvSpPr>
        <p:spPr>
          <a:xfrm>
            <a:off x="6495119" y="4755833"/>
            <a:ext cx="4786383" cy="721480"/>
          </a:xfrm>
          <a:prstGeom prst="rect">
            <a:avLst/>
          </a:prstGeom>
          <a:noFill/>
        </p:spPr>
        <p:txBody>
          <a:bodyPr wrap="square" lIns="0" tIns="0" rIns="0" bIns="0" rtlCol="0" anchor="ctr" anchorCtr="0">
            <a:spAutoFit/>
          </a:bodyPr>
          <a:lstStyle/>
          <a:p>
            <a:pPr defTabSz="609570">
              <a:lnSpc>
                <a:spcPts val="2900"/>
              </a:lnSpc>
            </a:pPr>
            <a:r>
              <a:rPr lang="en-GB" sz="2400" dirty="0">
                <a:solidFill>
                  <a:schemeClr val="bg1"/>
                </a:solidFill>
                <a:latin typeface="+mj-lt"/>
              </a:rPr>
              <a:t>Enabling Digital Transformation in Legal Services</a:t>
            </a:r>
          </a:p>
        </p:txBody>
      </p:sp>
    </p:spTree>
    <p:extLst>
      <p:ext uri="{BB962C8B-B14F-4D97-AF65-F5344CB8AC3E}">
        <p14:creationId xmlns:p14="http://schemas.microsoft.com/office/powerpoint/2010/main" val="23013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4E0496-4304-A041-93D6-A719EB8CC112}"/>
              </a:ext>
            </a:extLst>
          </p:cNvPr>
          <p:cNvPicPr>
            <a:picLocks noChangeAspect="1"/>
          </p:cNvPicPr>
          <p:nvPr/>
        </p:nvPicPr>
        <p:blipFill>
          <a:blip r:embed="rId3"/>
          <a:stretch>
            <a:fillRect/>
          </a:stretch>
        </p:blipFill>
        <p:spPr>
          <a:xfrm>
            <a:off x="600" y="6226581"/>
            <a:ext cx="12192000" cy="317500"/>
          </a:xfrm>
          <a:prstGeom prst="rect">
            <a:avLst/>
          </a:prstGeom>
        </p:spPr>
      </p:pic>
      <p:pic>
        <p:nvPicPr>
          <p:cNvPr id="3" name="Picture 2">
            <a:extLst>
              <a:ext uri="{FF2B5EF4-FFF2-40B4-BE49-F238E27FC236}">
                <a16:creationId xmlns:a16="http://schemas.microsoft.com/office/drawing/2014/main" id="{A4FB58F6-505B-3943-BCC1-1A2EE132AFC7}"/>
              </a:ext>
            </a:extLst>
          </p:cNvPr>
          <p:cNvPicPr>
            <a:picLocks noChangeAspect="1"/>
          </p:cNvPicPr>
          <p:nvPr/>
        </p:nvPicPr>
        <p:blipFill>
          <a:blip r:embed="rId4">
            <a:alphaModFix/>
          </a:blip>
          <a:stretch>
            <a:fillRect/>
          </a:stretch>
        </p:blipFill>
        <p:spPr>
          <a:xfrm>
            <a:off x="5035909" y="2773180"/>
            <a:ext cx="2121382" cy="809389"/>
          </a:xfrm>
          <a:prstGeom prst="rect">
            <a:avLst/>
          </a:prstGeom>
        </p:spPr>
      </p:pic>
    </p:spTree>
    <p:extLst>
      <p:ext uri="{BB962C8B-B14F-4D97-AF65-F5344CB8AC3E}">
        <p14:creationId xmlns:p14="http://schemas.microsoft.com/office/powerpoint/2010/main" val="22538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0% of UK office workers feel office seating affects their mental  wellbeing; Brickendon research features in Global Banking &amp; Finance Review  - Brickendon">
            <a:extLst>
              <a:ext uri="{FF2B5EF4-FFF2-40B4-BE49-F238E27FC236}">
                <a16:creationId xmlns:a16="http://schemas.microsoft.com/office/drawing/2014/main" id="{5DB91CC0-97D3-4D05-AF0F-262AC5729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127" y="-328799"/>
            <a:ext cx="14785071" cy="9853673"/>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54CB355C-7F69-AE4F-B4DA-7014B31654DE}"/>
              </a:ext>
            </a:extLst>
          </p:cNvPr>
          <p:cNvSpPr/>
          <p:nvPr/>
        </p:nvSpPr>
        <p:spPr>
          <a:xfrm>
            <a:off x="4560343" y="-325900"/>
            <a:ext cx="8078129" cy="7946622"/>
          </a:xfrm>
          <a:prstGeom prst="ellipse">
            <a:avLst/>
          </a:prstGeom>
          <a:solidFill>
            <a:srgbClr val="11817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068CEB6-EA57-464B-9969-7645C50E0C1C}"/>
              </a:ext>
            </a:extLst>
          </p:cNvPr>
          <p:cNvSpPr txBox="1"/>
          <p:nvPr/>
        </p:nvSpPr>
        <p:spPr>
          <a:xfrm>
            <a:off x="5753529" y="1026160"/>
            <a:ext cx="5738773" cy="2015936"/>
          </a:xfrm>
          <a:prstGeom prst="rect">
            <a:avLst/>
          </a:prstGeom>
          <a:noFill/>
        </p:spPr>
        <p:txBody>
          <a:bodyPr wrap="square" rtlCol="0">
            <a:spAutoFit/>
          </a:bodyPr>
          <a:lstStyle/>
          <a:p>
            <a:pPr>
              <a:lnSpc>
                <a:spcPts val="1980"/>
              </a:lnSpc>
              <a:spcAft>
                <a:spcPts val="1500"/>
              </a:spcAft>
            </a:pPr>
            <a:r>
              <a:rPr lang="en-GB" sz="1600" dirty="0">
                <a:solidFill>
                  <a:schemeClr val="bg1"/>
                </a:solidFill>
              </a:rPr>
              <a:t>Ever growing regulation and digitisation are challenging the Legal Services industry, increasing competitive pressure and raising client expectations.  </a:t>
            </a:r>
          </a:p>
          <a:p>
            <a:pPr>
              <a:lnSpc>
                <a:spcPts val="1980"/>
              </a:lnSpc>
              <a:spcAft>
                <a:spcPts val="1500"/>
              </a:spcAft>
            </a:pPr>
            <a:r>
              <a:rPr lang="en-GB" sz="1600" dirty="0">
                <a:solidFill>
                  <a:schemeClr val="bg1"/>
                </a:solidFill>
              </a:rPr>
              <a:t>COVID-19 has accelerated transformation to a law firm of the future</a:t>
            </a:r>
            <a:r>
              <a:rPr lang="en-GB" dirty="0">
                <a:solidFill>
                  <a:schemeClr val="bg1"/>
                </a:solidFill>
              </a:rPr>
              <a:t>. </a:t>
            </a:r>
          </a:p>
          <a:p>
            <a:pPr>
              <a:lnSpc>
                <a:spcPts val="1980"/>
              </a:lnSpc>
              <a:spcAft>
                <a:spcPts val="1500"/>
              </a:spcAft>
            </a:pPr>
            <a:endParaRPr lang="en-GB" b="1" dirty="0">
              <a:solidFill>
                <a:schemeClr val="bg1"/>
              </a:solidFill>
            </a:endParaRPr>
          </a:p>
        </p:txBody>
      </p:sp>
      <p:pic>
        <p:nvPicPr>
          <p:cNvPr id="25" name="Picture 24">
            <a:extLst>
              <a:ext uri="{FF2B5EF4-FFF2-40B4-BE49-F238E27FC236}">
                <a16:creationId xmlns:a16="http://schemas.microsoft.com/office/drawing/2014/main" id="{C322A33F-DB64-3240-8C55-1675A80E3AC9}"/>
              </a:ext>
            </a:extLst>
          </p:cNvPr>
          <p:cNvPicPr>
            <a:picLocks noChangeAspect="1"/>
          </p:cNvPicPr>
          <p:nvPr/>
        </p:nvPicPr>
        <p:blipFill>
          <a:blip r:embed="rId4"/>
          <a:stretch>
            <a:fillRect/>
          </a:stretch>
        </p:blipFill>
        <p:spPr>
          <a:xfrm>
            <a:off x="0" y="6226581"/>
            <a:ext cx="12192000" cy="317500"/>
          </a:xfrm>
          <a:prstGeom prst="rect">
            <a:avLst/>
          </a:prstGeom>
        </p:spPr>
      </p:pic>
      <p:grpSp>
        <p:nvGrpSpPr>
          <p:cNvPr id="10" name="Group 9">
            <a:extLst>
              <a:ext uri="{FF2B5EF4-FFF2-40B4-BE49-F238E27FC236}">
                <a16:creationId xmlns:a16="http://schemas.microsoft.com/office/drawing/2014/main" id="{EBACAFEA-6EAE-4ED7-9003-A14B01A6BB1B}"/>
              </a:ext>
            </a:extLst>
          </p:cNvPr>
          <p:cNvGrpSpPr/>
          <p:nvPr/>
        </p:nvGrpSpPr>
        <p:grpSpPr>
          <a:xfrm>
            <a:off x="5975934" y="2815860"/>
            <a:ext cx="5246947" cy="2918717"/>
            <a:chOff x="5842409" y="2727147"/>
            <a:chExt cx="5246947" cy="2918717"/>
          </a:xfrm>
        </p:grpSpPr>
        <p:sp>
          <p:nvSpPr>
            <p:cNvPr id="4" name="TextBox 3">
              <a:extLst>
                <a:ext uri="{FF2B5EF4-FFF2-40B4-BE49-F238E27FC236}">
                  <a16:creationId xmlns:a16="http://schemas.microsoft.com/office/drawing/2014/main" id="{7B0A24F1-7FAA-40FE-9B6B-35A32BB5B015}"/>
                </a:ext>
              </a:extLst>
            </p:cNvPr>
            <p:cNvSpPr txBox="1"/>
            <p:nvPr/>
          </p:nvSpPr>
          <p:spPr>
            <a:xfrm>
              <a:off x="5942462" y="2727147"/>
              <a:ext cx="1084721" cy="523220"/>
            </a:xfrm>
            <a:prstGeom prst="rect">
              <a:avLst/>
            </a:prstGeom>
            <a:noFill/>
          </p:spPr>
          <p:txBody>
            <a:bodyPr wrap="none" rtlCol="0">
              <a:spAutoFit/>
            </a:bodyPr>
            <a:lstStyle/>
            <a:p>
              <a:pPr algn="ctr"/>
              <a:r>
                <a:rPr lang="en-GB" sz="1400" dirty="0">
                  <a:solidFill>
                    <a:schemeClr val="bg1"/>
                  </a:solidFill>
                </a:rPr>
                <a:t>Growing</a:t>
              </a:r>
            </a:p>
            <a:p>
              <a:pPr algn="ctr"/>
              <a:r>
                <a:rPr lang="en-GB" sz="1400" dirty="0">
                  <a:solidFill>
                    <a:schemeClr val="bg1"/>
                  </a:solidFill>
                </a:rPr>
                <a:t>Regulation </a:t>
              </a:r>
            </a:p>
          </p:txBody>
        </p:sp>
        <p:sp>
          <p:nvSpPr>
            <p:cNvPr id="39" name="TextBox 38">
              <a:extLst>
                <a:ext uri="{FF2B5EF4-FFF2-40B4-BE49-F238E27FC236}">
                  <a16:creationId xmlns:a16="http://schemas.microsoft.com/office/drawing/2014/main" id="{D966922B-2A89-4BDB-8075-D15B5C1788C8}"/>
                </a:ext>
              </a:extLst>
            </p:cNvPr>
            <p:cNvSpPr txBox="1"/>
            <p:nvPr/>
          </p:nvSpPr>
          <p:spPr>
            <a:xfrm>
              <a:off x="9925255" y="5122644"/>
              <a:ext cx="1164101" cy="523220"/>
            </a:xfrm>
            <a:prstGeom prst="rect">
              <a:avLst/>
            </a:prstGeom>
            <a:noFill/>
          </p:spPr>
          <p:txBody>
            <a:bodyPr wrap="none" rtlCol="0">
              <a:spAutoFit/>
            </a:bodyPr>
            <a:lstStyle/>
            <a:p>
              <a:pPr algn="ctr"/>
              <a:r>
                <a:rPr lang="en-GB" sz="1400" dirty="0">
                  <a:solidFill>
                    <a:schemeClr val="bg1"/>
                  </a:solidFill>
                </a:rPr>
                <a:t>Competitive</a:t>
              </a:r>
            </a:p>
            <a:p>
              <a:pPr algn="ctr"/>
              <a:r>
                <a:rPr lang="en-GB" sz="1400" dirty="0">
                  <a:solidFill>
                    <a:schemeClr val="bg1"/>
                  </a:solidFill>
                </a:rPr>
                <a:t>Pressures</a:t>
              </a:r>
            </a:p>
          </p:txBody>
        </p:sp>
        <p:sp>
          <p:nvSpPr>
            <p:cNvPr id="40" name="TextBox 39">
              <a:extLst>
                <a:ext uri="{FF2B5EF4-FFF2-40B4-BE49-F238E27FC236}">
                  <a16:creationId xmlns:a16="http://schemas.microsoft.com/office/drawing/2014/main" id="{E36CC820-E8FF-49F5-B622-AC80D012C4BD}"/>
                </a:ext>
              </a:extLst>
            </p:cNvPr>
            <p:cNvSpPr txBox="1"/>
            <p:nvPr/>
          </p:nvSpPr>
          <p:spPr>
            <a:xfrm>
              <a:off x="9925255" y="2727463"/>
              <a:ext cx="1091966" cy="523220"/>
            </a:xfrm>
            <a:prstGeom prst="rect">
              <a:avLst/>
            </a:prstGeom>
            <a:noFill/>
          </p:spPr>
          <p:txBody>
            <a:bodyPr wrap="none" rtlCol="0">
              <a:spAutoFit/>
            </a:bodyPr>
            <a:lstStyle/>
            <a:p>
              <a:pPr algn="ctr"/>
              <a:r>
                <a:rPr lang="en-GB" sz="1400" dirty="0">
                  <a:solidFill>
                    <a:schemeClr val="bg1"/>
                  </a:solidFill>
                </a:rPr>
                <a:t>Increasing </a:t>
              </a:r>
            </a:p>
            <a:p>
              <a:pPr algn="ctr"/>
              <a:r>
                <a:rPr lang="en-GB" sz="1400" dirty="0">
                  <a:solidFill>
                    <a:schemeClr val="bg1"/>
                  </a:solidFill>
                </a:rPr>
                <a:t>Digitisation</a:t>
              </a:r>
            </a:p>
          </p:txBody>
        </p:sp>
        <p:sp>
          <p:nvSpPr>
            <p:cNvPr id="42" name="Arrow: Right 41">
              <a:extLst>
                <a:ext uri="{FF2B5EF4-FFF2-40B4-BE49-F238E27FC236}">
                  <a16:creationId xmlns:a16="http://schemas.microsoft.com/office/drawing/2014/main" id="{80F1AF7B-83E8-4B99-9E8A-6E5CA0BE9D48}"/>
                </a:ext>
              </a:extLst>
            </p:cNvPr>
            <p:cNvSpPr>
              <a:spLocks noChangeAspect="1"/>
            </p:cNvSpPr>
            <p:nvPr/>
          </p:nvSpPr>
          <p:spPr>
            <a:xfrm rot="2419600">
              <a:off x="7031231" y="3135170"/>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EEABB17D-33B8-4152-989A-A13F6DABD942}"/>
                </a:ext>
              </a:extLst>
            </p:cNvPr>
            <p:cNvSpPr txBox="1"/>
            <p:nvPr/>
          </p:nvSpPr>
          <p:spPr>
            <a:xfrm>
              <a:off x="5842409" y="5120838"/>
              <a:ext cx="1208985" cy="523220"/>
            </a:xfrm>
            <a:prstGeom prst="rect">
              <a:avLst/>
            </a:prstGeom>
            <a:noFill/>
          </p:spPr>
          <p:txBody>
            <a:bodyPr wrap="none" rtlCol="0">
              <a:spAutoFit/>
            </a:bodyPr>
            <a:lstStyle/>
            <a:p>
              <a:pPr algn="ctr"/>
              <a:r>
                <a:rPr lang="en-GB" sz="1400" dirty="0">
                  <a:solidFill>
                    <a:schemeClr val="bg1"/>
                  </a:solidFill>
                </a:rPr>
                <a:t>Client</a:t>
              </a:r>
            </a:p>
            <a:p>
              <a:pPr algn="ctr"/>
              <a:r>
                <a:rPr lang="en-GB" sz="1400" dirty="0">
                  <a:solidFill>
                    <a:schemeClr val="bg1"/>
                  </a:solidFill>
                </a:rPr>
                <a:t>Expectations</a:t>
              </a:r>
            </a:p>
          </p:txBody>
        </p:sp>
        <p:pic>
          <p:nvPicPr>
            <p:cNvPr id="46" name="Graphic 45" descr="Scales of justice">
              <a:extLst>
                <a:ext uri="{FF2B5EF4-FFF2-40B4-BE49-F238E27FC236}">
                  <a16:creationId xmlns:a16="http://schemas.microsoft.com/office/drawing/2014/main" id="{EE0E865E-9C7E-4327-B844-44F7E2A7B08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21313" y="3920311"/>
              <a:ext cx="540000" cy="540000"/>
            </a:xfrm>
            <a:prstGeom prst="rect">
              <a:avLst/>
            </a:prstGeom>
          </p:spPr>
        </p:pic>
        <p:sp>
          <p:nvSpPr>
            <p:cNvPr id="5" name="Oval 4">
              <a:extLst>
                <a:ext uri="{FF2B5EF4-FFF2-40B4-BE49-F238E27FC236}">
                  <a16:creationId xmlns:a16="http://schemas.microsoft.com/office/drawing/2014/main" id="{635A8598-CC54-4BCF-AE29-B9A31C0B572D}"/>
                </a:ext>
              </a:extLst>
            </p:cNvPr>
            <p:cNvSpPr>
              <a:spLocks noChangeAspect="1"/>
            </p:cNvSpPr>
            <p:nvPr/>
          </p:nvSpPr>
          <p:spPr>
            <a:xfrm>
              <a:off x="8075391" y="3774659"/>
              <a:ext cx="828000" cy="826953"/>
            </a:xfrm>
            <a:prstGeom prst="ellipse">
              <a:avLst/>
            </a:prstGeom>
            <a:noFill/>
            <a:ln w="57150">
              <a:solidFill>
                <a:srgbClr val="F7B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2E82364C-7504-488D-9B84-812A4B94B303}"/>
                </a:ext>
              </a:extLst>
            </p:cNvPr>
            <p:cNvSpPr>
              <a:spLocks noChangeAspect="1"/>
            </p:cNvSpPr>
            <p:nvPr/>
          </p:nvSpPr>
          <p:spPr>
            <a:xfrm rot="19180400" flipH="1">
              <a:off x="8752175" y="3135170"/>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4C7C9035-23E8-4C60-9178-BAAD57548AE2}"/>
                </a:ext>
              </a:extLst>
            </p:cNvPr>
            <p:cNvSpPr>
              <a:spLocks noChangeAspect="1"/>
            </p:cNvSpPr>
            <p:nvPr/>
          </p:nvSpPr>
          <p:spPr>
            <a:xfrm rot="19180400" flipV="1">
              <a:off x="7031230" y="4492423"/>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266D1FBE-B2DA-49DC-BFD6-363D0C930B2E}"/>
                </a:ext>
              </a:extLst>
            </p:cNvPr>
            <p:cNvSpPr>
              <a:spLocks noChangeAspect="1"/>
            </p:cNvSpPr>
            <p:nvPr/>
          </p:nvSpPr>
          <p:spPr>
            <a:xfrm rot="2419600" flipH="1" flipV="1">
              <a:off x="8752175" y="4492423"/>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734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D39DAB1A-5613-4040-AF1D-9D99460F58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9413818" cy="317500"/>
          </a:xfrm>
          <a:prstGeom prst="rect">
            <a:avLst/>
          </a:prstGeom>
        </p:spPr>
      </p:pic>
      <p:pic>
        <p:nvPicPr>
          <p:cNvPr id="38" name="Picture 37">
            <a:extLst>
              <a:ext uri="{FF2B5EF4-FFF2-40B4-BE49-F238E27FC236}">
                <a16:creationId xmlns:a16="http://schemas.microsoft.com/office/drawing/2014/main" id="{2649A7C7-74F8-7049-A302-3E35D1AA506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70" y="0"/>
            <a:ext cx="12192000" cy="6858000"/>
          </a:xfrm>
          <a:prstGeom prst="rect">
            <a:avLst/>
          </a:prstGeom>
        </p:spPr>
      </p:pic>
      <p:sp>
        <p:nvSpPr>
          <p:cNvPr id="4" name="TextBox 3">
            <a:extLst>
              <a:ext uri="{FF2B5EF4-FFF2-40B4-BE49-F238E27FC236}">
                <a16:creationId xmlns:a16="http://schemas.microsoft.com/office/drawing/2014/main" id="{C0888C69-490F-3B43-9824-D9537E8F5535}"/>
              </a:ext>
            </a:extLst>
          </p:cNvPr>
          <p:cNvSpPr txBox="1"/>
          <p:nvPr/>
        </p:nvSpPr>
        <p:spPr>
          <a:xfrm>
            <a:off x="619913" y="2569051"/>
            <a:ext cx="1763523"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Current state</a:t>
            </a:r>
          </a:p>
        </p:txBody>
      </p:sp>
      <p:sp>
        <p:nvSpPr>
          <p:cNvPr id="6" name="TextBox 5">
            <a:extLst>
              <a:ext uri="{FF2B5EF4-FFF2-40B4-BE49-F238E27FC236}">
                <a16:creationId xmlns:a16="http://schemas.microsoft.com/office/drawing/2014/main" id="{F29AC916-C9D2-8E41-939C-CA506AB2A740}"/>
              </a:ext>
            </a:extLst>
          </p:cNvPr>
          <p:cNvSpPr txBox="1"/>
          <p:nvPr/>
        </p:nvSpPr>
        <p:spPr>
          <a:xfrm>
            <a:off x="239711" y="4777430"/>
            <a:ext cx="1529289"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Credibility</a:t>
            </a:r>
          </a:p>
          <a:p>
            <a:pPr algn="ctr">
              <a:spcAft>
                <a:spcPts val="300"/>
              </a:spcAft>
            </a:pPr>
            <a:r>
              <a:rPr lang="en-GB" sz="1400" dirty="0">
                <a:solidFill>
                  <a:schemeClr val="bg1"/>
                </a:solidFill>
              </a:rPr>
              <a:t> Win and retain clients</a:t>
            </a:r>
          </a:p>
        </p:txBody>
      </p:sp>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7391158" cy="523220"/>
          </a:xfrm>
          <a:prstGeom prst="rect">
            <a:avLst/>
          </a:prstGeom>
          <a:noFill/>
        </p:spPr>
        <p:txBody>
          <a:bodyPr wrap="square" rtlCol="0">
            <a:spAutoFit/>
          </a:bodyPr>
          <a:lstStyle/>
          <a:p>
            <a:r>
              <a:rPr lang="en-GB" sz="2800" dirty="0">
                <a:solidFill>
                  <a:schemeClr val="bg1"/>
                </a:solidFill>
              </a:rPr>
              <a:t>The journey to ‘law firm of the future’</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1549E07-6A1F-E041-93ED-2DD533B14711}"/>
              </a:ext>
            </a:extLst>
          </p:cNvPr>
          <p:cNvSpPr/>
          <p:nvPr/>
        </p:nvSpPr>
        <p:spPr>
          <a:xfrm>
            <a:off x="1091212"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7B3068F-143A-ED40-B3B6-17B9E921BA4E}"/>
              </a:ext>
            </a:extLst>
          </p:cNvPr>
          <p:cNvSpPr/>
          <p:nvPr/>
        </p:nvSpPr>
        <p:spPr>
          <a:xfrm>
            <a:off x="4301925"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17F25DD-8B28-4D4A-ABD1-1CC4514EE15E}"/>
              </a:ext>
            </a:extLst>
          </p:cNvPr>
          <p:cNvCxnSpPr>
            <a:stCxn id="30" idx="6"/>
            <a:endCxn id="27" idx="2"/>
          </p:cNvCxnSpPr>
          <p:nvPr/>
        </p:nvCxnSpPr>
        <p:spPr>
          <a:xfrm>
            <a:off x="1199212" y="3003214"/>
            <a:ext cx="31027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F3F694-FB0A-0341-BFD1-150070BFE0D4}"/>
              </a:ext>
            </a:extLst>
          </p:cNvPr>
          <p:cNvCxnSpPr>
            <a:cxnSpLocks/>
          </p:cNvCxnSpPr>
          <p:nvPr/>
        </p:nvCxnSpPr>
        <p:spPr>
          <a:xfrm>
            <a:off x="4416800" y="3003214"/>
            <a:ext cx="25408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8BFF46-37D4-8A46-B96E-C5CF56122E9D}"/>
              </a:ext>
            </a:extLst>
          </p:cNvPr>
          <p:cNvCxnSpPr>
            <a:cxnSpLocks/>
            <a:stCxn id="27" idx="4"/>
          </p:cNvCxnSpPr>
          <p:nvPr/>
        </p:nvCxnSpPr>
        <p:spPr>
          <a:xfrm>
            <a:off x="4355925" y="3057214"/>
            <a:ext cx="0" cy="5957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E38CA0-08AA-D94A-B083-F849113508E8}"/>
              </a:ext>
            </a:extLst>
          </p:cNvPr>
          <p:cNvCxnSpPr>
            <a:cxnSpLocks/>
          </p:cNvCxnSpPr>
          <p:nvPr/>
        </p:nvCxnSpPr>
        <p:spPr>
          <a:xfrm>
            <a:off x="1004356" y="3657333"/>
            <a:ext cx="6674084" cy="58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CFECE1-2C3A-C247-8B4D-62B6487B6BF7}"/>
              </a:ext>
            </a:extLst>
          </p:cNvPr>
          <p:cNvCxnSpPr>
            <a:cxnSpLocks/>
          </p:cNvCxnSpPr>
          <p:nvPr/>
        </p:nvCxnSpPr>
        <p:spPr>
          <a:xfrm>
            <a:off x="6988120" y="3003214"/>
            <a:ext cx="567712"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A64EDC-3E24-824A-B914-DE1F4BFDD781}"/>
              </a:ext>
            </a:extLst>
          </p:cNvPr>
          <p:cNvCxnSpPr>
            <a:cxnSpLocks/>
          </p:cNvCxnSpPr>
          <p:nvPr/>
        </p:nvCxnSpPr>
        <p:spPr>
          <a:xfrm>
            <a:off x="1004356"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76F0342-A4D7-E14E-9498-44C13DEC4E46}"/>
              </a:ext>
            </a:extLst>
          </p:cNvPr>
          <p:cNvCxnSpPr>
            <a:cxnSpLocks/>
          </p:cNvCxnSpPr>
          <p:nvPr/>
        </p:nvCxnSpPr>
        <p:spPr>
          <a:xfrm flipH="1">
            <a:off x="6023372"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AEBE50-690F-D548-BCE5-27BF0787228A}"/>
              </a:ext>
            </a:extLst>
          </p:cNvPr>
          <p:cNvCxnSpPr>
            <a:cxnSpLocks/>
          </p:cNvCxnSpPr>
          <p:nvPr/>
        </p:nvCxnSpPr>
        <p:spPr>
          <a:xfrm>
            <a:off x="4350409"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6C7308-D457-5643-8016-7C9AEE56FD2F}"/>
              </a:ext>
            </a:extLst>
          </p:cNvPr>
          <p:cNvCxnSpPr>
            <a:cxnSpLocks/>
          </p:cNvCxnSpPr>
          <p:nvPr/>
        </p:nvCxnSpPr>
        <p:spPr>
          <a:xfrm>
            <a:off x="2677447" y="3663205"/>
            <a:ext cx="0" cy="2115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26FEAB3-D233-8148-88C0-AF2E8A706696}"/>
              </a:ext>
            </a:extLst>
          </p:cNvPr>
          <p:cNvSpPr txBox="1"/>
          <p:nvPr/>
        </p:nvSpPr>
        <p:spPr>
          <a:xfrm>
            <a:off x="1853138" y="4777430"/>
            <a:ext cx="1635501"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Security</a:t>
            </a:r>
          </a:p>
          <a:p>
            <a:pPr algn="ctr">
              <a:spcAft>
                <a:spcPts val="300"/>
              </a:spcAft>
            </a:pPr>
            <a:r>
              <a:rPr lang="en-GB" sz="1400" dirty="0">
                <a:solidFill>
                  <a:schemeClr val="bg1"/>
                </a:solidFill>
              </a:rPr>
              <a:t>Protect your business</a:t>
            </a:r>
          </a:p>
        </p:txBody>
      </p:sp>
      <p:sp>
        <p:nvSpPr>
          <p:cNvPr id="51" name="TextBox 50">
            <a:extLst>
              <a:ext uri="{FF2B5EF4-FFF2-40B4-BE49-F238E27FC236}">
                <a16:creationId xmlns:a16="http://schemas.microsoft.com/office/drawing/2014/main" id="{8AB5800C-22F9-CA4C-98DE-480012817905}"/>
              </a:ext>
            </a:extLst>
          </p:cNvPr>
          <p:cNvSpPr txBox="1"/>
          <p:nvPr/>
        </p:nvSpPr>
        <p:spPr>
          <a:xfrm>
            <a:off x="5430170" y="4777430"/>
            <a:ext cx="1272265"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Innovation</a:t>
            </a:r>
          </a:p>
          <a:p>
            <a:pPr algn="ctr">
              <a:spcAft>
                <a:spcPts val="300"/>
              </a:spcAft>
            </a:pPr>
            <a:r>
              <a:rPr lang="en-GB" sz="1400" dirty="0">
                <a:solidFill>
                  <a:schemeClr val="bg1"/>
                </a:solidFill>
              </a:rPr>
              <a:t> Adapt to the new normal</a:t>
            </a:r>
          </a:p>
        </p:txBody>
      </p:sp>
      <p:sp>
        <p:nvSpPr>
          <p:cNvPr id="52" name="TextBox 51">
            <a:extLst>
              <a:ext uri="{FF2B5EF4-FFF2-40B4-BE49-F238E27FC236}">
                <a16:creationId xmlns:a16="http://schemas.microsoft.com/office/drawing/2014/main" id="{259E9F55-DBE9-784B-AD5D-9C384F060A8C}"/>
              </a:ext>
            </a:extLst>
          </p:cNvPr>
          <p:cNvSpPr txBox="1"/>
          <p:nvPr/>
        </p:nvSpPr>
        <p:spPr>
          <a:xfrm>
            <a:off x="3408081" y="4777430"/>
            <a:ext cx="1865632" cy="846386"/>
          </a:xfrm>
          <a:prstGeom prst="rect">
            <a:avLst/>
          </a:prstGeom>
          <a:noFill/>
        </p:spPr>
        <p:txBody>
          <a:bodyPr wrap="square" rtlCol="0">
            <a:spAutoFit/>
          </a:bodyPr>
          <a:lstStyle/>
          <a:p>
            <a:pPr algn="ctr">
              <a:spcAft>
                <a:spcPts val="300"/>
              </a:spcAft>
            </a:pPr>
            <a:r>
              <a:rPr lang="en-GB" sz="1600" dirty="0">
                <a:solidFill>
                  <a:schemeClr val="bg1"/>
                </a:solidFill>
                <a:cs typeface="Futura Medium" panose="020B0602020204020303" pitchFamily="34" charset="-79"/>
              </a:rPr>
              <a:t>Talent</a:t>
            </a:r>
          </a:p>
          <a:p>
            <a:pPr algn="ctr">
              <a:spcAft>
                <a:spcPts val="300"/>
              </a:spcAft>
            </a:pPr>
            <a:r>
              <a:rPr lang="en-GB" sz="1400" dirty="0">
                <a:solidFill>
                  <a:schemeClr val="bg1"/>
                </a:solidFill>
              </a:rPr>
              <a:t>Attract and </a:t>
            </a:r>
          </a:p>
          <a:p>
            <a:pPr algn="ctr">
              <a:spcAft>
                <a:spcPts val="300"/>
              </a:spcAft>
            </a:pPr>
            <a:r>
              <a:rPr lang="en-GB" sz="1400" dirty="0">
                <a:solidFill>
                  <a:schemeClr val="bg1"/>
                </a:solidFill>
              </a:rPr>
              <a:t>retain employees</a:t>
            </a:r>
          </a:p>
        </p:txBody>
      </p:sp>
      <p:sp>
        <p:nvSpPr>
          <p:cNvPr id="58" name="TextBox 57">
            <a:extLst>
              <a:ext uri="{FF2B5EF4-FFF2-40B4-BE49-F238E27FC236}">
                <a16:creationId xmlns:a16="http://schemas.microsoft.com/office/drawing/2014/main" id="{9773C595-679A-EC47-8B64-D5E537837C5C}"/>
              </a:ext>
            </a:extLst>
          </p:cNvPr>
          <p:cNvSpPr txBox="1"/>
          <p:nvPr/>
        </p:nvSpPr>
        <p:spPr>
          <a:xfrm>
            <a:off x="3776625" y="2569051"/>
            <a:ext cx="1158599"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Needs</a:t>
            </a:r>
          </a:p>
        </p:txBody>
      </p:sp>
      <p:sp>
        <p:nvSpPr>
          <p:cNvPr id="59" name="TextBox 58">
            <a:extLst>
              <a:ext uri="{FF2B5EF4-FFF2-40B4-BE49-F238E27FC236}">
                <a16:creationId xmlns:a16="http://schemas.microsoft.com/office/drawing/2014/main" id="{9F65D92C-C319-E947-805C-D7275B5DD87C}"/>
              </a:ext>
            </a:extLst>
          </p:cNvPr>
          <p:cNvSpPr txBox="1"/>
          <p:nvPr/>
        </p:nvSpPr>
        <p:spPr>
          <a:xfrm>
            <a:off x="6841959" y="2569051"/>
            <a:ext cx="1443535"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Future state</a:t>
            </a:r>
          </a:p>
        </p:txBody>
      </p:sp>
      <p:sp>
        <p:nvSpPr>
          <p:cNvPr id="25" name="Rectangle 24">
            <a:extLst>
              <a:ext uri="{FF2B5EF4-FFF2-40B4-BE49-F238E27FC236}">
                <a16:creationId xmlns:a16="http://schemas.microsoft.com/office/drawing/2014/main" id="{0C8A8535-1254-5549-B65D-5174F69D0A4E}"/>
              </a:ext>
            </a:extLst>
          </p:cNvPr>
          <p:cNvSpPr/>
          <p:nvPr/>
        </p:nvSpPr>
        <p:spPr>
          <a:xfrm>
            <a:off x="403726" y="1258115"/>
            <a:ext cx="5130299" cy="559961"/>
          </a:xfrm>
          <a:prstGeom prst="rect">
            <a:avLst/>
          </a:prstGeom>
        </p:spPr>
        <p:txBody>
          <a:bodyPr wrap="square">
            <a:spAutoFit/>
          </a:bodyPr>
          <a:lstStyle/>
          <a:p>
            <a:pPr>
              <a:lnSpc>
                <a:spcPts val="1880"/>
              </a:lnSpc>
            </a:pPr>
            <a:r>
              <a:rPr lang="en-GB" sz="1400" dirty="0">
                <a:solidFill>
                  <a:schemeClr val="bg1">
                    <a:alpha val="80000"/>
                  </a:schemeClr>
                </a:solidFill>
              </a:rPr>
              <a:t>Market pressures are influencing your organisations journey, to the law firm of the future, creating five challenges.</a:t>
            </a:r>
          </a:p>
        </p:txBody>
      </p:sp>
      <p:pic>
        <p:nvPicPr>
          <p:cNvPr id="48" name="Picture 47">
            <a:extLst>
              <a:ext uri="{FF2B5EF4-FFF2-40B4-BE49-F238E27FC236}">
                <a16:creationId xmlns:a16="http://schemas.microsoft.com/office/drawing/2014/main" id="{4348A5E5-215E-9448-9D5F-4F1232ED51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9138" y="4183480"/>
            <a:ext cx="545084" cy="464058"/>
          </a:xfrm>
          <a:prstGeom prst="rect">
            <a:avLst/>
          </a:prstGeom>
        </p:spPr>
      </p:pic>
      <p:pic>
        <p:nvPicPr>
          <p:cNvPr id="50" name="Picture 49">
            <a:extLst>
              <a:ext uri="{FF2B5EF4-FFF2-40B4-BE49-F238E27FC236}">
                <a16:creationId xmlns:a16="http://schemas.microsoft.com/office/drawing/2014/main" id="{1EFF6354-506C-6E46-9C40-E2B4B6F22FE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61720" y="4165192"/>
            <a:ext cx="418338" cy="500634"/>
          </a:xfrm>
          <a:prstGeom prst="rect">
            <a:avLst/>
          </a:prstGeom>
        </p:spPr>
      </p:pic>
      <p:pic>
        <p:nvPicPr>
          <p:cNvPr id="53" name="Picture 52">
            <a:extLst>
              <a:ext uri="{FF2B5EF4-FFF2-40B4-BE49-F238E27FC236}">
                <a16:creationId xmlns:a16="http://schemas.microsoft.com/office/drawing/2014/main" id="{A2C0AC47-F67E-FB49-9257-F9D172C2F89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63626" y="4117186"/>
            <a:ext cx="318897" cy="596646"/>
          </a:xfrm>
          <a:prstGeom prst="rect">
            <a:avLst/>
          </a:prstGeom>
        </p:spPr>
      </p:pic>
      <p:cxnSp>
        <p:nvCxnSpPr>
          <p:cNvPr id="31" name="Straight Connector 30">
            <a:extLst>
              <a:ext uri="{FF2B5EF4-FFF2-40B4-BE49-F238E27FC236}">
                <a16:creationId xmlns:a16="http://schemas.microsoft.com/office/drawing/2014/main" id="{ABFE27D9-8FDE-49D5-8E8E-FA424955E64F}"/>
              </a:ext>
            </a:extLst>
          </p:cNvPr>
          <p:cNvCxnSpPr>
            <a:cxnSpLocks/>
          </p:cNvCxnSpPr>
          <p:nvPr/>
        </p:nvCxnSpPr>
        <p:spPr>
          <a:xfrm flipH="1">
            <a:off x="7678440"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C4DDDE3-8842-4144-AD03-0D5288FCC1E7}"/>
              </a:ext>
            </a:extLst>
          </p:cNvPr>
          <p:cNvSpPr txBox="1"/>
          <p:nvPr/>
        </p:nvSpPr>
        <p:spPr>
          <a:xfrm>
            <a:off x="6752456" y="4777430"/>
            <a:ext cx="1865632"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Competitiveness</a:t>
            </a:r>
            <a:endParaRPr lang="en-GB" sz="1600" dirty="0">
              <a:solidFill>
                <a:schemeClr val="bg1"/>
              </a:solidFill>
              <a:cs typeface="Futura Medium" panose="020B0602020204020303" pitchFamily="34" charset="-79"/>
            </a:endParaRPr>
          </a:p>
          <a:p>
            <a:pPr algn="ctr">
              <a:spcAft>
                <a:spcPts val="300"/>
              </a:spcAft>
            </a:pPr>
            <a:r>
              <a:rPr lang="en-GB" sz="1400" dirty="0">
                <a:solidFill>
                  <a:schemeClr val="bg1"/>
                </a:solidFill>
              </a:rPr>
              <a:t>Deliver value for money</a:t>
            </a:r>
          </a:p>
        </p:txBody>
      </p:sp>
      <p:pic>
        <p:nvPicPr>
          <p:cNvPr id="33" name="Picture 32">
            <a:extLst>
              <a:ext uri="{FF2B5EF4-FFF2-40B4-BE49-F238E27FC236}">
                <a16:creationId xmlns:a16="http://schemas.microsoft.com/office/drawing/2014/main" id="{B630207D-5992-41CC-971D-1126D72E022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21938" y="4185322"/>
            <a:ext cx="526669" cy="460375"/>
          </a:xfrm>
          <a:prstGeom prst="rect">
            <a:avLst/>
          </a:prstGeom>
        </p:spPr>
      </p:pic>
      <p:grpSp>
        <p:nvGrpSpPr>
          <p:cNvPr id="8" name="Group 4">
            <a:extLst>
              <a:ext uri="{FF2B5EF4-FFF2-40B4-BE49-F238E27FC236}">
                <a16:creationId xmlns:a16="http://schemas.microsoft.com/office/drawing/2014/main" id="{503C0B57-B400-4BE2-AEAC-8B0451F682BD}"/>
              </a:ext>
            </a:extLst>
          </p:cNvPr>
          <p:cNvGrpSpPr>
            <a:grpSpLocks noChangeAspect="1"/>
          </p:cNvGrpSpPr>
          <p:nvPr/>
        </p:nvGrpSpPr>
        <p:grpSpPr bwMode="auto">
          <a:xfrm>
            <a:off x="4000820" y="4158334"/>
            <a:ext cx="717550" cy="514350"/>
            <a:chOff x="2592" y="2646"/>
            <a:chExt cx="452" cy="324"/>
          </a:xfrm>
        </p:grpSpPr>
        <p:sp>
          <p:nvSpPr>
            <p:cNvPr id="10" name="AutoShape 3">
              <a:extLst>
                <a:ext uri="{FF2B5EF4-FFF2-40B4-BE49-F238E27FC236}">
                  <a16:creationId xmlns:a16="http://schemas.microsoft.com/office/drawing/2014/main" id="{06DA9772-B1F6-420B-A242-5FA8F27E6FA6}"/>
                </a:ext>
              </a:extLst>
            </p:cNvPr>
            <p:cNvSpPr>
              <a:spLocks noChangeAspect="1" noChangeArrowheads="1" noTextEdit="1"/>
            </p:cNvSpPr>
            <p:nvPr/>
          </p:nvSpPr>
          <p:spPr bwMode="auto">
            <a:xfrm>
              <a:off x="2592" y="2646"/>
              <a:ext cx="45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5">
              <a:extLst>
                <a:ext uri="{FF2B5EF4-FFF2-40B4-BE49-F238E27FC236}">
                  <a16:creationId xmlns:a16="http://schemas.microsoft.com/office/drawing/2014/main" id="{B58BD25F-93E6-4CE2-9A69-E7F5ECCB3D5E}"/>
                </a:ext>
              </a:extLst>
            </p:cNvPr>
            <p:cNvSpPr>
              <a:spLocks/>
            </p:cNvSpPr>
            <p:nvPr/>
          </p:nvSpPr>
          <p:spPr bwMode="auto">
            <a:xfrm>
              <a:off x="2630" y="2799"/>
              <a:ext cx="66" cy="77"/>
            </a:xfrm>
            <a:custGeom>
              <a:avLst/>
              <a:gdLst>
                <a:gd name="T0" fmla="*/ 0 w 218"/>
                <a:gd name="T1" fmla="*/ 112 h 252"/>
                <a:gd name="T2" fmla="*/ 0 w 218"/>
                <a:gd name="T3" fmla="*/ 112 h 252"/>
                <a:gd name="T4" fmla="*/ 109 w 218"/>
                <a:gd name="T5" fmla="*/ 0 h 252"/>
                <a:gd name="T6" fmla="*/ 218 w 218"/>
                <a:gd name="T7" fmla="*/ 112 h 252"/>
                <a:gd name="T8" fmla="*/ 109 w 218"/>
                <a:gd name="T9" fmla="*/ 252 h 252"/>
                <a:gd name="T10" fmla="*/ 0 w 218"/>
                <a:gd name="T11" fmla="*/ 112 h 252"/>
              </a:gdLst>
              <a:ahLst/>
              <a:cxnLst>
                <a:cxn ang="0">
                  <a:pos x="T0" y="T1"/>
                </a:cxn>
                <a:cxn ang="0">
                  <a:pos x="T2" y="T3"/>
                </a:cxn>
                <a:cxn ang="0">
                  <a:pos x="T4" y="T5"/>
                </a:cxn>
                <a:cxn ang="0">
                  <a:pos x="T6" y="T7"/>
                </a:cxn>
                <a:cxn ang="0">
                  <a:pos x="T8" y="T9"/>
                </a:cxn>
                <a:cxn ang="0">
                  <a:pos x="T10" y="T11"/>
                </a:cxn>
              </a:cxnLst>
              <a:rect l="0" t="0" r="r" b="b"/>
              <a:pathLst>
                <a:path w="218" h="252">
                  <a:moveTo>
                    <a:pt x="0" y="112"/>
                  </a:moveTo>
                  <a:lnTo>
                    <a:pt x="0" y="112"/>
                  </a:lnTo>
                  <a:cubicBezTo>
                    <a:pt x="0" y="49"/>
                    <a:pt x="49" y="0"/>
                    <a:pt x="109" y="0"/>
                  </a:cubicBezTo>
                  <a:cubicBezTo>
                    <a:pt x="170" y="0"/>
                    <a:pt x="218" y="51"/>
                    <a:pt x="218" y="112"/>
                  </a:cubicBezTo>
                  <a:cubicBezTo>
                    <a:pt x="218" y="167"/>
                    <a:pt x="175" y="252"/>
                    <a:pt x="109" y="252"/>
                  </a:cubicBezTo>
                  <a:cubicBezTo>
                    <a:pt x="44" y="252"/>
                    <a:pt x="0" y="170"/>
                    <a:pt x="0" y="11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AEC872AC-A68B-4B56-B6A5-F1854152229E}"/>
                </a:ext>
              </a:extLst>
            </p:cNvPr>
            <p:cNvSpPr>
              <a:spLocks/>
            </p:cNvSpPr>
            <p:nvPr/>
          </p:nvSpPr>
          <p:spPr bwMode="auto">
            <a:xfrm>
              <a:off x="2592" y="2872"/>
              <a:ext cx="142" cy="101"/>
            </a:xfrm>
            <a:custGeom>
              <a:avLst/>
              <a:gdLst>
                <a:gd name="T0" fmla="*/ 455 w 467"/>
                <a:gd name="T1" fmla="*/ 102 h 332"/>
                <a:gd name="T2" fmla="*/ 455 w 467"/>
                <a:gd name="T3" fmla="*/ 102 h 332"/>
                <a:gd name="T4" fmla="*/ 467 w 467"/>
                <a:gd name="T5" fmla="*/ 305 h 332"/>
                <a:gd name="T6" fmla="*/ 459 w 467"/>
                <a:gd name="T7" fmla="*/ 324 h 332"/>
                <a:gd name="T8" fmla="*/ 442 w 467"/>
                <a:gd name="T9" fmla="*/ 332 h 332"/>
                <a:gd name="T10" fmla="*/ 24 w 467"/>
                <a:gd name="T11" fmla="*/ 332 h 332"/>
                <a:gd name="T12" fmla="*/ 7 w 467"/>
                <a:gd name="T13" fmla="*/ 324 h 332"/>
                <a:gd name="T14" fmla="*/ 0 w 467"/>
                <a:gd name="T15" fmla="*/ 305 h 332"/>
                <a:gd name="T16" fmla="*/ 12 w 467"/>
                <a:gd name="T17" fmla="*/ 102 h 332"/>
                <a:gd name="T18" fmla="*/ 48 w 467"/>
                <a:gd name="T19" fmla="*/ 41 h 332"/>
                <a:gd name="T20" fmla="*/ 140 w 467"/>
                <a:gd name="T21" fmla="*/ 2 h 332"/>
                <a:gd name="T22" fmla="*/ 169 w 467"/>
                <a:gd name="T23" fmla="*/ 14 h 332"/>
                <a:gd name="T24" fmla="*/ 225 w 467"/>
                <a:gd name="T25" fmla="*/ 121 h 332"/>
                <a:gd name="T26" fmla="*/ 242 w 467"/>
                <a:gd name="T27" fmla="*/ 121 h 332"/>
                <a:gd name="T28" fmla="*/ 297 w 467"/>
                <a:gd name="T29" fmla="*/ 14 h 332"/>
                <a:gd name="T30" fmla="*/ 326 w 467"/>
                <a:gd name="T31" fmla="*/ 2 h 332"/>
                <a:gd name="T32" fmla="*/ 421 w 467"/>
                <a:gd name="T33" fmla="*/ 43 h 332"/>
                <a:gd name="T34" fmla="*/ 455 w 467"/>
                <a:gd name="T35" fmla="*/ 10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332">
                  <a:moveTo>
                    <a:pt x="455" y="102"/>
                  </a:moveTo>
                  <a:lnTo>
                    <a:pt x="455" y="102"/>
                  </a:lnTo>
                  <a:lnTo>
                    <a:pt x="467" y="305"/>
                  </a:lnTo>
                  <a:cubicBezTo>
                    <a:pt x="467" y="312"/>
                    <a:pt x="464" y="317"/>
                    <a:pt x="459" y="324"/>
                  </a:cubicBezTo>
                  <a:cubicBezTo>
                    <a:pt x="455" y="329"/>
                    <a:pt x="447" y="332"/>
                    <a:pt x="442" y="332"/>
                  </a:cubicBezTo>
                  <a:lnTo>
                    <a:pt x="24" y="332"/>
                  </a:lnTo>
                  <a:cubicBezTo>
                    <a:pt x="16" y="332"/>
                    <a:pt x="12" y="329"/>
                    <a:pt x="7" y="324"/>
                  </a:cubicBezTo>
                  <a:cubicBezTo>
                    <a:pt x="0" y="317"/>
                    <a:pt x="0" y="312"/>
                    <a:pt x="0" y="305"/>
                  </a:cubicBezTo>
                  <a:lnTo>
                    <a:pt x="12" y="102"/>
                  </a:lnTo>
                  <a:cubicBezTo>
                    <a:pt x="12" y="77"/>
                    <a:pt x="26" y="53"/>
                    <a:pt x="48" y="41"/>
                  </a:cubicBezTo>
                  <a:cubicBezTo>
                    <a:pt x="79" y="24"/>
                    <a:pt x="111" y="10"/>
                    <a:pt x="140" y="2"/>
                  </a:cubicBezTo>
                  <a:cubicBezTo>
                    <a:pt x="150" y="0"/>
                    <a:pt x="162" y="5"/>
                    <a:pt x="169" y="14"/>
                  </a:cubicBezTo>
                  <a:lnTo>
                    <a:pt x="225" y="121"/>
                  </a:lnTo>
                  <a:lnTo>
                    <a:pt x="242" y="121"/>
                  </a:lnTo>
                  <a:lnTo>
                    <a:pt x="297" y="14"/>
                  </a:lnTo>
                  <a:cubicBezTo>
                    <a:pt x="302" y="5"/>
                    <a:pt x="314" y="0"/>
                    <a:pt x="326" y="2"/>
                  </a:cubicBezTo>
                  <a:cubicBezTo>
                    <a:pt x="358" y="12"/>
                    <a:pt x="389" y="24"/>
                    <a:pt x="421" y="43"/>
                  </a:cubicBezTo>
                  <a:cubicBezTo>
                    <a:pt x="440" y="56"/>
                    <a:pt x="455" y="77"/>
                    <a:pt x="455" y="1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5B390CC-6497-456C-AE52-DFCE298C817F}"/>
                </a:ext>
              </a:extLst>
            </p:cNvPr>
            <p:cNvSpPr>
              <a:spLocks/>
            </p:cNvSpPr>
            <p:nvPr/>
          </p:nvSpPr>
          <p:spPr bwMode="auto">
            <a:xfrm>
              <a:off x="2787" y="2799"/>
              <a:ext cx="66" cy="77"/>
            </a:xfrm>
            <a:custGeom>
              <a:avLst/>
              <a:gdLst>
                <a:gd name="T0" fmla="*/ 0 w 218"/>
                <a:gd name="T1" fmla="*/ 112 h 252"/>
                <a:gd name="T2" fmla="*/ 0 w 218"/>
                <a:gd name="T3" fmla="*/ 112 h 252"/>
                <a:gd name="T4" fmla="*/ 109 w 218"/>
                <a:gd name="T5" fmla="*/ 0 h 252"/>
                <a:gd name="T6" fmla="*/ 218 w 218"/>
                <a:gd name="T7" fmla="*/ 112 h 252"/>
                <a:gd name="T8" fmla="*/ 109 w 218"/>
                <a:gd name="T9" fmla="*/ 252 h 252"/>
                <a:gd name="T10" fmla="*/ 0 w 218"/>
                <a:gd name="T11" fmla="*/ 112 h 252"/>
              </a:gdLst>
              <a:ahLst/>
              <a:cxnLst>
                <a:cxn ang="0">
                  <a:pos x="T0" y="T1"/>
                </a:cxn>
                <a:cxn ang="0">
                  <a:pos x="T2" y="T3"/>
                </a:cxn>
                <a:cxn ang="0">
                  <a:pos x="T4" y="T5"/>
                </a:cxn>
                <a:cxn ang="0">
                  <a:pos x="T6" y="T7"/>
                </a:cxn>
                <a:cxn ang="0">
                  <a:pos x="T8" y="T9"/>
                </a:cxn>
                <a:cxn ang="0">
                  <a:pos x="T10" y="T11"/>
                </a:cxn>
              </a:cxnLst>
              <a:rect l="0" t="0" r="r" b="b"/>
              <a:pathLst>
                <a:path w="218" h="252">
                  <a:moveTo>
                    <a:pt x="0" y="112"/>
                  </a:moveTo>
                  <a:lnTo>
                    <a:pt x="0" y="112"/>
                  </a:lnTo>
                  <a:cubicBezTo>
                    <a:pt x="0" y="49"/>
                    <a:pt x="48" y="0"/>
                    <a:pt x="109" y="0"/>
                  </a:cubicBezTo>
                  <a:cubicBezTo>
                    <a:pt x="169" y="0"/>
                    <a:pt x="218" y="51"/>
                    <a:pt x="218" y="112"/>
                  </a:cubicBezTo>
                  <a:cubicBezTo>
                    <a:pt x="218" y="167"/>
                    <a:pt x="174" y="252"/>
                    <a:pt x="109" y="252"/>
                  </a:cubicBezTo>
                  <a:cubicBezTo>
                    <a:pt x="44" y="252"/>
                    <a:pt x="0" y="170"/>
                    <a:pt x="0" y="11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61D986D-B5B6-413C-94AE-DAF50960ABF4}"/>
                </a:ext>
              </a:extLst>
            </p:cNvPr>
            <p:cNvSpPr>
              <a:spLocks/>
            </p:cNvSpPr>
            <p:nvPr/>
          </p:nvSpPr>
          <p:spPr bwMode="auto">
            <a:xfrm>
              <a:off x="2944" y="2799"/>
              <a:ext cx="66" cy="77"/>
            </a:xfrm>
            <a:custGeom>
              <a:avLst/>
              <a:gdLst>
                <a:gd name="T0" fmla="*/ 0 w 217"/>
                <a:gd name="T1" fmla="*/ 112 h 252"/>
                <a:gd name="T2" fmla="*/ 0 w 217"/>
                <a:gd name="T3" fmla="*/ 112 h 252"/>
                <a:gd name="T4" fmla="*/ 109 w 217"/>
                <a:gd name="T5" fmla="*/ 0 h 252"/>
                <a:gd name="T6" fmla="*/ 217 w 217"/>
                <a:gd name="T7" fmla="*/ 112 h 252"/>
                <a:gd name="T8" fmla="*/ 109 w 217"/>
                <a:gd name="T9" fmla="*/ 252 h 252"/>
                <a:gd name="T10" fmla="*/ 0 w 217"/>
                <a:gd name="T11" fmla="*/ 112 h 252"/>
              </a:gdLst>
              <a:ahLst/>
              <a:cxnLst>
                <a:cxn ang="0">
                  <a:pos x="T0" y="T1"/>
                </a:cxn>
                <a:cxn ang="0">
                  <a:pos x="T2" y="T3"/>
                </a:cxn>
                <a:cxn ang="0">
                  <a:pos x="T4" y="T5"/>
                </a:cxn>
                <a:cxn ang="0">
                  <a:pos x="T6" y="T7"/>
                </a:cxn>
                <a:cxn ang="0">
                  <a:pos x="T8" y="T9"/>
                </a:cxn>
                <a:cxn ang="0">
                  <a:pos x="T10" y="T11"/>
                </a:cxn>
              </a:cxnLst>
              <a:rect l="0" t="0" r="r" b="b"/>
              <a:pathLst>
                <a:path w="217" h="252">
                  <a:moveTo>
                    <a:pt x="0" y="112"/>
                  </a:moveTo>
                  <a:lnTo>
                    <a:pt x="0" y="112"/>
                  </a:lnTo>
                  <a:cubicBezTo>
                    <a:pt x="0" y="49"/>
                    <a:pt x="48" y="0"/>
                    <a:pt x="109" y="0"/>
                  </a:cubicBezTo>
                  <a:cubicBezTo>
                    <a:pt x="169" y="0"/>
                    <a:pt x="217" y="51"/>
                    <a:pt x="217" y="112"/>
                  </a:cubicBezTo>
                  <a:cubicBezTo>
                    <a:pt x="217" y="167"/>
                    <a:pt x="174" y="252"/>
                    <a:pt x="109" y="252"/>
                  </a:cubicBezTo>
                  <a:cubicBezTo>
                    <a:pt x="43" y="252"/>
                    <a:pt x="0" y="170"/>
                    <a:pt x="0" y="11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9D090561-2100-4B09-A9BE-BB9255E4C7CF}"/>
                </a:ext>
              </a:extLst>
            </p:cNvPr>
            <p:cNvSpPr>
              <a:spLocks/>
            </p:cNvSpPr>
            <p:nvPr/>
          </p:nvSpPr>
          <p:spPr bwMode="auto">
            <a:xfrm>
              <a:off x="2749" y="2872"/>
              <a:ext cx="141" cy="101"/>
            </a:xfrm>
            <a:custGeom>
              <a:avLst/>
              <a:gdLst>
                <a:gd name="T0" fmla="*/ 455 w 467"/>
                <a:gd name="T1" fmla="*/ 102 h 332"/>
                <a:gd name="T2" fmla="*/ 455 w 467"/>
                <a:gd name="T3" fmla="*/ 102 h 332"/>
                <a:gd name="T4" fmla="*/ 467 w 467"/>
                <a:gd name="T5" fmla="*/ 305 h 332"/>
                <a:gd name="T6" fmla="*/ 460 w 467"/>
                <a:gd name="T7" fmla="*/ 324 h 332"/>
                <a:gd name="T8" fmla="*/ 443 w 467"/>
                <a:gd name="T9" fmla="*/ 332 h 332"/>
                <a:gd name="T10" fmla="*/ 24 w 467"/>
                <a:gd name="T11" fmla="*/ 332 h 332"/>
                <a:gd name="T12" fmla="*/ 7 w 467"/>
                <a:gd name="T13" fmla="*/ 324 h 332"/>
                <a:gd name="T14" fmla="*/ 0 w 467"/>
                <a:gd name="T15" fmla="*/ 305 h 332"/>
                <a:gd name="T16" fmla="*/ 12 w 467"/>
                <a:gd name="T17" fmla="*/ 102 h 332"/>
                <a:gd name="T18" fmla="*/ 49 w 467"/>
                <a:gd name="T19" fmla="*/ 41 h 332"/>
                <a:gd name="T20" fmla="*/ 143 w 467"/>
                <a:gd name="T21" fmla="*/ 2 h 332"/>
                <a:gd name="T22" fmla="*/ 172 w 467"/>
                <a:gd name="T23" fmla="*/ 14 h 332"/>
                <a:gd name="T24" fmla="*/ 228 w 467"/>
                <a:gd name="T25" fmla="*/ 121 h 332"/>
                <a:gd name="T26" fmla="*/ 242 w 467"/>
                <a:gd name="T27" fmla="*/ 121 h 332"/>
                <a:gd name="T28" fmla="*/ 298 w 467"/>
                <a:gd name="T29" fmla="*/ 14 h 332"/>
                <a:gd name="T30" fmla="*/ 327 w 467"/>
                <a:gd name="T31" fmla="*/ 2 h 332"/>
                <a:gd name="T32" fmla="*/ 421 w 467"/>
                <a:gd name="T33" fmla="*/ 43 h 332"/>
                <a:gd name="T34" fmla="*/ 455 w 467"/>
                <a:gd name="T35" fmla="*/ 10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332">
                  <a:moveTo>
                    <a:pt x="455" y="102"/>
                  </a:moveTo>
                  <a:lnTo>
                    <a:pt x="455" y="102"/>
                  </a:lnTo>
                  <a:lnTo>
                    <a:pt x="467" y="305"/>
                  </a:lnTo>
                  <a:cubicBezTo>
                    <a:pt x="467" y="312"/>
                    <a:pt x="465" y="317"/>
                    <a:pt x="460" y="324"/>
                  </a:cubicBezTo>
                  <a:cubicBezTo>
                    <a:pt x="455" y="329"/>
                    <a:pt x="448" y="332"/>
                    <a:pt x="443" y="332"/>
                  </a:cubicBezTo>
                  <a:lnTo>
                    <a:pt x="24" y="332"/>
                  </a:lnTo>
                  <a:cubicBezTo>
                    <a:pt x="17" y="332"/>
                    <a:pt x="12" y="329"/>
                    <a:pt x="7" y="324"/>
                  </a:cubicBezTo>
                  <a:cubicBezTo>
                    <a:pt x="3" y="319"/>
                    <a:pt x="0" y="312"/>
                    <a:pt x="0" y="305"/>
                  </a:cubicBezTo>
                  <a:lnTo>
                    <a:pt x="12" y="102"/>
                  </a:lnTo>
                  <a:cubicBezTo>
                    <a:pt x="15" y="77"/>
                    <a:pt x="27" y="53"/>
                    <a:pt x="49" y="41"/>
                  </a:cubicBezTo>
                  <a:cubicBezTo>
                    <a:pt x="80" y="24"/>
                    <a:pt x="111" y="10"/>
                    <a:pt x="143" y="2"/>
                  </a:cubicBezTo>
                  <a:cubicBezTo>
                    <a:pt x="155" y="0"/>
                    <a:pt x="165" y="5"/>
                    <a:pt x="172" y="14"/>
                  </a:cubicBezTo>
                  <a:lnTo>
                    <a:pt x="228" y="121"/>
                  </a:lnTo>
                  <a:lnTo>
                    <a:pt x="242" y="121"/>
                  </a:lnTo>
                  <a:lnTo>
                    <a:pt x="298" y="14"/>
                  </a:lnTo>
                  <a:cubicBezTo>
                    <a:pt x="303" y="5"/>
                    <a:pt x="315" y="0"/>
                    <a:pt x="327" y="2"/>
                  </a:cubicBezTo>
                  <a:cubicBezTo>
                    <a:pt x="358" y="12"/>
                    <a:pt x="390" y="24"/>
                    <a:pt x="421" y="43"/>
                  </a:cubicBezTo>
                  <a:cubicBezTo>
                    <a:pt x="441" y="56"/>
                    <a:pt x="455" y="77"/>
                    <a:pt x="455" y="1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B0DA16CE-0EDB-4028-B996-8FAF893A630C}"/>
                </a:ext>
              </a:extLst>
            </p:cNvPr>
            <p:cNvSpPr>
              <a:spLocks/>
            </p:cNvSpPr>
            <p:nvPr/>
          </p:nvSpPr>
          <p:spPr bwMode="auto">
            <a:xfrm>
              <a:off x="2905" y="2872"/>
              <a:ext cx="143" cy="101"/>
            </a:xfrm>
            <a:custGeom>
              <a:avLst/>
              <a:gdLst>
                <a:gd name="T0" fmla="*/ 469 w 469"/>
                <a:gd name="T1" fmla="*/ 305 h 331"/>
                <a:gd name="T2" fmla="*/ 469 w 469"/>
                <a:gd name="T3" fmla="*/ 305 h 331"/>
                <a:gd name="T4" fmla="*/ 462 w 469"/>
                <a:gd name="T5" fmla="*/ 324 h 331"/>
                <a:gd name="T6" fmla="*/ 445 w 469"/>
                <a:gd name="T7" fmla="*/ 331 h 331"/>
                <a:gd name="T8" fmla="*/ 24 w 469"/>
                <a:gd name="T9" fmla="*/ 331 h 331"/>
                <a:gd name="T10" fmla="*/ 7 w 469"/>
                <a:gd name="T11" fmla="*/ 324 h 331"/>
                <a:gd name="T12" fmla="*/ 0 w 469"/>
                <a:gd name="T13" fmla="*/ 305 h 331"/>
                <a:gd name="T14" fmla="*/ 14 w 469"/>
                <a:gd name="T15" fmla="*/ 102 h 331"/>
                <a:gd name="T16" fmla="*/ 51 w 469"/>
                <a:gd name="T17" fmla="*/ 41 h 331"/>
                <a:gd name="T18" fmla="*/ 145 w 469"/>
                <a:gd name="T19" fmla="*/ 2 h 331"/>
                <a:gd name="T20" fmla="*/ 174 w 469"/>
                <a:gd name="T21" fmla="*/ 14 h 331"/>
                <a:gd name="T22" fmla="*/ 230 w 469"/>
                <a:gd name="T23" fmla="*/ 121 h 331"/>
                <a:gd name="T24" fmla="*/ 244 w 469"/>
                <a:gd name="T25" fmla="*/ 121 h 331"/>
                <a:gd name="T26" fmla="*/ 300 w 469"/>
                <a:gd name="T27" fmla="*/ 14 h 331"/>
                <a:gd name="T28" fmla="*/ 329 w 469"/>
                <a:gd name="T29" fmla="*/ 2 h 331"/>
                <a:gd name="T30" fmla="*/ 423 w 469"/>
                <a:gd name="T31" fmla="*/ 43 h 331"/>
                <a:gd name="T32" fmla="*/ 460 w 469"/>
                <a:gd name="T33" fmla="*/ 104 h 331"/>
                <a:gd name="T34" fmla="*/ 469 w 469"/>
                <a:gd name="T35" fmla="*/ 30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331">
                  <a:moveTo>
                    <a:pt x="469" y="305"/>
                  </a:moveTo>
                  <a:lnTo>
                    <a:pt x="469" y="305"/>
                  </a:lnTo>
                  <a:cubicBezTo>
                    <a:pt x="469" y="312"/>
                    <a:pt x="467" y="317"/>
                    <a:pt x="462" y="324"/>
                  </a:cubicBezTo>
                  <a:cubicBezTo>
                    <a:pt x="457" y="329"/>
                    <a:pt x="450" y="331"/>
                    <a:pt x="445" y="331"/>
                  </a:cubicBezTo>
                  <a:lnTo>
                    <a:pt x="24" y="331"/>
                  </a:lnTo>
                  <a:cubicBezTo>
                    <a:pt x="17" y="331"/>
                    <a:pt x="12" y="329"/>
                    <a:pt x="7" y="324"/>
                  </a:cubicBezTo>
                  <a:cubicBezTo>
                    <a:pt x="2" y="319"/>
                    <a:pt x="0" y="312"/>
                    <a:pt x="0" y="305"/>
                  </a:cubicBezTo>
                  <a:lnTo>
                    <a:pt x="14" y="102"/>
                  </a:lnTo>
                  <a:cubicBezTo>
                    <a:pt x="14" y="77"/>
                    <a:pt x="29" y="53"/>
                    <a:pt x="51" y="41"/>
                  </a:cubicBezTo>
                  <a:cubicBezTo>
                    <a:pt x="82" y="24"/>
                    <a:pt x="114" y="10"/>
                    <a:pt x="145" y="2"/>
                  </a:cubicBezTo>
                  <a:cubicBezTo>
                    <a:pt x="155" y="0"/>
                    <a:pt x="167" y="5"/>
                    <a:pt x="174" y="14"/>
                  </a:cubicBezTo>
                  <a:lnTo>
                    <a:pt x="230" y="121"/>
                  </a:lnTo>
                  <a:lnTo>
                    <a:pt x="244" y="121"/>
                  </a:lnTo>
                  <a:lnTo>
                    <a:pt x="300" y="14"/>
                  </a:lnTo>
                  <a:cubicBezTo>
                    <a:pt x="305" y="5"/>
                    <a:pt x="317" y="0"/>
                    <a:pt x="329" y="2"/>
                  </a:cubicBezTo>
                  <a:cubicBezTo>
                    <a:pt x="360" y="12"/>
                    <a:pt x="392" y="24"/>
                    <a:pt x="423" y="43"/>
                  </a:cubicBezTo>
                  <a:cubicBezTo>
                    <a:pt x="445" y="56"/>
                    <a:pt x="457" y="77"/>
                    <a:pt x="460" y="104"/>
                  </a:cubicBezTo>
                  <a:lnTo>
                    <a:pt x="469" y="30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0F5759C-7A5F-4BEF-A28F-6542748E0308}"/>
                </a:ext>
              </a:extLst>
            </p:cNvPr>
            <p:cNvSpPr>
              <a:spLocks/>
            </p:cNvSpPr>
            <p:nvPr/>
          </p:nvSpPr>
          <p:spPr bwMode="auto">
            <a:xfrm>
              <a:off x="2615" y="2653"/>
              <a:ext cx="95" cy="95"/>
            </a:xfrm>
            <a:custGeom>
              <a:avLst/>
              <a:gdLst>
                <a:gd name="T0" fmla="*/ 156 w 313"/>
                <a:gd name="T1" fmla="*/ 313 h 313"/>
                <a:gd name="T2" fmla="*/ 156 w 313"/>
                <a:gd name="T3" fmla="*/ 313 h 313"/>
                <a:gd name="T4" fmla="*/ 313 w 313"/>
                <a:gd name="T5" fmla="*/ 157 h 313"/>
                <a:gd name="T6" fmla="*/ 156 w 313"/>
                <a:gd name="T7" fmla="*/ 0 h 313"/>
                <a:gd name="T8" fmla="*/ 0 w 313"/>
                <a:gd name="T9" fmla="*/ 157 h 313"/>
                <a:gd name="T10" fmla="*/ 156 w 313"/>
                <a:gd name="T11" fmla="*/ 313 h 313"/>
                <a:gd name="T12" fmla="*/ 156 w 313"/>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313" h="313">
                  <a:moveTo>
                    <a:pt x="156" y="313"/>
                  </a:moveTo>
                  <a:lnTo>
                    <a:pt x="156" y="313"/>
                  </a:lnTo>
                  <a:cubicBezTo>
                    <a:pt x="243" y="313"/>
                    <a:pt x="313" y="243"/>
                    <a:pt x="313" y="157"/>
                  </a:cubicBezTo>
                  <a:cubicBezTo>
                    <a:pt x="313" y="70"/>
                    <a:pt x="243" y="0"/>
                    <a:pt x="156" y="0"/>
                  </a:cubicBezTo>
                  <a:cubicBezTo>
                    <a:pt x="70" y="0"/>
                    <a:pt x="0" y="70"/>
                    <a:pt x="0" y="157"/>
                  </a:cubicBezTo>
                  <a:cubicBezTo>
                    <a:pt x="0" y="243"/>
                    <a:pt x="70" y="313"/>
                    <a:pt x="156" y="313"/>
                  </a:cubicBezTo>
                  <a:lnTo>
                    <a:pt x="156" y="313"/>
                  </a:lnTo>
                  <a:close/>
                </a:path>
              </a:pathLst>
            </a:custGeom>
            <a:noFill/>
            <a:ln w="23813" cap="flat">
              <a:solidFill>
                <a:srgbClr val="BECF4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A5D3A51D-C661-4B3E-8CB1-11A6DBA726EB}"/>
                </a:ext>
              </a:extLst>
            </p:cNvPr>
            <p:cNvSpPr>
              <a:spLocks/>
            </p:cNvSpPr>
            <p:nvPr/>
          </p:nvSpPr>
          <p:spPr bwMode="auto">
            <a:xfrm>
              <a:off x="2639" y="2701"/>
              <a:ext cx="46" cy="0"/>
            </a:xfrm>
            <a:custGeom>
              <a:avLst/>
              <a:gdLst>
                <a:gd name="T0" fmla="*/ 0 w 151"/>
                <a:gd name="T1" fmla="*/ 0 w 151"/>
                <a:gd name="T2" fmla="*/ 151 w 151"/>
              </a:gdLst>
              <a:ahLst/>
              <a:cxnLst>
                <a:cxn ang="0">
                  <a:pos x="T0" y="0"/>
                </a:cxn>
                <a:cxn ang="0">
                  <a:pos x="T1" y="0"/>
                </a:cxn>
                <a:cxn ang="0">
                  <a:pos x="T2" y="0"/>
                </a:cxn>
              </a:cxnLst>
              <a:rect l="0" t="0" r="r" b="b"/>
              <a:pathLst>
                <a:path w="151">
                  <a:moveTo>
                    <a:pt x="0" y="0"/>
                  </a:moveTo>
                  <a:lnTo>
                    <a:pt x="0" y="0"/>
                  </a:lnTo>
                  <a:lnTo>
                    <a:pt x="151" y="0"/>
                  </a:lnTo>
                </a:path>
              </a:pathLst>
            </a:custGeom>
            <a:noFill/>
            <a:ln w="23813" cap="flat">
              <a:solidFill>
                <a:srgbClr val="BECF4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397F4F1D-72C9-44F2-84C5-8A6F74F7BACA}"/>
                </a:ext>
              </a:extLst>
            </p:cNvPr>
            <p:cNvSpPr>
              <a:spLocks/>
            </p:cNvSpPr>
            <p:nvPr/>
          </p:nvSpPr>
          <p:spPr bwMode="auto">
            <a:xfrm>
              <a:off x="2779" y="2653"/>
              <a:ext cx="95" cy="95"/>
            </a:xfrm>
            <a:custGeom>
              <a:avLst/>
              <a:gdLst>
                <a:gd name="T0" fmla="*/ 156 w 313"/>
                <a:gd name="T1" fmla="*/ 313 h 313"/>
                <a:gd name="T2" fmla="*/ 156 w 313"/>
                <a:gd name="T3" fmla="*/ 313 h 313"/>
                <a:gd name="T4" fmla="*/ 313 w 313"/>
                <a:gd name="T5" fmla="*/ 157 h 313"/>
                <a:gd name="T6" fmla="*/ 156 w 313"/>
                <a:gd name="T7" fmla="*/ 0 h 313"/>
                <a:gd name="T8" fmla="*/ 0 w 313"/>
                <a:gd name="T9" fmla="*/ 157 h 313"/>
                <a:gd name="T10" fmla="*/ 156 w 313"/>
                <a:gd name="T11" fmla="*/ 313 h 313"/>
                <a:gd name="T12" fmla="*/ 156 w 313"/>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313" h="313">
                  <a:moveTo>
                    <a:pt x="156" y="313"/>
                  </a:moveTo>
                  <a:lnTo>
                    <a:pt x="156" y="313"/>
                  </a:lnTo>
                  <a:cubicBezTo>
                    <a:pt x="243" y="313"/>
                    <a:pt x="313" y="243"/>
                    <a:pt x="313" y="157"/>
                  </a:cubicBezTo>
                  <a:cubicBezTo>
                    <a:pt x="313" y="70"/>
                    <a:pt x="243" y="0"/>
                    <a:pt x="156" y="0"/>
                  </a:cubicBezTo>
                  <a:cubicBezTo>
                    <a:pt x="70" y="0"/>
                    <a:pt x="0" y="70"/>
                    <a:pt x="0" y="157"/>
                  </a:cubicBezTo>
                  <a:cubicBezTo>
                    <a:pt x="0" y="243"/>
                    <a:pt x="70" y="313"/>
                    <a:pt x="156" y="313"/>
                  </a:cubicBezTo>
                  <a:lnTo>
                    <a:pt x="156" y="313"/>
                  </a:lnTo>
                  <a:close/>
                </a:path>
              </a:pathLst>
            </a:custGeom>
            <a:noFill/>
            <a:ln w="23813" cap="flat">
              <a:solidFill>
                <a:srgbClr val="BECF4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1BB20ECD-3E48-4DC2-9799-B4991C62BFE7}"/>
                </a:ext>
              </a:extLst>
            </p:cNvPr>
            <p:cNvSpPr>
              <a:spLocks/>
            </p:cNvSpPr>
            <p:nvPr/>
          </p:nvSpPr>
          <p:spPr bwMode="auto">
            <a:xfrm>
              <a:off x="2803" y="2701"/>
              <a:ext cx="46" cy="0"/>
            </a:xfrm>
            <a:custGeom>
              <a:avLst/>
              <a:gdLst>
                <a:gd name="T0" fmla="*/ 0 w 151"/>
                <a:gd name="T1" fmla="*/ 0 w 151"/>
                <a:gd name="T2" fmla="*/ 151 w 151"/>
              </a:gdLst>
              <a:ahLst/>
              <a:cxnLst>
                <a:cxn ang="0">
                  <a:pos x="T0" y="0"/>
                </a:cxn>
                <a:cxn ang="0">
                  <a:pos x="T1" y="0"/>
                </a:cxn>
                <a:cxn ang="0">
                  <a:pos x="T2" y="0"/>
                </a:cxn>
              </a:cxnLst>
              <a:rect l="0" t="0" r="r" b="b"/>
              <a:pathLst>
                <a:path w="151">
                  <a:moveTo>
                    <a:pt x="0" y="0"/>
                  </a:moveTo>
                  <a:lnTo>
                    <a:pt x="0" y="0"/>
                  </a:lnTo>
                  <a:lnTo>
                    <a:pt x="151" y="0"/>
                  </a:lnTo>
                </a:path>
              </a:pathLst>
            </a:custGeom>
            <a:noFill/>
            <a:ln w="23813" cap="flat">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4136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indoor, computer, keyboard, sitting&#10;&#10;Description automatically generated">
            <a:extLst>
              <a:ext uri="{FF2B5EF4-FFF2-40B4-BE49-F238E27FC236}">
                <a16:creationId xmlns:a16="http://schemas.microsoft.com/office/drawing/2014/main" id="{D17E917D-53B8-6349-A2C5-10B2EB96F4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7D7CC81-EF1A-D84E-B796-8F38921F6134}"/>
              </a:ext>
            </a:extLst>
          </p:cNvPr>
          <p:cNvSpPr/>
          <p:nvPr/>
        </p:nvSpPr>
        <p:spPr bwMode="auto">
          <a:xfrm>
            <a:off x="0" y="0"/>
            <a:ext cx="12192000" cy="6857999"/>
          </a:xfrm>
          <a:prstGeom prst="rect">
            <a:avLst/>
          </a:prstGeom>
          <a:solidFill>
            <a:schemeClr val="accent5">
              <a:lumMod val="75000"/>
              <a:alpha val="89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8BE9E95A-4908-0B46-9A7C-52338805CB95}"/>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C4FC1BE4-12DB-9E4C-AFF0-9D444009F348}"/>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001946"/>
              </a:buClr>
              <a:buSzPct val="150000"/>
              <a:buFontTx/>
              <a:buNone/>
              <a:tabLst/>
              <a:defRPr/>
            </a:pPr>
            <a:r>
              <a:rPr kumimoji="0" lang="en-GB" altLang="ja-JP" sz="2400" b="0" i="0" u="none" strike="noStrike" kern="0" cap="none" spc="0" normalizeH="0" baseline="0" noProof="0" dirty="0">
                <a:ln>
                  <a:noFill/>
                </a:ln>
                <a:solidFill>
                  <a:srgbClr val="FFFFFF"/>
                </a:solidFill>
                <a:effectLst/>
                <a:uLnTx/>
                <a:uFillTx/>
                <a:latin typeface="Trebuchet MS" panose="020B0703020202090204" pitchFamily="34" charset="0"/>
                <a:ea typeface="ＭＳ Ｐゴシック" panose="020B0600070205080204" pitchFamily="34" charset="-128"/>
                <a:cs typeface="+mn-cs"/>
              </a:rPr>
              <a:t>Tracking the key drivers</a:t>
            </a:r>
          </a:p>
        </p:txBody>
      </p:sp>
      <p:cxnSp>
        <p:nvCxnSpPr>
          <p:cNvPr id="37" name="Straight Connector 36">
            <a:extLst>
              <a:ext uri="{FF2B5EF4-FFF2-40B4-BE49-F238E27FC236}">
                <a16:creationId xmlns:a16="http://schemas.microsoft.com/office/drawing/2014/main" id="{B21976A4-985C-9047-8DDF-465209462122}"/>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Rectangle 35">
            <a:extLst>
              <a:ext uri="{FF2B5EF4-FFF2-40B4-BE49-F238E27FC236}">
                <a16:creationId xmlns:a16="http://schemas.microsoft.com/office/drawing/2014/main" id="{DB8E0FAF-3C23-4193-BE2F-EDB4547C8801}"/>
              </a:ext>
            </a:extLst>
          </p:cNvPr>
          <p:cNvSpPr/>
          <p:nvPr/>
        </p:nvSpPr>
        <p:spPr>
          <a:xfrm>
            <a:off x="5013532" y="1828801"/>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Talent remains an issue but productivity is key.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A</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relatively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5">
                  <a:extLst>
                    <a:ext uri="{A12FA001-AC4F-418D-AE19-62706E023703}">
                      <ahyp:hlinkClr xmlns:ahyp="http://schemas.microsoft.com/office/drawing/2018/hyperlinkcolor" val="tx"/>
                    </a:ext>
                  </a:extLst>
                </a:hlinkClick>
              </a:rPr>
              <a:t>small increase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 the number of lawyers working at firms over the last year (2.6%) suggests that law firms are becoming more productive, as they are not substantially increasing headcount in order to meet higher demand.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The Criminal Bar Association revealed that 79.54% of members have voted to </a:t>
            </a:r>
            <a:r>
              <a:rPr lang="en-GB" sz="1200" dirty="0">
                <a:solidFill>
                  <a:srgbClr val="0070C0"/>
                </a:solidFill>
                <a:latin typeface="Trebuchet MS" panose="020B0603020202020204" pitchFamily="34" charset="0"/>
                <a:hlinkClick r:id="rId6">
                  <a:extLst>
                    <a:ext uri="{A12FA001-AC4F-418D-AE19-62706E023703}">
                      <ahyp:hlinkClr xmlns:ahyp="http://schemas.microsoft.com/office/drawing/2018/hyperlinkcolor" val="tx"/>
                    </a:ext>
                  </a:extLst>
                </a:hlinkClick>
              </a:rPr>
              <a:t>escalate the current legal aid action </a:t>
            </a:r>
            <a:r>
              <a:rPr lang="en-GB" sz="1200" dirty="0">
                <a:solidFill>
                  <a:srgbClr val="FFFFFF"/>
                </a:solidFill>
                <a:latin typeface="Trebuchet MS" panose="020B0603020202020204" pitchFamily="34" charset="0"/>
              </a:rPr>
              <a:t>to uninterrupted 'weeks of action' that will commence on 5 September 2022. </a:t>
            </a: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38" name="Rectangle 37">
            <a:extLst>
              <a:ext uri="{FF2B5EF4-FFF2-40B4-BE49-F238E27FC236}">
                <a16:creationId xmlns:a16="http://schemas.microsoft.com/office/drawing/2014/main" id="{8DE80808-EB0D-4E1B-8B85-0F7769529F80}"/>
              </a:ext>
            </a:extLst>
          </p:cNvPr>
          <p:cNvSpPr/>
          <p:nvPr/>
        </p:nvSpPr>
        <p:spPr>
          <a:xfrm>
            <a:off x="7279009"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metaverse is starting to attract law firms.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German outfit </a:t>
            </a:r>
            <a:r>
              <a:rPr kumimoji="0" lang="en-GB" sz="1200" b="0" i="0"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Gleiss</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Lutz has become one of the first major European law firms to open up shop in the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7">
                  <a:extLst>
                    <a:ext uri="{A12FA001-AC4F-418D-AE19-62706E023703}">
                      <ahyp:hlinkClr xmlns:ahyp="http://schemas.microsoft.com/office/drawing/2018/hyperlinkcolor" val="tx"/>
                    </a:ext>
                  </a:extLst>
                </a:hlinkClick>
              </a:rPr>
              <a:t>metaverse</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The firm has chosen to launch in the virtual world </a:t>
            </a:r>
            <a:r>
              <a:rPr kumimoji="0" lang="en-GB" sz="1200" b="0" i="0"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Decentraland</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a:t>
            </a: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LegalVision</a:t>
            </a:r>
            <a:r>
              <a:rPr lang="en-GB" sz="1200" dirty="0">
                <a:solidFill>
                  <a:srgbClr val="FFFFFF"/>
                </a:solidFill>
                <a:latin typeface="Trebuchet MS" panose="020B0603020202020204" pitchFamily="34" charset="0"/>
              </a:rPr>
              <a:t>, a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n Australian firm operating on a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8">
                  <a:extLst>
                    <a:ext uri="{A12FA001-AC4F-418D-AE19-62706E023703}">
                      <ahyp:hlinkClr xmlns:ahyp="http://schemas.microsoft.com/office/drawing/2018/hyperlinkcolor" val="tx"/>
                    </a:ext>
                  </a:extLst>
                </a:hlinkClick>
              </a:rPr>
              <a:t>fixed cost membership model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for business clients has opened operations in the UK. 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claims to be an industry-first provider offering access to unlimited, on-demand legal services.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39" name="Rectangle 38">
            <a:extLst>
              <a:ext uri="{FF2B5EF4-FFF2-40B4-BE49-F238E27FC236}">
                <a16:creationId xmlns:a16="http://schemas.microsoft.com/office/drawing/2014/main" id="{B8DDC1FE-E17F-4D8D-83D7-193BB4EFE23B}"/>
              </a:ext>
            </a:extLst>
          </p:cNvPr>
          <p:cNvSpPr/>
          <p:nvPr/>
        </p:nvSpPr>
        <p:spPr>
          <a:xfrm>
            <a:off x="9544487"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falling </a:t>
            </a:r>
            <a:r>
              <a:rPr lang="en-GB" sz="1200" dirty="0">
                <a:solidFill>
                  <a:srgbClr val="FFFFFF"/>
                </a:solidFill>
                <a:latin typeface="Trebuchet MS" panose="020B0603020202020204" pitchFamily="34" charset="0"/>
              </a:rPr>
              <a:t>economy drives pricing &amp; cost pressures. </a:t>
            </a: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Global law firms operating in the UK saw a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5">
                  <a:extLst>
                    <a:ext uri="{A12FA001-AC4F-418D-AE19-62706E023703}">
                      <ahyp:hlinkClr xmlns:ahyp="http://schemas.microsoft.com/office/drawing/2018/hyperlinkcolor" val="tx"/>
                    </a:ext>
                  </a:extLst>
                </a:hlinkClick>
              </a:rPr>
              <a:t>12.2% jump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 the number of hours of work undertaken for UK clients in 2021. Demand grew most in mergers &amp; acquisitions and Tax.</a:t>
            </a:r>
          </a:p>
          <a:p>
            <a:pPr algn="ctr">
              <a:defRPr/>
            </a:pPr>
            <a:endParaRPr lang="en-GB" sz="1200" dirty="0">
              <a:solidFill>
                <a:srgbClr val="FFFFFF"/>
              </a:solidFill>
              <a:latin typeface="Trebuchet MS" panose="020B0603020202020204" pitchFamily="34" charset="0"/>
            </a:endParaRPr>
          </a:p>
          <a:p>
            <a:pPr algn="ctr">
              <a:defRPr/>
            </a:pP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9">
                  <a:extLst>
                    <a:ext uri="{A12FA001-AC4F-418D-AE19-62706E023703}">
                      <ahyp:hlinkClr xmlns:ahyp="http://schemas.microsoft.com/office/drawing/2018/hyperlinkcolor" val="tx"/>
                    </a:ext>
                  </a:extLst>
                </a:hlinkClick>
              </a:rPr>
              <a:t>An unprecedented boom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 demand for British legal services has already passed its peak, with a further decline in activity forecast for the rest of the year as recession looms. </a:t>
            </a:r>
            <a:r>
              <a:rPr lang="en-GB" sz="1200" dirty="0">
                <a:solidFill>
                  <a:srgbClr val="FFFFFF"/>
                </a:solidFill>
                <a:latin typeface="Trebuchet MS" panose="020B0603020202020204" pitchFamily="34" charset="0"/>
              </a:rPr>
              <a:t>T</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he bigger firms are also taking a hit to profits from the sky-high pay rates commanded by associates.</a:t>
            </a:r>
            <a:endParaRPr lang="en-GB" sz="1200" dirty="0">
              <a:solidFill>
                <a:srgbClr val="FFFFFF"/>
              </a:solidFill>
              <a:latin typeface="Trebuchet MS" panose="020B0603020202020204" pitchFamily="34" charset="0"/>
            </a:endParaRPr>
          </a:p>
        </p:txBody>
      </p:sp>
      <p:sp>
        <p:nvSpPr>
          <p:cNvPr id="40" name="TextBox 39">
            <a:extLst>
              <a:ext uri="{FF2B5EF4-FFF2-40B4-BE49-F238E27FC236}">
                <a16:creationId xmlns:a16="http://schemas.microsoft.com/office/drawing/2014/main" id="{02F73CFE-74DE-4252-AFF5-A22C1A0C7518}"/>
              </a:ext>
            </a:extLst>
          </p:cNvPr>
          <p:cNvSpPr txBox="1"/>
          <p:nvPr/>
        </p:nvSpPr>
        <p:spPr>
          <a:xfrm>
            <a:off x="3334605" y="1280056"/>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Security</a:t>
            </a:r>
          </a:p>
        </p:txBody>
      </p:sp>
      <p:sp>
        <p:nvSpPr>
          <p:cNvPr id="63" name="TextBox 62">
            <a:extLst>
              <a:ext uri="{FF2B5EF4-FFF2-40B4-BE49-F238E27FC236}">
                <a16:creationId xmlns:a16="http://schemas.microsoft.com/office/drawing/2014/main" id="{0C071807-21D0-402B-B7AF-0338748454A8}"/>
              </a:ext>
            </a:extLst>
          </p:cNvPr>
          <p:cNvSpPr txBox="1"/>
          <p:nvPr/>
        </p:nvSpPr>
        <p:spPr>
          <a:xfrm>
            <a:off x="5625587"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Talent </a:t>
            </a:r>
          </a:p>
        </p:txBody>
      </p:sp>
      <p:sp>
        <p:nvSpPr>
          <p:cNvPr id="64" name="TextBox 63">
            <a:extLst>
              <a:ext uri="{FF2B5EF4-FFF2-40B4-BE49-F238E27FC236}">
                <a16:creationId xmlns:a16="http://schemas.microsoft.com/office/drawing/2014/main" id="{3A58D6A9-3DCF-45C6-B7D9-216D366CD84B}"/>
              </a:ext>
            </a:extLst>
          </p:cNvPr>
          <p:cNvSpPr txBox="1"/>
          <p:nvPr/>
        </p:nvSpPr>
        <p:spPr>
          <a:xfrm>
            <a:off x="1084354"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Credibility</a:t>
            </a:r>
          </a:p>
        </p:txBody>
      </p:sp>
      <p:sp>
        <p:nvSpPr>
          <p:cNvPr id="66" name="TextBox 65">
            <a:extLst>
              <a:ext uri="{FF2B5EF4-FFF2-40B4-BE49-F238E27FC236}">
                <a16:creationId xmlns:a16="http://schemas.microsoft.com/office/drawing/2014/main" id="{7EBF373A-D381-4790-955B-7B8F6F26EB28}"/>
              </a:ext>
            </a:extLst>
          </p:cNvPr>
          <p:cNvSpPr txBox="1"/>
          <p:nvPr/>
        </p:nvSpPr>
        <p:spPr>
          <a:xfrm>
            <a:off x="7866611"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Innovation</a:t>
            </a:r>
          </a:p>
        </p:txBody>
      </p:sp>
      <p:sp>
        <p:nvSpPr>
          <p:cNvPr id="79" name="TextBox 78">
            <a:extLst>
              <a:ext uri="{FF2B5EF4-FFF2-40B4-BE49-F238E27FC236}">
                <a16:creationId xmlns:a16="http://schemas.microsoft.com/office/drawing/2014/main" id="{566A652F-45D8-4C7F-807E-66D952A59F1E}"/>
              </a:ext>
            </a:extLst>
          </p:cNvPr>
          <p:cNvSpPr txBox="1"/>
          <p:nvPr/>
        </p:nvSpPr>
        <p:spPr>
          <a:xfrm>
            <a:off x="10092532"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Competitiveness</a:t>
            </a:r>
          </a:p>
        </p:txBody>
      </p:sp>
      <p:sp>
        <p:nvSpPr>
          <p:cNvPr id="82" name="Rectangle 81">
            <a:extLst>
              <a:ext uri="{FF2B5EF4-FFF2-40B4-BE49-F238E27FC236}">
                <a16:creationId xmlns:a16="http://schemas.microsoft.com/office/drawing/2014/main" id="{E16B9DD8-6AC8-46DF-BB85-36DD11832732}"/>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r>
              <a:rPr lang="en-GB" sz="1200" dirty="0">
                <a:solidFill>
                  <a:srgbClr val="FFFFFF"/>
                </a:solidFill>
                <a:latin typeface="Trebuchet MS" panose="020B0603020202020204" pitchFamily="34" charset="0"/>
              </a:rPr>
              <a:t>Client understanding is key for corporate client</a:t>
            </a:r>
          </a:p>
          <a:p>
            <a:pPr algn="ctr">
              <a:defRPr/>
            </a:pPr>
            <a:endParaRPr lang="en-GB" sz="700" dirty="0">
              <a:solidFill>
                <a:srgbClr val="FFFFFF"/>
              </a:solidFill>
              <a:latin typeface="Trebuchet MS" panose="020B0603020202020204" pitchFamily="34" charset="0"/>
            </a:endParaRP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When asked which skills are highest for lawyers, the most popular answer (28%) was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0">
                  <a:extLst>
                    <a:ext uri="{A12FA001-AC4F-418D-AE19-62706E023703}">
                      <ahyp:hlinkClr xmlns:ahyp="http://schemas.microsoft.com/office/drawing/2018/hyperlinkcolor" val="tx"/>
                    </a:ext>
                  </a:extLst>
                </a:hlinkClick>
              </a:rPr>
              <a:t>'deep understanding of clients</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businesses’. This is followed by technology/ digital/AI at 27%, business acumen/commerciality at 27%, cost effective (11%) and staying up to date with legal changes (11%).</a:t>
            </a:r>
          </a:p>
          <a:p>
            <a:pPr algn="ctr">
              <a:defRPr/>
            </a:pPr>
            <a:endParaRPr lang="en-GB" sz="800" dirty="0">
              <a:solidFill>
                <a:srgbClr val="FFFFFF"/>
              </a:solidFill>
              <a:latin typeface="Trebuchet MS" panose="020B0603020202020204" pitchFamily="34" charset="0"/>
            </a:endParaRP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“Corporate clients favour lawyers with specialist knowledge of their sector and a deep commercial understanding of the challenges faced by their business and the industry in which they operate.”</a:t>
            </a:r>
            <a:endParaRPr lang="en-GB" sz="1200" dirty="0">
              <a:solidFill>
                <a:srgbClr val="FFFFFF"/>
              </a:solidFill>
              <a:latin typeface="Trebuchet MS" panose="020B0603020202020204" pitchFamily="34" charset="0"/>
            </a:endParaRP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83" name="Rectangle 82">
            <a:extLst>
              <a:ext uri="{FF2B5EF4-FFF2-40B4-BE49-F238E27FC236}">
                <a16:creationId xmlns:a16="http://schemas.microsoft.com/office/drawing/2014/main" id="{448FD7A3-9A35-4C0E-9FBA-425B1AE1357B}"/>
              </a:ext>
            </a:extLst>
          </p:cNvPr>
          <p:cNvSpPr/>
          <p:nvPr/>
        </p:nvSpPr>
        <p:spPr>
          <a:xfrm>
            <a:off x="2767902" y="1808835"/>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r>
              <a:rPr lang="en-GB" sz="1200" dirty="0">
                <a:solidFill>
                  <a:srgbClr val="FFFFFF"/>
                </a:solidFill>
                <a:latin typeface="Trebuchet MS" panose="020B0603020202020204" pitchFamily="34" charset="0"/>
              </a:rPr>
              <a:t>Security remains a serious risk to law firms. </a:t>
            </a: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Out of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1">
                  <a:extLst>
                    <a:ext uri="{A12FA001-AC4F-418D-AE19-62706E023703}">
                      <ahyp:hlinkClr xmlns:ahyp="http://schemas.microsoft.com/office/drawing/2018/hyperlinkcolor" val="tx"/>
                    </a:ext>
                  </a:extLst>
                </a:hlinkClick>
              </a:rPr>
              <a:t>40 practices investigated</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‘'5% reported having been the victims of a cyber-attack and for ‘23 of those that were directly targeted, over £4m of client money was stolen’.</a:t>
            </a:r>
            <a:endParaRPr lang="en-GB" sz="1200" dirty="0">
              <a:solidFill>
                <a:srgbClr val="FFFFFF"/>
              </a:solidFill>
              <a:latin typeface="Trebuchet MS" panose="020B0603020202020204" pitchFamily="34" charset="0"/>
            </a:endParaRP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25% of law firm participants in the 2021 American Bar Association's Legal Technology survey experienced a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2">
                  <a:extLst>
                    <a:ext uri="{A12FA001-AC4F-418D-AE19-62706E023703}">
                      <ahyp:hlinkClr xmlns:ahyp="http://schemas.microsoft.com/office/drawing/2018/hyperlinkcolor" val="tx"/>
                    </a:ext>
                  </a:extLst>
                </a:hlinkClick>
              </a:rPr>
              <a:t>cyber-breach</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in 2021.</a:t>
            </a:r>
          </a:p>
          <a:p>
            <a:pPr algn="ctr">
              <a:defRPr/>
            </a:pPr>
            <a:endParaRPr lang="en-GB" sz="1200" dirty="0">
              <a:solidFill>
                <a:prstClr val="white"/>
              </a:solidFill>
              <a:latin typeface="Trebuchet MS" panose="020B0603020202020204" pitchFamily="34" charset="0"/>
            </a:endParaRPr>
          </a:p>
          <a:p>
            <a:pPr algn="ctr">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endParaRPr lang="en-GB" sz="1200" dirty="0">
              <a:solidFill>
                <a:srgbClr val="FFFFFF"/>
              </a:solidFill>
              <a:latin typeface="Trebuchet MS" panose="020B0603020202020204" pitchFamily="34" charset="0"/>
            </a:endParaRP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pic>
        <p:nvPicPr>
          <p:cNvPr id="48" name="Picture 47">
            <a:extLst>
              <a:ext uri="{FF2B5EF4-FFF2-40B4-BE49-F238E27FC236}">
                <a16:creationId xmlns:a16="http://schemas.microsoft.com/office/drawing/2014/main" id="{6390D6AE-FD56-4560-9FC2-04180691076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65325" y="1278079"/>
            <a:ext cx="545084" cy="464058"/>
          </a:xfrm>
          <a:prstGeom prst="rect">
            <a:avLst/>
          </a:prstGeom>
        </p:spPr>
      </p:pic>
      <p:pic>
        <p:nvPicPr>
          <p:cNvPr id="49" name="Picture 48">
            <a:extLst>
              <a:ext uri="{FF2B5EF4-FFF2-40B4-BE49-F238E27FC236}">
                <a16:creationId xmlns:a16="http://schemas.microsoft.com/office/drawing/2014/main" id="{6409AC1E-0A1D-409D-8ADD-69B5E000014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935168" y="1241503"/>
            <a:ext cx="418338" cy="500634"/>
          </a:xfrm>
          <a:prstGeom prst="rect">
            <a:avLst/>
          </a:prstGeom>
        </p:spPr>
      </p:pic>
      <p:pic>
        <p:nvPicPr>
          <p:cNvPr id="53" name="Picture 52">
            <a:extLst>
              <a:ext uri="{FF2B5EF4-FFF2-40B4-BE49-F238E27FC236}">
                <a16:creationId xmlns:a16="http://schemas.microsoft.com/office/drawing/2014/main" id="{97270FE8-B22D-4770-9E76-0A9511B8B71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446618" y="1145491"/>
            <a:ext cx="318897" cy="596646"/>
          </a:xfrm>
          <a:prstGeom prst="rect">
            <a:avLst/>
          </a:prstGeom>
        </p:spPr>
      </p:pic>
      <p:pic>
        <p:nvPicPr>
          <p:cNvPr id="56" name="Picture 55">
            <a:extLst>
              <a:ext uri="{FF2B5EF4-FFF2-40B4-BE49-F238E27FC236}">
                <a16:creationId xmlns:a16="http://schemas.microsoft.com/office/drawing/2014/main" id="{09018677-4848-4508-988E-73D2BC90FD9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583331" y="1281762"/>
            <a:ext cx="526669" cy="460375"/>
          </a:xfrm>
          <a:prstGeom prst="rect">
            <a:avLst/>
          </a:prstGeom>
        </p:spPr>
      </p:pic>
      <p:grpSp>
        <p:nvGrpSpPr>
          <p:cNvPr id="57" name="Group 4">
            <a:extLst>
              <a:ext uri="{FF2B5EF4-FFF2-40B4-BE49-F238E27FC236}">
                <a16:creationId xmlns:a16="http://schemas.microsoft.com/office/drawing/2014/main" id="{1EA7C05B-0835-449F-BF52-6D6100DD5F8E}"/>
              </a:ext>
            </a:extLst>
          </p:cNvPr>
          <p:cNvGrpSpPr>
            <a:grpSpLocks noChangeAspect="1"/>
          </p:cNvGrpSpPr>
          <p:nvPr/>
        </p:nvGrpSpPr>
        <p:grpSpPr bwMode="auto">
          <a:xfrm>
            <a:off x="5111671" y="1227787"/>
            <a:ext cx="717550" cy="514350"/>
            <a:chOff x="2592" y="2646"/>
            <a:chExt cx="452" cy="324"/>
          </a:xfrm>
        </p:grpSpPr>
        <p:sp>
          <p:nvSpPr>
            <p:cNvPr id="58" name="AutoShape 3">
              <a:extLst>
                <a:ext uri="{FF2B5EF4-FFF2-40B4-BE49-F238E27FC236}">
                  <a16:creationId xmlns:a16="http://schemas.microsoft.com/office/drawing/2014/main" id="{FD4E6C5C-E990-4AB4-93C5-2C08DE5E8E3C}"/>
                </a:ext>
              </a:extLst>
            </p:cNvPr>
            <p:cNvSpPr>
              <a:spLocks noChangeAspect="1" noChangeArrowheads="1" noTextEdit="1"/>
            </p:cNvSpPr>
            <p:nvPr/>
          </p:nvSpPr>
          <p:spPr bwMode="auto">
            <a:xfrm>
              <a:off x="2592" y="2646"/>
              <a:ext cx="45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5">
              <a:extLst>
                <a:ext uri="{FF2B5EF4-FFF2-40B4-BE49-F238E27FC236}">
                  <a16:creationId xmlns:a16="http://schemas.microsoft.com/office/drawing/2014/main" id="{4F7B69D8-CBFB-40DD-870A-F143DD32EFB8}"/>
                </a:ext>
              </a:extLst>
            </p:cNvPr>
            <p:cNvSpPr>
              <a:spLocks/>
            </p:cNvSpPr>
            <p:nvPr/>
          </p:nvSpPr>
          <p:spPr bwMode="auto">
            <a:xfrm>
              <a:off x="2630" y="2799"/>
              <a:ext cx="66" cy="77"/>
            </a:xfrm>
            <a:custGeom>
              <a:avLst/>
              <a:gdLst>
                <a:gd name="T0" fmla="*/ 0 w 218"/>
                <a:gd name="T1" fmla="*/ 112 h 252"/>
                <a:gd name="T2" fmla="*/ 0 w 218"/>
                <a:gd name="T3" fmla="*/ 112 h 252"/>
                <a:gd name="T4" fmla="*/ 109 w 218"/>
                <a:gd name="T5" fmla="*/ 0 h 252"/>
                <a:gd name="T6" fmla="*/ 218 w 218"/>
                <a:gd name="T7" fmla="*/ 112 h 252"/>
                <a:gd name="T8" fmla="*/ 109 w 218"/>
                <a:gd name="T9" fmla="*/ 252 h 252"/>
                <a:gd name="T10" fmla="*/ 0 w 218"/>
                <a:gd name="T11" fmla="*/ 112 h 252"/>
              </a:gdLst>
              <a:ahLst/>
              <a:cxnLst>
                <a:cxn ang="0">
                  <a:pos x="T0" y="T1"/>
                </a:cxn>
                <a:cxn ang="0">
                  <a:pos x="T2" y="T3"/>
                </a:cxn>
                <a:cxn ang="0">
                  <a:pos x="T4" y="T5"/>
                </a:cxn>
                <a:cxn ang="0">
                  <a:pos x="T6" y="T7"/>
                </a:cxn>
                <a:cxn ang="0">
                  <a:pos x="T8" y="T9"/>
                </a:cxn>
                <a:cxn ang="0">
                  <a:pos x="T10" y="T11"/>
                </a:cxn>
              </a:cxnLst>
              <a:rect l="0" t="0" r="r" b="b"/>
              <a:pathLst>
                <a:path w="218" h="252">
                  <a:moveTo>
                    <a:pt x="0" y="112"/>
                  </a:moveTo>
                  <a:lnTo>
                    <a:pt x="0" y="112"/>
                  </a:lnTo>
                  <a:cubicBezTo>
                    <a:pt x="0" y="49"/>
                    <a:pt x="49" y="0"/>
                    <a:pt x="109" y="0"/>
                  </a:cubicBezTo>
                  <a:cubicBezTo>
                    <a:pt x="170" y="0"/>
                    <a:pt x="218" y="51"/>
                    <a:pt x="218" y="112"/>
                  </a:cubicBezTo>
                  <a:cubicBezTo>
                    <a:pt x="218" y="167"/>
                    <a:pt x="175" y="252"/>
                    <a:pt x="109" y="252"/>
                  </a:cubicBezTo>
                  <a:cubicBezTo>
                    <a:pt x="44" y="252"/>
                    <a:pt x="0" y="170"/>
                    <a:pt x="0" y="112"/>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6">
              <a:extLst>
                <a:ext uri="{FF2B5EF4-FFF2-40B4-BE49-F238E27FC236}">
                  <a16:creationId xmlns:a16="http://schemas.microsoft.com/office/drawing/2014/main" id="{0C4F1402-E50A-4C5A-8A5F-875380B5D48A}"/>
                </a:ext>
              </a:extLst>
            </p:cNvPr>
            <p:cNvSpPr>
              <a:spLocks/>
            </p:cNvSpPr>
            <p:nvPr/>
          </p:nvSpPr>
          <p:spPr bwMode="auto">
            <a:xfrm>
              <a:off x="2592" y="2872"/>
              <a:ext cx="142" cy="101"/>
            </a:xfrm>
            <a:custGeom>
              <a:avLst/>
              <a:gdLst>
                <a:gd name="T0" fmla="*/ 455 w 467"/>
                <a:gd name="T1" fmla="*/ 102 h 332"/>
                <a:gd name="T2" fmla="*/ 455 w 467"/>
                <a:gd name="T3" fmla="*/ 102 h 332"/>
                <a:gd name="T4" fmla="*/ 467 w 467"/>
                <a:gd name="T5" fmla="*/ 305 h 332"/>
                <a:gd name="T6" fmla="*/ 459 w 467"/>
                <a:gd name="T7" fmla="*/ 324 h 332"/>
                <a:gd name="T8" fmla="*/ 442 w 467"/>
                <a:gd name="T9" fmla="*/ 332 h 332"/>
                <a:gd name="T10" fmla="*/ 24 w 467"/>
                <a:gd name="T11" fmla="*/ 332 h 332"/>
                <a:gd name="T12" fmla="*/ 7 w 467"/>
                <a:gd name="T13" fmla="*/ 324 h 332"/>
                <a:gd name="T14" fmla="*/ 0 w 467"/>
                <a:gd name="T15" fmla="*/ 305 h 332"/>
                <a:gd name="T16" fmla="*/ 12 w 467"/>
                <a:gd name="T17" fmla="*/ 102 h 332"/>
                <a:gd name="T18" fmla="*/ 48 w 467"/>
                <a:gd name="T19" fmla="*/ 41 h 332"/>
                <a:gd name="T20" fmla="*/ 140 w 467"/>
                <a:gd name="T21" fmla="*/ 2 h 332"/>
                <a:gd name="T22" fmla="*/ 169 w 467"/>
                <a:gd name="T23" fmla="*/ 14 h 332"/>
                <a:gd name="T24" fmla="*/ 225 w 467"/>
                <a:gd name="T25" fmla="*/ 121 h 332"/>
                <a:gd name="T26" fmla="*/ 242 w 467"/>
                <a:gd name="T27" fmla="*/ 121 h 332"/>
                <a:gd name="T28" fmla="*/ 297 w 467"/>
                <a:gd name="T29" fmla="*/ 14 h 332"/>
                <a:gd name="T30" fmla="*/ 326 w 467"/>
                <a:gd name="T31" fmla="*/ 2 h 332"/>
                <a:gd name="T32" fmla="*/ 421 w 467"/>
                <a:gd name="T33" fmla="*/ 43 h 332"/>
                <a:gd name="T34" fmla="*/ 455 w 467"/>
                <a:gd name="T35" fmla="*/ 10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332">
                  <a:moveTo>
                    <a:pt x="455" y="102"/>
                  </a:moveTo>
                  <a:lnTo>
                    <a:pt x="455" y="102"/>
                  </a:lnTo>
                  <a:lnTo>
                    <a:pt x="467" y="305"/>
                  </a:lnTo>
                  <a:cubicBezTo>
                    <a:pt x="467" y="312"/>
                    <a:pt x="464" y="317"/>
                    <a:pt x="459" y="324"/>
                  </a:cubicBezTo>
                  <a:cubicBezTo>
                    <a:pt x="455" y="329"/>
                    <a:pt x="447" y="332"/>
                    <a:pt x="442" y="332"/>
                  </a:cubicBezTo>
                  <a:lnTo>
                    <a:pt x="24" y="332"/>
                  </a:lnTo>
                  <a:cubicBezTo>
                    <a:pt x="16" y="332"/>
                    <a:pt x="12" y="329"/>
                    <a:pt x="7" y="324"/>
                  </a:cubicBezTo>
                  <a:cubicBezTo>
                    <a:pt x="0" y="317"/>
                    <a:pt x="0" y="312"/>
                    <a:pt x="0" y="305"/>
                  </a:cubicBezTo>
                  <a:lnTo>
                    <a:pt x="12" y="102"/>
                  </a:lnTo>
                  <a:cubicBezTo>
                    <a:pt x="12" y="77"/>
                    <a:pt x="26" y="53"/>
                    <a:pt x="48" y="41"/>
                  </a:cubicBezTo>
                  <a:cubicBezTo>
                    <a:pt x="79" y="24"/>
                    <a:pt x="111" y="10"/>
                    <a:pt x="140" y="2"/>
                  </a:cubicBezTo>
                  <a:cubicBezTo>
                    <a:pt x="150" y="0"/>
                    <a:pt x="162" y="5"/>
                    <a:pt x="169" y="14"/>
                  </a:cubicBezTo>
                  <a:lnTo>
                    <a:pt x="225" y="121"/>
                  </a:lnTo>
                  <a:lnTo>
                    <a:pt x="242" y="121"/>
                  </a:lnTo>
                  <a:lnTo>
                    <a:pt x="297" y="14"/>
                  </a:lnTo>
                  <a:cubicBezTo>
                    <a:pt x="302" y="5"/>
                    <a:pt x="314" y="0"/>
                    <a:pt x="326" y="2"/>
                  </a:cubicBezTo>
                  <a:cubicBezTo>
                    <a:pt x="358" y="12"/>
                    <a:pt x="389" y="24"/>
                    <a:pt x="421" y="43"/>
                  </a:cubicBezTo>
                  <a:cubicBezTo>
                    <a:pt x="440" y="56"/>
                    <a:pt x="455" y="77"/>
                    <a:pt x="455" y="102"/>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7">
              <a:extLst>
                <a:ext uri="{FF2B5EF4-FFF2-40B4-BE49-F238E27FC236}">
                  <a16:creationId xmlns:a16="http://schemas.microsoft.com/office/drawing/2014/main" id="{5761FD07-493C-4805-873E-DF2CC2168E6E}"/>
                </a:ext>
              </a:extLst>
            </p:cNvPr>
            <p:cNvSpPr>
              <a:spLocks/>
            </p:cNvSpPr>
            <p:nvPr/>
          </p:nvSpPr>
          <p:spPr bwMode="auto">
            <a:xfrm>
              <a:off x="2787" y="2799"/>
              <a:ext cx="66" cy="77"/>
            </a:xfrm>
            <a:custGeom>
              <a:avLst/>
              <a:gdLst>
                <a:gd name="T0" fmla="*/ 0 w 218"/>
                <a:gd name="T1" fmla="*/ 112 h 252"/>
                <a:gd name="T2" fmla="*/ 0 w 218"/>
                <a:gd name="T3" fmla="*/ 112 h 252"/>
                <a:gd name="T4" fmla="*/ 109 w 218"/>
                <a:gd name="T5" fmla="*/ 0 h 252"/>
                <a:gd name="T6" fmla="*/ 218 w 218"/>
                <a:gd name="T7" fmla="*/ 112 h 252"/>
                <a:gd name="T8" fmla="*/ 109 w 218"/>
                <a:gd name="T9" fmla="*/ 252 h 252"/>
                <a:gd name="T10" fmla="*/ 0 w 218"/>
                <a:gd name="T11" fmla="*/ 112 h 252"/>
              </a:gdLst>
              <a:ahLst/>
              <a:cxnLst>
                <a:cxn ang="0">
                  <a:pos x="T0" y="T1"/>
                </a:cxn>
                <a:cxn ang="0">
                  <a:pos x="T2" y="T3"/>
                </a:cxn>
                <a:cxn ang="0">
                  <a:pos x="T4" y="T5"/>
                </a:cxn>
                <a:cxn ang="0">
                  <a:pos x="T6" y="T7"/>
                </a:cxn>
                <a:cxn ang="0">
                  <a:pos x="T8" y="T9"/>
                </a:cxn>
                <a:cxn ang="0">
                  <a:pos x="T10" y="T11"/>
                </a:cxn>
              </a:cxnLst>
              <a:rect l="0" t="0" r="r" b="b"/>
              <a:pathLst>
                <a:path w="218" h="252">
                  <a:moveTo>
                    <a:pt x="0" y="112"/>
                  </a:moveTo>
                  <a:lnTo>
                    <a:pt x="0" y="112"/>
                  </a:lnTo>
                  <a:cubicBezTo>
                    <a:pt x="0" y="49"/>
                    <a:pt x="48" y="0"/>
                    <a:pt x="109" y="0"/>
                  </a:cubicBezTo>
                  <a:cubicBezTo>
                    <a:pt x="169" y="0"/>
                    <a:pt x="218" y="51"/>
                    <a:pt x="218" y="112"/>
                  </a:cubicBezTo>
                  <a:cubicBezTo>
                    <a:pt x="218" y="167"/>
                    <a:pt x="174" y="252"/>
                    <a:pt x="109" y="252"/>
                  </a:cubicBezTo>
                  <a:cubicBezTo>
                    <a:pt x="44" y="252"/>
                    <a:pt x="0" y="170"/>
                    <a:pt x="0" y="112"/>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8">
              <a:extLst>
                <a:ext uri="{FF2B5EF4-FFF2-40B4-BE49-F238E27FC236}">
                  <a16:creationId xmlns:a16="http://schemas.microsoft.com/office/drawing/2014/main" id="{06AAD8CC-893A-42AA-A554-B766A4723071}"/>
                </a:ext>
              </a:extLst>
            </p:cNvPr>
            <p:cNvSpPr>
              <a:spLocks/>
            </p:cNvSpPr>
            <p:nvPr/>
          </p:nvSpPr>
          <p:spPr bwMode="auto">
            <a:xfrm>
              <a:off x="2944" y="2799"/>
              <a:ext cx="66" cy="77"/>
            </a:xfrm>
            <a:custGeom>
              <a:avLst/>
              <a:gdLst>
                <a:gd name="T0" fmla="*/ 0 w 217"/>
                <a:gd name="T1" fmla="*/ 112 h 252"/>
                <a:gd name="T2" fmla="*/ 0 w 217"/>
                <a:gd name="T3" fmla="*/ 112 h 252"/>
                <a:gd name="T4" fmla="*/ 109 w 217"/>
                <a:gd name="T5" fmla="*/ 0 h 252"/>
                <a:gd name="T6" fmla="*/ 217 w 217"/>
                <a:gd name="T7" fmla="*/ 112 h 252"/>
                <a:gd name="T8" fmla="*/ 109 w 217"/>
                <a:gd name="T9" fmla="*/ 252 h 252"/>
                <a:gd name="T10" fmla="*/ 0 w 217"/>
                <a:gd name="T11" fmla="*/ 112 h 252"/>
              </a:gdLst>
              <a:ahLst/>
              <a:cxnLst>
                <a:cxn ang="0">
                  <a:pos x="T0" y="T1"/>
                </a:cxn>
                <a:cxn ang="0">
                  <a:pos x="T2" y="T3"/>
                </a:cxn>
                <a:cxn ang="0">
                  <a:pos x="T4" y="T5"/>
                </a:cxn>
                <a:cxn ang="0">
                  <a:pos x="T6" y="T7"/>
                </a:cxn>
                <a:cxn ang="0">
                  <a:pos x="T8" y="T9"/>
                </a:cxn>
                <a:cxn ang="0">
                  <a:pos x="T10" y="T11"/>
                </a:cxn>
              </a:cxnLst>
              <a:rect l="0" t="0" r="r" b="b"/>
              <a:pathLst>
                <a:path w="217" h="252">
                  <a:moveTo>
                    <a:pt x="0" y="112"/>
                  </a:moveTo>
                  <a:lnTo>
                    <a:pt x="0" y="112"/>
                  </a:lnTo>
                  <a:cubicBezTo>
                    <a:pt x="0" y="49"/>
                    <a:pt x="48" y="0"/>
                    <a:pt x="109" y="0"/>
                  </a:cubicBezTo>
                  <a:cubicBezTo>
                    <a:pt x="169" y="0"/>
                    <a:pt x="217" y="51"/>
                    <a:pt x="217" y="112"/>
                  </a:cubicBezTo>
                  <a:cubicBezTo>
                    <a:pt x="217" y="167"/>
                    <a:pt x="174" y="252"/>
                    <a:pt x="109" y="252"/>
                  </a:cubicBezTo>
                  <a:cubicBezTo>
                    <a:pt x="43" y="252"/>
                    <a:pt x="0" y="170"/>
                    <a:pt x="0" y="112"/>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9">
              <a:extLst>
                <a:ext uri="{FF2B5EF4-FFF2-40B4-BE49-F238E27FC236}">
                  <a16:creationId xmlns:a16="http://schemas.microsoft.com/office/drawing/2014/main" id="{487F3AAF-A7FC-430C-8232-897841293766}"/>
                </a:ext>
              </a:extLst>
            </p:cNvPr>
            <p:cNvSpPr>
              <a:spLocks/>
            </p:cNvSpPr>
            <p:nvPr/>
          </p:nvSpPr>
          <p:spPr bwMode="auto">
            <a:xfrm>
              <a:off x="2749" y="2872"/>
              <a:ext cx="141" cy="101"/>
            </a:xfrm>
            <a:custGeom>
              <a:avLst/>
              <a:gdLst>
                <a:gd name="T0" fmla="*/ 455 w 467"/>
                <a:gd name="T1" fmla="*/ 102 h 332"/>
                <a:gd name="T2" fmla="*/ 455 w 467"/>
                <a:gd name="T3" fmla="*/ 102 h 332"/>
                <a:gd name="T4" fmla="*/ 467 w 467"/>
                <a:gd name="T5" fmla="*/ 305 h 332"/>
                <a:gd name="T6" fmla="*/ 460 w 467"/>
                <a:gd name="T7" fmla="*/ 324 h 332"/>
                <a:gd name="T8" fmla="*/ 443 w 467"/>
                <a:gd name="T9" fmla="*/ 332 h 332"/>
                <a:gd name="T10" fmla="*/ 24 w 467"/>
                <a:gd name="T11" fmla="*/ 332 h 332"/>
                <a:gd name="T12" fmla="*/ 7 w 467"/>
                <a:gd name="T13" fmla="*/ 324 h 332"/>
                <a:gd name="T14" fmla="*/ 0 w 467"/>
                <a:gd name="T15" fmla="*/ 305 h 332"/>
                <a:gd name="T16" fmla="*/ 12 w 467"/>
                <a:gd name="T17" fmla="*/ 102 h 332"/>
                <a:gd name="T18" fmla="*/ 49 w 467"/>
                <a:gd name="T19" fmla="*/ 41 h 332"/>
                <a:gd name="T20" fmla="*/ 143 w 467"/>
                <a:gd name="T21" fmla="*/ 2 h 332"/>
                <a:gd name="T22" fmla="*/ 172 w 467"/>
                <a:gd name="T23" fmla="*/ 14 h 332"/>
                <a:gd name="T24" fmla="*/ 228 w 467"/>
                <a:gd name="T25" fmla="*/ 121 h 332"/>
                <a:gd name="T26" fmla="*/ 242 w 467"/>
                <a:gd name="T27" fmla="*/ 121 h 332"/>
                <a:gd name="T28" fmla="*/ 298 w 467"/>
                <a:gd name="T29" fmla="*/ 14 h 332"/>
                <a:gd name="T30" fmla="*/ 327 w 467"/>
                <a:gd name="T31" fmla="*/ 2 h 332"/>
                <a:gd name="T32" fmla="*/ 421 w 467"/>
                <a:gd name="T33" fmla="*/ 43 h 332"/>
                <a:gd name="T34" fmla="*/ 455 w 467"/>
                <a:gd name="T35" fmla="*/ 10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332">
                  <a:moveTo>
                    <a:pt x="455" y="102"/>
                  </a:moveTo>
                  <a:lnTo>
                    <a:pt x="455" y="102"/>
                  </a:lnTo>
                  <a:lnTo>
                    <a:pt x="467" y="305"/>
                  </a:lnTo>
                  <a:cubicBezTo>
                    <a:pt x="467" y="312"/>
                    <a:pt x="465" y="317"/>
                    <a:pt x="460" y="324"/>
                  </a:cubicBezTo>
                  <a:cubicBezTo>
                    <a:pt x="455" y="329"/>
                    <a:pt x="448" y="332"/>
                    <a:pt x="443" y="332"/>
                  </a:cubicBezTo>
                  <a:lnTo>
                    <a:pt x="24" y="332"/>
                  </a:lnTo>
                  <a:cubicBezTo>
                    <a:pt x="17" y="332"/>
                    <a:pt x="12" y="329"/>
                    <a:pt x="7" y="324"/>
                  </a:cubicBezTo>
                  <a:cubicBezTo>
                    <a:pt x="3" y="319"/>
                    <a:pt x="0" y="312"/>
                    <a:pt x="0" y="305"/>
                  </a:cubicBezTo>
                  <a:lnTo>
                    <a:pt x="12" y="102"/>
                  </a:lnTo>
                  <a:cubicBezTo>
                    <a:pt x="15" y="77"/>
                    <a:pt x="27" y="53"/>
                    <a:pt x="49" y="41"/>
                  </a:cubicBezTo>
                  <a:cubicBezTo>
                    <a:pt x="80" y="24"/>
                    <a:pt x="111" y="10"/>
                    <a:pt x="143" y="2"/>
                  </a:cubicBezTo>
                  <a:cubicBezTo>
                    <a:pt x="155" y="0"/>
                    <a:pt x="165" y="5"/>
                    <a:pt x="172" y="14"/>
                  </a:cubicBezTo>
                  <a:lnTo>
                    <a:pt x="228" y="121"/>
                  </a:lnTo>
                  <a:lnTo>
                    <a:pt x="242" y="121"/>
                  </a:lnTo>
                  <a:lnTo>
                    <a:pt x="298" y="14"/>
                  </a:lnTo>
                  <a:cubicBezTo>
                    <a:pt x="303" y="5"/>
                    <a:pt x="315" y="0"/>
                    <a:pt x="327" y="2"/>
                  </a:cubicBezTo>
                  <a:cubicBezTo>
                    <a:pt x="358" y="12"/>
                    <a:pt x="390" y="24"/>
                    <a:pt x="421" y="43"/>
                  </a:cubicBezTo>
                  <a:cubicBezTo>
                    <a:pt x="441" y="56"/>
                    <a:pt x="455" y="77"/>
                    <a:pt x="455" y="102"/>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10">
              <a:extLst>
                <a:ext uri="{FF2B5EF4-FFF2-40B4-BE49-F238E27FC236}">
                  <a16:creationId xmlns:a16="http://schemas.microsoft.com/office/drawing/2014/main" id="{F64CB0E1-74C0-489C-9EA0-DA1966ABCCFB}"/>
                </a:ext>
              </a:extLst>
            </p:cNvPr>
            <p:cNvSpPr>
              <a:spLocks/>
            </p:cNvSpPr>
            <p:nvPr/>
          </p:nvSpPr>
          <p:spPr bwMode="auto">
            <a:xfrm>
              <a:off x="2905" y="2872"/>
              <a:ext cx="143" cy="101"/>
            </a:xfrm>
            <a:custGeom>
              <a:avLst/>
              <a:gdLst>
                <a:gd name="T0" fmla="*/ 469 w 469"/>
                <a:gd name="T1" fmla="*/ 305 h 331"/>
                <a:gd name="T2" fmla="*/ 469 w 469"/>
                <a:gd name="T3" fmla="*/ 305 h 331"/>
                <a:gd name="T4" fmla="*/ 462 w 469"/>
                <a:gd name="T5" fmla="*/ 324 h 331"/>
                <a:gd name="T6" fmla="*/ 445 w 469"/>
                <a:gd name="T7" fmla="*/ 331 h 331"/>
                <a:gd name="T8" fmla="*/ 24 w 469"/>
                <a:gd name="T9" fmla="*/ 331 h 331"/>
                <a:gd name="T10" fmla="*/ 7 w 469"/>
                <a:gd name="T11" fmla="*/ 324 h 331"/>
                <a:gd name="T12" fmla="*/ 0 w 469"/>
                <a:gd name="T13" fmla="*/ 305 h 331"/>
                <a:gd name="T14" fmla="*/ 14 w 469"/>
                <a:gd name="T15" fmla="*/ 102 h 331"/>
                <a:gd name="T16" fmla="*/ 51 w 469"/>
                <a:gd name="T17" fmla="*/ 41 h 331"/>
                <a:gd name="T18" fmla="*/ 145 w 469"/>
                <a:gd name="T19" fmla="*/ 2 h 331"/>
                <a:gd name="T20" fmla="*/ 174 w 469"/>
                <a:gd name="T21" fmla="*/ 14 h 331"/>
                <a:gd name="T22" fmla="*/ 230 w 469"/>
                <a:gd name="T23" fmla="*/ 121 h 331"/>
                <a:gd name="T24" fmla="*/ 244 w 469"/>
                <a:gd name="T25" fmla="*/ 121 h 331"/>
                <a:gd name="T26" fmla="*/ 300 w 469"/>
                <a:gd name="T27" fmla="*/ 14 h 331"/>
                <a:gd name="T28" fmla="*/ 329 w 469"/>
                <a:gd name="T29" fmla="*/ 2 h 331"/>
                <a:gd name="T30" fmla="*/ 423 w 469"/>
                <a:gd name="T31" fmla="*/ 43 h 331"/>
                <a:gd name="T32" fmla="*/ 460 w 469"/>
                <a:gd name="T33" fmla="*/ 104 h 331"/>
                <a:gd name="T34" fmla="*/ 469 w 469"/>
                <a:gd name="T35" fmla="*/ 30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331">
                  <a:moveTo>
                    <a:pt x="469" y="305"/>
                  </a:moveTo>
                  <a:lnTo>
                    <a:pt x="469" y="305"/>
                  </a:lnTo>
                  <a:cubicBezTo>
                    <a:pt x="469" y="312"/>
                    <a:pt x="467" y="317"/>
                    <a:pt x="462" y="324"/>
                  </a:cubicBezTo>
                  <a:cubicBezTo>
                    <a:pt x="457" y="329"/>
                    <a:pt x="450" y="331"/>
                    <a:pt x="445" y="331"/>
                  </a:cubicBezTo>
                  <a:lnTo>
                    <a:pt x="24" y="331"/>
                  </a:lnTo>
                  <a:cubicBezTo>
                    <a:pt x="17" y="331"/>
                    <a:pt x="12" y="329"/>
                    <a:pt x="7" y="324"/>
                  </a:cubicBezTo>
                  <a:cubicBezTo>
                    <a:pt x="2" y="319"/>
                    <a:pt x="0" y="312"/>
                    <a:pt x="0" y="305"/>
                  </a:cubicBezTo>
                  <a:lnTo>
                    <a:pt x="14" y="102"/>
                  </a:lnTo>
                  <a:cubicBezTo>
                    <a:pt x="14" y="77"/>
                    <a:pt x="29" y="53"/>
                    <a:pt x="51" y="41"/>
                  </a:cubicBezTo>
                  <a:cubicBezTo>
                    <a:pt x="82" y="24"/>
                    <a:pt x="114" y="10"/>
                    <a:pt x="145" y="2"/>
                  </a:cubicBezTo>
                  <a:cubicBezTo>
                    <a:pt x="155" y="0"/>
                    <a:pt x="167" y="5"/>
                    <a:pt x="174" y="14"/>
                  </a:cubicBezTo>
                  <a:lnTo>
                    <a:pt x="230" y="121"/>
                  </a:lnTo>
                  <a:lnTo>
                    <a:pt x="244" y="121"/>
                  </a:lnTo>
                  <a:lnTo>
                    <a:pt x="300" y="14"/>
                  </a:lnTo>
                  <a:cubicBezTo>
                    <a:pt x="305" y="5"/>
                    <a:pt x="317" y="0"/>
                    <a:pt x="329" y="2"/>
                  </a:cubicBezTo>
                  <a:cubicBezTo>
                    <a:pt x="360" y="12"/>
                    <a:pt x="392" y="24"/>
                    <a:pt x="423" y="43"/>
                  </a:cubicBezTo>
                  <a:cubicBezTo>
                    <a:pt x="445" y="56"/>
                    <a:pt x="457" y="77"/>
                    <a:pt x="460" y="104"/>
                  </a:cubicBezTo>
                  <a:lnTo>
                    <a:pt x="469" y="30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11">
              <a:extLst>
                <a:ext uri="{FF2B5EF4-FFF2-40B4-BE49-F238E27FC236}">
                  <a16:creationId xmlns:a16="http://schemas.microsoft.com/office/drawing/2014/main" id="{5E954C05-69C2-41E7-96A1-37453FF31AEF}"/>
                </a:ext>
              </a:extLst>
            </p:cNvPr>
            <p:cNvSpPr>
              <a:spLocks/>
            </p:cNvSpPr>
            <p:nvPr/>
          </p:nvSpPr>
          <p:spPr bwMode="auto">
            <a:xfrm>
              <a:off x="2615" y="2653"/>
              <a:ext cx="95" cy="95"/>
            </a:xfrm>
            <a:custGeom>
              <a:avLst/>
              <a:gdLst>
                <a:gd name="T0" fmla="*/ 156 w 313"/>
                <a:gd name="T1" fmla="*/ 313 h 313"/>
                <a:gd name="T2" fmla="*/ 156 w 313"/>
                <a:gd name="T3" fmla="*/ 313 h 313"/>
                <a:gd name="T4" fmla="*/ 313 w 313"/>
                <a:gd name="T5" fmla="*/ 157 h 313"/>
                <a:gd name="T6" fmla="*/ 156 w 313"/>
                <a:gd name="T7" fmla="*/ 0 h 313"/>
                <a:gd name="T8" fmla="*/ 0 w 313"/>
                <a:gd name="T9" fmla="*/ 157 h 313"/>
                <a:gd name="T10" fmla="*/ 156 w 313"/>
                <a:gd name="T11" fmla="*/ 313 h 313"/>
                <a:gd name="T12" fmla="*/ 156 w 313"/>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313" h="313">
                  <a:moveTo>
                    <a:pt x="156" y="313"/>
                  </a:moveTo>
                  <a:lnTo>
                    <a:pt x="156" y="313"/>
                  </a:lnTo>
                  <a:cubicBezTo>
                    <a:pt x="243" y="313"/>
                    <a:pt x="313" y="243"/>
                    <a:pt x="313" y="157"/>
                  </a:cubicBezTo>
                  <a:cubicBezTo>
                    <a:pt x="313" y="70"/>
                    <a:pt x="243" y="0"/>
                    <a:pt x="156" y="0"/>
                  </a:cubicBezTo>
                  <a:cubicBezTo>
                    <a:pt x="70" y="0"/>
                    <a:pt x="0" y="70"/>
                    <a:pt x="0" y="157"/>
                  </a:cubicBezTo>
                  <a:cubicBezTo>
                    <a:pt x="0" y="243"/>
                    <a:pt x="70" y="313"/>
                    <a:pt x="156" y="313"/>
                  </a:cubicBezTo>
                  <a:lnTo>
                    <a:pt x="156" y="313"/>
                  </a:lnTo>
                  <a:close/>
                </a:path>
              </a:pathLst>
            </a:custGeom>
            <a:noFill/>
            <a:ln w="23813" cap="flat">
              <a:solidFill>
                <a:srgbClr val="BECF4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Freeform 12">
              <a:extLst>
                <a:ext uri="{FF2B5EF4-FFF2-40B4-BE49-F238E27FC236}">
                  <a16:creationId xmlns:a16="http://schemas.microsoft.com/office/drawing/2014/main" id="{B7450D07-D8C8-4B52-9F44-C4ED19B53902}"/>
                </a:ext>
              </a:extLst>
            </p:cNvPr>
            <p:cNvSpPr>
              <a:spLocks/>
            </p:cNvSpPr>
            <p:nvPr/>
          </p:nvSpPr>
          <p:spPr bwMode="auto">
            <a:xfrm>
              <a:off x="2639" y="2701"/>
              <a:ext cx="46" cy="0"/>
            </a:xfrm>
            <a:custGeom>
              <a:avLst/>
              <a:gdLst>
                <a:gd name="T0" fmla="*/ 0 w 151"/>
                <a:gd name="T1" fmla="*/ 0 w 151"/>
                <a:gd name="T2" fmla="*/ 151 w 151"/>
              </a:gdLst>
              <a:ahLst/>
              <a:cxnLst>
                <a:cxn ang="0">
                  <a:pos x="T0" y="0"/>
                </a:cxn>
                <a:cxn ang="0">
                  <a:pos x="T1" y="0"/>
                </a:cxn>
                <a:cxn ang="0">
                  <a:pos x="T2" y="0"/>
                </a:cxn>
              </a:cxnLst>
              <a:rect l="0" t="0" r="r" b="b"/>
              <a:pathLst>
                <a:path w="151">
                  <a:moveTo>
                    <a:pt x="0" y="0"/>
                  </a:moveTo>
                  <a:lnTo>
                    <a:pt x="0" y="0"/>
                  </a:lnTo>
                  <a:lnTo>
                    <a:pt x="151" y="0"/>
                  </a:lnTo>
                </a:path>
              </a:pathLst>
            </a:custGeom>
            <a:noFill/>
            <a:ln w="23813" cap="flat">
              <a:solidFill>
                <a:srgbClr val="BECF4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Freeform 13">
              <a:extLst>
                <a:ext uri="{FF2B5EF4-FFF2-40B4-BE49-F238E27FC236}">
                  <a16:creationId xmlns:a16="http://schemas.microsoft.com/office/drawing/2014/main" id="{3B91254D-DF66-4E92-8EFC-9709B9B577EE}"/>
                </a:ext>
              </a:extLst>
            </p:cNvPr>
            <p:cNvSpPr>
              <a:spLocks/>
            </p:cNvSpPr>
            <p:nvPr/>
          </p:nvSpPr>
          <p:spPr bwMode="auto">
            <a:xfrm>
              <a:off x="2779" y="2653"/>
              <a:ext cx="95" cy="95"/>
            </a:xfrm>
            <a:custGeom>
              <a:avLst/>
              <a:gdLst>
                <a:gd name="T0" fmla="*/ 156 w 313"/>
                <a:gd name="T1" fmla="*/ 313 h 313"/>
                <a:gd name="T2" fmla="*/ 156 w 313"/>
                <a:gd name="T3" fmla="*/ 313 h 313"/>
                <a:gd name="T4" fmla="*/ 313 w 313"/>
                <a:gd name="T5" fmla="*/ 157 h 313"/>
                <a:gd name="T6" fmla="*/ 156 w 313"/>
                <a:gd name="T7" fmla="*/ 0 h 313"/>
                <a:gd name="T8" fmla="*/ 0 w 313"/>
                <a:gd name="T9" fmla="*/ 157 h 313"/>
                <a:gd name="T10" fmla="*/ 156 w 313"/>
                <a:gd name="T11" fmla="*/ 313 h 313"/>
                <a:gd name="T12" fmla="*/ 156 w 313"/>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313" h="313">
                  <a:moveTo>
                    <a:pt x="156" y="313"/>
                  </a:moveTo>
                  <a:lnTo>
                    <a:pt x="156" y="313"/>
                  </a:lnTo>
                  <a:cubicBezTo>
                    <a:pt x="243" y="313"/>
                    <a:pt x="313" y="243"/>
                    <a:pt x="313" y="157"/>
                  </a:cubicBezTo>
                  <a:cubicBezTo>
                    <a:pt x="313" y="70"/>
                    <a:pt x="243" y="0"/>
                    <a:pt x="156" y="0"/>
                  </a:cubicBezTo>
                  <a:cubicBezTo>
                    <a:pt x="70" y="0"/>
                    <a:pt x="0" y="70"/>
                    <a:pt x="0" y="157"/>
                  </a:cubicBezTo>
                  <a:cubicBezTo>
                    <a:pt x="0" y="243"/>
                    <a:pt x="70" y="313"/>
                    <a:pt x="156" y="313"/>
                  </a:cubicBezTo>
                  <a:lnTo>
                    <a:pt x="156" y="313"/>
                  </a:lnTo>
                  <a:close/>
                </a:path>
              </a:pathLst>
            </a:custGeom>
            <a:noFill/>
            <a:ln w="23813" cap="flat">
              <a:solidFill>
                <a:srgbClr val="BECF4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Freeform 14">
              <a:extLst>
                <a:ext uri="{FF2B5EF4-FFF2-40B4-BE49-F238E27FC236}">
                  <a16:creationId xmlns:a16="http://schemas.microsoft.com/office/drawing/2014/main" id="{A4DB50B5-E4B6-43FF-961B-1F046BED8144}"/>
                </a:ext>
              </a:extLst>
            </p:cNvPr>
            <p:cNvSpPr>
              <a:spLocks/>
            </p:cNvSpPr>
            <p:nvPr/>
          </p:nvSpPr>
          <p:spPr bwMode="auto">
            <a:xfrm>
              <a:off x="2803" y="2701"/>
              <a:ext cx="46" cy="0"/>
            </a:xfrm>
            <a:custGeom>
              <a:avLst/>
              <a:gdLst>
                <a:gd name="T0" fmla="*/ 0 w 151"/>
                <a:gd name="T1" fmla="*/ 0 w 151"/>
                <a:gd name="T2" fmla="*/ 151 w 151"/>
              </a:gdLst>
              <a:ahLst/>
              <a:cxnLst>
                <a:cxn ang="0">
                  <a:pos x="T0" y="0"/>
                </a:cxn>
                <a:cxn ang="0">
                  <a:pos x="T1" y="0"/>
                </a:cxn>
                <a:cxn ang="0">
                  <a:pos x="T2" y="0"/>
                </a:cxn>
              </a:cxnLst>
              <a:rect l="0" t="0" r="r" b="b"/>
              <a:pathLst>
                <a:path w="151">
                  <a:moveTo>
                    <a:pt x="0" y="0"/>
                  </a:moveTo>
                  <a:lnTo>
                    <a:pt x="0" y="0"/>
                  </a:lnTo>
                  <a:lnTo>
                    <a:pt x="151" y="0"/>
                  </a:lnTo>
                </a:path>
              </a:pathLst>
            </a:custGeom>
            <a:noFill/>
            <a:ln w="23813" cap="flat">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5016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7F5FFD16-636C-144A-9ED9-3AB369BA2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7720942" cy="523220"/>
          </a:xfrm>
          <a:prstGeom prst="rect">
            <a:avLst/>
          </a:prstGeom>
          <a:noFill/>
        </p:spPr>
        <p:txBody>
          <a:bodyPr wrap="square" rtlCol="0">
            <a:spAutoFit/>
          </a:bodyPr>
          <a:lstStyle/>
          <a:p>
            <a:r>
              <a:rPr lang="en-GB" sz="2800" dirty="0">
                <a:solidFill>
                  <a:schemeClr val="bg1"/>
                </a:solidFill>
              </a:rPr>
              <a:t>Transforming to the ‘law firm of the future’</a:t>
            </a:r>
          </a:p>
        </p:txBody>
      </p:sp>
      <p:cxnSp>
        <p:nvCxnSpPr>
          <p:cNvPr id="69" name="Straight Connector 68">
            <a:extLst>
              <a:ext uri="{FF2B5EF4-FFF2-40B4-BE49-F238E27FC236}">
                <a16:creationId xmlns:a16="http://schemas.microsoft.com/office/drawing/2014/main" id="{9FD84226-3081-534C-ACA6-D42247B05AB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7475A6-6D4A-43CE-BCDE-D71EE1DB6E55}"/>
              </a:ext>
            </a:extLst>
          </p:cNvPr>
          <p:cNvSpPr txBox="1"/>
          <p:nvPr/>
        </p:nvSpPr>
        <p:spPr>
          <a:xfrm>
            <a:off x="1666876" y="1183545"/>
            <a:ext cx="2981858"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Traditional</a:t>
            </a:r>
            <a:r>
              <a:rPr lang="en-GB" dirty="0">
                <a:solidFill>
                  <a:schemeClr val="bg1"/>
                </a:solidFill>
                <a:cs typeface="Futura Medium" panose="020B0602020204020303" pitchFamily="34" charset="-79"/>
              </a:rPr>
              <a:t> </a:t>
            </a:r>
            <a:r>
              <a:rPr lang="en-GB" b="1" dirty="0">
                <a:solidFill>
                  <a:schemeClr val="bg1"/>
                </a:solidFill>
                <a:cs typeface="Futura Medium" panose="020B0602020204020303" pitchFamily="34" charset="-79"/>
              </a:rPr>
              <a:t>Legal Practice</a:t>
            </a:r>
          </a:p>
        </p:txBody>
      </p:sp>
      <p:sp>
        <p:nvSpPr>
          <p:cNvPr id="27" name="TextBox 26">
            <a:extLst>
              <a:ext uri="{FF2B5EF4-FFF2-40B4-BE49-F238E27FC236}">
                <a16:creationId xmlns:a16="http://schemas.microsoft.com/office/drawing/2014/main" id="{BA205EDA-096A-482C-B995-A775E3C0E7DB}"/>
              </a:ext>
            </a:extLst>
          </p:cNvPr>
          <p:cNvSpPr txBox="1"/>
          <p:nvPr/>
        </p:nvSpPr>
        <p:spPr>
          <a:xfrm>
            <a:off x="7712024" y="1174706"/>
            <a:ext cx="3154680"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Law Firm of the Future</a:t>
            </a:r>
          </a:p>
        </p:txBody>
      </p:sp>
      <p:cxnSp>
        <p:nvCxnSpPr>
          <p:cNvPr id="32" name="Straight Connector 31">
            <a:extLst>
              <a:ext uri="{FF2B5EF4-FFF2-40B4-BE49-F238E27FC236}">
                <a16:creationId xmlns:a16="http://schemas.microsoft.com/office/drawing/2014/main" id="{3745A20A-F6AC-4F2B-AEAE-89BE08551291}"/>
              </a:ext>
            </a:extLst>
          </p:cNvPr>
          <p:cNvCxnSpPr>
            <a:cxnSpLocks/>
          </p:cNvCxnSpPr>
          <p:nvPr/>
        </p:nvCxnSpPr>
        <p:spPr>
          <a:xfrm>
            <a:off x="2178169" y="1596505"/>
            <a:ext cx="8131509"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9DE4B2E4-4006-47AD-9576-3D426E67E156}"/>
              </a:ext>
            </a:extLst>
          </p:cNvPr>
          <p:cNvSpPr/>
          <p:nvPr/>
        </p:nvSpPr>
        <p:spPr>
          <a:xfrm>
            <a:off x="886283" y="1961249"/>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420E947C-4B7D-44B2-863C-8EDB374219B9}"/>
              </a:ext>
            </a:extLst>
          </p:cNvPr>
          <p:cNvSpPr/>
          <p:nvPr/>
        </p:nvSpPr>
        <p:spPr>
          <a:xfrm>
            <a:off x="886283" y="2835609"/>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9E336B44-86F8-473F-810D-816F27FEE5C4}"/>
              </a:ext>
            </a:extLst>
          </p:cNvPr>
          <p:cNvSpPr/>
          <p:nvPr/>
        </p:nvSpPr>
        <p:spPr>
          <a:xfrm>
            <a:off x="886283" y="3709969"/>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F9C1ECB3-A64B-44E6-A8EB-25208DDAFC0E}"/>
              </a:ext>
            </a:extLst>
          </p:cNvPr>
          <p:cNvSpPr/>
          <p:nvPr/>
        </p:nvSpPr>
        <p:spPr>
          <a:xfrm>
            <a:off x="886283" y="4579209"/>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3C940C8B-A0EF-440C-AE24-6F0A37A669A0}"/>
              </a:ext>
            </a:extLst>
          </p:cNvPr>
          <p:cNvSpPr/>
          <p:nvPr/>
        </p:nvSpPr>
        <p:spPr>
          <a:xfrm>
            <a:off x="8164178" y="198154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5CC52E0A-DADA-4ED7-BDEA-6155822107C6}"/>
              </a:ext>
            </a:extLst>
          </p:cNvPr>
          <p:cNvSpPr/>
          <p:nvPr/>
        </p:nvSpPr>
        <p:spPr>
          <a:xfrm>
            <a:off x="8164178" y="285590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56053C67-AADC-447A-BB77-C50AAF1621EB}"/>
              </a:ext>
            </a:extLst>
          </p:cNvPr>
          <p:cNvSpPr/>
          <p:nvPr/>
        </p:nvSpPr>
        <p:spPr>
          <a:xfrm>
            <a:off x="8164178" y="373026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AE94FF3F-43D1-494D-930B-7922F98F98F9}"/>
              </a:ext>
            </a:extLst>
          </p:cNvPr>
          <p:cNvSpPr/>
          <p:nvPr/>
        </p:nvSpPr>
        <p:spPr>
          <a:xfrm>
            <a:off x="8164178" y="459950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Plus Sign 90">
            <a:extLst>
              <a:ext uri="{FF2B5EF4-FFF2-40B4-BE49-F238E27FC236}">
                <a16:creationId xmlns:a16="http://schemas.microsoft.com/office/drawing/2014/main" id="{C4367C31-027C-40C7-B37C-E10D0A5A6E9D}"/>
              </a:ext>
            </a:extLst>
          </p:cNvPr>
          <p:cNvSpPr/>
          <p:nvPr/>
        </p:nvSpPr>
        <p:spPr>
          <a:xfrm>
            <a:off x="4221214" y="3250788"/>
            <a:ext cx="855039" cy="883565"/>
          </a:xfrm>
          <a:prstGeom prst="mathPlus">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2" name="Equals 91">
            <a:extLst>
              <a:ext uri="{FF2B5EF4-FFF2-40B4-BE49-F238E27FC236}">
                <a16:creationId xmlns:a16="http://schemas.microsoft.com/office/drawing/2014/main" id="{FB2CA006-89EB-4EED-9BE2-F3C994FB7386}"/>
              </a:ext>
            </a:extLst>
          </p:cNvPr>
          <p:cNvSpPr/>
          <p:nvPr/>
        </p:nvSpPr>
        <p:spPr>
          <a:xfrm>
            <a:off x="7028719" y="3322619"/>
            <a:ext cx="864004" cy="683685"/>
          </a:xfrm>
          <a:prstGeom prst="mathEqual">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93" name="Graphic 92" descr="Contract">
            <a:extLst>
              <a:ext uri="{FF2B5EF4-FFF2-40B4-BE49-F238E27FC236}">
                <a16:creationId xmlns:a16="http://schemas.microsoft.com/office/drawing/2014/main" id="{36C9982F-75BD-4961-9701-07FE3FD998D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91774" y="2970034"/>
            <a:ext cx="478068" cy="478068"/>
          </a:xfrm>
          <a:prstGeom prst="rect">
            <a:avLst/>
          </a:prstGeom>
        </p:spPr>
      </p:pic>
      <p:pic>
        <p:nvPicPr>
          <p:cNvPr id="94" name="Graphic 93" descr="Head with gears">
            <a:extLst>
              <a:ext uri="{FF2B5EF4-FFF2-40B4-BE49-F238E27FC236}">
                <a16:creationId xmlns:a16="http://schemas.microsoft.com/office/drawing/2014/main" id="{8036D34C-7B84-4721-8DA2-C10AA8E9E6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66223" y="3865746"/>
            <a:ext cx="490865" cy="490865"/>
          </a:xfrm>
          <a:prstGeom prst="rect">
            <a:avLst/>
          </a:prstGeom>
        </p:spPr>
      </p:pic>
      <p:pic>
        <p:nvPicPr>
          <p:cNvPr id="95" name="Graphic 94" descr="Internet Of Things">
            <a:extLst>
              <a:ext uri="{FF2B5EF4-FFF2-40B4-BE49-F238E27FC236}">
                <a16:creationId xmlns:a16="http://schemas.microsoft.com/office/drawing/2014/main" id="{04F00400-61B3-433F-85FF-6CE8E8C3C30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509805" y="4712202"/>
            <a:ext cx="546109" cy="546109"/>
          </a:xfrm>
          <a:prstGeom prst="rect">
            <a:avLst/>
          </a:prstGeom>
        </p:spPr>
      </p:pic>
      <p:pic>
        <p:nvPicPr>
          <p:cNvPr id="96" name="Graphic 95" descr="Smart Phone">
            <a:extLst>
              <a:ext uri="{FF2B5EF4-FFF2-40B4-BE49-F238E27FC236}">
                <a16:creationId xmlns:a16="http://schemas.microsoft.com/office/drawing/2014/main" id="{8287667A-85A4-4119-86BB-D86911375A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47563" y="2981273"/>
            <a:ext cx="508351" cy="508351"/>
          </a:xfrm>
          <a:prstGeom prst="rect">
            <a:avLst/>
          </a:prstGeom>
        </p:spPr>
      </p:pic>
      <p:pic>
        <p:nvPicPr>
          <p:cNvPr id="97" name="Graphic 96" descr="Boardroom">
            <a:extLst>
              <a:ext uri="{FF2B5EF4-FFF2-40B4-BE49-F238E27FC236}">
                <a16:creationId xmlns:a16="http://schemas.microsoft.com/office/drawing/2014/main" id="{4D73EB9B-9527-4AAA-A913-225D2277D7A0}"/>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41343" y="2051200"/>
            <a:ext cx="557977" cy="557977"/>
          </a:xfrm>
          <a:prstGeom prst="rect">
            <a:avLst/>
          </a:prstGeom>
        </p:spPr>
      </p:pic>
      <p:sp>
        <p:nvSpPr>
          <p:cNvPr id="99" name="TextBox 98">
            <a:extLst>
              <a:ext uri="{FF2B5EF4-FFF2-40B4-BE49-F238E27FC236}">
                <a16:creationId xmlns:a16="http://schemas.microsoft.com/office/drawing/2014/main" id="{621632AE-F178-4FA1-B78C-C53629E4F320}"/>
              </a:ext>
            </a:extLst>
          </p:cNvPr>
          <p:cNvSpPr txBox="1"/>
          <p:nvPr/>
        </p:nvSpPr>
        <p:spPr>
          <a:xfrm>
            <a:off x="1239039" y="2200925"/>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Office workstyle</a:t>
            </a:r>
          </a:p>
        </p:txBody>
      </p:sp>
      <p:sp>
        <p:nvSpPr>
          <p:cNvPr id="100" name="TextBox 99">
            <a:extLst>
              <a:ext uri="{FF2B5EF4-FFF2-40B4-BE49-F238E27FC236}">
                <a16:creationId xmlns:a16="http://schemas.microsoft.com/office/drawing/2014/main" id="{D9DD82B8-8BA1-4021-B16C-4435CBD244F3}"/>
              </a:ext>
            </a:extLst>
          </p:cNvPr>
          <p:cNvSpPr txBox="1"/>
          <p:nvPr/>
        </p:nvSpPr>
        <p:spPr>
          <a:xfrm>
            <a:off x="1239039" y="3070255"/>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Paper dependent	</a:t>
            </a:r>
          </a:p>
        </p:txBody>
      </p:sp>
      <p:sp>
        <p:nvSpPr>
          <p:cNvPr id="101" name="TextBox 100">
            <a:extLst>
              <a:ext uri="{FF2B5EF4-FFF2-40B4-BE49-F238E27FC236}">
                <a16:creationId xmlns:a16="http://schemas.microsoft.com/office/drawing/2014/main" id="{428283AC-C23B-4ED7-A36B-885F38B0243C}"/>
              </a:ext>
            </a:extLst>
          </p:cNvPr>
          <p:cNvSpPr txBox="1"/>
          <p:nvPr/>
        </p:nvSpPr>
        <p:spPr>
          <a:xfrm>
            <a:off x="1228380" y="3945782"/>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People intensive </a:t>
            </a:r>
          </a:p>
        </p:txBody>
      </p:sp>
      <p:sp>
        <p:nvSpPr>
          <p:cNvPr id="102" name="TextBox 101">
            <a:extLst>
              <a:ext uri="{FF2B5EF4-FFF2-40B4-BE49-F238E27FC236}">
                <a16:creationId xmlns:a16="http://schemas.microsoft.com/office/drawing/2014/main" id="{24A491B5-AD3F-4885-A17D-1221549ECEBC}"/>
              </a:ext>
            </a:extLst>
          </p:cNvPr>
          <p:cNvSpPr txBox="1"/>
          <p:nvPr/>
        </p:nvSpPr>
        <p:spPr>
          <a:xfrm>
            <a:off x="1239039" y="4776490"/>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Legacy IT</a:t>
            </a:r>
          </a:p>
        </p:txBody>
      </p:sp>
      <p:sp>
        <p:nvSpPr>
          <p:cNvPr id="103" name="TextBox 102">
            <a:extLst>
              <a:ext uri="{FF2B5EF4-FFF2-40B4-BE49-F238E27FC236}">
                <a16:creationId xmlns:a16="http://schemas.microsoft.com/office/drawing/2014/main" id="{B2B99008-80FB-45CC-B18F-48E9E48B4D68}"/>
              </a:ext>
            </a:extLst>
          </p:cNvPr>
          <p:cNvSpPr txBox="1"/>
          <p:nvPr/>
        </p:nvSpPr>
        <p:spPr>
          <a:xfrm>
            <a:off x="8134854" y="2196461"/>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Multi-channel engagement</a:t>
            </a:r>
          </a:p>
        </p:txBody>
      </p:sp>
      <p:sp>
        <p:nvSpPr>
          <p:cNvPr id="104" name="TextBox 103">
            <a:extLst>
              <a:ext uri="{FF2B5EF4-FFF2-40B4-BE49-F238E27FC236}">
                <a16:creationId xmlns:a16="http://schemas.microsoft.com/office/drawing/2014/main" id="{0D8D672B-B204-4D67-95E3-FA3D3E4D54F0}"/>
              </a:ext>
            </a:extLst>
          </p:cNvPr>
          <p:cNvSpPr txBox="1"/>
          <p:nvPr/>
        </p:nvSpPr>
        <p:spPr>
          <a:xfrm>
            <a:off x="8134854" y="307386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Hybrid working</a:t>
            </a:r>
          </a:p>
        </p:txBody>
      </p:sp>
      <p:sp>
        <p:nvSpPr>
          <p:cNvPr id="105" name="TextBox 104">
            <a:extLst>
              <a:ext uri="{FF2B5EF4-FFF2-40B4-BE49-F238E27FC236}">
                <a16:creationId xmlns:a16="http://schemas.microsoft.com/office/drawing/2014/main" id="{FEBFAF82-A380-4F49-AE16-669BED752888}"/>
              </a:ext>
            </a:extLst>
          </p:cNvPr>
          <p:cNvSpPr txBox="1"/>
          <p:nvPr/>
        </p:nvSpPr>
        <p:spPr>
          <a:xfrm>
            <a:off x="8134854" y="396903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Intelligent operations</a:t>
            </a:r>
          </a:p>
        </p:txBody>
      </p:sp>
      <p:sp>
        <p:nvSpPr>
          <p:cNvPr id="106" name="TextBox 105">
            <a:extLst>
              <a:ext uri="{FF2B5EF4-FFF2-40B4-BE49-F238E27FC236}">
                <a16:creationId xmlns:a16="http://schemas.microsoft.com/office/drawing/2014/main" id="{EE944984-3696-4127-9130-FDDFE7156B55}"/>
              </a:ext>
            </a:extLst>
          </p:cNvPr>
          <p:cNvSpPr txBox="1"/>
          <p:nvPr/>
        </p:nvSpPr>
        <p:spPr>
          <a:xfrm>
            <a:off x="8144086" y="484339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Digital legal ecosystem</a:t>
            </a:r>
          </a:p>
        </p:txBody>
      </p:sp>
      <p:pic>
        <p:nvPicPr>
          <p:cNvPr id="2" name="Graphic 1" descr="Disk">
            <a:extLst>
              <a:ext uri="{FF2B5EF4-FFF2-40B4-BE49-F238E27FC236}">
                <a16:creationId xmlns:a16="http://schemas.microsoft.com/office/drawing/2014/main" id="{A1478F5B-A593-4F6C-934F-2D6EAFC49C06}"/>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983061" y="4718351"/>
            <a:ext cx="478068" cy="478068"/>
          </a:xfrm>
          <a:prstGeom prst="rect">
            <a:avLst/>
          </a:prstGeom>
        </p:spPr>
      </p:pic>
      <p:pic>
        <p:nvPicPr>
          <p:cNvPr id="3" name="Graphic 2" descr="Meeting">
            <a:extLst>
              <a:ext uri="{FF2B5EF4-FFF2-40B4-BE49-F238E27FC236}">
                <a16:creationId xmlns:a16="http://schemas.microsoft.com/office/drawing/2014/main" id="{4A51E225-B7BE-4AAB-B218-44A4AA26EF2F}"/>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975365" y="3845247"/>
            <a:ext cx="478068" cy="478068"/>
          </a:xfrm>
          <a:prstGeom prst="rect">
            <a:avLst/>
          </a:prstGeom>
        </p:spPr>
      </p:pic>
      <p:grpSp>
        <p:nvGrpSpPr>
          <p:cNvPr id="109" name="Group 108">
            <a:extLst>
              <a:ext uri="{FF2B5EF4-FFF2-40B4-BE49-F238E27FC236}">
                <a16:creationId xmlns:a16="http://schemas.microsoft.com/office/drawing/2014/main" id="{F9B33F76-C9BF-4773-854C-CA5464069238}"/>
              </a:ext>
            </a:extLst>
          </p:cNvPr>
          <p:cNvGrpSpPr/>
          <p:nvPr/>
        </p:nvGrpSpPr>
        <p:grpSpPr>
          <a:xfrm>
            <a:off x="4879831" y="1671205"/>
            <a:ext cx="2383835" cy="4377170"/>
            <a:chOff x="4897692" y="1838234"/>
            <a:chExt cx="2383835" cy="4053415"/>
          </a:xfrm>
        </p:grpSpPr>
        <p:grpSp>
          <p:nvGrpSpPr>
            <p:cNvPr id="110" name="Group 109">
              <a:extLst>
                <a:ext uri="{FF2B5EF4-FFF2-40B4-BE49-F238E27FC236}">
                  <a16:creationId xmlns:a16="http://schemas.microsoft.com/office/drawing/2014/main" id="{7E482370-CFF4-42C7-B576-7A89AEF5B128}"/>
                </a:ext>
              </a:extLst>
            </p:cNvPr>
            <p:cNvGrpSpPr/>
            <p:nvPr/>
          </p:nvGrpSpPr>
          <p:grpSpPr>
            <a:xfrm>
              <a:off x="5027334" y="1838234"/>
              <a:ext cx="2124550" cy="798528"/>
              <a:chOff x="5121444" y="1824320"/>
              <a:chExt cx="2668898" cy="1003125"/>
            </a:xfrm>
          </p:grpSpPr>
          <p:pic>
            <p:nvPicPr>
              <p:cNvPr id="123" name="Graphic 122" descr="Handshake">
                <a:extLst>
                  <a:ext uri="{FF2B5EF4-FFF2-40B4-BE49-F238E27FC236}">
                    <a16:creationId xmlns:a16="http://schemas.microsoft.com/office/drawing/2014/main" id="{47BAA933-2859-4F17-B9E1-7FA5FE1CD2E3}"/>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6149893" y="1824320"/>
                <a:ext cx="612001" cy="611999"/>
              </a:xfrm>
              <a:prstGeom prst="rect">
                <a:avLst/>
              </a:prstGeom>
            </p:spPr>
          </p:pic>
          <p:sp>
            <p:nvSpPr>
              <p:cNvPr id="124" name="Rectangle 123">
                <a:extLst>
                  <a:ext uri="{FF2B5EF4-FFF2-40B4-BE49-F238E27FC236}">
                    <a16:creationId xmlns:a16="http://schemas.microsoft.com/office/drawing/2014/main" id="{80B25EE1-BDA5-4173-A677-45AED1EAFFE5}"/>
                  </a:ext>
                </a:extLst>
              </p:cNvPr>
              <p:cNvSpPr/>
              <p:nvPr/>
            </p:nvSpPr>
            <p:spPr>
              <a:xfrm>
                <a:off x="5121444" y="2335143"/>
                <a:ext cx="2668898" cy="492302"/>
              </a:xfrm>
              <a:prstGeom prst="rect">
                <a:avLst/>
              </a:prstGeom>
            </p:spPr>
            <p:txBody>
              <a:bodyPr wrap="square">
                <a:spAutoFit/>
              </a:bodyPr>
              <a:lstStyle/>
              <a:p>
                <a:pPr algn="ctr"/>
                <a:r>
                  <a:rPr lang="en-GB" sz="1100" dirty="0">
                    <a:solidFill>
                      <a:prstClr val="white"/>
                    </a:solidFill>
                    <a:latin typeface="Trebuchet MS" panose="020B0703020202090204" pitchFamily="34" charset="0"/>
                  </a:rPr>
                  <a:t>Credibility</a:t>
                </a:r>
              </a:p>
              <a:p>
                <a:pPr algn="ctr"/>
                <a:r>
                  <a:rPr lang="en-GB" sz="1050" i="1" dirty="0">
                    <a:solidFill>
                      <a:schemeClr val="bg1"/>
                    </a:solidFill>
                    <a:latin typeface="Trebuchet MS" panose="020B0603020202020204" pitchFamily="34" charset="0"/>
                  </a:rPr>
                  <a:t>Win &amp; retain clients</a:t>
                </a:r>
              </a:p>
            </p:txBody>
          </p:sp>
        </p:grpSp>
        <p:grpSp>
          <p:nvGrpSpPr>
            <p:cNvPr id="111" name="Group 110">
              <a:extLst>
                <a:ext uri="{FF2B5EF4-FFF2-40B4-BE49-F238E27FC236}">
                  <a16:creationId xmlns:a16="http://schemas.microsoft.com/office/drawing/2014/main" id="{49379574-8143-433D-BA52-AE117BB3945D}"/>
                </a:ext>
              </a:extLst>
            </p:cNvPr>
            <p:cNvGrpSpPr/>
            <p:nvPr/>
          </p:nvGrpSpPr>
          <p:grpSpPr>
            <a:xfrm>
              <a:off x="5347257" y="2632586"/>
              <a:ext cx="1484701" cy="1011268"/>
              <a:chOff x="5615706" y="3015588"/>
              <a:chExt cx="1865107" cy="1270376"/>
            </a:xfrm>
          </p:grpSpPr>
          <p:pic>
            <p:nvPicPr>
              <p:cNvPr id="121" name="Graphic 120" descr="Shield Tick">
                <a:extLst>
                  <a:ext uri="{FF2B5EF4-FFF2-40B4-BE49-F238E27FC236}">
                    <a16:creationId xmlns:a16="http://schemas.microsoft.com/office/drawing/2014/main" id="{CA70B1D6-4D72-4A1E-8CDD-AE18F3A7EFFC}"/>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6242258" y="3015588"/>
                <a:ext cx="612000" cy="611999"/>
              </a:xfrm>
              <a:prstGeom prst="rect">
                <a:avLst/>
              </a:prstGeom>
            </p:spPr>
          </p:pic>
          <p:sp>
            <p:nvSpPr>
              <p:cNvPr id="122" name="Rectangle 121">
                <a:extLst>
                  <a:ext uri="{FF2B5EF4-FFF2-40B4-BE49-F238E27FC236}">
                    <a16:creationId xmlns:a16="http://schemas.microsoft.com/office/drawing/2014/main" id="{899A9AC1-24E0-477A-99E3-20BF814C8E80}"/>
                  </a:ext>
                </a:extLst>
              </p:cNvPr>
              <p:cNvSpPr/>
              <p:nvPr/>
            </p:nvSpPr>
            <p:spPr>
              <a:xfrm>
                <a:off x="5615706" y="3551357"/>
                <a:ext cx="1865107" cy="734607"/>
              </a:xfrm>
              <a:prstGeom prst="rect">
                <a:avLst/>
              </a:prstGeom>
            </p:spPr>
            <p:txBody>
              <a:bodyPr wrap="none">
                <a:spAutoFit/>
              </a:bodyPr>
              <a:lstStyle/>
              <a:p>
                <a:pPr lvl="0" algn="ctr"/>
                <a:r>
                  <a:rPr lang="en-GB" sz="1100" dirty="0">
                    <a:solidFill>
                      <a:schemeClr val="bg1"/>
                    </a:solidFill>
                    <a:latin typeface="Trebuchet MS" panose="020B0603020202020204" pitchFamily="34" charset="0"/>
                  </a:rPr>
                  <a:t>Security</a:t>
                </a:r>
              </a:p>
              <a:p>
                <a:pPr algn="ctr"/>
                <a:r>
                  <a:rPr lang="en-GB" sz="1050" i="1" dirty="0">
                    <a:solidFill>
                      <a:schemeClr val="bg1"/>
                    </a:solidFill>
                    <a:latin typeface="Trebuchet MS" panose="020B0603020202020204" pitchFamily="34" charset="0"/>
                  </a:rPr>
                  <a:t>Protect your business</a:t>
                </a:r>
              </a:p>
              <a:p>
                <a:pPr lvl="0" algn="ctr"/>
                <a:endParaRPr lang="en-GB" sz="1050" b="1" i="1" dirty="0">
                  <a:solidFill>
                    <a:schemeClr val="bg1"/>
                  </a:solidFill>
                  <a:latin typeface="Trebuchet MS" panose="020B0603020202020204" pitchFamily="34" charset="0"/>
                </a:endParaRPr>
              </a:p>
            </p:txBody>
          </p:sp>
        </p:grpSp>
        <p:grpSp>
          <p:nvGrpSpPr>
            <p:cNvPr id="112" name="Group 111">
              <a:extLst>
                <a:ext uri="{FF2B5EF4-FFF2-40B4-BE49-F238E27FC236}">
                  <a16:creationId xmlns:a16="http://schemas.microsoft.com/office/drawing/2014/main" id="{7E5C1167-C487-4C3D-ABCB-2392E349C125}"/>
                </a:ext>
              </a:extLst>
            </p:cNvPr>
            <p:cNvGrpSpPr/>
            <p:nvPr/>
          </p:nvGrpSpPr>
          <p:grpSpPr>
            <a:xfrm>
              <a:off x="4897692" y="3427357"/>
              <a:ext cx="2383835" cy="859650"/>
              <a:chOff x="4950572" y="4251954"/>
              <a:chExt cx="2994617" cy="1079909"/>
            </a:xfrm>
          </p:grpSpPr>
          <p:pic>
            <p:nvPicPr>
              <p:cNvPr id="119" name="Graphic 118" descr="Run">
                <a:extLst>
                  <a:ext uri="{FF2B5EF4-FFF2-40B4-BE49-F238E27FC236}">
                    <a16:creationId xmlns:a16="http://schemas.microsoft.com/office/drawing/2014/main" id="{94E057FD-B9FA-4BFC-984A-1857F06DDA4D}"/>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6141880" y="4251954"/>
                <a:ext cx="611999" cy="611998"/>
              </a:xfrm>
              <a:prstGeom prst="rect">
                <a:avLst/>
              </a:prstGeom>
            </p:spPr>
          </p:pic>
          <p:sp>
            <p:nvSpPr>
              <p:cNvPr id="120" name="Rectangle 119">
                <a:extLst>
                  <a:ext uri="{FF2B5EF4-FFF2-40B4-BE49-F238E27FC236}">
                    <a16:creationId xmlns:a16="http://schemas.microsoft.com/office/drawing/2014/main" id="{70E70D40-EBDB-4DF6-B7F0-F1BE6F8D4A27}"/>
                  </a:ext>
                </a:extLst>
              </p:cNvPr>
              <p:cNvSpPr/>
              <p:nvPr/>
            </p:nvSpPr>
            <p:spPr>
              <a:xfrm>
                <a:off x="4950572" y="4800241"/>
                <a:ext cx="2994617" cy="531622"/>
              </a:xfrm>
              <a:prstGeom prst="rect">
                <a:avLst/>
              </a:prstGeom>
            </p:spPr>
            <p:txBody>
              <a:bodyPr wrap="square">
                <a:spAutoFit/>
              </a:bodyPr>
              <a:lstStyle/>
              <a:p>
                <a:pPr algn="ctr"/>
                <a:r>
                  <a:rPr lang="en-GB" sz="1100" dirty="0">
                    <a:solidFill>
                      <a:schemeClr val="bg1"/>
                    </a:solidFill>
                    <a:latin typeface="Trebuchet MS" panose="020B0603020202020204" pitchFamily="34" charset="0"/>
                  </a:rPr>
                  <a:t>Talent</a:t>
                </a:r>
              </a:p>
              <a:p>
                <a:pPr algn="ctr"/>
                <a:r>
                  <a:rPr lang="en-GB" sz="1050" i="1" dirty="0">
                    <a:solidFill>
                      <a:schemeClr val="bg1"/>
                    </a:solidFill>
                    <a:latin typeface="Trebuchet MS" panose="020B0603020202020204" pitchFamily="34" charset="0"/>
                  </a:rPr>
                  <a:t>Attract &amp; retain employee</a:t>
                </a:r>
                <a:r>
                  <a:rPr lang="en-GB" sz="1050" b="1" i="1" dirty="0">
                    <a:solidFill>
                      <a:schemeClr val="bg1"/>
                    </a:solidFill>
                    <a:latin typeface="Trebuchet MS" panose="020B0603020202020204" pitchFamily="34" charset="0"/>
                  </a:rPr>
                  <a:t>s</a:t>
                </a:r>
              </a:p>
            </p:txBody>
          </p:sp>
        </p:grpSp>
        <p:grpSp>
          <p:nvGrpSpPr>
            <p:cNvPr id="113" name="Group 112">
              <a:extLst>
                <a:ext uri="{FF2B5EF4-FFF2-40B4-BE49-F238E27FC236}">
                  <a16:creationId xmlns:a16="http://schemas.microsoft.com/office/drawing/2014/main" id="{08C48AE6-2173-47C4-ABF1-33CCDEA1BAE1}"/>
                </a:ext>
              </a:extLst>
            </p:cNvPr>
            <p:cNvGrpSpPr/>
            <p:nvPr/>
          </p:nvGrpSpPr>
          <p:grpSpPr>
            <a:xfrm>
              <a:off x="5154899" y="4223801"/>
              <a:ext cx="1869421" cy="850941"/>
              <a:chOff x="5227604" y="5592562"/>
              <a:chExt cx="2348401" cy="1068969"/>
            </a:xfrm>
          </p:grpSpPr>
          <p:pic>
            <p:nvPicPr>
              <p:cNvPr id="117" name="Graphic 116" descr="Lights On">
                <a:extLst>
                  <a:ext uri="{FF2B5EF4-FFF2-40B4-BE49-F238E27FC236}">
                    <a16:creationId xmlns:a16="http://schemas.microsoft.com/office/drawing/2014/main" id="{B7C7295C-361C-4307-8FEF-7CB019FEA688}"/>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6095804" y="5592562"/>
                <a:ext cx="611999" cy="612000"/>
              </a:xfrm>
              <a:prstGeom prst="rect">
                <a:avLst/>
              </a:prstGeom>
            </p:spPr>
          </p:pic>
          <p:sp>
            <p:nvSpPr>
              <p:cNvPr id="118" name="Rectangle 117">
                <a:extLst>
                  <a:ext uri="{FF2B5EF4-FFF2-40B4-BE49-F238E27FC236}">
                    <a16:creationId xmlns:a16="http://schemas.microsoft.com/office/drawing/2014/main" id="{DBEE36B0-80A2-417F-A56E-55B757C1CD79}"/>
                  </a:ext>
                </a:extLst>
              </p:cNvPr>
              <p:cNvSpPr/>
              <p:nvPr/>
            </p:nvSpPr>
            <p:spPr>
              <a:xfrm>
                <a:off x="5227604" y="6129908"/>
                <a:ext cx="2348401" cy="531623"/>
              </a:xfrm>
              <a:prstGeom prst="rect">
                <a:avLst/>
              </a:prstGeom>
            </p:spPr>
            <p:txBody>
              <a:bodyPr wrap="square">
                <a:spAutoFit/>
              </a:bodyPr>
              <a:lstStyle/>
              <a:p>
                <a:pPr algn="ctr"/>
                <a:r>
                  <a:rPr lang="en-GB" sz="1100" dirty="0">
                    <a:solidFill>
                      <a:schemeClr val="bg1"/>
                    </a:solidFill>
                    <a:latin typeface="Trebuchet MS" panose="020B0603020202020204" pitchFamily="34" charset="0"/>
                  </a:rPr>
                  <a:t>Innovation </a:t>
                </a:r>
              </a:p>
              <a:p>
                <a:pPr algn="ctr"/>
                <a:r>
                  <a:rPr lang="en-GB" sz="1050" i="1" dirty="0">
                    <a:solidFill>
                      <a:schemeClr val="bg1"/>
                    </a:solidFill>
                    <a:latin typeface="Trebuchet MS" panose="020B0603020202020204" pitchFamily="34" charset="0"/>
                  </a:rPr>
                  <a:t>Adapt to the new normal   </a:t>
                </a:r>
              </a:p>
            </p:txBody>
          </p:sp>
        </p:grpSp>
        <p:grpSp>
          <p:nvGrpSpPr>
            <p:cNvPr id="114" name="Group 113">
              <a:extLst>
                <a:ext uri="{FF2B5EF4-FFF2-40B4-BE49-F238E27FC236}">
                  <a16:creationId xmlns:a16="http://schemas.microsoft.com/office/drawing/2014/main" id="{7289D576-DA8E-40AB-AAEE-14410FABB54E}"/>
                </a:ext>
              </a:extLst>
            </p:cNvPr>
            <p:cNvGrpSpPr/>
            <p:nvPr/>
          </p:nvGrpSpPr>
          <p:grpSpPr>
            <a:xfrm>
              <a:off x="5194168" y="5028905"/>
              <a:ext cx="1790876" cy="862744"/>
              <a:chOff x="5375399" y="5644009"/>
              <a:chExt cx="2249732" cy="1083797"/>
            </a:xfrm>
          </p:grpSpPr>
          <p:pic>
            <p:nvPicPr>
              <p:cNvPr id="115" name="Graphic 114" descr="Pound">
                <a:extLst>
                  <a:ext uri="{FF2B5EF4-FFF2-40B4-BE49-F238E27FC236}">
                    <a16:creationId xmlns:a16="http://schemas.microsoft.com/office/drawing/2014/main" id="{F2CB4CA2-B0D0-4144-8A45-DD414810F34A}"/>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6194265" y="5644009"/>
                <a:ext cx="612001" cy="612002"/>
              </a:xfrm>
              <a:prstGeom prst="rect">
                <a:avLst/>
              </a:prstGeom>
            </p:spPr>
          </p:pic>
          <p:sp>
            <p:nvSpPr>
              <p:cNvPr id="116" name="Rectangle 115">
                <a:extLst>
                  <a:ext uri="{FF2B5EF4-FFF2-40B4-BE49-F238E27FC236}">
                    <a16:creationId xmlns:a16="http://schemas.microsoft.com/office/drawing/2014/main" id="{E596A511-2927-4D69-B995-EEB228146D05}"/>
                  </a:ext>
                </a:extLst>
              </p:cNvPr>
              <p:cNvSpPr/>
              <p:nvPr/>
            </p:nvSpPr>
            <p:spPr>
              <a:xfrm>
                <a:off x="5375399" y="6196183"/>
                <a:ext cx="2249732" cy="531623"/>
              </a:xfrm>
              <a:prstGeom prst="rect">
                <a:avLst/>
              </a:prstGeom>
            </p:spPr>
            <p:txBody>
              <a:bodyPr wrap="none">
                <a:spAutoFit/>
              </a:bodyPr>
              <a:lstStyle/>
              <a:p>
                <a:pPr algn="ctr"/>
                <a:r>
                  <a:rPr lang="en-GB" sz="1100" dirty="0">
                    <a:solidFill>
                      <a:schemeClr val="bg1"/>
                    </a:solidFill>
                    <a:latin typeface="Trebuchet MS" panose="020B0603020202020204" pitchFamily="34" charset="0"/>
                  </a:rPr>
                  <a:t>Competitiveness</a:t>
                </a:r>
              </a:p>
              <a:p>
                <a:pPr algn="ctr"/>
                <a:r>
                  <a:rPr lang="en-GB" sz="1050" i="1" dirty="0">
                    <a:solidFill>
                      <a:schemeClr val="bg1"/>
                    </a:solidFill>
                    <a:latin typeface="Trebuchet MS" panose="020B0603020202020204" pitchFamily="34" charset="0"/>
                  </a:rPr>
                  <a:t>Deliver value for money  </a:t>
                </a:r>
              </a:p>
            </p:txBody>
          </p:sp>
        </p:grpSp>
      </p:grpSp>
      <p:pic>
        <p:nvPicPr>
          <p:cNvPr id="8" name="Graphic 7" descr="Influencer">
            <a:extLst>
              <a:ext uri="{FF2B5EF4-FFF2-40B4-BE49-F238E27FC236}">
                <a16:creationId xmlns:a16="http://schemas.microsoft.com/office/drawing/2014/main" id="{A08386AC-95B0-426C-BA12-BCD27FF7FA00}"/>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10557479" y="2121704"/>
            <a:ext cx="508351" cy="508351"/>
          </a:xfrm>
          <a:prstGeom prst="rect">
            <a:avLst/>
          </a:prstGeom>
        </p:spPr>
      </p:pic>
    </p:spTree>
    <p:extLst>
      <p:ext uri="{BB962C8B-B14F-4D97-AF65-F5344CB8AC3E}">
        <p14:creationId xmlns:p14="http://schemas.microsoft.com/office/powerpoint/2010/main" val="245853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outdoor, woman&#10;&#10;Description automatically generated">
            <a:extLst>
              <a:ext uri="{FF2B5EF4-FFF2-40B4-BE49-F238E27FC236}">
                <a16:creationId xmlns:a16="http://schemas.microsoft.com/office/drawing/2014/main" id="{65A7758D-643E-C94B-BBB8-C4116A62A0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AC75E6E-7BBB-8245-BCEB-0A2FA0AA66F8}"/>
              </a:ext>
            </a:extLst>
          </p:cNvPr>
          <p:cNvSpPr/>
          <p:nvPr/>
        </p:nvSpPr>
        <p:spPr bwMode="auto">
          <a:xfrm>
            <a:off x="0" y="0"/>
            <a:ext cx="12192000" cy="6858000"/>
          </a:xfrm>
          <a:prstGeom prst="rect">
            <a:avLst/>
          </a:prstGeom>
          <a:solidFill>
            <a:schemeClr val="accent5">
              <a:lumMod val="75000"/>
              <a:alpha val="90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39D737A2-42E5-7A46-BF39-7EB7D3589B3D}"/>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8915A892-76EE-7849-B790-F1CEB9035635}"/>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CC5299"/>
              </a:buClr>
              <a:buSzPct val="150000"/>
              <a:buFontTx/>
              <a:buNone/>
              <a:tabLst/>
              <a:defRPr/>
            </a:pPr>
            <a:r>
              <a:rPr kumimoji="0" lang="en-GB" altLang="ja-JP" sz="2400" b="0" i="0" u="none" strike="noStrike" kern="0" cap="none" spc="0" normalizeH="0" baseline="0" noProof="0" dirty="0">
                <a:ln>
                  <a:noFill/>
                </a:ln>
                <a:solidFill>
                  <a:prstClr val="white"/>
                </a:solidFill>
                <a:effectLst/>
                <a:uLnTx/>
                <a:uFillTx/>
                <a:latin typeface="Trebuchet MS" panose="020B0703020202090204" pitchFamily="34" charset="0"/>
                <a:ea typeface="HG丸ｺﾞｼｯｸM-PRO" panose="020F0400000000000000" pitchFamily="34" charset="-128"/>
                <a:cs typeface="+mn-cs"/>
              </a:rPr>
              <a:t>Tracking the transformation</a:t>
            </a:r>
          </a:p>
        </p:txBody>
      </p:sp>
      <p:cxnSp>
        <p:nvCxnSpPr>
          <p:cNvPr id="13" name="Straight Connector 12">
            <a:extLst>
              <a:ext uri="{FF2B5EF4-FFF2-40B4-BE49-F238E27FC236}">
                <a16:creationId xmlns:a16="http://schemas.microsoft.com/office/drawing/2014/main" id="{FD6A81F0-5D9C-ED4E-8388-4E454FD40F3D}"/>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B55E913-47F0-4DE9-8051-3D59378F19F5}"/>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5C161CE3-0683-4BB0-9BA2-DED537AF6D5F}"/>
              </a:ext>
            </a:extLst>
          </p:cNvPr>
          <p:cNvSpPr txBox="1"/>
          <p:nvPr/>
        </p:nvSpPr>
        <p:spPr>
          <a:xfrm>
            <a:off x="1422718" y="1259060"/>
            <a:ext cx="1440000" cy="723275"/>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Multi-channel</a:t>
            </a:r>
          </a:p>
          <a:p>
            <a:pPr marL="0" marR="0" lvl="0" indent="0" algn="ctr" defTabSz="457200" rtl="0" eaLnBrk="1" fontAlgn="auto" latinLnBrk="0" hangingPunct="1">
              <a:lnSpc>
                <a:spcPct val="100000"/>
              </a:lnSpc>
              <a:spcBef>
                <a:spcPts val="0"/>
              </a:spcBef>
              <a:spcAft>
                <a:spcPts val="300"/>
              </a:spcAft>
              <a:buClrTx/>
              <a:buSzTx/>
              <a:buFontTx/>
              <a:buNone/>
              <a:tabLst/>
              <a:defRPr/>
            </a:pPr>
            <a:r>
              <a:rPr lang="en-GB" sz="1400" b="1" dirty="0" err="1">
                <a:solidFill>
                  <a:prstClr val="white"/>
                </a:solidFill>
                <a:latin typeface="Trebuchet MS" panose="020B0603020202020204" pitchFamily="34" charset="0"/>
                <a:cs typeface="Futura Medium" panose="020B0602020204020303" pitchFamily="34" charset="-79"/>
              </a:rPr>
              <a:t>eng</a:t>
            </a:r>
            <a:r>
              <a:rPr kumimoji="0" lang="en-GB" sz="1400" b="1"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Futura Medium" panose="020B0602020204020303" pitchFamily="34" charset="-79"/>
              </a:rPr>
              <a:t>agement</a:t>
            </a:r>
            <a:endPar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endParaRP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 </a:t>
            </a:r>
          </a:p>
        </p:txBody>
      </p:sp>
      <p:sp>
        <p:nvSpPr>
          <p:cNvPr id="57" name="TextBox 56">
            <a:extLst>
              <a:ext uri="{FF2B5EF4-FFF2-40B4-BE49-F238E27FC236}">
                <a16:creationId xmlns:a16="http://schemas.microsoft.com/office/drawing/2014/main" id="{AE9A3E27-C8E2-4B14-A72B-6F07E30ADDF7}"/>
              </a:ext>
            </a:extLst>
          </p:cNvPr>
          <p:cNvSpPr txBox="1"/>
          <p:nvPr/>
        </p:nvSpPr>
        <p:spPr>
          <a:xfrm>
            <a:off x="4287844" y="1244795"/>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Hybrid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working</a:t>
            </a:r>
          </a:p>
        </p:txBody>
      </p:sp>
      <p:sp>
        <p:nvSpPr>
          <p:cNvPr id="37" name="TextBox 36">
            <a:extLst>
              <a:ext uri="{FF2B5EF4-FFF2-40B4-BE49-F238E27FC236}">
                <a16:creationId xmlns:a16="http://schemas.microsoft.com/office/drawing/2014/main" id="{FFD5A2A3-7565-4E1D-AC33-153D33C913E3}"/>
              </a:ext>
            </a:extLst>
          </p:cNvPr>
          <p:cNvSpPr txBox="1"/>
          <p:nvPr/>
        </p:nvSpPr>
        <p:spPr>
          <a:xfrm>
            <a:off x="7089605" y="1250268"/>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Intelligent</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operations</a:t>
            </a:r>
          </a:p>
        </p:txBody>
      </p:sp>
      <p:grpSp>
        <p:nvGrpSpPr>
          <p:cNvPr id="4" name="Group 3">
            <a:extLst>
              <a:ext uri="{FF2B5EF4-FFF2-40B4-BE49-F238E27FC236}">
                <a16:creationId xmlns:a16="http://schemas.microsoft.com/office/drawing/2014/main" id="{6CAD3FC4-8F19-4A6D-8E23-D20458EE8E69}"/>
              </a:ext>
            </a:extLst>
          </p:cNvPr>
          <p:cNvGrpSpPr/>
          <p:nvPr/>
        </p:nvGrpSpPr>
        <p:grpSpPr>
          <a:xfrm>
            <a:off x="539750" y="1812693"/>
            <a:ext cx="11144250" cy="4202023"/>
            <a:chOff x="539750" y="1812693"/>
            <a:chExt cx="8757393" cy="4202023"/>
          </a:xfrm>
        </p:grpSpPr>
        <p:sp>
          <p:nvSpPr>
            <p:cNvPr id="34" name="Rectangle 33">
              <a:extLst>
                <a:ext uri="{FF2B5EF4-FFF2-40B4-BE49-F238E27FC236}">
                  <a16:creationId xmlns:a16="http://schemas.microsoft.com/office/drawing/2014/main" id="{342C37E8-75AA-478C-8C8F-F394B0BB5D91}"/>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There is a broad acceptance of multichannel engagement.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F</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our in five consumers are looking for a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5">
                    <a:extLst>
                      <a:ext uri="{A12FA001-AC4F-418D-AE19-62706E023703}">
                        <ahyp:hlinkClr xmlns:ahyp="http://schemas.microsoft.com/office/drawing/2018/hyperlinkcolor" val="tx"/>
                      </a:ext>
                    </a:extLst>
                  </a:hlinkClick>
                </a:rPr>
                <a:t>remote solution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when instructing a law firm: an increase of over 243% from 2018.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Beyond instruction, there is increased acceptance and demand for digital solutions throughout a matter as well. Up to two-thirds of clients want to be kept informed of their matters by email (a 78% increase) and six in ten would find a secure client portal of use (up a massive 1,120%). There is also an increased confidence and expectance to use online forms of payment as two-thirds of respondents found this to be positive, doubling the positive response rate from 2018.</a:t>
              </a:r>
            </a:p>
          </p:txBody>
        </p:sp>
        <p:sp>
          <p:nvSpPr>
            <p:cNvPr id="35" name="Rectangle 34">
              <a:extLst>
                <a:ext uri="{FF2B5EF4-FFF2-40B4-BE49-F238E27FC236}">
                  <a16:creationId xmlns:a16="http://schemas.microsoft.com/office/drawing/2014/main" id="{715638DE-A84B-45D1-9250-4077595C1B6C}"/>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Hybrid working is now mainstream.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algn="ctr">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regional</a:t>
              </a:r>
              <a:r>
                <a:rPr kumimoji="0" lang="en-GB" sz="1200" b="0" i="0" u="none" strike="noStrike" kern="1200" cap="none" spc="0" normalizeH="0" baseline="0" noProof="0" dirty="0">
                  <a:ln>
                    <a:noFill/>
                  </a:ln>
                  <a:solidFill>
                    <a:srgbClr val="585858"/>
                  </a:solidFill>
                  <a:effectLst/>
                  <a:uLnTx/>
                  <a:uFillTx/>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results</a:t>
              </a:r>
              <a:r>
                <a:rPr kumimoji="0" lang="en-GB" sz="1200" b="0" i="0" u="none" strike="noStrike" kern="1200" cap="none" spc="0" normalizeH="0" baseline="0" noProof="0" dirty="0">
                  <a:ln>
                    <a:noFill/>
                  </a:ln>
                  <a:solidFill>
                    <a:srgbClr val="585858"/>
                  </a:solidFill>
                  <a:effectLst/>
                  <a:uLnTx/>
                  <a:uFillTx/>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of the Thomson Reuters survey, “Stellar Performance: A Survey of Standout Talent”, reveal that the appetite for flexible working has increased dramatically in the legal profession. 63% now want to work flexible hours, compared to 22% pre-pandemic.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7">
                    <a:extLst>
                      <a:ext uri="{A12FA001-AC4F-418D-AE19-62706E023703}">
                        <ahyp:hlinkClr xmlns:ahyp="http://schemas.microsoft.com/office/drawing/2018/hyperlinkcolor" val="tx"/>
                      </a:ext>
                    </a:extLst>
                  </a:hlinkClick>
                </a:rPr>
                <a:t>On</a:t>
              </a:r>
              <a:r>
                <a:rPr kumimoji="0" lang="en-GB" sz="1200" b="0" i="0" u="none" strike="noStrike" kern="1200" cap="none" spc="0" normalizeH="0" baseline="0" noProof="0" dirty="0">
                  <a:ln>
                    <a:noFill/>
                  </a:ln>
                  <a:solidFill>
                    <a:srgbClr val="585858"/>
                  </a:solidFill>
                  <a:effectLst/>
                  <a:uLnTx/>
                  <a:uFillTx/>
                  <a:latin typeface="Trebuchet MS" panose="020B0603020202020204" pitchFamily="34" charset="0"/>
                  <a:ea typeface="+mn-ea"/>
                  <a:cs typeface="+mn-cs"/>
                  <a:hlinkClick r:id="rId7">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average, they want to work in a hybrid manner, with 2.1 days at home moving forwards – up from 0.6 previously.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O</a:t>
              </a:r>
              <a:r>
                <a:rPr kumimoji="0" lang="en-GB" sz="12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nly</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15% of SME law firms were expecting their employees to go back to the office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8">
                    <a:extLst>
                      <a:ext uri="{A12FA001-AC4F-418D-AE19-62706E023703}">
                        <ahyp:hlinkClr xmlns:ahyp="http://schemas.microsoft.com/office/drawing/2018/hyperlinkcolor" val="tx"/>
                      </a:ext>
                    </a:extLst>
                  </a:hlinkClick>
                </a:rPr>
                <a:t>full time</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meaning flexible digital tools are key for operational effectiveness.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5" name="Rectangle 74">
              <a:extLst>
                <a:ext uri="{FF2B5EF4-FFF2-40B4-BE49-F238E27FC236}">
                  <a16:creationId xmlns:a16="http://schemas.microsoft.com/office/drawing/2014/main" id="{22FCBD54-6078-4254-A388-FA8232588A2C}"/>
                </a:ext>
              </a:extLst>
            </p:cNvPr>
            <p:cNvSpPr/>
            <p:nvPr/>
          </p:nvSpPr>
          <p:spPr>
            <a:xfrm>
              <a:off x="4990723"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Digital transformation and especially AI are likely to be critical for intelligent operations.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42% of SME firms believe </a:t>
              </a:r>
              <a:r>
                <a:rPr lang="en-GB" sz="1200" dirty="0">
                  <a:solidFill>
                    <a:srgbClr val="0070C0"/>
                  </a:solidFill>
                  <a:latin typeface="Trebuchet MS" panose="020B0603020202020204" pitchFamily="34" charset="0"/>
                  <a:hlinkClick r:id="rId9">
                    <a:extLst>
                      <a:ext uri="{A12FA001-AC4F-418D-AE19-62706E023703}">
                        <ahyp:hlinkClr xmlns:ahyp="http://schemas.microsoft.com/office/drawing/2018/hyperlinkcolor" val="tx"/>
                      </a:ext>
                    </a:extLst>
                  </a:hlinkClick>
                </a:rPr>
                <a:t>adopting technology</a:t>
              </a:r>
              <a:r>
                <a:rPr lang="en-GB" sz="1200" dirty="0">
                  <a:solidFill>
                    <a:prstClr val="white"/>
                  </a:solidFill>
                  <a:latin typeface="Trebuchet MS" panose="020B0603020202020204" pitchFamily="34" charset="0"/>
                </a:rPr>
                <a:t> is a key operational challenge because it will have the biggest impact on performance. Some 57% of legal professionals believe firms bigger than theirs are the biggest threat to their business and utilising technology is a big equaliser to better compete on price, volume &amp; Service.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The </a:t>
              </a:r>
              <a:r>
                <a:rPr lang="en-GB" sz="1200" dirty="0">
                  <a:solidFill>
                    <a:srgbClr val="0070C0"/>
                  </a:solidFill>
                  <a:latin typeface="Trebuchet MS" panose="020B0603020202020204" pitchFamily="34" charset="0"/>
                  <a:hlinkClick r:id="rId10">
                    <a:extLst>
                      <a:ext uri="{A12FA001-AC4F-418D-AE19-62706E023703}">
                        <ahyp:hlinkClr xmlns:ahyp="http://schemas.microsoft.com/office/drawing/2018/hyperlinkcolor" val="tx"/>
                      </a:ext>
                    </a:extLst>
                  </a:hlinkClick>
                </a:rPr>
                <a:t>adoption of AI </a:t>
              </a:r>
              <a:r>
                <a:rPr lang="en-GB" sz="1200" dirty="0">
                  <a:solidFill>
                    <a:prstClr val="white"/>
                  </a:solidFill>
                  <a:latin typeface="Trebuchet MS" panose="020B0603020202020204" pitchFamily="34" charset="0"/>
                </a:rPr>
                <a:t>has the potential to reduce transaction costs and improve the accessibility of legal advice through the use of automated assistants, digital hubs or software to offer AI-powered services for vulnerable clients.</a:t>
              </a: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8" name="Rectangle 77">
              <a:extLst>
                <a:ext uri="{FF2B5EF4-FFF2-40B4-BE49-F238E27FC236}">
                  <a16:creationId xmlns:a16="http://schemas.microsoft.com/office/drawing/2014/main" id="{09040B20-8443-4A24-9476-1446B189BE11}"/>
                </a:ext>
              </a:extLst>
            </p:cNvPr>
            <p:cNvSpPr/>
            <p:nvPr/>
          </p:nvSpPr>
          <p:spPr>
            <a:xfrm>
              <a:off x="7218590"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Digital contracts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11">
                    <a:extLst>
                      <a:ext uri="{A12FA001-AC4F-418D-AE19-62706E023703}">
                        <ahyp:hlinkClr xmlns:ahyp="http://schemas.microsoft.com/office/drawing/2018/hyperlinkcolor" val="tx"/>
                      </a:ext>
                    </a:extLst>
                  </a:hlinkClick>
                </a:rPr>
                <a:t>offer</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'the most exciting technological opportunities since computer processing power and the internet', the master of the rolls has said. The 'smarter contracts' project aims to promote the move from paper to digital media when creating legally binding contracts. So-called smarter contracts are widely defined, ranging from the application of electronic signatures, to machine-readable digital documents, to ‘self-executing’ contracts, which may be integrated with blockchain technology. Sir Geoffrey Vos, master of the rolls and chair of </a:t>
              </a:r>
              <a:r>
                <a:rPr kumimoji="0" lang="en-GB" sz="12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LawtechUK’s</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UK jurisdiction taskforce said: ’Smarter contracts and blockchain technology are already changing the way we work.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sp>
        <p:nvSpPr>
          <p:cNvPr id="76" name="TextBox 75">
            <a:extLst>
              <a:ext uri="{FF2B5EF4-FFF2-40B4-BE49-F238E27FC236}">
                <a16:creationId xmlns:a16="http://schemas.microsoft.com/office/drawing/2014/main" id="{A06C8FE1-A95D-48F9-87C2-1CCD534406C3}"/>
              </a:ext>
            </a:extLst>
          </p:cNvPr>
          <p:cNvSpPr txBox="1"/>
          <p:nvPr/>
        </p:nvSpPr>
        <p:spPr>
          <a:xfrm>
            <a:off x="9834071" y="1214751"/>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Digital legal </a:t>
            </a:r>
            <a:r>
              <a:rPr lang="en-GB" sz="1400" b="1" dirty="0">
                <a:solidFill>
                  <a:prstClr val="white"/>
                </a:solidFill>
                <a:latin typeface="Trebuchet MS" panose="020B0603020202020204" pitchFamily="34" charset="0"/>
              </a:rPr>
              <a:t>ecosystem</a:t>
            </a:r>
            <a:endPar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grpSp>
        <p:nvGrpSpPr>
          <p:cNvPr id="2" name="Group 1">
            <a:extLst>
              <a:ext uri="{FF2B5EF4-FFF2-40B4-BE49-F238E27FC236}">
                <a16:creationId xmlns:a16="http://schemas.microsoft.com/office/drawing/2014/main" id="{6DE73009-AB85-4630-ADEB-4A10287886FB}"/>
              </a:ext>
            </a:extLst>
          </p:cNvPr>
          <p:cNvGrpSpPr/>
          <p:nvPr/>
        </p:nvGrpSpPr>
        <p:grpSpPr>
          <a:xfrm>
            <a:off x="3598578" y="1123219"/>
            <a:ext cx="580305" cy="611216"/>
            <a:chOff x="958858" y="1154130"/>
            <a:chExt cx="580305" cy="611216"/>
          </a:xfrm>
        </p:grpSpPr>
        <p:pic>
          <p:nvPicPr>
            <p:cNvPr id="26" name="Graphic 25" descr="Smart Phone with solid fill">
              <a:extLst>
                <a:ext uri="{FF2B5EF4-FFF2-40B4-BE49-F238E27FC236}">
                  <a16:creationId xmlns:a16="http://schemas.microsoft.com/office/drawing/2014/main" id="{6B2560FF-4855-4D12-ADA0-1DDE7445113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8858" y="1154130"/>
              <a:ext cx="580305" cy="580305"/>
            </a:xfrm>
            <a:prstGeom prst="rect">
              <a:avLst/>
            </a:prstGeom>
          </p:spPr>
        </p:pic>
        <p:sp>
          <p:nvSpPr>
            <p:cNvPr id="27" name="Rectangle 26">
              <a:extLst>
                <a:ext uri="{FF2B5EF4-FFF2-40B4-BE49-F238E27FC236}">
                  <a16:creationId xmlns:a16="http://schemas.microsoft.com/office/drawing/2014/main" id="{179431A7-E9AA-4C5F-8E84-DF542EDE166D}"/>
                </a:ext>
              </a:extLst>
            </p:cNvPr>
            <p:cNvSpPr/>
            <p:nvPr/>
          </p:nvSpPr>
          <p:spPr>
            <a:xfrm>
              <a:off x="1100617" y="1719627"/>
              <a:ext cx="2967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9" name="Graphic 58">
            <a:extLst>
              <a:ext uri="{FF2B5EF4-FFF2-40B4-BE49-F238E27FC236}">
                <a16:creationId xmlns:a16="http://schemas.microsoft.com/office/drawing/2014/main" id="{AFA8AB0C-06FD-40A8-A17C-56D7A2479B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02806" y="1187664"/>
            <a:ext cx="459043" cy="540393"/>
          </a:xfrm>
          <a:prstGeom prst="rect">
            <a:avLst/>
          </a:prstGeom>
        </p:spPr>
      </p:pic>
      <p:sp>
        <p:nvSpPr>
          <p:cNvPr id="51" name="Freeform: Shape 50">
            <a:extLst>
              <a:ext uri="{FF2B5EF4-FFF2-40B4-BE49-F238E27FC236}">
                <a16:creationId xmlns:a16="http://schemas.microsoft.com/office/drawing/2014/main" id="{4DA80D58-72AF-4DF1-8036-F763213F5AC8}"/>
              </a:ext>
            </a:extLst>
          </p:cNvPr>
          <p:cNvSpPr/>
          <p:nvPr/>
        </p:nvSpPr>
        <p:spPr>
          <a:xfrm>
            <a:off x="9242989" y="1266329"/>
            <a:ext cx="137713" cy="152370"/>
          </a:xfrm>
          <a:custGeom>
            <a:avLst/>
            <a:gdLst>
              <a:gd name="connsiteX0" fmla="*/ 34469 w 137713"/>
              <a:gd name="connsiteY0" fmla="*/ 68839 h 152370"/>
              <a:gd name="connsiteX1" fmla="*/ 65965 w 137713"/>
              <a:gd name="connsiteY1" fmla="*/ 48190 h 152370"/>
              <a:gd name="connsiteX2" fmla="*/ 96416 w 137713"/>
              <a:gd name="connsiteY2" fmla="*/ 48190 h 152370"/>
              <a:gd name="connsiteX3" fmla="*/ 110182 w 137713"/>
              <a:gd name="connsiteY3" fmla="*/ 61956 h 152370"/>
              <a:gd name="connsiteX4" fmla="*/ 110182 w 137713"/>
              <a:gd name="connsiteY4" fmla="*/ 152371 h 152370"/>
              <a:gd name="connsiteX5" fmla="*/ 131973 w 137713"/>
              <a:gd name="connsiteY5" fmla="*/ 147380 h 152370"/>
              <a:gd name="connsiteX6" fmla="*/ 137714 w 137713"/>
              <a:gd name="connsiteY6" fmla="*/ 129485 h 152370"/>
              <a:gd name="connsiteX7" fmla="*/ 137714 w 137713"/>
              <a:gd name="connsiteY7" fmla="*/ 61956 h 152370"/>
              <a:gd name="connsiteX8" fmla="*/ 96416 w 137713"/>
              <a:gd name="connsiteY8" fmla="*/ 20658 h 152370"/>
              <a:gd name="connsiteX9" fmla="*/ 65965 w 137713"/>
              <a:gd name="connsiteY9" fmla="*/ 20658 h 152370"/>
              <a:gd name="connsiteX10" fmla="*/ 20657 w 137713"/>
              <a:gd name="connsiteY10" fmla="*/ 2882 h 152370"/>
              <a:gd name="connsiteX11" fmla="*/ 2882 w 137713"/>
              <a:gd name="connsiteY11" fmla="*/ 48190 h 152370"/>
              <a:gd name="connsiteX12" fmla="*/ 34469 w 137713"/>
              <a:gd name="connsiteY12" fmla="*/ 68839 h 1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13" h="152370">
                <a:moveTo>
                  <a:pt x="34469" y="68839"/>
                </a:moveTo>
                <a:cubicBezTo>
                  <a:pt x="48136" y="68821"/>
                  <a:pt x="60498" y="60716"/>
                  <a:pt x="65965" y="48190"/>
                </a:cubicBezTo>
                <a:lnTo>
                  <a:pt x="96416" y="48190"/>
                </a:lnTo>
                <a:cubicBezTo>
                  <a:pt x="104019" y="48190"/>
                  <a:pt x="110182" y="54353"/>
                  <a:pt x="110182" y="61956"/>
                </a:cubicBezTo>
                <a:lnTo>
                  <a:pt x="110182" y="152371"/>
                </a:lnTo>
                <a:cubicBezTo>
                  <a:pt x="117203" y="149784"/>
                  <a:pt x="124526" y="148107"/>
                  <a:pt x="131973" y="147380"/>
                </a:cubicBezTo>
                <a:cubicBezTo>
                  <a:pt x="133311" y="141246"/>
                  <a:pt x="135233" y="135253"/>
                  <a:pt x="137714" y="129485"/>
                </a:cubicBezTo>
                <a:lnTo>
                  <a:pt x="137714" y="61956"/>
                </a:lnTo>
                <a:cubicBezTo>
                  <a:pt x="137687" y="39158"/>
                  <a:pt x="119213" y="20684"/>
                  <a:pt x="96416" y="20658"/>
                </a:cubicBezTo>
                <a:lnTo>
                  <a:pt x="65965" y="20658"/>
                </a:lnTo>
                <a:cubicBezTo>
                  <a:pt x="58362" y="3237"/>
                  <a:pt x="38078" y="-4721"/>
                  <a:pt x="20657" y="2882"/>
                </a:cubicBezTo>
                <a:cubicBezTo>
                  <a:pt x="3237" y="10485"/>
                  <a:pt x="-4721" y="30769"/>
                  <a:pt x="2882" y="48190"/>
                </a:cubicBezTo>
                <a:cubicBezTo>
                  <a:pt x="8362" y="60746"/>
                  <a:pt x="20768" y="68856"/>
                  <a:pt x="34469" y="68839"/>
                </a:cubicBezTo>
                <a:close/>
              </a:path>
            </a:pathLst>
          </a:custGeom>
          <a:solidFill>
            <a:schemeClr val="bg1"/>
          </a:solidFill>
          <a:ln w="6846"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42D28CBE-6A20-43E5-BAE5-2C38135307DC}"/>
              </a:ext>
            </a:extLst>
          </p:cNvPr>
          <p:cNvSpPr/>
          <p:nvPr/>
        </p:nvSpPr>
        <p:spPr>
          <a:xfrm>
            <a:off x="9187970" y="1417710"/>
            <a:ext cx="135094" cy="144596"/>
          </a:xfrm>
          <a:custGeom>
            <a:avLst/>
            <a:gdLst>
              <a:gd name="connsiteX0" fmla="*/ 116262 w 135094"/>
              <a:gd name="connsiteY0" fmla="*/ 118985 h 144596"/>
              <a:gd name="connsiteX1" fmla="*/ 115416 w 135094"/>
              <a:gd name="connsiteY1" fmla="*/ 117065 h 144596"/>
              <a:gd name="connsiteX2" fmla="*/ 61956 w 135094"/>
              <a:gd name="connsiteY2" fmla="*/ 117065 h 144596"/>
              <a:gd name="connsiteX3" fmla="*/ 48190 w 135094"/>
              <a:gd name="connsiteY3" fmla="*/ 103299 h 144596"/>
              <a:gd name="connsiteX4" fmla="*/ 48190 w 135094"/>
              <a:gd name="connsiteY4" fmla="*/ 65966 h 144596"/>
              <a:gd name="connsiteX5" fmla="*/ 65966 w 135094"/>
              <a:gd name="connsiteY5" fmla="*/ 20658 h 144596"/>
              <a:gd name="connsiteX6" fmla="*/ 20658 w 135094"/>
              <a:gd name="connsiteY6" fmla="*/ 2882 h 144596"/>
              <a:gd name="connsiteX7" fmla="*/ 2882 w 135094"/>
              <a:gd name="connsiteY7" fmla="*/ 48190 h 144596"/>
              <a:gd name="connsiteX8" fmla="*/ 20658 w 135094"/>
              <a:gd name="connsiteY8" fmla="*/ 65966 h 144596"/>
              <a:gd name="connsiteX9" fmla="*/ 20658 w 135094"/>
              <a:gd name="connsiteY9" fmla="*/ 103299 h 144596"/>
              <a:gd name="connsiteX10" fmla="*/ 61956 w 135094"/>
              <a:gd name="connsiteY10" fmla="*/ 144597 h 144596"/>
              <a:gd name="connsiteX11" fmla="*/ 135094 w 135094"/>
              <a:gd name="connsiteY11" fmla="*/ 144597 h 144596"/>
              <a:gd name="connsiteX12" fmla="*/ 116262 w 135094"/>
              <a:gd name="connsiteY12" fmla="*/ 118985 h 14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094" h="144596">
                <a:moveTo>
                  <a:pt x="116262" y="118985"/>
                </a:moveTo>
                <a:cubicBezTo>
                  <a:pt x="115953" y="118345"/>
                  <a:pt x="115705" y="117698"/>
                  <a:pt x="115416" y="117065"/>
                </a:cubicBezTo>
                <a:lnTo>
                  <a:pt x="61956" y="117065"/>
                </a:lnTo>
                <a:cubicBezTo>
                  <a:pt x="54353" y="117065"/>
                  <a:pt x="48190" y="110902"/>
                  <a:pt x="48190" y="103299"/>
                </a:cubicBezTo>
                <a:lnTo>
                  <a:pt x="48190" y="65966"/>
                </a:lnTo>
                <a:cubicBezTo>
                  <a:pt x="65610" y="58363"/>
                  <a:pt x="73568" y="38078"/>
                  <a:pt x="65966" y="20658"/>
                </a:cubicBezTo>
                <a:cubicBezTo>
                  <a:pt x="58363" y="3237"/>
                  <a:pt x="38078" y="-4721"/>
                  <a:pt x="20658" y="2882"/>
                </a:cubicBezTo>
                <a:cubicBezTo>
                  <a:pt x="3238" y="10485"/>
                  <a:pt x="-4721" y="30769"/>
                  <a:pt x="2882" y="48190"/>
                </a:cubicBezTo>
                <a:cubicBezTo>
                  <a:pt x="6354" y="56144"/>
                  <a:pt x="12703" y="62494"/>
                  <a:pt x="20658" y="65966"/>
                </a:cubicBezTo>
                <a:lnTo>
                  <a:pt x="20658" y="103299"/>
                </a:lnTo>
                <a:cubicBezTo>
                  <a:pt x="20684" y="126096"/>
                  <a:pt x="39158" y="144570"/>
                  <a:pt x="61956" y="144597"/>
                </a:cubicBezTo>
                <a:lnTo>
                  <a:pt x="135094" y="144597"/>
                </a:lnTo>
                <a:cubicBezTo>
                  <a:pt x="127279" y="137305"/>
                  <a:pt x="120893" y="128619"/>
                  <a:pt x="116262" y="118985"/>
                </a:cubicBezTo>
                <a:close/>
              </a:path>
            </a:pathLst>
          </a:custGeom>
          <a:solidFill>
            <a:schemeClr val="bg1"/>
          </a:solidFill>
          <a:ln w="6846"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CE285D81-090C-44B0-B62D-03EA4594CE90}"/>
              </a:ext>
            </a:extLst>
          </p:cNvPr>
          <p:cNvSpPr/>
          <p:nvPr/>
        </p:nvSpPr>
        <p:spPr>
          <a:xfrm>
            <a:off x="9456406" y="1183688"/>
            <a:ext cx="68847" cy="156559"/>
          </a:xfrm>
          <a:custGeom>
            <a:avLst/>
            <a:gdLst>
              <a:gd name="connsiteX0" fmla="*/ 20658 w 68847"/>
              <a:gd name="connsiteY0" fmla="*/ 65965 h 156559"/>
              <a:gd name="connsiteX1" fmla="*/ 20658 w 68847"/>
              <a:gd name="connsiteY1" fmla="*/ 151700 h 156559"/>
              <a:gd name="connsiteX2" fmla="*/ 48190 w 68847"/>
              <a:gd name="connsiteY2" fmla="*/ 156559 h 156559"/>
              <a:gd name="connsiteX3" fmla="*/ 48190 w 68847"/>
              <a:gd name="connsiteY3" fmla="*/ 65965 h 156559"/>
              <a:gd name="connsiteX4" fmla="*/ 65966 w 68847"/>
              <a:gd name="connsiteY4" fmla="*/ 20658 h 156559"/>
              <a:gd name="connsiteX5" fmla="*/ 20658 w 68847"/>
              <a:gd name="connsiteY5" fmla="*/ 2882 h 156559"/>
              <a:gd name="connsiteX6" fmla="*/ 2882 w 68847"/>
              <a:gd name="connsiteY6" fmla="*/ 48189 h 156559"/>
              <a:gd name="connsiteX7" fmla="*/ 20658 w 68847"/>
              <a:gd name="connsiteY7" fmla="*/ 65965 h 1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47" h="156559">
                <a:moveTo>
                  <a:pt x="20658" y="65965"/>
                </a:moveTo>
                <a:lnTo>
                  <a:pt x="20658" y="151700"/>
                </a:lnTo>
                <a:cubicBezTo>
                  <a:pt x="30015" y="152041"/>
                  <a:pt x="39280" y="153677"/>
                  <a:pt x="48190" y="156559"/>
                </a:cubicBezTo>
                <a:lnTo>
                  <a:pt x="48190" y="65965"/>
                </a:lnTo>
                <a:cubicBezTo>
                  <a:pt x="65610" y="58363"/>
                  <a:pt x="73568" y="38078"/>
                  <a:pt x="65966" y="20658"/>
                </a:cubicBezTo>
                <a:cubicBezTo>
                  <a:pt x="58363" y="3238"/>
                  <a:pt x="38078" y="-4721"/>
                  <a:pt x="20658" y="2882"/>
                </a:cubicBezTo>
                <a:cubicBezTo>
                  <a:pt x="3237" y="10485"/>
                  <a:pt x="-4721" y="30769"/>
                  <a:pt x="2882" y="48189"/>
                </a:cubicBezTo>
                <a:cubicBezTo>
                  <a:pt x="6353" y="56144"/>
                  <a:pt x="12703" y="62494"/>
                  <a:pt x="20658" y="65965"/>
                </a:cubicBezTo>
                <a:close/>
              </a:path>
            </a:pathLst>
          </a:custGeom>
          <a:solidFill>
            <a:schemeClr val="bg1"/>
          </a:solidFill>
          <a:ln w="6846"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B1C7339B-F5C6-4851-9222-2DA66173CD57}"/>
              </a:ext>
            </a:extLst>
          </p:cNvPr>
          <p:cNvSpPr/>
          <p:nvPr/>
        </p:nvSpPr>
        <p:spPr>
          <a:xfrm>
            <a:off x="9594075" y="1238752"/>
            <a:ext cx="144551" cy="155059"/>
          </a:xfrm>
          <a:custGeom>
            <a:avLst/>
            <a:gdLst>
              <a:gd name="connsiteX0" fmla="*/ 22439 w 144551"/>
              <a:gd name="connsiteY0" fmla="*/ 151136 h 155059"/>
              <a:gd name="connsiteX1" fmla="*/ 27532 w 144551"/>
              <a:gd name="connsiteY1" fmla="*/ 155059 h 155059"/>
              <a:gd name="connsiteX2" fmla="*/ 27532 w 144551"/>
              <a:gd name="connsiteY2" fmla="*/ 130831 h 155059"/>
              <a:gd name="connsiteX3" fmla="*/ 41298 w 144551"/>
              <a:gd name="connsiteY3" fmla="*/ 117065 h 155059"/>
              <a:gd name="connsiteX4" fmla="*/ 82596 w 144551"/>
              <a:gd name="connsiteY4" fmla="*/ 117065 h 155059"/>
              <a:gd name="connsiteX5" fmla="*/ 123894 w 144551"/>
              <a:gd name="connsiteY5" fmla="*/ 75767 h 155059"/>
              <a:gd name="connsiteX6" fmla="*/ 123894 w 144551"/>
              <a:gd name="connsiteY6" fmla="*/ 65966 h 155059"/>
              <a:gd name="connsiteX7" fmla="*/ 141670 w 144551"/>
              <a:gd name="connsiteY7" fmla="*/ 20658 h 155059"/>
              <a:gd name="connsiteX8" fmla="*/ 96362 w 144551"/>
              <a:gd name="connsiteY8" fmla="*/ 2882 h 155059"/>
              <a:gd name="connsiteX9" fmla="*/ 78586 w 144551"/>
              <a:gd name="connsiteY9" fmla="*/ 48190 h 155059"/>
              <a:gd name="connsiteX10" fmla="*/ 96362 w 144551"/>
              <a:gd name="connsiteY10" fmla="*/ 65966 h 155059"/>
              <a:gd name="connsiteX11" fmla="*/ 96362 w 144551"/>
              <a:gd name="connsiteY11" fmla="*/ 75767 h 155059"/>
              <a:gd name="connsiteX12" fmla="*/ 82596 w 144551"/>
              <a:gd name="connsiteY12" fmla="*/ 89533 h 155059"/>
              <a:gd name="connsiteX13" fmla="*/ 41298 w 144551"/>
              <a:gd name="connsiteY13" fmla="*/ 89533 h 155059"/>
              <a:gd name="connsiteX14" fmla="*/ 0 w 144551"/>
              <a:gd name="connsiteY14" fmla="*/ 130831 h 155059"/>
              <a:gd name="connsiteX15" fmla="*/ 0 w 144551"/>
              <a:gd name="connsiteY15" fmla="*/ 139889 h 155059"/>
              <a:gd name="connsiteX16" fmla="*/ 22439 w 144551"/>
              <a:gd name="connsiteY16" fmla="*/ 151136 h 15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551" h="155059">
                <a:moveTo>
                  <a:pt x="22439" y="151136"/>
                </a:moveTo>
                <a:cubicBezTo>
                  <a:pt x="24201" y="152375"/>
                  <a:pt x="25880" y="153710"/>
                  <a:pt x="27532" y="155059"/>
                </a:cubicBezTo>
                <a:lnTo>
                  <a:pt x="27532" y="130831"/>
                </a:lnTo>
                <a:cubicBezTo>
                  <a:pt x="27532" y="123228"/>
                  <a:pt x="33695" y="117065"/>
                  <a:pt x="41298" y="117065"/>
                </a:cubicBezTo>
                <a:lnTo>
                  <a:pt x="82596" y="117065"/>
                </a:lnTo>
                <a:cubicBezTo>
                  <a:pt x="105393" y="117038"/>
                  <a:pt x="123867" y="98564"/>
                  <a:pt x="123894" y="75767"/>
                </a:cubicBezTo>
                <a:lnTo>
                  <a:pt x="123894" y="65966"/>
                </a:lnTo>
                <a:cubicBezTo>
                  <a:pt x="141314" y="58363"/>
                  <a:pt x="149272" y="38078"/>
                  <a:pt x="141670" y="20658"/>
                </a:cubicBezTo>
                <a:cubicBezTo>
                  <a:pt x="134067" y="3237"/>
                  <a:pt x="113782" y="-4721"/>
                  <a:pt x="96362" y="2882"/>
                </a:cubicBezTo>
                <a:cubicBezTo>
                  <a:pt x="78942" y="10485"/>
                  <a:pt x="70984" y="30769"/>
                  <a:pt x="78586" y="48190"/>
                </a:cubicBezTo>
                <a:cubicBezTo>
                  <a:pt x="82058" y="56144"/>
                  <a:pt x="88407" y="62494"/>
                  <a:pt x="96362" y="65966"/>
                </a:cubicBezTo>
                <a:lnTo>
                  <a:pt x="96362" y="75767"/>
                </a:lnTo>
                <a:cubicBezTo>
                  <a:pt x="96362" y="83370"/>
                  <a:pt x="90199" y="89533"/>
                  <a:pt x="82596" y="89533"/>
                </a:cubicBezTo>
                <a:lnTo>
                  <a:pt x="41298" y="89533"/>
                </a:lnTo>
                <a:cubicBezTo>
                  <a:pt x="18499" y="89556"/>
                  <a:pt x="23" y="108032"/>
                  <a:pt x="0" y="130831"/>
                </a:cubicBezTo>
                <a:lnTo>
                  <a:pt x="0" y="139889"/>
                </a:lnTo>
                <a:cubicBezTo>
                  <a:pt x="7982" y="142537"/>
                  <a:pt x="15540" y="146326"/>
                  <a:pt x="22439" y="151136"/>
                </a:cubicBezTo>
                <a:close/>
              </a:path>
            </a:pathLst>
          </a:custGeom>
          <a:solidFill>
            <a:schemeClr val="bg1"/>
          </a:solidFill>
          <a:ln w="6846"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65E6A9FF-24A1-4482-97DA-FAEE7C568F8B}"/>
              </a:ext>
            </a:extLst>
          </p:cNvPr>
          <p:cNvSpPr/>
          <p:nvPr/>
        </p:nvSpPr>
        <p:spPr>
          <a:xfrm>
            <a:off x="9291215" y="1586108"/>
            <a:ext cx="144551" cy="148327"/>
          </a:xfrm>
          <a:custGeom>
            <a:avLst/>
            <a:gdLst>
              <a:gd name="connsiteX0" fmla="*/ 117019 w 144551"/>
              <a:gd name="connsiteY0" fmla="*/ 0 h 148327"/>
              <a:gd name="connsiteX1" fmla="*/ 117019 w 144551"/>
              <a:gd name="connsiteY1" fmla="*/ 17497 h 148327"/>
              <a:gd name="connsiteX2" fmla="*/ 103254 w 144551"/>
              <a:gd name="connsiteY2" fmla="*/ 31263 h 148327"/>
              <a:gd name="connsiteX3" fmla="*/ 61956 w 144551"/>
              <a:gd name="connsiteY3" fmla="*/ 31263 h 148327"/>
              <a:gd name="connsiteX4" fmla="*/ 20658 w 144551"/>
              <a:gd name="connsiteY4" fmla="*/ 72560 h 148327"/>
              <a:gd name="connsiteX5" fmla="*/ 20658 w 144551"/>
              <a:gd name="connsiteY5" fmla="*/ 82362 h 148327"/>
              <a:gd name="connsiteX6" fmla="*/ 2882 w 144551"/>
              <a:gd name="connsiteY6" fmla="*/ 127670 h 148327"/>
              <a:gd name="connsiteX7" fmla="*/ 48190 w 144551"/>
              <a:gd name="connsiteY7" fmla="*/ 145445 h 148327"/>
              <a:gd name="connsiteX8" fmla="*/ 65966 w 144551"/>
              <a:gd name="connsiteY8" fmla="*/ 100138 h 148327"/>
              <a:gd name="connsiteX9" fmla="*/ 48190 w 144551"/>
              <a:gd name="connsiteY9" fmla="*/ 82362 h 148327"/>
              <a:gd name="connsiteX10" fmla="*/ 48190 w 144551"/>
              <a:gd name="connsiteY10" fmla="*/ 72560 h 148327"/>
              <a:gd name="connsiteX11" fmla="*/ 61956 w 144551"/>
              <a:gd name="connsiteY11" fmla="*/ 58794 h 148327"/>
              <a:gd name="connsiteX12" fmla="*/ 103254 w 144551"/>
              <a:gd name="connsiteY12" fmla="*/ 58794 h 148327"/>
              <a:gd name="connsiteX13" fmla="*/ 144551 w 144551"/>
              <a:gd name="connsiteY13" fmla="*/ 17497 h 148327"/>
              <a:gd name="connsiteX14" fmla="*/ 144551 w 144551"/>
              <a:gd name="connsiteY14" fmla="*/ 0 h 14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551" h="148327">
                <a:moveTo>
                  <a:pt x="117019" y="0"/>
                </a:moveTo>
                <a:lnTo>
                  <a:pt x="117019" y="17497"/>
                </a:lnTo>
                <a:cubicBezTo>
                  <a:pt x="117019" y="25100"/>
                  <a:pt x="110856" y="31263"/>
                  <a:pt x="103254" y="31263"/>
                </a:cubicBezTo>
                <a:lnTo>
                  <a:pt x="61956" y="31263"/>
                </a:lnTo>
                <a:cubicBezTo>
                  <a:pt x="39157" y="31285"/>
                  <a:pt x="20680" y="49762"/>
                  <a:pt x="20658" y="72560"/>
                </a:cubicBezTo>
                <a:lnTo>
                  <a:pt x="20658" y="82362"/>
                </a:lnTo>
                <a:cubicBezTo>
                  <a:pt x="3237" y="89965"/>
                  <a:pt x="-4721" y="110250"/>
                  <a:pt x="2882" y="127670"/>
                </a:cubicBezTo>
                <a:cubicBezTo>
                  <a:pt x="10485" y="145090"/>
                  <a:pt x="30769" y="153048"/>
                  <a:pt x="48190" y="145445"/>
                </a:cubicBezTo>
                <a:cubicBezTo>
                  <a:pt x="65610" y="137843"/>
                  <a:pt x="73568" y="117558"/>
                  <a:pt x="65966" y="100138"/>
                </a:cubicBezTo>
                <a:cubicBezTo>
                  <a:pt x="62494" y="92183"/>
                  <a:pt x="56144" y="85834"/>
                  <a:pt x="48190" y="82362"/>
                </a:cubicBezTo>
                <a:lnTo>
                  <a:pt x="48190" y="72560"/>
                </a:lnTo>
                <a:cubicBezTo>
                  <a:pt x="48190" y="64958"/>
                  <a:pt x="54353" y="58794"/>
                  <a:pt x="61956" y="58794"/>
                </a:cubicBezTo>
                <a:lnTo>
                  <a:pt x="103254" y="58794"/>
                </a:lnTo>
                <a:cubicBezTo>
                  <a:pt x="126051" y="58768"/>
                  <a:pt x="144525" y="40294"/>
                  <a:pt x="144551" y="17497"/>
                </a:cubicBezTo>
                <a:lnTo>
                  <a:pt x="144551" y="0"/>
                </a:lnTo>
                <a:close/>
              </a:path>
            </a:pathLst>
          </a:custGeom>
          <a:solidFill>
            <a:schemeClr val="bg1"/>
          </a:solidFill>
          <a:ln w="6846"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554C0D3A-8F5C-4536-88F8-79DA5712AB09}"/>
              </a:ext>
            </a:extLst>
          </p:cNvPr>
          <p:cNvSpPr/>
          <p:nvPr/>
        </p:nvSpPr>
        <p:spPr>
          <a:xfrm>
            <a:off x="9687071" y="1438413"/>
            <a:ext cx="134196" cy="68838"/>
          </a:xfrm>
          <a:custGeom>
            <a:avLst/>
            <a:gdLst>
              <a:gd name="connsiteX0" fmla="*/ 99728 w 134196"/>
              <a:gd name="connsiteY0" fmla="*/ 0 h 68838"/>
              <a:gd name="connsiteX1" fmla="*/ 68231 w 134196"/>
              <a:gd name="connsiteY1" fmla="*/ 20649 h 68838"/>
              <a:gd name="connsiteX2" fmla="*/ 0 w 134196"/>
              <a:gd name="connsiteY2" fmla="*/ 20649 h 68838"/>
              <a:gd name="connsiteX3" fmla="*/ 19031 w 134196"/>
              <a:gd name="connsiteY3" fmla="*/ 48181 h 68838"/>
              <a:gd name="connsiteX4" fmla="*/ 68231 w 134196"/>
              <a:gd name="connsiteY4" fmla="*/ 48181 h 68838"/>
              <a:gd name="connsiteX5" fmla="*/ 113539 w 134196"/>
              <a:gd name="connsiteY5" fmla="*/ 65957 h 68838"/>
              <a:gd name="connsiteX6" fmla="*/ 131315 w 134196"/>
              <a:gd name="connsiteY6" fmla="*/ 20649 h 68838"/>
              <a:gd name="connsiteX7" fmla="*/ 99728 w 134196"/>
              <a:gd name="connsiteY7" fmla="*/ 0 h 6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196" h="68838">
                <a:moveTo>
                  <a:pt x="99728" y="0"/>
                </a:moveTo>
                <a:cubicBezTo>
                  <a:pt x="86060" y="18"/>
                  <a:pt x="73698" y="8123"/>
                  <a:pt x="68231" y="20649"/>
                </a:cubicBezTo>
                <a:lnTo>
                  <a:pt x="0" y="20649"/>
                </a:lnTo>
                <a:cubicBezTo>
                  <a:pt x="8379" y="28239"/>
                  <a:pt x="14892" y="37661"/>
                  <a:pt x="19031" y="48181"/>
                </a:cubicBezTo>
                <a:lnTo>
                  <a:pt x="68231" y="48181"/>
                </a:lnTo>
                <a:cubicBezTo>
                  <a:pt x="75834" y="65601"/>
                  <a:pt x="96119" y="73559"/>
                  <a:pt x="113539" y="65957"/>
                </a:cubicBezTo>
                <a:cubicBezTo>
                  <a:pt x="130959" y="58354"/>
                  <a:pt x="138917" y="38069"/>
                  <a:pt x="131315" y="20649"/>
                </a:cubicBezTo>
                <a:cubicBezTo>
                  <a:pt x="125835" y="8092"/>
                  <a:pt x="113428" y="-18"/>
                  <a:pt x="99728" y="0"/>
                </a:cubicBezTo>
                <a:close/>
              </a:path>
            </a:pathLst>
          </a:custGeom>
          <a:solidFill>
            <a:schemeClr val="bg1"/>
          </a:solidFill>
          <a:ln w="6846"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3B7D13A-5D57-4095-AAD6-74F976D0271A}"/>
              </a:ext>
            </a:extLst>
          </p:cNvPr>
          <p:cNvSpPr/>
          <p:nvPr/>
        </p:nvSpPr>
        <p:spPr>
          <a:xfrm>
            <a:off x="9621607" y="1585069"/>
            <a:ext cx="137713" cy="108023"/>
          </a:xfrm>
          <a:custGeom>
            <a:avLst/>
            <a:gdLst>
              <a:gd name="connsiteX0" fmla="*/ 103245 w 137713"/>
              <a:gd name="connsiteY0" fmla="*/ 39185 h 108023"/>
              <a:gd name="connsiteX1" fmla="*/ 71748 w 137713"/>
              <a:gd name="connsiteY1" fmla="*/ 59834 h 108023"/>
              <a:gd name="connsiteX2" fmla="*/ 41298 w 137713"/>
              <a:gd name="connsiteY2" fmla="*/ 59834 h 108023"/>
              <a:gd name="connsiteX3" fmla="*/ 27532 w 137713"/>
              <a:gd name="connsiteY3" fmla="*/ 46068 h 108023"/>
              <a:gd name="connsiteX4" fmla="*/ 27532 w 137713"/>
              <a:gd name="connsiteY4" fmla="*/ 0 h 108023"/>
              <a:gd name="connsiteX5" fmla="*/ 15631 w 137713"/>
              <a:gd name="connsiteY5" fmla="*/ 1039 h 108023"/>
              <a:gd name="connsiteX6" fmla="*/ 0 w 137713"/>
              <a:gd name="connsiteY6" fmla="*/ 1039 h 108023"/>
              <a:gd name="connsiteX7" fmla="*/ 0 w 137713"/>
              <a:gd name="connsiteY7" fmla="*/ 46068 h 108023"/>
              <a:gd name="connsiteX8" fmla="*/ 41298 w 137713"/>
              <a:gd name="connsiteY8" fmla="*/ 87366 h 108023"/>
              <a:gd name="connsiteX9" fmla="*/ 71748 w 137713"/>
              <a:gd name="connsiteY9" fmla="*/ 87366 h 108023"/>
              <a:gd name="connsiteX10" fmla="*/ 117056 w 137713"/>
              <a:gd name="connsiteY10" fmla="*/ 105142 h 108023"/>
              <a:gd name="connsiteX11" fmla="*/ 134832 w 137713"/>
              <a:gd name="connsiteY11" fmla="*/ 59834 h 108023"/>
              <a:gd name="connsiteX12" fmla="*/ 103245 w 137713"/>
              <a:gd name="connsiteY12" fmla="*/ 39185 h 10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13" h="108023">
                <a:moveTo>
                  <a:pt x="103245" y="39185"/>
                </a:moveTo>
                <a:cubicBezTo>
                  <a:pt x="89577" y="39203"/>
                  <a:pt x="77215" y="47307"/>
                  <a:pt x="71748" y="59834"/>
                </a:cubicBezTo>
                <a:lnTo>
                  <a:pt x="41298" y="59834"/>
                </a:lnTo>
                <a:cubicBezTo>
                  <a:pt x="33695" y="59834"/>
                  <a:pt x="27532" y="53671"/>
                  <a:pt x="27532" y="46068"/>
                </a:cubicBezTo>
                <a:lnTo>
                  <a:pt x="27532" y="0"/>
                </a:lnTo>
                <a:cubicBezTo>
                  <a:pt x="23600" y="668"/>
                  <a:pt x="19620" y="1015"/>
                  <a:pt x="15631" y="1039"/>
                </a:cubicBezTo>
                <a:lnTo>
                  <a:pt x="0" y="1039"/>
                </a:lnTo>
                <a:lnTo>
                  <a:pt x="0" y="46068"/>
                </a:lnTo>
                <a:cubicBezTo>
                  <a:pt x="27" y="68865"/>
                  <a:pt x="18501" y="87339"/>
                  <a:pt x="41298" y="87366"/>
                </a:cubicBezTo>
                <a:lnTo>
                  <a:pt x="71748" y="87366"/>
                </a:lnTo>
                <a:cubicBezTo>
                  <a:pt x="79351" y="104786"/>
                  <a:pt x="99636" y="112744"/>
                  <a:pt x="117056" y="105142"/>
                </a:cubicBezTo>
                <a:cubicBezTo>
                  <a:pt x="134476" y="97539"/>
                  <a:pt x="142435" y="77254"/>
                  <a:pt x="134832" y="59834"/>
                </a:cubicBezTo>
                <a:cubicBezTo>
                  <a:pt x="129352" y="47277"/>
                  <a:pt x="116945" y="39167"/>
                  <a:pt x="103245" y="39185"/>
                </a:cubicBezTo>
                <a:close/>
              </a:path>
            </a:pathLst>
          </a:custGeom>
          <a:solidFill>
            <a:schemeClr val="bg1"/>
          </a:solidFill>
          <a:ln w="6846"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B8539530-FBA1-456F-A553-775F23F2FC44}"/>
              </a:ext>
            </a:extLst>
          </p:cNvPr>
          <p:cNvSpPr/>
          <p:nvPr/>
        </p:nvSpPr>
        <p:spPr>
          <a:xfrm>
            <a:off x="9490821" y="1586108"/>
            <a:ext cx="68847" cy="168976"/>
          </a:xfrm>
          <a:custGeom>
            <a:avLst/>
            <a:gdLst>
              <a:gd name="connsiteX0" fmla="*/ 48190 w 68847"/>
              <a:gd name="connsiteY0" fmla="*/ 103011 h 168976"/>
              <a:gd name="connsiteX1" fmla="*/ 48190 w 68847"/>
              <a:gd name="connsiteY1" fmla="*/ 0 h 168976"/>
              <a:gd name="connsiteX2" fmla="*/ 20658 w 68847"/>
              <a:gd name="connsiteY2" fmla="*/ 0 h 168976"/>
              <a:gd name="connsiteX3" fmla="*/ 20658 w 68847"/>
              <a:gd name="connsiteY3" fmla="*/ 103011 h 168976"/>
              <a:gd name="connsiteX4" fmla="*/ 2882 w 68847"/>
              <a:gd name="connsiteY4" fmla="*/ 148319 h 168976"/>
              <a:gd name="connsiteX5" fmla="*/ 48190 w 68847"/>
              <a:gd name="connsiteY5" fmla="*/ 166094 h 168976"/>
              <a:gd name="connsiteX6" fmla="*/ 65966 w 68847"/>
              <a:gd name="connsiteY6" fmla="*/ 120787 h 168976"/>
              <a:gd name="connsiteX7" fmla="*/ 48190 w 68847"/>
              <a:gd name="connsiteY7" fmla="*/ 103011 h 16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47" h="168976">
                <a:moveTo>
                  <a:pt x="48190" y="103011"/>
                </a:moveTo>
                <a:lnTo>
                  <a:pt x="48190" y="0"/>
                </a:lnTo>
                <a:lnTo>
                  <a:pt x="20658" y="0"/>
                </a:lnTo>
                <a:lnTo>
                  <a:pt x="20658" y="103011"/>
                </a:lnTo>
                <a:cubicBezTo>
                  <a:pt x="3237" y="110614"/>
                  <a:pt x="-4721" y="130899"/>
                  <a:pt x="2882" y="148319"/>
                </a:cubicBezTo>
                <a:cubicBezTo>
                  <a:pt x="10485" y="165739"/>
                  <a:pt x="30769" y="173697"/>
                  <a:pt x="48190" y="166094"/>
                </a:cubicBezTo>
                <a:cubicBezTo>
                  <a:pt x="65610" y="158492"/>
                  <a:pt x="73568" y="138207"/>
                  <a:pt x="65966" y="120787"/>
                </a:cubicBezTo>
                <a:cubicBezTo>
                  <a:pt x="62494" y="112831"/>
                  <a:pt x="56144" y="106483"/>
                  <a:pt x="48190" y="103011"/>
                </a:cubicBezTo>
                <a:close/>
              </a:path>
            </a:pathLst>
          </a:custGeom>
          <a:solidFill>
            <a:schemeClr val="bg1"/>
          </a:solidFill>
          <a:ln w="6846"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71C3B8D0-8F4D-4884-B7EB-104F1F224C1B}"/>
              </a:ext>
            </a:extLst>
          </p:cNvPr>
          <p:cNvSpPr/>
          <p:nvPr/>
        </p:nvSpPr>
        <p:spPr>
          <a:xfrm>
            <a:off x="9316452" y="1355808"/>
            <a:ext cx="373918" cy="209661"/>
          </a:xfrm>
          <a:custGeom>
            <a:avLst/>
            <a:gdLst>
              <a:gd name="connsiteX0" fmla="*/ 320786 w 373918"/>
              <a:gd name="connsiteY0" fmla="*/ 104603 h 209661"/>
              <a:gd name="connsiteX1" fmla="*/ 316354 w 373918"/>
              <a:gd name="connsiteY1" fmla="*/ 104823 h 209661"/>
              <a:gd name="connsiteX2" fmla="*/ 316354 w 373918"/>
              <a:gd name="connsiteY2" fmla="*/ 104603 h 209661"/>
              <a:gd name="connsiteX3" fmla="*/ 288244 w 373918"/>
              <a:gd name="connsiteY3" fmla="*/ 50998 h 209661"/>
              <a:gd name="connsiteX4" fmla="*/ 227673 w 373918"/>
              <a:gd name="connsiteY4" fmla="*/ 42739 h 209661"/>
              <a:gd name="connsiteX5" fmla="*/ 138153 w 373918"/>
              <a:gd name="connsiteY5" fmla="*/ 2205 h 209661"/>
              <a:gd name="connsiteX6" fmla="*/ 76943 w 373918"/>
              <a:gd name="connsiteY6" fmla="*/ 78337 h 209661"/>
              <a:gd name="connsiteX7" fmla="*/ 76943 w 373918"/>
              <a:gd name="connsiteY7" fmla="*/ 79026 h 209661"/>
              <a:gd name="connsiteX8" fmla="*/ 13275 w 373918"/>
              <a:gd name="connsiteY8" fmla="*/ 104493 h 209661"/>
              <a:gd name="connsiteX9" fmla="*/ 6392 w 373918"/>
              <a:gd name="connsiteY9" fmla="*/ 171946 h 209661"/>
              <a:gd name="connsiteX10" fmla="*/ 63638 w 373918"/>
              <a:gd name="connsiteY10" fmla="*/ 209438 h 209661"/>
              <a:gd name="connsiteX11" fmla="*/ 84899 w 373918"/>
              <a:gd name="connsiteY11" fmla="*/ 209658 h 209661"/>
              <a:gd name="connsiteX12" fmla="*/ 320786 w 373918"/>
              <a:gd name="connsiteY12" fmla="*/ 209658 h 209661"/>
              <a:gd name="connsiteX13" fmla="*/ 373915 w 373918"/>
              <a:gd name="connsiteY13" fmla="*/ 157732 h 209661"/>
              <a:gd name="connsiteX14" fmla="*/ 321989 w 373918"/>
              <a:gd name="connsiteY14" fmla="*/ 104603 h 209661"/>
              <a:gd name="connsiteX15" fmla="*/ 320786 w 373918"/>
              <a:gd name="connsiteY15" fmla="*/ 104603 h 20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918" h="209661">
                <a:moveTo>
                  <a:pt x="320786" y="104603"/>
                </a:moveTo>
                <a:cubicBezTo>
                  <a:pt x="319305" y="104565"/>
                  <a:pt x="317824" y="104639"/>
                  <a:pt x="316354" y="104823"/>
                </a:cubicBezTo>
                <a:lnTo>
                  <a:pt x="316354" y="104603"/>
                </a:lnTo>
                <a:cubicBezTo>
                  <a:pt x="316316" y="83213"/>
                  <a:pt x="305817" y="63193"/>
                  <a:pt x="288244" y="50998"/>
                </a:cubicBezTo>
                <a:cubicBezTo>
                  <a:pt x="270545" y="38696"/>
                  <a:pt x="248020" y="35624"/>
                  <a:pt x="227673" y="42739"/>
                </a:cubicBezTo>
                <a:cubicBezTo>
                  <a:pt x="210587" y="10374"/>
                  <a:pt x="173748" y="-6306"/>
                  <a:pt x="138153" y="2205"/>
                </a:cubicBezTo>
                <a:cubicBezTo>
                  <a:pt x="102625" y="10415"/>
                  <a:pt x="77331" y="41875"/>
                  <a:pt x="76943" y="78337"/>
                </a:cubicBezTo>
                <a:lnTo>
                  <a:pt x="76943" y="79026"/>
                </a:lnTo>
                <a:cubicBezTo>
                  <a:pt x="52653" y="75170"/>
                  <a:pt x="28205" y="84949"/>
                  <a:pt x="13275" y="104493"/>
                </a:cubicBezTo>
                <a:cubicBezTo>
                  <a:pt x="-1501" y="123902"/>
                  <a:pt x="-4159" y="149952"/>
                  <a:pt x="6392" y="171946"/>
                </a:cubicBezTo>
                <a:cubicBezTo>
                  <a:pt x="17094" y="194049"/>
                  <a:pt x="39100" y="208461"/>
                  <a:pt x="63638" y="209438"/>
                </a:cubicBezTo>
                <a:lnTo>
                  <a:pt x="84899" y="209658"/>
                </a:lnTo>
                <a:lnTo>
                  <a:pt x="320786" y="209658"/>
                </a:lnTo>
                <a:cubicBezTo>
                  <a:pt x="349797" y="209990"/>
                  <a:pt x="373583" y="186742"/>
                  <a:pt x="373915" y="157732"/>
                </a:cubicBezTo>
                <a:cubicBezTo>
                  <a:pt x="374247" y="128722"/>
                  <a:pt x="350999" y="104935"/>
                  <a:pt x="321989" y="104603"/>
                </a:cubicBezTo>
                <a:cubicBezTo>
                  <a:pt x="321588" y="104598"/>
                  <a:pt x="321187" y="104598"/>
                  <a:pt x="320786" y="104603"/>
                </a:cubicBezTo>
                <a:close/>
              </a:path>
            </a:pathLst>
          </a:custGeom>
          <a:solidFill>
            <a:schemeClr val="accent3"/>
          </a:solidFill>
          <a:ln w="6846" cap="flat">
            <a:noFill/>
            <a:prstDash val="solid"/>
            <a:miter/>
          </a:ln>
        </p:spPr>
        <p:txBody>
          <a:bodyPr rtlCol="0" anchor="ctr"/>
          <a:lstStyle/>
          <a:p>
            <a:endParaRPr lang="en-GB"/>
          </a:p>
        </p:txBody>
      </p:sp>
      <p:pic>
        <p:nvPicPr>
          <p:cNvPr id="63" name="Graphic 62" descr="Influencer">
            <a:extLst>
              <a:ext uri="{FF2B5EF4-FFF2-40B4-BE49-F238E27FC236}">
                <a16:creationId xmlns:a16="http://schemas.microsoft.com/office/drawing/2014/main" id="{1184F0CE-B35F-4E10-A17D-60280501695B}"/>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23716" y="1206543"/>
            <a:ext cx="580305" cy="580305"/>
          </a:xfrm>
          <a:prstGeom prst="rect">
            <a:avLst/>
          </a:prstGeom>
        </p:spPr>
      </p:pic>
    </p:spTree>
    <p:extLst>
      <p:ext uri="{BB962C8B-B14F-4D97-AF65-F5344CB8AC3E}">
        <p14:creationId xmlns:p14="http://schemas.microsoft.com/office/powerpoint/2010/main" val="206259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CC09B5-C7FB-BA4D-B040-742FF464EDC0}"/>
              </a:ext>
            </a:extLst>
          </p:cNvPr>
          <p:cNvSpPr txBox="1"/>
          <p:nvPr/>
        </p:nvSpPr>
        <p:spPr>
          <a:xfrm>
            <a:off x="403726" y="452363"/>
            <a:ext cx="6417357" cy="523220"/>
          </a:xfrm>
          <a:prstGeom prst="rect">
            <a:avLst/>
          </a:prstGeom>
          <a:noFill/>
        </p:spPr>
        <p:txBody>
          <a:bodyPr wrap="square" rtlCol="0">
            <a:spAutoFit/>
          </a:bodyPr>
          <a:lstStyle/>
          <a:p>
            <a:r>
              <a:rPr lang="en-GB" sz="2800">
                <a:solidFill>
                  <a:schemeClr val="bg1"/>
                </a:solidFill>
                <a:latin typeface="+mj-lt"/>
              </a:rPr>
              <a:t>Mapping the digital possibilities</a:t>
            </a:r>
          </a:p>
        </p:txBody>
      </p:sp>
      <p:cxnSp>
        <p:nvCxnSpPr>
          <p:cNvPr id="48" name="Straight Connector 47">
            <a:extLst>
              <a:ext uri="{FF2B5EF4-FFF2-40B4-BE49-F238E27FC236}">
                <a16:creationId xmlns:a16="http://schemas.microsoft.com/office/drawing/2014/main" id="{600330D0-A80D-5C4A-BBBA-ECA7797D18A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9AFE78F-A178-F84E-84F2-6FE8838CEB27}"/>
              </a:ext>
            </a:extLst>
          </p:cNvPr>
          <p:cNvSpPr txBox="1"/>
          <p:nvPr/>
        </p:nvSpPr>
        <p:spPr>
          <a:xfrm>
            <a:off x="2213455" y="2125920"/>
            <a:ext cx="152928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Credibility</a:t>
            </a:r>
          </a:p>
        </p:txBody>
      </p:sp>
      <p:sp>
        <p:nvSpPr>
          <p:cNvPr id="50" name="TextBox 49">
            <a:extLst>
              <a:ext uri="{FF2B5EF4-FFF2-40B4-BE49-F238E27FC236}">
                <a16:creationId xmlns:a16="http://schemas.microsoft.com/office/drawing/2014/main" id="{0023AA98-37E8-8740-9573-5DF9F1FD46C0}"/>
              </a:ext>
            </a:extLst>
          </p:cNvPr>
          <p:cNvSpPr txBox="1"/>
          <p:nvPr/>
        </p:nvSpPr>
        <p:spPr>
          <a:xfrm>
            <a:off x="3886546" y="2125920"/>
            <a:ext cx="152928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Security</a:t>
            </a:r>
          </a:p>
        </p:txBody>
      </p:sp>
      <p:sp>
        <p:nvSpPr>
          <p:cNvPr id="51" name="TextBox 50">
            <a:extLst>
              <a:ext uri="{FF2B5EF4-FFF2-40B4-BE49-F238E27FC236}">
                <a16:creationId xmlns:a16="http://schemas.microsoft.com/office/drawing/2014/main" id="{763BC881-8AFA-0C4F-B2C5-06FFEC58B5AE}"/>
              </a:ext>
            </a:extLst>
          </p:cNvPr>
          <p:cNvSpPr txBox="1"/>
          <p:nvPr/>
        </p:nvSpPr>
        <p:spPr>
          <a:xfrm>
            <a:off x="6953205" y="2125920"/>
            <a:ext cx="1106764" cy="276999"/>
          </a:xfrm>
          <a:prstGeom prst="rect">
            <a:avLst/>
          </a:prstGeom>
          <a:noFill/>
        </p:spPr>
        <p:txBody>
          <a:bodyPr wrap="square" rtlCol="0">
            <a:spAutoFit/>
          </a:bodyPr>
          <a:lstStyle/>
          <a:p>
            <a:pPr algn="ctr">
              <a:spcAft>
                <a:spcPts val="300"/>
              </a:spcAft>
            </a:pPr>
            <a:r>
              <a:rPr lang="en-GB" sz="1200">
                <a:solidFill>
                  <a:schemeClr val="bg1"/>
                </a:solidFill>
                <a:cs typeface="Futura Medium" panose="020B0602020204020303" pitchFamily="34" charset="-79"/>
              </a:rPr>
              <a:t>Innovation</a:t>
            </a:r>
          </a:p>
        </p:txBody>
      </p:sp>
      <p:sp>
        <p:nvSpPr>
          <p:cNvPr id="52" name="TextBox 51">
            <a:extLst>
              <a:ext uri="{FF2B5EF4-FFF2-40B4-BE49-F238E27FC236}">
                <a16:creationId xmlns:a16="http://schemas.microsoft.com/office/drawing/2014/main" id="{F124BC61-7CB3-EA43-8826-8676AC9E7F8A}"/>
              </a:ext>
            </a:extLst>
          </p:cNvPr>
          <p:cNvSpPr txBox="1"/>
          <p:nvPr/>
        </p:nvSpPr>
        <p:spPr>
          <a:xfrm>
            <a:off x="8375471" y="2125920"/>
            <a:ext cx="1529289" cy="276999"/>
          </a:xfrm>
          <a:prstGeom prst="rect">
            <a:avLst/>
          </a:prstGeom>
          <a:noFill/>
        </p:spPr>
        <p:txBody>
          <a:bodyPr wrap="square" rtlCol="0">
            <a:spAutoFit/>
          </a:bodyPr>
          <a:lstStyle/>
          <a:p>
            <a:pPr algn="ctr">
              <a:spcAft>
                <a:spcPts val="300"/>
              </a:spcAft>
            </a:pPr>
            <a:r>
              <a:rPr lang="en-GB" sz="1200">
                <a:solidFill>
                  <a:schemeClr val="bg1"/>
                </a:solidFill>
                <a:cs typeface="Futura Medium" panose="020B0602020204020303" pitchFamily="34" charset="-79"/>
              </a:rPr>
              <a:t>Competitiveness</a:t>
            </a:r>
          </a:p>
        </p:txBody>
      </p:sp>
      <p:sp>
        <p:nvSpPr>
          <p:cNvPr id="29" name="TextBox 28">
            <a:extLst>
              <a:ext uri="{FF2B5EF4-FFF2-40B4-BE49-F238E27FC236}">
                <a16:creationId xmlns:a16="http://schemas.microsoft.com/office/drawing/2014/main" id="{7D7AF779-52E2-E849-AF70-6FA1404ED13D}"/>
              </a:ext>
            </a:extLst>
          </p:cNvPr>
          <p:cNvSpPr txBox="1"/>
          <p:nvPr/>
        </p:nvSpPr>
        <p:spPr>
          <a:xfrm>
            <a:off x="3313293" y="3075008"/>
            <a:ext cx="1652288" cy="738664"/>
          </a:xfrm>
          <a:prstGeom prst="rect">
            <a:avLst/>
          </a:prstGeom>
          <a:noFill/>
        </p:spPr>
        <p:txBody>
          <a:bodyPr wrap="square" rtlCol="0">
            <a:spAutoFit/>
          </a:bodyPr>
          <a:lstStyle/>
          <a:p>
            <a:pPr algn="ctr"/>
            <a:r>
              <a:rPr lang="en-GB" sz="1400" dirty="0">
                <a:solidFill>
                  <a:schemeClr val="bg1"/>
                </a:solidFill>
              </a:rPr>
              <a:t>Agile working for resilience &amp; retention</a:t>
            </a:r>
          </a:p>
        </p:txBody>
      </p:sp>
      <p:sp>
        <p:nvSpPr>
          <p:cNvPr id="30" name="TextBox 29">
            <a:extLst>
              <a:ext uri="{FF2B5EF4-FFF2-40B4-BE49-F238E27FC236}">
                <a16:creationId xmlns:a16="http://schemas.microsoft.com/office/drawing/2014/main" id="{CD53AD5B-C923-874D-A12A-885B6C4162FE}"/>
              </a:ext>
            </a:extLst>
          </p:cNvPr>
          <p:cNvSpPr txBox="1"/>
          <p:nvPr/>
        </p:nvSpPr>
        <p:spPr>
          <a:xfrm>
            <a:off x="5256216" y="3075008"/>
            <a:ext cx="1600343" cy="738664"/>
          </a:xfrm>
          <a:prstGeom prst="rect">
            <a:avLst/>
          </a:prstGeom>
          <a:noFill/>
        </p:spPr>
        <p:txBody>
          <a:bodyPr wrap="square" rtlCol="0">
            <a:spAutoFit/>
          </a:bodyPr>
          <a:lstStyle/>
          <a:p>
            <a:pPr algn="ctr"/>
            <a:r>
              <a:rPr lang="en-GB" sz="1400" dirty="0">
                <a:solidFill>
                  <a:schemeClr val="bg1"/>
                </a:solidFill>
              </a:rPr>
              <a:t>Manage information complexity </a:t>
            </a:r>
          </a:p>
        </p:txBody>
      </p:sp>
      <p:sp>
        <p:nvSpPr>
          <p:cNvPr id="31" name="TextBox 30">
            <a:extLst>
              <a:ext uri="{FF2B5EF4-FFF2-40B4-BE49-F238E27FC236}">
                <a16:creationId xmlns:a16="http://schemas.microsoft.com/office/drawing/2014/main" id="{57D58B07-1858-1140-AB20-44B7BD8F29CC}"/>
              </a:ext>
            </a:extLst>
          </p:cNvPr>
          <p:cNvSpPr txBox="1"/>
          <p:nvPr/>
        </p:nvSpPr>
        <p:spPr>
          <a:xfrm>
            <a:off x="7147194" y="3075008"/>
            <a:ext cx="1743437" cy="523220"/>
          </a:xfrm>
          <a:prstGeom prst="rect">
            <a:avLst/>
          </a:prstGeom>
          <a:noFill/>
        </p:spPr>
        <p:txBody>
          <a:bodyPr wrap="square" rtlCol="0">
            <a:spAutoFit/>
          </a:bodyPr>
          <a:lstStyle/>
          <a:p>
            <a:pPr algn="ctr"/>
            <a:r>
              <a:rPr lang="en-GB" sz="1400">
                <a:solidFill>
                  <a:schemeClr val="bg1"/>
                </a:solidFill>
              </a:rPr>
              <a:t>Securing the </a:t>
            </a:r>
          </a:p>
          <a:p>
            <a:pPr algn="ctr"/>
            <a:r>
              <a:rPr lang="en-GB" sz="1400">
                <a:solidFill>
                  <a:schemeClr val="bg1"/>
                </a:solidFill>
              </a:rPr>
              <a:t>legal practice</a:t>
            </a:r>
          </a:p>
        </p:txBody>
      </p:sp>
      <p:sp>
        <p:nvSpPr>
          <p:cNvPr id="32" name="TextBox 31">
            <a:extLst>
              <a:ext uri="{FF2B5EF4-FFF2-40B4-BE49-F238E27FC236}">
                <a16:creationId xmlns:a16="http://schemas.microsoft.com/office/drawing/2014/main" id="{FCA43CB9-606C-D845-979B-8C59C1207D5E}"/>
              </a:ext>
            </a:extLst>
          </p:cNvPr>
          <p:cNvSpPr txBox="1"/>
          <p:nvPr/>
        </p:nvSpPr>
        <p:spPr>
          <a:xfrm>
            <a:off x="9079088" y="3087526"/>
            <a:ext cx="1617181" cy="523220"/>
          </a:xfrm>
          <a:prstGeom prst="rect">
            <a:avLst/>
          </a:prstGeom>
          <a:noFill/>
        </p:spPr>
        <p:txBody>
          <a:bodyPr wrap="square" rtlCol="0">
            <a:spAutoFit/>
          </a:bodyPr>
          <a:lstStyle/>
          <a:p>
            <a:pPr algn="ctr"/>
            <a:r>
              <a:rPr lang="en-GB" sz="1400">
                <a:solidFill>
                  <a:schemeClr val="bg1"/>
                </a:solidFill>
              </a:rPr>
              <a:t>IT cost </a:t>
            </a:r>
          </a:p>
          <a:p>
            <a:pPr algn="ctr"/>
            <a:r>
              <a:rPr lang="en-GB" sz="1400">
                <a:solidFill>
                  <a:schemeClr val="bg1"/>
                </a:solidFill>
              </a:rPr>
              <a:t>control</a:t>
            </a:r>
          </a:p>
        </p:txBody>
      </p:sp>
      <p:cxnSp>
        <p:nvCxnSpPr>
          <p:cNvPr id="22" name="Straight Connector 21">
            <a:extLst>
              <a:ext uri="{FF2B5EF4-FFF2-40B4-BE49-F238E27FC236}">
                <a16:creationId xmlns:a16="http://schemas.microsoft.com/office/drawing/2014/main" id="{C06E88A6-981D-9E41-B00F-A68D8028EFC6}"/>
              </a:ext>
            </a:extLst>
          </p:cNvPr>
          <p:cNvCxnSpPr>
            <a:cxnSpLocks/>
          </p:cNvCxnSpPr>
          <p:nvPr/>
        </p:nvCxnSpPr>
        <p:spPr>
          <a:xfrm>
            <a:off x="218697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BF1A0EC-6B27-3B43-B037-0048C696704E}"/>
              </a:ext>
            </a:extLst>
          </p:cNvPr>
          <p:cNvSpPr/>
          <p:nvPr/>
        </p:nvSpPr>
        <p:spPr>
          <a:xfrm>
            <a:off x="2132973"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48BBA52-78A9-3A4B-8FDC-01454B4136F5}"/>
              </a:ext>
            </a:extLst>
          </p:cNvPr>
          <p:cNvCxnSpPr/>
          <p:nvPr/>
        </p:nvCxnSpPr>
        <p:spPr>
          <a:xfrm>
            <a:off x="2178243" y="2563036"/>
            <a:ext cx="7693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044646-9AFA-E341-AC36-7357484E09EA}"/>
              </a:ext>
            </a:extLst>
          </p:cNvPr>
          <p:cNvCxnSpPr>
            <a:cxnSpLocks/>
          </p:cNvCxnSpPr>
          <p:nvPr/>
        </p:nvCxnSpPr>
        <p:spPr>
          <a:xfrm>
            <a:off x="4108588"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A3AE12B-F352-FC48-8F78-7B327C4EBB75}"/>
              </a:ext>
            </a:extLst>
          </p:cNvPr>
          <p:cNvCxnSpPr>
            <a:cxnSpLocks/>
          </p:cNvCxnSpPr>
          <p:nvPr/>
        </p:nvCxnSpPr>
        <p:spPr>
          <a:xfrm>
            <a:off x="603020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E9D4B6-1BDC-C84B-992C-83C556586A8E}"/>
              </a:ext>
            </a:extLst>
          </p:cNvPr>
          <p:cNvCxnSpPr>
            <a:cxnSpLocks/>
          </p:cNvCxnSpPr>
          <p:nvPr/>
        </p:nvCxnSpPr>
        <p:spPr>
          <a:xfrm>
            <a:off x="7951818"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804EC7-560B-4A44-880E-EB3BF56B428F}"/>
              </a:ext>
            </a:extLst>
          </p:cNvPr>
          <p:cNvCxnSpPr>
            <a:cxnSpLocks/>
          </p:cNvCxnSpPr>
          <p:nvPr/>
        </p:nvCxnSpPr>
        <p:spPr>
          <a:xfrm>
            <a:off x="987343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BBD2043-960B-DF4D-8B98-171C8DDBBA34}"/>
              </a:ext>
            </a:extLst>
          </p:cNvPr>
          <p:cNvSpPr txBox="1"/>
          <p:nvPr/>
        </p:nvSpPr>
        <p:spPr>
          <a:xfrm>
            <a:off x="1309669" y="3082643"/>
            <a:ext cx="1813610" cy="523220"/>
          </a:xfrm>
          <a:prstGeom prst="rect">
            <a:avLst/>
          </a:prstGeom>
          <a:noFill/>
        </p:spPr>
        <p:txBody>
          <a:bodyPr wrap="square" rtlCol="0">
            <a:spAutoFit/>
          </a:bodyPr>
          <a:lstStyle/>
          <a:p>
            <a:pPr algn="ctr"/>
            <a:r>
              <a:rPr lang="en-GB" sz="1400" dirty="0">
                <a:solidFill>
                  <a:schemeClr val="bg1"/>
                </a:solidFill>
              </a:rPr>
              <a:t>Innovate through the cloud</a:t>
            </a:r>
          </a:p>
        </p:txBody>
      </p:sp>
      <p:sp>
        <p:nvSpPr>
          <p:cNvPr id="64" name="Oval 63">
            <a:extLst>
              <a:ext uri="{FF2B5EF4-FFF2-40B4-BE49-F238E27FC236}">
                <a16:creationId xmlns:a16="http://schemas.microsoft.com/office/drawing/2014/main" id="{EBF29E8A-A7C5-E24F-8DC0-D4B35A74D478}"/>
              </a:ext>
            </a:extLst>
          </p:cNvPr>
          <p:cNvSpPr/>
          <p:nvPr/>
        </p:nvSpPr>
        <p:spPr>
          <a:xfrm>
            <a:off x="4055375"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3C136A1-9465-994C-B51D-3E9C3CE67071}"/>
              </a:ext>
            </a:extLst>
          </p:cNvPr>
          <p:cNvSpPr/>
          <p:nvPr/>
        </p:nvSpPr>
        <p:spPr>
          <a:xfrm>
            <a:off x="5983078"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87CD1F5-84AF-8E47-B44E-E4786EA255D6}"/>
              </a:ext>
            </a:extLst>
          </p:cNvPr>
          <p:cNvSpPr/>
          <p:nvPr/>
        </p:nvSpPr>
        <p:spPr>
          <a:xfrm>
            <a:off x="7908130"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BD6C0F3-EA2F-FE48-8B06-46E04F2695C0}"/>
              </a:ext>
            </a:extLst>
          </p:cNvPr>
          <p:cNvSpPr/>
          <p:nvPr/>
        </p:nvSpPr>
        <p:spPr>
          <a:xfrm>
            <a:off x="9812557"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A5E7A1B-B219-3344-9DDD-09852FA31912}"/>
              </a:ext>
            </a:extLst>
          </p:cNvPr>
          <p:cNvCxnSpPr>
            <a:cxnSpLocks/>
          </p:cNvCxnSpPr>
          <p:nvPr/>
        </p:nvCxnSpPr>
        <p:spPr>
          <a:xfrm>
            <a:off x="4126043"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0F61937-01FF-8A49-81B4-4BB4B47668AE}"/>
              </a:ext>
            </a:extLst>
          </p:cNvPr>
          <p:cNvCxnSpPr>
            <a:cxnSpLocks/>
          </p:cNvCxnSpPr>
          <p:nvPr/>
        </p:nvCxnSpPr>
        <p:spPr>
          <a:xfrm>
            <a:off x="6059315"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B4D0B61-8BF7-6740-A807-394A3D2B9B50}"/>
              </a:ext>
            </a:extLst>
          </p:cNvPr>
          <p:cNvCxnSpPr>
            <a:cxnSpLocks/>
          </p:cNvCxnSpPr>
          <p:nvPr/>
        </p:nvCxnSpPr>
        <p:spPr>
          <a:xfrm>
            <a:off x="7983296"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78AE42-5F1C-A34F-8E2C-993145747608}"/>
              </a:ext>
            </a:extLst>
          </p:cNvPr>
          <p:cNvCxnSpPr>
            <a:cxnSpLocks/>
          </p:cNvCxnSpPr>
          <p:nvPr/>
        </p:nvCxnSpPr>
        <p:spPr>
          <a:xfrm>
            <a:off x="2199920" y="3820552"/>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6E77E44-08D1-F54F-A8A6-3208D651C875}"/>
              </a:ext>
            </a:extLst>
          </p:cNvPr>
          <p:cNvCxnSpPr>
            <a:cxnSpLocks/>
          </p:cNvCxnSpPr>
          <p:nvPr/>
        </p:nvCxnSpPr>
        <p:spPr>
          <a:xfrm>
            <a:off x="9878455" y="3825435"/>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5C2E1E3-AAD2-0141-9776-8AB7859680A5}"/>
              </a:ext>
            </a:extLst>
          </p:cNvPr>
          <p:cNvSpPr txBox="1"/>
          <p:nvPr/>
        </p:nvSpPr>
        <p:spPr>
          <a:xfrm>
            <a:off x="3361398" y="4983490"/>
            <a:ext cx="1529289"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Digital workspace</a:t>
            </a:r>
          </a:p>
        </p:txBody>
      </p:sp>
      <p:sp>
        <p:nvSpPr>
          <p:cNvPr id="86" name="TextBox 85">
            <a:extLst>
              <a:ext uri="{FF2B5EF4-FFF2-40B4-BE49-F238E27FC236}">
                <a16:creationId xmlns:a16="http://schemas.microsoft.com/office/drawing/2014/main" id="{03418EC6-09F9-D94B-A2D6-71B9856CDF6C}"/>
              </a:ext>
            </a:extLst>
          </p:cNvPr>
          <p:cNvSpPr txBox="1"/>
          <p:nvPr/>
        </p:nvSpPr>
        <p:spPr>
          <a:xfrm>
            <a:off x="5343009" y="4966784"/>
            <a:ext cx="1426756" cy="515077"/>
          </a:xfrm>
          <a:prstGeom prst="rect">
            <a:avLst/>
          </a:prstGeom>
          <a:noFill/>
        </p:spPr>
        <p:txBody>
          <a:bodyPr wrap="square" rtlCol="0">
            <a:spAutoFit/>
          </a:bodyPr>
          <a:lstStyle/>
          <a:p>
            <a:pPr algn="ctr">
              <a:lnSpc>
                <a:spcPts val="1680"/>
              </a:lnSpc>
              <a:spcAft>
                <a:spcPts val="300"/>
              </a:spcAft>
            </a:pPr>
            <a:r>
              <a:rPr lang="en-GB" sz="1400" dirty="0">
                <a:solidFill>
                  <a:schemeClr val="bg1"/>
                </a:solidFill>
                <a:cs typeface="Futura Medium" panose="020B0602020204020303" pitchFamily="34" charset="-79"/>
              </a:rPr>
              <a:t>Data management</a:t>
            </a:r>
          </a:p>
        </p:txBody>
      </p:sp>
      <p:sp>
        <p:nvSpPr>
          <p:cNvPr id="87" name="TextBox 86">
            <a:extLst>
              <a:ext uri="{FF2B5EF4-FFF2-40B4-BE49-F238E27FC236}">
                <a16:creationId xmlns:a16="http://schemas.microsoft.com/office/drawing/2014/main" id="{82290C58-4BF7-E648-886A-F2A67B5D9391}"/>
              </a:ext>
            </a:extLst>
          </p:cNvPr>
          <p:cNvSpPr txBox="1"/>
          <p:nvPr/>
        </p:nvSpPr>
        <p:spPr>
          <a:xfrm>
            <a:off x="7379892" y="4966784"/>
            <a:ext cx="1206807"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Cyber security</a:t>
            </a:r>
          </a:p>
        </p:txBody>
      </p:sp>
      <p:sp>
        <p:nvSpPr>
          <p:cNvPr id="88" name="TextBox 87">
            <a:extLst>
              <a:ext uri="{FF2B5EF4-FFF2-40B4-BE49-F238E27FC236}">
                <a16:creationId xmlns:a16="http://schemas.microsoft.com/office/drawing/2014/main" id="{474CD7A6-E264-894E-A54D-94EC422D3E55}"/>
              </a:ext>
            </a:extLst>
          </p:cNvPr>
          <p:cNvSpPr txBox="1"/>
          <p:nvPr/>
        </p:nvSpPr>
        <p:spPr>
          <a:xfrm>
            <a:off x="1402441" y="4974419"/>
            <a:ext cx="1628065"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Hybrid infrastructure</a:t>
            </a:r>
          </a:p>
        </p:txBody>
      </p:sp>
      <p:pic>
        <p:nvPicPr>
          <p:cNvPr id="5" name="Picture 4">
            <a:extLst>
              <a:ext uri="{FF2B5EF4-FFF2-40B4-BE49-F238E27FC236}">
                <a16:creationId xmlns:a16="http://schemas.microsoft.com/office/drawing/2014/main" id="{0E5EF0FD-F400-AA4E-8115-CFE5BB3AEC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15463" y="1449346"/>
            <a:ext cx="433832" cy="519176"/>
          </a:xfrm>
          <a:prstGeom prst="rect">
            <a:avLst/>
          </a:prstGeom>
        </p:spPr>
      </p:pic>
      <p:pic>
        <p:nvPicPr>
          <p:cNvPr id="7" name="Picture 6">
            <a:extLst>
              <a:ext uri="{FF2B5EF4-FFF2-40B4-BE49-F238E27FC236}">
                <a16:creationId xmlns:a16="http://schemas.microsoft.com/office/drawing/2014/main" id="{626629C4-782C-4C47-AA5C-539895F085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49956" y="1308432"/>
            <a:ext cx="342519" cy="640842"/>
          </a:xfrm>
          <a:prstGeom prst="rect">
            <a:avLst/>
          </a:prstGeom>
        </p:spPr>
      </p:pic>
      <p:pic>
        <p:nvPicPr>
          <p:cNvPr id="3" name="Picture 2">
            <a:extLst>
              <a:ext uri="{FF2B5EF4-FFF2-40B4-BE49-F238E27FC236}">
                <a16:creationId xmlns:a16="http://schemas.microsoft.com/office/drawing/2014/main" id="{227DAF51-E174-6F41-B246-C96A01D6E3F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58619" y="1475755"/>
            <a:ext cx="544830" cy="476250"/>
          </a:xfrm>
          <a:prstGeom prst="rect">
            <a:avLst/>
          </a:prstGeom>
        </p:spPr>
      </p:pic>
      <p:pic>
        <p:nvPicPr>
          <p:cNvPr id="18" name="Picture 17">
            <a:extLst>
              <a:ext uri="{FF2B5EF4-FFF2-40B4-BE49-F238E27FC236}">
                <a16:creationId xmlns:a16="http://schemas.microsoft.com/office/drawing/2014/main" id="{6063B8F8-711A-0649-A7F8-E2956D348B6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17193" y="1471866"/>
            <a:ext cx="563880" cy="480060"/>
          </a:xfrm>
          <a:prstGeom prst="rect">
            <a:avLst/>
          </a:prstGeom>
        </p:spPr>
      </p:pic>
      <p:pic>
        <p:nvPicPr>
          <p:cNvPr id="53" name="Picture 52">
            <a:extLst>
              <a:ext uri="{FF2B5EF4-FFF2-40B4-BE49-F238E27FC236}">
                <a16:creationId xmlns:a16="http://schemas.microsoft.com/office/drawing/2014/main" id="{32C29771-8D19-584D-94BC-FCDAB8018D1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87750" y="4271444"/>
            <a:ext cx="460375" cy="552450"/>
          </a:xfrm>
          <a:prstGeom prst="rect">
            <a:avLst/>
          </a:prstGeom>
        </p:spPr>
      </p:pic>
      <p:pic>
        <p:nvPicPr>
          <p:cNvPr id="54" name="Picture 53">
            <a:extLst>
              <a:ext uri="{FF2B5EF4-FFF2-40B4-BE49-F238E27FC236}">
                <a16:creationId xmlns:a16="http://schemas.microsoft.com/office/drawing/2014/main" id="{6F16757B-7A3B-1F49-90DF-F8DA49C392B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95756" y="4286642"/>
            <a:ext cx="444500" cy="522732"/>
          </a:xfrm>
          <a:prstGeom prst="rect">
            <a:avLst/>
          </a:prstGeom>
        </p:spPr>
      </p:pic>
      <p:pic>
        <p:nvPicPr>
          <p:cNvPr id="55" name="Picture 54">
            <a:extLst>
              <a:ext uri="{FF2B5EF4-FFF2-40B4-BE49-F238E27FC236}">
                <a16:creationId xmlns:a16="http://schemas.microsoft.com/office/drawing/2014/main" id="{7EE10A79-F5E4-394E-BF9F-66D0AD1952F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53015" y="4304042"/>
            <a:ext cx="490728" cy="490728"/>
          </a:xfrm>
          <a:prstGeom prst="rect">
            <a:avLst/>
          </a:prstGeom>
        </p:spPr>
      </p:pic>
      <p:pic>
        <p:nvPicPr>
          <p:cNvPr id="56" name="Picture 55">
            <a:extLst>
              <a:ext uri="{FF2B5EF4-FFF2-40B4-BE49-F238E27FC236}">
                <a16:creationId xmlns:a16="http://schemas.microsoft.com/office/drawing/2014/main" id="{0B893460-AF7D-0E4E-9351-9F1652E858C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35886" y="4378530"/>
            <a:ext cx="483616" cy="387604"/>
          </a:xfrm>
          <a:prstGeom prst="rect">
            <a:avLst/>
          </a:prstGeom>
        </p:spPr>
      </p:pic>
      <p:pic>
        <p:nvPicPr>
          <p:cNvPr id="57" name="Picture 56">
            <a:extLst>
              <a:ext uri="{FF2B5EF4-FFF2-40B4-BE49-F238E27FC236}">
                <a16:creationId xmlns:a16="http://schemas.microsoft.com/office/drawing/2014/main" id="{DD8DE8D0-F871-F14E-8505-C8D25AC3A38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836681" y="4337636"/>
            <a:ext cx="469392" cy="469392"/>
          </a:xfrm>
          <a:prstGeom prst="rect">
            <a:avLst/>
          </a:prstGeom>
        </p:spPr>
      </p:pic>
      <p:sp>
        <p:nvSpPr>
          <p:cNvPr id="63" name="TextBox 62">
            <a:extLst>
              <a:ext uri="{FF2B5EF4-FFF2-40B4-BE49-F238E27FC236}">
                <a16:creationId xmlns:a16="http://schemas.microsoft.com/office/drawing/2014/main" id="{4BE14A03-5A3B-9642-B0A0-7A614A27DEC5}"/>
              </a:ext>
            </a:extLst>
          </p:cNvPr>
          <p:cNvSpPr txBox="1"/>
          <p:nvPr/>
        </p:nvSpPr>
        <p:spPr>
          <a:xfrm>
            <a:off x="9059400" y="4935947"/>
            <a:ext cx="1628065" cy="553549"/>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IT</a:t>
            </a:r>
          </a:p>
          <a:p>
            <a:pPr algn="ctr">
              <a:lnSpc>
                <a:spcPts val="1680"/>
              </a:lnSpc>
              <a:spcAft>
                <a:spcPts val="300"/>
              </a:spcAft>
            </a:pPr>
            <a:r>
              <a:rPr lang="en-GB" sz="1400">
                <a:solidFill>
                  <a:schemeClr val="bg1"/>
                </a:solidFill>
                <a:cs typeface="Futura Medium" panose="020B0602020204020303" pitchFamily="34" charset="-79"/>
              </a:rPr>
              <a:t>intelligence</a:t>
            </a:r>
          </a:p>
        </p:txBody>
      </p:sp>
      <p:sp>
        <p:nvSpPr>
          <p:cNvPr id="6" name="TextBox 5">
            <a:extLst>
              <a:ext uri="{FF2B5EF4-FFF2-40B4-BE49-F238E27FC236}">
                <a16:creationId xmlns:a16="http://schemas.microsoft.com/office/drawing/2014/main" id="{1DE150B1-80CF-44D2-BC27-378DFA1AA4FE}"/>
              </a:ext>
            </a:extLst>
          </p:cNvPr>
          <p:cNvSpPr txBox="1"/>
          <p:nvPr/>
        </p:nvSpPr>
        <p:spPr>
          <a:xfrm>
            <a:off x="5306467" y="2135284"/>
            <a:ext cx="152928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Talent</a:t>
            </a:r>
          </a:p>
        </p:txBody>
      </p:sp>
      <p:grpSp>
        <p:nvGrpSpPr>
          <p:cNvPr id="9" name="Group 4">
            <a:extLst>
              <a:ext uri="{FF2B5EF4-FFF2-40B4-BE49-F238E27FC236}">
                <a16:creationId xmlns:a16="http://schemas.microsoft.com/office/drawing/2014/main" id="{EEA96C76-A5F1-4E28-9241-B7EAC5EEEE07}"/>
              </a:ext>
            </a:extLst>
          </p:cNvPr>
          <p:cNvGrpSpPr>
            <a:grpSpLocks noChangeAspect="1"/>
          </p:cNvGrpSpPr>
          <p:nvPr/>
        </p:nvGrpSpPr>
        <p:grpSpPr bwMode="auto">
          <a:xfrm>
            <a:off x="5691188" y="1547814"/>
            <a:ext cx="723900" cy="519113"/>
            <a:chOff x="3585" y="975"/>
            <a:chExt cx="456" cy="327"/>
          </a:xfrm>
        </p:grpSpPr>
        <p:sp>
          <p:nvSpPr>
            <p:cNvPr id="10" name="AutoShape 3">
              <a:extLst>
                <a:ext uri="{FF2B5EF4-FFF2-40B4-BE49-F238E27FC236}">
                  <a16:creationId xmlns:a16="http://schemas.microsoft.com/office/drawing/2014/main" id="{168873ED-C497-4E02-A823-7C6DCC32051D}"/>
                </a:ext>
              </a:extLst>
            </p:cNvPr>
            <p:cNvSpPr>
              <a:spLocks noChangeAspect="1" noChangeArrowheads="1" noTextEdit="1"/>
            </p:cNvSpPr>
            <p:nvPr/>
          </p:nvSpPr>
          <p:spPr bwMode="auto">
            <a:xfrm>
              <a:off x="3585" y="975"/>
              <a:ext cx="45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951ECEFC-3B04-4E4A-A370-15D048B8C09C}"/>
                </a:ext>
              </a:extLst>
            </p:cNvPr>
            <p:cNvSpPr>
              <a:spLocks/>
            </p:cNvSpPr>
            <p:nvPr/>
          </p:nvSpPr>
          <p:spPr bwMode="auto">
            <a:xfrm>
              <a:off x="3623" y="1128"/>
              <a:ext cx="66" cy="77"/>
            </a:xfrm>
            <a:custGeom>
              <a:avLst/>
              <a:gdLst>
                <a:gd name="T0" fmla="*/ 0 w 218"/>
                <a:gd name="T1" fmla="*/ 112 h 252"/>
                <a:gd name="T2" fmla="*/ 0 w 218"/>
                <a:gd name="T3" fmla="*/ 112 h 252"/>
                <a:gd name="T4" fmla="*/ 109 w 218"/>
                <a:gd name="T5" fmla="*/ 0 h 252"/>
                <a:gd name="T6" fmla="*/ 218 w 218"/>
                <a:gd name="T7" fmla="*/ 112 h 252"/>
                <a:gd name="T8" fmla="*/ 109 w 218"/>
                <a:gd name="T9" fmla="*/ 252 h 252"/>
                <a:gd name="T10" fmla="*/ 0 w 218"/>
                <a:gd name="T11" fmla="*/ 112 h 252"/>
              </a:gdLst>
              <a:ahLst/>
              <a:cxnLst>
                <a:cxn ang="0">
                  <a:pos x="T0" y="T1"/>
                </a:cxn>
                <a:cxn ang="0">
                  <a:pos x="T2" y="T3"/>
                </a:cxn>
                <a:cxn ang="0">
                  <a:pos x="T4" y="T5"/>
                </a:cxn>
                <a:cxn ang="0">
                  <a:pos x="T6" y="T7"/>
                </a:cxn>
                <a:cxn ang="0">
                  <a:pos x="T8" y="T9"/>
                </a:cxn>
                <a:cxn ang="0">
                  <a:pos x="T10" y="T11"/>
                </a:cxn>
              </a:cxnLst>
              <a:rect l="0" t="0" r="r" b="b"/>
              <a:pathLst>
                <a:path w="218" h="252">
                  <a:moveTo>
                    <a:pt x="0" y="112"/>
                  </a:moveTo>
                  <a:lnTo>
                    <a:pt x="0" y="112"/>
                  </a:lnTo>
                  <a:cubicBezTo>
                    <a:pt x="0" y="49"/>
                    <a:pt x="49" y="0"/>
                    <a:pt x="109" y="0"/>
                  </a:cubicBezTo>
                  <a:cubicBezTo>
                    <a:pt x="170" y="0"/>
                    <a:pt x="218" y="51"/>
                    <a:pt x="218" y="112"/>
                  </a:cubicBezTo>
                  <a:cubicBezTo>
                    <a:pt x="218" y="167"/>
                    <a:pt x="175" y="252"/>
                    <a:pt x="109" y="252"/>
                  </a:cubicBezTo>
                  <a:cubicBezTo>
                    <a:pt x="44" y="252"/>
                    <a:pt x="0" y="170"/>
                    <a:pt x="0" y="11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EB96FD78-32DC-4679-948E-F2BDEB0F3C09}"/>
                </a:ext>
              </a:extLst>
            </p:cNvPr>
            <p:cNvSpPr>
              <a:spLocks/>
            </p:cNvSpPr>
            <p:nvPr/>
          </p:nvSpPr>
          <p:spPr bwMode="auto">
            <a:xfrm>
              <a:off x="3585" y="1201"/>
              <a:ext cx="142" cy="101"/>
            </a:xfrm>
            <a:custGeom>
              <a:avLst/>
              <a:gdLst>
                <a:gd name="T0" fmla="*/ 455 w 467"/>
                <a:gd name="T1" fmla="*/ 102 h 332"/>
                <a:gd name="T2" fmla="*/ 455 w 467"/>
                <a:gd name="T3" fmla="*/ 102 h 332"/>
                <a:gd name="T4" fmla="*/ 467 w 467"/>
                <a:gd name="T5" fmla="*/ 305 h 332"/>
                <a:gd name="T6" fmla="*/ 459 w 467"/>
                <a:gd name="T7" fmla="*/ 324 h 332"/>
                <a:gd name="T8" fmla="*/ 442 w 467"/>
                <a:gd name="T9" fmla="*/ 332 h 332"/>
                <a:gd name="T10" fmla="*/ 24 w 467"/>
                <a:gd name="T11" fmla="*/ 332 h 332"/>
                <a:gd name="T12" fmla="*/ 7 w 467"/>
                <a:gd name="T13" fmla="*/ 324 h 332"/>
                <a:gd name="T14" fmla="*/ 0 w 467"/>
                <a:gd name="T15" fmla="*/ 305 h 332"/>
                <a:gd name="T16" fmla="*/ 12 w 467"/>
                <a:gd name="T17" fmla="*/ 102 h 332"/>
                <a:gd name="T18" fmla="*/ 48 w 467"/>
                <a:gd name="T19" fmla="*/ 41 h 332"/>
                <a:gd name="T20" fmla="*/ 140 w 467"/>
                <a:gd name="T21" fmla="*/ 2 h 332"/>
                <a:gd name="T22" fmla="*/ 169 w 467"/>
                <a:gd name="T23" fmla="*/ 14 h 332"/>
                <a:gd name="T24" fmla="*/ 225 w 467"/>
                <a:gd name="T25" fmla="*/ 121 h 332"/>
                <a:gd name="T26" fmla="*/ 242 w 467"/>
                <a:gd name="T27" fmla="*/ 121 h 332"/>
                <a:gd name="T28" fmla="*/ 297 w 467"/>
                <a:gd name="T29" fmla="*/ 14 h 332"/>
                <a:gd name="T30" fmla="*/ 326 w 467"/>
                <a:gd name="T31" fmla="*/ 2 h 332"/>
                <a:gd name="T32" fmla="*/ 421 w 467"/>
                <a:gd name="T33" fmla="*/ 43 h 332"/>
                <a:gd name="T34" fmla="*/ 455 w 467"/>
                <a:gd name="T35" fmla="*/ 10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332">
                  <a:moveTo>
                    <a:pt x="455" y="102"/>
                  </a:moveTo>
                  <a:lnTo>
                    <a:pt x="455" y="102"/>
                  </a:lnTo>
                  <a:lnTo>
                    <a:pt x="467" y="305"/>
                  </a:lnTo>
                  <a:cubicBezTo>
                    <a:pt x="467" y="312"/>
                    <a:pt x="464" y="317"/>
                    <a:pt x="459" y="324"/>
                  </a:cubicBezTo>
                  <a:cubicBezTo>
                    <a:pt x="455" y="329"/>
                    <a:pt x="447" y="332"/>
                    <a:pt x="442" y="332"/>
                  </a:cubicBezTo>
                  <a:lnTo>
                    <a:pt x="24" y="332"/>
                  </a:lnTo>
                  <a:cubicBezTo>
                    <a:pt x="16" y="332"/>
                    <a:pt x="12" y="329"/>
                    <a:pt x="7" y="324"/>
                  </a:cubicBezTo>
                  <a:cubicBezTo>
                    <a:pt x="0" y="317"/>
                    <a:pt x="0" y="312"/>
                    <a:pt x="0" y="305"/>
                  </a:cubicBezTo>
                  <a:lnTo>
                    <a:pt x="12" y="102"/>
                  </a:lnTo>
                  <a:cubicBezTo>
                    <a:pt x="12" y="77"/>
                    <a:pt x="26" y="53"/>
                    <a:pt x="48" y="41"/>
                  </a:cubicBezTo>
                  <a:cubicBezTo>
                    <a:pt x="79" y="24"/>
                    <a:pt x="111" y="10"/>
                    <a:pt x="140" y="2"/>
                  </a:cubicBezTo>
                  <a:cubicBezTo>
                    <a:pt x="150" y="0"/>
                    <a:pt x="162" y="5"/>
                    <a:pt x="169" y="14"/>
                  </a:cubicBezTo>
                  <a:lnTo>
                    <a:pt x="225" y="121"/>
                  </a:lnTo>
                  <a:lnTo>
                    <a:pt x="242" y="121"/>
                  </a:lnTo>
                  <a:lnTo>
                    <a:pt x="297" y="14"/>
                  </a:lnTo>
                  <a:cubicBezTo>
                    <a:pt x="302" y="5"/>
                    <a:pt x="314" y="0"/>
                    <a:pt x="326" y="2"/>
                  </a:cubicBezTo>
                  <a:cubicBezTo>
                    <a:pt x="358" y="12"/>
                    <a:pt x="389" y="24"/>
                    <a:pt x="421" y="43"/>
                  </a:cubicBezTo>
                  <a:cubicBezTo>
                    <a:pt x="440" y="56"/>
                    <a:pt x="455" y="77"/>
                    <a:pt x="455" y="1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545790F3-0F34-4C6F-AE87-7F2B5F67A3DD}"/>
                </a:ext>
              </a:extLst>
            </p:cNvPr>
            <p:cNvSpPr>
              <a:spLocks/>
            </p:cNvSpPr>
            <p:nvPr/>
          </p:nvSpPr>
          <p:spPr bwMode="auto">
            <a:xfrm>
              <a:off x="3780" y="1128"/>
              <a:ext cx="66" cy="77"/>
            </a:xfrm>
            <a:custGeom>
              <a:avLst/>
              <a:gdLst>
                <a:gd name="T0" fmla="*/ 0 w 218"/>
                <a:gd name="T1" fmla="*/ 112 h 252"/>
                <a:gd name="T2" fmla="*/ 0 w 218"/>
                <a:gd name="T3" fmla="*/ 112 h 252"/>
                <a:gd name="T4" fmla="*/ 109 w 218"/>
                <a:gd name="T5" fmla="*/ 0 h 252"/>
                <a:gd name="T6" fmla="*/ 218 w 218"/>
                <a:gd name="T7" fmla="*/ 112 h 252"/>
                <a:gd name="T8" fmla="*/ 109 w 218"/>
                <a:gd name="T9" fmla="*/ 252 h 252"/>
                <a:gd name="T10" fmla="*/ 0 w 218"/>
                <a:gd name="T11" fmla="*/ 112 h 252"/>
              </a:gdLst>
              <a:ahLst/>
              <a:cxnLst>
                <a:cxn ang="0">
                  <a:pos x="T0" y="T1"/>
                </a:cxn>
                <a:cxn ang="0">
                  <a:pos x="T2" y="T3"/>
                </a:cxn>
                <a:cxn ang="0">
                  <a:pos x="T4" y="T5"/>
                </a:cxn>
                <a:cxn ang="0">
                  <a:pos x="T6" y="T7"/>
                </a:cxn>
                <a:cxn ang="0">
                  <a:pos x="T8" y="T9"/>
                </a:cxn>
                <a:cxn ang="0">
                  <a:pos x="T10" y="T11"/>
                </a:cxn>
              </a:cxnLst>
              <a:rect l="0" t="0" r="r" b="b"/>
              <a:pathLst>
                <a:path w="218" h="252">
                  <a:moveTo>
                    <a:pt x="0" y="112"/>
                  </a:moveTo>
                  <a:lnTo>
                    <a:pt x="0" y="112"/>
                  </a:lnTo>
                  <a:cubicBezTo>
                    <a:pt x="0" y="49"/>
                    <a:pt x="48" y="0"/>
                    <a:pt x="109" y="0"/>
                  </a:cubicBezTo>
                  <a:cubicBezTo>
                    <a:pt x="169" y="0"/>
                    <a:pt x="218" y="51"/>
                    <a:pt x="218" y="112"/>
                  </a:cubicBezTo>
                  <a:cubicBezTo>
                    <a:pt x="218" y="167"/>
                    <a:pt x="174" y="252"/>
                    <a:pt x="109" y="252"/>
                  </a:cubicBezTo>
                  <a:cubicBezTo>
                    <a:pt x="44" y="252"/>
                    <a:pt x="0" y="170"/>
                    <a:pt x="0" y="11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DAFCC62C-C4AB-4838-B056-3E249DC9E488}"/>
                </a:ext>
              </a:extLst>
            </p:cNvPr>
            <p:cNvSpPr>
              <a:spLocks/>
            </p:cNvSpPr>
            <p:nvPr/>
          </p:nvSpPr>
          <p:spPr bwMode="auto">
            <a:xfrm>
              <a:off x="3937" y="1128"/>
              <a:ext cx="66" cy="77"/>
            </a:xfrm>
            <a:custGeom>
              <a:avLst/>
              <a:gdLst>
                <a:gd name="T0" fmla="*/ 0 w 217"/>
                <a:gd name="T1" fmla="*/ 112 h 252"/>
                <a:gd name="T2" fmla="*/ 0 w 217"/>
                <a:gd name="T3" fmla="*/ 112 h 252"/>
                <a:gd name="T4" fmla="*/ 109 w 217"/>
                <a:gd name="T5" fmla="*/ 0 h 252"/>
                <a:gd name="T6" fmla="*/ 217 w 217"/>
                <a:gd name="T7" fmla="*/ 112 h 252"/>
                <a:gd name="T8" fmla="*/ 109 w 217"/>
                <a:gd name="T9" fmla="*/ 252 h 252"/>
                <a:gd name="T10" fmla="*/ 0 w 217"/>
                <a:gd name="T11" fmla="*/ 112 h 252"/>
              </a:gdLst>
              <a:ahLst/>
              <a:cxnLst>
                <a:cxn ang="0">
                  <a:pos x="T0" y="T1"/>
                </a:cxn>
                <a:cxn ang="0">
                  <a:pos x="T2" y="T3"/>
                </a:cxn>
                <a:cxn ang="0">
                  <a:pos x="T4" y="T5"/>
                </a:cxn>
                <a:cxn ang="0">
                  <a:pos x="T6" y="T7"/>
                </a:cxn>
                <a:cxn ang="0">
                  <a:pos x="T8" y="T9"/>
                </a:cxn>
                <a:cxn ang="0">
                  <a:pos x="T10" y="T11"/>
                </a:cxn>
              </a:cxnLst>
              <a:rect l="0" t="0" r="r" b="b"/>
              <a:pathLst>
                <a:path w="217" h="252">
                  <a:moveTo>
                    <a:pt x="0" y="112"/>
                  </a:moveTo>
                  <a:lnTo>
                    <a:pt x="0" y="112"/>
                  </a:lnTo>
                  <a:cubicBezTo>
                    <a:pt x="0" y="49"/>
                    <a:pt x="48" y="0"/>
                    <a:pt x="109" y="0"/>
                  </a:cubicBezTo>
                  <a:cubicBezTo>
                    <a:pt x="169" y="0"/>
                    <a:pt x="217" y="51"/>
                    <a:pt x="217" y="112"/>
                  </a:cubicBezTo>
                  <a:cubicBezTo>
                    <a:pt x="217" y="167"/>
                    <a:pt x="174" y="252"/>
                    <a:pt x="109" y="252"/>
                  </a:cubicBezTo>
                  <a:cubicBezTo>
                    <a:pt x="43" y="252"/>
                    <a:pt x="0" y="170"/>
                    <a:pt x="0" y="11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FCE5235F-2441-4107-BDED-59CC5EB9D850}"/>
                </a:ext>
              </a:extLst>
            </p:cNvPr>
            <p:cNvSpPr>
              <a:spLocks/>
            </p:cNvSpPr>
            <p:nvPr/>
          </p:nvSpPr>
          <p:spPr bwMode="auto">
            <a:xfrm>
              <a:off x="3742" y="1201"/>
              <a:ext cx="141" cy="101"/>
            </a:xfrm>
            <a:custGeom>
              <a:avLst/>
              <a:gdLst>
                <a:gd name="T0" fmla="*/ 455 w 467"/>
                <a:gd name="T1" fmla="*/ 102 h 332"/>
                <a:gd name="T2" fmla="*/ 455 w 467"/>
                <a:gd name="T3" fmla="*/ 102 h 332"/>
                <a:gd name="T4" fmla="*/ 467 w 467"/>
                <a:gd name="T5" fmla="*/ 305 h 332"/>
                <a:gd name="T6" fmla="*/ 460 w 467"/>
                <a:gd name="T7" fmla="*/ 324 h 332"/>
                <a:gd name="T8" fmla="*/ 443 w 467"/>
                <a:gd name="T9" fmla="*/ 332 h 332"/>
                <a:gd name="T10" fmla="*/ 24 w 467"/>
                <a:gd name="T11" fmla="*/ 332 h 332"/>
                <a:gd name="T12" fmla="*/ 7 w 467"/>
                <a:gd name="T13" fmla="*/ 324 h 332"/>
                <a:gd name="T14" fmla="*/ 0 w 467"/>
                <a:gd name="T15" fmla="*/ 305 h 332"/>
                <a:gd name="T16" fmla="*/ 12 w 467"/>
                <a:gd name="T17" fmla="*/ 102 h 332"/>
                <a:gd name="T18" fmla="*/ 49 w 467"/>
                <a:gd name="T19" fmla="*/ 41 h 332"/>
                <a:gd name="T20" fmla="*/ 143 w 467"/>
                <a:gd name="T21" fmla="*/ 2 h 332"/>
                <a:gd name="T22" fmla="*/ 172 w 467"/>
                <a:gd name="T23" fmla="*/ 14 h 332"/>
                <a:gd name="T24" fmla="*/ 228 w 467"/>
                <a:gd name="T25" fmla="*/ 121 h 332"/>
                <a:gd name="T26" fmla="*/ 242 w 467"/>
                <a:gd name="T27" fmla="*/ 121 h 332"/>
                <a:gd name="T28" fmla="*/ 298 w 467"/>
                <a:gd name="T29" fmla="*/ 14 h 332"/>
                <a:gd name="T30" fmla="*/ 327 w 467"/>
                <a:gd name="T31" fmla="*/ 2 h 332"/>
                <a:gd name="T32" fmla="*/ 421 w 467"/>
                <a:gd name="T33" fmla="*/ 43 h 332"/>
                <a:gd name="T34" fmla="*/ 455 w 467"/>
                <a:gd name="T35" fmla="*/ 10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7" h="332">
                  <a:moveTo>
                    <a:pt x="455" y="102"/>
                  </a:moveTo>
                  <a:lnTo>
                    <a:pt x="455" y="102"/>
                  </a:lnTo>
                  <a:lnTo>
                    <a:pt x="467" y="305"/>
                  </a:lnTo>
                  <a:cubicBezTo>
                    <a:pt x="467" y="312"/>
                    <a:pt x="465" y="317"/>
                    <a:pt x="460" y="324"/>
                  </a:cubicBezTo>
                  <a:cubicBezTo>
                    <a:pt x="455" y="329"/>
                    <a:pt x="448" y="332"/>
                    <a:pt x="443" y="332"/>
                  </a:cubicBezTo>
                  <a:lnTo>
                    <a:pt x="24" y="332"/>
                  </a:lnTo>
                  <a:cubicBezTo>
                    <a:pt x="17" y="332"/>
                    <a:pt x="12" y="329"/>
                    <a:pt x="7" y="324"/>
                  </a:cubicBezTo>
                  <a:cubicBezTo>
                    <a:pt x="3" y="319"/>
                    <a:pt x="0" y="312"/>
                    <a:pt x="0" y="305"/>
                  </a:cubicBezTo>
                  <a:lnTo>
                    <a:pt x="12" y="102"/>
                  </a:lnTo>
                  <a:cubicBezTo>
                    <a:pt x="15" y="77"/>
                    <a:pt x="27" y="53"/>
                    <a:pt x="49" y="41"/>
                  </a:cubicBezTo>
                  <a:cubicBezTo>
                    <a:pt x="80" y="24"/>
                    <a:pt x="111" y="10"/>
                    <a:pt x="143" y="2"/>
                  </a:cubicBezTo>
                  <a:cubicBezTo>
                    <a:pt x="155" y="0"/>
                    <a:pt x="165" y="5"/>
                    <a:pt x="172" y="14"/>
                  </a:cubicBezTo>
                  <a:lnTo>
                    <a:pt x="228" y="121"/>
                  </a:lnTo>
                  <a:lnTo>
                    <a:pt x="242" y="121"/>
                  </a:lnTo>
                  <a:lnTo>
                    <a:pt x="298" y="14"/>
                  </a:lnTo>
                  <a:cubicBezTo>
                    <a:pt x="303" y="5"/>
                    <a:pt x="315" y="0"/>
                    <a:pt x="327" y="2"/>
                  </a:cubicBezTo>
                  <a:cubicBezTo>
                    <a:pt x="358" y="12"/>
                    <a:pt x="390" y="24"/>
                    <a:pt x="421" y="43"/>
                  </a:cubicBezTo>
                  <a:cubicBezTo>
                    <a:pt x="441" y="56"/>
                    <a:pt x="455" y="77"/>
                    <a:pt x="455" y="10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0">
              <a:extLst>
                <a:ext uri="{FF2B5EF4-FFF2-40B4-BE49-F238E27FC236}">
                  <a16:creationId xmlns:a16="http://schemas.microsoft.com/office/drawing/2014/main" id="{ED306431-6194-4C38-8067-33C1C0F2D569}"/>
                </a:ext>
              </a:extLst>
            </p:cNvPr>
            <p:cNvSpPr>
              <a:spLocks/>
            </p:cNvSpPr>
            <p:nvPr/>
          </p:nvSpPr>
          <p:spPr bwMode="auto">
            <a:xfrm>
              <a:off x="3898" y="1201"/>
              <a:ext cx="143" cy="101"/>
            </a:xfrm>
            <a:custGeom>
              <a:avLst/>
              <a:gdLst>
                <a:gd name="T0" fmla="*/ 469 w 469"/>
                <a:gd name="T1" fmla="*/ 305 h 331"/>
                <a:gd name="T2" fmla="*/ 469 w 469"/>
                <a:gd name="T3" fmla="*/ 305 h 331"/>
                <a:gd name="T4" fmla="*/ 462 w 469"/>
                <a:gd name="T5" fmla="*/ 324 h 331"/>
                <a:gd name="T6" fmla="*/ 445 w 469"/>
                <a:gd name="T7" fmla="*/ 331 h 331"/>
                <a:gd name="T8" fmla="*/ 24 w 469"/>
                <a:gd name="T9" fmla="*/ 331 h 331"/>
                <a:gd name="T10" fmla="*/ 7 w 469"/>
                <a:gd name="T11" fmla="*/ 324 h 331"/>
                <a:gd name="T12" fmla="*/ 0 w 469"/>
                <a:gd name="T13" fmla="*/ 305 h 331"/>
                <a:gd name="T14" fmla="*/ 14 w 469"/>
                <a:gd name="T15" fmla="*/ 102 h 331"/>
                <a:gd name="T16" fmla="*/ 51 w 469"/>
                <a:gd name="T17" fmla="*/ 41 h 331"/>
                <a:gd name="T18" fmla="*/ 145 w 469"/>
                <a:gd name="T19" fmla="*/ 2 h 331"/>
                <a:gd name="T20" fmla="*/ 174 w 469"/>
                <a:gd name="T21" fmla="*/ 14 h 331"/>
                <a:gd name="T22" fmla="*/ 230 w 469"/>
                <a:gd name="T23" fmla="*/ 121 h 331"/>
                <a:gd name="T24" fmla="*/ 244 w 469"/>
                <a:gd name="T25" fmla="*/ 121 h 331"/>
                <a:gd name="T26" fmla="*/ 300 w 469"/>
                <a:gd name="T27" fmla="*/ 14 h 331"/>
                <a:gd name="T28" fmla="*/ 329 w 469"/>
                <a:gd name="T29" fmla="*/ 2 h 331"/>
                <a:gd name="T30" fmla="*/ 423 w 469"/>
                <a:gd name="T31" fmla="*/ 43 h 331"/>
                <a:gd name="T32" fmla="*/ 460 w 469"/>
                <a:gd name="T33" fmla="*/ 104 h 331"/>
                <a:gd name="T34" fmla="*/ 469 w 469"/>
                <a:gd name="T35" fmla="*/ 30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331">
                  <a:moveTo>
                    <a:pt x="469" y="305"/>
                  </a:moveTo>
                  <a:lnTo>
                    <a:pt x="469" y="305"/>
                  </a:lnTo>
                  <a:cubicBezTo>
                    <a:pt x="469" y="312"/>
                    <a:pt x="467" y="317"/>
                    <a:pt x="462" y="324"/>
                  </a:cubicBezTo>
                  <a:cubicBezTo>
                    <a:pt x="457" y="329"/>
                    <a:pt x="450" y="331"/>
                    <a:pt x="445" y="331"/>
                  </a:cubicBezTo>
                  <a:lnTo>
                    <a:pt x="24" y="331"/>
                  </a:lnTo>
                  <a:cubicBezTo>
                    <a:pt x="17" y="331"/>
                    <a:pt x="12" y="329"/>
                    <a:pt x="7" y="324"/>
                  </a:cubicBezTo>
                  <a:cubicBezTo>
                    <a:pt x="2" y="319"/>
                    <a:pt x="0" y="312"/>
                    <a:pt x="0" y="305"/>
                  </a:cubicBezTo>
                  <a:lnTo>
                    <a:pt x="14" y="102"/>
                  </a:lnTo>
                  <a:cubicBezTo>
                    <a:pt x="14" y="77"/>
                    <a:pt x="29" y="53"/>
                    <a:pt x="51" y="41"/>
                  </a:cubicBezTo>
                  <a:cubicBezTo>
                    <a:pt x="82" y="24"/>
                    <a:pt x="114" y="10"/>
                    <a:pt x="145" y="2"/>
                  </a:cubicBezTo>
                  <a:cubicBezTo>
                    <a:pt x="155" y="0"/>
                    <a:pt x="167" y="5"/>
                    <a:pt x="174" y="14"/>
                  </a:cubicBezTo>
                  <a:lnTo>
                    <a:pt x="230" y="121"/>
                  </a:lnTo>
                  <a:lnTo>
                    <a:pt x="244" y="121"/>
                  </a:lnTo>
                  <a:lnTo>
                    <a:pt x="300" y="14"/>
                  </a:lnTo>
                  <a:cubicBezTo>
                    <a:pt x="305" y="5"/>
                    <a:pt x="317" y="0"/>
                    <a:pt x="329" y="2"/>
                  </a:cubicBezTo>
                  <a:cubicBezTo>
                    <a:pt x="360" y="12"/>
                    <a:pt x="392" y="24"/>
                    <a:pt x="423" y="43"/>
                  </a:cubicBezTo>
                  <a:cubicBezTo>
                    <a:pt x="445" y="56"/>
                    <a:pt x="457" y="77"/>
                    <a:pt x="460" y="104"/>
                  </a:cubicBezTo>
                  <a:lnTo>
                    <a:pt x="469" y="30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1">
              <a:extLst>
                <a:ext uri="{FF2B5EF4-FFF2-40B4-BE49-F238E27FC236}">
                  <a16:creationId xmlns:a16="http://schemas.microsoft.com/office/drawing/2014/main" id="{0EE52D29-1354-49C5-8C64-B7C84EF41644}"/>
                </a:ext>
              </a:extLst>
            </p:cNvPr>
            <p:cNvSpPr>
              <a:spLocks/>
            </p:cNvSpPr>
            <p:nvPr/>
          </p:nvSpPr>
          <p:spPr bwMode="auto">
            <a:xfrm>
              <a:off x="3608" y="982"/>
              <a:ext cx="95" cy="95"/>
            </a:xfrm>
            <a:custGeom>
              <a:avLst/>
              <a:gdLst>
                <a:gd name="T0" fmla="*/ 156 w 313"/>
                <a:gd name="T1" fmla="*/ 313 h 313"/>
                <a:gd name="T2" fmla="*/ 156 w 313"/>
                <a:gd name="T3" fmla="*/ 313 h 313"/>
                <a:gd name="T4" fmla="*/ 313 w 313"/>
                <a:gd name="T5" fmla="*/ 157 h 313"/>
                <a:gd name="T6" fmla="*/ 156 w 313"/>
                <a:gd name="T7" fmla="*/ 0 h 313"/>
                <a:gd name="T8" fmla="*/ 0 w 313"/>
                <a:gd name="T9" fmla="*/ 157 h 313"/>
                <a:gd name="T10" fmla="*/ 156 w 313"/>
                <a:gd name="T11" fmla="*/ 313 h 313"/>
                <a:gd name="T12" fmla="*/ 156 w 313"/>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313" h="313">
                  <a:moveTo>
                    <a:pt x="156" y="313"/>
                  </a:moveTo>
                  <a:lnTo>
                    <a:pt x="156" y="313"/>
                  </a:lnTo>
                  <a:cubicBezTo>
                    <a:pt x="243" y="313"/>
                    <a:pt x="313" y="243"/>
                    <a:pt x="313" y="157"/>
                  </a:cubicBezTo>
                  <a:cubicBezTo>
                    <a:pt x="313" y="70"/>
                    <a:pt x="243" y="0"/>
                    <a:pt x="156" y="0"/>
                  </a:cubicBezTo>
                  <a:cubicBezTo>
                    <a:pt x="70" y="0"/>
                    <a:pt x="0" y="70"/>
                    <a:pt x="0" y="157"/>
                  </a:cubicBezTo>
                  <a:cubicBezTo>
                    <a:pt x="0" y="243"/>
                    <a:pt x="70" y="313"/>
                    <a:pt x="156" y="313"/>
                  </a:cubicBezTo>
                  <a:lnTo>
                    <a:pt x="156" y="313"/>
                  </a:lnTo>
                  <a:close/>
                </a:path>
              </a:pathLst>
            </a:custGeom>
            <a:noFill/>
            <a:ln w="23813"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a:extLst>
                <a:ext uri="{FF2B5EF4-FFF2-40B4-BE49-F238E27FC236}">
                  <a16:creationId xmlns:a16="http://schemas.microsoft.com/office/drawing/2014/main" id="{8BFAE9F4-CD6B-4ED4-8CB2-8D87C470B90D}"/>
                </a:ext>
              </a:extLst>
            </p:cNvPr>
            <p:cNvSpPr>
              <a:spLocks/>
            </p:cNvSpPr>
            <p:nvPr/>
          </p:nvSpPr>
          <p:spPr bwMode="auto">
            <a:xfrm>
              <a:off x="3632" y="1030"/>
              <a:ext cx="46" cy="0"/>
            </a:xfrm>
            <a:custGeom>
              <a:avLst/>
              <a:gdLst>
                <a:gd name="T0" fmla="*/ 0 w 151"/>
                <a:gd name="T1" fmla="*/ 0 w 151"/>
                <a:gd name="T2" fmla="*/ 151 w 151"/>
              </a:gdLst>
              <a:ahLst/>
              <a:cxnLst>
                <a:cxn ang="0">
                  <a:pos x="T0" y="0"/>
                </a:cxn>
                <a:cxn ang="0">
                  <a:pos x="T1" y="0"/>
                </a:cxn>
                <a:cxn ang="0">
                  <a:pos x="T2" y="0"/>
                </a:cxn>
              </a:cxnLst>
              <a:rect l="0" t="0" r="r" b="b"/>
              <a:pathLst>
                <a:path w="151">
                  <a:moveTo>
                    <a:pt x="0" y="0"/>
                  </a:moveTo>
                  <a:lnTo>
                    <a:pt x="0" y="0"/>
                  </a:lnTo>
                  <a:lnTo>
                    <a:pt x="151" y="0"/>
                  </a:lnTo>
                </a:path>
              </a:pathLst>
            </a:custGeom>
            <a:noFill/>
            <a:ln w="23813"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13">
              <a:extLst>
                <a:ext uri="{FF2B5EF4-FFF2-40B4-BE49-F238E27FC236}">
                  <a16:creationId xmlns:a16="http://schemas.microsoft.com/office/drawing/2014/main" id="{5F06978C-C65F-433F-9EEC-A6DE5959232C}"/>
                </a:ext>
              </a:extLst>
            </p:cNvPr>
            <p:cNvSpPr>
              <a:spLocks/>
            </p:cNvSpPr>
            <p:nvPr/>
          </p:nvSpPr>
          <p:spPr bwMode="auto">
            <a:xfrm>
              <a:off x="3772" y="982"/>
              <a:ext cx="95" cy="95"/>
            </a:xfrm>
            <a:custGeom>
              <a:avLst/>
              <a:gdLst>
                <a:gd name="T0" fmla="*/ 156 w 313"/>
                <a:gd name="T1" fmla="*/ 313 h 313"/>
                <a:gd name="T2" fmla="*/ 156 w 313"/>
                <a:gd name="T3" fmla="*/ 313 h 313"/>
                <a:gd name="T4" fmla="*/ 313 w 313"/>
                <a:gd name="T5" fmla="*/ 157 h 313"/>
                <a:gd name="T6" fmla="*/ 156 w 313"/>
                <a:gd name="T7" fmla="*/ 0 h 313"/>
                <a:gd name="T8" fmla="*/ 0 w 313"/>
                <a:gd name="T9" fmla="*/ 157 h 313"/>
                <a:gd name="T10" fmla="*/ 156 w 313"/>
                <a:gd name="T11" fmla="*/ 313 h 313"/>
                <a:gd name="T12" fmla="*/ 156 w 313"/>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313" h="313">
                  <a:moveTo>
                    <a:pt x="156" y="313"/>
                  </a:moveTo>
                  <a:lnTo>
                    <a:pt x="156" y="313"/>
                  </a:lnTo>
                  <a:cubicBezTo>
                    <a:pt x="243" y="313"/>
                    <a:pt x="313" y="243"/>
                    <a:pt x="313" y="157"/>
                  </a:cubicBezTo>
                  <a:cubicBezTo>
                    <a:pt x="313" y="70"/>
                    <a:pt x="243" y="0"/>
                    <a:pt x="156" y="0"/>
                  </a:cubicBezTo>
                  <a:cubicBezTo>
                    <a:pt x="70" y="0"/>
                    <a:pt x="0" y="70"/>
                    <a:pt x="0" y="157"/>
                  </a:cubicBezTo>
                  <a:cubicBezTo>
                    <a:pt x="0" y="243"/>
                    <a:pt x="70" y="313"/>
                    <a:pt x="156" y="313"/>
                  </a:cubicBezTo>
                  <a:lnTo>
                    <a:pt x="156" y="313"/>
                  </a:lnTo>
                  <a:close/>
                </a:path>
              </a:pathLst>
            </a:custGeom>
            <a:noFill/>
            <a:ln w="23813"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a:extLst>
                <a:ext uri="{FF2B5EF4-FFF2-40B4-BE49-F238E27FC236}">
                  <a16:creationId xmlns:a16="http://schemas.microsoft.com/office/drawing/2014/main" id="{C7FE0684-9AA9-4D16-816A-05E79C266194}"/>
                </a:ext>
              </a:extLst>
            </p:cNvPr>
            <p:cNvSpPr>
              <a:spLocks/>
            </p:cNvSpPr>
            <p:nvPr/>
          </p:nvSpPr>
          <p:spPr bwMode="auto">
            <a:xfrm>
              <a:off x="3796" y="1030"/>
              <a:ext cx="46" cy="0"/>
            </a:xfrm>
            <a:custGeom>
              <a:avLst/>
              <a:gdLst>
                <a:gd name="T0" fmla="*/ 0 w 151"/>
                <a:gd name="T1" fmla="*/ 0 w 151"/>
                <a:gd name="T2" fmla="*/ 151 w 151"/>
              </a:gdLst>
              <a:ahLst/>
              <a:cxnLst>
                <a:cxn ang="0">
                  <a:pos x="T0" y="0"/>
                </a:cxn>
                <a:cxn ang="0">
                  <a:pos x="T1" y="0"/>
                </a:cxn>
                <a:cxn ang="0">
                  <a:pos x="T2" y="0"/>
                </a:cxn>
              </a:cxnLst>
              <a:rect l="0" t="0" r="r" b="b"/>
              <a:pathLst>
                <a:path w="151">
                  <a:moveTo>
                    <a:pt x="0" y="0"/>
                  </a:moveTo>
                  <a:lnTo>
                    <a:pt x="0" y="0"/>
                  </a:lnTo>
                  <a:lnTo>
                    <a:pt x="151" y="0"/>
                  </a:lnTo>
                </a:path>
              </a:pathLst>
            </a:custGeom>
            <a:solidFill>
              <a:srgbClr val="FFFFFF"/>
            </a:solidFill>
            <a:ln w="23813"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739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outdoor, woman&#10;&#10;Description automatically generated">
            <a:extLst>
              <a:ext uri="{FF2B5EF4-FFF2-40B4-BE49-F238E27FC236}">
                <a16:creationId xmlns:a16="http://schemas.microsoft.com/office/drawing/2014/main" id="{65A7758D-643E-C94B-BBB8-C4116A62A0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AC75E6E-7BBB-8245-BCEB-0A2FA0AA66F8}"/>
              </a:ext>
            </a:extLst>
          </p:cNvPr>
          <p:cNvSpPr/>
          <p:nvPr/>
        </p:nvSpPr>
        <p:spPr bwMode="auto">
          <a:xfrm>
            <a:off x="0" y="0"/>
            <a:ext cx="12192000" cy="6858000"/>
          </a:xfrm>
          <a:prstGeom prst="rect">
            <a:avLst/>
          </a:prstGeom>
          <a:solidFill>
            <a:schemeClr val="accent4">
              <a:alpha val="90000"/>
            </a:schemeClr>
          </a:solidFill>
          <a:ln w="63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39D737A2-42E5-7A46-BF39-7EB7D3589B3D}"/>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8915A892-76EE-7849-B790-F1CEB9035635}"/>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CC5299"/>
              </a:buClr>
              <a:buSzPct val="150000"/>
              <a:buFontTx/>
              <a:buNone/>
              <a:tabLst/>
              <a:defRPr/>
            </a:pPr>
            <a:r>
              <a:rPr kumimoji="0" lang="en-GB" altLang="ja-JP" sz="2400" b="0" i="0" u="none" strike="noStrike" kern="0" cap="none" spc="0" normalizeH="0" baseline="0" noProof="0" dirty="0">
                <a:ln>
                  <a:noFill/>
                </a:ln>
                <a:solidFill>
                  <a:prstClr val="white"/>
                </a:solidFill>
                <a:effectLst/>
                <a:uLnTx/>
                <a:uFillTx/>
                <a:latin typeface="Trebuchet MS" panose="020B0703020202090204" pitchFamily="34" charset="0"/>
                <a:ea typeface="HG丸ｺﾞｼｯｸM-PRO" panose="020F0400000000000000" pitchFamily="34" charset="-128"/>
                <a:cs typeface="+mn-cs"/>
              </a:rPr>
              <a:t>Tracking the changes in digitisation</a:t>
            </a:r>
          </a:p>
        </p:txBody>
      </p:sp>
      <p:cxnSp>
        <p:nvCxnSpPr>
          <p:cNvPr id="13" name="Straight Connector 12">
            <a:extLst>
              <a:ext uri="{FF2B5EF4-FFF2-40B4-BE49-F238E27FC236}">
                <a16:creationId xmlns:a16="http://schemas.microsoft.com/office/drawing/2014/main" id="{FD6A81F0-5D9C-ED4E-8388-4E454FD40F3D}"/>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B55E913-47F0-4DE9-8051-3D59378F19F5}"/>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5" name="Group 14">
            <a:extLst>
              <a:ext uri="{FF2B5EF4-FFF2-40B4-BE49-F238E27FC236}">
                <a16:creationId xmlns:a16="http://schemas.microsoft.com/office/drawing/2014/main" id="{282703D5-EF61-45A2-AC73-4DA46F70BC6B}"/>
              </a:ext>
            </a:extLst>
          </p:cNvPr>
          <p:cNvGrpSpPr/>
          <p:nvPr/>
        </p:nvGrpSpPr>
        <p:grpSpPr>
          <a:xfrm>
            <a:off x="857888" y="1239825"/>
            <a:ext cx="2004830" cy="490243"/>
            <a:chOff x="613473" y="1250268"/>
            <a:chExt cx="2004830" cy="490243"/>
          </a:xfrm>
        </p:grpSpPr>
        <p:sp>
          <p:nvSpPr>
            <p:cNvPr id="58" name="TextBox 57">
              <a:extLst>
                <a:ext uri="{FF2B5EF4-FFF2-40B4-BE49-F238E27FC236}">
                  <a16:creationId xmlns:a16="http://schemas.microsoft.com/office/drawing/2014/main" id="{5C161CE3-0683-4BB0-9BA2-DED537AF6D5F}"/>
                </a:ext>
              </a:extLst>
            </p:cNvPr>
            <p:cNvSpPr txBox="1"/>
            <p:nvPr/>
          </p:nvSpPr>
          <p:spPr>
            <a:xfrm>
              <a:off x="1178303" y="1269503"/>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Hybrid infrastructure</a:t>
              </a:r>
            </a:p>
          </p:txBody>
        </p:sp>
        <p:pic>
          <p:nvPicPr>
            <p:cNvPr id="72" name="Graphic 71">
              <a:extLst>
                <a:ext uri="{FF2B5EF4-FFF2-40B4-BE49-F238E27FC236}">
                  <a16:creationId xmlns:a16="http://schemas.microsoft.com/office/drawing/2014/main" id="{F95372DF-DF02-4BDF-B0AE-CFB466C017E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3473" y="1250268"/>
              <a:ext cx="501644" cy="490243"/>
            </a:xfrm>
            <a:prstGeom prst="rect">
              <a:avLst/>
            </a:prstGeom>
          </p:spPr>
        </p:pic>
      </p:grpSp>
      <p:grpSp>
        <p:nvGrpSpPr>
          <p:cNvPr id="11" name="Group 10">
            <a:extLst>
              <a:ext uri="{FF2B5EF4-FFF2-40B4-BE49-F238E27FC236}">
                <a16:creationId xmlns:a16="http://schemas.microsoft.com/office/drawing/2014/main" id="{772E7F47-5854-4E81-AD54-5F11DC803675}"/>
              </a:ext>
            </a:extLst>
          </p:cNvPr>
          <p:cNvGrpSpPr/>
          <p:nvPr/>
        </p:nvGrpSpPr>
        <p:grpSpPr>
          <a:xfrm>
            <a:off x="3942416" y="1184203"/>
            <a:ext cx="1785428" cy="540393"/>
            <a:chOff x="2932311" y="1189676"/>
            <a:chExt cx="1785428" cy="540393"/>
          </a:xfrm>
        </p:grpSpPr>
        <p:sp>
          <p:nvSpPr>
            <p:cNvPr id="57" name="TextBox 56">
              <a:extLst>
                <a:ext uri="{FF2B5EF4-FFF2-40B4-BE49-F238E27FC236}">
                  <a16:creationId xmlns:a16="http://schemas.microsoft.com/office/drawing/2014/main" id="{AE9A3E27-C8E2-4B14-A72B-6F07E30ADDF7}"/>
                </a:ext>
              </a:extLst>
            </p:cNvPr>
            <p:cNvSpPr txBox="1"/>
            <p:nvPr/>
          </p:nvSpPr>
          <p:spPr>
            <a:xfrm>
              <a:off x="3277739" y="1250268"/>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Digital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workspace</a:t>
              </a:r>
            </a:p>
          </p:txBody>
        </p:sp>
        <p:pic>
          <p:nvPicPr>
            <p:cNvPr id="73" name="Graphic 72">
              <a:extLst>
                <a:ext uri="{FF2B5EF4-FFF2-40B4-BE49-F238E27FC236}">
                  <a16:creationId xmlns:a16="http://schemas.microsoft.com/office/drawing/2014/main" id="{35DD1EFA-DF90-4F3D-AF01-B5F1232675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932311" y="1189676"/>
              <a:ext cx="446651" cy="540393"/>
            </a:xfrm>
            <a:prstGeom prst="rect">
              <a:avLst/>
            </a:prstGeom>
          </p:spPr>
        </p:pic>
      </p:grpSp>
      <p:grpSp>
        <p:nvGrpSpPr>
          <p:cNvPr id="7" name="Group 6">
            <a:extLst>
              <a:ext uri="{FF2B5EF4-FFF2-40B4-BE49-F238E27FC236}">
                <a16:creationId xmlns:a16="http://schemas.microsoft.com/office/drawing/2014/main" id="{5DB564A8-2664-428B-9C0E-12D5E51F3825}"/>
              </a:ext>
            </a:extLst>
          </p:cNvPr>
          <p:cNvGrpSpPr/>
          <p:nvPr/>
        </p:nvGrpSpPr>
        <p:grpSpPr>
          <a:xfrm>
            <a:off x="6695945" y="1250268"/>
            <a:ext cx="1833660" cy="469359"/>
            <a:chOff x="5192265" y="1250268"/>
            <a:chExt cx="1833660" cy="469359"/>
          </a:xfrm>
        </p:grpSpPr>
        <p:sp>
          <p:nvSpPr>
            <p:cNvPr id="37" name="TextBox 36">
              <a:extLst>
                <a:ext uri="{FF2B5EF4-FFF2-40B4-BE49-F238E27FC236}">
                  <a16:creationId xmlns:a16="http://schemas.microsoft.com/office/drawing/2014/main" id="{FFD5A2A3-7565-4E1D-AC33-153D33C913E3}"/>
                </a:ext>
              </a:extLst>
            </p:cNvPr>
            <p:cNvSpPr txBox="1"/>
            <p:nvPr/>
          </p:nvSpPr>
          <p:spPr>
            <a:xfrm>
              <a:off x="5585925" y="1250268"/>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Cyber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security</a:t>
              </a:r>
            </a:p>
          </p:txBody>
        </p:sp>
        <p:pic>
          <p:nvPicPr>
            <p:cNvPr id="74" name="Graphic 73">
              <a:extLst>
                <a:ext uri="{FF2B5EF4-FFF2-40B4-BE49-F238E27FC236}">
                  <a16:creationId xmlns:a16="http://schemas.microsoft.com/office/drawing/2014/main" id="{386986A2-AF8A-465B-9396-7F4EE5EEE41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192265" y="1291864"/>
              <a:ext cx="501644" cy="408314"/>
            </a:xfrm>
            <a:prstGeom prst="rect">
              <a:avLst/>
            </a:prstGeom>
          </p:spPr>
        </p:pic>
      </p:grpSp>
      <p:grpSp>
        <p:nvGrpSpPr>
          <p:cNvPr id="4" name="Group 3">
            <a:extLst>
              <a:ext uri="{FF2B5EF4-FFF2-40B4-BE49-F238E27FC236}">
                <a16:creationId xmlns:a16="http://schemas.microsoft.com/office/drawing/2014/main" id="{6CAD3FC4-8F19-4A6D-8E23-D20458EE8E69}"/>
              </a:ext>
            </a:extLst>
          </p:cNvPr>
          <p:cNvGrpSpPr/>
          <p:nvPr/>
        </p:nvGrpSpPr>
        <p:grpSpPr>
          <a:xfrm>
            <a:off x="539750" y="1812693"/>
            <a:ext cx="11144250" cy="4202023"/>
            <a:chOff x="539750" y="1812693"/>
            <a:chExt cx="8757393" cy="4202023"/>
          </a:xfrm>
        </p:grpSpPr>
        <p:sp>
          <p:nvSpPr>
            <p:cNvPr id="34" name="Rectangle 33">
              <a:extLst>
                <a:ext uri="{FF2B5EF4-FFF2-40B4-BE49-F238E27FC236}">
                  <a16:creationId xmlns:a16="http://schemas.microsoft.com/office/drawing/2014/main" id="{342C37E8-75AA-478C-8C8F-F394B0BB5D91}"/>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Average R&amp;D investment across all business sectors is 5% of revenue, few legal firms target 1%.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 new £4 million investment will deliver a second phase of the </a:t>
              </a:r>
              <a:r>
                <a:rPr kumimoji="0" lang="en-GB" sz="1200" b="0" i="0" u="none" strike="noStrike" kern="1200" cap="none" spc="0" normalizeH="0" baseline="0" noProof="0" dirty="0" err="1">
                  <a:ln>
                    <a:noFill/>
                  </a:ln>
                  <a:solidFill>
                    <a:srgbClr val="0070C0"/>
                  </a:solidFill>
                  <a:effectLst/>
                  <a:uLnTx/>
                  <a:uFillTx/>
                  <a:latin typeface="Trebuchet MS" panose="020B0603020202020204" pitchFamily="34" charset="0"/>
                  <a:ea typeface="+mn-ea"/>
                  <a:cs typeface="+mn-cs"/>
                  <a:hlinkClick r:id="rId11">
                    <a:extLst>
                      <a:ext uri="{A12FA001-AC4F-418D-AE19-62706E023703}">
                        <ahyp:hlinkClr xmlns:ahyp="http://schemas.microsoft.com/office/drawing/2018/hyperlinkcolor" val="tx"/>
                      </a:ext>
                    </a:extLst>
                  </a:hlinkClick>
                </a:rPr>
                <a:t>LawtechUK</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1">
                    <a:extLst>
                      <a:ext uri="{A12FA001-AC4F-418D-AE19-62706E023703}">
                        <ahyp:hlinkClr xmlns:ahyp="http://schemas.microsoft.com/office/drawing/2018/hyperlinkcolor" val="tx"/>
                      </a:ext>
                    </a:extLst>
                  </a:hlinkClick>
                </a:rPr>
                <a:t> programme</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supporting modernisation through the development of new technology like machine learning and data analytics tools. </a:t>
              </a:r>
              <a:r>
                <a:rPr kumimoji="0" lang="en-GB" sz="12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LawtechUK</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is a government-backed initiative, launched in 2019, with an initial £2 million investment to transform the UK legal sector through technology, providing resources, programmes and courses to promote new ways of delivering and accessing legal services via digital solutions.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5" name="Rectangle 34">
              <a:extLst>
                <a:ext uri="{FF2B5EF4-FFF2-40B4-BE49-F238E27FC236}">
                  <a16:creationId xmlns:a16="http://schemas.microsoft.com/office/drawing/2014/main" id="{715638DE-A84B-45D1-9250-4077595C1B6C}"/>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A fit for purpose Digital Workspace is key as are appropriate controls.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75% of law firm leaders were in the process of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12">
                    <a:extLst>
                      <a:ext uri="{A12FA001-AC4F-418D-AE19-62706E023703}">
                        <ahyp:hlinkClr xmlns:ahyp="http://schemas.microsoft.com/office/drawing/2018/hyperlinkcolor" val="tx"/>
                      </a:ext>
                    </a:extLst>
                  </a:hlinkClick>
                </a:rPr>
                <a:t>repurposing</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shared work spaces, with most expecting two to be the average number of days per week their staff would be in the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 City solicitor who told his client to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3">
                    <a:extLst>
                      <a:ext uri="{A12FA001-AC4F-418D-AE19-62706E023703}">
                        <ahyp:hlinkClr xmlns:ahyp="http://schemas.microsoft.com/office/drawing/2018/hyperlinkcolor" val="tx"/>
                      </a:ext>
                    </a:extLst>
                  </a:hlinkClick>
                </a:rPr>
                <a:t>‘burn’ a messaging application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after grocery business Ocado obtained a search order has told the High Court he was not aware of the need to preserve relevant documents for potential litigation.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5" name="Rectangle 74">
              <a:extLst>
                <a:ext uri="{FF2B5EF4-FFF2-40B4-BE49-F238E27FC236}">
                  <a16:creationId xmlns:a16="http://schemas.microsoft.com/office/drawing/2014/main" id="{22FCBD54-6078-4254-A388-FA8232588A2C}"/>
                </a:ext>
              </a:extLst>
            </p:cNvPr>
            <p:cNvSpPr/>
            <p:nvPr/>
          </p:nvSpPr>
          <p:spPr>
            <a:xfrm>
              <a:off x="4990723"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Trebuchet MS" panose="020B0603020202020204" pitchFamily="34" charset="0"/>
                </a:rPr>
                <a:t>Some law firms do not appear to be addressing security basics. </a:t>
              </a: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Solicitors Regulation Authority (SRA)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4">
                    <a:extLst>
                      <a:ext uri="{A12FA001-AC4F-418D-AE19-62706E023703}">
                        <ahyp:hlinkClr xmlns:ahyp="http://schemas.microsoft.com/office/drawing/2018/hyperlinkcolor" val="tx"/>
                      </a:ext>
                    </a:extLst>
                  </a:hlinkClick>
                </a:rPr>
                <a:t>audits</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from recent visits to law practices found: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75% of law firms visited reported having been the victims of a cyber attack</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For 23 of those that were directly targeted, over £4m of client money was stolen</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Half of the firms were found to have allowed unrestricted use of external data storage media</a:t>
              </a:r>
            </a:p>
            <a:p>
              <a:pPr marR="0" lvl="0" algn="ctr" defTabSz="4572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25% of firms are not encrypting their laptops </a:t>
              </a: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78" name="Rectangle 77">
              <a:extLst>
                <a:ext uri="{FF2B5EF4-FFF2-40B4-BE49-F238E27FC236}">
                  <a16:creationId xmlns:a16="http://schemas.microsoft.com/office/drawing/2014/main" id="{09040B20-8443-4A24-9476-1446B189BE11}"/>
                </a:ext>
              </a:extLst>
            </p:cNvPr>
            <p:cNvSpPr/>
            <p:nvPr/>
          </p:nvSpPr>
          <p:spPr>
            <a:xfrm>
              <a:off x="7218590"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The declining economic as well as new entrants targeting the UK market will put pressure on legal businesses.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In addition, law firms will continue to have to invest in digitisation to compete profitably – cloud, mobile, collaboration, software, analytics, artificial intelligence, blockchain etc.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All this will put pressure on IT budgets and so making sure that IT is maximizing the investment and getting the most of its assets is crucial.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p:txBody>
        </p:sp>
      </p:grpSp>
      <p:grpSp>
        <p:nvGrpSpPr>
          <p:cNvPr id="6" name="Group 5">
            <a:extLst>
              <a:ext uri="{FF2B5EF4-FFF2-40B4-BE49-F238E27FC236}">
                <a16:creationId xmlns:a16="http://schemas.microsoft.com/office/drawing/2014/main" id="{ED00AA60-F6E4-417C-9183-B88883F04A04}"/>
              </a:ext>
            </a:extLst>
          </p:cNvPr>
          <p:cNvGrpSpPr/>
          <p:nvPr/>
        </p:nvGrpSpPr>
        <p:grpSpPr>
          <a:xfrm>
            <a:off x="9375027" y="1179234"/>
            <a:ext cx="1899044" cy="540393"/>
            <a:chOff x="7354748" y="1189676"/>
            <a:chExt cx="1899044" cy="540393"/>
          </a:xfrm>
        </p:grpSpPr>
        <p:sp>
          <p:nvSpPr>
            <p:cNvPr id="76" name="TextBox 75">
              <a:extLst>
                <a:ext uri="{FF2B5EF4-FFF2-40B4-BE49-F238E27FC236}">
                  <a16:creationId xmlns:a16="http://schemas.microsoft.com/office/drawing/2014/main" id="{A06C8FE1-A95D-48F9-87C2-1CCD534406C3}"/>
                </a:ext>
              </a:extLst>
            </p:cNvPr>
            <p:cNvSpPr txBox="1"/>
            <p:nvPr/>
          </p:nvSpPr>
          <p:spPr>
            <a:xfrm>
              <a:off x="7813792" y="1225193"/>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IT</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intelligence</a:t>
              </a:r>
            </a:p>
          </p:txBody>
        </p:sp>
        <p:pic>
          <p:nvPicPr>
            <p:cNvPr id="79" name="Graphic 78">
              <a:extLst>
                <a:ext uri="{FF2B5EF4-FFF2-40B4-BE49-F238E27FC236}">
                  <a16:creationId xmlns:a16="http://schemas.microsoft.com/office/drawing/2014/main" id="{896E53AC-60E1-430F-B158-A183E3AA49F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54748" y="1189676"/>
              <a:ext cx="459043" cy="540393"/>
            </a:xfrm>
            <a:prstGeom prst="rect">
              <a:avLst/>
            </a:prstGeom>
          </p:spPr>
        </p:pic>
      </p:grpSp>
    </p:spTree>
    <p:extLst>
      <p:ext uri="{BB962C8B-B14F-4D97-AF65-F5344CB8AC3E}">
        <p14:creationId xmlns:p14="http://schemas.microsoft.com/office/powerpoint/2010/main" val="54200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053E4D-6C92-C940-B280-F765FE4459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5494A4C-E1D4-814B-B798-79CB2E0D18B5}"/>
              </a:ext>
            </a:extLst>
          </p:cNvPr>
          <p:cNvSpPr/>
          <p:nvPr/>
        </p:nvSpPr>
        <p:spPr>
          <a:xfrm>
            <a:off x="0" y="0"/>
            <a:ext cx="5748728"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6139480" cy="523220"/>
          </a:xfrm>
          <a:prstGeom prst="rect">
            <a:avLst/>
          </a:prstGeom>
          <a:noFill/>
        </p:spPr>
        <p:txBody>
          <a:bodyPr wrap="square" rtlCol="0">
            <a:spAutoFit/>
          </a:bodyPr>
          <a:lstStyle/>
          <a:p>
            <a:r>
              <a:rPr lang="en-GB" sz="2800">
                <a:solidFill>
                  <a:schemeClr val="bg1"/>
                </a:solidFill>
                <a:latin typeface="+mj-lt"/>
              </a:rPr>
              <a:t>In summary</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C8A8535-1254-5549-B65D-5174F69D0A4E}"/>
              </a:ext>
            </a:extLst>
          </p:cNvPr>
          <p:cNvSpPr/>
          <p:nvPr/>
        </p:nvSpPr>
        <p:spPr>
          <a:xfrm>
            <a:off x="403727" y="1733549"/>
            <a:ext cx="4150486" cy="3688510"/>
          </a:xfrm>
          <a:prstGeom prst="rect">
            <a:avLst/>
          </a:prstGeom>
        </p:spPr>
        <p:txBody>
          <a:bodyPr wrap="square">
            <a:spAutoFit/>
          </a:bodyPr>
          <a:lstStyle/>
          <a:p>
            <a:pPr>
              <a:lnSpc>
                <a:spcPts val="2120"/>
              </a:lnSpc>
              <a:spcAft>
                <a:spcPts val="1500"/>
              </a:spcAft>
            </a:pPr>
            <a:r>
              <a:rPr lang="en-GB" sz="1600" b="1" dirty="0">
                <a:solidFill>
                  <a:schemeClr val="bg1"/>
                </a:solidFill>
                <a:cs typeface="Futura Medium" panose="020B0602020204020303" pitchFamily="34" charset="-79"/>
              </a:rPr>
              <a:t>To evolve and compete, law firms need</a:t>
            </a:r>
            <a:br>
              <a:rPr lang="en-GB" sz="1600" b="1" dirty="0">
                <a:solidFill>
                  <a:schemeClr val="bg1"/>
                </a:solidFill>
                <a:cs typeface="Futura Medium" panose="020B0602020204020303" pitchFamily="34" charset="-79"/>
              </a:rPr>
            </a:br>
            <a:r>
              <a:rPr lang="en-GB" sz="1600" b="1" dirty="0">
                <a:solidFill>
                  <a:schemeClr val="bg1"/>
                </a:solidFill>
                <a:cs typeface="Futura Medium" panose="020B0602020204020303" pitchFamily="34" charset="-79"/>
              </a:rPr>
              <a:t>to innovate: </a:t>
            </a:r>
            <a:r>
              <a:rPr lang="en-GB" sz="1600" dirty="0">
                <a:solidFill>
                  <a:schemeClr val="bg1"/>
                </a:solidFill>
              </a:rPr>
              <a:t>innovate to create attractive solutions for customers, and attractive environments for employees.</a:t>
            </a:r>
          </a:p>
          <a:p>
            <a:pPr>
              <a:lnSpc>
                <a:spcPts val="2120"/>
              </a:lnSpc>
              <a:spcAft>
                <a:spcPts val="1500"/>
              </a:spcAft>
            </a:pPr>
            <a:r>
              <a:rPr lang="en-GB" sz="1600" dirty="0">
                <a:solidFill>
                  <a:schemeClr val="bg1"/>
                </a:solidFill>
              </a:rPr>
              <a:t>The COVID-19 pandemic has accelerated digital transformation by three to four years, and highlighted the need for operational resilience in the new normal.</a:t>
            </a:r>
          </a:p>
          <a:p>
            <a:pPr>
              <a:lnSpc>
                <a:spcPts val="2120"/>
              </a:lnSpc>
              <a:spcAft>
                <a:spcPts val="1200"/>
              </a:spcAft>
            </a:pPr>
            <a:r>
              <a:rPr lang="en-GB" sz="1600" dirty="0">
                <a:solidFill>
                  <a:schemeClr val="bg1"/>
                </a:solidFill>
              </a:rPr>
              <a:t>All innovation needs to be underpinned by</a:t>
            </a:r>
            <a:br>
              <a:rPr lang="en-GB" sz="1600" dirty="0">
                <a:solidFill>
                  <a:schemeClr val="bg1"/>
                </a:solidFill>
              </a:rPr>
            </a:br>
            <a:r>
              <a:rPr lang="en-GB" sz="1600" dirty="0">
                <a:solidFill>
                  <a:schemeClr val="bg1"/>
                </a:solidFill>
              </a:rPr>
              <a:t>a modern infrastructure that can adapt to your changing needs, securely and cost efficiently.</a:t>
            </a:r>
          </a:p>
        </p:txBody>
      </p:sp>
      <p:pic>
        <p:nvPicPr>
          <p:cNvPr id="3" name="Picture 2">
            <a:extLst>
              <a:ext uri="{FF2B5EF4-FFF2-40B4-BE49-F238E27FC236}">
                <a16:creationId xmlns:a16="http://schemas.microsoft.com/office/drawing/2014/main" id="{99992D89-5496-D443-9274-054953CAE4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3948" y="0"/>
            <a:ext cx="7150608" cy="6858000"/>
          </a:xfrm>
          <a:prstGeom prst="rect">
            <a:avLst/>
          </a:prstGeom>
        </p:spPr>
      </p:pic>
    </p:spTree>
    <p:extLst>
      <p:ext uri="{BB962C8B-B14F-4D97-AF65-F5344CB8AC3E}">
        <p14:creationId xmlns:p14="http://schemas.microsoft.com/office/powerpoint/2010/main" val="28423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Softcat palette">
      <a:dk1>
        <a:sysClr val="windowText" lastClr="000000"/>
      </a:dk1>
      <a:lt1>
        <a:sysClr val="window" lastClr="FFFFFF"/>
      </a:lt1>
      <a:dk2>
        <a:srgbClr val="915DA3"/>
      </a:dk2>
      <a:lt2>
        <a:srgbClr val="068FCF"/>
      </a:lt2>
      <a:accent1>
        <a:srgbClr val="CC5299"/>
      </a:accent1>
      <a:accent2>
        <a:srgbClr val="FBBD56"/>
      </a:accent2>
      <a:accent3>
        <a:srgbClr val="BED140"/>
      </a:accent3>
      <a:accent4>
        <a:srgbClr val="7B4783"/>
      </a:accent4>
      <a:accent5>
        <a:srgbClr val="00ACA2"/>
      </a:accent5>
      <a:accent6>
        <a:srgbClr val="006962"/>
      </a:accent6>
      <a:hlink>
        <a:srgbClr val="585858"/>
      </a:hlink>
      <a:folHlink>
        <a:srgbClr val="0000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 Theme">
  <a:themeElements>
    <a:clrScheme name="SOFTCAT#3">
      <a:dk1>
        <a:srgbClr val="000000"/>
      </a:dk1>
      <a:lt1>
        <a:srgbClr val="FFFFFF"/>
      </a:lt1>
      <a:dk2>
        <a:srgbClr val="4A2656"/>
      </a:dk2>
      <a:lt2>
        <a:srgbClr val="979797"/>
      </a:lt2>
      <a:accent1>
        <a:srgbClr val="915DA7"/>
      </a:accent1>
      <a:accent2>
        <a:srgbClr val="D0509D"/>
      </a:accent2>
      <a:accent3>
        <a:srgbClr val="1891D1"/>
      </a:accent3>
      <a:accent4>
        <a:srgbClr val="FFC81C"/>
      </a:accent4>
      <a:accent5>
        <a:srgbClr val="B3D452"/>
      </a:accent5>
      <a:accent6>
        <a:srgbClr val="00ACA1"/>
      </a:accent6>
      <a:hlink>
        <a:srgbClr val="0B95D4"/>
      </a:hlink>
      <a:folHlink>
        <a:srgbClr val="BF4E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lnDef>
  </a:objectDefaults>
  <a:extraClrSchemeLst>
    <a:extraClrScheme>
      <a:clrScheme name="FlysheetAndBody 1">
        <a:dk1>
          <a:srgbClr val="000000"/>
        </a:dk1>
        <a:lt1>
          <a:srgbClr val="FFFFFF"/>
        </a:lt1>
        <a:dk2>
          <a:srgbClr val="7898B3"/>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 Theme" id="{C3DD5F9F-3DF3-4CDC-8965-6E17CD9E2E77}" vid="{EE74EDA8-11B5-4104-862D-FFC54EBD48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CEAA3ED83769418C6506B85F838786" ma:contentTypeVersion="6" ma:contentTypeDescription="Create a new document." ma:contentTypeScope="" ma:versionID="fd9be40d3644a995432639a4e147884f">
  <xsd:schema xmlns:xsd="http://www.w3.org/2001/XMLSchema" xmlns:xs="http://www.w3.org/2001/XMLSchema" xmlns:p="http://schemas.microsoft.com/office/2006/metadata/properties" xmlns:ns2="297d1787-6fdc-4a11-bf72-380025fd1097" xmlns:ns3="36a254dd-6ac7-40c4-97d7-aeba50659f60" targetNamespace="http://schemas.microsoft.com/office/2006/metadata/properties" ma:root="true" ma:fieldsID="b98c0017e70c34eb00658bfa942b240f" ns2:_="" ns3:_="">
    <xsd:import namespace="297d1787-6fdc-4a11-bf72-380025fd1097"/>
    <xsd:import namespace="36a254dd-6ac7-40c4-97d7-aeba50659f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d1787-6fdc-4a11-bf72-380025fd1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a254dd-6ac7-40c4-97d7-aeba50659f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6a254dd-6ac7-40c4-97d7-aeba50659f60">
      <UserInfo>
        <DisplayName>Tom Jones</DisplayName>
        <AccountId>335</AccountId>
        <AccountType/>
      </UserInfo>
    </SharedWithUsers>
  </documentManagement>
</p:properties>
</file>

<file path=customXml/itemProps1.xml><?xml version="1.0" encoding="utf-8"?>
<ds:datastoreItem xmlns:ds="http://schemas.openxmlformats.org/officeDocument/2006/customXml" ds:itemID="{6DC54268-A7A4-4EAB-9C46-F0F57D5B698D}">
  <ds:schemaRefs>
    <ds:schemaRef ds:uri="http://schemas.microsoft.com/sharepoint/v3/contenttype/forms"/>
  </ds:schemaRefs>
</ds:datastoreItem>
</file>

<file path=customXml/itemProps2.xml><?xml version="1.0" encoding="utf-8"?>
<ds:datastoreItem xmlns:ds="http://schemas.openxmlformats.org/officeDocument/2006/customXml" ds:itemID="{C806B5EC-4F29-493D-8D23-062FC2E00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d1787-6fdc-4a11-bf72-380025fd1097"/>
    <ds:schemaRef ds:uri="36a254dd-6ac7-40c4-97d7-aeba5065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9B7119-C887-408D-8E22-ED221F1234A9}">
  <ds:schemaRefs>
    <ds:schemaRef ds:uri="http://purl.org/dc/elements/1.1/"/>
    <ds:schemaRef ds:uri="http://purl.org/dc/dcmitype/"/>
    <ds:schemaRef ds:uri="36a254dd-6ac7-40c4-97d7-aeba50659f60"/>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297d1787-6fdc-4a11-bf72-380025fd1097"/>
  </ds:schemaRefs>
</ds:datastoreItem>
</file>

<file path=docProps/app.xml><?xml version="1.0" encoding="utf-8"?>
<Properties xmlns="http://schemas.openxmlformats.org/officeDocument/2006/extended-properties" xmlns:vt="http://schemas.openxmlformats.org/officeDocument/2006/docPropsVTypes">
  <TotalTime>596</TotalTime>
  <Words>3385</Words>
  <Application>Microsoft Office PowerPoint</Application>
  <PresentationFormat>Widescreen</PresentationFormat>
  <Paragraphs>267</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Courier New</vt:lpstr>
      <vt:lpstr>Credit Suisse Type Roman</vt:lpstr>
      <vt:lpstr>Trebuchet MS</vt:lpstr>
      <vt:lpstr>Wingdings</vt:lpstr>
      <vt:lpstr>1_Office Theme</vt:lpstr>
      <vt:lpstr>SC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Foster-Edwards</dc:creator>
  <cp:lastModifiedBy>Jeremy Griggs</cp:lastModifiedBy>
  <cp:revision>4</cp:revision>
  <cp:lastPrinted>2019-09-09T13:55:52Z</cp:lastPrinted>
  <dcterms:modified xsi:type="dcterms:W3CDTF">2022-09-06T09:05:18Z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0x01010026CEAA3ED83769418C6506B85F838786</vt:lpwstr>
  </property>
  <property fmtid="{D5CDD505-2E9C-101B-9397-08002B2CF9AE}" pid="3" name="_dlc_DocIdItemGuid">
    <vt:lpwstr>a7094d27-8466-4a97-a503-d0643929be56</vt:lpwstr>
  </property>
  <property fmtid="{D5CDD505-2E9C-101B-9397-08002B2CF9AE}" pid="4" name="AuthorIds_UIVersion_6144">
    <vt:lpwstr>13</vt:lpwstr>
  </property>
  <property fmtid="{D5CDD505-2E9C-101B-9397-08002B2CF9AE}" pid="5" name="MSIP_Label_7fce863d-7cc9-456a-9404-bbebbb1d789e_Enabled">
    <vt:lpwstr>True</vt:lpwstr>
  </property>
  <property fmtid="{D5CDD505-2E9C-101B-9397-08002B2CF9AE}" pid="6" name="MSIP_Label_7fce863d-7cc9-456a-9404-bbebbb1d789e_SiteId">
    <vt:lpwstr>c3d431f1-3e02-4c62-a825-79cd8f9e2053</vt:lpwstr>
  </property>
  <property fmtid="{D5CDD505-2E9C-101B-9397-08002B2CF9AE}" pid="7" name="MSIP_Label_7fce863d-7cc9-456a-9404-bbebbb1d789e_Owner">
    <vt:lpwstr>JackDo@Softcat.com</vt:lpwstr>
  </property>
  <property fmtid="{D5CDD505-2E9C-101B-9397-08002B2CF9AE}" pid="8" name="MSIP_Label_7fce863d-7cc9-456a-9404-bbebbb1d789e_SetDate">
    <vt:lpwstr>2020-02-12T08:54:33.9415443Z</vt:lpwstr>
  </property>
  <property fmtid="{D5CDD505-2E9C-101B-9397-08002B2CF9AE}" pid="9" name="MSIP_Label_7fce863d-7cc9-456a-9404-bbebbb1d789e_Name">
    <vt:lpwstr>Public</vt:lpwstr>
  </property>
  <property fmtid="{D5CDD505-2E9C-101B-9397-08002B2CF9AE}" pid="10" name="MSIP_Label_7fce863d-7cc9-456a-9404-bbebbb1d789e_Application">
    <vt:lpwstr>Microsoft Azure Information Protection</vt:lpwstr>
  </property>
  <property fmtid="{D5CDD505-2E9C-101B-9397-08002B2CF9AE}" pid="11" name="MSIP_Label_7fce863d-7cc9-456a-9404-bbebbb1d789e_Extended_MSFT_Method">
    <vt:lpwstr>Manual</vt:lpwstr>
  </property>
  <property fmtid="{D5CDD505-2E9C-101B-9397-08002B2CF9AE}" pid="12" name="Sensitivity">
    <vt:lpwstr>Public</vt:lpwstr>
  </property>
</Properties>
</file>