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60" r:id="rId5"/>
  </p:sldMasterIdLst>
  <p:notesMasterIdLst>
    <p:notesMasterId r:id="rId16"/>
  </p:notesMasterIdLst>
  <p:sldIdLst>
    <p:sldId id="334" r:id="rId6"/>
    <p:sldId id="494" r:id="rId7"/>
    <p:sldId id="491" r:id="rId8"/>
    <p:sldId id="501" r:id="rId9"/>
    <p:sldId id="492" r:id="rId10"/>
    <p:sldId id="500" r:id="rId11"/>
    <p:sldId id="490" r:id="rId12"/>
    <p:sldId id="475" r:id="rId13"/>
    <p:sldId id="489" r:id="rId14"/>
    <p:sldId id="481" r:id="rId15"/>
  </p:sldIdLst>
  <p:sldSz cx="12192000" cy="6858000"/>
  <p:notesSz cx="6669088"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21" userDrawn="1">
          <p15:clr>
            <a:srgbClr val="A4A3A4"/>
          </p15:clr>
        </p15:guide>
        <p15:guide id="2" pos="7061" userDrawn="1">
          <p15:clr>
            <a:srgbClr val="A4A3A4"/>
          </p15:clr>
        </p15:guide>
        <p15:guide id="3" orient="horz" pos="1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ka Ulrichova" initials="LU" lastIdx="10" clrIdx="0">
    <p:extLst>
      <p:ext uri="{19B8F6BF-5375-455C-9EA6-DF929625EA0E}">
        <p15:presenceInfo xmlns:p15="http://schemas.microsoft.com/office/powerpoint/2012/main" userId="S::lenka.ulrichova@differentiated.co.uk::9b483e27-3f76-4c1b-baa6-f074fc1ea4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CF4C"/>
    <a:srgbClr val="F7BA5E"/>
    <a:srgbClr val="A33B43"/>
    <a:srgbClr val="6E214E"/>
    <a:srgbClr val="5B3661"/>
    <a:srgbClr val="001946"/>
    <a:srgbClr val="C5484F"/>
    <a:srgbClr val="2B679C"/>
    <a:srgbClr val="CD4A50"/>
    <a:srgbClr val="357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175EE0-611D-4A50-8597-18CB2B50960D}" v="14" dt="2022-09-05T09:34:34.7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77" autoAdjust="0"/>
  </p:normalViewPr>
  <p:slideViewPr>
    <p:cSldViewPr snapToGrid="0">
      <p:cViewPr varScale="1">
        <p:scale>
          <a:sx n="99" d="100"/>
          <a:sy n="99" d="100"/>
        </p:scale>
        <p:origin x="912" y="72"/>
      </p:cViewPr>
      <p:guideLst>
        <p:guide orient="horz" pos="3521"/>
        <p:guide pos="7061"/>
        <p:guide orient="horz" pos="14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Griggs" userId="91682ee4e611b417" providerId="LiveId" clId="{AD175EE0-611D-4A50-8597-18CB2B50960D}"/>
    <pc:docChg chg="undo custSel modSld">
      <pc:chgData name="Jeremy Griggs" userId="91682ee4e611b417" providerId="LiveId" clId="{AD175EE0-611D-4A50-8597-18CB2B50960D}" dt="2022-09-05T13:07:16.658" v="1306" actId="6549"/>
      <pc:docMkLst>
        <pc:docMk/>
      </pc:docMkLst>
      <pc:sldChg chg="modSp mod">
        <pc:chgData name="Jeremy Griggs" userId="91682ee4e611b417" providerId="LiveId" clId="{AD175EE0-611D-4A50-8597-18CB2B50960D}" dt="2022-09-05T08:48:13.541" v="855" actId="207"/>
        <pc:sldMkLst>
          <pc:docMk/>
          <pc:sldMk cId="542004905" sldId="475"/>
        </pc:sldMkLst>
        <pc:spChg chg="mod">
          <ac:chgData name="Jeremy Griggs" userId="91682ee4e611b417" providerId="LiveId" clId="{AD175EE0-611D-4A50-8597-18CB2B50960D}" dt="2022-09-05T08:40:59.785" v="594" actId="6549"/>
          <ac:spMkLst>
            <pc:docMk/>
            <pc:sldMk cId="542004905" sldId="475"/>
            <ac:spMk id="34" creationId="{342C37E8-75AA-478C-8C8F-F394B0BB5D91}"/>
          </ac:spMkLst>
        </pc:spChg>
        <pc:spChg chg="mod">
          <ac:chgData name="Jeremy Griggs" userId="91682ee4e611b417" providerId="LiveId" clId="{AD175EE0-611D-4A50-8597-18CB2B50960D}" dt="2022-09-05T08:48:13.541" v="855" actId="207"/>
          <ac:spMkLst>
            <pc:docMk/>
            <pc:sldMk cId="542004905" sldId="475"/>
            <ac:spMk id="35" creationId="{715638DE-A84B-45D1-9250-4077595C1B6C}"/>
          </ac:spMkLst>
        </pc:spChg>
        <pc:spChg chg="mod">
          <ac:chgData name="Jeremy Griggs" userId="91682ee4e611b417" providerId="LiveId" clId="{AD175EE0-611D-4A50-8597-18CB2B50960D}" dt="2022-09-05T08:44:06.352" v="610" actId="207"/>
          <ac:spMkLst>
            <pc:docMk/>
            <pc:sldMk cId="542004905" sldId="475"/>
            <ac:spMk id="75" creationId="{22FCBD54-6078-4254-A388-FA8232588A2C}"/>
          </ac:spMkLst>
        </pc:spChg>
        <pc:spChg chg="mod">
          <ac:chgData name="Jeremy Griggs" userId="91682ee4e611b417" providerId="LiveId" clId="{AD175EE0-611D-4A50-8597-18CB2B50960D}" dt="2022-09-05T08:44:38.922" v="692" actId="20577"/>
          <ac:spMkLst>
            <pc:docMk/>
            <pc:sldMk cId="542004905" sldId="475"/>
            <ac:spMk id="78" creationId="{09040B20-8443-4A24-9476-1446B189BE11}"/>
          </ac:spMkLst>
        </pc:spChg>
      </pc:sldChg>
      <pc:sldChg chg="modSp mod">
        <pc:chgData name="Jeremy Griggs" userId="91682ee4e611b417" providerId="LiveId" clId="{AD175EE0-611D-4A50-8597-18CB2B50960D}" dt="2022-09-05T13:07:16.658" v="1306" actId="6549"/>
        <pc:sldMkLst>
          <pc:docMk/>
          <pc:sldMk cId="3590533316" sldId="500"/>
        </pc:sldMkLst>
        <pc:spChg chg="mod">
          <ac:chgData name="Jeremy Griggs" userId="91682ee4e611b417" providerId="LiveId" clId="{AD175EE0-611D-4A50-8597-18CB2B50960D}" dt="2022-09-05T09:33:20.556" v="1271" actId="207"/>
          <ac:spMkLst>
            <pc:docMk/>
            <pc:sldMk cId="3590533316" sldId="500"/>
            <ac:spMk id="63" creationId="{ABD180AB-355B-43F0-A517-02270D8CD452}"/>
          </ac:spMkLst>
        </pc:spChg>
        <pc:spChg chg="mod">
          <ac:chgData name="Jeremy Griggs" userId="91682ee4e611b417" providerId="LiveId" clId="{AD175EE0-611D-4A50-8597-18CB2B50960D}" dt="2022-09-05T09:28:12.794" v="1233" actId="207"/>
          <ac:spMkLst>
            <pc:docMk/>
            <pc:sldMk cId="3590533316" sldId="500"/>
            <ac:spMk id="64" creationId="{DE7D5AF0-0D81-4493-AA64-35FC64936835}"/>
          </ac:spMkLst>
        </pc:spChg>
        <pc:spChg chg="mod">
          <ac:chgData name="Jeremy Griggs" userId="91682ee4e611b417" providerId="LiveId" clId="{AD175EE0-611D-4A50-8597-18CB2B50960D}" dt="2022-09-05T13:07:16.658" v="1306" actId="6549"/>
          <ac:spMkLst>
            <pc:docMk/>
            <pc:sldMk cId="3590533316" sldId="500"/>
            <ac:spMk id="65" creationId="{7D511C47-E3EE-4F56-A308-EDA54B7EE35A}"/>
          </ac:spMkLst>
        </pc:spChg>
        <pc:spChg chg="mod">
          <ac:chgData name="Jeremy Griggs" userId="91682ee4e611b417" providerId="LiveId" clId="{AD175EE0-611D-4A50-8597-18CB2B50960D}" dt="2022-09-05T08:33:06.394" v="174" actId="20577"/>
          <ac:spMkLst>
            <pc:docMk/>
            <pc:sldMk cId="3590533316" sldId="500"/>
            <ac:spMk id="66" creationId="{786B6893-FB0A-4F5E-8E3F-A6222E2E44AD}"/>
          </ac:spMkLst>
        </pc:spChg>
        <pc:spChg chg="mod">
          <ac:chgData name="Jeremy Griggs" userId="91682ee4e611b417" providerId="LiveId" clId="{AD175EE0-611D-4A50-8597-18CB2B50960D}" dt="2022-09-05T08:51:03.812" v="931" actId="207"/>
          <ac:spMkLst>
            <pc:docMk/>
            <pc:sldMk cId="3590533316" sldId="500"/>
            <ac:spMk id="67" creationId="{0DCCEAB8-23BB-44BC-A648-D6548A3DCCF1}"/>
          </ac:spMkLst>
        </pc:spChg>
      </pc:sldChg>
      <pc:sldChg chg="modSp mod">
        <pc:chgData name="Jeremy Griggs" userId="91682ee4e611b417" providerId="LiveId" clId="{AD175EE0-611D-4A50-8597-18CB2B50960D}" dt="2022-09-05T09:34:37.044" v="1280" actId="207"/>
        <pc:sldMkLst>
          <pc:docMk/>
          <pc:sldMk cId="3550163182" sldId="501"/>
        </pc:sldMkLst>
        <pc:spChg chg="mod">
          <ac:chgData name="Jeremy Griggs" userId="91682ee4e611b417" providerId="LiveId" clId="{AD175EE0-611D-4A50-8597-18CB2B50960D}" dt="2022-09-05T09:34:17.075" v="1279" actId="20577"/>
          <ac:spMkLst>
            <pc:docMk/>
            <pc:sldMk cId="3550163182" sldId="501"/>
            <ac:spMk id="36" creationId="{DB8E0FAF-3C23-4193-BE2F-EDB4547C8801}"/>
          </ac:spMkLst>
        </pc:spChg>
        <pc:spChg chg="mod">
          <ac:chgData name="Jeremy Griggs" userId="91682ee4e611b417" providerId="LiveId" clId="{AD175EE0-611D-4A50-8597-18CB2B50960D}" dt="2022-09-05T09:34:37.044" v="1280" actId="207"/>
          <ac:spMkLst>
            <pc:docMk/>
            <pc:sldMk cId="3550163182" sldId="501"/>
            <ac:spMk id="38" creationId="{8DE80808-EB0D-4E1B-8B85-0F7769529F80}"/>
          </ac:spMkLst>
        </pc:spChg>
        <pc:spChg chg="mod">
          <ac:chgData name="Jeremy Griggs" userId="91682ee4e611b417" providerId="LiveId" clId="{AD175EE0-611D-4A50-8597-18CB2B50960D}" dt="2022-09-05T08:35:13.154" v="269" actId="20577"/>
          <ac:spMkLst>
            <pc:docMk/>
            <pc:sldMk cId="3550163182" sldId="501"/>
            <ac:spMk id="82" creationId="{E16B9DD8-6AC8-46DF-BB85-36DD11832732}"/>
          </ac:spMkLst>
        </pc:spChg>
        <pc:spChg chg="mod">
          <ac:chgData name="Jeremy Griggs" userId="91682ee4e611b417" providerId="LiveId" clId="{AD175EE0-611D-4A50-8597-18CB2B50960D}" dt="2022-09-05T08:37:26.246" v="419" actId="207"/>
          <ac:spMkLst>
            <pc:docMk/>
            <pc:sldMk cId="3550163182" sldId="501"/>
            <ac:spMk id="83" creationId="{448FD7A3-9A35-4C0E-9FBA-425B1AE135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135"/>
          </a:xfrm>
          <a:prstGeom prst="rect">
            <a:avLst/>
          </a:prstGeom>
        </p:spPr>
        <p:txBody>
          <a:bodyPr vert="horz" lIns="91440" tIns="45720" rIns="91440" bIns="45720" rtlCol="0"/>
          <a:lstStyle>
            <a:lvl1pPr algn="r">
              <a:defRPr sz="1200"/>
            </a:lvl1pPr>
          </a:lstStyle>
          <a:p>
            <a:fld id="{2E241699-AF59-4561-9D98-B4B9A5CC2E85}" type="datetimeFigureOut">
              <a:rPr lang="en-GB" smtClean="0"/>
              <a:t>05/09/2022</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958"/>
            <a:ext cx="533527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889938"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30091"/>
            <a:ext cx="2889938" cy="498134"/>
          </a:xfrm>
          <a:prstGeom prst="rect">
            <a:avLst/>
          </a:prstGeom>
        </p:spPr>
        <p:txBody>
          <a:bodyPr vert="horz" lIns="91440" tIns="45720" rIns="91440" bIns="45720" rtlCol="0" anchor="b"/>
          <a:lstStyle>
            <a:lvl1pPr algn="r">
              <a:defRPr sz="1200"/>
            </a:lvl1pPr>
          </a:lstStyle>
          <a:p>
            <a:fld id="{544500A2-1A37-41CA-951B-2751FAF85F10}" type="slidenum">
              <a:rPr lang="en-GB" smtClean="0"/>
              <a:t>‹#›</a:t>
            </a:fld>
            <a:endParaRPr lang="en-GB"/>
          </a:p>
        </p:txBody>
      </p:sp>
    </p:spTree>
    <p:extLst>
      <p:ext uri="{BB962C8B-B14F-4D97-AF65-F5344CB8AC3E}">
        <p14:creationId xmlns:p14="http://schemas.microsoft.com/office/powerpoint/2010/main" val="90021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dirty="0"/>
              <a:t>FRAME,  say something like:</a:t>
            </a:r>
          </a:p>
          <a:p>
            <a:endParaRPr lang="en-GB" b="1" i="1" dirty="0"/>
          </a:p>
          <a:p>
            <a:pPr marL="171450" indent="-171450">
              <a:buFont typeface="Arial" panose="020B0604020202020204" pitchFamily="34" charset="0"/>
              <a:buChar char="•"/>
            </a:pPr>
            <a:r>
              <a:rPr lang="en-GB" sz="1200" b="0" kern="1200" dirty="0">
                <a:solidFill>
                  <a:schemeClr val="tx1"/>
                </a:solidFill>
                <a:latin typeface="+mn-lt"/>
                <a:ea typeface="+mn-ea"/>
                <a:cs typeface="+mn-cs"/>
              </a:rPr>
              <a:t>Thanks for giving us an hour of your time, we appreciate how busy you are and if we can give you some time back after this discussion, we certainly will!</a:t>
            </a:r>
          </a:p>
          <a:p>
            <a:pPr marL="171450" indent="-171450">
              <a:buFont typeface="Arial" panose="020B0604020202020204" pitchFamily="34" charset="0"/>
              <a:buChar char="•"/>
            </a:pPr>
            <a:r>
              <a:rPr lang="en-GB" sz="1200" b="0" kern="1200" dirty="0">
                <a:solidFill>
                  <a:schemeClr val="tx1"/>
                </a:solidFill>
                <a:latin typeface="+mn-lt"/>
                <a:ea typeface="+mn-ea"/>
                <a:cs typeface="+mn-cs"/>
              </a:rPr>
              <a:t>Having been a successful IT partner to many INSURANCE firms for a long time, we are now investing a bit more of our time trying to better understand our insurance customers</a:t>
            </a:r>
          </a:p>
          <a:p>
            <a:pPr marL="171450" indent="-171450">
              <a:buFont typeface="Arial" panose="020B0604020202020204" pitchFamily="34" charset="0"/>
              <a:buChar char="•"/>
            </a:pPr>
            <a:r>
              <a:rPr lang="en-GB" sz="1200" b="0" kern="1200" dirty="0">
                <a:solidFill>
                  <a:schemeClr val="tx1"/>
                </a:solidFill>
                <a:latin typeface="+mn-lt"/>
                <a:ea typeface="+mn-ea"/>
                <a:cs typeface="+mn-cs"/>
              </a:rPr>
              <a:t>So, with that in mind, we’d like to share what, based on our research we think is really going on in your world and the specific challenges you face to maintain and grow your businesses.  We’ll talk about the pressures and challenges you face and of course what we think IT needs to deliver for you. </a:t>
            </a:r>
          </a:p>
          <a:p>
            <a:pPr marL="171450" indent="-171450">
              <a:buFont typeface="Arial" panose="020B0604020202020204" pitchFamily="34" charset="0"/>
              <a:buChar char="•"/>
            </a:pPr>
            <a:r>
              <a:rPr lang="en-GB" sz="1200" b="0" kern="1200" dirty="0">
                <a:solidFill>
                  <a:schemeClr val="tx1"/>
                </a:solidFill>
                <a:latin typeface="+mn-lt"/>
                <a:ea typeface="+mn-ea"/>
                <a:cs typeface="+mn-cs"/>
              </a:rPr>
              <a:t>We’re not Insurance experts so there might be a few holes and a few things might be a bit out of date;  Similarly we don’t have time to go into any potential solutions in any technical detail, but we will be happy to cover any of that offline after today</a:t>
            </a:r>
          </a:p>
          <a:p>
            <a:pPr marL="171450" indent="-171450">
              <a:buFont typeface="Arial" panose="020B0604020202020204" pitchFamily="34" charset="0"/>
              <a:buChar char="•"/>
            </a:pPr>
            <a:r>
              <a:rPr lang="en-GB" sz="1200" b="1" kern="1200" dirty="0">
                <a:solidFill>
                  <a:schemeClr val="tx1"/>
                </a:solidFill>
                <a:latin typeface="+mn-lt"/>
                <a:ea typeface="+mn-ea"/>
                <a:cs typeface="+mn-cs"/>
              </a:rPr>
              <a:t>Our desired outcome</a:t>
            </a:r>
            <a:r>
              <a:rPr lang="en-GB" sz="1200" b="0" kern="1200" dirty="0">
                <a:solidFill>
                  <a:schemeClr val="tx1"/>
                </a:solidFill>
                <a:latin typeface="+mn-lt"/>
                <a:ea typeface="+mn-ea"/>
                <a:cs typeface="+mn-cs"/>
              </a:rPr>
              <a:t> is simply to  - share our research with you;  </a:t>
            </a:r>
            <a:r>
              <a:rPr lang="en-GB" dirty="0"/>
              <a:t>explore </a:t>
            </a:r>
            <a:r>
              <a:rPr lang="en-GB" sz="1200" b="0" kern="1200" dirty="0">
                <a:solidFill>
                  <a:schemeClr val="tx1"/>
                </a:solidFill>
                <a:latin typeface="+mn-lt"/>
                <a:ea typeface="+mn-ea"/>
                <a:cs typeface="+mn-cs"/>
              </a:rPr>
              <a:t>those aspects that resonate with your firm and potentially take away some areas for further discussion.  </a:t>
            </a:r>
          </a:p>
          <a:p>
            <a:pPr marL="171450" indent="-171450">
              <a:buFont typeface="Arial" panose="020B0604020202020204" pitchFamily="34" charset="0"/>
              <a:buChar char="•"/>
            </a:pPr>
            <a:r>
              <a:rPr lang="en-GB" sz="1200" b="0" kern="1200" dirty="0">
                <a:solidFill>
                  <a:schemeClr val="tx1"/>
                </a:solidFill>
                <a:latin typeface="+mn-lt"/>
                <a:ea typeface="+mn-ea"/>
                <a:cs typeface="+mn-cs"/>
              </a:rPr>
              <a:t>As we are keen to keep improving, we’d ask you to be really open and provide us with constructive feedback so that we can provide a better service to you and our other Insurance customers.</a:t>
            </a:r>
          </a:p>
          <a:p>
            <a:pPr marL="171450" indent="-171450">
              <a:buFont typeface="Arial" panose="020B0604020202020204" pitchFamily="34" charset="0"/>
              <a:buChar char="•"/>
            </a:pPr>
            <a:endParaRPr lang="en-GB" sz="1200" b="0" kern="1200" dirty="0">
              <a:solidFill>
                <a:schemeClr val="tx1"/>
              </a:solidFill>
              <a:latin typeface="+mn-lt"/>
              <a:ea typeface="+mn-ea"/>
              <a:cs typeface="+mn-cs"/>
            </a:endParaRPr>
          </a:p>
          <a:p>
            <a:pPr marL="171450" indent="-171450">
              <a:buFont typeface="Arial" panose="020B0604020202020204" pitchFamily="34" charset="0"/>
              <a:buChar char="•"/>
            </a:pPr>
            <a:endParaRPr lang="en-GB" sz="1200" b="0" kern="1200" dirty="0">
              <a:solidFill>
                <a:schemeClr val="tx1"/>
              </a:solidFill>
              <a:latin typeface="+mn-lt"/>
              <a:ea typeface="+mn-ea"/>
              <a:cs typeface="+mn-cs"/>
            </a:endParaRPr>
          </a:p>
          <a:p>
            <a:pPr marL="171450" indent="-171450">
              <a:buFont typeface="Arial" panose="020B0604020202020204" pitchFamily="34" charset="0"/>
              <a:buChar char="•"/>
            </a:pPr>
            <a:r>
              <a:rPr lang="en-GB" sz="1200" b="0" kern="1200" dirty="0">
                <a:solidFill>
                  <a:schemeClr val="tx1"/>
                </a:solidFill>
                <a:latin typeface="+mn-lt"/>
                <a:ea typeface="+mn-ea"/>
                <a:cs typeface="+mn-cs"/>
              </a:rPr>
              <a:t>WHAT WE WILL TALK ABOUT:</a:t>
            </a:r>
          </a:p>
          <a:p>
            <a:pPr marL="685800" lvl="1" indent="-228600">
              <a:buFont typeface="+mj-lt"/>
              <a:buAutoNum type="arabicPeriod"/>
            </a:pPr>
            <a:r>
              <a:rPr lang="en-GB" sz="1200" b="0" kern="1200" dirty="0">
                <a:solidFill>
                  <a:schemeClr val="tx1"/>
                </a:solidFill>
                <a:latin typeface="+mn-lt"/>
                <a:ea typeface="+mn-ea"/>
                <a:cs typeface="+mn-cs"/>
              </a:rPr>
              <a:t>The macro stuff / the mega trends and big changes we have seen in Insurance </a:t>
            </a:r>
          </a:p>
          <a:p>
            <a:pPr marL="685800" lvl="1" indent="-228600">
              <a:buFont typeface="+mj-lt"/>
              <a:buAutoNum type="arabicPeriod"/>
            </a:pPr>
            <a:r>
              <a:rPr lang="en-GB" sz="1200" b="0" kern="1200" dirty="0">
                <a:solidFill>
                  <a:schemeClr val="tx1"/>
                </a:solidFill>
                <a:latin typeface="+mn-lt"/>
                <a:ea typeface="+mn-ea"/>
                <a:cs typeface="+mn-cs"/>
              </a:rPr>
              <a:t>How that has created more localised political drivers and trends in Insurance </a:t>
            </a:r>
          </a:p>
          <a:p>
            <a:pPr marL="685800" lvl="1" indent="-228600">
              <a:buFont typeface="+mj-lt"/>
              <a:buAutoNum type="arabicPeriod"/>
            </a:pPr>
            <a:r>
              <a:rPr lang="en-GB" sz="1200" b="0" kern="1200" dirty="0">
                <a:solidFill>
                  <a:schemeClr val="tx1"/>
                </a:solidFill>
                <a:latin typeface="+mn-lt"/>
                <a:ea typeface="+mn-ea"/>
                <a:cs typeface="+mn-cs"/>
              </a:rPr>
              <a:t>How these things are shaping transformation  - What is happening and why</a:t>
            </a:r>
          </a:p>
          <a:p>
            <a:pPr marL="685800" lvl="1" indent="-228600">
              <a:buFont typeface="+mj-lt"/>
              <a:buAutoNum type="arabicPeriod"/>
            </a:pPr>
            <a:r>
              <a:rPr lang="en-GB" sz="1200" b="0" kern="1200" dirty="0">
                <a:solidFill>
                  <a:schemeClr val="tx1"/>
                </a:solidFill>
                <a:latin typeface="+mn-lt"/>
                <a:ea typeface="+mn-ea"/>
                <a:cs typeface="+mn-cs"/>
              </a:rPr>
              <a:t>And of course how investment in technology is helping and changing </a:t>
            </a:r>
          </a:p>
        </p:txBody>
      </p:sp>
      <p:sp>
        <p:nvSpPr>
          <p:cNvPr id="4" name="Slide Number Placeholder 3"/>
          <p:cNvSpPr>
            <a:spLocks noGrp="1"/>
          </p:cNvSpPr>
          <p:nvPr>
            <p:ph type="sldNum" sz="quarter" idx="5"/>
          </p:nvPr>
        </p:nvSpPr>
        <p:spPr/>
        <p:txBody>
          <a:bodyPr/>
          <a:lstStyle/>
          <a:p>
            <a:fld id="{544500A2-1A37-41CA-951B-2751FAF85F10}" type="slidenum">
              <a:rPr lang="en-GB" smtClean="0"/>
              <a:t>1</a:t>
            </a:fld>
            <a:endParaRPr lang="en-GB"/>
          </a:p>
        </p:txBody>
      </p:sp>
    </p:spTree>
    <p:extLst>
      <p:ext uri="{BB962C8B-B14F-4D97-AF65-F5344CB8AC3E}">
        <p14:creationId xmlns:p14="http://schemas.microsoft.com/office/powerpoint/2010/main" val="2353964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a:p>
        </p:txBody>
      </p:sp>
      <p:sp>
        <p:nvSpPr>
          <p:cNvPr id="4" name="Slide Number Placeholder 3"/>
          <p:cNvSpPr>
            <a:spLocks noGrp="1"/>
          </p:cNvSpPr>
          <p:nvPr>
            <p:ph type="sldNum" sz="quarter" idx="5"/>
          </p:nvPr>
        </p:nvSpPr>
        <p:spPr/>
        <p:txBody>
          <a:bodyPr/>
          <a:lstStyle/>
          <a:p>
            <a:fld id="{544500A2-1A37-41CA-951B-2751FAF85F10}" type="slidenum">
              <a:rPr lang="en-GB" smtClean="0"/>
              <a:t>10</a:t>
            </a:fld>
            <a:endParaRPr lang="en-GB"/>
          </a:p>
        </p:txBody>
      </p:sp>
    </p:spTree>
    <p:extLst>
      <p:ext uri="{BB962C8B-B14F-4D97-AF65-F5344CB8AC3E}">
        <p14:creationId xmlns:p14="http://schemas.microsoft.com/office/powerpoint/2010/main" val="3271870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98650" y="84138"/>
            <a:ext cx="2725738" cy="1533525"/>
          </a:xfrm>
        </p:spPr>
      </p:sp>
      <p:sp>
        <p:nvSpPr>
          <p:cNvPr id="3" name="Notes Placeholder 2"/>
          <p:cNvSpPr>
            <a:spLocks noGrp="1"/>
          </p:cNvSpPr>
          <p:nvPr>
            <p:ph type="body" idx="1"/>
          </p:nvPr>
        </p:nvSpPr>
        <p:spPr>
          <a:xfrm>
            <a:off x="153102" y="1615519"/>
            <a:ext cx="6514443" cy="8312706"/>
          </a:xfrm>
        </p:spPr>
        <p:txBody>
          <a:bodyPr/>
          <a:lstStyle/>
          <a:p>
            <a:r>
              <a:rPr lang="en-GB" sz="1600"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Trebuchet MS" panose="020B0703020202090204" pitchFamily="34" charset="0"/>
            </a:endParaRPr>
          </a:p>
          <a:p>
            <a:r>
              <a:rPr lang="en-GB" sz="1600" b="0" i="0" dirty="0"/>
              <a:t>These are points for discussion</a:t>
            </a:r>
          </a:p>
          <a:p>
            <a:pPr marL="171450" indent="-171450">
              <a:buFont typeface="Arial" panose="020B0604020202020204" pitchFamily="34" charset="0"/>
              <a:buChar char="•"/>
            </a:pPr>
            <a:r>
              <a:rPr lang="en-GB" sz="1600" b="0" i="0" dirty="0">
                <a:latin typeface="Trebuchet MS" panose="020B0703020202090204" pitchFamily="34" charset="0"/>
              </a:rPr>
              <a:t>D</a:t>
            </a:r>
            <a:r>
              <a:rPr lang="en-GB" sz="1600" dirty="0">
                <a:latin typeface="Trebuchet MS" panose="020B0703020202090204" pitchFamily="34" charset="0"/>
              </a:rPr>
              <a:t>o these subjects or drivers resonate with your customer? </a:t>
            </a:r>
          </a:p>
          <a:p>
            <a:pPr marL="171450" indent="-171450">
              <a:buFont typeface="Arial" panose="020B0604020202020204" pitchFamily="34" charset="0"/>
              <a:buChar char="•"/>
            </a:pPr>
            <a:r>
              <a:rPr lang="en-GB" sz="1600" dirty="0">
                <a:latin typeface="Trebuchet MS" panose="020B0703020202090204" pitchFamily="34" charset="0"/>
              </a:rPr>
              <a:t>To what extent?</a:t>
            </a:r>
            <a:endParaRPr lang="en-GB" sz="1600" dirty="0"/>
          </a:p>
          <a:p>
            <a:pPr fontAlgn="base"/>
            <a:endParaRPr lang="en-GB" sz="1500" dirty="0"/>
          </a:p>
          <a:p>
            <a:pPr fontAlgn="base"/>
            <a:endParaRPr lang="en-GB" sz="1500" dirty="0"/>
          </a:p>
          <a:p>
            <a:pPr fontAlgn="base"/>
            <a:r>
              <a:rPr lang="en-GB" sz="1500" dirty="0"/>
              <a:t>Technological innovation, regulatory reforms and the increasing digitalisation of people’s daily lives are reshaping the insurance and financial services landscape. </a:t>
            </a:r>
          </a:p>
          <a:p>
            <a:pPr fontAlgn="base"/>
            <a:endParaRPr lang="en-GB" sz="1500" dirty="0"/>
          </a:p>
          <a:p>
            <a:pPr marL="285750" indent="-285750" fontAlgn="base">
              <a:buFont typeface="Arial" panose="020B0604020202020204" pitchFamily="34" charset="0"/>
              <a:buChar char="•"/>
            </a:pPr>
            <a:r>
              <a:rPr lang="en-GB" sz="1500" dirty="0"/>
              <a:t>Technology such as cloud, mobile, digital payments, blockchain and artificial intelligence are driving digitisation</a:t>
            </a:r>
          </a:p>
          <a:p>
            <a:pPr marL="285750" indent="-285750" fontAlgn="base">
              <a:buFont typeface="Arial" panose="020B0604020202020204" pitchFamily="34" charset="0"/>
              <a:buChar char="•"/>
            </a:pPr>
            <a:endParaRPr lang="en-GB" sz="1500" dirty="0"/>
          </a:p>
          <a:p>
            <a:pPr marL="285750" indent="-285750" fontAlgn="base">
              <a:buFont typeface="Arial" panose="020B0604020202020204" pitchFamily="34" charset="0"/>
              <a:buChar char="•"/>
            </a:pPr>
            <a:r>
              <a:rPr lang="en-GB" sz="1500" dirty="0"/>
              <a:t>Regulation such as Open Banking which is </a:t>
            </a:r>
            <a:r>
              <a:rPr lang="en-GB" sz="1600" b="0" dirty="0"/>
              <a:t>opening-up financial services to new competitors and this includes insurance products</a:t>
            </a:r>
          </a:p>
          <a:p>
            <a:pPr marL="285750" indent="-285750" fontAlgn="base">
              <a:buFont typeface="Arial" panose="020B0604020202020204" pitchFamily="34" charset="0"/>
              <a:buChar char="•"/>
            </a:pPr>
            <a:endParaRPr lang="en-GB" sz="1600" b="0" dirty="0"/>
          </a:p>
          <a:p>
            <a:pPr marL="285750" indent="-285750" fontAlgn="base">
              <a:buFont typeface="Arial" panose="020B0604020202020204" pitchFamily="34" charset="0"/>
              <a:buChar char="•"/>
            </a:pPr>
            <a:r>
              <a:rPr lang="en-GB" sz="1600" b="0" dirty="0"/>
              <a:t>Mobile adoption, social media and E-commerce growth are changing consumers perceptions, expectations and behaviour</a:t>
            </a:r>
          </a:p>
          <a:p>
            <a:pPr fontAlgn="base"/>
            <a:endParaRPr lang="en-GB" sz="1600" b="0" dirty="0"/>
          </a:p>
          <a:p>
            <a:pPr fontAlgn="base"/>
            <a:r>
              <a:rPr lang="en-GB" sz="1500" dirty="0"/>
              <a:t>New players have entered the market which includes; Amazon, Ant Group and </a:t>
            </a:r>
            <a:r>
              <a:rPr lang="en-GB" sz="1500" dirty="0" err="1"/>
              <a:t>PingAn</a:t>
            </a:r>
            <a:r>
              <a:rPr lang="en-GB" sz="1500" dirty="0"/>
              <a:t> </a:t>
            </a:r>
          </a:p>
          <a:p>
            <a:pPr fontAlgn="base"/>
            <a:endParaRPr lang="en-GB" sz="1500" dirty="0"/>
          </a:p>
          <a:p>
            <a:pPr marL="0" marR="0" lvl="0" indent="0" algn="l" defTabSz="914400" rtl="0" eaLnBrk="1" fontAlgn="base" latinLnBrk="0" hangingPunct="1">
              <a:lnSpc>
                <a:spcPct val="100000"/>
              </a:lnSpc>
              <a:spcBef>
                <a:spcPts val="0"/>
              </a:spcBef>
              <a:spcAft>
                <a:spcPts val="0"/>
              </a:spcAft>
              <a:buClrTx/>
              <a:buSzTx/>
              <a:buFontTx/>
              <a:buNone/>
              <a:tabLst/>
              <a:defRPr/>
            </a:pPr>
            <a:r>
              <a:rPr lang="en-GB" sz="1500" dirty="0"/>
              <a:t>The COVID-19 pandemic has created a cross-generational shift to digital channels  - </a:t>
            </a:r>
            <a:r>
              <a:rPr lang="en-GB" sz="1600" b="0" dirty="0"/>
              <a:t>“THREE YEARS of digital transformation in MONTHS!</a:t>
            </a:r>
          </a:p>
          <a:p>
            <a:pPr fontAlgn="base"/>
            <a:endParaRPr lang="en-GB" sz="1500" dirty="0"/>
          </a:p>
          <a:p>
            <a:pPr fontAlgn="base"/>
            <a:r>
              <a:rPr lang="en-GB" sz="1500" dirty="0"/>
              <a:t>It has also created a financial crisis with low interest rates, increasing credit issues and has squeezed investment income.</a:t>
            </a:r>
          </a:p>
          <a:p>
            <a:pPr fontAlgn="base"/>
            <a:endParaRPr lang="en-GB" sz="1500" dirty="0"/>
          </a:p>
          <a:p>
            <a:pPr fontAlgn="base"/>
            <a:r>
              <a:rPr lang="en-GB" sz="1500" dirty="0"/>
              <a:t>The industry is rapidly transforming towards a digital insurance ecosystem</a:t>
            </a:r>
          </a:p>
          <a:p>
            <a:pPr fontAlgn="base"/>
            <a:endParaRPr lang="en-GB" sz="1500" dirty="0"/>
          </a:p>
          <a:p>
            <a:pPr marL="285750" indent="-285750">
              <a:buFont typeface="Arial" panose="020B0604020202020204" pitchFamily="34" charset="0"/>
              <a:buChar char="•"/>
            </a:pPr>
            <a:r>
              <a:rPr lang="en-GB" sz="1400" b="0" dirty="0"/>
              <a:t>Insurance companies are transforming / having to transform to a digital financial ecosystem</a:t>
            </a:r>
          </a:p>
          <a:p>
            <a:pPr marL="285750" indent="-285750">
              <a:buFont typeface="Arial" panose="020B0604020202020204" pitchFamily="34" charset="0"/>
              <a:buChar char="•"/>
            </a:pPr>
            <a:endParaRPr lang="en-GB" sz="1400" b="0" dirty="0"/>
          </a:p>
          <a:p>
            <a:pPr marL="285750" indent="-285750">
              <a:buFont typeface="Arial" panose="020B0604020202020204" pitchFamily="34" charset="0"/>
              <a:buChar char="•"/>
            </a:pPr>
            <a:r>
              <a:rPr lang="en-GB" sz="1400" b="0" dirty="0"/>
              <a:t>Insurance brokers/agents need to add digital engagement to their traditional people based engagement</a:t>
            </a:r>
          </a:p>
          <a:p>
            <a:pPr marL="285750" indent="-285750">
              <a:buFont typeface="Arial" panose="020B0604020202020204" pitchFamily="34" charset="0"/>
              <a:buChar char="•"/>
            </a:pPr>
            <a:endParaRPr lang="en-GB" sz="1400" b="0" dirty="0"/>
          </a:p>
          <a:p>
            <a:pPr marL="285750" indent="-285750">
              <a:buFont typeface="Arial" panose="020B0604020202020204" pitchFamily="34" charset="0"/>
              <a:buChar char="•"/>
            </a:pPr>
            <a:r>
              <a:rPr lang="en-GB" sz="1400" dirty="0"/>
              <a:t>Widespread adoption of digital is leading towards to and improving efficiency despite huge issues of legacy IT</a:t>
            </a:r>
          </a:p>
          <a:p>
            <a:endParaRPr lang="en-GB" sz="1400" b="0" dirty="0"/>
          </a:p>
          <a:p>
            <a:r>
              <a:rPr lang="en-GB" sz="1400" dirty="0"/>
              <a:t>(Some insurers are still running apps on legacy 1970s/80s MF systems!!)</a:t>
            </a:r>
            <a:endParaRPr lang="en-GB" sz="1400" b="0" dirty="0"/>
          </a:p>
          <a:p>
            <a:endParaRPr lang="en-GB" sz="1400" b="0" dirty="0"/>
          </a:p>
          <a:p>
            <a:pPr marL="0" indent="0">
              <a:buFont typeface="Arial" panose="020B0604020202020204" pitchFamily="34" charset="0"/>
              <a:buNone/>
            </a:pPr>
            <a:r>
              <a:rPr lang="en-GB" sz="1400" b="0" dirty="0"/>
              <a:t>Insurance today is a low-touch industry and insurers need to innovate to meet changing needs, they need to move ever faster as the threat of economic headwinds, political change, disasters and digital players could disrupt them at any time.</a:t>
            </a:r>
          </a:p>
          <a:p>
            <a:pPr marL="0" indent="0">
              <a:buFont typeface="Arial" panose="020B0604020202020204" pitchFamily="34" charset="0"/>
              <a:buNone/>
            </a:pPr>
            <a:endParaRPr lang="en-GB" sz="1400" dirty="0"/>
          </a:p>
          <a:p>
            <a:endParaRPr lang="en-GB" sz="14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2</a:t>
            </a:fld>
            <a:endParaRPr lang="en-GB"/>
          </a:p>
        </p:txBody>
      </p:sp>
    </p:spTree>
    <p:extLst>
      <p:ext uri="{BB962C8B-B14F-4D97-AF65-F5344CB8AC3E}">
        <p14:creationId xmlns:p14="http://schemas.microsoft.com/office/powerpoint/2010/main" val="119555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204788"/>
            <a:ext cx="3967163" cy="2232025"/>
          </a:xfrm>
        </p:spPr>
      </p:sp>
      <p:sp>
        <p:nvSpPr>
          <p:cNvPr id="3" name="Notes Placeholder 2"/>
          <p:cNvSpPr>
            <a:spLocks noGrp="1"/>
          </p:cNvSpPr>
          <p:nvPr>
            <p:ph type="body" idx="1"/>
          </p:nvPr>
        </p:nvSpPr>
        <p:spPr>
          <a:xfrm>
            <a:off x="108701" y="2437398"/>
            <a:ext cx="6451685" cy="7266990"/>
          </a:xfrm>
        </p:spPr>
        <p:txBody>
          <a:bodyPr/>
          <a:lstStyle/>
          <a:p>
            <a:r>
              <a:rPr lang="en-GB" sz="1400"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Trebuchet MS" panose="020B0703020202090204" pitchFamily="34" charset="0"/>
            </a:endParaRPr>
          </a:p>
          <a:p>
            <a:r>
              <a:rPr lang="en-GB" sz="1400" b="0" i="0" dirty="0"/>
              <a:t>These are points for discussion</a:t>
            </a:r>
          </a:p>
          <a:p>
            <a:pPr marL="171450" indent="-171450">
              <a:buFont typeface="Arial" panose="020B0604020202020204" pitchFamily="34" charset="0"/>
              <a:buChar char="•"/>
            </a:pPr>
            <a:r>
              <a:rPr lang="en-GB" sz="1400" b="0" i="0" dirty="0">
                <a:latin typeface="Trebuchet MS" panose="020B0703020202090204" pitchFamily="34" charset="0"/>
              </a:rPr>
              <a:t>D</a:t>
            </a:r>
            <a:r>
              <a:rPr lang="en-GB" sz="1400" dirty="0">
                <a:latin typeface="Trebuchet MS" panose="020B0703020202090204" pitchFamily="34" charset="0"/>
              </a:rPr>
              <a:t>o these subjects or drivers resonate with your customer? </a:t>
            </a:r>
          </a:p>
          <a:p>
            <a:pPr marL="171450" indent="-171450">
              <a:buFont typeface="Arial" panose="020B0604020202020204" pitchFamily="34" charset="0"/>
              <a:buChar char="•"/>
            </a:pPr>
            <a:r>
              <a:rPr lang="en-GB" sz="1400" dirty="0">
                <a:latin typeface="Trebuchet MS" panose="020B0703020202090204" pitchFamily="34" charset="0"/>
              </a:rPr>
              <a:t>To what extent?</a:t>
            </a:r>
            <a:endParaRPr lang="en-GB" sz="1400" dirty="0"/>
          </a:p>
          <a:p>
            <a:endParaRPr lang="en-GB" sz="1300" dirty="0"/>
          </a:p>
          <a:p>
            <a:endParaRPr lang="en-GB"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i="1" dirty="0"/>
              <a:t>Background reading on slide content for context.</a:t>
            </a:r>
          </a:p>
          <a:p>
            <a:endParaRPr lang="en-GB" sz="1300" dirty="0"/>
          </a:p>
          <a:p>
            <a:r>
              <a:rPr lang="en-GB" sz="1300" dirty="0"/>
              <a:t>Given the challenges we see, we believe that firms in the industry are under pressure and therefore many of them are on their own journeys towards a digital insurance ecosystem. According to </a:t>
            </a:r>
            <a:r>
              <a:rPr lang="en-GB" sz="2000" dirty="0">
                <a:solidFill>
                  <a:srgbClr val="1E8BEB"/>
                </a:solidFill>
                <a:latin typeface="Proxima Nova Light" panose="02000506030000020004" pitchFamily="2" charset="0"/>
              </a:rPr>
              <a:t>The Economist Intelligence Unit in March 2020, 45% of respondents said their strategic response to the COVID crisis was to build a “true digital ecosystem.”</a:t>
            </a:r>
            <a:r>
              <a:rPr lang="en-GB" sz="1300" dirty="0"/>
              <a:t> </a:t>
            </a:r>
            <a:endParaRPr lang="en-GB" sz="1300" b="1" dirty="0"/>
          </a:p>
          <a:p>
            <a:endParaRPr lang="en-GB" sz="1300" b="1" dirty="0"/>
          </a:p>
          <a:p>
            <a:r>
              <a:rPr lang="en-GB" sz="1300" dirty="0"/>
              <a:t>Some are “born digital” disrupters who respond quickly and innovate but may have less credibility and some are well established traditional firms, who may have credibility but legacy processes and far less agility.</a:t>
            </a:r>
          </a:p>
          <a:p>
            <a:endParaRPr lang="en-GB" sz="1300" dirty="0"/>
          </a:p>
          <a:p>
            <a:endParaRPr lang="en-GB" sz="1300" b="0" dirty="0"/>
          </a:p>
          <a:p>
            <a:r>
              <a:rPr lang="en-GB" sz="1300" b="0" dirty="0"/>
              <a:t>Before we consider any potential IT solutions, let’s just take a moment to walk through what we think the </a:t>
            </a:r>
            <a:r>
              <a:rPr lang="en-GB" sz="1300" b="1" dirty="0"/>
              <a:t>key pressures on Insurance firms </a:t>
            </a:r>
            <a:r>
              <a:rPr lang="en-GB" sz="1300" b="0" dirty="0"/>
              <a:t>are</a:t>
            </a:r>
          </a:p>
          <a:p>
            <a:endParaRPr lang="en-GB" sz="1300" dirty="0"/>
          </a:p>
          <a:p>
            <a:pPr marL="0" indent="0">
              <a:buNone/>
            </a:pPr>
            <a:r>
              <a:rPr lang="en-GB" sz="1300" b="1" dirty="0"/>
              <a:t>1. Customer Experience:</a:t>
            </a:r>
            <a:r>
              <a:rPr lang="en-GB" sz="1300" dirty="0"/>
              <a:t> Insurance is a low-touch industry; 34% of customers do not interact even once a year with their insurer. The growing influence of </a:t>
            </a:r>
            <a:r>
              <a:rPr lang="en-GB" sz="1300" dirty="0" err="1"/>
              <a:t>BigTechs</a:t>
            </a:r>
            <a:r>
              <a:rPr lang="en-GB" sz="1300" dirty="0"/>
              <a:t> has raised the bar for customer experience. COVID—19 has caused a cross-generational shift to digital. The willingness to purchase from </a:t>
            </a:r>
            <a:r>
              <a:rPr lang="en-GB" sz="1300" dirty="0" err="1"/>
              <a:t>BigTechs</a:t>
            </a:r>
            <a:r>
              <a:rPr lang="en-GB" sz="1300" dirty="0"/>
              <a:t> has risen from 17% in 2016 to 44% in April 2020.  The customer experience is now a key battleground and financial firms, </a:t>
            </a:r>
            <a:r>
              <a:rPr lang="en-GB" sz="1300" dirty="0" err="1"/>
              <a:t>BigTech</a:t>
            </a:r>
            <a:r>
              <a:rPr lang="en-GB" sz="1300" dirty="0"/>
              <a:t> and </a:t>
            </a:r>
            <a:r>
              <a:rPr lang="en-GB" sz="1300" dirty="0" err="1"/>
              <a:t>InsureTech</a:t>
            </a:r>
            <a:r>
              <a:rPr lang="en-GB" sz="1300" dirty="0"/>
              <a:t> are now battling to be the ‘financial front door’ to digital consumers and value added providers to businesses.</a:t>
            </a:r>
          </a:p>
          <a:p>
            <a:endParaRPr lang="en-GB" sz="1300" dirty="0"/>
          </a:p>
          <a:p>
            <a:r>
              <a:rPr lang="en-GB" sz="1300" b="1" dirty="0"/>
              <a:t>2. Risk: </a:t>
            </a:r>
            <a:r>
              <a:rPr lang="en-GB" sz="1300" b="0" dirty="0"/>
              <a:t>Risk is at the core of the insurance business. Risks related to climate change led to record insurance pay-outs in 2020. COVID-19 will also impact insurers both economically but also in customer understanding of risks. Insurers can benefit from the avalanche of data from connected devices (such as cars, fitness trackers, home assistants, smartphones, medical devices and wearables) to understand their clients more deeply, resulting in new product categories, more personalized pricing, and real-time service delivery. </a:t>
            </a:r>
          </a:p>
          <a:p>
            <a:endParaRPr lang="en-GB" sz="1300" b="0" dirty="0"/>
          </a:p>
          <a:p>
            <a:r>
              <a:rPr lang="en-GB" sz="1300" b="1" dirty="0"/>
              <a:t>3. Innovation:</a:t>
            </a:r>
            <a:r>
              <a:rPr lang="en-GB" sz="1300" dirty="0"/>
              <a:t>  Digital attackers (including aggregators) are reshaping the competitive landscape and altering the cost curve by commoditizing product lines and driving down prices through increased transparency. Traditional insurers are investing in digital to respond and IT spending has risen by 24% for Property &amp; Casualty (P&amp;C) insurers and by 12% for Life &amp; Annuity insurers over the past five years. However legacy IT and a lack of standardization is still driving complexity and cost</a:t>
            </a:r>
          </a:p>
          <a:p>
            <a:endParaRPr lang="en-GB" sz="1300" b="0" dirty="0"/>
          </a:p>
          <a:p>
            <a:r>
              <a:rPr lang="en-GB" sz="1300" b="1" dirty="0"/>
              <a:t>4. Efficiency:</a:t>
            </a:r>
            <a:r>
              <a:rPr lang="en-GB" sz="1300" dirty="0"/>
              <a:t> Insurance hasn’t increased its overall productivity in the past ten years. Cost ratios have increased 10% from 2012 to 2017. The primary culprits are complexity caused by M&amp;A or duplicative products. </a:t>
            </a:r>
          </a:p>
          <a:p>
            <a:endParaRPr lang="en-GB" sz="1300" dirty="0"/>
          </a:p>
          <a:p>
            <a:r>
              <a:rPr lang="en-GB" sz="1300" dirty="0"/>
              <a:t> </a:t>
            </a:r>
            <a:r>
              <a:rPr lang="en-GB" sz="1200" b="1" dirty="0"/>
              <a:t>5. Profitability: </a:t>
            </a:r>
            <a:r>
              <a:rPr lang="en-GB" sz="1200" dirty="0"/>
              <a:t>Even before COVID-19  the majority of insurers were not making their cost of capital. The industry as a whole is in the red with huge disparities in performance. The top 20% created a $764m annual average in economic profit between 2013-17. In contrast, the middle 60% produced an average of $26m and the bottom 20% destroyed $976m per company.</a:t>
            </a:r>
          </a:p>
          <a:p>
            <a:endParaRPr lang="en-GB" sz="1200" b="0" dirty="0"/>
          </a:p>
          <a:p>
            <a:r>
              <a:rPr lang="en-GB" sz="1200" b="0" dirty="0"/>
              <a:t>These are the drivers which are transforming the insurance industry.</a:t>
            </a:r>
            <a:endParaRPr lang="en-GB" b="0" dirty="0"/>
          </a:p>
          <a:p>
            <a:pPr marL="285750" indent="-285750">
              <a:buFont typeface="Arial" panose="020B0604020202020204" pitchFamily="34" charset="0"/>
              <a:buChar char="•"/>
            </a:pPr>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3</a:t>
            </a:fld>
            <a:endParaRPr lang="en-GB"/>
          </a:p>
        </p:txBody>
      </p:sp>
    </p:spTree>
    <p:extLst>
      <p:ext uri="{BB962C8B-B14F-4D97-AF65-F5344CB8AC3E}">
        <p14:creationId xmlns:p14="http://schemas.microsoft.com/office/powerpoint/2010/main" val="513817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These are the drivers we have tracked in the last quarter. How do they impact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006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3" y="234950"/>
            <a:ext cx="5953125" cy="3349625"/>
          </a:xfrm>
        </p:spPr>
      </p:sp>
      <p:sp>
        <p:nvSpPr>
          <p:cNvPr id="3" name="Notes Placeholder 2"/>
          <p:cNvSpPr>
            <a:spLocks noGrp="1"/>
          </p:cNvSpPr>
          <p:nvPr>
            <p:ph type="body" idx="1"/>
          </p:nvPr>
        </p:nvSpPr>
        <p:spPr>
          <a:xfrm>
            <a:off x="228746" y="3713192"/>
            <a:ext cx="6438798" cy="3350776"/>
          </a:xfrm>
        </p:spPr>
        <p:txBody>
          <a:bodyPr/>
          <a:lstStyle/>
          <a:p>
            <a:r>
              <a:rPr lang="en-GB" b="1" i="1" dirty="0"/>
              <a:t>Conversation guidance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Trebuchet MS" panose="020B0703020202090204" pitchFamily="34" charset="0"/>
            </a:endParaRPr>
          </a:p>
          <a:p>
            <a:r>
              <a:rPr lang="en-GB" b="0" i="0" dirty="0"/>
              <a:t>These are points for discussion</a:t>
            </a:r>
          </a:p>
          <a:p>
            <a:pPr marL="171450" indent="-171450">
              <a:buFont typeface="Arial" panose="020B0604020202020204" pitchFamily="34" charset="0"/>
              <a:buChar char="•"/>
            </a:pPr>
            <a:r>
              <a:rPr lang="en-GB" sz="1200" b="0" i="0" dirty="0">
                <a:latin typeface="Trebuchet MS" panose="020B0703020202090204" pitchFamily="34" charset="0"/>
              </a:rPr>
              <a:t>D</a:t>
            </a:r>
            <a:r>
              <a:rPr lang="en-GB" sz="1200" dirty="0">
                <a:latin typeface="Trebuchet MS" panose="020B0703020202090204" pitchFamily="34" charset="0"/>
              </a:rPr>
              <a:t>o these subjects or areas of pressure resonate with your customer? </a:t>
            </a:r>
          </a:p>
          <a:p>
            <a:pPr marL="171450" indent="-171450">
              <a:buFont typeface="Arial" panose="020B0604020202020204" pitchFamily="34" charset="0"/>
              <a:buChar char="•"/>
            </a:pPr>
            <a:r>
              <a:rPr lang="en-GB" sz="1200" dirty="0">
                <a:latin typeface="Trebuchet MS" panose="020B0703020202090204" pitchFamily="34" charset="0"/>
              </a:rPr>
              <a:t>To what extent?</a:t>
            </a:r>
            <a:endParaRPr lang="en-GB" dirty="0"/>
          </a:p>
          <a:p>
            <a:endParaRPr lang="en-GB" dirty="0"/>
          </a:p>
          <a:p>
            <a:r>
              <a:rPr lang="en-GB" b="1" i="1" dirty="0"/>
              <a:t>Background reading on slide content for context.</a:t>
            </a:r>
          </a:p>
          <a:p>
            <a:endParaRPr lang="en-GB" b="1" i="1" dirty="0"/>
          </a:p>
          <a:p>
            <a:endParaRPr lang="en-GB" b="1" i="1" dirty="0"/>
          </a:p>
          <a:p>
            <a:r>
              <a:rPr lang="en-GB" b="0" dirty="0"/>
              <a:t>This shows the general journey that the industry is on. Moving from a multiple independent channel strategy, with products based upon generalised historical risk factors, driving a highly people intensive processes dealing with paper based products, all dependent on a large-scale legacy IT estate.  Towards a digital insurance ecosystem is where today's informed consumers enjoy a seamless, digitally enhanced experience, allowing them to switch across multiple access points and channels throughout the lifecycle, where rigid products are transformed into personalised and timely digital offerings on digital platforms, using artificial intelligence &amp; automation to complement human interactions and where finance is embedded seamlessly into everyday life. </a:t>
            </a:r>
          </a:p>
          <a:p>
            <a:endParaRPr lang="en-GB" b="0" dirty="0"/>
          </a:p>
          <a:p>
            <a:r>
              <a:rPr lang="en-GB" b="0" dirty="0"/>
              <a:t>Overall, insurers must deliver the right products, through the right channels at the right time. </a:t>
            </a:r>
          </a:p>
          <a:p>
            <a:endParaRPr lang="en-GB" b="0" dirty="0"/>
          </a:p>
          <a:p>
            <a:r>
              <a:rPr lang="en-GB" b="0" dirty="0"/>
              <a:t>These changes will not happen overnight but is an individual journey for every company. These changes will not happen overnight but is an individual journey for every insurer, however only 19% of insurance companies surveyed by Capgemini and </a:t>
            </a:r>
            <a:r>
              <a:rPr lang="en-GB" b="0" dirty="0" err="1"/>
              <a:t>Efrna</a:t>
            </a:r>
            <a:r>
              <a:rPr lang="en-GB" b="0" dirty="0"/>
              <a:t> currently have touchless processes, and only 29% have up-to-date systems.  </a:t>
            </a:r>
          </a:p>
          <a:p>
            <a:endParaRPr lang="en-GB" b="0" dirty="0"/>
          </a:p>
          <a:p>
            <a:r>
              <a:rPr lang="en-GB" b="0" dirty="0"/>
              <a:t>Multi-access engagement - Today’s informed consumers examine insurance products via multiple channels and often opt to buy policies without direct input from a firm. This is both a challenge and opportunity as consumers expect a seamless, digitally enhanced experience, allowing them to switch across multiple access points and channels throughout the lifecycle.  </a:t>
            </a:r>
            <a:r>
              <a:rPr lang="en-GB" sz="1200" dirty="0">
                <a:solidFill>
                  <a:srgbClr val="818181"/>
                </a:solidFill>
                <a:latin typeface="Proxima Nova" panose="02000506030000020004"/>
              </a:rPr>
              <a:t>Digital preference has also been accelerated by the COVID-19 pandemic and now mobile has become a key engagement tool of choice for customers.  </a:t>
            </a:r>
          </a:p>
          <a:p>
            <a:endParaRPr lang="en-GB" sz="1200" b="0" dirty="0">
              <a:solidFill>
                <a:srgbClr val="818181"/>
              </a:solidFill>
              <a:latin typeface="Proxima Nova" panose="02000506030000020004"/>
            </a:endParaRPr>
          </a:p>
          <a:p>
            <a:r>
              <a:rPr lang="en-GB" b="0" dirty="0"/>
              <a:t>Digital Platforms -  Digital platforms are the core technology transformation that will allow insurers to compete long-term with </a:t>
            </a:r>
            <a:r>
              <a:rPr lang="en-GB" b="0" dirty="0" err="1"/>
              <a:t>BigTech</a:t>
            </a:r>
            <a:r>
              <a:rPr lang="en-GB" b="0" dirty="0"/>
              <a:t> and </a:t>
            </a:r>
            <a:r>
              <a:rPr lang="en-GB" b="0" dirty="0" err="1"/>
              <a:t>InsureTechs</a:t>
            </a:r>
            <a:r>
              <a:rPr lang="en-GB" b="0" dirty="0"/>
              <a:t>. ACORD, the global standards-setting body for the insurance industry, notes that among the top 130 worldwide insurers, fewer than 30% have truly digitised the value chain. The prize is huge, aside from better customer services,  modernised IT can also be 41% lower in cost than legacy systems.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Intelligent Operations - </a:t>
            </a:r>
            <a:r>
              <a:rPr lang="en-GB" sz="1200" dirty="0">
                <a:solidFill>
                  <a:srgbClr val="6D6D6D"/>
                </a:solidFill>
                <a:latin typeface="Proxima Nova" panose="02000506030000020004"/>
              </a:rPr>
              <a:t>Insurance hasn’t increased its overall productivity in the past ten years. To survive in an environment of low-interest rates, rising healthcare costs, higher natural disaster risks and increasing claim costs, insurers will need to use digitisation to further reduce costs. Automation will achieve straight-through processing rates of more than 90% and dramatically reducing claims processing times from days to hours or minutes. This will have to be tempered by the lessons on improving operation resiliency due to the COVID-19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6D6D6D"/>
              </a:solidFill>
              <a:latin typeface="Proxima Nova" panose="020005060300000200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6D6D6D"/>
                </a:solidFill>
                <a:latin typeface="Proxima Nova" panose="02000506030000020004"/>
              </a:rPr>
              <a:t>Open Finance Ecosystems - Increasingly any financial product will be seamlessly (but transparently) integrated into the overall customer experience across different financial and non-financial ecosystems. McKinsey's research suggests that by 2025, 30% of global GDP will be represented by ecosystems of which six are important to insurance. Open Finance will allow third parties to participate in the insurance market by using an open API and security framework similar to Open Banking.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6D6D6D"/>
              </a:solidFill>
              <a:latin typeface="Proxima Nova" panose="02000506030000020004"/>
            </a:endParaRPr>
          </a:p>
          <a:p>
            <a:endParaRPr lang="en-GB" b="0" dirty="0"/>
          </a:p>
          <a:p>
            <a:r>
              <a:rPr lang="en-GB" b="0" dirty="0"/>
              <a:t>Fundamentally Insurers will need to adopt three key technology approaches:</a:t>
            </a:r>
          </a:p>
          <a:p>
            <a:endParaRPr lang="en-GB" b="0" dirty="0"/>
          </a:p>
          <a:p>
            <a:r>
              <a:rPr lang="en-GB" b="0" dirty="0"/>
              <a:t>•	Mobile-first for the new normal digital experiences</a:t>
            </a:r>
          </a:p>
          <a:p>
            <a:r>
              <a:rPr lang="en-GB" b="0" dirty="0"/>
              <a:t>•	Cloud-first for operational efficiency and time-to-market gains</a:t>
            </a:r>
          </a:p>
          <a:p>
            <a:r>
              <a:rPr lang="en-GB" b="0" dirty="0"/>
              <a:t>•	API-first for effective ecosystems collaboration.</a:t>
            </a:r>
          </a:p>
          <a:p>
            <a:endParaRPr lang="en-GB" b="0" dirty="0"/>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5</a:t>
            </a:fld>
            <a:endParaRPr lang="en-GB"/>
          </a:p>
        </p:txBody>
      </p:sp>
    </p:spTree>
    <p:extLst>
      <p:ext uri="{BB962C8B-B14F-4D97-AF65-F5344CB8AC3E}">
        <p14:creationId xmlns:p14="http://schemas.microsoft.com/office/powerpoint/2010/main" val="3999552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93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269875"/>
            <a:ext cx="5073650" cy="2854325"/>
          </a:xfrm>
        </p:spPr>
      </p:sp>
      <p:sp>
        <p:nvSpPr>
          <p:cNvPr id="3" name="Notes Placeholder 2"/>
          <p:cNvSpPr>
            <a:spLocks noGrp="1"/>
          </p:cNvSpPr>
          <p:nvPr>
            <p:ph type="body" idx="1"/>
          </p:nvPr>
        </p:nvSpPr>
        <p:spPr>
          <a:xfrm>
            <a:off x="279892" y="3182944"/>
            <a:ext cx="6195336" cy="6475405"/>
          </a:xfrm>
        </p:spPr>
        <p:txBody>
          <a:bodyPr/>
          <a:lstStyle/>
          <a:p>
            <a:r>
              <a:rPr lang="en-GB" sz="1300" dirty="0"/>
              <a:t>So, we think our customers need to address customer experience, trust &amp; compliance (including security), innovation, efficiency and profitability in order to grow and thrive.  </a:t>
            </a:r>
          </a:p>
          <a:p>
            <a:endParaRPr lang="en-GB" sz="1300" dirty="0"/>
          </a:p>
          <a:p>
            <a:r>
              <a:rPr lang="en-GB" sz="1300" dirty="0"/>
              <a:t>At Softcat we help our Insurance customers on that digital journey with a number of IT Solutions . We’ll just introduce them for now and we can go into detail on those which apply to your business.</a:t>
            </a:r>
          </a:p>
          <a:p>
            <a:endParaRPr lang="en-GB" sz="13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t>INNOVATION:</a:t>
            </a:r>
            <a:r>
              <a:rPr lang="en-GB" sz="1300" dirty="0"/>
              <a:t>  Financial firms were slow to adopt cloud due to security and regulatory concerns, but adoption is now growing fast.  Agility tops the list of cloud adoption drivers (47%), followed by cost savings (41%), performance and availability are also critical. Multi-cloud architectures are seen as key to delivering agility, cost and performance while addressing security and compliance challenges. Softcat builds cloud-ready infrastructure to deliver agile services and helps customers manage their cloud assets efficiently to innovate and meet demands</a:t>
            </a:r>
          </a:p>
          <a:p>
            <a:pPr marL="0" indent="0">
              <a:buFont typeface="Arial" panose="020B0604020202020204" pitchFamily="34" charset="0"/>
              <a:buNone/>
            </a:pPr>
            <a:endParaRPr lang="en-GB" sz="1300"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b="1" dirty="0"/>
              <a:t>EFFICIENCY &amp; RESILIENCE </a:t>
            </a:r>
            <a:r>
              <a:rPr lang="en-GB" sz="1300" dirty="0"/>
              <a:t>-  Softcat delivers a range of innovative digital workplace solutions that enhance productivity, improve customer experience and reduce costs. These are crucial with the need to standardise remote working as financial services companies adopt a permanent hybrid way of working and evolve branches to a new role.</a:t>
            </a:r>
          </a:p>
          <a:p>
            <a:pPr marL="0" indent="0">
              <a:buFont typeface="Arial" panose="020B0604020202020204" pitchFamily="34" charset="0"/>
              <a:buNone/>
            </a:pPr>
            <a:r>
              <a:rPr lang="en-GB" sz="1300" dirty="0"/>
              <a:t> </a:t>
            </a:r>
          </a:p>
          <a:p>
            <a:pPr marL="171450" indent="-171450">
              <a:buFont typeface="Arial" panose="020B0604020202020204" pitchFamily="34" charset="0"/>
              <a:buChar char="•"/>
            </a:pPr>
            <a:r>
              <a:rPr lang="en-GB" sz="1300" b="1" dirty="0"/>
              <a:t>SECURITY:</a:t>
            </a:r>
            <a:r>
              <a:rPr lang="en-GB" sz="1300" dirty="0"/>
              <a:t> Financial firms are an attractive target for all types of cyber crime.  Softcat helps our customers to ensure they are implementing the most appropriate technologies in the most optimal ways to secure the firm and reassure customers.</a:t>
            </a:r>
          </a:p>
          <a:p>
            <a:endParaRPr lang="en-GB" sz="1300" dirty="0"/>
          </a:p>
          <a:p>
            <a:pPr marL="171450" indent="-171450">
              <a:buFont typeface="Arial" panose="020B0604020202020204" pitchFamily="34" charset="0"/>
              <a:buChar char="•"/>
            </a:pPr>
            <a:r>
              <a:rPr lang="en-GB" sz="1300" b="1" dirty="0"/>
              <a:t>COST CONTROL:  </a:t>
            </a:r>
            <a:r>
              <a:rPr lang="en-GB" sz="1300" dirty="0"/>
              <a:t>And, to remain competitive and agile, controlling and optimising your IT estate ensures you can flex and change with the assurance that it is done so optimally.  Softcat focuses on IT Intelligence which simplifies and de-risks IT operations to cut costs and deliver efficiencies. </a:t>
            </a:r>
          </a:p>
          <a:p>
            <a:endParaRPr lang="en-GB" sz="1300" b="0" dirty="0"/>
          </a:p>
        </p:txBody>
      </p:sp>
      <p:sp>
        <p:nvSpPr>
          <p:cNvPr id="4" name="Slide Number Placeholder 3"/>
          <p:cNvSpPr>
            <a:spLocks noGrp="1"/>
          </p:cNvSpPr>
          <p:nvPr>
            <p:ph type="sldNum" sz="quarter" idx="5"/>
          </p:nvPr>
        </p:nvSpPr>
        <p:spPr/>
        <p:txBody>
          <a:bodyPr/>
          <a:lstStyle/>
          <a:p>
            <a:fld id="{544500A2-1A37-41CA-951B-2751FAF85F10}" type="slidenum">
              <a:rPr lang="en-GB" smtClean="0"/>
              <a:t>7</a:t>
            </a:fld>
            <a:endParaRPr lang="en-GB"/>
          </a:p>
        </p:txBody>
      </p:sp>
    </p:spTree>
    <p:extLst>
      <p:ext uri="{BB962C8B-B14F-4D97-AF65-F5344CB8AC3E}">
        <p14:creationId xmlns:p14="http://schemas.microsoft.com/office/powerpoint/2010/main" val="1334436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
                <a:schemeClr val="bg1"/>
              </a:buClr>
              <a:buSzTx/>
              <a:buFont typeface="Arial" panose="020B0604020202020204" pitchFamily="34" charset="0"/>
              <a:buNone/>
              <a:tabLst/>
              <a:defRPr/>
            </a:pPr>
            <a:r>
              <a:rPr lang="en-US" sz="1200" b="0" i="0" u="none" strike="noStrike" kern="1200" baseline="0" dirty="0">
                <a:solidFill>
                  <a:schemeClr val="tx1"/>
                </a:solidFill>
                <a:latin typeface="+mn-lt"/>
                <a:ea typeface="+mn-ea"/>
                <a:cs typeface="+mn-cs"/>
              </a:rPr>
              <a:t>These are the latest updates  in technology we have tracked in the last quarter. How do they impact you?</a:t>
            </a:r>
          </a:p>
          <a:p>
            <a:pPr marL="0" indent="0">
              <a:spcAft>
                <a:spcPts val="600"/>
              </a:spcAft>
              <a:buClr>
                <a:schemeClr val="bg1"/>
              </a:buClr>
              <a:buFont typeface="Arial" panose="020B0604020202020204" pitchFamily="34" charset="0"/>
              <a:buNone/>
              <a:defRPr/>
            </a:pPr>
            <a:endParaRPr lang="en-GB" sz="1200" b="1" dirty="0">
              <a:solidFill>
                <a:schemeClr val="bg1"/>
              </a:solidFill>
              <a:cs typeface="Arial" panose="020B0604020202020204"/>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44500A2-1A37-41CA-951B-2751FAF85F1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832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t>In summary…insurers have a need to innovate: creating brilliant experiences for customers, digital platforms for products &amp; services and intelligent operations that are efficient, resilient and secure.  </a:t>
            </a:r>
          </a:p>
          <a:p>
            <a:endParaRPr lang="en-GB" sz="1200" b="0" i="0" dirty="0"/>
          </a:p>
          <a:p>
            <a:r>
              <a:rPr lang="en-GB" sz="1200" b="0" i="0" dirty="0"/>
              <a:t>COVID-19 has accelerated expectations, economic challenges and operational resilience. </a:t>
            </a:r>
          </a:p>
          <a:p>
            <a:endParaRPr lang="en-GB" sz="1200" b="0" i="0" dirty="0"/>
          </a:p>
          <a:p>
            <a:r>
              <a:rPr lang="en-GB" sz="1200" b="0" i="0" dirty="0"/>
              <a:t>Digital is an enabler to this – so the foundations of their IT need to be addressed so that they can act with agility and flexibility; security is included ‘by-design’ rather than as an afterthought, and so that they can maximise their investments.</a:t>
            </a:r>
          </a:p>
          <a:p>
            <a:endParaRPr lang="en-GB" b="0" dirty="0"/>
          </a:p>
        </p:txBody>
      </p:sp>
      <p:sp>
        <p:nvSpPr>
          <p:cNvPr id="4" name="Slide Number Placeholder 3"/>
          <p:cNvSpPr>
            <a:spLocks noGrp="1"/>
          </p:cNvSpPr>
          <p:nvPr>
            <p:ph type="sldNum" sz="quarter" idx="5"/>
          </p:nvPr>
        </p:nvSpPr>
        <p:spPr/>
        <p:txBody>
          <a:bodyPr/>
          <a:lstStyle/>
          <a:p>
            <a:fld id="{544500A2-1A37-41CA-951B-2751FAF85F10}" type="slidenum">
              <a:rPr lang="en-GB" smtClean="0"/>
              <a:t>9</a:t>
            </a:fld>
            <a:endParaRPr lang="en-GB"/>
          </a:p>
        </p:txBody>
      </p:sp>
    </p:spTree>
    <p:extLst>
      <p:ext uri="{BB962C8B-B14F-4D97-AF65-F5344CB8AC3E}">
        <p14:creationId xmlns:p14="http://schemas.microsoft.com/office/powerpoint/2010/main" val="30934926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701D061-FFAB-9D4A-AB7C-BB9CAC33296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8C147E75-5FC7-46ED-81D5-4808C0D70DDD}"/>
              </a:ext>
            </a:extLst>
          </p:cNvPr>
          <p:cNvSpPr/>
          <p:nvPr userDrawn="1"/>
        </p:nvSpPr>
        <p:spPr>
          <a:xfrm>
            <a:off x="0" y="4352283"/>
            <a:ext cx="12192000" cy="1872000"/>
          </a:xfrm>
          <a:prstGeom prst="rect">
            <a:avLst/>
          </a:prstGeom>
          <a:solidFill>
            <a:srgbClr val="011A45">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2631B30-9FD7-45DC-95F2-736FC97CC332}"/>
              </a:ext>
            </a:extLst>
          </p:cNvPr>
          <p:cNvPicPr>
            <a:picLocks noChangeAspect="1"/>
          </p:cNvPicPr>
          <p:nvPr userDrawn="1"/>
        </p:nvPicPr>
        <p:blipFill>
          <a:blip r:embed="rId3"/>
          <a:stretch>
            <a:fillRect/>
          </a:stretch>
        </p:blipFill>
        <p:spPr>
          <a:xfrm>
            <a:off x="0" y="6226581"/>
            <a:ext cx="12192000" cy="317500"/>
          </a:xfrm>
          <a:prstGeom prst="rect">
            <a:avLst/>
          </a:prstGeom>
        </p:spPr>
      </p:pic>
      <p:pic>
        <p:nvPicPr>
          <p:cNvPr id="8" name="Picture 7">
            <a:extLst>
              <a:ext uri="{FF2B5EF4-FFF2-40B4-BE49-F238E27FC236}">
                <a16:creationId xmlns:a16="http://schemas.microsoft.com/office/drawing/2014/main" id="{FD19E6EB-5DA5-4596-A693-11BE743CAB07}"/>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192419" y="253999"/>
            <a:ext cx="1674156" cy="638755"/>
          </a:xfrm>
          <a:prstGeom prst="rect">
            <a:avLst/>
          </a:prstGeom>
        </p:spPr>
      </p:pic>
    </p:spTree>
    <p:extLst>
      <p:ext uri="{BB962C8B-B14F-4D97-AF65-F5344CB8AC3E}">
        <p14:creationId xmlns:p14="http://schemas.microsoft.com/office/powerpoint/2010/main" val="26402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92491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71F6EA-BDEF-4857-8444-31EEC4F17ABD}"/>
              </a:ext>
            </a:extLst>
          </p:cNvPr>
          <p:cNvGrpSpPr/>
          <p:nvPr userDrawn="1"/>
        </p:nvGrpSpPr>
        <p:grpSpPr>
          <a:xfrm>
            <a:off x="383119" y="3440749"/>
            <a:ext cx="11421421" cy="573407"/>
            <a:chOff x="287338" y="2409110"/>
            <a:chExt cx="8566066" cy="430055"/>
          </a:xfrm>
        </p:grpSpPr>
        <p:sp>
          <p:nvSpPr>
            <p:cNvPr id="9" name="Freeform 6">
              <a:extLst>
                <a:ext uri="{FF2B5EF4-FFF2-40B4-BE49-F238E27FC236}">
                  <a16:creationId xmlns:a16="http://schemas.microsoft.com/office/drawing/2014/main" id="{70201F3F-8395-4A63-88BB-912BC3BD0B0F}"/>
                </a:ext>
              </a:extLst>
            </p:cNvPr>
            <p:cNvSpPr>
              <a:spLocks/>
            </p:cNvSpPr>
            <p:nvPr userDrawn="1"/>
          </p:nvSpPr>
          <p:spPr bwMode="auto">
            <a:xfrm>
              <a:off x="287338"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7">
              <a:extLst>
                <a:ext uri="{FF2B5EF4-FFF2-40B4-BE49-F238E27FC236}">
                  <a16:creationId xmlns:a16="http://schemas.microsoft.com/office/drawing/2014/main" id="{6A7010A9-CBFF-4F17-8C6C-D2D5E87F3820}"/>
                </a:ext>
              </a:extLst>
            </p:cNvPr>
            <p:cNvSpPr>
              <a:spLocks/>
            </p:cNvSpPr>
            <p:nvPr userDrawn="1"/>
          </p:nvSpPr>
          <p:spPr bwMode="auto">
            <a:xfrm>
              <a:off x="331788"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8">
              <a:extLst>
                <a:ext uri="{FF2B5EF4-FFF2-40B4-BE49-F238E27FC236}">
                  <a16:creationId xmlns:a16="http://schemas.microsoft.com/office/drawing/2014/main" id="{739DA569-190D-4F55-9E51-16DE5C0FEE3E}"/>
                </a:ext>
              </a:extLst>
            </p:cNvPr>
            <p:cNvSpPr>
              <a:spLocks/>
            </p:cNvSpPr>
            <p:nvPr userDrawn="1"/>
          </p:nvSpPr>
          <p:spPr bwMode="auto">
            <a:xfrm>
              <a:off x="376238"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9">
              <a:extLst>
                <a:ext uri="{FF2B5EF4-FFF2-40B4-BE49-F238E27FC236}">
                  <a16:creationId xmlns:a16="http://schemas.microsoft.com/office/drawing/2014/main" id="{E7222E52-FC67-43DD-88C1-1F3BCE6C4568}"/>
                </a:ext>
              </a:extLst>
            </p:cNvPr>
            <p:cNvSpPr>
              <a:spLocks/>
            </p:cNvSpPr>
            <p:nvPr userDrawn="1"/>
          </p:nvSpPr>
          <p:spPr bwMode="auto">
            <a:xfrm>
              <a:off x="420688"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10">
              <a:extLst>
                <a:ext uri="{FF2B5EF4-FFF2-40B4-BE49-F238E27FC236}">
                  <a16:creationId xmlns:a16="http://schemas.microsoft.com/office/drawing/2014/main" id="{AC671D3B-674B-4DD9-9EB5-B04E68CFE885}"/>
                </a:ext>
              </a:extLst>
            </p:cNvPr>
            <p:cNvSpPr>
              <a:spLocks/>
            </p:cNvSpPr>
            <p:nvPr userDrawn="1"/>
          </p:nvSpPr>
          <p:spPr bwMode="auto">
            <a:xfrm>
              <a:off x="465138"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Freeform 6">
              <a:extLst>
                <a:ext uri="{FF2B5EF4-FFF2-40B4-BE49-F238E27FC236}">
                  <a16:creationId xmlns:a16="http://schemas.microsoft.com/office/drawing/2014/main" id="{CDA3644C-0B51-4078-A42C-A02C37D74F8D}"/>
                </a:ext>
              </a:extLst>
            </p:cNvPr>
            <p:cNvSpPr>
              <a:spLocks/>
            </p:cNvSpPr>
            <p:nvPr userDrawn="1"/>
          </p:nvSpPr>
          <p:spPr bwMode="auto">
            <a:xfrm flipH="1">
              <a:off x="4192504" y="2409110"/>
              <a:ext cx="4660900" cy="282575"/>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Freeform 7">
              <a:extLst>
                <a:ext uri="{FF2B5EF4-FFF2-40B4-BE49-F238E27FC236}">
                  <a16:creationId xmlns:a16="http://schemas.microsoft.com/office/drawing/2014/main" id="{B7EA65D8-DF98-4E7E-9EA8-67C885AB7283}"/>
                </a:ext>
              </a:extLst>
            </p:cNvPr>
            <p:cNvSpPr>
              <a:spLocks/>
            </p:cNvSpPr>
            <p:nvPr userDrawn="1"/>
          </p:nvSpPr>
          <p:spPr bwMode="auto">
            <a:xfrm flipH="1">
              <a:off x="4192504" y="2490430"/>
              <a:ext cx="4616450" cy="238125"/>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Freeform 8">
              <a:extLst>
                <a:ext uri="{FF2B5EF4-FFF2-40B4-BE49-F238E27FC236}">
                  <a16:creationId xmlns:a16="http://schemas.microsoft.com/office/drawing/2014/main" id="{EE21B3F8-FF7B-412D-AFD2-4F860D616E14}"/>
                </a:ext>
              </a:extLst>
            </p:cNvPr>
            <p:cNvSpPr>
              <a:spLocks/>
            </p:cNvSpPr>
            <p:nvPr userDrawn="1"/>
          </p:nvSpPr>
          <p:spPr bwMode="auto">
            <a:xfrm flipH="1">
              <a:off x="4192504" y="2571750"/>
              <a:ext cx="4572000" cy="193675"/>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Freeform 9">
              <a:extLst>
                <a:ext uri="{FF2B5EF4-FFF2-40B4-BE49-F238E27FC236}">
                  <a16:creationId xmlns:a16="http://schemas.microsoft.com/office/drawing/2014/main" id="{6BF87F3B-41B2-4901-82C3-D77CC87E602A}"/>
                </a:ext>
              </a:extLst>
            </p:cNvPr>
            <p:cNvSpPr>
              <a:spLocks/>
            </p:cNvSpPr>
            <p:nvPr userDrawn="1"/>
          </p:nvSpPr>
          <p:spPr bwMode="auto">
            <a:xfrm flipH="1">
              <a:off x="4192504" y="2653070"/>
              <a:ext cx="4527550" cy="149225"/>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Freeform 10">
              <a:extLst>
                <a:ext uri="{FF2B5EF4-FFF2-40B4-BE49-F238E27FC236}">
                  <a16:creationId xmlns:a16="http://schemas.microsoft.com/office/drawing/2014/main" id="{E56A3D05-6E21-4A0E-A717-DBE38BE24F1F}"/>
                </a:ext>
              </a:extLst>
            </p:cNvPr>
            <p:cNvSpPr>
              <a:spLocks/>
            </p:cNvSpPr>
            <p:nvPr userDrawn="1"/>
          </p:nvSpPr>
          <p:spPr bwMode="auto">
            <a:xfrm flipH="1">
              <a:off x="4192504" y="2734390"/>
              <a:ext cx="4483100" cy="104775"/>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1" name="Group 50">
            <a:extLst>
              <a:ext uri="{FF2B5EF4-FFF2-40B4-BE49-F238E27FC236}">
                <a16:creationId xmlns:a16="http://schemas.microsoft.com/office/drawing/2014/main" id="{312B532F-1E7C-4F22-8C9C-789CE70C4717}"/>
              </a:ext>
            </a:extLst>
          </p:cNvPr>
          <p:cNvGrpSpPr/>
          <p:nvPr userDrawn="1"/>
        </p:nvGrpSpPr>
        <p:grpSpPr>
          <a:xfrm>
            <a:off x="-5594349" y="3817513"/>
            <a:ext cx="6214533" cy="2900787"/>
            <a:chOff x="-4195762" y="2863135"/>
            <a:chExt cx="4660900" cy="2175590"/>
          </a:xfrm>
        </p:grpSpPr>
        <p:sp>
          <p:nvSpPr>
            <p:cNvPr id="21" name="Freeform 15">
              <a:extLst>
                <a:ext uri="{FF2B5EF4-FFF2-40B4-BE49-F238E27FC236}">
                  <a16:creationId xmlns:a16="http://schemas.microsoft.com/office/drawing/2014/main" id="{137A28FE-5FB5-4CE4-B56B-3D20CF02513A}"/>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6">
              <a:extLst>
                <a:ext uri="{FF2B5EF4-FFF2-40B4-BE49-F238E27FC236}">
                  <a16:creationId xmlns:a16="http://schemas.microsoft.com/office/drawing/2014/main" id="{9DB4AF32-E546-45D3-B80D-B5C053B211BE}"/>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7">
              <a:extLst>
                <a:ext uri="{FF2B5EF4-FFF2-40B4-BE49-F238E27FC236}">
                  <a16:creationId xmlns:a16="http://schemas.microsoft.com/office/drawing/2014/main" id="{4CC4321D-E3A1-4094-AFF0-20DB478635E7}"/>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4" name="Freeform 18">
              <a:extLst>
                <a:ext uri="{FF2B5EF4-FFF2-40B4-BE49-F238E27FC236}">
                  <a16:creationId xmlns:a16="http://schemas.microsoft.com/office/drawing/2014/main" id="{26F2EEDE-3E2F-4DEE-B608-8968C9605708}"/>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5" name="Freeform 19">
              <a:extLst>
                <a:ext uri="{FF2B5EF4-FFF2-40B4-BE49-F238E27FC236}">
                  <a16:creationId xmlns:a16="http://schemas.microsoft.com/office/drawing/2014/main" id="{3F447DCE-8B37-4CB2-BBFB-8B6E4742FE6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 name="Straight Connector 4">
              <a:extLst>
                <a:ext uri="{FF2B5EF4-FFF2-40B4-BE49-F238E27FC236}">
                  <a16:creationId xmlns:a16="http://schemas.microsoft.com/office/drawing/2014/main" id="{612A9C9F-F8D6-41D7-9667-0A3CD6724EED}"/>
                </a:ext>
              </a:extLst>
            </p:cNvPr>
            <p:cNvCxnSpPr>
              <a:stCxn id="9" idx="4"/>
              <a:endCxn id="24" idx="0"/>
            </p:cNvCxnSpPr>
            <p:nvPr userDrawn="1"/>
          </p:nvCxnSpPr>
          <p:spPr>
            <a:xfrm>
              <a:off x="287338" y="2863135"/>
              <a:ext cx="0"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859D3F8-E67A-4A2D-B6E7-1A3777D3C174}"/>
                </a:ext>
              </a:extLst>
            </p:cNvPr>
            <p:cNvCxnSpPr>
              <a:cxnSpLocks/>
              <a:stCxn id="10" idx="4"/>
              <a:endCxn id="23" idx="0"/>
            </p:cNvCxnSpPr>
            <p:nvPr userDrawn="1"/>
          </p:nvCxnSpPr>
          <p:spPr>
            <a:xfrm>
              <a:off x="331788" y="2900005"/>
              <a:ext cx="0"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F072392-94C0-4435-87D1-9E066C358753}"/>
                </a:ext>
              </a:extLst>
            </p:cNvPr>
            <p:cNvCxnSpPr>
              <a:cxnSpLocks/>
              <a:stCxn id="12" idx="4"/>
              <a:endCxn id="22" idx="0"/>
            </p:cNvCxnSpPr>
            <p:nvPr userDrawn="1"/>
          </p:nvCxnSpPr>
          <p:spPr>
            <a:xfrm>
              <a:off x="420688" y="2973745"/>
              <a:ext cx="0"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D948A2C-18F5-4AE9-A0D0-1E104D0FB19B}"/>
                </a:ext>
              </a:extLst>
            </p:cNvPr>
            <p:cNvCxnSpPr>
              <a:cxnSpLocks/>
              <a:stCxn id="11" idx="4"/>
              <a:endCxn id="25" idx="0"/>
            </p:cNvCxnSpPr>
            <p:nvPr userDrawn="1"/>
          </p:nvCxnSpPr>
          <p:spPr>
            <a:xfrm>
              <a:off x="376238" y="2936875"/>
              <a:ext cx="0"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C5A05F4-E879-433D-A0A4-81D8378E1C89}"/>
                </a:ext>
              </a:extLst>
            </p:cNvPr>
            <p:cNvCxnSpPr>
              <a:cxnSpLocks/>
              <a:stCxn id="13" idx="4"/>
              <a:endCxn id="21" idx="0"/>
            </p:cNvCxnSpPr>
            <p:nvPr userDrawn="1"/>
          </p:nvCxnSpPr>
          <p:spPr>
            <a:xfrm>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9E4198CF-DBB9-44DA-96CC-A0B5AE6BA9A4}"/>
              </a:ext>
            </a:extLst>
          </p:cNvPr>
          <p:cNvGrpSpPr/>
          <p:nvPr userDrawn="1"/>
        </p:nvGrpSpPr>
        <p:grpSpPr>
          <a:xfrm flipH="1">
            <a:off x="11567472" y="3817513"/>
            <a:ext cx="6214533" cy="2900787"/>
            <a:chOff x="-4195762" y="2863135"/>
            <a:chExt cx="4660900" cy="2175590"/>
          </a:xfrm>
        </p:grpSpPr>
        <p:sp>
          <p:nvSpPr>
            <p:cNvPr id="53" name="Freeform 15">
              <a:extLst>
                <a:ext uri="{FF2B5EF4-FFF2-40B4-BE49-F238E27FC236}">
                  <a16:creationId xmlns:a16="http://schemas.microsoft.com/office/drawing/2014/main" id="{B76BDA3E-CA95-49B2-B995-272C3E3E6685}"/>
                </a:ext>
              </a:extLst>
            </p:cNvPr>
            <p:cNvSpPr>
              <a:spLocks/>
            </p:cNvSpPr>
            <p:nvPr userDrawn="1"/>
          </p:nvSpPr>
          <p:spPr bwMode="auto">
            <a:xfrm>
              <a:off x="-4195762" y="4860858"/>
              <a:ext cx="4660900" cy="177867"/>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 name="connsiteX0" fmla="*/ 10000 w 10000"/>
                <a:gd name="connsiteY0" fmla="*/ 0 h 353"/>
                <a:gd name="connsiteX1" fmla="*/ 9619 w 10000"/>
                <a:gd name="connsiteY1" fmla="*/ 353 h 353"/>
                <a:gd name="connsiteX2" fmla="*/ 9087 w 10000"/>
                <a:gd name="connsiteY2" fmla="*/ 353 h 353"/>
                <a:gd name="connsiteX3" fmla="*/ 7922 w 10000"/>
                <a:gd name="connsiteY3" fmla="*/ 353 h 353"/>
                <a:gd name="connsiteX4" fmla="*/ 0 w 10000"/>
                <a:gd name="connsiteY4" fmla="*/ 353 h 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53">
                  <a:moveTo>
                    <a:pt x="10000" y="0"/>
                  </a:moveTo>
                  <a:cubicBezTo>
                    <a:pt x="10000" y="195"/>
                    <a:pt x="9830" y="353"/>
                    <a:pt x="9619" y="353"/>
                  </a:cubicBezTo>
                  <a:lnTo>
                    <a:pt x="9087" y="353"/>
                  </a:lnTo>
                  <a:lnTo>
                    <a:pt x="7922" y="353"/>
                  </a:lnTo>
                  <a:lnTo>
                    <a:pt x="0" y="353"/>
                  </a:lnTo>
                </a:path>
              </a:pathLst>
            </a:custGeom>
            <a:noFill/>
            <a:ln w="25400" cap="rnd">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4" name="Freeform 16">
              <a:extLst>
                <a:ext uri="{FF2B5EF4-FFF2-40B4-BE49-F238E27FC236}">
                  <a16:creationId xmlns:a16="http://schemas.microsoft.com/office/drawing/2014/main" id="{7549FA1B-AB94-4D2B-B996-6C7BDBCE3149}"/>
                </a:ext>
              </a:extLst>
            </p:cNvPr>
            <p:cNvSpPr>
              <a:spLocks/>
            </p:cNvSpPr>
            <p:nvPr userDrawn="1"/>
          </p:nvSpPr>
          <p:spPr bwMode="auto">
            <a:xfrm>
              <a:off x="-4195762" y="4851440"/>
              <a:ext cx="4616450" cy="14283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 name="connsiteX0" fmla="*/ 10000 w 10000"/>
                <a:gd name="connsiteY0" fmla="*/ 0 h 286"/>
                <a:gd name="connsiteX1" fmla="*/ 9691 w 10000"/>
                <a:gd name="connsiteY1" fmla="*/ 286 h 286"/>
                <a:gd name="connsiteX2" fmla="*/ 9175 w 10000"/>
                <a:gd name="connsiteY2" fmla="*/ 286 h 286"/>
                <a:gd name="connsiteX3" fmla="*/ 7999 w 10000"/>
                <a:gd name="connsiteY3" fmla="*/ 286 h 286"/>
                <a:gd name="connsiteX4" fmla="*/ 0 w 10000"/>
                <a:gd name="connsiteY4" fmla="*/ 286 h 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86">
                  <a:moveTo>
                    <a:pt x="10000" y="0"/>
                  </a:moveTo>
                  <a:cubicBezTo>
                    <a:pt x="10000" y="159"/>
                    <a:pt x="9862" y="286"/>
                    <a:pt x="9691" y="286"/>
                  </a:cubicBezTo>
                  <a:lnTo>
                    <a:pt x="9175" y="286"/>
                  </a:lnTo>
                  <a:lnTo>
                    <a:pt x="7999" y="286"/>
                  </a:lnTo>
                  <a:lnTo>
                    <a:pt x="0" y="286"/>
                  </a:lnTo>
                </a:path>
              </a:pathLst>
            </a:custGeom>
            <a:noFill/>
            <a:ln w="25400" cap="rnd">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5" name="Freeform 17">
              <a:extLst>
                <a:ext uri="{FF2B5EF4-FFF2-40B4-BE49-F238E27FC236}">
                  <a16:creationId xmlns:a16="http://schemas.microsoft.com/office/drawing/2014/main" id="{7E855C8D-8BB2-4A05-A93B-4E74C34F733B}"/>
                </a:ext>
              </a:extLst>
            </p:cNvPr>
            <p:cNvSpPr>
              <a:spLocks/>
            </p:cNvSpPr>
            <p:nvPr userDrawn="1"/>
          </p:nvSpPr>
          <p:spPr bwMode="auto">
            <a:xfrm>
              <a:off x="-4195762" y="4832286"/>
              <a:ext cx="4527550" cy="7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 name="connsiteX0" fmla="*/ 10000 w 10000"/>
                <a:gd name="connsiteY0" fmla="*/ 0 h 149"/>
                <a:gd name="connsiteX1" fmla="*/ 9839 w 10000"/>
                <a:gd name="connsiteY1" fmla="*/ 149 h 149"/>
                <a:gd name="connsiteX2" fmla="*/ 9355 w 10000"/>
                <a:gd name="connsiteY2" fmla="*/ 149 h 149"/>
                <a:gd name="connsiteX3" fmla="*/ 8156 w 10000"/>
                <a:gd name="connsiteY3" fmla="*/ 149 h 149"/>
                <a:gd name="connsiteX4" fmla="*/ 0 w 10000"/>
                <a:gd name="connsiteY4" fmla="*/ 149 h 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49">
                  <a:moveTo>
                    <a:pt x="10000" y="0"/>
                  </a:moveTo>
                  <a:cubicBezTo>
                    <a:pt x="10000" y="84"/>
                    <a:pt x="9930" y="149"/>
                    <a:pt x="9839" y="149"/>
                  </a:cubicBezTo>
                  <a:lnTo>
                    <a:pt x="9355" y="149"/>
                  </a:lnTo>
                  <a:lnTo>
                    <a:pt x="8156" y="149"/>
                  </a:lnTo>
                  <a:lnTo>
                    <a:pt x="0" y="149"/>
                  </a:lnTo>
                </a:path>
              </a:pathLst>
            </a:custGeom>
            <a:noFill/>
            <a:ln w="25400" cap="rnd">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6" name="Freeform 18">
              <a:extLst>
                <a:ext uri="{FF2B5EF4-FFF2-40B4-BE49-F238E27FC236}">
                  <a16:creationId xmlns:a16="http://schemas.microsoft.com/office/drawing/2014/main" id="{0C866AAF-BF86-4BF8-AAA7-2E90DF3CAA8F}"/>
                </a:ext>
              </a:extLst>
            </p:cNvPr>
            <p:cNvSpPr>
              <a:spLocks/>
            </p:cNvSpPr>
            <p:nvPr userDrawn="1"/>
          </p:nvSpPr>
          <p:spPr bwMode="auto">
            <a:xfrm>
              <a:off x="-4195762" y="4823010"/>
              <a:ext cx="4483100" cy="37915"/>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 name="connsiteX0" fmla="*/ 10000 w 10000"/>
                <a:gd name="connsiteY0" fmla="*/ 0 h 78"/>
                <a:gd name="connsiteX1" fmla="*/ 9915 w 10000"/>
                <a:gd name="connsiteY1" fmla="*/ 78 h 78"/>
                <a:gd name="connsiteX2" fmla="*/ 9448 w 10000"/>
                <a:gd name="connsiteY2" fmla="*/ 78 h 78"/>
                <a:gd name="connsiteX3" fmla="*/ 8237 w 10000"/>
                <a:gd name="connsiteY3" fmla="*/ 78 h 78"/>
                <a:gd name="connsiteX4" fmla="*/ 0 w 10000"/>
                <a:gd name="connsiteY4" fmla="*/ 78 h 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78">
                  <a:moveTo>
                    <a:pt x="10000" y="0"/>
                  </a:moveTo>
                  <a:cubicBezTo>
                    <a:pt x="10000" y="45"/>
                    <a:pt x="9965" y="78"/>
                    <a:pt x="9915" y="78"/>
                  </a:cubicBezTo>
                  <a:lnTo>
                    <a:pt x="9448" y="78"/>
                  </a:lnTo>
                  <a:lnTo>
                    <a:pt x="8237" y="78"/>
                  </a:lnTo>
                  <a:lnTo>
                    <a:pt x="0" y="78"/>
                  </a:lnTo>
                </a:path>
              </a:pathLst>
            </a:custGeom>
            <a:noFill/>
            <a:ln w="25400" cap="rnd">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57" name="Freeform 19">
              <a:extLst>
                <a:ext uri="{FF2B5EF4-FFF2-40B4-BE49-F238E27FC236}">
                  <a16:creationId xmlns:a16="http://schemas.microsoft.com/office/drawing/2014/main" id="{FA26CFC9-75E9-4AFC-8976-B49585D18B15}"/>
                </a:ext>
              </a:extLst>
            </p:cNvPr>
            <p:cNvSpPr>
              <a:spLocks/>
            </p:cNvSpPr>
            <p:nvPr userDrawn="1"/>
          </p:nvSpPr>
          <p:spPr bwMode="auto">
            <a:xfrm>
              <a:off x="-4195762" y="4841920"/>
              <a:ext cx="4572000" cy="107906"/>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 name="connsiteX0" fmla="*/ 10000 w 10000"/>
                <a:gd name="connsiteY0" fmla="*/ 0 h 218"/>
                <a:gd name="connsiteX1" fmla="*/ 9764 w 10000"/>
                <a:gd name="connsiteY1" fmla="*/ 218 h 218"/>
                <a:gd name="connsiteX2" fmla="*/ 9264 w 10000"/>
                <a:gd name="connsiteY2" fmla="*/ 218 h 218"/>
                <a:gd name="connsiteX3" fmla="*/ 8076 w 10000"/>
                <a:gd name="connsiteY3" fmla="*/ 218 h 218"/>
                <a:gd name="connsiteX4" fmla="*/ 0 w 10000"/>
                <a:gd name="connsiteY4" fmla="*/ 218 h 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218">
                  <a:moveTo>
                    <a:pt x="10000" y="0"/>
                  </a:moveTo>
                  <a:cubicBezTo>
                    <a:pt x="10000" y="122"/>
                    <a:pt x="9896" y="218"/>
                    <a:pt x="9764" y="218"/>
                  </a:cubicBezTo>
                  <a:lnTo>
                    <a:pt x="9264" y="218"/>
                  </a:lnTo>
                  <a:lnTo>
                    <a:pt x="8076" y="218"/>
                  </a:lnTo>
                  <a:lnTo>
                    <a:pt x="0" y="218"/>
                  </a:lnTo>
                </a:path>
              </a:pathLst>
            </a:custGeom>
            <a:noFill/>
            <a:ln w="25400" cap="rnd">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cxnSp>
          <p:nvCxnSpPr>
            <p:cNvPr id="58" name="Straight Connector 57">
              <a:extLst>
                <a:ext uri="{FF2B5EF4-FFF2-40B4-BE49-F238E27FC236}">
                  <a16:creationId xmlns:a16="http://schemas.microsoft.com/office/drawing/2014/main" id="{B6A987FA-1194-47FA-AFA8-F8C18739453F}"/>
                </a:ext>
              </a:extLst>
            </p:cNvPr>
            <p:cNvCxnSpPr>
              <a:cxnSpLocks/>
              <a:stCxn id="15" idx="4"/>
              <a:endCxn id="56" idx="0"/>
            </p:cNvCxnSpPr>
            <p:nvPr userDrawn="1"/>
          </p:nvCxnSpPr>
          <p:spPr>
            <a:xfrm>
              <a:off x="287337" y="2863135"/>
              <a:ext cx="1" cy="1959875"/>
            </a:xfrm>
            <a:prstGeom prst="line">
              <a:avLst/>
            </a:prstGeom>
            <a:ln w="2540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6A9FFFE-0B51-4747-B7C3-5199D76E6E13}"/>
                </a:ext>
              </a:extLst>
            </p:cNvPr>
            <p:cNvCxnSpPr>
              <a:cxnSpLocks/>
              <a:stCxn id="16" idx="4"/>
              <a:endCxn id="55" idx="0"/>
            </p:cNvCxnSpPr>
            <p:nvPr userDrawn="1"/>
          </p:nvCxnSpPr>
          <p:spPr>
            <a:xfrm>
              <a:off x="331787" y="2900005"/>
              <a:ext cx="1" cy="1932281"/>
            </a:xfrm>
            <a:prstGeom prst="line">
              <a:avLst/>
            </a:prstGeom>
            <a:ln w="25400" cap="rnd"/>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13CCA46-528B-41E5-B4B4-7FA727F10BAC}"/>
                </a:ext>
              </a:extLst>
            </p:cNvPr>
            <p:cNvCxnSpPr>
              <a:cxnSpLocks/>
              <a:stCxn id="18" idx="4"/>
              <a:endCxn id="54" idx="0"/>
            </p:cNvCxnSpPr>
            <p:nvPr userDrawn="1"/>
          </p:nvCxnSpPr>
          <p:spPr>
            <a:xfrm>
              <a:off x="420687" y="2973745"/>
              <a:ext cx="1" cy="1877695"/>
            </a:xfrm>
            <a:prstGeom prst="line">
              <a:avLst/>
            </a:prstGeom>
            <a:ln w="2540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204EFD1-0ED1-4101-BFBA-B63BD26F0CBC}"/>
                </a:ext>
              </a:extLst>
            </p:cNvPr>
            <p:cNvCxnSpPr>
              <a:cxnSpLocks/>
              <a:stCxn id="17" idx="4"/>
              <a:endCxn id="57" idx="0"/>
            </p:cNvCxnSpPr>
            <p:nvPr userDrawn="1"/>
          </p:nvCxnSpPr>
          <p:spPr>
            <a:xfrm>
              <a:off x="376237" y="2936875"/>
              <a:ext cx="1" cy="1905045"/>
            </a:xfrm>
            <a:prstGeom prst="line">
              <a:avLst/>
            </a:prstGeom>
            <a:ln w="254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476F21C-B4E5-49C9-A515-962E518684D1}"/>
                </a:ext>
              </a:extLst>
            </p:cNvPr>
            <p:cNvCxnSpPr>
              <a:cxnSpLocks/>
              <a:endCxn id="53" idx="0"/>
            </p:cNvCxnSpPr>
            <p:nvPr userDrawn="1"/>
          </p:nvCxnSpPr>
          <p:spPr>
            <a:xfrm flipH="1">
              <a:off x="465138" y="3010615"/>
              <a:ext cx="0" cy="1850243"/>
            </a:xfrm>
            <a:prstGeom prst="line">
              <a:avLst/>
            </a:prstGeom>
            <a:ln w="25400" cap="rnd">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25178271"/>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613807"/>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6" name="Picture 45" descr="A picture containing floor, person, indoor&#10;&#10;Description generated with very high confidence">
            <a:extLst>
              <a:ext uri="{FF2B5EF4-FFF2-40B4-BE49-F238E27FC236}">
                <a16:creationId xmlns:a16="http://schemas.microsoft.com/office/drawing/2014/main" id="{8533718D-CF81-4DC1-BB07-82955906C07E}"/>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9" name="Rectangle 28">
            <a:extLst>
              <a:ext uri="{FF2B5EF4-FFF2-40B4-BE49-F238E27FC236}">
                <a16:creationId xmlns:a16="http://schemas.microsoft.com/office/drawing/2014/main" id="{1CBC087C-A757-41B4-AD7A-9512848BD6B5}"/>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0" name="Rectangle 29">
            <a:extLst>
              <a:ext uri="{FF2B5EF4-FFF2-40B4-BE49-F238E27FC236}">
                <a16:creationId xmlns:a16="http://schemas.microsoft.com/office/drawing/2014/main" id="{E7893984-ACDA-4466-8B4F-363E2D8449C7}"/>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6" name="Rectangle 35">
            <a:extLst>
              <a:ext uri="{FF2B5EF4-FFF2-40B4-BE49-F238E27FC236}">
                <a16:creationId xmlns:a16="http://schemas.microsoft.com/office/drawing/2014/main" id="{9346AF3C-4F90-4EB5-884F-602B8190EE2B}"/>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6" name="Group 13">
            <a:extLst>
              <a:ext uri="{FF2B5EF4-FFF2-40B4-BE49-F238E27FC236}">
                <a16:creationId xmlns:a16="http://schemas.microsoft.com/office/drawing/2014/main" id="{400C5AA3-F7F3-4BB2-956F-E2216A8DF410}"/>
              </a:ext>
            </a:extLst>
          </p:cNvPr>
          <p:cNvGrpSpPr>
            <a:grpSpLocks noChangeAspect="1"/>
          </p:cNvGrpSpPr>
          <p:nvPr userDrawn="1"/>
        </p:nvGrpSpPr>
        <p:grpSpPr bwMode="auto">
          <a:xfrm>
            <a:off x="0" y="2"/>
            <a:ext cx="6214533" cy="6718300"/>
            <a:chOff x="0" y="0"/>
            <a:chExt cx="2936" cy="3174"/>
          </a:xfrm>
        </p:grpSpPr>
        <p:sp>
          <p:nvSpPr>
            <p:cNvPr id="19" name="Freeform 15">
              <a:extLst>
                <a:ext uri="{FF2B5EF4-FFF2-40B4-BE49-F238E27FC236}">
                  <a16:creationId xmlns:a16="http://schemas.microsoft.com/office/drawing/2014/main" id="{C0538ADD-A194-4F11-9851-EB58220099AE}"/>
                </a:ext>
              </a:extLst>
            </p:cNvPr>
            <p:cNvSpPr>
              <a:spLocks/>
            </p:cNvSpPr>
            <p:nvPr userDrawn="1"/>
          </p:nvSpPr>
          <p:spPr bwMode="auto">
            <a:xfrm>
              <a:off x="0" y="0"/>
              <a:ext cx="2936" cy="3174"/>
            </a:xfrm>
            <a:custGeom>
              <a:avLst/>
              <a:gdLst>
                <a:gd name="T0" fmla="*/ 1468 w 1468"/>
                <a:gd name="T1" fmla="*/ 0 h 1587"/>
                <a:gd name="T2" fmla="*/ 1468 w 1468"/>
                <a:gd name="T3" fmla="*/ 1531 h 1587"/>
                <a:gd name="T4" fmla="*/ 1412 w 1468"/>
                <a:gd name="T5" fmla="*/ 1587 h 1587"/>
                <a:gd name="T6" fmla="*/ 1334 w 1468"/>
                <a:gd name="T7" fmla="*/ 1587 h 1587"/>
                <a:gd name="T8" fmla="*/ 1163 w 1468"/>
                <a:gd name="T9" fmla="*/ 1587 h 1587"/>
                <a:gd name="T10" fmla="*/ 0 w 1468"/>
                <a:gd name="T11" fmla="*/ 1587 h 1587"/>
              </a:gdLst>
              <a:ahLst/>
              <a:cxnLst>
                <a:cxn ang="0">
                  <a:pos x="T0" y="T1"/>
                </a:cxn>
                <a:cxn ang="0">
                  <a:pos x="T2" y="T3"/>
                </a:cxn>
                <a:cxn ang="0">
                  <a:pos x="T4" y="T5"/>
                </a:cxn>
                <a:cxn ang="0">
                  <a:pos x="T6" y="T7"/>
                </a:cxn>
                <a:cxn ang="0">
                  <a:pos x="T8" y="T9"/>
                </a:cxn>
                <a:cxn ang="0">
                  <a:pos x="T10" y="T11"/>
                </a:cxn>
              </a:cxnLst>
              <a:rect l="0" t="0" r="r" b="b"/>
              <a:pathLst>
                <a:path w="1468" h="1587">
                  <a:moveTo>
                    <a:pt x="1468" y="0"/>
                  </a:moveTo>
                  <a:cubicBezTo>
                    <a:pt x="1468" y="1531"/>
                    <a:pt x="1468" y="1531"/>
                    <a:pt x="1468" y="1531"/>
                  </a:cubicBezTo>
                  <a:cubicBezTo>
                    <a:pt x="1468" y="1562"/>
                    <a:pt x="1443" y="1587"/>
                    <a:pt x="1412" y="1587"/>
                  </a:cubicBezTo>
                  <a:cubicBezTo>
                    <a:pt x="1334" y="1587"/>
                    <a:pt x="1334" y="1587"/>
                    <a:pt x="1334" y="1587"/>
                  </a:cubicBezTo>
                  <a:cubicBezTo>
                    <a:pt x="1163" y="1587"/>
                    <a:pt x="1163" y="1587"/>
                    <a:pt x="1163" y="1587"/>
                  </a:cubicBezTo>
                  <a:cubicBezTo>
                    <a:pt x="0" y="1587"/>
                    <a:pt x="0" y="1587"/>
                    <a:pt x="0" y="158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Freeform 16">
              <a:extLst>
                <a:ext uri="{FF2B5EF4-FFF2-40B4-BE49-F238E27FC236}">
                  <a16:creationId xmlns:a16="http://schemas.microsoft.com/office/drawing/2014/main" id="{C1339AA8-531D-4BCB-B3E8-1ACCC65DA98B}"/>
                </a:ext>
              </a:extLst>
            </p:cNvPr>
            <p:cNvSpPr>
              <a:spLocks/>
            </p:cNvSpPr>
            <p:nvPr userDrawn="1"/>
          </p:nvSpPr>
          <p:spPr bwMode="auto">
            <a:xfrm>
              <a:off x="0" y="0"/>
              <a:ext cx="2908" cy="3146"/>
            </a:xfrm>
            <a:custGeom>
              <a:avLst/>
              <a:gdLst>
                <a:gd name="T0" fmla="*/ 1454 w 1454"/>
                <a:gd name="T1" fmla="*/ 0 h 1573"/>
                <a:gd name="T2" fmla="*/ 1454 w 1454"/>
                <a:gd name="T3" fmla="*/ 1528 h 1573"/>
                <a:gd name="T4" fmla="*/ 1409 w 1454"/>
                <a:gd name="T5" fmla="*/ 1573 h 1573"/>
                <a:gd name="T6" fmla="*/ 1334 w 1454"/>
                <a:gd name="T7" fmla="*/ 1573 h 1573"/>
                <a:gd name="T8" fmla="*/ 1163 w 1454"/>
                <a:gd name="T9" fmla="*/ 1573 h 1573"/>
                <a:gd name="T10" fmla="*/ 0 w 1454"/>
                <a:gd name="T11" fmla="*/ 1573 h 1573"/>
              </a:gdLst>
              <a:ahLst/>
              <a:cxnLst>
                <a:cxn ang="0">
                  <a:pos x="T0" y="T1"/>
                </a:cxn>
                <a:cxn ang="0">
                  <a:pos x="T2" y="T3"/>
                </a:cxn>
                <a:cxn ang="0">
                  <a:pos x="T4" y="T5"/>
                </a:cxn>
                <a:cxn ang="0">
                  <a:pos x="T6" y="T7"/>
                </a:cxn>
                <a:cxn ang="0">
                  <a:pos x="T8" y="T9"/>
                </a:cxn>
                <a:cxn ang="0">
                  <a:pos x="T10" y="T11"/>
                </a:cxn>
              </a:cxnLst>
              <a:rect l="0" t="0" r="r" b="b"/>
              <a:pathLst>
                <a:path w="1454" h="1573">
                  <a:moveTo>
                    <a:pt x="1454" y="0"/>
                  </a:moveTo>
                  <a:cubicBezTo>
                    <a:pt x="1454" y="1528"/>
                    <a:pt x="1454" y="1528"/>
                    <a:pt x="1454" y="1528"/>
                  </a:cubicBezTo>
                  <a:cubicBezTo>
                    <a:pt x="1454" y="1553"/>
                    <a:pt x="1434" y="1573"/>
                    <a:pt x="1409" y="1573"/>
                  </a:cubicBezTo>
                  <a:cubicBezTo>
                    <a:pt x="1334" y="1573"/>
                    <a:pt x="1334" y="1573"/>
                    <a:pt x="1334" y="1573"/>
                  </a:cubicBezTo>
                  <a:cubicBezTo>
                    <a:pt x="1163" y="1573"/>
                    <a:pt x="1163" y="1573"/>
                    <a:pt x="1163" y="1573"/>
                  </a:cubicBezTo>
                  <a:cubicBezTo>
                    <a:pt x="0" y="1573"/>
                    <a:pt x="0" y="1573"/>
                    <a:pt x="0" y="1573"/>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Freeform 17">
              <a:extLst>
                <a:ext uri="{FF2B5EF4-FFF2-40B4-BE49-F238E27FC236}">
                  <a16:creationId xmlns:a16="http://schemas.microsoft.com/office/drawing/2014/main" id="{DBABFAE8-31C2-4193-8963-4B80451D6CD5}"/>
                </a:ext>
              </a:extLst>
            </p:cNvPr>
            <p:cNvSpPr>
              <a:spLocks/>
            </p:cNvSpPr>
            <p:nvPr userDrawn="1"/>
          </p:nvSpPr>
          <p:spPr bwMode="auto">
            <a:xfrm>
              <a:off x="0" y="0"/>
              <a:ext cx="2852" cy="3090"/>
            </a:xfrm>
            <a:custGeom>
              <a:avLst/>
              <a:gdLst>
                <a:gd name="T0" fmla="*/ 1426 w 1426"/>
                <a:gd name="T1" fmla="*/ 0 h 1545"/>
                <a:gd name="T2" fmla="*/ 1426 w 1426"/>
                <a:gd name="T3" fmla="*/ 1522 h 1545"/>
                <a:gd name="T4" fmla="*/ 1403 w 1426"/>
                <a:gd name="T5" fmla="*/ 1545 h 1545"/>
                <a:gd name="T6" fmla="*/ 1334 w 1426"/>
                <a:gd name="T7" fmla="*/ 1545 h 1545"/>
                <a:gd name="T8" fmla="*/ 1163 w 1426"/>
                <a:gd name="T9" fmla="*/ 1545 h 1545"/>
                <a:gd name="T10" fmla="*/ 0 w 1426"/>
                <a:gd name="T11" fmla="*/ 1545 h 1545"/>
              </a:gdLst>
              <a:ahLst/>
              <a:cxnLst>
                <a:cxn ang="0">
                  <a:pos x="T0" y="T1"/>
                </a:cxn>
                <a:cxn ang="0">
                  <a:pos x="T2" y="T3"/>
                </a:cxn>
                <a:cxn ang="0">
                  <a:pos x="T4" y="T5"/>
                </a:cxn>
                <a:cxn ang="0">
                  <a:pos x="T6" y="T7"/>
                </a:cxn>
                <a:cxn ang="0">
                  <a:pos x="T8" y="T9"/>
                </a:cxn>
                <a:cxn ang="0">
                  <a:pos x="T10" y="T11"/>
                </a:cxn>
              </a:cxnLst>
              <a:rect l="0" t="0" r="r" b="b"/>
              <a:pathLst>
                <a:path w="1426" h="1545">
                  <a:moveTo>
                    <a:pt x="1426" y="0"/>
                  </a:moveTo>
                  <a:cubicBezTo>
                    <a:pt x="1426" y="1522"/>
                    <a:pt x="1426" y="1522"/>
                    <a:pt x="1426" y="1522"/>
                  </a:cubicBezTo>
                  <a:cubicBezTo>
                    <a:pt x="1426" y="1535"/>
                    <a:pt x="1416" y="1545"/>
                    <a:pt x="1403" y="1545"/>
                  </a:cubicBezTo>
                  <a:cubicBezTo>
                    <a:pt x="1334" y="1545"/>
                    <a:pt x="1334" y="1545"/>
                    <a:pt x="1334" y="1545"/>
                  </a:cubicBezTo>
                  <a:cubicBezTo>
                    <a:pt x="1163" y="1545"/>
                    <a:pt x="1163" y="1545"/>
                    <a:pt x="1163" y="1545"/>
                  </a:cubicBezTo>
                  <a:cubicBezTo>
                    <a:pt x="0" y="1545"/>
                    <a:pt x="0" y="1545"/>
                    <a:pt x="0" y="154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Freeform 18">
              <a:extLst>
                <a:ext uri="{FF2B5EF4-FFF2-40B4-BE49-F238E27FC236}">
                  <a16:creationId xmlns:a16="http://schemas.microsoft.com/office/drawing/2014/main" id="{62B56F8A-AB09-4A72-8D9B-2EC7902BFD17}"/>
                </a:ext>
              </a:extLst>
            </p:cNvPr>
            <p:cNvSpPr>
              <a:spLocks/>
            </p:cNvSpPr>
            <p:nvPr userDrawn="1"/>
          </p:nvSpPr>
          <p:spPr bwMode="auto">
            <a:xfrm>
              <a:off x="0" y="0"/>
              <a:ext cx="2824" cy="3062"/>
            </a:xfrm>
            <a:custGeom>
              <a:avLst/>
              <a:gdLst>
                <a:gd name="T0" fmla="*/ 1412 w 1412"/>
                <a:gd name="T1" fmla="*/ 0 h 1531"/>
                <a:gd name="T2" fmla="*/ 1412 w 1412"/>
                <a:gd name="T3" fmla="*/ 1519 h 1531"/>
                <a:gd name="T4" fmla="*/ 1400 w 1412"/>
                <a:gd name="T5" fmla="*/ 1531 h 1531"/>
                <a:gd name="T6" fmla="*/ 1334 w 1412"/>
                <a:gd name="T7" fmla="*/ 1531 h 1531"/>
                <a:gd name="T8" fmla="*/ 1163 w 1412"/>
                <a:gd name="T9" fmla="*/ 1531 h 1531"/>
                <a:gd name="T10" fmla="*/ 0 w 1412"/>
                <a:gd name="T11" fmla="*/ 1531 h 1531"/>
              </a:gdLst>
              <a:ahLst/>
              <a:cxnLst>
                <a:cxn ang="0">
                  <a:pos x="T0" y="T1"/>
                </a:cxn>
                <a:cxn ang="0">
                  <a:pos x="T2" y="T3"/>
                </a:cxn>
                <a:cxn ang="0">
                  <a:pos x="T4" y="T5"/>
                </a:cxn>
                <a:cxn ang="0">
                  <a:pos x="T6" y="T7"/>
                </a:cxn>
                <a:cxn ang="0">
                  <a:pos x="T8" y="T9"/>
                </a:cxn>
                <a:cxn ang="0">
                  <a:pos x="T10" y="T11"/>
                </a:cxn>
              </a:cxnLst>
              <a:rect l="0" t="0" r="r" b="b"/>
              <a:pathLst>
                <a:path w="1412" h="1531">
                  <a:moveTo>
                    <a:pt x="1412" y="0"/>
                  </a:moveTo>
                  <a:cubicBezTo>
                    <a:pt x="1412" y="1519"/>
                    <a:pt x="1412" y="1519"/>
                    <a:pt x="1412" y="1519"/>
                  </a:cubicBezTo>
                  <a:cubicBezTo>
                    <a:pt x="1412" y="1526"/>
                    <a:pt x="1407" y="1531"/>
                    <a:pt x="1400" y="1531"/>
                  </a:cubicBezTo>
                  <a:cubicBezTo>
                    <a:pt x="1334" y="1531"/>
                    <a:pt x="1334" y="1531"/>
                    <a:pt x="1334" y="1531"/>
                  </a:cubicBezTo>
                  <a:cubicBezTo>
                    <a:pt x="1163" y="1531"/>
                    <a:pt x="1163" y="1531"/>
                    <a:pt x="1163" y="1531"/>
                  </a:cubicBezTo>
                  <a:cubicBezTo>
                    <a:pt x="0" y="1531"/>
                    <a:pt x="0" y="1531"/>
                    <a:pt x="0" y="1531"/>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3" name="Freeform 19">
              <a:extLst>
                <a:ext uri="{FF2B5EF4-FFF2-40B4-BE49-F238E27FC236}">
                  <a16:creationId xmlns:a16="http://schemas.microsoft.com/office/drawing/2014/main" id="{9D9BBD12-1E20-49F9-B869-0870993FF661}"/>
                </a:ext>
              </a:extLst>
            </p:cNvPr>
            <p:cNvSpPr>
              <a:spLocks/>
            </p:cNvSpPr>
            <p:nvPr userDrawn="1"/>
          </p:nvSpPr>
          <p:spPr bwMode="auto">
            <a:xfrm>
              <a:off x="0" y="0"/>
              <a:ext cx="2880" cy="3118"/>
            </a:xfrm>
            <a:custGeom>
              <a:avLst/>
              <a:gdLst>
                <a:gd name="T0" fmla="*/ 1440 w 1440"/>
                <a:gd name="T1" fmla="*/ 0 h 1559"/>
                <a:gd name="T2" fmla="*/ 1440 w 1440"/>
                <a:gd name="T3" fmla="*/ 1525 h 1559"/>
                <a:gd name="T4" fmla="*/ 1406 w 1440"/>
                <a:gd name="T5" fmla="*/ 1559 h 1559"/>
                <a:gd name="T6" fmla="*/ 1334 w 1440"/>
                <a:gd name="T7" fmla="*/ 1559 h 1559"/>
                <a:gd name="T8" fmla="*/ 1163 w 1440"/>
                <a:gd name="T9" fmla="*/ 1559 h 1559"/>
                <a:gd name="T10" fmla="*/ 0 w 1440"/>
                <a:gd name="T11" fmla="*/ 1559 h 1559"/>
              </a:gdLst>
              <a:ahLst/>
              <a:cxnLst>
                <a:cxn ang="0">
                  <a:pos x="T0" y="T1"/>
                </a:cxn>
                <a:cxn ang="0">
                  <a:pos x="T2" y="T3"/>
                </a:cxn>
                <a:cxn ang="0">
                  <a:pos x="T4" y="T5"/>
                </a:cxn>
                <a:cxn ang="0">
                  <a:pos x="T6" y="T7"/>
                </a:cxn>
                <a:cxn ang="0">
                  <a:pos x="T8" y="T9"/>
                </a:cxn>
                <a:cxn ang="0">
                  <a:pos x="T10" y="T11"/>
                </a:cxn>
              </a:cxnLst>
              <a:rect l="0" t="0" r="r" b="b"/>
              <a:pathLst>
                <a:path w="1440" h="1559">
                  <a:moveTo>
                    <a:pt x="1440" y="0"/>
                  </a:moveTo>
                  <a:cubicBezTo>
                    <a:pt x="1440" y="1525"/>
                    <a:pt x="1440" y="1525"/>
                    <a:pt x="1440" y="1525"/>
                  </a:cubicBezTo>
                  <a:cubicBezTo>
                    <a:pt x="1440" y="1544"/>
                    <a:pt x="1425" y="1559"/>
                    <a:pt x="1406" y="1559"/>
                  </a:cubicBezTo>
                  <a:cubicBezTo>
                    <a:pt x="1334" y="1559"/>
                    <a:pt x="1334" y="1559"/>
                    <a:pt x="1334" y="1559"/>
                  </a:cubicBezTo>
                  <a:cubicBezTo>
                    <a:pt x="1163" y="1559"/>
                    <a:pt x="1163" y="1559"/>
                    <a:pt x="1163" y="1559"/>
                  </a:cubicBezTo>
                  <a:cubicBezTo>
                    <a:pt x="0" y="1559"/>
                    <a:pt x="0" y="1559"/>
                    <a:pt x="0" y="1559"/>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26" name="Group 22">
            <a:extLst>
              <a:ext uri="{FF2B5EF4-FFF2-40B4-BE49-F238E27FC236}">
                <a16:creationId xmlns:a16="http://schemas.microsoft.com/office/drawing/2014/main" id="{9A763F0C-8EF8-4F6A-972B-7C3453FBFFCD}"/>
              </a:ext>
            </a:extLst>
          </p:cNvPr>
          <p:cNvGrpSpPr>
            <a:grpSpLocks noChangeAspect="1"/>
          </p:cNvGrpSpPr>
          <p:nvPr userDrawn="1"/>
        </p:nvGrpSpPr>
        <p:grpSpPr bwMode="auto">
          <a:xfrm>
            <a:off x="5753100" y="-22438"/>
            <a:ext cx="685800" cy="6464300"/>
            <a:chOff x="2718" y="0"/>
            <a:chExt cx="324" cy="3054"/>
          </a:xfrm>
        </p:grpSpPr>
        <p:sp>
          <p:nvSpPr>
            <p:cNvPr id="37" name="Freeform 24">
              <a:extLst>
                <a:ext uri="{FF2B5EF4-FFF2-40B4-BE49-F238E27FC236}">
                  <a16:creationId xmlns:a16="http://schemas.microsoft.com/office/drawing/2014/main" id="{E2272FDA-F0F0-4A65-8C12-7B6215BA7CBF}"/>
                </a:ext>
              </a:extLst>
            </p:cNvPr>
            <p:cNvSpPr>
              <a:spLocks/>
            </p:cNvSpPr>
            <p:nvPr userDrawn="1"/>
          </p:nvSpPr>
          <p:spPr bwMode="auto">
            <a:xfrm>
              <a:off x="2718" y="0"/>
              <a:ext cx="324" cy="3054"/>
            </a:xfrm>
            <a:custGeom>
              <a:avLst/>
              <a:gdLst>
                <a:gd name="T0" fmla="*/ 0 w 324"/>
                <a:gd name="T1" fmla="*/ 0 h 3054"/>
                <a:gd name="T2" fmla="*/ 0 w 324"/>
                <a:gd name="T3" fmla="*/ 3054 h 3054"/>
                <a:gd name="T4" fmla="*/ 98 w 324"/>
                <a:gd name="T5" fmla="*/ 3054 h 3054"/>
                <a:gd name="T6" fmla="*/ 162 w 324"/>
                <a:gd name="T7" fmla="*/ 2974 h 3054"/>
                <a:gd name="T8" fmla="*/ 226 w 324"/>
                <a:gd name="T9" fmla="*/ 3054 h 3054"/>
                <a:gd name="T10" fmla="*/ 324 w 324"/>
                <a:gd name="T11" fmla="*/ 3054 h 3054"/>
                <a:gd name="T12" fmla="*/ 324 w 324"/>
                <a:gd name="T13" fmla="*/ 0 h 3054"/>
                <a:gd name="T14" fmla="*/ 0 w 324"/>
                <a:gd name="T15" fmla="*/ 0 h 30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3054">
                  <a:moveTo>
                    <a:pt x="0" y="0"/>
                  </a:moveTo>
                  <a:lnTo>
                    <a:pt x="0" y="3054"/>
                  </a:lnTo>
                  <a:lnTo>
                    <a:pt x="98" y="3054"/>
                  </a:lnTo>
                  <a:lnTo>
                    <a:pt x="162" y="2974"/>
                  </a:lnTo>
                  <a:lnTo>
                    <a:pt x="226" y="3054"/>
                  </a:lnTo>
                  <a:lnTo>
                    <a:pt x="324" y="3054"/>
                  </a:lnTo>
                  <a:lnTo>
                    <a:pt x="324"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p>
          </p:txBody>
        </p:sp>
        <p:sp>
          <p:nvSpPr>
            <p:cNvPr id="38" name="Freeform 25">
              <a:extLst>
                <a:ext uri="{FF2B5EF4-FFF2-40B4-BE49-F238E27FC236}">
                  <a16:creationId xmlns:a16="http://schemas.microsoft.com/office/drawing/2014/main" id="{4CBA5483-FD26-475F-BCFD-7053F17E1F32}"/>
                </a:ext>
              </a:extLst>
            </p:cNvPr>
            <p:cNvSpPr>
              <a:spLocks/>
            </p:cNvSpPr>
            <p:nvPr userDrawn="1"/>
          </p:nvSpPr>
          <p:spPr bwMode="auto">
            <a:xfrm>
              <a:off x="2718" y="2364"/>
              <a:ext cx="324" cy="610"/>
            </a:xfrm>
            <a:custGeom>
              <a:avLst/>
              <a:gdLst>
                <a:gd name="T0" fmla="*/ 140 w 162"/>
                <a:gd name="T1" fmla="*/ 195 h 305"/>
                <a:gd name="T2" fmla="*/ 131 w 162"/>
                <a:gd name="T3" fmla="*/ 73 h 305"/>
                <a:gd name="T4" fmla="*/ 81 w 162"/>
                <a:gd name="T5" fmla="*/ 0 h 305"/>
                <a:gd name="T6" fmla="*/ 31 w 162"/>
                <a:gd name="T7" fmla="*/ 73 h 305"/>
                <a:gd name="T8" fmla="*/ 22 w 162"/>
                <a:gd name="T9" fmla="*/ 195 h 305"/>
                <a:gd name="T10" fmla="*/ 4 w 162"/>
                <a:gd name="T11" fmla="*/ 228 h 305"/>
                <a:gd name="T12" fmla="*/ 0 w 162"/>
                <a:gd name="T13" fmla="*/ 244 h 305"/>
                <a:gd name="T14" fmla="*/ 0 w 162"/>
                <a:gd name="T15" fmla="*/ 287 h 305"/>
                <a:gd name="T16" fmla="*/ 4 w 162"/>
                <a:gd name="T17" fmla="*/ 290 h 305"/>
                <a:gd name="T18" fmla="*/ 51 w 162"/>
                <a:gd name="T19" fmla="*/ 266 h 305"/>
                <a:gd name="T20" fmla="*/ 66 w 162"/>
                <a:gd name="T21" fmla="*/ 276 h 305"/>
                <a:gd name="T22" fmla="*/ 58 w 162"/>
                <a:gd name="T23" fmla="*/ 305 h 305"/>
                <a:gd name="T24" fmla="*/ 81 w 162"/>
                <a:gd name="T25" fmla="*/ 305 h 305"/>
                <a:gd name="T26" fmla="*/ 104 w 162"/>
                <a:gd name="T27" fmla="*/ 305 h 305"/>
                <a:gd name="T28" fmla="*/ 96 w 162"/>
                <a:gd name="T29" fmla="*/ 276 h 305"/>
                <a:gd name="T30" fmla="*/ 111 w 162"/>
                <a:gd name="T31" fmla="*/ 266 h 305"/>
                <a:gd name="T32" fmla="*/ 158 w 162"/>
                <a:gd name="T33" fmla="*/ 290 h 305"/>
                <a:gd name="T34" fmla="*/ 162 w 162"/>
                <a:gd name="T35" fmla="*/ 287 h 305"/>
                <a:gd name="T36" fmla="*/ 162 w 162"/>
                <a:gd name="T37" fmla="*/ 244 h 305"/>
                <a:gd name="T38" fmla="*/ 158 w 162"/>
                <a:gd name="T39" fmla="*/ 228 h 305"/>
                <a:gd name="T40" fmla="*/ 140 w 162"/>
                <a:gd name="T41" fmla="*/ 19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 h="305">
                  <a:moveTo>
                    <a:pt x="140" y="195"/>
                  </a:moveTo>
                  <a:cubicBezTo>
                    <a:pt x="145" y="154"/>
                    <a:pt x="143" y="107"/>
                    <a:pt x="131" y="73"/>
                  </a:cubicBezTo>
                  <a:cubicBezTo>
                    <a:pt x="113" y="23"/>
                    <a:pt x="81" y="0"/>
                    <a:pt x="81" y="0"/>
                  </a:cubicBezTo>
                  <a:cubicBezTo>
                    <a:pt x="81" y="0"/>
                    <a:pt x="49" y="23"/>
                    <a:pt x="31" y="73"/>
                  </a:cubicBezTo>
                  <a:cubicBezTo>
                    <a:pt x="19" y="107"/>
                    <a:pt x="17" y="154"/>
                    <a:pt x="22" y="195"/>
                  </a:cubicBezTo>
                  <a:cubicBezTo>
                    <a:pt x="4" y="228"/>
                    <a:pt x="4" y="228"/>
                    <a:pt x="4" y="228"/>
                  </a:cubicBezTo>
                  <a:cubicBezTo>
                    <a:pt x="1" y="233"/>
                    <a:pt x="0" y="239"/>
                    <a:pt x="0" y="244"/>
                  </a:cubicBezTo>
                  <a:cubicBezTo>
                    <a:pt x="0" y="287"/>
                    <a:pt x="0" y="287"/>
                    <a:pt x="0" y="287"/>
                  </a:cubicBezTo>
                  <a:cubicBezTo>
                    <a:pt x="0" y="290"/>
                    <a:pt x="2" y="291"/>
                    <a:pt x="4" y="290"/>
                  </a:cubicBezTo>
                  <a:cubicBezTo>
                    <a:pt x="51" y="266"/>
                    <a:pt x="51" y="266"/>
                    <a:pt x="51" y="266"/>
                  </a:cubicBezTo>
                  <a:cubicBezTo>
                    <a:pt x="60" y="274"/>
                    <a:pt x="66" y="276"/>
                    <a:pt x="66" y="276"/>
                  </a:cubicBezTo>
                  <a:cubicBezTo>
                    <a:pt x="58" y="305"/>
                    <a:pt x="58" y="305"/>
                    <a:pt x="58" y="305"/>
                  </a:cubicBezTo>
                  <a:cubicBezTo>
                    <a:pt x="81" y="305"/>
                    <a:pt x="81" y="305"/>
                    <a:pt x="81" y="305"/>
                  </a:cubicBezTo>
                  <a:cubicBezTo>
                    <a:pt x="104" y="305"/>
                    <a:pt x="104" y="305"/>
                    <a:pt x="104" y="305"/>
                  </a:cubicBezTo>
                  <a:cubicBezTo>
                    <a:pt x="96" y="276"/>
                    <a:pt x="96" y="276"/>
                    <a:pt x="96" y="276"/>
                  </a:cubicBezTo>
                  <a:cubicBezTo>
                    <a:pt x="96" y="276"/>
                    <a:pt x="102" y="274"/>
                    <a:pt x="111" y="266"/>
                  </a:cubicBezTo>
                  <a:cubicBezTo>
                    <a:pt x="158" y="290"/>
                    <a:pt x="158" y="290"/>
                    <a:pt x="158" y="290"/>
                  </a:cubicBezTo>
                  <a:cubicBezTo>
                    <a:pt x="160" y="291"/>
                    <a:pt x="162" y="290"/>
                    <a:pt x="162" y="287"/>
                  </a:cubicBezTo>
                  <a:cubicBezTo>
                    <a:pt x="162" y="244"/>
                    <a:pt x="162" y="244"/>
                    <a:pt x="162" y="244"/>
                  </a:cubicBezTo>
                  <a:cubicBezTo>
                    <a:pt x="162" y="239"/>
                    <a:pt x="161" y="233"/>
                    <a:pt x="158" y="228"/>
                  </a:cubicBezTo>
                  <a:lnTo>
                    <a:pt x="140" y="195"/>
                  </a:lnTo>
                  <a:close/>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9" name="Oval 26">
              <a:extLst>
                <a:ext uri="{FF2B5EF4-FFF2-40B4-BE49-F238E27FC236}">
                  <a16:creationId xmlns:a16="http://schemas.microsoft.com/office/drawing/2014/main" id="{97B9F1ED-76E7-472B-B18C-30505F3AD2A8}"/>
                </a:ext>
              </a:extLst>
            </p:cNvPr>
            <p:cNvSpPr>
              <a:spLocks noChangeArrowheads="1"/>
            </p:cNvSpPr>
            <p:nvPr userDrawn="1"/>
          </p:nvSpPr>
          <p:spPr bwMode="auto">
            <a:xfrm>
              <a:off x="2824" y="2606"/>
              <a:ext cx="112" cy="112"/>
            </a:xfrm>
            <a:prstGeom prst="ellipse">
              <a:avLst/>
            </a:pr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0" name="Freeform 27">
              <a:extLst>
                <a:ext uri="{FF2B5EF4-FFF2-40B4-BE49-F238E27FC236}">
                  <a16:creationId xmlns:a16="http://schemas.microsoft.com/office/drawing/2014/main" id="{98C7FC9C-A13F-45B3-9BDA-B149FB325A3F}"/>
                </a:ext>
              </a:extLst>
            </p:cNvPr>
            <p:cNvSpPr>
              <a:spLocks/>
            </p:cNvSpPr>
            <p:nvPr userDrawn="1"/>
          </p:nvSpPr>
          <p:spPr bwMode="auto">
            <a:xfrm>
              <a:off x="2846" y="2628"/>
              <a:ext cx="34" cy="34"/>
            </a:xfrm>
            <a:custGeom>
              <a:avLst/>
              <a:gdLst>
                <a:gd name="T0" fmla="*/ 0 w 17"/>
                <a:gd name="T1" fmla="*/ 17 h 17"/>
                <a:gd name="T2" fmla="*/ 17 w 17"/>
                <a:gd name="T3" fmla="*/ 0 h 17"/>
              </a:gdLst>
              <a:ahLst/>
              <a:cxnLst>
                <a:cxn ang="0">
                  <a:pos x="T0" y="T1"/>
                </a:cxn>
                <a:cxn ang="0">
                  <a:pos x="T2" y="T3"/>
                </a:cxn>
              </a:cxnLst>
              <a:rect l="0" t="0" r="r" b="b"/>
              <a:pathLst>
                <a:path w="17" h="17">
                  <a:moveTo>
                    <a:pt x="0" y="17"/>
                  </a:moveTo>
                  <a:cubicBezTo>
                    <a:pt x="0" y="8"/>
                    <a:pt x="8" y="0"/>
                    <a:pt x="17" y="0"/>
                  </a:cubicBezTo>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1" name="Line 28">
              <a:extLst>
                <a:ext uri="{FF2B5EF4-FFF2-40B4-BE49-F238E27FC236}">
                  <a16:creationId xmlns:a16="http://schemas.microsoft.com/office/drawing/2014/main" id="{DBFE9229-94D3-48F0-B384-02213CC70963}"/>
                </a:ext>
              </a:extLst>
            </p:cNvPr>
            <p:cNvSpPr>
              <a:spLocks noChangeShapeType="1"/>
            </p:cNvSpPr>
            <p:nvPr userDrawn="1"/>
          </p:nvSpPr>
          <p:spPr bwMode="auto">
            <a:xfrm>
              <a:off x="2850" y="2916"/>
              <a:ext cx="60"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2" name="Line 29">
              <a:extLst>
                <a:ext uri="{FF2B5EF4-FFF2-40B4-BE49-F238E27FC236}">
                  <a16:creationId xmlns:a16="http://schemas.microsoft.com/office/drawing/2014/main" id="{9D376989-C2AC-4FF1-A195-907325FAB938}"/>
                </a:ext>
              </a:extLst>
            </p:cNvPr>
            <p:cNvSpPr>
              <a:spLocks noChangeShapeType="1"/>
            </p:cNvSpPr>
            <p:nvPr userDrawn="1"/>
          </p:nvSpPr>
          <p:spPr bwMode="auto">
            <a:xfrm>
              <a:off x="2792" y="2480"/>
              <a:ext cx="176" cy="0"/>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3" name="Line 30">
              <a:extLst>
                <a:ext uri="{FF2B5EF4-FFF2-40B4-BE49-F238E27FC236}">
                  <a16:creationId xmlns:a16="http://schemas.microsoft.com/office/drawing/2014/main" id="{42050C23-62B7-4413-BE1E-2F14A7C7E2F8}"/>
                </a:ext>
              </a:extLst>
            </p:cNvPr>
            <p:cNvSpPr>
              <a:spLocks noChangeShapeType="1"/>
            </p:cNvSpPr>
            <p:nvPr userDrawn="1"/>
          </p:nvSpPr>
          <p:spPr bwMode="auto">
            <a:xfrm>
              <a:off x="2762"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4" name="Line 31">
              <a:extLst>
                <a:ext uri="{FF2B5EF4-FFF2-40B4-BE49-F238E27FC236}">
                  <a16:creationId xmlns:a16="http://schemas.microsoft.com/office/drawing/2014/main" id="{B79B8A47-A2EB-4DAD-94A8-721662D12810}"/>
                </a:ext>
              </a:extLst>
            </p:cNvPr>
            <p:cNvSpPr>
              <a:spLocks noChangeShapeType="1"/>
            </p:cNvSpPr>
            <p:nvPr userDrawn="1"/>
          </p:nvSpPr>
          <p:spPr bwMode="auto">
            <a:xfrm flipH="1">
              <a:off x="2940" y="2754"/>
              <a:ext cx="58" cy="142"/>
            </a:xfrm>
            <a:prstGeom prst="line">
              <a:avLst/>
            </a:prstGeom>
            <a:noFill/>
            <a:ln w="127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45" name="Freeform 32">
              <a:extLst>
                <a:ext uri="{FF2B5EF4-FFF2-40B4-BE49-F238E27FC236}">
                  <a16:creationId xmlns:a16="http://schemas.microsoft.com/office/drawing/2014/main" id="{877955C6-4627-4B8D-8FA3-02A0A93F46A8}"/>
                </a:ext>
              </a:extLst>
            </p:cNvPr>
            <p:cNvSpPr>
              <a:spLocks/>
            </p:cNvSpPr>
            <p:nvPr userDrawn="1"/>
          </p:nvSpPr>
          <p:spPr bwMode="auto">
            <a:xfrm>
              <a:off x="2870" y="2754"/>
              <a:ext cx="20" cy="162"/>
            </a:xfrm>
            <a:custGeom>
              <a:avLst/>
              <a:gdLst>
                <a:gd name="T0" fmla="*/ 5 w 10"/>
                <a:gd name="T1" fmla="*/ 0 h 81"/>
                <a:gd name="T2" fmla="*/ 5 w 10"/>
                <a:gd name="T3" fmla="*/ 0 h 81"/>
                <a:gd name="T4" fmla="*/ 2 w 10"/>
                <a:gd name="T5" fmla="*/ 3 h 81"/>
                <a:gd name="T6" fmla="*/ 0 w 10"/>
                <a:gd name="T7" fmla="*/ 81 h 81"/>
                <a:gd name="T8" fmla="*/ 5 w 10"/>
                <a:gd name="T9" fmla="*/ 81 h 81"/>
                <a:gd name="T10" fmla="*/ 10 w 10"/>
                <a:gd name="T11" fmla="*/ 81 h 81"/>
                <a:gd name="T12" fmla="*/ 9 w 10"/>
                <a:gd name="T13" fmla="*/ 3 h 81"/>
                <a:gd name="T14" fmla="*/ 5 w 10"/>
                <a:gd name="T15" fmla="*/ 0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1">
                  <a:moveTo>
                    <a:pt x="5" y="0"/>
                  </a:moveTo>
                  <a:cubicBezTo>
                    <a:pt x="5" y="0"/>
                    <a:pt x="5" y="0"/>
                    <a:pt x="5" y="0"/>
                  </a:cubicBezTo>
                  <a:cubicBezTo>
                    <a:pt x="3" y="0"/>
                    <a:pt x="2" y="2"/>
                    <a:pt x="2" y="3"/>
                  </a:cubicBezTo>
                  <a:cubicBezTo>
                    <a:pt x="0" y="81"/>
                    <a:pt x="0" y="81"/>
                    <a:pt x="0" y="81"/>
                  </a:cubicBezTo>
                  <a:cubicBezTo>
                    <a:pt x="5" y="81"/>
                    <a:pt x="5" y="81"/>
                    <a:pt x="5" y="81"/>
                  </a:cubicBezTo>
                  <a:cubicBezTo>
                    <a:pt x="10" y="81"/>
                    <a:pt x="10" y="81"/>
                    <a:pt x="10" y="81"/>
                  </a:cubicBezTo>
                  <a:cubicBezTo>
                    <a:pt x="9" y="3"/>
                    <a:pt x="9" y="3"/>
                    <a:pt x="9" y="3"/>
                  </a:cubicBezTo>
                  <a:cubicBezTo>
                    <a:pt x="8" y="2"/>
                    <a:pt x="7" y="0"/>
                    <a:pt x="5" y="0"/>
                  </a:cubicBezTo>
                  <a:close/>
                </a:path>
              </a:pathLst>
            </a:custGeom>
            <a:noFill/>
            <a:ln w="127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47" name="Group 4">
            <a:extLst>
              <a:ext uri="{FF2B5EF4-FFF2-40B4-BE49-F238E27FC236}">
                <a16:creationId xmlns:a16="http://schemas.microsoft.com/office/drawing/2014/main" id="{27C1DAA5-FFFD-4148-A332-FAD78C2551BB}"/>
              </a:ext>
            </a:extLst>
          </p:cNvPr>
          <p:cNvGrpSpPr>
            <a:grpSpLocks noChangeAspect="1"/>
          </p:cNvGrpSpPr>
          <p:nvPr userDrawn="1"/>
        </p:nvGrpSpPr>
        <p:grpSpPr bwMode="auto">
          <a:xfrm>
            <a:off x="6066839" y="1734438"/>
            <a:ext cx="397544" cy="254167"/>
            <a:chOff x="2702" y="1494"/>
            <a:chExt cx="366" cy="234"/>
          </a:xfrm>
        </p:grpSpPr>
        <p:sp>
          <p:nvSpPr>
            <p:cNvPr id="48" name="Freeform 6">
              <a:extLst>
                <a:ext uri="{FF2B5EF4-FFF2-40B4-BE49-F238E27FC236}">
                  <a16:creationId xmlns:a16="http://schemas.microsoft.com/office/drawing/2014/main" id="{505DE4EE-2F0D-4DD3-9F2D-2518E4A5B10A}"/>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49" name="Freeform 7">
              <a:extLst>
                <a:ext uri="{FF2B5EF4-FFF2-40B4-BE49-F238E27FC236}">
                  <a16:creationId xmlns:a16="http://schemas.microsoft.com/office/drawing/2014/main" id="{BB78FF6B-DBA3-45B9-AF83-A0B55E4A6B49}"/>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grpSp>
        <p:nvGrpSpPr>
          <p:cNvPr id="50" name="Group 4">
            <a:extLst>
              <a:ext uri="{FF2B5EF4-FFF2-40B4-BE49-F238E27FC236}">
                <a16:creationId xmlns:a16="http://schemas.microsoft.com/office/drawing/2014/main" id="{27BD0228-F0CC-4758-A526-64E97DCC92D6}"/>
              </a:ext>
            </a:extLst>
          </p:cNvPr>
          <p:cNvGrpSpPr>
            <a:grpSpLocks noChangeAspect="1"/>
          </p:cNvGrpSpPr>
          <p:nvPr userDrawn="1"/>
        </p:nvGrpSpPr>
        <p:grpSpPr bwMode="auto">
          <a:xfrm>
            <a:off x="5655444" y="2096061"/>
            <a:ext cx="529131" cy="338297"/>
            <a:chOff x="2702" y="1494"/>
            <a:chExt cx="366" cy="234"/>
          </a:xfrm>
        </p:grpSpPr>
        <p:sp>
          <p:nvSpPr>
            <p:cNvPr id="51" name="Freeform 6">
              <a:extLst>
                <a:ext uri="{FF2B5EF4-FFF2-40B4-BE49-F238E27FC236}">
                  <a16:creationId xmlns:a16="http://schemas.microsoft.com/office/drawing/2014/main" id="{45BBFA52-1682-4C55-B1C0-9DFAA7CA6D79}"/>
                </a:ext>
              </a:extLst>
            </p:cNvPr>
            <p:cNvSpPr>
              <a:spLocks/>
            </p:cNvSpPr>
            <p:nvPr/>
          </p:nvSpPr>
          <p:spPr bwMode="auto">
            <a:xfrm>
              <a:off x="2702" y="1494"/>
              <a:ext cx="366" cy="234"/>
            </a:xfrm>
            <a:custGeom>
              <a:avLst/>
              <a:gdLst>
                <a:gd name="T0" fmla="*/ 154 w 183"/>
                <a:gd name="T1" fmla="*/ 46 h 117"/>
                <a:gd name="T2" fmla="*/ 154 w 183"/>
                <a:gd name="T3" fmla="*/ 43 h 117"/>
                <a:gd name="T4" fmla="*/ 130 w 183"/>
                <a:gd name="T5" fmla="*/ 19 h 117"/>
                <a:gd name="T6" fmla="*/ 114 w 183"/>
                <a:gd name="T7" fmla="*/ 25 h 117"/>
                <a:gd name="T8" fmla="*/ 74 w 183"/>
                <a:gd name="T9" fmla="*/ 0 h 117"/>
                <a:gd name="T10" fmla="*/ 32 w 183"/>
                <a:gd name="T11" fmla="*/ 43 h 117"/>
                <a:gd name="T12" fmla="*/ 32 w 183"/>
                <a:gd name="T13" fmla="*/ 48 h 117"/>
                <a:gd name="T14" fmla="*/ 0 w 183"/>
                <a:gd name="T15" fmla="*/ 83 h 117"/>
                <a:gd name="T16" fmla="*/ 35 w 183"/>
                <a:gd name="T17" fmla="*/ 117 h 117"/>
                <a:gd name="T18" fmla="*/ 147 w 183"/>
                <a:gd name="T19" fmla="*/ 117 h 117"/>
                <a:gd name="T20" fmla="*/ 183 w 183"/>
                <a:gd name="T21" fmla="*/ 81 h 117"/>
                <a:gd name="T22" fmla="*/ 154 w 183"/>
                <a:gd name="T23"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3" h="117">
                  <a:moveTo>
                    <a:pt x="154" y="46"/>
                  </a:moveTo>
                  <a:cubicBezTo>
                    <a:pt x="154" y="45"/>
                    <a:pt x="154" y="44"/>
                    <a:pt x="154" y="43"/>
                  </a:cubicBezTo>
                  <a:cubicBezTo>
                    <a:pt x="154" y="29"/>
                    <a:pt x="143" y="19"/>
                    <a:pt x="130" y="19"/>
                  </a:cubicBezTo>
                  <a:cubicBezTo>
                    <a:pt x="124" y="19"/>
                    <a:pt x="118" y="21"/>
                    <a:pt x="114" y="25"/>
                  </a:cubicBezTo>
                  <a:cubicBezTo>
                    <a:pt x="107" y="10"/>
                    <a:pt x="92" y="0"/>
                    <a:pt x="74" y="0"/>
                  </a:cubicBezTo>
                  <a:cubicBezTo>
                    <a:pt x="51" y="0"/>
                    <a:pt x="32" y="19"/>
                    <a:pt x="32" y="43"/>
                  </a:cubicBezTo>
                  <a:cubicBezTo>
                    <a:pt x="32" y="44"/>
                    <a:pt x="32" y="46"/>
                    <a:pt x="32" y="48"/>
                  </a:cubicBezTo>
                  <a:cubicBezTo>
                    <a:pt x="14" y="50"/>
                    <a:pt x="0" y="65"/>
                    <a:pt x="0" y="83"/>
                  </a:cubicBezTo>
                  <a:cubicBezTo>
                    <a:pt x="0" y="102"/>
                    <a:pt x="16" y="117"/>
                    <a:pt x="35" y="117"/>
                  </a:cubicBezTo>
                  <a:cubicBezTo>
                    <a:pt x="147" y="117"/>
                    <a:pt x="147" y="117"/>
                    <a:pt x="147" y="117"/>
                  </a:cubicBezTo>
                  <a:cubicBezTo>
                    <a:pt x="167" y="117"/>
                    <a:pt x="183" y="101"/>
                    <a:pt x="183" y="81"/>
                  </a:cubicBezTo>
                  <a:cubicBezTo>
                    <a:pt x="183" y="64"/>
                    <a:pt x="170" y="49"/>
                    <a:pt x="154" y="46"/>
                  </a:cubicBezTo>
                  <a:close/>
                </a:path>
              </a:pathLst>
            </a:custGeom>
            <a:solidFill>
              <a:srgbClr val="FFFFFF"/>
            </a:solidFill>
            <a:ln w="25400" cap="flat">
              <a:solidFill>
                <a:srgbClr val="B3B2B2"/>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2400"/>
            </a:p>
          </p:txBody>
        </p:sp>
        <p:sp>
          <p:nvSpPr>
            <p:cNvPr id="52" name="Freeform 7">
              <a:extLst>
                <a:ext uri="{FF2B5EF4-FFF2-40B4-BE49-F238E27FC236}">
                  <a16:creationId xmlns:a16="http://schemas.microsoft.com/office/drawing/2014/main" id="{D4742561-EBAA-4B66-80F7-9F1C05904470}"/>
                </a:ext>
              </a:extLst>
            </p:cNvPr>
            <p:cNvSpPr>
              <a:spLocks/>
            </p:cNvSpPr>
            <p:nvPr/>
          </p:nvSpPr>
          <p:spPr bwMode="auto">
            <a:xfrm>
              <a:off x="2792" y="1522"/>
              <a:ext cx="58" cy="58"/>
            </a:xfrm>
            <a:custGeom>
              <a:avLst/>
              <a:gdLst>
                <a:gd name="T0" fmla="*/ 0 w 29"/>
                <a:gd name="T1" fmla="*/ 29 h 29"/>
                <a:gd name="T2" fmla="*/ 29 w 29"/>
                <a:gd name="T3" fmla="*/ 0 h 29"/>
              </a:gdLst>
              <a:ahLst/>
              <a:cxnLst>
                <a:cxn ang="0">
                  <a:pos x="T0" y="T1"/>
                </a:cxn>
                <a:cxn ang="0">
                  <a:pos x="T2" y="T3"/>
                </a:cxn>
              </a:cxnLst>
              <a:rect l="0" t="0" r="r" b="b"/>
              <a:pathLst>
                <a:path w="29" h="29">
                  <a:moveTo>
                    <a:pt x="0" y="29"/>
                  </a:moveTo>
                  <a:cubicBezTo>
                    <a:pt x="0" y="13"/>
                    <a:pt x="13" y="0"/>
                    <a:pt x="29" y="0"/>
                  </a:cubicBezTo>
                </a:path>
              </a:pathLst>
            </a:custGeom>
            <a:noFill/>
            <a:ln w="12700" cap="rnd">
              <a:solidFill>
                <a:srgbClr val="B3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5868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decel="50000" fill="hold" nodeType="clickEffect">
                                  <p:stCondLst>
                                    <p:cond delay="0"/>
                                  </p:stCondLst>
                                  <p:childTnLst>
                                    <p:animMotion origin="layout" path="M -2.77778E-7 3.08642E-6 L -0.03663 3.08642E-6 " pathEditMode="relative" rAng="0" ptsTypes="AA">
                                      <p:cBhvr>
                                        <p:cTn id="6" dur="2000" fill="hold"/>
                                        <p:tgtEl>
                                          <p:spTgt spid="50"/>
                                        </p:tgtEl>
                                        <p:attrNameLst>
                                          <p:attrName>ppt_x</p:attrName>
                                          <p:attrName>ppt_y</p:attrName>
                                        </p:attrNameLst>
                                      </p:cBhvr>
                                      <p:rCtr x="-1840" y="0"/>
                                    </p:animMotion>
                                  </p:childTnLst>
                                </p:cTn>
                              </p:par>
                              <p:par>
                                <p:cTn id="7" presetID="35" presetClass="path" presetSubtype="0" decel="50000" fill="hold" nodeType="withEffect">
                                  <p:stCondLst>
                                    <p:cond delay="0"/>
                                  </p:stCondLst>
                                  <p:childTnLst>
                                    <p:animMotion origin="layout" path="M 1.11111E-6 3.7037E-6 L 0.02934 3.7037E-6 " pathEditMode="relative" rAng="0" ptsTypes="AA">
                                      <p:cBhvr>
                                        <p:cTn id="8" dur="2000" fill="hold"/>
                                        <p:tgtEl>
                                          <p:spTgt spid="47"/>
                                        </p:tgtEl>
                                        <p:attrNameLst>
                                          <p:attrName>ppt_x</p:attrName>
                                          <p:attrName>ppt_y</p:attrName>
                                        </p:attrNameLst>
                                      </p:cBhvr>
                                      <p:rCtr x="1458" y="0"/>
                                    </p:animMotion>
                                  </p:childTnLst>
                                </p:cTn>
                              </p:par>
                              <p:par>
                                <p:cTn id="9" presetID="2" presetClass="exit" presetSubtype="1" fill="hold" nodeType="withEffect">
                                  <p:stCondLst>
                                    <p:cond delay="0"/>
                                  </p:stCondLst>
                                  <p:childTnLst>
                                    <p:anim calcmode="lin" valueType="num">
                                      <p:cBhvr additive="base">
                                        <p:cTn id="10" dur="500"/>
                                        <p:tgtEl>
                                          <p:spTgt spid="26"/>
                                        </p:tgtEl>
                                        <p:attrNameLst>
                                          <p:attrName>ppt_x</p:attrName>
                                        </p:attrNameLst>
                                      </p:cBhvr>
                                      <p:tavLst>
                                        <p:tav tm="0">
                                          <p:val>
                                            <p:strVal val="ppt_x"/>
                                          </p:val>
                                        </p:tav>
                                        <p:tav tm="100000">
                                          <p:val>
                                            <p:strVal val="ppt_x"/>
                                          </p:val>
                                        </p:tav>
                                      </p:tavLst>
                                    </p:anim>
                                    <p:anim calcmode="lin" valueType="num">
                                      <p:cBhvr additive="base">
                                        <p:cTn id="11" dur="500"/>
                                        <p:tgtEl>
                                          <p:spTgt spid="26"/>
                                        </p:tgtEl>
                                        <p:attrNameLst>
                                          <p:attrName>ppt_y</p:attrName>
                                        </p:attrNameLst>
                                      </p:cBhvr>
                                      <p:tavLst>
                                        <p:tav tm="0">
                                          <p:val>
                                            <p:strVal val="ppt_y"/>
                                          </p:val>
                                        </p:tav>
                                        <p:tav tm="100000">
                                          <p:val>
                                            <p:strVal val="0-ppt_h/2"/>
                                          </p:val>
                                        </p:tav>
                                      </p:tavLst>
                                    </p:anim>
                                    <p:set>
                                      <p:cBhvr>
                                        <p:cTn id="12" dur="1" fill="hold">
                                          <p:stCondLst>
                                            <p:cond delay="499"/>
                                          </p:stCondLst>
                                        </p:cTn>
                                        <p:tgtEl>
                                          <p:spTgt spid="26"/>
                                        </p:tgtEl>
                                        <p:attrNameLst>
                                          <p:attrName>style.visibility</p:attrName>
                                        </p:attrNameLst>
                                      </p:cBhvr>
                                      <p:to>
                                        <p:strVal val="hidden"/>
                                      </p:to>
                                    </p:set>
                                  </p:childTnLst>
                                </p:cTn>
                              </p:par>
                              <p:par>
                                <p:cTn id="13" presetID="2" presetClass="exit" presetSubtype="8" fill="hold" grpId="0" nodeType="withEffect">
                                  <p:stCondLst>
                                    <p:cond delay="500"/>
                                  </p:stCondLst>
                                  <p:childTnLst>
                                    <p:anim calcmode="lin" valueType="num">
                                      <p:cBhvr additive="base">
                                        <p:cTn id="14" dur="500"/>
                                        <p:tgtEl>
                                          <p:spTgt spid="30"/>
                                        </p:tgtEl>
                                        <p:attrNameLst>
                                          <p:attrName>ppt_x</p:attrName>
                                        </p:attrNameLst>
                                      </p:cBhvr>
                                      <p:tavLst>
                                        <p:tav tm="0">
                                          <p:val>
                                            <p:strVal val="ppt_x"/>
                                          </p:val>
                                        </p:tav>
                                        <p:tav tm="100000">
                                          <p:val>
                                            <p:strVal val="0-ppt_w/2"/>
                                          </p:val>
                                        </p:tav>
                                      </p:tavLst>
                                    </p:anim>
                                    <p:anim calcmode="lin" valueType="num">
                                      <p:cBhvr additive="base">
                                        <p:cTn id="15" dur="500"/>
                                        <p:tgtEl>
                                          <p:spTgt spid="30"/>
                                        </p:tgtEl>
                                        <p:attrNameLst>
                                          <p:attrName>ppt_y</p:attrName>
                                        </p:attrNameLst>
                                      </p:cBhvr>
                                      <p:tavLst>
                                        <p:tav tm="0">
                                          <p:val>
                                            <p:strVal val="ppt_y"/>
                                          </p:val>
                                        </p:tav>
                                        <p:tav tm="100000">
                                          <p:val>
                                            <p:strVal val="ppt_y"/>
                                          </p:val>
                                        </p:tav>
                                      </p:tavLst>
                                    </p:anim>
                                    <p:set>
                                      <p:cBhvr>
                                        <p:cTn id="16" dur="1" fill="hold">
                                          <p:stCondLst>
                                            <p:cond delay="499"/>
                                          </p:stCondLst>
                                        </p:cTn>
                                        <p:tgtEl>
                                          <p:spTgt spid="30"/>
                                        </p:tgtEl>
                                        <p:attrNameLst>
                                          <p:attrName>style.visibility</p:attrName>
                                        </p:attrNameLst>
                                      </p:cBhvr>
                                      <p:to>
                                        <p:strVal val="hidden"/>
                                      </p:to>
                                    </p:set>
                                  </p:childTnLst>
                                </p:cTn>
                              </p:par>
                              <p:par>
                                <p:cTn id="17" presetID="2" presetClass="exit" presetSubtype="2" fill="hold" grpId="0" nodeType="withEffect">
                                  <p:stCondLst>
                                    <p:cond delay="500"/>
                                  </p:stCondLst>
                                  <p:childTnLst>
                                    <p:anim calcmode="lin" valueType="num">
                                      <p:cBhvr additive="base">
                                        <p:cTn id="18" dur="500"/>
                                        <p:tgtEl>
                                          <p:spTgt spid="36"/>
                                        </p:tgtEl>
                                        <p:attrNameLst>
                                          <p:attrName>ppt_x</p:attrName>
                                        </p:attrNameLst>
                                      </p:cBhvr>
                                      <p:tavLst>
                                        <p:tav tm="0">
                                          <p:val>
                                            <p:strVal val="ppt_x"/>
                                          </p:val>
                                        </p:tav>
                                        <p:tav tm="100000">
                                          <p:val>
                                            <p:strVal val="1+ppt_w/2"/>
                                          </p:val>
                                        </p:tav>
                                      </p:tavLst>
                                    </p:anim>
                                    <p:anim calcmode="lin" valueType="num">
                                      <p:cBhvr additive="base">
                                        <p:cTn id="19" dur="500"/>
                                        <p:tgtEl>
                                          <p:spTgt spid="36"/>
                                        </p:tgtEl>
                                        <p:attrNameLst>
                                          <p:attrName>ppt_y</p:attrName>
                                        </p:attrNameLst>
                                      </p:cBhvr>
                                      <p:tavLst>
                                        <p:tav tm="0">
                                          <p:val>
                                            <p:strVal val="ppt_y"/>
                                          </p:val>
                                        </p:tav>
                                        <p:tav tm="100000">
                                          <p:val>
                                            <p:strVal val="ppt_y"/>
                                          </p:val>
                                        </p:tav>
                                      </p:tavLst>
                                    </p:anim>
                                    <p:set>
                                      <p:cBhvr>
                                        <p:cTn id="20"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6"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32425BA9-E932-4464-90E9-2F6E06DF796D}"/>
              </a:ext>
            </a:extLst>
          </p:cNvPr>
          <p:cNvGrpSpPr>
            <a:grpSpLocks noChangeAspect="1"/>
          </p:cNvGrpSpPr>
          <p:nvPr userDrawn="1"/>
        </p:nvGrpSpPr>
        <p:grpSpPr bwMode="auto">
          <a:xfrm>
            <a:off x="5977468" y="6481235"/>
            <a:ext cx="6214533" cy="376767"/>
            <a:chOff x="2824" y="3062"/>
            <a:chExt cx="2936" cy="178"/>
          </a:xfrm>
        </p:grpSpPr>
        <p:sp>
          <p:nvSpPr>
            <p:cNvPr id="7" name="Freeform 6">
              <a:extLst>
                <a:ext uri="{FF2B5EF4-FFF2-40B4-BE49-F238E27FC236}">
                  <a16:creationId xmlns:a16="http://schemas.microsoft.com/office/drawing/2014/main" id="{D0097E72-543B-46A4-80B0-76736A21E8D3}"/>
                </a:ext>
              </a:extLst>
            </p:cNvPr>
            <p:cNvSpPr>
              <a:spLocks/>
            </p:cNvSpPr>
            <p:nvPr userDrawn="1"/>
          </p:nvSpPr>
          <p:spPr bwMode="auto">
            <a:xfrm>
              <a:off x="2824" y="3062"/>
              <a:ext cx="2936" cy="178"/>
            </a:xfrm>
            <a:custGeom>
              <a:avLst/>
              <a:gdLst>
                <a:gd name="T0" fmla="*/ 1468 w 1468"/>
                <a:gd name="T1" fmla="*/ 0 h 89"/>
                <a:gd name="T2" fmla="*/ 134 w 1468"/>
                <a:gd name="T3" fmla="*/ 0 h 89"/>
                <a:gd name="T4" fmla="*/ 56 w 1468"/>
                <a:gd name="T5" fmla="*/ 0 h 89"/>
                <a:gd name="T6" fmla="*/ 0 w 1468"/>
                <a:gd name="T7" fmla="*/ 56 h 89"/>
                <a:gd name="T8" fmla="*/ 0 w 1468"/>
                <a:gd name="T9" fmla="*/ 89 h 89"/>
              </a:gdLst>
              <a:ahLst/>
              <a:cxnLst>
                <a:cxn ang="0">
                  <a:pos x="T0" y="T1"/>
                </a:cxn>
                <a:cxn ang="0">
                  <a:pos x="T2" y="T3"/>
                </a:cxn>
                <a:cxn ang="0">
                  <a:pos x="T4" y="T5"/>
                </a:cxn>
                <a:cxn ang="0">
                  <a:pos x="T6" y="T7"/>
                </a:cxn>
                <a:cxn ang="0">
                  <a:pos x="T8" y="T9"/>
                </a:cxn>
              </a:cxnLst>
              <a:rect l="0" t="0" r="r" b="b"/>
              <a:pathLst>
                <a:path w="1468" h="89">
                  <a:moveTo>
                    <a:pt x="1468" y="0"/>
                  </a:moveTo>
                  <a:cubicBezTo>
                    <a:pt x="134" y="0"/>
                    <a:pt x="134" y="0"/>
                    <a:pt x="134" y="0"/>
                  </a:cubicBezTo>
                  <a:cubicBezTo>
                    <a:pt x="56" y="0"/>
                    <a:pt x="56" y="0"/>
                    <a:pt x="56" y="0"/>
                  </a:cubicBezTo>
                  <a:cubicBezTo>
                    <a:pt x="25" y="0"/>
                    <a:pt x="0" y="25"/>
                    <a:pt x="0" y="56"/>
                  </a:cubicBezTo>
                  <a:cubicBezTo>
                    <a:pt x="0" y="89"/>
                    <a:pt x="0" y="89"/>
                    <a:pt x="0" y="89"/>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8" name="Freeform 7">
              <a:extLst>
                <a:ext uri="{FF2B5EF4-FFF2-40B4-BE49-F238E27FC236}">
                  <a16:creationId xmlns:a16="http://schemas.microsoft.com/office/drawing/2014/main" id="{BB45291A-D0DA-4DD7-8E72-3B0B5F36D356}"/>
                </a:ext>
              </a:extLst>
            </p:cNvPr>
            <p:cNvSpPr>
              <a:spLocks/>
            </p:cNvSpPr>
            <p:nvPr userDrawn="1"/>
          </p:nvSpPr>
          <p:spPr bwMode="auto">
            <a:xfrm>
              <a:off x="2852" y="3090"/>
              <a:ext cx="2908" cy="150"/>
            </a:xfrm>
            <a:custGeom>
              <a:avLst/>
              <a:gdLst>
                <a:gd name="T0" fmla="*/ 1454 w 1454"/>
                <a:gd name="T1" fmla="*/ 0 h 75"/>
                <a:gd name="T2" fmla="*/ 120 w 1454"/>
                <a:gd name="T3" fmla="*/ 0 h 75"/>
                <a:gd name="T4" fmla="*/ 45 w 1454"/>
                <a:gd name="T5" fmla="*/ 0 h 75"/>
                <a:gd name="T6" fmla="*/ 0 w 1454"/>
                <a:gd name="T7" fmla="*/ 45 h 75"/>
                <a:gd name="T8" fmla="*/ 0 w 1454"/>
                <a:gd name="T9" fmla="*/ 75 h 75"/>
              </a:gdLst>
              <a:ahLst/>
              <a:cxnLst>
                <a:cxn ang="0">
                  <a:pos x="T0" y="T1"/>
                </a:cxn>
                <a:cxn ang="0">
                  <a:pos x="T2" y="T3"/>
                </a:cxn>
                <a:cxn ang="0">
                  <a:pos x="T4" y="T5"/>
                </a:cxn>
                <a:cxn ang="0">
                  <a:pos x="T6" y="T7"/>
                </a:cxn>
                <a:cxn ang="0">
                  <a:pos x="T8" y="T9"/>
                </a:cxn>
              </a:cxnLst>
              <a:rect l="0" t="0" r="r" b="b"/>
              <a:pathLst>
                <a:path w="1454" h="75">
                  <a:moveTo>
                    <a:pt x="1454" y="0"/>
                  </a:moveTo>
                  <a:cubicBezTo>
                    <a:pt x="120" y="0"/>
                    <a:pt x="120" y="0"/>
                    <a:pt x="120" y="0"/>
                  </a:cubicBezTo>
                  <a:cubicBezTo>
                    <a:pt x="45" y="0"/>
                    <a:pt x="45" y="0"/>
                    <a:pt x="45" y="0"/>
                  </a:cubicBezTo>
                  <a:cubicBezTo>
                    <a:pt x="20" y="0"/>
                    <a:pt x="0" y="20"/>
                    <a:pt x="0" y="45"/>
                  </a:cubicBezTo>
                  <a:cubicBezTo>
                    <a:pt x="0" y="75"/>
                    <a:pt x="0" y="75"/>
                    <a:pt x="0" y="75"/>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Freeform 8">
              <a:extLst>
                <a:ext uri="{FF2B5EF4-FFF2-40B4-BE49-F238E27FC236}">
                  <a16:creationId xmlns:a16="http://schemas.microsoft.com/office/drawing/2014/main" id="{4B5C478F-D5CB-48C5-A312-DFFD84CC2B85}"/>
                </a:ext>
              </a:extLst>
            </p:cNvPr>
            <p:cNvSpPr>
              <a:spLocks/>
            </p:cNvSpPr>
            <p:nvPr userDrawn="1"/>
          </p:nvSpPr>
          <p:spPr bwMode="auto">
            <a:xfrm>
              <a:off x="2880" y="3118"/>
              <a:ext cx="2880" cy="122"/>
            </a:xfrm>
            <a:custGeom>
              <a:avLst/>
              <a:gdLst>
                <a:gd name="T0" fmla="*/ 1440 w 1440"/>
                <a:gd name="T1" fmla="*/ 0 h 61"/>
                <a:gd name="T2" fmla="*/ 106 w 1440"/>
                <a:gd name="T3" fmla="*/ 0 h 61"/>
                <a:gd name="T4" fmla="*/ 34 w 1440"/>
                <a:gd name="T5" fmla="*/ 0 h 61"/>
                <a:gd name="T6" fmla="*/ 0 w 1440"/>
                <a:gd name="T7" fmla="*/ 34 h 61"/>
                <a:gd name="T8" fmla="*/ 0 w 1440"/>
                <a:gd name="T9" fmla="*/ 61 h 61"/>
              </a:gdLst>
              <a:ahLst/>
              <a:cxnLst>
                <a:cxn ang="0">
                  <a:pos x="T0" y="T1"/>
                </a:cxn>
                <a:cxn ang="0">
                  <a:pos x="T2" y="T3"/>
                </a:cxn>
                <a:cxn ang="0">
                  <a:pos x="T4" y="T5"/>
                </a:cxn>
                <a:cxn ang="0">
                  <a:pos x="T6" y="T7"/>
                </a:cxn>
                <a:cxn ang="0">
                  <a:pos x="T8" y="T9"/>
                </a:cxn>
              </a:cxnLst>
              <a:rect l="0" t="0" r="r" b="b"/>
              <a:pathLst>
                <a:path w="1440" h="61">
                  <a:moveTo>
                    <a:pt x="1440" y="0"/>
                  </a:moveTo>
                  <a:cubicBezTo>
                    <a:pt x="106" y="0"/>
                    <a:pt x="106" y="0"/>
                    <a:pt x="106" y="0"/>
                  </a:cubicBezTo>
                  <a:cubicBezTo>
                    <a:pt x="34" y="0"/>
                    <a:pt x="34" y="0"/>
                    <a:pt x="34" y="0"/>
                  </a:cubicBezTo>
                  <a:cubicBezTo>
                    <a:pt x="15" y="0"/>
                    <a:pt x="0" y="15"/>
                    <a:pt x="0" y="34"/>
                  </a:cubicBezTo>
                  <a:cubicBezTo>
                    <a:pt x="0" y="61"/>
                    <a:pt x="0" y="61"/>
                    <a:pt x="0" y="61"/>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0" name="Freeform 9">
              <a:extLst>
                <a:ext uri="{FF2B5EF4-FFF2-40B4-BE49-F238E27FC236}">
                  <a16:creationId xmlns:a16="http://schemas.microsoft.com/office/drawing/2014/main" id="{9D9732C0-87EC-456D-9BA7-EADACEE11CE6}"/>
                </a:ext>
              </a:extLst>
            </p:cNvPr>
            <p:cNvSpPr>
              <a:spLocks/>
            </p:cNvSpPr>
            <p:nvPr userDrawn="1"/>
          </p:nvSpPr>
          <p:spPr bwMode="auto">
            <a:xfrm>
              <a:off x="2908" y="3146"/>
              <a:ext cx="2852" cy="94"/>
            </a:xfrm>
            <a:custGeom>
              <a:avLst/>
              <a:gdLst>
                <a:gd name="T0" fmla="*/ 1426 w 1426"/>
                <a:gd name="T1" fmla="*/ 0 h 47"/>
                <a:gd name="T2" fmla="*/ 92 w 1426"/>
                <a:gd name="T3" fmla="*/ 0 h 47"/>
                <a:gd name="T4" fmla="*/ 23 w 1426"/>
                <a:gd name="T5" fmla="*/ 0 h 47"/>
                <a:gd name="T6" fmla="*/ 0 w 1426"/>
                <a:gd name="T7" fmla="*/ 23 h 47"/>
                <a:gd name="T8" fmla="*/ 0 w 1426"/>
                <a:gd name="T9" fmla="*/ 47 h 47"/>
              </a:gdLst>
              <a:ahLst/>
              <a:cxnLst>
                <a:cxn ang="0">
                  <a:pos x="T0" y="T1"/>
                </a:cxn>
                <a:cxn ang="0">
                  <a:pos x="T2" y="T3"/>
                </a:cxn>
                <a:cxn ang="0">
                  <a:pos x="T4" y="T5"/>
                </a:cxn>
                <a:cxn ang="0">
                  <a:pos x="T6" y="T7"/>
                </a:cxn>
                <a:cxn ang="0">
                  <a:pos x="T8" y="T9"/>
                </a:cxn>
              </a:cxnLst>
              <a:rect l="0" t="0" r="r" b="b"/>
              <a:pathLst>
                <a:path w="1426" h="47">
                  <a:moveTo>
                    <a:pt x="1426" y="0"/>
                  </a:moveTo>
                  <a:cubicBezTo>
                    <a:pt x="92" y="0"/>
                    <a:pt x="92" y="0"/>
                    <a:pt x="92" y="0"/>
                  </a:cubicBezTo>
                  <a:cubicBezTo>
                    <a:pt x="23" y="0"/>
                    <a:pt x="23" y="0"/>
                    <a:pt x="23" y="0"/>
                  </a:cubicBezTo>
                  <a:cubicBezTo>
                    <a:pt x="10" y="0"/>
                    <a:pt x="0" y="10"/>
                    <a:pt x="0" y="23"/>
                  </a:cubicBezTo>
                  <a:cubicBezTo>
                    <a:pt x="0" y="47"/>
                    <a:pt x="0" y="47"/>
                    <a:pt x="0" y="47"/>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10">
              <a:extLst>
                <a:ext uri="{FF2B5EF4-FFF2-40B4-BE49-F238E27FC236}">
                  <a16:creationId xmlns:a16="http://schemas.microsoft.com/office/drawing/2014/main" id="{FBDE68E1-C9DE-43A2-8FB1-8450F2FBCD9A}"/>
                </a:ext>
              </a:extLst>
            </p:cNvPr>
            <p:cNvSpPr>
              <a:spLocks/>
            </p:cNvSpPr>
            <p:nvPr userDrawn="1"/>
          </p:nvSpPr>
          <p:spPr bwMode="auto">
            <a:xfrm>
              <a:off x="2936" y="3174"/>
              <a:ext cx="2824" cy="66"/>
            </a:xfrm>
            <a:custGeom>
              <a:avLst/>
              <a:gdLst>
                <a:gd name="T0" fmla="*/ 1412 w 1412"/>
                <a:gd name="T1" fmla="*/ 0 h 33"/>
                <a:gd name="T2" fmla="*/ 78 w 1412"/>
                <a:gd name="T3" fmla="*/ 0 h 33"/>
                <a:gd name="T4" fmla="*/ 12 w 1412"/>
                <a:gd name="T5" fmla="*/ 0 h 33"/>
                <a:gd name="T6" fmla="*/ 0 w 1412"/>
                <a:gd name="T7" fmla="*/ 12 h 33"/>
                <a:gd name="T8" fmla="*/ 0 w 1412"/>
                <a:gd name="T9" fmla="*/ 33 h 33"/>
              </a:gdLst>
              <a:ahLst/>
              <a:cxnLst>
                <a:cxn ang="0">
                  <a:pos x="T0" y="T1"/>
                </a:cxn>
                <a:cxn ang="0">
                  <a:pos x="T2" y="T3"/>
                </a:cxn>
                <a:cxn ang="0">
                  <a:pos x="T4" y="T5"/>
                </a:cxn>
                <a:cxn ang="0">
                  <a:pos x="T6" y="T7"/>
                </a:cxn>
                <a:cxn ang="0">
                  <a:pos x="T8" y="T9"/>
                </a:cxn>
              </a:cxnLst>
              <a:rect l="0" t="0" r="r" b="b"/>
              <a:pathLst>
                <a:path w="1412" h="33">
                  <a:moveTo>
                    <a:pt x="1412" y="0"/>
                  </a:moveTo>
                  <a:cubicBezTo>
                    <a:pt x="78" y="0"/>
                    <a:pt x="78" y="0"/>
                    <a:pt x="78" y="0"/>
                  </a:cubicBezTo>
                  <a:cubicBezTo>
                    <a:pt x="12" y="0"/>
                    <a:pt x="12" y="0"/>
                    <a:pt x="12" y="0"/>
                  </a:cubicBezTo>
                  <a:cubicBezTo>
                    <a:pt x="5" y="0"/>
                    <a:pt x="0" y="5"/>
                    <a:pt x="0" y="12"/>
                  </a:cubicBezTo>
                  <a:cubicBezTo>
                    <a:pt x="0" y="33"/>
                    <a:pt x="0" y="33"/>
                    <a:pt x="0" y="33"/>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21239560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31" name="Group 22">
            <a:extLst>
              <a:ext uri="{FF2B5EF4-FFF2-40B4-BE49-F238E27FC236}">
                <a16:creationId xmlns:a16="http://schemas.microsoft.com/office/drawing/2014/main" id="{52A7ADDA-FCE3-4A89-BAB0-948362E49896}"/>
              </a:ext>
            </a:extLst>
          </p:cNvPr>
          <p:cNvGrpSpPr>
            <a:grpSpLocks noChangeAspect="1"/>
          </p:cNvGrpSpPr>
          <p:nvPr userDrawn="1"/>
        </p:nvGrpSpPr>
        <p:grpSpPr bwMode="auto">
          <a:xfrm>
            <a:off x="5977468" y="0"/>
            <a:ext cx="237067" cy="6858000"/>
            <a:chOff x="2824" y="0"/>
            <a:chExt cx="112" cy="3240"/>
          </a:xfrm>
        </p:grpSpPr>
        <p:sp>
          <p:nvSpPr>
            <p:cNvPr id="34" name="Line 24">
              <a:extLst>
                <a:ext uri="{FF2B5EF4-FFF2-40B4-BE49-F238E27FC236}">
                  <a16:creationId xmlns:a16="http://schemas.microsoft.com/office/drawing/2014/main" id="{019DA174-FD37-40B8-9CC9-ACD5ABEBD9CC}"/>
                </a:ext>
              </a:extLst>
            </p:cNvPr>
            <p:cNvSpPr>
              <a:spLocks noChangeShapeType="1"/>
            </p:cNvSpPr>
            <p:nvPr userDrawn="1"/>
          </p:nvSpPr>
          <p:spPr bwMode="auto">
            <a:xfrm>
              <a:off x="2936" y="0"/>
              <a:ext cx="0" cy="324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5" name="Line 25">
              <a:extLst>
                <a:ext uri="{FF2B5EF4-FFF2-40B4-BE49-F238E27FC236}">
                  <a16:creationId xmlns:a16="http://schemas.microsoft.com/office/drawing/2014/main" id="{B7ADB0A9-0B95-4B50-84F4-389AB07CA232}"/>
                </a:ext>
              </a:extLst>
            </p:cNvPr>
            <p:cNvSpPr>
              <a:spLocks noChangeShapeType="1"/>
            </p:cNvSpPr>
            <p:nvPr userDrawn="1"/>
          </p:nvSpPr>
          <p:spPr bwMode="auto">
            <a:xfrm>
              <a:off x="2908" y="0"/>
              <a:ext cx="0" cy="324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6" name="Line 26">
              <a:extLst>
                <a:ext uri="{FF2B5EF4-FFF2-40B4-BE49-F238E27FC236}">
                  <a16:creationId xmlns:a16="http://schemas.microsoft.com/office/drawing/2014/main" id="{EDF3FA4A-F40B-48D2-B9AF-0253CFF71C26}"/>
                </a:ext>
              </a:extLst>
            </p:cNvPr>
            <p:cNvSpPr>
              <a:spLocks noChangeShapeType="1"/>
            </p:cNvSpPr>
            <p:nvPr userDrawn="1"/>
          </p:nvSpPr>
          <p:spPr bwMode="auto">
            <a:xfrm>
              <a:off x="2852" y="0"/>
              <a:ext cx="0" cy="324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7" name="Line 27">
              <a:extLst>
                <a:ext uri="{FF2B5EF4-FFF2-40B4-BE49-F238E27FC236}">
                  <a16:creationId xmlns:a16="http://schemas.microsoft.com/office/drawing/2014/main" id="{E4D8FF4D-721C-4752-BDA3-C0FDBB423B0C}"/>
                </a:ext>
              </a:extLst>
            </p:cNvPr>
            <p:cNvSpPr>
              <a:spLocks noChangeShapeType="1"/>
            </p:cNvSpPr>
            <p:nvPr userDrawn="1"/>
          </p:nvSpPr>
          <p:spPr bwMode="auto">
            <a:xfrm>
              <a:off x="2824" y="0"/>
              <a:ext cx="0" cy="324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38" name="Line 28">
              <a:extLst>
                <a:ext uri="{FF2B5EF4-FFF2-40B4-BE49-F238E27FC236}">
                  <a16:creationId xmlns:a16="http://schemas.microsoft.com/office/drawing/2014/main" id="{11B328EE-8FB3-4DD5-BB8E-4FB0D6C4D93A}"/>
                </a:ext>
              </a:extLst>
            </p:cNvPr>
            <p:cNvSpPr>
              <a:spLocks noChangeShapeType="1"/>
            </p:cNvSpPr>
            <p:nvPr userDrawn="1"/>
          </p:nvSpPr>
          <p:spPr bwMode="auto">
            <a:xfrm>
              <a:off x="2880" y="0"/>
              <a:ext cx="0" cy="324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2196405775"/>
      </p:ext>
    </p:extLst>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descr="A picture containing floor, person, indoor&#10;&#10;Description generated with very high confidence">
            <a:extLst>
              <a:ext uri="{FF2B5EF4-FFF2-40B4-BE49-F238E27FC236}">
                <a16:creationId xmlns:a16="http://schemas.microsoft.com/office/drawing/2014/main" id="{F0BCA5AC-0B51-48B5-8918-C99B6B940D1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0" y="-509994"/>
            <a:ext cx="12192000" cy="7877987"/>
          </a:xfrm>
          <a:prstGeom prst="rect">
            <a:avLst/>
          </a:prstGeom>
        </p:spPr>
      </p:pic>
      <p:sp>
        <p:nvSpPr>
          <p:cNvPr id="2" name="Rectangle 1">
            <a:extLst>
              <a:ext uri="{FF2B5EF4-FFF2-40B4-BE49-F238E27FC236}">
                <a16:creationId xmlns:a16="http://schemas.microsoft.com/office/drawing/2014/main" id="{1A069DC7-B042-4363-8F79-38B63DB23D88}"/>
              </a:ext>
            </a:extLst>
          </p:cNvPr>
          <p:cNvSpPr/>
          <p:nvPr userDrawn="1"/>
        </p:nvSpPr>
        <p:spPr>
          <a:xfrm>
            <a:off x="0" y="-509994"/>
            <a:ext cx="12192000" cy="7877987"/>
          </a:xfrm>
          <a:prstGeom prst="rect">
            <a:avLst/>
          </a:prstGeom>
          <a:solidFill>
            <a:schemeClr val="tx2">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8" name="Rectangle 7">
            <a:extLst>
              <a:ext uri="{FF2B5EF4-FFF2-40B4-BE49-F238E27FC236}">
                <a16:creationId xmlns:a16="http://schemas.microsoft.com/office/drawing/2014/main" id="{DD3B995F-E5B3-4948-9AF1-A895989E55C2}"/>
              </a:ext>
            </a:extLst>
          </p:cNvPr>
          <p:cNvSpPr/>
          <p:nvPr userDrawn="1"/>
        </p:nvSpPr>
        <p:spPr>
          <a:xfrm>
            <a:off x="1"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a:extLst>
              <a:ext uri="{FF2B5EF4-FFF2-40B4-BE49-F238E27FC236}">
                <a16:creationId xmlns:a16="http://schemas.microsoft.com/office/drawing/2014/main" id="{D9FE24F9-3EBF-48BF-8DC9-31CA46966259}"/>
              </a:ext>
            </a:extLst>
          </p:cNvPr>
          <p:cNvSpPr/>
          <p:nvPr userDrawn="1"/>
        </p:nvSpPr>
        <p:spPr>
          <a:xfrm>
            <a:off x="6096005" y="0"/>
            <a:ext cx="60959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31" name="Line 6">
            <a:extLst>
              <a:ext uri="{FF2B5EF4-FFF2-40B4-BE49-F238E27FC236}">
                <a16:creationId xmlns:a16="http://schemas.microsoft.com/office/drawing/2014/main" id="{3DAB73B9-AB95-4AF3-83D9-21D625EDE9B0}"/>
              </a:ext>
            </a:extLst>
          </p:cNvPr>
          <p:cNvSpPr>
            <a:spLocks noChangeShapeType="1"/>
          </p:cNvSpPr>
          <p:nvPr userDrawn="1"/>
        </p:nvSpPr>
        <p:spPr bwMode="auto">
          <a:xfrm>
            <a:off x="0" y="6483351"/>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2" name="Line 7">
            <a:extLst>
              <a:ext uri="{FF2B5EF4-FFF2-40B4-BE49-F238E27FC236}">
                <a16:creationId xmlns:a16="http://schemas.microsoft.com/office/drawing/2014/main" id="{8BC51552-0A65-462A-84DA-17D9D15996A4}"/>
              </a:ext>
            </a:extLst>
          </p:cNvPr>
          <p:cNvSpPr>
            <a:spLocks noChangeShapeType="1"/>
          </p:cNvSpPr>
          <p:nvPr userDrawn="1"/>
        </p:nvSpPr>
        <p:spPr bwMode="auto">
          <a:xfrm>
            <a:off x="0" y="654261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3" name="Line 8">
            <a:extLst>
              <a:ext uri="{FF2B5EF4-FFF2-40B4-BE49-F238E27FC236}">
                <a16:creationId xmlns:a16="http://schemas.microsoft.com/office/drawing/2014/main" id="{14E4E765-C6E4-4C36-BA7D-DD85F6A3B200}"/>
              </a:ext>
            </a:extLst>
          </p:cNvPr>
          <p:cNvSpPr>
            <a:spLocks noChangeShapeType="1"/>
          </p:cNvSpPr>
          <p:nvPr userDrawn="1"/>
        </p:nvSpPr>
        <p:spPr bwMode="auto">
          <a:xfrm>
            <a:off x="0" y="6601884"/>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4" name="Line 9">
            <a:extLst>
              <a:ext uri="{FF2B5EF4-FFF2-40B4-BE49-F238E27FC236}">
                <a16:creationId xmlns:a16="http://schemas.microsoft.com/office/drawing/2014/main" id="{482B693C-4D37-4447-BE6B-2E6830352F53}"/>
              </a:ext>
            </a:extLst>
          </p:cNvPr>
          <p:cNvSpPr>
            <a:spLocks noChangeShapeType="1"/>
          </p:cNvSpPr>
          <p:nvPr userDrawn="1"/>
        </p:nvSpPr>
        <p:spPr bwMode="auto">
          <a:xfrm>
            <a:off x="0" y="6661151"/>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35" name="Line 10">
            <a:extLst>
              <a:ext uri="{FF2B5EF4-FFF2-40B4-BE49-F238E27FC236}">
                <a16:creationId xmlns:a16="http://schemas.microsoft.com/office/drawing/2014/main" id="{F9FE8514-A4B1-42FE-AFD4-6FF922B83E0C}"/>
              </a:ext>
            </a:extLst>
          </p:cNvPr>
          <p:cNvSpPr>
            <a:spLocks noChangeShapeType="1"/>
          </p:cNvSpPr>
          <p:nvPr userDrawn="1"/>
        </p:nvSpPr>
        <p:spPr bwMode="auto">
          <a:xfrm>
            <a:off x="0" y="6720417"/>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16710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childTnLst>
                                    <p:anim calcmode="lin" valueType="num">
                                      <p:cBhvr additive="base">
                                        <p:cTn id="6" dur="500"/>
                                        <p:tgtEl>
                                          <p:spTgt spid="8"/>
                                        </p:tgtEl>
                                        <p:attrNameLst>
                                          <p:attrName>ppt_x</p:attrName>
                                        </p:attrNameLst>
                                      </p:cBhvr>
                                      <p:tavLst>
                                        <p:tav tm="0">
                                          <p:val>
                                            <p:strVal val="ppt_x"/>
                                          </p:val>
                                        </p:tav>
                                        <p:tav tm="100000">
                                          <p:val>
                                            <p:strVal val="0-ppt_w/2"/>
                                          </p:val>
                                        </p:tav>
                                      </p:tavLst>
                                    </p:anim>
                                    <p:anim calcmode="lin" valueType="num">
                                      <p:cBhvr additive="base">
                                        <p:cTn id="7" dur="500"/>
                                        <p:tgtEl>
                                          <p:spTgt spid="8"/>
                                        </p:tgtEl>
                                        <p:attrNameLst>
                                          <p:attrName>ppt_y</p:attrName>
                                        </p:attrNameLst>
                                      </p:cBhvr>
                                      <p:tavLst>
                                        <p:tav tm="0">
                                          <p:val>
                                            <p:strVal val="ppt_y"/>
                                          </p:val>
                                        </p:tav>
                                        <p:tav tm="100000">
                                          <p:val>
                                            <p:strVal val="ppt_y"/>
                                          </p:val>
                                        </p:tav>
                                      </p:tavLst>
                                    </p:anim>
                                    <p:set>
                                      <p:cBhvr>
                                        <p:cTn id="8" dur="1" fill="hold">
                                          <p:stCondLst>
                                            <p:cond delay="499"/>
                                          </p:stCondLst>
                                        </p:cTn>
                                        <p:tgtEl>
                                          <p:spTgt spid="8"/>
                                        </p:tgtEl>
                                        <p:attrNameLst>
                                          <p:attrName>style.visibility</p:attrName>
                                        </p:attrNameLst>
                                      </p:cBhvr>
                                      <p:to>
                                        <p:strVal val="hidden"/>
                                      </p:to>
                                    </p:set>
                                  </p:childTnLst>
                                </p:cTn>
                              </p:par>
                              <p:par>
                                <p:cTn id="9" presetID="2" presetClass="exit" presetSubtype="2" fill="hold" grpId="0" nodeType="withEffect">
                                  <p:stCondLst>
                                    <p:cond delay="0"/>
                                  </p:stCondLst>
                                  <p:childTnLst>
                                    <p:anim calcmode="lin" valueType="num">
                                      <p:cBhvr additive="base">
                                        <p:cTn id="10" dur="500"/>
                                        <p:tgtEl>
                                          <p:spTgt spid="9"/>
                                        </p:tgtEl>
                                        <p:attrNameLst>
                                          <p:attrName>ppt_x</p:attrName>
                                        </p:attrNameLst>
                                      </p:cBhvr>
                                      <p:tavLst>
                                        <p:tav tm="0">
                                          <p:val>
                                            <p:strVal val="ppt_x"/>
                                          </p:val>
                                        </p:tav>
                                        <p:tav tm="100000">
                                          <p:val>
                                            <p:strVal val="1+ppt_w/2"/>
                                          </p:val>
                                        </p:tav>
                                      </p:tavLst>
                                    </p:anim>
                                    <p:anim calcmode="lin" valueType="num">
                                      <p:cBhvr additive="base">
                                        <p:cTn id="11" dur="500"/>
                                        <p:tgtEl>
                                          <p:spTgt spid="9"/>
                                        </p:tgtEl>
                                        <p:attrNameLst>
                                          <p:attrName>ppt_y</p:attrName>
                                        </p:attrNameLst>
                                      </p:cBhvr>
                                      <p:tavLst>
                                        <p:tav tm="0">
                                          <p:val>
                                            <p:strVal val="ppt_y"/>
                                          </p:val>
                                        </p:tav>
                                        <p:tav tm="100000">
                                          <p:val>
                                            <p:strVal val="ppt_y"/>
                                          </p:val>
                                        </p:tav>
                                      </p:tavLst>
                                    </p:anim>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extLst>
    <p:ext uri="{DCECCB84-F9BA-43D5-87BE-67443E8EF086}">
      <p15:sldGuideLst xmlns:p15="http://schemas.microsoft.com/office/powerpoint/2012/main">
        <p15:guide id="1"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53669E30-E7EB-4987-BB06-7C154C4C7FFD}"/>
              </a:ext>
            </a:extLst>
          </p:cNvPr>
          <p:cNvGrpSpPr>
            <a:grpSpLocks noChangeAspect="1"/>
          </p:cNvGrpSpPr>
          <p:nvPr userDrawn="1"/>
        </p:nvGrpSpPr>
        <p:grpSpPr bwMode="auto">
          <a:xfrm>
            <a:off x="0" y="139700"/>
            <a:ext cx="12192000" cy="6578600"/>
            <a:chOff x="0" y="66"/>
            <a:chExt cx="5760" cy="3108"/>
          </a:xfrm>
        </p:grpSpPr>
        <p:sp>
          <p:nvSpPr>
            <p:cNvPr id="8" name="Line 6">
              <a:extLst>
                <a:ext uri="{FF2B5EF4-FFF2-40B4-BE49-F238E27FC236}">
                  <a16:creationId xmlns:a16="http://schemas.microsoft.com/office/drawing/2014/main" id="{7A917A27-7F47-435C-9A17-856314ECC74E}"/>
                </a:ext>
              </a:extLst>
            </p:cNvPr>
            <p:cNvSpPr>
              <a:spLocks noChangeShapeType="1"/>
            </p:cNvSpPr>
            <p:nvPr userDrawn="1"/>
          </p:nvSpPr>
          <p:spPr bwMode="auto">
            <a:xfrm>
              <a:off x="0" y="3062"/>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9" name="Line 7">
              <a:extLst>
                <a:ext uri="{FF2B5EF4-FFF2-40B4-BE49-F238E27FC236}">
                  <a16:creationId xmlns:a16="http://schemas.microsoft.com/office/drawing/2014/main" id="{76463EE5-699F-49D3-A855-D7702077351C}"/>
                </a:ext>
              </a:extLst>
            </p:cNvPr>
            <p:cNvSpPr>
              <a:spLocks noChangeShapeType="1"/>
            </p:cNvSpPr>
            <p:nvPr userDrawn="1"/>
          </p:nvSpPr>
          <p:spPr bwMode="auto">
            <a:xfrm>
              <a:off x="0" y="3090"/>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5" name="Line 8">
              <a:extLst>
                <a:ext uri="{FF2B5EF4-FFF2-40B4-BE49-F238E27FC236}">
                  <a16:creationId xmlns:a16="http://schemas.microsoft.com/office/drawing/2014/main" id="{60F00E85-202C-469B-B376-4B6E11331F70}"/>
                </a:ext>
              </a:extLst>
            </p:cNvPr>
            <p:cNvSpPr>
              <a:spLocks noChangeShapeType="1"/>
            </p:cNvSpPr>
            <p:nvPr userDrawn="1"/>
          </p:nvSpPr>
          <p:spPr bwMode="auto">
            <a:xfrm>
              <a:off x="0" y="3118"/>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6" name="Line 9">
              <a:extLst>
                <a:ext uri="{FF2B5EF4-FFF2-40B4-BE49-F238E27FC236}">
                  <a16:creationId xmlns:a16="http://schemas.microsoft.com/office/drawing/2014/main" id="{2EB3493C-963E-4F63-9570-436E1A3F6859}"/>
                </a:ext>
              </a:extLst>
            </p:cNvPr>
            <p:cNvSpPr>
              <a:spLocks noChangeShapeType="1"/>
            </p:cNvSpPr>
            <p:nvPr userDrawn="1"/>
          </p:nvSpPr>
          <p:spPr bwMode="auto">
            <a:xfrm>
              <a:off x="0" y="3146"/>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7" name="Line 10">
              <a:extLst>
                <a:ext uri="{FF2B5EF4-FFF2-40B4-BE49-F238E27FC236}">
                  <a16:creationId xmlns:a16="http://schemas.microsoft.com/office/drawing/2014/main" id="{3DF1AAD6-EDF5-434E-94F1-9113CE06FAE4}"/>
                </a:ext>
              </a:extLst>
            </p:cNvPr>
            <p:cNvSpPr>
              <a:spLocks noChangeShapeType="1"/>
            </p:cNvSpPr>
            <p:nvPr userDrawn="1"/>
          </p:nvSpPr>
          <p:spPr bwMode="auto">
            <a:xfrm>
              <a:off x="0" y="3174"/>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66"/>
              <a:ext cx="576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94"/>
              <a:ext cx="576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122"/>
              <a:ext cx="576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150"/>
              <a:ext cx="576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180"/>
              <a:ext cx="576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34781651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Line 11">
            <a:extLst>
              <a:ext uri="{FF2B5EF4-FFF2-40B4-BE49-F238E27FC236}">
                <a16:creationId xmlns:a16="http://schemas.microsoft.com/office/drawing/2014/main" id="{4FE63BDE-E4EA-40CC-8480-E80CE993D5A4}"/>
              </a:ext>
            </a:extLst>
          </p:cNvPr>
          <p:cNvSpPr>
            <a:spLocks noChangeShapeType="1"/>
          </p:cNvSpPr>
          <p:nvPr userDrawn="1"/>
        </p:nvSpPr>
        <p:spPr bwMode="auto">
          <a:xfrm>
            <a:off x="0" y="139700"/>
            <a:ext cx="12192000" cy="0"/>
          </a:xfrm>
          <a:prstGeom prst="line">
            <a:avLst/>
          </a:prstGeom>
          <a:noFill/>
          <a:ln w="25400" cap="flat">
            <a:solidFill>
              <a:srgbClr val="BFD241"/>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19" name="Line 12">
            <a:extLst>
              <a:ext uri="{FF2B5EF4-FFF2-40B4-BE49-F238E27FC236}">
                <a16:creationId xmlns:a16="http://schemas.microsoft.com/office/drawing/2014/main" id="{68082800-64ED-4A76-83AF-1D91F8283133}"/>
              </a:ext>
            </a:extLst>
          </p:cNvPr>
          <p:cNvSpPr>
            <a:spLocks noChangeShapeType="1"/>
          </p:cNvSpPr>
          <p:nvPr userDrawn="1"/>
        </p:nvSpPr>
        <p:spPr bwMode="auto">
          <a:xfrm>
            <a:off x="0" y="198967"/>
            <a:ext cx="12192000" cy="0"/>
          </a:xfrm>
          <a:prstGeom prst="line">
            <a:avLst/>
          </a:prstGeom>
          <a:noFill/>
          <a:ln w="25400" cap="flat">
            <a:solidFill>
              <a:srgbClr val="CC549A"/>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0" name="Line 13">
            <a:extLst>
              <a:ext uri="{FF2B5EF4-FFF2-40B4-BE49-F238E27FC236}">
                <a16:creationId xmlns:a16="http://schemas.microsoft.com/office/drawing/2014/main" id="{305B5D9A-37B8-4911-BC0E-D97C4C3E6A7C}"/>
              </a:ext>
            </a:extLst>
          </p:cNvPr>
          <p:cNvSpPr>
            <a:spLocks noChangeShapeType="1"/>
          </p:cNvSpPr>
          <p:nvPr userDrawn="1"/>
        </p:nvSpPr>
        <p:spPr bwMode="auto">
          <a:xfrm>
            <a:off x="0" y="258233"/>
            <a:ext cx="12192000" cy="0"/>
          </a:xfrm>
          <a:prstGeom prst="line">
            <a:avLst/>
          </a:prstGeom>
          <a:noFill/>
          <a:ln w="25400" cap="flat">
            <a:solidFill>
              <a:srgbClr val="925EA3"/>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1" name="Line 14">
            <a:extLst>
              <a:ext uri="{FF2B5EF4-FFF2-40B4-BE49-F238E27FC236}">
                <a16:creationId xmlns:a16="http://schemas.microsoft.com/office/drawing/2014/main" id="{E7362BED-3B6D-41C4-9215-02EC8FEAF519}"/>
              </a:ext>
            </a:extLst>
          </p:cNvPr>
          <p:cNvSpPr>
            <a:spLocks noChangeShapeType="1"/>
          </p:cNvSpPr>
          <p:nvPr userDrawn="1"/>
        </p:nvSpPr>
        <p:spPr bwMode="auto">
          <a:xfrm>
            <a:off x="0" y="317500"/>
            <a:ext cx="12192000" cy="0"/>
          </a:xfrm>
          <a:prstGeom prst="line">
            <a:avLst/>
          </a:prstGeom>
          <a:noFill/>
          <a:ln w="25400" cap="flat">
            <a:solidFill>
              <a:srgbClr val="128FC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
        <p:nvSpPr>
          <p:cNvPr id="22" name="Line 15">
            <a:extLst>
              <a:ext uri="{FF2B5EF4-FFF2-40B4-BE49-F238E27FC236}">
                <a16:creationId xmlns:a16="http://schemas.microsoft.com/office/drawing/2014/main" id="{5CE7365D-1D6F-4252-A7A4-309761E46E5C}"/>
              </a:ext>
            </a:extLst>
          </p:cNvPr>
          <p:cNvSpPr>
            <a:spLocks noChangeShapeType="1"/>
          </p:cNvSpPr>
          <p:nvPr userDrawn="1"/>
        </p:nvSpPr>
        <p:spPr bwMode="auto">
          <a:xfrm>
            <a:off x="0" y="381000"/>
            <a:ext cx="12192000" cy="0"/>
          </a:xfrm>
          <a:prstGeom prst="line">
            <a:avLst/>
          </a:prstGeom>
          <a:noFill/>
          <a:ln w="25400" cap="flat">
            <a:solidFill>
              <a:srgbClr val="FBBD57"/>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GB" sz="2400"/>
          </a:p>
        </p:txBody>
      </p:sp>
    </p:spTree>
    <p:extLst>
      <p:ext uri="{BB962C8B-B14F-4D97-AF65-F5344CB8AC3E}">
        <p14:creationId xmlns:p14="http://schemas.microsoft.com/office/powerpoint/2010/main" val="3732896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B7B97E04-38E5-43F4-8B0F-B282870A72C1}"/>
              </a:ext>
            </a:extLst>
          </p:cNvPr>
          <p:cNvGrpSpPr>
            <a:grpSpLocks noChangeAspect="1"/>
          </p:cNvGrpSpPr>
          <p:nvPr userDrawn="1"/>
        </p:nvGrpSpPr>
        <p:grpSpPr bwMode="auto">
          <a:xfrm>
            <a:off x="5647268" y="139700"/>
            <a:ext cx="897467" cy="6578600"/>
            <a:chOff x="4662" y="66"/>
            <a:chExt cx="424" cy="3108"/>
          </a:xfrm>
        </p:grpSpPr>
        <p:sp>
          <p:nvSpPr>
            <p:cNvPr id="10" name="Freeform 6">
              <a:extLst>
                <a:ext uri="{FF2B5EF4-FFF2-40B4-BE49-F238E27FC236}">
                  <a16:creationId xmlns:a16="http://schemas.microsoft.com/office/drawing/2014/main" id="{ABBF91FC-BBAB-4239-A1C4-549F2C1C62CF}"/>
                </a:ext>
              </a:extLst>
            </p:cNvPr>
            <p:cNvSpPr>
              <a:spLocks/>
            </p:cNvSpPr>
            <p:nvPr userDrawn="1"/>
          </p:nvSpPr>
          <p:spPr bwMode="auto">
            <a:xfrm>
              <a:off x="4662" y="180"/>
              <a:ext cx="424" cy="2994"/>
            </a:xfrm>
            <a:custGeom>
              <a:avLst/>
              <a:gdLst>
                <a:gd name="T0" fmla="*/ 212 w 212"/>
                <a:gd name="T1" fmla="*/ 0 h 1497"/>
                <a:gd name="T2" fmla="*/ 146 w 212"/>
                <a:gd name="T3" fmla="*/ 0 h 1497"/>
                <a:gd name="T4" fmla="*/ 134 w 212"/>
                <a:gd name="T5" fmla="*/ 11 h 1497"/>
                <a:gd name="T6" fmla="*/ 134 w 212"/>
                <a:gd name="T7" fmla="*/ 382 h 1497"/>
                <a:gd name="T8" fmla="*/ 134 w 212"/>
                <a:gd name="T9" fmla="*/ 1441 h 1497"/>
                <a:gd name="T10" fmla="*/ 77 w 212"/>
                <a:gd name="T11" fmla="*/ 1497 h 1497"/>
                <a:gd name="T12" fmla="*/ 0 w 212"/>
                <a:gd name="T13" fmla="*/ 1497 h 1497"/>
              </a:gdLst>
              <a:ahLst/>
              <a:cxnLst>
                <a:cxn ang="0">
                  <a:pos x="T0" y="T1"/>
                </a:cxn>
                <a:cxn ang="0">
                  <a:pos x="T2" y="T3"/>
                </a:cxn>
                <a:cxn ang="0">
                  <a:pos x="T4" y="T5"/>
                </a:cxn>
                <a:cxn ang="0">
                  <a:pos x="T6" y="T7"/>
                </a:cxn>
                <a:cxn ang="0">
                  <a:pos x="T8" y="T9"/>
                </a:cxn>
                <a:cxn ang="0">
                  <a:pos x="T10" y="T11"/>
                </a:cxn>
                <a:cxn ang="0">
                  <a:pos x="T12" y="T13"/>
                </a:cxn>
              </a:cxnLst>
              <a:rect l="0" t="0" r="r" b="b"/>
              <a:pathLst>
                <a:path w="212" h="1497">
                  <a:moveTo>
                    <a:pt x="212" y="0"/>
                  </a:moveTo>
                  <a:cubicBezTo>
                    <a:pt x="146" y="0"/>
                    <a:pt x="146" y="0"/>
                    <a:pt x="146" y="0"/>
                  </a:cubicBezTo>
                  <a:cubicBezTo>
                    <a:pt x="139" y="0"/>
                    <a:pt x="134" y="5"/>
                    <a:pt x="134" y="11"/>
                  </a:cubicBezTo>
                  <a:cubicBezTo>
                    <a:pt x="134" y="382"/>
                    <a:pt x="134" y="382"/>
                    <a:pt x="134" y="382"/>
                  </a:cubicBezTo>
                  <a:cubicBezTo>
                    <a:pt x="134" y="1441"/>
                    <a:pt x="134" y="1441"/>
                    <a:pt x="134" y="1441"/>
                  </a:cubicBezTo>
                  <a:cubicBezTo>
                    <a:pt x="134" y="1472"/>
                    <a:pt x="109" y="1497"/>
                    <a:pt x="77" y="1497"/>
                  </a:cubicBezTo>
                  <a:cubicBezTo>
                    <a:pt x="0" y="1497"/>
                    <a:pt x="0" y="1497"/>
                    <a:pt x="0" y="1497"/>
                  </a:cubicBezTo>
                </a:path>
              </a:pathLst>
            </a:custGeom>
            <a:noFill/>
            <a:ln w="25400" cap="flat">
              <a:solidFill>
                <a:srgbClr val="FBBD57"/>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1" name="Freeform 7">
              <a:extLst>
                <a:ext uri="{FF2B5EF4-FFF2-40B4-BE49-F238E27FC236}">
                  <a16:creationId xmlns:a16="http://schemas.microsoft.com/office/drawing/2014/main" id="{E4272E99-B425-40D1-81F1-C7541DB3CC40}"/>
                </a:ext>
              </a:extLst>
            </p:cNvPr>
            <p:cNvSpPr>
              <a:spLocks/>
            </p:cNvSpPr>
            <p:nvPr userDrawn="1"/>
          </p:nvSpPr>
          <p:spPr bwMode="auto">
            <a:xfrm>
              <a:off x="4662" y="150"/>
              <a:ext cx="424" cy="2996"/>
            </a:xfrm>
            <a:custGeom>
              <a:avLst/>
              <a:gdLst>
                <a:gd name="T0" fmla="*/ 212 w 212"/>
                <a:gd name="T1" fmla="*/ 0 h 1498"/>
                <a:gd name="T2" fmla="*/ 143 w 212"/>
                <a:gd name="T3" fmla="*/ 0 h 1498"/>
                <a:gd name="T4" fmla="*/ 120 w 212"/>
                <a:gd name="T5" fmla="*/ 23 h 1498"/>
                <a:gd name="T6" fmla="*/ 120 w 212"/>
                <a:gd name="T7" fmla="*/ 397 h 1498"/>
                <a:gd name="T8" fmla="*/ 120 w 212"/>
                <a:gd name="T9" fmla="*/ 1453 h 1498"/>
                <a:gd name="T10" fmla="*/ 75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3" y="0"/>
                    <a:pt x="143" y="0"/>
                    <a:pt x="143" y="0"/>
                  </a:cubicBezTo>
                  <a:cubicBezTo>
                    <a:pt x="130" y="0"/>
                    <a:pt x="120" y="11"/>
                    <a:pt x="120" y="23"/>
                  </a:cubicBezTo>
                  <a:cubicBezTo>
                    <a:pt x="120" y="397"/>
                    <a:pt x="120" y="397"/>
                    <a:pt x="120" y="397"/>
                  </a:cubicBezTo>
                  <a:cubicBezTo>
                    <a:pt x="120" y="1453"/>
                    <a:pt x="120" y="1453"/>
                    <a:pt x="120" y="1453"/>
                  </a:cubicBezTo>
                  <a:cubicBezTo>
                    <a:pt x="120" y="1478"/>
                    <a:pt x="100" y="1498"/>
                    <a:pt x="75" y="1498"/>
                  </a:cubicBezTo>
                  <a:cubicBezTo>
                    <a:pt x="0" y="1498"/>
                    <a:pt x="0" y="1498"/>
                    <a:pt x="0" y="1498"/>
                  </a:cubicBezTo>
                </a:path>
              </a:pathLst>
            </a:custGeom>
            <a:noFill/>
            <a:ln w="25400" cap="flat">
              <a:solidFill>
                <a:srgbClr val="128FC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2" name="Freeform 8">
              <a:extLst>
                <a:ext uri="{FF2B5EF4-FFF2-40B4-BE49-F238E27FC236}">
                  <a16:creationId xmlns:a16="http://schemas.microsoft.com/office/drawing/2014/main" id="{713588AC-E5C0-4CF3-8320-C0E01641BFB4}"/>
                </a:ext>
              </a:extLst>
            </p:cNvPr>
            <p:cNvSpPr>
              <a:spLocks/>
            </p:cNvSpPr>
            <p:nvPr userDrawn="1"/>
          </p:nvSpPr>
          <p:spPr bwMode="auto">
            <a:xfrm>
              <a:off x="4662" y="94"/>
              <a:ext cx="424" cy="2996"/>
            </a:xfrm>
            <a:custGeom>
              <a:avLst/>
              <a:gdLst>
                <a:gd name="T0" fmla="*/ 212 w 212"/>
                <a:gd name="T1" fmla="*/ 0 h 1498"/>
                <a:gd name="T2" fmla="*/ 137 w 212"/>
                <a:gd name="T3" fmla="*/ 0 h 1498"/>
                <a:gd name="T4" fmla="*/ 92 w 212"/>
                <a:gd name="T5" fmla="*/ 45 h 1498"/>
                <a:gd name="T6" fmla="*/ 92 w 212"/>
                <a:gd name="T7" fmla="*/ 425 h 1498"/>
                <a:gd name="T8" fmla="*/ 92 w 212"/>
                <a:gd name="T9" fmla="*/ 1475 h 1498"/>
                <a:gd name="T10" fmla="*/ 69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7" y="0"/>
                    <a:pt x="137" y="0"/>
                    <a:pt x="137" y="0"/>
                  </a:cubicBezTo>
                  <a:cubicBezTo>
                    <a:pt x="112" y="0"/>
                    <a:pt x="92" y="20"/>
                    <a:pt x="92" y="45"/>
                  </a:cubicBezTo>
                  <a:cubicBezTo>
                    <a:pt x="92" y="425"/>
                    <a:pt x="92" y="425"/>
                    <a:pt x="92" y="425"/>
                  </a:cubicBezTo>
                  <a:cubicBezTo>
                    <a:pt x="92" y="1475"/>
                    <a:pt x="92" y="1475"/>
                    <a:pt x="92" y="1475"/>
                  </a:cubicBezTo>
                  <a:cubicBezTo>
                    <a:pt x="92" y="1488"/>
                    <a:pt x="82" y="1498"/>
                    <a:pt x="69" y="1498"/>
                  </a:cubicBezTo>
                  <a:cubicBezTo>
                    <a:pt x="0" y="1498"/>
                    <a:pt x="0" y="1498"/>
                    <a:pt x="0" y="1498"/>
                  </a:cubicBezTo>
                </a:path>
              </a:pathLst>
            </a:custGeom>
            <a:noFill/>
            <a:ln w="25400" cap="flat">
              <a:solidFill>
                <a:srgbClr val="CC549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3" name="Freeform 9">
              <a:extLst>
                <a:ext uri="{FF2B5EF4-FFF2-40B4-BE49-F238E27FC236}">
                  <a16:creationId xmlns:a16="http://schemas.microsoft.com/office/drawing/2014/main" id="{867BCFA4-CD48-469C-8F4C-FC27022ABDA5}"/>
                </a:ext>
              </a:extLst>
            </p:cNvPr>
            <p:cNvSpPr>
              <a:spLocks/>
            </p:cNvSpPr>
            <p:nvPr userDrawn="1"/>
          </p:nvSpPr>
          <p:spPr bwMode="auto">
            <a:xfrm>
              <a:off x="4662" y="66"/>
              <a:ext cx="424" cy="2996"/>
            </a:xfrm>
            <a:custGeom>
              <a:avLst/>
              <a:gdLst>
                <a:gd name="T0" fmla="*/ 212 w 212"/>
                <a:gd name="T1" fmla="*/ 0 h 1498"/>
                <a:gd name="T2" fmla="*/ 134 w 212"/>
                <a:gd name="T3" fmla="*/ 0 h 1498"/>
                <a:gd name="T4" fmla="*/ 77 w 212"/>
                <a:gd name="T5" fmla="*/ 57 h 1498"/>
                <a:gd name="T6" fmla="*/ 77 w 212"/>
                <a:gd name="T7" fmla="*/ 439 h 1498"/>
                <a:gd name="T8" fmla="*/ 77 w 212"/>
                <a:gd name="T9" fmla="*/ 1486 h 1498"/>
                <a:gd name="T10" fmla="*/ 66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34" y="0"/>
                    <a:pt x="134" y="0"/>
                    <a:pt x="134" y="0"/>
                  </a:cubicBezTo>
                  <a:cubicBezTo>
                    <a:pt x="103" y="0"/>
                    <a:pt x="77" y="25"/>
                    <a:pt x="77" y="57"/>
                  </a:cubicBezTo>
                  <a:cubicBezTo>
                    <a:pt x="77" y="439"/>
                    <a:pt x="77" y="439"/>
                    <a:pt x="77" y="439"/>
                  </a:cubicBezTo>
                  <a:cubicBezTo>
                    <a:pt x="77" y="1486"/>
                    <a:pt x="77" y="1486"/>
                    <a:pt x="77" y="1486"/>
                  </a:cubicBezTo>
                  <a:cubicBezTo>
                    <a:pt x="77" y="1493"/>
                    <a:pt x="72" y="1498"/>
                    <a:pt x="66" y="1498"/>
                  </a:cubicBezTo>
                  <a:cubicBezTo>
                    <a:pt x="0" y="1498"/>
                    <a:pt x="0" y="1498"/>
                    <a:pt x="0" y="1498"/>
                  </a:cubicBezTo>
                </a:path>
              </a:pathLst>
            </a:custGeom>
            <a:noFill/>
            <a:ln w="25400" cap="flat">
              <a:solidFill>
                <a:srgbClr val="BFD24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sp>
          <p:nvSpPr>
            <p:cNvPr id="14" name="Freeform 10">
              <a:extLst>
                <a:ext uri="{FF2B5EF4-FFF2-40B4-BE49-F238E27FC236}">
                  <a16:creationId xmlns:a16="http://schemas.microsoft.com/office/drawing/2014/main" id="{07A0C902-4BA1-4C87-8E48-1722D4FB8F5E}"/>
                </a:ext>
              </a:extLst>
            </p:cNvPr>
            <p:cNvSpPr>
              <a:spLocks/>
            </p:cNvSpPr>
            <p:nvPr userDrawn="1"/>
          </p:nvSpPr>
          <p:spPr bwMode="auto">
            <a:xfrm>
              <a:off x="4662" y="122"/>
              <a:ext cx="424" cy="2996"/>
            </a:xfrm>
            <a:custGeom>
              <a:avLst/>
              <a:gdLst>
                <a:gd name="T0" fmla="*/ 212 w 212"/>
                <a:gd name="T1" fmla="*/ 0 h 1498"/>
                <a:gd name="T2" fmla="*/ 140 w 212"/>
                <a:gd name="T3" fmla="*/ 0 h 1498"/>
                <a:gd name="T4" fmla="*/ 106 w 212"/>
                <a:gd name="T5" fmla="*/ 34 h 1498"/>
                <a:gd name="T6" fmla="*/ 106 w 212"/>
                <a:gd name="T7" fmla="*/ 411 h 1498"/>
                <a:gd name="T8" fmla="*/ 106 w 212"/>
                <a:gd name="T9" fmla="*/ 1464 h 1498"/>
                <a:gd name="T10" fmla="*/ 72 w 212"/>
                <a:gd name="T11" fmla="*/ 1498 h 1498"/>
                <a:gd name="T12" fmla="*/ 0 w 212"/>
                <a:gd name="T13" fmla="*/ 1498 h 1498"/>
              </a:gdLst>
              <a:ahLst/>
              <a:cxnLst>
                <a:cxn ang="0">
                  <a:pos x="T0" y="T1"/>
                </a:cxn>
                <a:cxn ang="0">
                  <a:pos x="T2" y="T3"/>
                </a:cxn>
                <a:cxn ang="0">
                  <a:pos x="T4" y="T5"/>
                </a:cxn>
                <a:cxn ang="0">
                  <a:pos x="T6" y="T7"/>
                </a:cxn>
                <a:cxn ang="0">
                  <a:pos x="T8" y="T9"/>
                </a:cxn>
                <a:cxn ang="0">
                  <a:pos x="T10" y="T11"/>
                </a:cxn>
                <a:cxn ang="0">
                  <a:pos x="T12" y="T13"/>
                </a:cxn>
              </a:cxnLst>
              <a:rect l="0" t="0" r="r" b="b"/>
              <a:pathLst>
                <a:path w="212" h="1498">
                  <a:moveTo>
                    <a:pt x="212" y="0"/>
                  </a:moveTo>
                  <a:cubicBezTo>
                    <a:pt x="140" y="0"/>
                    <a:pt x="140" y="0"/>
                    <a:pt x="140" y="0"/>
                  </a:cubicBezTo>
                  <a:cubicBezTo>
                    <a:pt x="121" y="0"/>
                    <a:pt x="106" y="15"/>
                    <a:pt x="106" y="34"/>
                  </a:cubicBezTo>
                  <a:cubicBezTo>
                    <a:pt x="106" y="411"/>
                    <a:pt x="106" y="411"/>
                    <a:pt x="106" y="411"/>
                  </a:cubicBezTo>
                  <a:cubicBezTo>
                    <a:pt x="106" y="1464"/>
                    <a:pt x="106" y="1464"/>
                    <a:pt x="106" y="1464"/>
                  </a:cubicBezTo>
                  <a:cubicBezTo>
                    <a:pt x="106" y="1483"/>
                    <a:pt x="91" y="1498"/>
                    <a:pt x="72" y="1498"/>
                  </a:cubicBezTo>
                  <a:cubicBezTo>
                    <a:pt x="0" y="1498"/>
                    <a:pt x="0" y="1498"/>
                    <a:pt x="0" y="1498"/>
                  </a:cubicBezTo>
                </a:path>
              </a:pathLst>
            </a:custGeom>
            <a:noFill/>
            <a:ln w="25400" cap="flat">
              <a:solidFill>
                <a:srgbClr val="925E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2400"/>
            </a:p>
          </p:txBody>
        </p:sp>
      </p:grpSp>
    </p:spTree>
    <p:extLst>
      <p:ext uri="{BB962C8B-B14F-4D97-AF65-F5344CB8AC3E}">
        <p14:creationId xmlns:p14="http://schemas.microsoft.com/office/powerpoint/2010/main" val="4147164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white plai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293162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p:cNvSpPr>
            <a:spLocks noGrp="1"/>
          </p:cNvSpPr>
          <p:nvPr>
            <p:ph type="title"/>
          </p:nvPr>
        </p:nvSpPr>
        <p:spPr>
          <a:xfrm>
            <a:off x="595326" y="197070"/>
            <a:ext cx="8546541" cy="5847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a:defRPr lang="en-US" dirty="0"/>
            </a:lvl1pPr>
          </a:lstStyle>
          <a:p>
            <a:pPr lvl="0"/>
            <a:r>
              <a:rPr lang="en-US"/>
              <a:t>Click to edit Master title style</a:t>
            </a:r>
          </a:p>
        </p:txBody>
      </p:sp>
      <p:sp>
        <p:nvSpPr>
          <p:cNvPr id="5" name="Text Placeholder 2"/>
          <p:cNvSpPr>
            <a:spLocks noGrp="1"/>
          </p:cNvSpPr>
          <p:nvPr>
            <p:ph idx="1"/>
          </p:nvPr>
        </p:nvSpPr>
        <p:spPr>
          <a:xfrm>
            <a:off x="595325" y="1300692"/>
            <a:ext cx="10972800" cy="4978559"/>
          </a:xfrm>
          <a:prstGeom prst="rect">
            <a:avLst/>
          </a:prstGeom>
        </p:spPr>
        <p:txBody>
          <a:bodyPr vert="horz" lIns="0" tIns="45720" rIns="0" bIns="45720" rtlCol="0">
            <a:normAutofit/>
          </a:bodyPr>
          <a:lstStyle>
            <a:lvl4pPr marL="704850" indent="-342900">
              <a:buSzPct val="100000"/>
              <a:buFont typeface="Courier New" panose="02070309020205020404" pitchFamily="49" charset="0"/>
              <a:buChar char="o"/>
              <a:defRPr/>
            </a:lvl4pPr>
            <a:lvl5pPr marL="914400" indent="-285750">
              <a:buSzPct val="100000"/>
              <a:buFont typeface="Calibri" panose="020F0502020204030204" pitchFamily="34" charset="0"/>
              <a:buChar char="‒"/>
              <a:defRPr/>
            </a:lvl5pPr>
            <a:lvl6pPr>
              <a:buSzPct val="100000"/>
              <a:defRPr/>
            </a:lvl6pPr>
            <a:lvl7pPr marL="1620838" indent="-238125">
              <a:buSzPct val="100000"/>
              <a:buFont typeface="Courier New" panose="02070309020205020404" pitchFamily="49" charset="0"/>
              <a:buChar char="o"/>
              <a:defRPr/>
            </a:lvl7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sp>
        <p:nvSpPr>
          <p:cNvPr id="6"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021353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7" name="Table Placeholder 6"/>
          <p:cNvSpPr>
            <a:spLocks noGrp="1"/>
          </p:cNvSpPr>
          <p:nvPr>
            <p:ph type="tbl" sz="quarter" idx="11"/>
          </p:nvPr>
        </p:nvSpPr>
        <p:spPr>
          <a:xfrm>
            <a:off x="595313" y="1323975"/>
            <a:ext cx="10991850" cy="4835525"/>
          </a:xfrm>
        </p:spPr>
        <p:txBody>
          <a:bodyPr/>
          <a:lstStyle/>
          <a:p>
            <a:endParaRPr lang="en-GB"/>
          </a:p>
        </p:txBody>
      </p:sp>
    </p:spTree>
    <p:extLst>
      <p:ext uri="{BB962C8B-B14F-4D97-AF65-F5344CB8AC3E}">
        <p14:creationId xmlns:p14="http://schemas.microsoft.com/office/powerpoint/2010/main" val="39613009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48F63A3B-78C7-47BE-AE5E-E10140E04643}" type="slidenum">
              <a:rPr lang="en-US" smtClean="0"/>
              <a:t>‹#›</a:t>
            </a:fld>
            <a:endParaRPr lang="en-US"/>
          </a:p>
        </p:txBody>
      </p:sp>
      <p:sp>
        <p:nvSpPr>
          <p:cNvPr id="5" name="Picture Placeholder 4"/>
          <p:cNvSpPr>
            <a:spLocks noGrp="1"/>
          </p:cNvSpPr>
          <p:nvPr>
            <p:ph type="pic" sz="quarter" idx="12"/>
          </p:nvPr>
        </p:nvSpPr>
        <p:spPr>
          <a:xfrm>
            <a:off x="595326" y="1326394"/>
            <a:ext cx="10971081" cy="4869580"/>
          </a:xfrm>
        </p:spPr>
        <p:txBody>
          <a:bodyPr/>
          <a:lstStyle/>
          <a:p>
            <a:endParaRPr lang="en-GB"/>
          </a:p>
        </p:txBody>
      </p:sp>
    </p:spTree>
    <p:extLst>
      <p:ext uri="{BB962C8B-B14F-4D97-AF65-F5344CB8AC3E}">
        <p14:creationId xmlns:p14="http://schemas.microsoft.com/office/powerpoint/2010/main" val="1076748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599846" y="1300693"/>
            <a:ext cx="10968279" cy="5046062"/>
          </a:xfrm>
        </p:spPr>
        <p:txBody>
          <a:bodyPr/>
          <a:lstStyle>
            <a:lvl1pPr marL="342900" indent="-342900">
              <a:buFont typeface="Arial" panose="020B0604020202020204" pitchFamily="34" charset="0"/>
              <a:buChar char="•"/>
              <a:defRPr/>
            </a:lvl1p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a:p>
            <a:pPr lvl="0"/>
            <a:endParaRPr lang="en-GB"/>
          </a:p>
        </p:txBody>
      </p:sp>
      <p:sp>
        <p:nvSpPr>
          <p:cNvPr id="10" name="Title 1"/>
          <p:cNvSpPr>
            <a:spLocks noGrp="1"/>
          </p:cNvSpPr>
          <p:nvPr>
            <p:ph type="title"/>
          </p:nvPr>
        </p:nvSpPr>
        <p:spPr>
          <a:xfrm>
            <a:off x="595326" y="197070"/>
            <a:ext cx="10991308" cy="584775"/>
          </a:xfrm>
        </p:spPr>
        <p:txBody>
          <a:bodyPr/>
          <a:lstStyle/>
          <a:p>
            <a:r>
              <a:rPr lang="en-US"/>
              <a:t>Click to edit Master title style</a:t>
            </a:r>
            <a:endParaRPr lang="en-GB"/>
          </a:p>
        </p:txBody>
      </p:sp>
      <p:sp>
        <p:nvSpPr>
          <p:cNvPr id="1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6604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001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93911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ground blue textur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E6E58EB-3AF4-2D4B-8511-BDFECF59A8E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298"/>
            <a:ext cx="12192000" cy="6853404"/>
          </a:xfrm>
          <a:prstGeom prst="rect">
            <a:avLst/>
          </a:prstGeom>
        </p:spPr>
      </p:pic>
      <p:pic>
        <p:nvPicPr>
          <p:cNvPr id="3" name="Picture 2">
            <a:extLst>
              <a:ext uri="{FF2B5EF4-FFF2-40B4-BE49-F238E27FC236}">
                <a16:creationId xmlns:a16="http://schemas.microsoft.com/office/drawing/2014/main" id="{21530FEF-BF15-5847-A3B2-9599E26EF8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12193200" cy="6858000"/>
          </a:xfrm>
          <a:prstGeom prst="rect">
            <a:avLst/>
          </a:prstGeom>
        </p:spPr>
      </p:pic>
      <p:pic>
        <p:nvPicPr>
          <p:cNvPr id="5" name="Picture 4">
            <a:extLst>
              <a:ext uri="{FF2B5EF4-FFF2-40B4-BE49-F238E27FC236}">
                <a16:creationId xmlns:a16="http://schemas.microsoft.com/office/drawing/2014/main" id="{446AB026-60FA-BA45-9C39-E750EF3A315C}"/>
              </a:ext>
            </a:extLst>
          </p:cNvPr>
          <p:cNvPicPr>
            <a:picLocks noChangeAspect="1"/>
          </p:cNvPicPr>
          <p:nvPr userDrawn="1"/>
        </p:nvPicPr>
        <p:blipFill>
          <a:blip r:embed="rId4"/>
          <a:stretch>
            <a:fillRect/>
          </a:stretch>
        </p:blipFill>
        <p:spPr>
          <a:xfrm>
            <a:off x="0" y="6226581"/>
            <a:ext cx="12192000" cy="317500"/>
          </a:xfrm>
          <a:prstGeom prst="rect">
            <a:avLst/>
          </a:prstGeom>
        </p:spPr>
      </p:pic>
    </p:spTree>
    <p:extLst>
      <p:ext uri="{BB962C8B-B14F-4D97-AF65-F5344CB8AC3E}">
        <p14:creationId xmlns:p14="http://schemas.microsoft.com/office/powerpoint/2010/main" val="279799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green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49535A0-90DD-2B4F-BB13-C6B55ACFC4EF}"/>
              </a:ext>
            </a:extLst>
          </p:cNvPr>
          <p:cNvSpPr/>
          <p:nvPr userDrawn="1"/>
        </p:nvSpPr>
        <p:spPr>
          <a:xfrm>
            <a:off x="0" y="0"/>
            <a:ext cx="12192000"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CB0503-A677-2B4C-93A2-F813693C3AF3}"/>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255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pink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0754680-E4D8-0F48-8712-074EB4EB2B8A}"/>
              </a:ext>
            </a:extLst>
          </p:cNvPr>
          <p:cNvSpPr/>
          <p:nvPr userDrawn="1"/>
        </p:nvSpPr>
        <p:spPr>
          <a:xfrm>
            <a:off x="0" y="0"/>
            <a:ext cx="12192000" cy="6858000"/>
          </a:xfrm>
          <a:prstGeom prst="rect">
            <a:avLst/>
          </a:prstGeom>
          <a:solidFill>
            <a:srgbClr val="9F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3601A-0509-0F40-BBA3-B32EC6305400}"/>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104254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light blue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BEBE24-BBDF-2A4F-BB53-B323A8A50ADC}"/>
              </a:ext>
            </a:extLst>
          </p:cNvPr>
          <p:cNvSpPr/>
          <p:nvPr userDrawn="1"/>
        </p:nvSpPr>
        <p:spPr>
          <a:xfrm>
            <a:off x="0" y="0"/>
            <a:ext cx="12192000" cy="6858000"/>
          </a:xfrm>
          <a:prstGeom prst="rect">
            <a:avLst/>
          </a:prstGeom>
          <a:solidFill>
            <a:srgbClr val="357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7FC5E-300F-484F-8EC4-BC24E7EB3158}"/>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384663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urple plain">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FF541C8-C112-8946-85BA-5C149CE01B10}"/>
              </a:ext>
            </a:extLst>
          </p:cNvPr>
          <p:cNvSpPr/>
          <p:nvPr userDrawn="1"/>
        </p:nvSpPr>
        <p:spPr>
          <a:xfrm>
            <a:off x="0" y="0"/>
            <a:ext cx="12192000" cy="6858000"/>
          </a:xfrm>
          <a:prstGeom prst="rect">
            <a:avLst/>
          </a:prstGeom>
          <a:solidFill>
            <a:srgbClr val="5B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7CC0B05-1DC1-8746-936F-C9F2D2F6EF6E}"/>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184617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ground red 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F76DAD1-33A1-EB47-B203-AD670D4E3436}"/>
              </a:ext>
            </a:extLst>
          </p:cNvPr>
          <p:cNvSpPr/>
          <p:nvPr userDrawn="1"/>
        </p:nvSpPr>
        <p:spPr>
          <a:xfrm>
            <a:off x="0" y="0"/>
            <a:ext cx="12192000" cy="6858000"/>
          </a:xfrm>
          <a:prstGeom prst="rect">
            <a:avLst/>
          </a:prstGeom>
          <a:solidFill>
            <a:srgbClr val="CD4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C03E3E1-EC4B-8C46-9695-5187FBB46261}"/>
              </a:ext>
            </a:extLst>
          </p:cNvPr>
          <p:cNvPicPr>
            <a:picLocks noChangeAspect="1"/>
          </p:cNvPicPr>
          <p:nvPr userDrawn="1"/>
        </p:nvPicPr>
        <p:blipFill>
          <a:blip r:embed="rId2"/>
          <a:stretch>
            <a:fillRect/>
          </a:stretch>
        </p:blipFill>
        <p:spPr>
          <a:xfrm>
            <a:off x="0" y="6226581"/>
            <a:ext cx="12192000" cy="317500"/>
          </a:xfrm>
          <a:prstGeom prst="rect">
            <a:avLst/>
          </a:prstGeom>
        </p:spPr>
      </p:pic>
    </p:spTree>
    <p:extLst>
      <p:ext uri="{BB962C8B-B14F-4D97-AF65-F5344CB8AC3E}">
        <p14:creationId xmlns:p14="http://schemas.microsoft.com/office/powerpoint/2010/main" val="3789105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8.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7.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352" y="404286"/>
            <a:ext cx="10655301" cy="896196"/>
          </a:xfrm>
          <a:prstGeom prst="rect">
            <a:avLst/>
          </a:prstGeom>
        </p:spPr>
        <p:txBody>
          <a:bodyPr vert="horz" lIns="0" tIns="0" rIns="0" bIns="0" rtlCol="0" anchor="t" anchorCtr="0">
            <a:normAutofit/>
          </a:bodyPr>
          <a:lstStyle/>
          <a:p>
            <a:r>
              <a:rPr lang="en-US"/>
              <a:t>Click to edit </a:t>
            </a:r>
            <a:br>
              <a:rPr lang="en-US"/>
            </a:br>
            <a:r>
              <a:rPr lang="en-US"/>
              <a:t>Master title style</a:t>
            </a:r>
          </a:p>
        </p:txBody>
      </p:sp>
      <p:sp>
        <p:nvSpPr>
          <p:cNvPr id="3" name="Text Placeholder 2"/>
          <p:cNvSpPr>
            <a:spLocks noGrp="1"/>
          </p:cNvSpPr>
          <p:nvPr>
            <p:ph type="body" idx="1"/>
          </p:nvPr>
        </p:nvSpPr>
        <p:spPr>
          <a:xfrm>
            <a:off x="768352" y="1564642"/>
            <a:ext cx="10655301" cy="4612324"/>
          </a:xfrm>
          <a:prstGeom prst="rect">
            <a:avLst/>
          </a:prstGeom>
        </p:spPr>
        <p:txBody>
          <a:bodyPr vert="horz" lIns="0" tIns="0" rIns="0" bIns="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4E27D504-B8E7-4E4A-80B8-85B9D4BB2A95}"/>
              </a:ext>
            </a:extLst>
          </p:cNvPr>
          <p:cNvSpPr>
            <a:spLocks noGrp="1"/>
          </p:cNvSpPr>
          <p:nvPr>
            <p:ph type="sldNum" sz="quarter" idx="4"/>
          </p:nvPr>
        </p:nvSpPr>
        <p:spPr>
          <a:xfrm>
            <a:off x="457224" y="6290436"/>
            <a:ext cx="237461" cy="143629"/>
          </a:xfrm>
          <a:prstGeom prst="rect">
            <a:avLst/>
          </a:prstGeom>
        </p:spPr>
        <p:txBody>
          <a:bodyPr wrap="square" lIns="0" tIns="0" rIns="0" bIns="0" anchor="ctr" anchorCtr="0">
            <a:spAutoFit/>
          </a:bodyPr>
          <a:lstStyle>
            <a:lvl1pPr algn="r">
              <a:defRPr sz="933">
                <a:solidFill>
                  <a:schemeClr val="bg1">
                    <a:lumMod val="50000"/>
                  </a:schemeClr>
                </a:solidFill>
              </a:defRPr>
            </a:lvl1pPr>
          </a:lstStyle>
          <a:p>
            <a:pPr algn="l"/>
            <a:fld id="{A2E32196-42CD-4B7F-A248-988B25C84FFC}" type="slidenum">
              <a:rPr lang="en-GB" smtClean="0"/>
              <a:pPr algn="l"/>
              <a:t>‹#›</a:t>
            </a:fld>
            <a:endParaRPr lang="en-GB"/>
          </a:p>
        </p:txBody>
      </p:sp>
      <p:sp>
        <p:nvSpPr>
          <p:cNvPr id="4" name="MSIPCMContentMarking" descr="{&quot;HashCode&quot;:-410930392,&quot;Placement&quot;:&quot;Footer&quot;}">
            <a:extLst>
              <a:ext uri="{FF2B5EF4-FFF2-40B4-BE49-F238E27FC236}">
                <a16:creationId xmlns:a16="http://schemas.microsoft.com/office/drawing/2014/main" id="{6D6453B8-FACA-430D-9004-E79243CC2C54}"/>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427633334"/>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706" r:id="rId3"/>
    <p:sldLayoutId id="2147483690" r:id="rId4"/>
    <p:sldLayoutId id="2147483701" r:id="rId5"/>
    <p:sldLayoutId id="2147483702" r:id="rId6"/>
    <p:sldLayoutId id="2147483703" r:id="rId7"/>
    <p:sldLayoutId id="2147483704" r:id="rId8"/>
    <p:sldLayoutId id="2147483705"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p:hf hdr="0" dt="0"/>
  <p:txStyles>
    <p:titleStyle>
      <a:lvl1pPr algn="l" defTabSz="914354" rtl="0" eaLnBrk="1" latinLnBrk="0" hangingPunct="1">
        <a:lnSpc>
          <a:spcPct val="85000"/>
        </a:lnSpc>
        <a:spcBef>
          <a:spcPct val="0"/>
        </a:spcBef>
        <a:buNone/>
        <a:defRPr sz="3733" b="1" kern="1200">
          <a:solidFill>
            <a:srgbClr val="585858"/>
          </a:solidFill>
          <a:latin typeface="Calibri" panose="020F0502020204030204" pitchFamily="34" charset="0"/>
          <a:ea typeface="+mj-ea"/>
          <a:cs typeface="+mj-cs"/>
        </a:defRPr>
      </a:lvl1pPr>
    </p:titleStyle>
    <p:bodyStyle>
      <a:lvl1pPr marL="0" indent="0" algn="l" defTabSz="914354" rtl="0" eaLnBrk="1" latinLnBrk="0" hangingPunct="1">
        <a:lnSpc>
          <a:spcPct val="90000"/>
        </a:lnSpc>
        <a:spcBef>
          <a:spcPts val="1000"/>
        </a:spcBef>
        <a:buFont typeface="Arial" panose="020B0604020202020204" pitchFamily="34" charset="0"/>
        <a:buNone/>
        <a:defRPr sz="2800" kern="1200">
          <a:solidFill>
            <a:schemeClr val="bg1">
              <a:lumMod val="50000"/>
            </a:schemeClr>
          </a:solidFill>
          <a:latin typeface="+mn-lt"/>
          <a:ea typeface="+mn-ea"/>
          <a:cs typeface="+mn-cs"/>
        </a:defRPr>
      </a:lvl1pPr>
      <a:lvl2pPr marL="457178" indent="0" algn="l" defTabSz="914354" rtl="0" eaLnBrk="1" latinLnBrk="0" hangingPunct="1">
        <a:lnSpc>
          <a:spcPct val="90000"/>
        </a:lnSpc>
        <a:spcBef>
          <a:spcPts val="500"/>
        </a:spcBef>
        <a:buFont typeface="Arial" panose="020B0604020202020204" pitchFamily="34" charset="0"/>
        <a:buNone/>
        <a:defRPr sz="2400" kern="1200">
          <a:solidFill>
            <a:schemeClr val="bg1">
              <a:lumMod val="50000"/>
            </a:schemeClr>
          </a:solidFill>
          <a:latin typeface="+mn-lt"/>
          <a:ea typeface="+mn-ea"/>
          <a:cs typeface="+mn-cs"/>
        </a:defRPr>
      </a:lvl2pPr>
      <a:lvl3pPr marL="914354" indent="0" algn="l" defTabSz="914354" rtl="0" eaLnBrk="1" latinLnBrk="0" hangingPunct="1">
        <a:lnSpc>
          <a:spcPct val="90000"/>
        </a:lnSpc>
        <a:spcBef>
          <a:spcPts val="500"/>
        </a:spcBef>
        <a:buFont typeface="Arial" panose="020B0604020202020204" pitchFamily="34" charset="0"/>
        <a:buNone/>
        <a:defRPr sz="2000" kern="1200">
          <a:solidFill>
            <a:schemeClr val="bg1">
              <a:lumMod val="50000"/>
            </a:schemeClr>
          </a:solidFill>
          <a:latin typeface="+mn-lt"/>
          <a:ea typeface="+mn-ea"/>
          <a:cs typeface="+mn-cs"/>
        </a:defRPr>
      </a:lvl3pPr>
      <a:lvl4pPr marL="1371532"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4pPr>
      <a:lvl5pPr marL="1828709" indent="0" algn="l" defTabSz="914354" rtl="0" eaLnBrk="1" latinLnBrk="0" hangingPunct="1">
        <a:lnSpc>
          <a:spcPct val="90000"/>
        </a:lnSpc>
        <a:spcBef>
          <a:spcPts val="500"/>
        </a:spcBef>
        <a:buFont typeface="Arial" panose="020B0604020202020204" pitchFamily="34" charset="0"/>
        <a:buNone/>
        <a:defRPr sz="1800" kern="1200">
          <a:solidFill>
            <a:schemeClr val="bg1">
              <a:lumMod val="50000"/>
            </a:schemeClr>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771185" name="SlideTitle" descr="Text Box: Title"/>
          <p:cNvSpPr>
            <a:spLocks noGrp="1" noChangeArrowheads="1"/>
          </p:cNvSpPr>
          <p:nvPr>
            <p:ph type="title"/>
          </p:nvPr>
        </p:nvSpPr>
        <p:spPr bwMode="gray">
          <a:xfrm>
            <a:off x="595326" y="197070"/>
            <a:ext cx="109913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r>
              <a:rPr lang="en-US" altLang="ja-JP"/>
              <a:t>Title</a:t>
            </a:r>
          </a:p>
        </p:txBody>
      </p:sp>
      <p:sp>
        <p:nvSpPr>
          <p:cNvPr id="6" name="Oval 5"/>
          <p:cNvSpPr/>
          <p:nvPr/>
        </p:nvSpPr>
        <p:spPr bwMode="auto">
          <a:xfrm>
            <a:off x="10030885" y="6375400"/>
            <a:ext cx="266700" cy="204788"/>
          </a:xfrm>
          <a:prstGeom prst="ellipse">
            <a:avLst/>
          </a:prstGeom>
          <a:solidFill>
            <a:schemeClr val="bg1"/>
          </a:solidFill>
          <a:ln w="6350" cap="flat" cmpd="sng" algn="ctr">
            <a:noFill/>
            <a:prstDash val="solid"/>
            <a:round/>
            <a:headEnd type="none" w="med" len="med"/>
            <a:tailEnd type="none" w="med" len="med"/>
          </a:ln>
          <a:effectLst/>
        </p:spPr>
        <p:txBody>
          <a:bodyPr vert="horz" wrap="none" lIns="46800" tIns="64800" rIns="46800" bIns="64800" numCol="1" rtlCol="0" anchor="ctr" anchorCtr="0" compatLnSpc="1">
            <a:prstTxWarp prst="textNoShape">
              <a:avLst/>
            </a:prstTxWarp>
          </a:bodyPr>
          <a:lstStyle/>
          <a:p>
            <a:pPr algn="ctr" defTabSz="728663" fontAlgn="base">
              <a:lnSpc>
                <a:spcPct val="95000"/>
              </a:lnSpc>
              <a:spcBef>
                <a:spcPct val="0"/>
              </a:spcBef>
              <a:spcAft>
                <a:spcPct val="0"/>
              </a:spcAft>
              <a:buClr>
                <a:srgbClr val="FFFFFF"/>
              </a:buClr>
              <a:tabLst>
                <a:tab pos="4286250" algn="l"/>
              </a:tabLst>
            </a:pPr>
            <a:endParaRPr lang="en-GB" sz="1200">
              <a:solidFill>
                <a:srgbClr val="000000"/>
              </a:solidFill>
              <a:latin typeface="Calibri" panose="020F0502020204030204" pitchFamily="34" charset="0"/>
            </a:endParaRPr>
          </a:p>
        </p:txBody>
      </p:sp>
      <p:sp>
        <p:nvSpPr>
          <p:cNvPr id="141" name="Slide Number Placeholder 5"/>
          <p:cNvSpPr>
            <a:spLocks noGrp="1"/>
          </p:cNvSpPr>
          <p:nvPr>
            <p:ph type="sldNum" sz="quarter" idx="4"/>
          </p:nvPr>
        </p:nvSpPr>
        <p:spPr>
          <a:xfrm>
            <a:off x="10749142" y="6419909"/>
            <a:ext cx="817265" cy="181759"/>
          </a:xfrm>
          <a:prstGeom prst="rect">
            <a:avLst/>
          </a:prstGeom>
        </p:spPr>
        <p:txBody>
          <a:bodyPr anchor="ctr"/>
          <a:lstStyle>
            <a:lvl1pPr algn="ctr">
              <a:defRPr sz="1000" b="1">
                <a:solidFill>
                  <a:schemeClr val="tx1"/>
                </a:solidFill>
                <a:latin typeface="Calibri" panose="020F0502020204030204" pitchFamily="34" charset="0"/>
              </a:defRPr>
            </a:lvl1pPr>
          </a:lstStyle>
          <a:p>
            <a:fld id="{48F63A3B-78C7-47BE-AE5E-E10140E04643}" type="slidenum">
              <a:rPr lang="en-US" smtClean="0"/>
              <a:t>‹#›</a:t>
            </a:fld>
            <a:endParaRPr lang="en-US"/>
          </a:p>
        </p:txBody>
      </p:sp>
      <p:pic>
        <p:nvPicPr>
          <p:cNvPr id="76" name="Picture 2" descr="C:\Users\mcewank\Desktop\Lines.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0" y="707662"/>
            <a:ext cx="12192000" cy="586622"/>
          </a:xfrm>
          <a:prstGeom prst="rect">
            <a:avLst/>
          </a:prstGeom>
          <a:noFill/>
          <a:extLst>
            <a:ext uri="{909E8E84-426E-40DD-AFC4-6F175D3DCCD1}">
              <a14:hiddenFill xmlns:a14="http://schemas.microsoft.com/office/drawing/2010/main">
                <a:solidFill>
                  <a:srgbClr val="FFFFFF"/>
                </a:solidFill>
              </a14:hiddenFill>
            </a:ext>
          </a:extLst>
        </p:spPr>
      </p:pic>
      <p:sp>
        <p:nvSpPr>
          <p:cNvPr id="122" name="Text Placeholder 2"/>
          <p:cNvSpPr>
            <a:spLocks noGrp="1"/>
          </p:cNvSpPr>
          <p:nvPr>
            <p:ph type="body" idx="1"/>
          </p:nvPr>
        </p:nvSpPr>
        <p:spPr>
          <a:xfrm>
            <a:off x="595325" y="1300692"/>
            <a:ext cx="10972800" cy="4978559"/>
          </a:xfrm>
          <a:prstGeom prst="rect">
            <a:avLst/>
          </a:prstGeom>
        </p:spPr>
        <p:txBody>
          <a:bodyPr vert="horz" lIns="0" tIns="45720" rIns="0" bIns="45720" rtlCol="0">
            <a:normAutofit/>
          </a:bodyPr>
          <a:lstStyle/>
          <a:p>
            <a:pPr lvl="0"/>
            <a:r>
              <a:rPr lang="en-US"/>
              <a:t>Click to edit Master text styles</a:t>
            </a:r>
          </a:p>
          <a:p>
            <a:pPr lvl="3"/>
            <a:r>
              <a:rPr lang="en-US"/>
              <a:t>Second level</a:t>
            </a:r>
          </a:p>
          <a:p>
            <a:pPr lvl="4"/>
            <a:r>
              <a:rPr lang="en-US"/>
              <a:t>Third level</a:t>
            </a:r>
          </a:p>
          <a:p>
            <a:pPr lvl="5"/>
            <a:r>
              <a:rPr lang="en-US"/>
              <a:t>Fourth level</a:t>
            </a:r>
          </a:p>
          <a:p>
            <a:pPr lvl="6"/>
            <a:r>
              <a:rPr lang="en-US"/>
              <a:t>Fifth level</a:t>
            </a:r>
            <a:endParaRPr lang="en-GB"/>
          </a:p>
        </p:txBody>
      </p:sp>
      <p:pic>
        <p:nvPicPr>
          <p:cNvPr id="121"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9782977" y="183930"/>
            <a:ext cx="1706049" cy="562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MSIPCMContentMarking" descr="{&quot;HashCode&quot;:-410930392,&quot;Placement&quot;:&quot;Footer&quot;}">
            <a:extLst>
              <a:ext uri="{FF2B5EF4-FFF2-40B4-BE49-F238E27FC236}">
                <a16:creationId xmlns:a16="http://schemas.microsoft.com/office/drawing/2014/main" id="{ECDE1722-78A3-4AAE-9016-C75AC3676F0D}"/>
              </a:ext>
            </a:extLst>
          </p:cNvPr>
          <p:cNvSpPr txBox="1"/>
          <p:nvPr userDrawn="1"/>
        </p:nvSpPr>
        <p:spPr>
          <a:xfrm>
            <a:off x="0" y="6629836"/>
            <a:ext cx="483189" cy="228163"/>
          </a:xfrm>
          <a:prstGeom prst="rect">
            <a:avLst/>
          </a:prstGeom>
          <a:noFill/>
        </p:spPr>
        <p:txBody>
          <a:bodyPr vert="horz" wrap="square" lIns="0" tIns="0" rIns="0" bIns="0" rtlCol="0" anchor="ctr" anchorCtr="1">
            <a:spAutoFit/>
          </a:bodyPr>
          <a:lstStyle/>
          <a:p>
            <a:pPr algn="l">
              <a:spcBef>
                <a:spcPts val="0"/>
              </a:spcBef>
              <a:spcAft>
                <a:spcPts val="0"/>
              </a:spcAft>
            </a:pPr>
            <a:r>
              <a:rPr lang="en-GB" sz="800">
                <a:solidFill>
                  <a:srgbClr val="317100"/>
                </a:solidFill>
                <a:latin typeface="Calibri" panose="020F0502020204030204" pitchFamily="34" charset="0"/>
              </a:rPr>
              <a:t>Public</a:t>
            </a:r>
          </a:p>
        </p:txBody>
      </p:sp>
    </p:spTree>
    <p:extLst>
      <p:ext uri="{BB962C8B-B14F-4D97-AF65-F5344CB8AC3E}">
        <p14:creationId xmlns:p14="http://schemas.microsoft.com/office/powerpoint/2010/main" val="31111319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63" r:id="rId4"/>
  </p:sldLayoutIdLst>
  <p:txStyles>
    <p:titleStyle>
      <a:lvl1pPr algn="l" defTabSz="728663" rtl="0" eaLnBrk="1" fontAlgn="base" hangingPunct="1">
        <a:lnSpc>
          <a:spcPct val="95000"/>
        </a:lnSpc>
        <a:spcBef>
          <a:spcPct val="0"/>
        </a:spcBef>
        <a:spcAft>
          <a:spcPct val="0"/>
        </a:spcAft>
        <a:defRPr sz="4000" b="1">
          <a:solidFill>
            <a:schemeClr val="accent1"/>
          </a:solidFill>
          <a:latin typeface="Calibri" panose="020F0502020204030204" pitchFamily="34" charset="0"/>
          <a:ea typeface="+mj-ea"/>
          <a:cs typeface="+mj-cs"/>
        </a:defRPr>
      </a:lvl1pPr>
      <a:lvl2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2pPr>
      <a:lvl3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3pPr>
      <a:lvl4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4pPr>
      <a:lvl5pPr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5pPr>
      <a:lvl6pPr marL="4572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6pPr>
      <a:lvl7pPr marL="9144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7pPr>
      <a:lvl8pPr marL="13716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8pPr>
      <a:lvl9pPr marL="1828800" algn="l" defTabSz="728663" rtl="0" eaLnBrk="1" fontAlgn="base" hangingPunct="1">
        <a:lnSpc>
          <a:spcPct val="95000"/>
        </a:lnSpc>
        <a:spcBef>
          <a:spcPct val="0"/>
        </a:spcBef>
        <a:spcAft>
          <a:spcPct val="0"/>
        </a:spcAft>
        <a:defRPr sz="2400" b="1">
          <a:solidFill>
            <a:schemeClr val="tx1"/>
          </a:solidFill>
          <a:latin typeface="Credit Suisse Type Roman" pitchFamily="34" charset="0"/>
        </a:defRPr>
      </a:lvl9pPr>
    </p:titleStyle>
    <p:bodyStyle>
      <a:lvl1pPr marL="457200" indent="-457200" algn="l" defTabSz="728663" rtl="0" eaLnBrk="1" fontAlgn="base" hangingPunct="1">
        <a:lnSpc>
          <a:spcPct val="95000"/>
        </a:lnSpc>
        <a:spcBef>
          <a:spcPct val="95000"/>
        </a:spcBef>
        <a:spcAft>
          <a:spcPct val="0"/>
        </a:spcAft>
        <a:buClr>
          <a:schemeClr val="accent1"/>
        </a:buClr>
        <a:buSzPct val="150000"/>
        <a:buFont typeface="Arial" panose="020B0604020202020204" pitchFamily="34" charset="0"/>
        <a:buChar char="•"/>
        <a:defRPr lang="en-US" altLang="ja-JP" sz="2000" b="1" dirty="0" smtClean="0">
          <a:solidFill>
            <a:srgbClr val="595959"/>
          </a:solidFill>
          <a:latin typeface="Calibri" panose="020F0502020204030204" pitchFamily="34" charset="0"/>
          <a:ea typeface="+mn-ea"/>
          <a:cs typeface="+mn-cs"/>
        </a:defRPr>
      </a:lvl1pPr>
      <a:lvl2pPr marL="287338" indent="-285750" algn="l" defTabSz="728663" rtl="0" eaLnBrk="1" fontAlgn="base" hangingPunct="1">
        <a:lnSpc>
          <a:spcPct val="95000"/>
        </a:lnSpc>
        <a:spcBef>
          <a:spcPct val="36000"/>
        </a:spcBef>
        <a:spcAft>
          <a:spcPct val="0"/>
        </a:spcAft>
        <a:buClr>
          <a:schemeClr val="tx1"/>
        </a:buClr>
        <a:buSzPct val="120000"/>
        <a:buFont typeface="Arial" panose="020B0604020202020204" pitchFamily="34" charset="0"/>
        <a:buChar char="•"/>
        <a:defRPr lang="en-US" altLang="ja-JP" sz="1400" dirty="0" smtClean="0">
          <a:solidFill>
            <a:srgbClr val="595959"/>
          </a:solidFill>
          <a:latin typeface="Calibri" panose="020F0502020204030204" pitchFamily="34" charset="0"/>
        </a:defRPr>
      </a:lvl2pPr>
      <a:lvl3pPr marL="346075" indent="-342900" algn="l" defTabSz="728663" rtl="0" eaLnBrk="1" fontAlgn="base" hangingPunct="1">
        <a:lnSpc>
          <a:spcPct val="95000"/>
        </a:lnSpc>
        <a:spcBef>
          <a:spcPct val="0"/>
        </a:spcBef>
        <a:spcAft>
          <a:spcPct val="0"/>
        </a:spcAft>
        <a:buClr>
          <a:schemeClr val="accent1"/>
        </a:buClr>
        <a:buSzPct val="100000"/>
        <a:buFont typeface="Wingdings" panose="05000000000000000000" pitchFamily="2" charset="2"/>
        <a:buChar char="l"/>
        <a:defRPr lang="en-US" altLang="ja-JP" sz="1400" dirty="0" smtClean="0">
          <a:solidFill>
            <a:srgbClr val="595959"/>
          </a:solidFill>
          <a:latin typeface="Calibri" panose="020F0502020204030204" pitchFamily="34" charset="0"/>
        </a:defRPr>
      </a:lvl3pPr>
      <a:lvl4pPr marL="704850" indent="-342900" algn="l" defTabSz="728663" rtl="0" eaLnBrk="1" fontAlgn="base" hangingPunct="1">
        <a:lnSpc>
          <a:spcPct val="95000"/>
        </a:lnSpc>
        <a:spcBef>
          <a:spcPct val="0"/>
        </a:spcBef>
        <a:spcAft>
          <a:spcPct val="0"/>
        </a:spcAft>
        <a:buClr>
          <a:schemeClr val="accent1"/>
        </a:buClr>
        <a:buSzPct val="100000"/>
        <a:buFont typeface="Courier New" panose="02070309020205020404" pitchFamily="49" charset="0"/>
        <a:buChar char="o"/>
        <a:defRPr lang="en-US" altLang="ja-JP" sz="1800" dirty="0" smtClean="0">
          <a:solidFill>
            <a:srgbClr val="595959"/>
          </a:solidFill>
          <a:latin typeface="Calibri" panose="020F0502020204030204" pitchFamily="34" charset="0"/>
        </a:defRPr>
      </a:lvl4pPr>
      <a:lvl5pPr marL="971550" indent="-342900" algn="l" defTabSz="728663" rtl="0" eaLnBrk="1" fontAlgn="base" hangingPunct="1">
        <a:lnSpc>
          <a:spcPct val="95000"/>
        </a:lnSpc>
        <a:spcBef>
          <a:spcPct val="0"/>
        </a:spcBef>
        <a:spcAft>
          <a:spcPct val="0"/>
        </a:spcAft>
        <a:buClr>
          <a:schemeClr val="accent1"/>
        </a:buClr>
        <a:buSzPct val="100000"/>
        <a:buFont typeface="Calibri" panose="020F0502020204030204" pitchFamily="34" charset="0"/>
        <a:buChar char="‒"/>
        <a:defRPr lang="en-US" altLang="ja-JP" sz="1600" dirty="0" smtClean="0">
          <a:solidFill>
            <a:srgbClr val="595959"/>
          </a:solidFill>
          <a:latin typeface="Calibri" panose="020F0502020204030204" pitchFamily="34" charset="0"/>
        </a:defRPr>
      </a:lvl5pPr>
      <a:lvl6pPr marL="1268413" indent="-342900" algn="l" defTabSz="728663" rtl="0" eaLnBrk="1" fontAlgn="base" hangingPunct="1">
        <a:lnSpc>
          <a:spcPct val="95000"/>
        </a:lnSpc>
        <a:spcBef>
          <a:spcPct val="0"/>
        </a:spcBef>
        <a:spcAft>
          <a:spcPct val="0"/>
        </a:spcAft>
        <a:buClr>
          <a:schemeClr val="accent2"/>
        </a:buClr>
        <a:buSzPct val="100000"/>
        <a:buFont typeface="Arial" panose="020B0604020202020204" pitchFamily="34" charset="0"/>
        <a:buChar char="•"/>
        <a:defRPr sz="1400">
          <a:solidFill>
            <a:schemeClr val="tx1"/>
          </a:solidFill>
          <a:latin typeface="+mn-lt"/>
        </a:defRPr>
      </a:lvl6pPr>
      <a:lvl7pPr marL="1620838" indent="-238125" algn="l" defTabSz="728663" rtl="0" eaLnBrk="1" fontAlgn="base" hangingPunct="1">
        <a:lnSpc>
          <a:spcPct val="95000"/>
        </a:lnSpc>
        <a:spcBef>
          <a:spcPct val="0"/>
        </a:spcBef>
        <a:spcAft>
          <a:spcPct val="0"/>
        </a:spcAft>
        <a:buClr>
          <a:schemeClr val="accent2"/>
        </a:buClr>
        <a:buSzPct val="100000"/>
        <a:buFont typeface="Courier New" panose="02070309020205020404" pitchFamily="49" charset="0"/>
        <a:buChar char="o"/>
        <a:defRPr sz="1200">
          <a:solidFill>
            <a:schemeClr val="tx1"/>
          </a:solidFill>
          <a:latin typeface="+mn-lt"/>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emf"/><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2.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hyperlink" Target="https://thefintechtimes.com/sproutt-hybrid-is-the-future-for-life-insurance/" TargetMode="External"/><Relationship Id="rId13" Type="http://schemas.openxmlformats.org/officeDocument/2006/relationships/image" Target="../media/image12.emf"/><Relationship Id="rId3" Type="http://schemas.openxmlformats.org/officeDocument/2006/relationships/image" Target="../media/image17.jpeg"/><Relationship Id="rId7" Type="http://schemas.openxmlformats.org/officeDocument/2006/relationships/hyperlink" Target="https://www.repairerdrivennews.com/2022/03/04/j-d-power-studies-find-customer-dissatisfaction-disengagement-with-digital-claims-processes/" TargetMode="External"/><Relationship Id="rId12" Type="http://schemas.openxmlformats.org/officeDocument/2006/relationships/hyperlink" Target="https://www.dig-in.com/news/capgemini-climate-change-resiliency-insurance-report?position=editorial_3&amp;campaignname=DIG%20Morning%20Briefing-05242022&amp;utm_source=newsletter&amp;utm_medium=email&amp;utm_campaign=V2_DIG_Daily_Briefing_20210316%2B%E2%80%98-%E2%80%99%2B05%2F24%2F2022&amp;bt_ee=RwwW%2B7GLlof7jI4O0h63gaYDKa4%2FUVZ3HhqcfFr1V24C58BOmdoZgZOIgTepmSs%2F&amp;bt_ts=1653397265731" TargetMode="External"/><Relationship Id="rId17" Type="http://schemas.openxmlformats.org/officeDocument/2006/relationships/image" Target="../media/image16.svg"/><Relationship Id="rId2" Type="http://schemas.openxmlformats.org/officeDocument/2006/relationships/notesSlide" Target="../notesSlides/notesSlide4.xml"/><Relationship Id="rId16"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hyperlink" Target="https://member.fintech.global/2022/06/30/is-auto-insurance-musks-new-frontier-for-disruption/" TargetMode="External"/><Relationship Id="rId11" Type="http://schemas.openxmlformats.org/officeDocument/2006/relationships/hyperlink" Target="https://www.reinsurancene.ws/insurance-industry-profit-practically-at-a-standstill-warns-mckinsey/" TargetMode="External"/><Relationship Id="rId5" Type="http://schemas.openxmlformats.org/officeDocument/2006/relationships/hyperlink" Target="https://www.dig-in.com/research-report/the-customer-focused-transformation-of-insurance" TargetMode="External"/><Relationship Id="rId15" Type="http://schemas.openxmlformats.org/officeDocument/2006/relationships/image" Target="../media/image14.svg"/><Relationship Id="rId10" Type="http://schemas.openxmlformats.org/officeDocument/2006/relationships/hyperlink" Target="https://www.dig-in.com/opinion/4-insurance-industry-challenges-and-four-digital-solutions" TargetMode="External"/><Relationship Id="rId4" Type="http://schemas.openxmlformats.org/officeDocument/2006/relationships/image" Target="../media/image2.png"/><Relationship Id="rId9" Type="http://schemas.openxmlformats.org/officeDocument/2006/relationships/hyperlink" Target="https://www.dig-in.com/opinion/how-insurers-are-addressing-digital-transformation-gaps" TargetMode="Externa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18" Type="http://schemas.openxmlformats.org/officeDocument/2006/relationships/image" Target="../media/image32.svg"/><Relationship Id="rId26" Type="http://schemas.openxmlformats.org/officeDocument/2006/relationships/image" Target="../media/image40.svg"/><Relationship Id="rId3" Type="http://schemas.openxmlformats.org/officeDocument/2006/relationships/image" Target="../media/image18.jpeg"/><Relationship Id="rId21" Type="http://schemas.openxmlformats.org/officeDocument/2006/relationships/image" Target="../media/image35.png"/><Relationship Id="rId34" Type="http://schemas.openxmlformats.org/officeDocument/2006/relationships/image" Target="../media/image48.svg"/><Relationship Id="rId7" Type="http://schemas.openxmlformats.org/officeDocument/2006/relationships/image" Target="../media/image21.png"/><Relationship Id="rId12" Type="http://schemas.openxmlformats.org/officeDocument/2006/relationships/image" Target="../media/image26.svg"/><Relationship Id="rId17" Type="http://schemas.openxmlformats.org/officeDocument/2006/relationships/image" Target="../media/image31.png"/><Relationship Id="rId25" Type="http://schemas.openxmlformats.org/officeDocument/2006/relationships/image" Target="../media/image39.png"/><Relationship Id="rId33" Type="http://schemas.openxmlformats.org/officeDocument/2006/relationships/image" Target="../media/image47.png"/><Relationship Id="rId2" Type="http://schemas.openxmlformats.org/officeDocument/2006/relationships/notesSlide" Target="../notesSlides/notesSlide5.xml"/><Relationship Id="rId16" Type="http://schemas.openxmlformats.org/officeDocument/2006/relationships/image" Target="../media/image30.svg"/><Relationship Id="rId20" Type="http://schemas.openxmlformats.org/officeDocument/2006/relationships/image" Target="../media/image34.svg"/><Relationship Id="rId29"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20.svg"/><Relationship Id="rId11" Type="http://schemas.openxmlformats.org/officeDocument/2006/relationships/image" Target="../media/image25.png"/><Relationship Id="rId24" Type="http://schemas.openxmlformats.org/officeDocument/2006/relationships/image" Target="../media/image38.svg"/><Relationship Id="rId32" Type="http://schemas.openxmlformats.org/officeDocument/2006/relationships/image" Target="../media/image46.sv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28" Type="http://schemas.openxmlformats.org/officeDocument/2006/relationships/image" Target="../media/image42.svg"/><Relationship Id="rId10" Type="http://schemas.openxmlformats.org/officeDocument/2006/relationships/image" Target="../media/image24.svg"/><Relationship Id="rId19" Type="http://schemas.openxmlformats.org/officeDocument/2006/relationships/image" Target="../media/image33.png"/><Relationship Id="rId31" Type="http://schemas.openxmlformats.org/officeDocument/2006/relationships/image" Target="../media/image45.png"/><Relationship Id="rId4" Type="http://schemas.openxmlformats.org/officeDocument/2006/relationships/image" Target="../media/image2.png"/><Relationship Id="rId9" Type="http://schemas.openxmlformats.org/officeDocument/2006/relationships/image" Target="../media/image23.png"/><Relationship Id="rId14" Type="http://schemas.openxmlformats.org/officeDocument/2006/relationships/image" Target="../media/image28.svg"/><Relationship Id="rId22" Type="http://schemas.openxmlformats.org/officeDocument/2006/relationships/image" Target="../media/image36.svg"/><Relationship Id="rId27" Type="http://schemas.openxmlformats.org/officeDocument/2006/relationships/image" Target="../media/image41.png"/><Relationship Id="rId30" Type="http://schemas.openxmlformats.org/officeDocument/2006/relationships/image" Target="../media/image44.svg"/></Relationships>
</file>

<file path=ppt/slides/_rels/slide6.xml.rels><?xml version="1.0" encoding="UTF-8" standalone="yes"?>
<Relationships xmlns="http://schemas.openxmlformats.org/package/2006/relationships"><Relationship Id="rId8" Type="http://schemas.openxmlformats.org/officeDocument/2006/relationships/image" Target="../media/image53.svg"/><Relationship Id="rId13" Type="http://schemas.openxmlformats.org/officeDocument/2006/relationships/hyperlink" Target="https://www.businessinsurance.com/article/20220527/NEWS06/912350226/Some-customers-can%E2%80%99t-get-no-satisfaction-with-insurance-apps" TargetMode="External"/><Relationship Id="rId3" Type="http://schemas.openxmlformats.org/officeDocument/2006/relationships/image" Target="../media/image49.jpeg"/><Relationship Id="rId7" Type="http://schemas.openxmlformats.org/officeDocument/2006/relationships/image" Target="../media/image52.png"/><Relationship Id="rId12" Type="http://schemas.openxmlformats.org/officeDocument/2006/relationships/hyperlink" Target="https://thefintechtimes.com/71-of-uk-digital-bank-customers-want-embedded-insurance-offers-based-on-transaction-data/"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51.svg"/><Relationship Id="rId11" Type="http://schemas.openxmlformats.org/officeDocument/2006/relationships/hyperlink" Target="https://www.expresscomputer.in/news/how-blockchain-can-transform-the-insurance-industry/88684/" TargetMode="External"/><Relationship Id="rId5" Type="http://schemas.openxmlformats.org/officeDocument/2006/relationships/image" Target="../media/image50.png"/><Relationship Id="rId15" Type="http://schemas.openxmlformats.org/officeDocument/2006/relationships/image" Target="../media/image55.svg"/><Relationship Id="rId10" Type="http://schemas.openxmlformats.org/officeDocument/2006/relationships/hyperlink" Target="https://www.itij.com/latest/news/seventy-cent-people-prefer-purchasing-insurance-online" TargetMode="External"/><Relationship Id="rId4" Type="http://schemas.openxmlformats.org/officeDocument/2006/relationships/image" Target="../media/image2.png"/><Relationship Id="rId9" Type="http://schemas.openxmlformats.org/officeDocument/2006/relationships/hyperlink" Target="https://thefintechtimes.com/sproutt-hybrid-is-the-future-for-life-insurance/" TargetMode="External"/><Relationship Id="rId14" Type="http://schemas.openxmlformats.org/officeDocument/2006/relationships/image" Target="../media/image54.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59.emf"/><Relationship Id="rId11" Type="http://schemas.openxmlformats.org/officeDocument/2006/relationships/image" Target="../media/image16.svg"/><Relationship Id="rId5" Type="http://schemas.openxmlformats.org/officeDocument/2006/relationships/image" Target="../media/image58.emf"/><Relationship Id="rId10" Type="http://schemas.openxmlformats.org/officeDocument/2006/relationships/image" Target="../media/image15.png"/><Relationship Id="rId4" Type="http://schemas.openxmlformats.org/officeDocument/2006/relationships/image" Target="../media/image57.emf"/><Relationship Id="rId9" Type="http://schemas.openxmlformats.org/officeDocument/2006/relationships/image" Target="../media/image62.svg"/></Relationships>
</file>

<file path=ppt/slides/_rels/slide8.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hyperlink" Target="https://www.pymnts.com/insurance/2022/demand-for-faster-payouts-drives-digitization-in-europes-insurance-space/" TargetMode="External"/><Relationship Id="rId3" Type="http://schemas.openxmlformats.org/officeDocument/2006/relationships/image" Target="../media/image49.jpeg"/><Relationship Id="rId7" Type="http://schemas.openxmlformats.org/officeDocument/2006/relationships/image" Target="../media/image65.png"/><Relationship Id="rId12" Type="http://schemas.openxmlformats.org/officeDocument/2006/relationships/hyperlink" Target="https://www.dig-in.com/opinion/why-the-insurance-industry-is-counting-on-human-guided-ai" TargetMode="External"/><Relationship Id="rId2" Type="http://schemas.openxmlformats.org/officeDocument/2006/relationships/notesSlide" Target="../notesSlides/notesSlide8.xml"/><Relationship Id="rId16" Type="http://schemas.openxmlformats.org/officeDocument/2006/relationships/image" Target="../media/image53.svg"/><Relationship Id="rId1" Type="http://schemas.openxmlformats.org/officeDocument/2006/relationships/slideLayout" Target="../slideLayouts/slideLayout17.xml"/><Relationship Id="rId6" Type="http://schemas.openxmlformats.org/officeDocument/2006/relationships/image" Target="../media/image64.svg"/><Relationship Id="rId11" Type="http://schemas.openxmlformats.org/officeDocument/2006/relationships/hyperlink" Target="https://www.dig-in.com/opinion/why-an-api-architecture-accelerates-digital-transformation" TargetMode="External"/><Relationship Id="rId5" Type="http://schemas.openxmlformats.org/officeDocument/2006/relationships/image" Target="../media/image63.png"/><Relationship Id="rId15" Type="http://schemas.openxmlformats.org/officeDocument/2006/relationships/image" Target="../media/image52.png"/><Relationship Id="rId10" Type="http://schemas.openxmlformats.org/officeDocument/2006/relationships/image" Target="../media/image68.svg"/><Relationship Id="rId4" Type="http://schemas.openxmlformats.org/officeDocument/2006/relationships/image" Target="../media/image2.png"/><Relationship Id="rId9" Type="http://schemas.openxmlformats.org/officeDocument/2006/relationships/image" Target="../media/image67.png"/><Relationship Id="rId14" Type="http://schemas.openxmlformats.org/officeDocument/2006/relationships/hyperlink" Target="https://www.reinsurancene.ws/insurance-industry-hit-by-rising-digital-fraud-in-h1-202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7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20B6560-B3E3-4A40-8A3A-7F29F4C5D8A7}"/>
              </a:ext>
            </a:extLst>
          </p:cNvPr>
          <p:cNvSpPr txBox="1"/>
          <p:nvPr/>
        </p:nvSpPr>
        <p:spPr>
          <a:xfrm>
            <a:off x="6495119" y="4755833"/>
            <a:ext cx="4786383" cy="721480"/>
          </a:xfrm>
          <a:prstGeom prst="rect">
            <a:avLst/>
          </a:prstGeom>
          <a:noFill/>
        </p:spPr>
        <p:txBody>
          <a:bodyPr wrap="square" lIns="0" tIns="0" rIns="0" bIns="0" rtlCol="0" anchor="ctr" anchorCtr="0">
            <a:spAutoFit/>
          </a:bodyPr>
          <a:lstStyle/>
          <a:p>
            <a:pPr defTabSz="609570">
              <a:lnSpc>
                <a:spcPts val="2900"/>
              </a:lnSpc>
            </a:pPr>
            <a:r>
              <a:rPr lang="en-GB" sz="2400" dirty="0">
                <a:solidFill>
                  <a:schemeClr val="bg1"/>
                </a:solidFill>
                <a:latin typeface="+mj-lt"/>
              </a:rPr>
              <a:t>Enabling Digital Transformation </a:t>
            </a:r>
            <a:r>
              <a:rPr lang="en-GB" sz="2400">
                <a:solidFill>
                  <a:schemeClr val="bg1"/>
                </a:solidFill>
                <a:latin typeface="+mj-lt"/>
              </a:rPr>
              <a:t>in Insurance</a:t>
            </a:r>
            <a:endParaRPr lang="en-GB" sz="2400" dirty="0">
              <a:solidFill>
                <a:schemeClr val="bg1"/>
              </a:solidFill>
              <a:latin typeface="+mj-lt"/>
            </a:endParaRPr>
          </a:p>
        </p:txBody>
      </p:sp>
    </p:spTree>
    <p:extLst>
      <p:ext uri="{BB962C8B-B14F-4D97-AF65-F5344CB8AC3E}">
        <p14:creationId xmlns:p14="http://schemas.microsoft.com/office/powerpoint/2010/main" val="230136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4E0496-4304-A041-93D6-A719EB8CC112}"/>
              </a:ext>
            </a:extLst>
          </p:cNvPr>
          <p:cNvPicPr>
            <a:picLocks noChangeAspect="1"/>
          </p:cNvPicPr>
          <p:nvPr/>
        </p:nvPicPr>
        <p:blipFill>
          <a:blip r:embed="rId3"/>
          <a:stretch>
            <a:fillRect/>
          </a:stretch>
        </p:blipFill>
        <p:spPr>
          <a:xfrm>
            <a:off x="600" y="6226581"/>
            <a:ext cx="12192000" cy="317500"/>
          </a:xfrm>
          <a:prstGeom prst="rect">
            <a:avLst/>
          </a:prstGeom>
        </p:spPr>
      </p:pic>
      <p:pic>
        <p:nvPicPr>
          <p:cNvPr id="3" name="Picture 2">
            <a:extLst>
              <a:ext uri="{FF2B5EF4-FFF2-40B4-BE49-F238E27FC236}">
                <a16:creationId xmlns:a16="http://schemas.microsoft.com/office/drawing/2014/main" id="{A4FB58F6-505B-3943-BCC1-1A2EE132AFC7}"/>
              </a:ext>
            </a:extLst>
          </p:cNvPr>
          <p:cNvPicPr>
            <a:picLocks noChangeAspect="1"/>
          </p:cNvPicPr>
          <p:nvPr/>
        </p:nvPicPr>
        <p:blipFill>
          <a:blip r:embed="rId4">
            <a:alphaModFix/>
          </a:blip>
          <a:stretch>
            <a:fillRect/>
          </a:stretch>
        </p:blipFill>
        <p:spPr>
          <a:xfrm>
            <a:off x="5035909" y="2773180"/>
            <a:ext cx="2121382" cy="809389"/>
          </a:xfrm>
          <a:prstGeom prst="rect">
            <a:avLst/>
          </a:prstGeom>
        </p:spPr>
      </p:pic>
    </p:spTree>
    <p:extLst>
      <p:ext uri="{BB962C8B-B14F-4D97-AF65-F5344CB8AC3E}">
        <p14:creationId xmlns:p14="http://schemas.microsoft.com/office/powerpoint/2010/main" val="2253863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Best Modern Banking Interior Designing Ideas  Bankers have started changing the way banks look and work, just like shopping malls and complex do. Earlier, white-washed walls, boring furniture pieces, and heaps of documents and stationeries defined banks. But the scenario of modern bank interior design has completely changed since then.   #Architecturesideas #Interiordesigns #ModernBankInteriorDeaign">
            <a:extLst>
              <a:ext uri="{FF2B5EF4-FFF2-40B4-BE49-F238E27FC236}">
                <a16:creationId xmlns:a16="http://schemas.microsoft.com/office/drawing/2014/main" id="{5C6CA801-5B28-4556-AE9C-FB3FE642F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79107"/>
            <a:ext cx="12192000" cy="90791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2F1C919-9809-4AB5-8023-B174867D8B8D}"/>
              </a:ext>
            </a:extLst>
          </p:cNvPr>
          <p:cNvSpPr/>
          <p:nvPr/>
        </p:nvSpPr>
        <p:spPr>
          <a:xfrm>
            <a:off x="0" y="-157911"/>
            <a:ext cx="12374136" cy="7015911"/>
          </a:xfrm>
          <a:prstGeom prst="rect">
            <a:avLst/>
          </a:prstGeom>
          <a:solidFill>
            <a:srgbClr val="000000">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54CB355C-7F69-AE4F-B4DA-7014B31654DE}"/>
              </a:ext>
            </a:extLst>
          </p:cNvPr>
          <p:cNvSpPr/>
          <p:nvPr/>
        </p:nvSpPr>
        <p:spPr>
          <a:xfrm>
            <a:off x="4410982" y="-628926"/>
            <a:ext cx="8481142" cy="8115851"/>
          </a:xfrm>
          <a:prstGeom prst="ellipse">
            <a:avLst/>
          </a:prstGeom>
          <a:solidFill>
            <a:schemeClr val="accent4">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0068CEB6-EA57-464B-9969-7645C50E0C1C}"/>
              </a:ext>
            </a:extLst>
          </p:cNvPr>
          <p:cNvSpPr txBox="1"/>
          <p:nvPr/>
        </p:nvSpPr>
        <p:spPr>
          <a:xfrm>
            <a:off x="5911422" y="328604"/>
            <a:ext cx="6133096" cy="2441887"/>
          </a:xfrm>
          <a:prstGeom prst="rect">
            <a:avLst/>
          </a:prstGeom>
          <a:noFill/>
        </p:spPr>
        <p:txBody>
          <a:bodyPr wrap="square" rtlCol="0">
            <a:spAutoFit/>
          </a:bodyPr>
          <a:lstStyle/>
          <a:p>
            <a:pPr>
              <a:lnSpc>
                <a:spcPts val="1980"/>
              </a:lnSpc>
              <a:spcAft>
                <a:spcPts val="1500"/>
              </a:spcAft>
            </a:pPr>
            <a:r>
              <a:rPr lang="en-GB" sz="1400" dirty="0">
                <a:solidFill>
                  <a:schemeClr val="bg1"/>
                </a:solidFill>
              </a:rPr>
              <a:t>Technological innovation, regulatory reforms and the increasing digitalisation of people’s lives are reshaping the insurance landscape</a:t>
            </a:r>
          </a:p>
          <a:p>
            <a:pPr>
              <a:lnSpc>
                <a:spcPts val="1980"/>
              </a:lnSpc>
              <a:spcAft>
                <a:spcPts val="1500"/>
              </a:spcAft>
            </a:pPr>
            <a:r>
              <a:rPr lang="en-GB" sz="1400" dirty="0">
                <a:solidFill>
                  <a:schemeClr val="bg1"/>
                </a:solidFill>
              </a:rPr>
              <a:t>The COVID-19 pandemic has created a cross-generational shift to digital channels as well as economic headwinds</a:t>
            </a:r>
          </a:p>
          <a:p>
            <a:pPr>
              <a:lnSpc>
                <a:spcPts val="1980"/>
              </a:lnSpc>
              <a:spcAft>
                <a:spcPts val="1500"/>
              </a:spcAft>
            </a:pPr>
            <a:r>
              <a:rPr lang="en-GB" sz="1400" dirty="0">
                <a:solidFill>
                  <a:schemeClr val="bg1"/>
                </a:solidFill>
              </a:rPr>
              <a:t>In addition Insurers are being squeezed by declining economic conditions and volatile markets, however they may benefit from rising interest rates</a:t>
            </a:r>
          </a:p>
          <a:p>
            <a:pPr>
              <a:lnSpc>
                <a:spcPts val="1980"/>
              </a:lnSpc>
              <a:spcAft>
                <a:spcPts val="1500"/>
              </a:spcAft>
            </a:pPr>
            <a:r>
              <a:rPr lang="en-GB" sz="1400" dirty="0">
                <a:solidFill>
                  <a:schemeClr val="bg1"/>
                </a:solidFill>
              </a:rPr>
              <a:t>The industry is rapidly transforming towards a digital insurance ecosystem</a:t>
            </a:r>
            <a:endParaRPr lang="en-GB" dirty="0">
              <a:solidFill>
                <a:schemeClr val="bg1"/>
              </a:solidFill>
            </a:endParaRPr>
          </a:p>
        </p:txBody>
      </p:sp>
      <p:pic>
        <p:nvPicPr>
          <p:cNvPr id="25" name="Picture 24">
            <a:extLst>
              <a:ext uri="{FF2B5EF4-FFF2-40B4-BE49-F238E27FC236}">
                <a16:creationId xmlns:a16="http://schemas.microsoft.com/office/drawing/2014/main" id="{C322A33F-DB64-3240-8C55-1675A80E3AC9}"/>
              </a:ext>
            </a:extLst>
          </p:cNvPr>
          <p:cNvPicPr>
            <a:picLocks noChangeAspect="1"/>
          </p:cNvPicPr>
          <p:nvPr/>
        </p:nvPicPr>
        <p:blipFill>
          <a:blip r:embed="rId4"/>
          <a:stretch>
            <a:fillRect/>
          </a:stretch>
        </p:blipFill>
        <p:spPr>
          <a:xfrm>
            <a:off x="0" y="6226581"/>
            <a:ext cx="12192000" cy="317500"/>
          </a:xfrm>
          <a:prstGeom prst="rect">
            <a:avLst/>
          </a:prstGeom>
        </p:spPr>
      </p:pic>
      <p:grpSp>
        <p:nvGrpSpPr>
          <p:cNvPr id="5" name="Group 4">
            <a:extLst>
              <a:ext uri="{FF2B5EF4-FFF2-40B4-BE49-F238E27FC236}">
                <a16:creationId xmlns:a16="http://schemas.microsoft.com/office/drawing/2014/main" id="{E4AFD046-684B-4045-951E-226893CEF552}"/>
              </a:ext>
            </a:extLst>
          </p:cNvPr>
          <p:cNvGrpSpPr/>
          <p:nvPr/>
        </p:nvGrpSpPr>
        <p:grpSpPr>
          <a:xfrm>
            <a:off x="6069802" y="3039177"/>
            <a:ext cx="5088387" cy="2918717"/>
            <a:chOff x="6183580" y="2750161"/>
            <a:chExt cx="5088387" cy="2918717"/>
          </a:xfrm>
        </p:grpSpPr>
        <p:sp>
          <p:nvSpPr>
            <p:cNvPr id="23" name="TextBox 22">
              <a:extLst>
                <a:ext uri="{FF2B5EF4-FFF2-40B4-BE49-F238E27FC236}">
                  <a16:creationId xmlns:a16="http://schemas.microsoft.com/office/drawing/2014/main" id="{8E275254-2C7D-4FF2-8311-D8A415C2EB29}"/>
                </a:ext>
              </a:extLst>
            </p:cNvPr>
            <p:cNvSpPr txBox="1"/>
            <p:nvPr/>
          </p:nvSpPr>
          <p:spPr>
            <a:xfrm>
              <a:off x="6183580" y="2750161"/>
              <a:ext cx="1101585" cy="523220"/>
            </a:xfrm>
            <a:prstGeom prst="rect">
              <a:avLst/>
            </a:prstGeom>
            <a:noFill/>
          </p:spPr>
          <p:txBody>
            <a:bodyPr wrap="none" rtlCol="0">
              <a:spAutoFit/>
            </a:bodyPr>
            <a:lstStyle/>
            <a:p>
              <a:pPr algn="ctr"/>
              <a:r>
                <a:rPr lang="en-GB" sz="1400" dirty="0">
                  <a:solidFill>
                    <a:schemeClr val="bg1"/>
                  </a:solidFill>
                </a:rPr>
                <a:t>Economic</a:t>
              </a:r>
            </a:p>
            <a:p>
              <a:pPr algn="ctr"/>
              <a:r>
                <a:rPr lang="en-GB" sz="1400" dirty="0">
                  <a:solidFill>
                    <a:schemeClr val="bg1"/>
                  </a:solidFill>
                </a:rPr>
                <a:t>Headwinds </a:t>
              </a:r>
            </a:p>
          </p:txBody>
        </p:sp>
        <p:sp>
          <p:nvSpPr>
            <p:cNvPr id="24" name="TextBox 23">
              <a:extLst>
                <a:ext uri="{FF2B5EF4-FFF2-40B4-BE49-F238E27FC236}">
                  <a16:creationId xmlns:a16="http://schemas.microsoft.com/office/drawing/2014/main" id="{AF6D5280-35BE-439F-8AF4-FB725841C3B4}"/>
                </a:ext>
              </a:extLst>
            </p:cNvPr>
            <p:cNvSpPr txBox="1"/>
            <p:nvPr/>
          </p:nvSpPr>
          <p:spPr>
            <a:xfrm>
              <a:off x="10241750" y="5145658"/>
              <a:ext cx="1030217" cy="523220"/>
            </a:xfrm>
            <a:prstGeom prst="rect">
              <a:avLst/>
            </a:prstGeom>
            <a:noFill/>
          </p:spPr>
          <p:txBody>
            <a:bodyPr wrap="none" rtlCol="0">
              <a:spAutoFit/>
            </a:bodyPr>
            <a:lstStyle/>
            <a:p>
              <a:pPr algn="ctr"/>
              <a:r>
                <a:rPr lang="en-GB" sz="1400" dirty="0">
                  <a:solidFill>
                    <a:schemeClr val="bg1"/>
                  </a:solidFill>
                </a:rPr>
                <a:t>Increased </a:t>
              </a:r>
            </a:p>
            <a:p>
              <a:pPr algn="ctr"/>
              <a:r>
                <a:rPr lang="en-GB" sz="1400" dirty="0">
                  <a:solidFill>
                    <a:schemeClr val="bg1"/>
                  </a:solidFill>
                </a:rPr>
                <a:t>Regulation</a:t>
              </a:r>
            </a:p>
          </p:txBody>
        </p:sp>
        <p:sp>
          <p:nvSpPr>
            <p:cNvPr id="26" name="TextBox 25">
              <a:extLst>
                <a:ext uri="{FF2B5EF4-FFF2-40B4-BE49-F238E27FC236}">
                  <a16:creationId xmlns:a16="http://schemas.microsoft.com/office/drawing/2014/main" id="{7B43835B-A569-4A19-9598-2435DF1EEADC}"/>
                </a:ext>
              </a:extLst>
            </p:cNvPr>
            <p:cNvSpPr txBox="1"/>
            <p:nvPr/>
          </p:nvSpPr>
          <p:spPr>
            <a:xfrm>
              <a:off x="10174805" y="2750477"/>
              <a:ext cx="1079142" cy="523220"/>
            </a:xfrm>
            <a:prstGeom prst="rect">
              <a:avLst/>
            </a:prstGeom>
            <a:noFill/>
          </p:spPr>
          <p:txBody>
            <a:bodyPr wrap="none" rtlCol="0">
              <a:spAutoFit/>
            </a:bodyPr>
            <a:lstStyle/>
            <a:p>
              <a:r>
                <a:rPr lang="en-GB" sz="1400" dirty="0">
                  <a:solidFill>
                    <a:schemeClr val="bg1"/>
                  </a:solidFill>
                </a:rPr>
                <a:t>Big Tech &amp; </a:t>
              </a:r>
            </a:p>
            <a:p>
              <a:r>
                <a:rPr lang="en-GB" sz="1400" dirty="0" err="1">
                  <a:solidFill>
                    <a:schemeClr val="bg1"/>
                  </a:solidFill>
                </a:rPr>
                <a:t>InsureTech</a:t>
              </a:r>
              <a:endParaRPr lang="en-GB" sz="1400" dirty="0">
                <a:solidFill>
                  <a:schemeClr val="bg1"/>
                </a:solidFill>
              </a:endParaRPr>
            </a:p>
          </p:txBody>
        </p:sp>
        <p:sp>
          <p:nvSpPr>
            <p:cNvPr id="27" name="Arrow: Right 26">
              <a:extLst>
                <a:ext uri="{FF2B5EF4-FFF2-40B4-BE49-F238E27FC236}">
                  <a16:creationId xmlns:a16="http://schemas.microsoft.com/office/drawing/2014/main" id="{06E7DDDB-2298-43B6-AB09-15CDE2266F40}"/>
                </a:ext>
              </a:extLst>
            </p:cNvPr>
            <p:cNvSpPr>
              <a:spLocks noChangeAspect="1"/>
            </p:cNvSpPr>
            <p:nvPr/>
          </p:nvSpPr>
          <p:spPr>
            <a:xfrm rot="2419600">
              <a:off x="7280781" y="3158184"/>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C0B8BD3F-484E-4C43-AAF6-E5B980C55AB9}"/>
                </a:ext>
              </a:extLst>
            </p:cNvPr>
            <p:cNvSpPr txBox="1"/>
            <p:nvPr/>
          </p:nvSpPr>
          <p:spPr>
            <a:xfrm>
              <a:off x="6209778" y="5143852"/>
              <a:ext cx="973343" cy="523220"/>
            </a:xfrm>
            <a:prstGeom prst="rect">
              <a:avLst/>
            </a:prstGeom>
            <a:noFill/>
          </p:spPr>
          <p:txBody>
            <a:bodyPr wrap="none" rtlCol="0">
              <a:spAutoFit/>
            </a:bodyPr>
            <a:lstStyle/>
            <a:p>
              <a:pPr algn="ctr"/>
              <a:r>
                <a:rPr lang="en-GB" sz="1400" dirty="0">
                  <a:solidFill>
                    <a:schemeClr val="bg1"/>
                  </a:solidFill>
                </a:rPr>
                <a:t>Digital </a:t>
              </a:r>
            </a:p>
            <a:p>
              <a:pPr algn="ctr"/>
              <a:r>
                <a:rPr lang="en-GB" sz="1400" dirty="0">
                  <a:solidFill>
                    <a:schemeClr val="bg1"/>
                  </a:solidFill>
                </a:rPr>
                <a:t>Consumer</a:t>
              </a:r>
            </a:p>
          </p:txBody>
        </p:sp>
        <p:sp>
          <p:nvSpPr>
            <p:cNvPr id="32" name="Arrow: Right 31">
              <a:extLst>
                <a:ext uri="{FF2B5EF4-FFF2-40B4-BE49-F238E27FC236}">
                  <a16:creationId xmlns:a16="http://schemas.microsoft.com/office/drawing/2014/main" id="{EFB8EC6D-C9B1-4132-83EE-6A96A8DCA91E}"/>
                </a:ext>
              </a:extLst>
            </p:cNvPr>
            <p:cNvSpPr>
              <a:spLocks noChangeAspect="1"/>
            </p:cNvSpPr>
            <p:nvPr/>
          </p:nvSpPr>
          <p:spPr>
            <a:xfrm rot="19180400" flipH="1">
              <a:off x="9001725" y="3158184"/>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F267FAD6-4378-449E-98C9-2F7EF5689A4C}"/>
                </a:ext>
              </a:extLst>
            </p:cNvPr>
            <p:cNvSpPr>
              <a:spLocks noChangeAspect="1"/>
            </p:cNvSpPr>
            <p:nvPr/>
          </p:nvSpPr>
          <p:spPr>
            <a:xfrm rot="19180400" flipV="1">
              <a:off x="7280780" y="4515437"/>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4597B32B-7DF3-4ECE-B704-D58936597490}"/>
                </a:ext>
              </a:extLst>
            </p:cNvPr>
            <p:cNvSpPr>
              <a:spLocks noChangeAspect="1"/>
            </p:cNvSpPr>
            <p:nvPr/>
          </p:nvSpPr>
          <p:spPr>
            <a:xfrm rot="2419600" flipH="1" flipV="1">
              <a:off x="9001725" y="4515437"/>
              <a:ext cx="1195376" cy="756000"/>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aphic 45" descr="Badge Tick with solid fill">
              <a:extLst>
                <a:ext uri="{FF2B5EF4-FFF2-40B4-BE49-F238E27FC236}">
                  <a16:creationId xmlns:a16="http://schemas.microsoft.com/office/drawing/2014/main" id="{EE0E865E-9C7E-4327-B844-44F7E2A7B08F}"/>
                </a:ext>
              </a:extLst>
            </p:cNvPr>
            <p:cNvGrpSpPr/>
            <p:nvPr/>
          </p:nvGrpSpPr>
          <p:grpSpPr>
            <a:xfrm>
              <a:off x="8411491" y="3937959"/>
              <a:ext cx="611090" cy="611085"/>
              <a:chOff x="8411491" y="3937959"/>
              <a:chExt cx="611090" cy="611085"/>
            </a:xfrm>
          </p:grpSpPr>
          <p:sp>
            <p:nvSpPr>
              <p:cNvPr id="4" name="Freeform: Shape 3">
                <a:extLst>
                  <a:ext uri="{FF2B5EF4-FFF2-40B4-BE49-F238E27FC236}">
                    <a16:creationId xmlns:a16="http://schemas.microsoft.com/office/drawing/2014/main" id="{D59C5DAD-550F-40A6-B07F-D422265035ED}"/>
                  </a:ext>
                </a:extLst>
              </p:cNvPr>
              <p:cNvSpPr/>
              <p:nvPr/>
            </p:nvSpPr>
            <p:spPr>
              <a:xfrm>
                <a:off x="8527287" y="4053751"/>
                <a:ext cx="379499" cy="379500"/>
              </a:xfrm>
              <a:custGeom>
                <a:avLst/>
                <a:gdLst>
                  <a:gd name="connsiteX0" fmla="*/ 189750 w 379499"/>
                  <a:gd name="connsiteY0" fmla="*/ 0 h 379500"/>
                  <a:gd name="connsiteX1" fmla="*/ 0 w 379499"/>
                  <a:gd name="connsiteY1" fmla="*/ 189750 h 379500"/>
                  <a:gd name="connsiteX2" fmla="*/ 189750 w 379499"/>
                  <a:gd name="connsiteY2" fmla="*/ 379500 h 379500"/>
                  <a:gd name="connsiteX3" fmla="*/ 379500 w 379499"/>
                  <a:gd name="connsiteY3" fmla="*/ 189750 h 379500"/>
                  <a:gd name="connsiteX4" fmla="*/ 189750 w 379499"/>
                  <a:gd name="connsiteY4" fmla="*/ 0 h 379500"/>
                  <a:gd name="connsiteX5" fmla="*/ 162773 w 379499"/>
                  <a:gd name="connsiteY5" fmla="*/ 267003 h 379500"/>
                  <a:gd name="connsiteX6" fmla="*/ 80083 w 379499"/>
                  <a:gd name="connsiteY6" fmla="*/ 184305 h 379500"/>
                  <a:gd name="connsiteX7" fmla="*/ 108182 w 379499"/>
                  <a:gd name="connsiteY7" fmla="*/ 156205 h 379500"/>
                  <a:gd name="connsiteX8" fmla="*/ 162773 w 379499"/>
                  <a:gd name="connsiteY8" fmla="*/ 210796 h 379500"/>
                  <a:gd name="connsiteX9" fmla="*/ 274577 w 379499"/>
                  <a:gd name="connsiteY9" fmla="*/ 99000 h 379500"/>
                  <a:gd name="connsiteX10" fmla="*/ 302676 w 379499"/>
                  <a:gd name="connsiteY10" fmla="*/ 127099 h 3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9499" h="379500">
                    <a:moveTo>
                      <a:pt x="189750" y="0"/>
                    </a:moveTo>
                    <a:cubicBezTo>
                      <a:pt x="84954" y="0"/>
                      <a:pt x="0" y="84954"/>
                      <a:pt x="0" y="189750"/>
                    </a:cubicBezTo>
                    <a:cubicBezTo>
                      <a:pt x="0" y="294546"/>
                      <a:pt x="84954" y="379500"/>
                      <a:pt x="189750" y="379500"/>
                    </a:cubicBezTo>
                    <a:cubicBezTo>
                      <a:pt x="294546" y="379500"/>
                      <a:pt x="379500" y="294546"/>
                      <a:pt x="379500" y="189750"/>
                    </a:cubicBezTo>
                    <a:cubicBezTo>
                      <a:pt x="379382" y="85003"/>
                      <a:pt x="294497" y="118"/>
                      <a:pt x="189750" y="0"/>
                    </a:cubicBezTo>
                    <a:close/>
                    <a:moveTo>
                      <a:pt x="162773" y="267003"/>
                    </a:moveTo>
                    <a:lnTo>
                      <a:pt x="80083" y="184305"/>
                    </a:lnTo>
                    <a:lnTo>
                      <a:pt x="108182" y="156205"/>
                    </a:lnTo>
                    <a:lnTo>
                      <a:pt x="162773" y="210796"/>
                    </a:lnTo>
                    <a:lnTo>
                      <a:pt x="274577" y="99000"/>
                    </a:lnTo>
                    <a:lnTo>
                      <a:pt x="302676" y="127099"/>
                    </a:lnTo>
                    <a:close/>
                  </a:path>
                </a:pathLst>
              </a:custGeom>
              <a:solidFill>
                <a:srgbClr val="FFFFFF"/>
              </a:solidFill>
              <a:ln w="8235" cap="flat">
                <a:noFill/>
                <a:prstDash val="solid"/>
                <a:miter/>
              </a:ln>
            </p:spPr>
            <p:txBody>
              <a:bodyPr rtlCol="0" anchor="ctr"/>
              <a:lstStyle/>
              <a:p>
                <a:endParaRPr lang="en-GB"/>
              </a:p>
            </p:txBody>
          </p:sp>
          <p:sp>
            <p:nvSpPr>
              <p:cNvPr id="6" name="Freeform: Shape 5">
                <a:extLst>
                  <a:ext uri="{FF2B5EF4-FFF2-40B4-BE49-F238E27FC236}">
                    <a16:creationId xmlns:a16="http://schemas.microsoft.com/office/drawing/2014/main" id="{0FBBE0FB-5692-4DB6-96E1-C0F549734A8D}"/>
                  </a:ext>
                </a:extLst>
              </p:cNvPr>
              <p:cNvSpPr/>
              <p:nvPr/>
            </p:nvSpPr>
            <p:spPr>
              <a:xfrm>
                <a:off x="8411491" y="3937959"/>
                <a:ext cx="611090" cy="611085"/>
              </a:xfrm>
              <a:custGeom>
                <a:avLst/>
                <a:gdLst>
                  <a:gd name="connsiteX0" fmla="*/ 587038 w 611090"/>
                  <a:gd name="connsiteY0" fmla="*/ 315979 h 611085"/>
                  <a:gd name="connsiteX1" fmla="*/ 587038 w 611090"/>
                  <a:gd name="connsiteY1" fmla="*/ 295107 h 611085"/>
                  <a:gd name="connsiteX2" fmla="*/ 607366 w 611090"/>
                  <a:gd name="connsiteY2" fmla="*/ 270200 h 611085"/>
                  <a:gd name="connsiteX3" fmla="*/ 605029 w 611090"/>
                  <a:gd name="connsiteY3" fmla="*/ 246983 h 611085"/>
                  <a:gd name="connsiteX4" fmla="*/ 603522 w 611090"/>
                  <a:gd name="connsiteY4" fmla="*/ 245887 h 611085"/>
                  <a:gd name="connsiteX5" fmla="*/ 576486 w 611090"/>
                  <a:gd name="connsiteY5" fmla="*/ 228480 h 611085"/>
                  <a:gd name="connsiteX6" fmla="*/ 570035 w 611090"/>
                  <a:gd name="connsiteY6" fmla="*/ 208638 h 611085"/>
                  <a:gd name="connsiteX7" fmla="*/ 581676 w 611090"/>
                  <a:gd name="connsiteY7" fmla="*/ 178658 h 611085"/>
                  <a:gd name="connsiteX8" fmla="*/ 572270 w 611090"/>
                  <a:gd name="connsiteY8" fmla="*/ 157303 h 611085"/>
                  <a:gd name="connsiteX9" fmla="*/ 570505 w 611090"/>
                  <a:gd name="connsiteY9" fmla="*/ 156729 h 611085"/>
                  <a:gd name="connsiteX10" fmla="*/ 539411 w 611090"/>
                  <a:gd name="connsiteY10" fmla="*/ 148529 h 611085"/>
                  <a:gd name="connsiteX11" fmla="*/ 527143 w 611090"/>
                  <a:gd name="connsiteY11" fmla="*/ 131649 h 611085"/>
                  <a:gd name="connsiteX12" fmla="*/ 528950 w 611090"/>
                  <a:gd name="connsiteY12" fmla="*/ 99540 h 611085"/>
                  <a:gd name="connsiteX13" fmla="*/ 513401 w 611090"/>
                  <a:gd name="connsiteY13" fmla="*/ 82141 h 611085"/>
                  <a:gd name="connsiteX14" fmla="*/ 511551 w 611090"/>
                  <a:gd name="connsiteY14" fmla="*/ 82141 h 611085"/>
                  <a:gd name="connsiteX15" fmla="*/ 479442 w 611090"/>
                  <a:gd name="connsiteY15" fmla="*/ 83948 h 611085"/>
                  <a:gd name="connsiteX16" fmla="*/ 462562 w 611090"/>
                  <a:gd name="connsiteY16" fmla="*/ 71680 h 611085"/>
                  <a:gd name="connsiteX17" fmla="*/ 454362 w 611090"/>
                  <a:gd name="connsiteY17" fmla="*/ 40586 h 611085"/>
                  <a:gd name="connsiteX18" fmla="*/ 434198 w 611090"/>
                  <a:gd name="connsiteY18" fmla="*/ 28842 h 611085"/>
                  <a:gd name="connsiteX19" fmla="*/ 432433 w 611090"/>
                  <a:gd name="connsiteY19" fmla="*/ 29415 h 611085"/>
                  <a:gd name="connsiteX20" fmla="*/ 402453 w 611090"/>
                  <a:gd name="connsiteY20" fmla="*/ 41056 h 611085"/>
                  <a:gd name="connsiteX21" fmla="*/ 382611 w 611090"/>
                  <a:gd name="connsiteY21" fmla="*/ 34605 h 611085"/>
                  <a:gd name="connsiteX22" fmla="*/ 365204 w 611090"/>
                  <a:gd name="connsiteY22" fmla="*/ 7569 h 611085"/>
                  <a:gd name="connsiteX23" fmla="*/ 342398 w 611090"/>
                  <a:gd name="connsiteY23" fmla="*/ 2629 h 611085"/>
                  <a:gd name="connsiteX24" fmla="*/ 340891 w 611090"/>
                  <a:gd name="connsiteY24" fmla="*/ 3725 h 611085"/>
                  <a:gd name="connsiteX25" fmla="*/ 315984 w 611090"/>
                  <a:gd name="connsiteY25" fmla="*/ 24053 h 611085"/>
                  <a:gd name="connsiteX26" fmla="*/ 295112 w 611090"/>
                  <a:gd name="connsiteY26" fmla="*/ 24053 h 611085"/>
                  <a:gd name="connsiteX27" fmla="*/ 270205 w 611090"/>
                  <a:gd name="connsiteY27" fmla="*/ 3725 h 611085"/>
                  <a:gd name="connsiteX28" fmla="*/ 246988 w 611090"/>
                  <a:gd name="connsiteY28" fmla="*/ 6062 h 611085"/>
                  <a:gd name="connsiteX29" fmla="*/ 245892 w 611090"/>
                  <a:gd name="connsiteY29" fmla="*/ 7569 h 611085"/>
                  <a:gd name="connsiteX30" fmla="*/ 228485 w 611090"/>
                  <a:gd name="connsiteY30" fmla="*/ 34605 h 611085"/>
                  <a:gd name="connsiteX31" fmla="*/ 208644 w 611090"/>
                  <a:gd name="connsiteY31" fmla="*/ 41056 h 611085"/>
                  <a:gd name="connsiteX32" fmla="*/ 178663 w 611090"/>
                  <a:gd name="connsiteY32" fmla="*/ 29415 h 611085"/>
                  <a:gd name="connsiteX33" fmla="*/ 157308 w 611090"/>
                  <a:gd name="connsiteY33" fmla="*/ 38821 h 611085"/>
                  <a:gd name="connsiteX34" fmla="*/ 156735 w 611090"/>
                  <a:gd name="connsiteY34" fmla="*/ 40586 h 611085"/>
                  <a:gd name="connsiteX35" fmla="*/ 148534 w 611090"/>
                  <a:gd name="connsiteY35" fmla="*/ 71680 h 611085"/>
                  <a:gd name="connsiteX36" fmla="*/ 131655 w 611090"/>
                  <a:gd name="connsiteY36" fmla="*/ 83948 h 611085"/>
                  <a:gd name="connsiteX37" fmla="*/ 99546 w 611090"/>
                  <a:gd name="connsiteY37" fmla="*/ 82141 h 611085"/>
                  <a:gd name="connsiteX38" fmla="*/ 82146 w 611090"/>
                  <a:gd name="connsiteY38" fmla="*/ 97690 h 611085"/>
                  <a:gd name="connsiteX39" fmla="*/ 82146 w 611090"/>
                  <a:gd name="connsiteY39" fmla="*/ 99540 h 611085"/>
                  <a:gd name="connsiteX40" fmla="*/ 83953 w 611090"/>
                  <a:gd name="connsiteY40" fmla="*/ 131649 h 611085"/>
                  <a:gd name="connsiteX41" fmla="*/ 71685 w 611090"/>
                  <a:gd name="connsiteY41" fmla="*/ 148529 h 611085"/>
                  <a:gd name="connsiteX42" fmla="*/ 40591 w 611090"/>
                  <a:gd name="connsiteY42" fmla="*/ 156729 h 611085"/>
                  <a:gd name="connsiteX43" fmla="*/ 28847 w 611090"/>
                  <a:gd name="connsiteY43" fmla="*/ 176893 h 611085"/>
                  <a:gd name="connsiteX44" fmla="*/ 29421 w 611090"/>
                  <a:gd name="connsiteY44" fmla="*/ 178658 h 611085"/>
                  <a:gd name="connsiteX45" fmla="*/ 41061 w 611090"/>
                  <a:gd name="connsiteY45" fmla="*/ 208638 h 611085"/>
                  <a:gd name="connsiteX46" fmla="*/ 34610 w 611090"/>
                  <a:gd name="connsiteY46" fmla="*/ 228480 h 611085"/>
                  <a:gd name="connsiteX47" fmla="*/ 7575 w 611090"/>
                  <a:gd name="connsiteY47" fmla="*/ 245887 h 611085"/>
                  <a:gd name="connsiteX48" fmla="*/ 2625 w 611090"/>
                  <a:gd name="connsiteY48" fmla="*/ 268691 h 611085"/>
                  <a:gd name="connsiteX49" fmla="*/ 3722 w 611090"/>
                  <a:gd name="connsiteY49" fmla="*/ 270200 h 611085"/>
                  <a:gd name="connsiteX50" fmla="*/ 24058 w 611090"/>
                  <a:gd name="connsiteY50" fmla="*/ 295107 h 611085"/>
                  <a:gd name="connsiteX51" fmla="*/ 24058 w 611090"/>
                  <a:gd name="connsiteY51" fmla="*/ 315979 h 611085"/>
                  <a:gd name="connsiteX52" fmla="*/ 3722 w 611090"/>
                  <a:gd name="connsiteY52" fmla="*/ 340886 h 611085"/>
                  <a:gd name="connsiteX53" fmla="*/ 6066 w 611090"/>
                  <a:gd name="connsiteY53" fmla="*/ 364102 h 611085"/>
                  <a:gd name="connsiteX54" fmla="*/ 7575 w 611090"/>
                  <a:gd name="connsiteY54" fmla="*/ 365199 h 611085"/>
                  <a:gd name="connsiteX55" fmla="*/ 34610 w 611090"/>
                  <a:gd name="connsiteY55" fmla="*/ 382606 h 611085"/>
                  <a:gd name="connsiteX56" fmla="*/ 41061 w 611090"/>
                  <a:gd name="connsiteY56" fmla="*/ 402447 h 611085"/>
                  <a:gd name="connsiteX57" fmla="*/ 29421 w 611090"/>
                  <a:gd name="connsiteY57" fmla="*/ 432428 h 611085"/>
                  <a:gd name="connsiteX58" fmla="*/ 38826 w 611090"/>
                  <a:gd name="connsiteY58" fmla="*/ 453783 h 611085"/>
                  <a:gd name="connsiteX59" fmla="*/ 40591 w 611090"/>
                  <a:gd name="connsiteY59" fmla="*/ 454356 h 611085"/>
                  <a:gd name="connsiteX60" fmla="*/ 71685 w 611090"/>
                  <a:gd name="connsiteY60" fmla="*/ 462557 h 611085"/>
                  <a:gd name="connsiteX61" fmla="*/ 83953 w 611090"/>
                  <a:gd name="connsiteY61" fmla="*/ 479436 h 611085"/>
                  <a:gd name="connsiteX62" fmla="*/ 82146 w 611090"/>
                  <a:gd name="connsiteY62" fmla="*/ 511545 h 611085"/>
                  <a:gd name="connsiteX63" fmla="*/ 97695 w 611090"/>
                  <a:gd name="connsiteY63" fmla="*/ 528945 h 611085"/>
                  <a:gd name="connsiteX64" fmla="*/ 99546 w 611090"/>
                  <a:gd name="connsiteY64" fmla="*/ 528945 h 611085"/>
                  <a:gd name="connsiteX65" fmla="*/ 131655 w 611090"/>
                  <a:gd name="connsiteY65" fmla="*/ 527138 h 611085"/>
                  <a:gd name="connsiteX66" fmla="*/ 148534 w 611090"/>
                  <a:gd name="connsiteY66" fmla="*/ 539406 h 611085"/>
                  <a:gd name="connsiteX67" fmla="*/ 156735 w 611090"/>
                  <a:gd name="connsiteY67" fmla="*/ 570500 h 611085"/>
                  <a:gd name="connsiteX68" fmla="*/ 176898 w 611090"/>
                  <a:gd name="connsiteY68" fmla="*/ 582244 h 611085"/>
                  <a:gd name="connsiteX69" fmla="*/ 178663 w 611090"/>
                  <a:gd name="connsiteY69" fmla="*/ 581670 h 611085"/>
                  <a:gd name="connsiteX70" fmla="*/ 208644 w 611090"/>
                  <a:gd name="connsiteY70" fmla="*/ 570030 h 611085"/>
                  <a:gd name="connsiteX71" fmla="*/ 228485 w 611090"/>
                  <a:gd name="connsiteY71" fmla="*/ 576481 h 611085"/>
                  <a:gd name="connsiteX72" fmla="*/ 245892 w 611090"/>
                  <a:gd name="connsiteY72" fmla="*/ 603516 h 611085"/>
                  <a:gd name="connsiteX73" fmla="*/ 268698 w 611090"/>
                  <a:gd name="connsiteY73" fmla="*/ 608456 h 611085"/>
                  <a:gd name="connsiteX74" fmla="*/ 270205 w 611090"/>
                  <a:gd name="connsiteY74" fmla="*/ 607361 h 611085"/>
                  <a:gd name="connsiteX75" fmla="*/ 295112 w 611090"/>
                  <a:gd name="connsiteY75" fmla="*/ 587033 h 611085"/>
                  <a:gd name="connsiteX76" fmla="*/ 315984 w 611090"/>
                  <a:gd name="connsiteY76" fmla="*/ 587033 h 611085"/>
                  <a:gd name="connsiteX77" fmla="*/ 340891 w 611090"/>
                  <a:gd name="connsiteY77" fmla="*/ 607361 h 611085"/>
                  <a:gd name="connsiteX78" fmla="*/ 364108 w 611090"/>
                  <a:gd name="connsiteY78" fmla="*/ 605024 h 611085"/>
                  <a:gd name="connsiteX79" fmla="*/ 365204 w 611090"/>
                  <a:gd name="connsiteY79" fmla="*/ 603516 h 611085"/>
                  <a:gd name="connsiteX80" fmla="*/ 382611 w 611090"/>
                  <a:gd name="connsiteY80" fmla="*/ 576481 h 611085"/>
                  <a:gd name="connsiteX81" fmla="*/ 402453 w 611090"/>
                  <a:gd name="connsiteY81" fmla="*/ 570030 h 611085"/>
                  <a:gd name="connsiteX82" fmla="*/ 432433 w 611090"/>
                  <a:gd name="connsiteY82" fmla="*/ 581670 h 611085"/>
                  <a:gd name="connsiteX83" fmla="*/ 453788 w 611090"/>
                  <a:gd name="connsiteY83" fmla="*/ 572265 h 611085"/>
                  <a:gd name="connsiteX84" fmla="*/ 454362 w 611090"/>
                  <a:gd name="connsiteY84" fmla="*/ 570500 h 611085"/>
                  <a:gd name="connsiteX85" fmla="*/ 462562 w 611090"/>
                  <a:gd name="connsiteY85" fmla="*/ 539406 h 611085"/>
                  <a:gd name="connsiteX86" fmla="*/ 479442 w 611090"/>
                  <a:gd name="connsiteY86" fmla="*/ 527138 h 611085"/>
                  <a:gd name="connsiteX87" fmla="*/ 511551 w 611090"/>
                  <a:gd name="connsiteY87" fmla="*/ 528945 h 611085"/>
                  <a:gd name="connsiteX88" fmla="*/ 528950 w 611090"/>
                  <a:gd name="connsiteY88" fmla="*/ 513396 h 611085"/>
                  <a:gd name="connsiteX89" fmla="*/ 528950 w 611090"/>
                  <a:gd name="connsiteY89" fmla="*/ 511545 h 611085"/>
                  <a:gd name="connsiteX90" fmla="*/ 527143 w 611090"/>
                  <a:gd name="connsiteY90" fmla="*/ 479436 h 611085"/>
                  <a:gd name="connsiteX91" fmla="*/ 539411 w 611090"/>
                  <a:gd name="connsiteY91" fmla="*/ 462557 h 611085"/>
                  <a:gd name="connsiteX92" fmla="*/ 570505 w 611090"/>
                  <a:gd name="connsiteY92" fmla="*/ 454356 h 611085"/>
                  <a:gd name="connsiteX93" fmla="*/ 582249 w 611090"/>
                  <a:gd name="connsiteY93" fmla="*/ 434192 h 611085"/>
                  <a:gd name="connsiteX94" fmla="*/ 581676 w 611090"/>
                  <a:gd name="connsiteY94" fmla="*/ 432428 h 611085"/>
                  <a:gd name="connsiteX95" fmla="*/ 570035 w 611090"/>
                  <a:gd name="connsiteY95" fmla="*/ 402447 h 611085"/>
                  <a:gd name="connsiteX96" fmla="*/ 576486 w 611090"/>
                  <a:gd name="connsiteY96" fmla="*/ 382606 h 611085"/>
                  <a:gd name="connsiteX97" fmla="*/ 603522 w 611090"/>
                  <a:gd name="connsiteY97" fmla="*/ 365199 h 611085"/>
                  <a:gd name="connsiteX98" fmla="*/ 608462 w 611090"/>
                  <a:gd name="connsiteY98" fmla="*/ 342393 h 611085"/>
                  <a:gd name="connsiteX99" fmla="*/ 607366 w 611090"/>
                  <a:gd name="connsiteY99" fmla="*/ 340886 h 611085"/>
                  <a:gd name="connsiteX100" fmla="*/ 305548 w 611090"/>
                  <a:gd name="connsiteY100" fmla="*/ 520043 h 611085"/>
                  <a:gd name="connsiteX101" fmla="*/ 91048 w 611090"/>
                  <a:gd name="connsiteY101" fmla="*/ 305543 h 611085"/>
                  <a:gd name="connsiteX102" fmla="*/ 305548 w 611090"/>
                  <a:gd name="connsiteY102" fmla="*/ 91043 h 611085"/>
                  <a:gd name="connsiteX103" fmla="*/ 520048 w 611090"/>
                  <a:gd name="connsiteY103" fmla="*/ 305543 h 611085"/>
                  <a:gd name="connsiteX104" fmla="*/ 305548 w 611090"/>
                  <a:gd name="connsiteY104" fmla="*/ 520043 h 61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611090" h="611085">
                    <a:moveTo>
                      <a:pt x="587038" y="315979"/>
                    </a:moveTo>
                    <a:cubicBezTo>
                      <a:pt x="582078" y="309905"/>
                      <a:pt x="582078" y="301180"/>
                      <a:pt x="587038" y="295107"/>
                    </a:cubicBezTo>
                    <a:lnTo>
                      <a:pt x="607366" y="270200"/>
                    </a:lnTo>
                    <a:cubicBezTo>
                      <a:pt x="613132" y="263143"/>
                      <a:pt x="612085" y="252749"/>
                      <a:pt x="605029" y="246983"/>
                    </a:cubicBezTo>
                    <a:cubicBezTo>
                      <a:pt x="604547" y="246589"/>
                      <a:pt x="604044" y="246224"/>
                      <a:pt x="603522" y="245887"/>
                    </a:cubicBezTo>
                    <a:lnTo>
                      <a:pt x="576486" y="228480"/>
                    </a:lnTo>
                    <a:cubicBezTo>
                      <a:pt x="569896" y="224237"/>
                      <a:pt x="567200" y="215944"/>
                      <a:pt x="570035" y="208638"/>
                    </a:cubicBezTo>
                    <a:lnTo>
                      <a:pt x="581676" y="178658"/>
                    </a:lnTo>
                    <a:cubicBezTo>
                      <a:pt x="584976" y="170164"/>
                      <a:pt x="580764" y="160603"/>
                      <a:pt x="572270" y="157303"/>
                    </a:cubicBezTo>
                    <a:cubicBezTo>
                      <a:pt x="571693" y="157079"/>
                      <a:pt x="571104" y="156887"/>
                      <a:pt x="570505" y="156729"/>
                    </a:cubicBezTo>
                    <a:lnTo>
                      <a:pt x="539411" y="148529"/>
                    </a:lnTo>
                    <a:cubicBezTo>
                      <a:pt x="531832" y="146531"/>
                      <a:pt x="526704" y="139475"/>
                      <a:pt x="527143" y="131649"/>
                    </a:cubicBezTo>
                    <a:lnTo>
                      <a:pt x="528950" y="99540"/>
                    </a:lnTo>
                    <a:cubicBezTo>
                      <a:pt x="529461" y="90442"/>
                      <a:pt x="522499" y="82652"/>
                      <a:pt x="513401" y="82141"/>
                    </a:cubicBezTo>
                    <a:cubicBezTo>
                      <a:pt x="512785" y="82106"/>
                      <a:pt x="512167" y="82106"/>
                      <a:pt x="511551" y="82141"/>
                    </a:cubicBezTo>
                    <a:lnTo>
                      <a:pt x="479442" y="83948"/>
                    </a:lnTo>
                    <a:cubicBezTo>
                      <a:pt x="471616" y="84387"/>
                      <a:pt x="464560" y="79259"/>
                      <a:pt x="462562" y="71680"/>
                    </a:cubicBezTo>
                    <a:lnTo>
                      <a:pt x="454362" y="40586"/>
                    </a:lnTo>
                    <a:cubicBezTo>
                      <a:pt x="452037" y="31775"/>
                      <a:pt x="443009" y="26517"/>
                      <a:pt x="434198" y="28842"/>
                    </a:cubicBezTo>
                    <a:cubicBezTo>
                      <a:pt x="433600" y="28999"/>
                      <a:pt x="433010" y="29191"/>
                      <a:pt x="432433" y="29415"/>
                    </a:cubicBezTo>
                    <a:lnTo>
                      <a:pt x="402453" y="41056"/>
                    </a:lnTo>
                    <a:cubicBezTo>
                      <a:pt x="395146" y="43891"/>
                      <a:pt x="386854" y="41194"/>
                      <a:pt x="382611" y="34605"/>
                    </a:cubicBezTo>
                    <a:lnTo>
                      <a:pt x="365204" y="7569"/>
                    </a:lnTo>
                    <a:cubicBezTo>
                      <a:pt x="360270" y="-92"/>
                      <a:pt x="350060" y="-2304"/>
                      <a:pt x="342398" y="2629"/>
                    </a:cubicBezTo>
                    <a:cubicBezTo>
                      <a:pt x="341875" y="2966"/>
                      <a:pt x="341372" y="3331"/>
                      <a:pt x="340891" y="3725"/>
                    </a:cubicBezTo>
                    <a:lnTo>
                      <a:pt x="315984" y="24053"/>
                    </a:lnTo>
                    <a:cubicBezTo>
                      <a:pt x="309911" y="29013"/>
                      <a:pt x="301186" y="29013"/>
                      <a:pt x="295112" y="24053"/>
                    </a:cubicBezTo>
                    <a:lnTo>
                      <a:pt x="270205" y="3725"/>
                    </a:lnTo>
                    <a:cubicBezTo>
                      <a:pt x="263148" y="-2041"/>
                      <a:pt x="252754" y="-994"/>
                      <a:pt x="246988" y="6062"/>
                    </a:cubicBezTo>
                    <a:cubicBezTo>
                      <a:pt x="246594" y="6544"/>
                      <a:pt x="246229" y="7047"/>
                      <a:pt x="245892" y="7569"/>
                    </a:cubicBezTo>
                    <a:lnTo>
                      <a:pt x="228485" y="34605"/>
                    </a:lnTo>
                    <a:cubicBezTo>
                      <a:pt x="224243" y="41194"/>
                      <a:pt x="215950" y="43891"/>
                      <a:pt x="208644" y="41056"/>
                    </a:cubicBezTo>
                    <a:lnTo>
                      <a:pt x="178663" y="29415"/>
                    </a:lnTo>
                    <a:cubicBezTo>
                      <a:pt x="170169" y="26115"/>
                      <a:pt x="160608" y="30327"/>
                      <a:pt x="157308" y="38821"/>
                    </a:cubicBezTo>
                    <a:cubicBezTo>
                      <a:pt x="157084" y="39398"/>
                      <a:pt x="156892" y="39987"/>
                      <a:pt x="156735" y="40586"/>
                    </a:cubicBezTo>
                    <a:lnTo>
                      <a:pt x="148534" y="71680"/>
                    </a:lnTo>
                    <a:cubicBezTo>
                      <a:pt x="146536" y="79259"/>
                      <a:pt x="139481" y="84387"/>
                      <a:pt x="131655" y="83948"/>
                    </a:cubicBezTo>
                    <a:lnTo>
                      <a:pt x="99546" y="82141"/>
                    </a:lnTo>
                    <a:cubicBezTo>
                      <a:pt x="90448" y="81630"/>
                      <a:pt x="82657" y="88592"/>
                      <a:pt x="82146" y="97690"/>
                    </a:cubicBezTo>
                    <a:cubicBezTo>
                      <a:pt x="82112" y="98306"/>
                      <a:pt x="82112" y="98924"/>
                      <a:pt x="82146" y="99540"/>
                    </a:cubicBezTo>
                    <a:lnTo>
                      <a:pt x="83953" y="131649"/>
                    </a:lnTo>
                    <a:cubicBezTo>
                      <a:pt x="84392" y="139475"/>
                      <a:pt x="79265" y="146531"/>
                      <a:pt x="71685" y="148529"/>
                    </a:cubicBezTo>
                    <a:lnTo>
                      <a:pt x="40591" y="156729"/>
                    </a:lnTo>
                    <a:cubicBezTo>
                      <a:pt x="31780" y="159054"/>
                      <a:pt x="26522" y="168082"/>
                      <a:pt x="28847" y="176893"/>
                    </a:cubicBezTo>
                    <a:cubicBezTo>
                      <a:pt x="29005" y="177491"/>
                      <a:pt x="29196" y="178081"/>
                      <a:pt x="29421" y="178658"/>
                    </a:cubicBezTo>
                    <a:lnTo>
                      <a:pt x="41061" y="208638"/>
                    </a:lnTo>
                    <a:cubicBezTo>
                      <a:pt x="43896" y="215945"/>
                      <a:pt x="41199" y="224237"/>
                      <a:pt x="34610" y="228480"/>
                    </a:cubicBezTo>
                    <a:lnTo>
                      <a:pt x="7575" y="245887"/>
                    </a:lnTo>
                    <a:cubicBezTo>
                      <a:pt x="-89" y="250817"/>
                      <a:pt x="-2305" y="261027"/>
                      <a:pt x="2625" y="268691"/>
                    </a:cubicBezTo>
                    <a:cubicBezTo>
                      <a:pt x="2962" y="269214"/>
                      <a:pt x="3328" y="269718"/>
                      <a:pt x="3722" y="270200"/>
                    </a:cubicBezTo>
                    <a:lnTo>
                      <a:pt x="24058" y="295107"/>
                    </a:lnTo>
                    <a:cubicBezTo>
                      <a:pt x="29018" y="301180"/>
                      <a:pt x="29018" y="309905"/>
                      <a:pt x="24058" y="315979"/>
                    </a:cubicBezTo>
                    <a:lnTo>
                      <a:pt x="3722" y="340886"/>
                    </a:lnTo>
                    <a:cubicBezTo>
                      <a:pt x="-2042" y="347944"/>
                      <a:pt x="-993" y="358339"/>
                      <a:pt x="6066" y="364102"/>
                    </a:cubicBezTo>
                    <a:cubicBezTo>
                      <a:pt x="6547" y="364496"/>
                      <a:pt x="7052" y="364862"/>
                      <a:pt x="7575" y="365199"/>
                    </a:cubicBezTo>
                    <a:lnTo>
                      <a:pt x="34610" y="382606"/>
                    </a:lnTo>
                    <a:cubicBezTo>
                      <a:pt x="41199" y="386848"/>
                      <a:pt x="43896" y="395141"/>
                      <a:pt x="41061" y="402447"/>
                    </a:cubicBezTo>
                    <a:lnTo>
                      <a:pt x="29421" y="432428"/>
                    </a:lnTo>
                    <a:cubicBezTo>
                      <a:pt x="26121" y="440922"/>
                      <a:pt x="30332" y="450483"/>
                      <a:pt x="38826" y="453783"/>
                    </a:cubicBezTo>
                    <a:cubicBezTo>
                      <a:pt x="39403" y="454006"/>
                      <a:pt x="39992" y="454199"/>
                      <a:pt x="40591" y="454356"/>
                    </a:cubicBezTo>
                    <a:lnTo>
                      <a:pt x="71685" y="462557"/>
                    </a:lnTo>
                    <a:cubicBezTo>
                      <a:pt x="79265" y="464555"/>
                      <a:pt x="84392" y="471610"/>
                      <a:pt x="83953" y="479436"/>
                    </a:cubicBezTo>
                    <a:lnTo>
                      <a:pt x="82146" y="511545"/>
                    </a:lnTo>
                    <a:cubicBezTo>
                      <a:pt x="81636" y="520643"/>
                      <a:pt x="88597" y="528434"/>
                      <a:pt x="97695" y="528945"/>
                    </a:cubicBezTo>
                    <a:cubicBezTo>
                      <a:pt x="98311" y="528979"/>
                      <a:pt x="98929" y="528979"/>
                      <a:pt x="99546" y="528945"/>
                    </a:cubicBezTo>
                    <a:lnTo>
                      <a:pt x="131655" y="527138"/>
                    </a:lnTo>
                    <a:cubicBezTo>
                      <a:pt x="139481" y="526699"/>
                      <a:pt x="146536" y="531826"/>
                      <a:pt x="148534" y="539406"/>
                    </a:cubicBezTo>
                    <a:lnTo>
                      <a:pt x="156735" y="570500"/>
                    </a:lnTo>
                    <a:cubicBezTo>
                      <a:pt x="159059" y="579311"/>
                      <a:pt x="168087" y="584569"/>
                      <a:pt x="176898" y="582244"/>
                    </a:cubicBezTo>
                    <a:cubicBezTo>
                      <a:pt x="177497" y="582086"/>
                      <a:pt x="178086" y="581895"/>
                      <a:pt x="178663" y="581670"/>
                    </a:cubicBezTo>
                    <a:lnTo>
                      <a:pt x="208644" y="570030"/>
                    </a:lnTo>
                    <a:cubicBezTo>
                      <a:pt x="215950" y="567195"/>
                      <a:pt x="224243" y="569892"/>
                      <a:pt x="228485" y="576481"/>
                    </a:cubicBezTo>
                    <a:lnTo>
                      <a:pt x="245892" y="603516"/>
                    </a:lnTo>
                    <a:cubicBezTo>
                      <a:pt x="250826" y="611178"/>
                      <a:pt x="261036" y="613390"/>
                      <a:pt x="268698" y="608456"/>
                    </a:cubicBezTo>
                    <a:cubicBezTo>
                      <a:pt x="269221" y="608120"/>
                      <a:pt x="269724" y="607754"/>
                      <a:pt x="270205" y="607361"/>
                    </a:cubicBezTo>
                    <a:lnTo>
                      <a:pt x="295112" y="587033"/>
                    </a:lnTo>
                    <a:cubicBezTo>
                      <a:pt x="301186" y="582073"/>
                      <a:pt x="309911" y="582073"/>
                      <a:pt x="315984" y="587033"/>
                    </a:cubicBezTo>
                    <a:lnTo>
                      <a:pt x="340891" y="607361"/>
                    </a:lnTo>
                    <a:cubicBezTo>
                      <a:pt x="347948" y="613127"/>
                      <a:pt x="358342" y="612080"/>
                      <a:pt x="364108" y="605024"/>
                    </a:cubicBezTo>
                    <a:cubicBezTo>
                      <a:pt x="364502" y="604542"/>
                      <a:pt x="364867" y="604039"/>
                      <a:pt x="365204" y="603516"/>
                    </a:cubicBezTo>
                    <a:lnTo>
                      <a:pt x="382611" y="576481"/>
                    </a:lnTo>
                    <a:cubicBezTo>
                      <a:pt x="386854" y="569892"/>
                      <a:pt x="395146" y="567195"/>
                      <a:pt x="402453" y="570030"/>
                    </a:cubicBezTo>
                    <a:lnTo>
                      <a:pt x="432433" y="581670"/>
                    </a:lnTo>
                    <a:cubicBezTo>
                      <a:pt x="440927" y="584970"/>
                      <a:pt x="450488" y="580759"/>
                      <a:pt x="453788" y="572265"/>
                    </a:cubicBezTo>
                    <a:cubicBezTo>
                      <a:pt x="454012" y="571688"/>
                      <a:pt x="454204" y="571099"/>
                      <a:pt x="454362" y="570500"/>
                    </a:cubicBezTo>
                    <a:lnTo>
                      <a:pt x="462562" y="539406"/>
                    </a:lnTo>
                    <a:cubicBezTo>
                      <a:pt x="464560" y="531826"/>
                      <a:pt x="471616" y="526699"/>
                      <a:pt x="479442" y="527138"/>
                    </a:cubicBezTo>
                    <a:lnTo>
                      <a:pt x="511551" y="528945"/>
                    </a:lnTo>
                    <a:cubicBezTo>
                      <a:pt x="520649" y="529455"/>
                      <a:pt x="528439" y="522494"/>
                      <a:pt x="528950" y="513396"/>
                    </a:cubicBezTo>
                    <a:cubicBezTo>
                      <a:pt x="528985" y="512779"/>
                      <a:pt x="528985" y="512162"/>
                      <a:pt x="528950" y="511545"/>
                    </a:cubicBezTo>
                    <a:lnTo>
                      <a:pt x="527143" y="479436"/>
                    </a:lnTo>
                    <a:cubicBezTo>
                      <a:pt x="526704" y="471610"/>
                      <a:pt x="531832" y="464555"/>
                      <a:pt x="539411" y="462557"/>
                    </a:cubicBezTo>
                    <a:lnTo>
                      <a:pt x="570505" y="454356"/>
                    </a:lnTo>
                    <a:cubicBezTo>
                      <a:pt x="579316" y="452031"/>
                      <a:pt x="584574" y="443004"/>
                      <a:pt x="582249" y="434192"/>
                    </a:cubicBezTo>
                    <a:cubicBezTo>
                      <a:pt x="582091" y="433594"/>
                      <a:pt x="581900" y="433004"/>
                      <a:pt x="581676" y="432428"/>
                    </a:cubicBezTo>
                    <a:lnTo>
                      <a:pt x="570035" y="402447"/>
                    </a:lnTo>
                    <a:cubicBezTo>
                      <a:pt x="567200" y="395140"/>
                      <a:pt x="569897" y="386848"/>
                      <a:pt x="576486" y="382606"/>
                    </a:cubicBezTo>
                    <a:lnTo>
                      <a:pt x="603522" y="365199"/>
                    </a:lnTo>
                    <a:cubicBezTo>
                      <a:pt x="611183" y="360265"/>
                      <a:pt x="613395" y="350055"/>
                      <a:pt x="608462" y="342393"/>
                    </a:cubicBezTo>
                    <a:cubicBezTo>
                      <a:pt x="608125" y="341870"/>
                      <a:pt x="607760" y="341367"/>
                      <a:pt x="607366" y="340886"/>
                    </a:cubicBezTo>
                    <a:close/>
                    <a:moveTo>
                      <a:pt x="305548" y="520043"/>
                    </a:moveTo>
                    <a:cubicBezTo>
                      <a:pt x="187083" y="520043"/>
                      <a:pt x="91048" y="424008"/>
                      <a:pt x="91048" y="305543"/>
                    </a:cubicBezTo>
                    <a:cubicBezTo>
                      <a:pt x="91048" y="187078"/>
                      <a:pt x="187083" y="91043"/>
                      <a:pt x="305548" y="91043"/>
                    </a:cubicBezTo>
                    <a:cubicBezTo>
                      <a:pt x="424013" y="91043"/>
                      <a:pt x="520048" y="187078"/>
                      <a:pt x="520048" y="305543"/>
                    </a:cubicBezTo>
                    <a:cubicBezTo>
                      <a:pt x="519916" y="423953"/>
                      <a:pt x="423959" y="519911"/>
                      <a:pt x="305548" y="520043"/>
                    </a:cubicBezTo>
                    <a:close/>
                  </a:path>
                </a:pathLst>
              </a:custGeom>
              <a:solidFill>
                <a:srgbClr val="F7BA5E"/>
              </a:solidFill>
              <a:ln w="823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30065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D39DAB1A-5613-4040-AF1D-9D99460F5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9413818" cy="317500"/>
          </a:xfrm>
          <a:prstGeom prst="rect">
            <a:avLst/>
          </a:prstGeom>
        </p:spPr>
      </p:pic>
      <p:pic>
        <p:nvPicPr>
          <p:cNvPr id="38" name="Picture 37">
            <a:extLst>
              <a:ext uri="{FF2B5EF4-FFF2-40B4-BE49-F238E27FC236}">
                <a16:creationId xmlns:a16="http://schemas.microsoft.com/office/drawing/2014/main" id="{2649A7C7-74F8-7049-A302-3E35D1AA506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70" y="0"/>
            <a:ext cx="12192000" cy="6858000"/>
          </a:xfrm>
          <a:prstGeom prst="rect">
            <a:avLst/>
          </a:prstGeom>
        </p:spPr>
      </p:pic>
      <p:sp>
        <p:nvSpPr>
          <p:cNvPr id="4" name="TextBox 3">
            <a:extLst>
              <a:ext uri="{FF2B5EF4-FFF2-40B4-BE49-F238E27FC236}">
                <a16:creationId xmlns:a16="http://schemas.microsoft.com/office/drawing/2014/main" id="{C0888C69-490F-3B43-9824-D9537E8F5535}"/>
              </a:ext>
            </a:extLst>
          </p:cNvPr>
          <p:cNvSpPr txBox="1"/>
          <p:nvPr/>
        </p:nvSpPr>
        <p:spPr>
          <a:xfrm>
            <a:off x="619913" y="2569051"/>
            <a:ext cx="1763523" cy="307777"/>
          </a:xfrm>
          <a:prstGeom prst="rect">
            <a:avLst/>
          </a:prstGeom>
          <a:noFill/>
        </p:spPr>
        <p:txBody>
          <a:bodyPr wrap="square" rtlCol="0">
            <a:spAutoFit/>
          </a:bodyPr>
          <a:lstStyle/>
          <a:p>
            <a:pPr algn="ctr">
              <a:spcAft>
                <a:spcPts val="300"/>
              </a:spcAft>
            </a:pPr>
            <a:r>
              <a:rPr lang="en-GB" sz="1400" dirty="0">
                <a:solidFill>
                  <a:schemeClr val="bg1"/>
                </a:solidFill>
                <a:cs typeface="Futura Medium" panose="020B0602020204020303" pitchFamily="34" charset="-79"/>
              </a:rPr>
              <a:t>Current state</a:t>
            </a:r>
          </a:p>
        </p:txBody>
      </p:sp>
      <p:sp>
        <p:nvSpPr>
          <p:cNvPr id="6" name="TextBox 5">
            <a:extLst>
              <a:ext uri="{FF2B5EF4-FFF2-40B4-BE49-F238E27FC236}">
                <a16:creationId xmlns:a16="http://schemas.microsoft.com/office/drawing/2014/main" id="{F29AC916-C9D2-8E41-939C-CA506AB2A740}"/>
              </a:ext>
            </a:extLst>
          </p:cNvPr>
          <p:cNvSpPr txBox="1"/>
          <p:nvPr/>
        </p:nvSpPr>
        <p:spPr>
          <a:xfrm>
            <a:off x="239711" y="4777430"/>
            <a:ext cx="1529289" cy="101566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Customer Experience </a:t>
            </a:r>
            <a:r>
              <a:rPr lang="en-GB" sz="1400" dirty="0">
                <a:solidFill>
                  <a:schemeClr val="bg1"/>
                </a:solidFill>
              </a:rPr>
              <a:t> </a:t>
            </a:r>
            <a:r>
              <a:rPr lang="en-GB" sz="1400" dirty="0" err="1">
                <a:solidFill>
                  <a:schemeClr val="bg1"/>
                </a:solidFill>
              </a:rPr>
              <a:t>BigTech</a:t>
            </a:r>
            <a:r>
              <a:rPr lang="en-GB" sz="1400" dirty="0">
                <a:solidFill>
                  <a:schemeClr val="bg1"/>
                </a:solidFill>
              </a:rPr>
              <a:t> sets the expectations</a:t>
            </a:r>
          </a:p>
        </p:txBody>
      </p:sp>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7391158" cy="523220"/>
          </a:xfrm>
          <a:prstGeom prst="rect">
            <a:avLst/>
          </a:prstGeom>
          <a:noFill/>
        </p:spPr>
        <p:txBody>
          <a:bodyPr wrap="square" rtlCol="0">
            <a:spAutoFit/>
          </a:bodyPr>
          <a:lstStyle/>
          <a:p>
            <a:r>
              <a:rPr lang="en-GB" sz="2800" dirty="0">
                <a:solidFill>
                  <a:schemeClr val="bg1"/>
                </a:solidFill>
              </a:rPr>
              <a:t>The journey to a digital insurance ecosystem</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F1549E07-6A1F-E041-93ED-2DD533B14711}"/>
              </a:ext>
            </a:extLst>
          </p:cNvPr>
          <p:cNvSpPr/>
          <p:nvPr/>
        </p:nvSpPr>
        <p:spPr>
          <a:xfrm>
            <a:off x="1091212"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7B3068F-143A-ED40-B3B6-17B9E921BA4E}"/>
              </a:ext>
            </a:extLst>
          </p:cNvPr>
          <p:cNvSpPr/>
          <p:nvPr/>
        </p:nvSpPr>
        <p:spPr>
          <a:xfrm>
            <a:off x="4301925" y="294921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317F25DD-8B28-4D4A-ABD1-1CC4514EE15E}"/>
              </a:ext>
            </a:extLst>
          </p:cNvPr>
          <p:cNvCxnSpPr>
            <a:stCxn id="30" idx="6"/>
            <a:endCxn id="27" idx="2"/>
          </p:cNvCxnSpPr>
          <p:nvPr/>
        </p:nvCxnSpPr>
        <p:spPr>
          <a:xfrm>
            <a:off x="1199212" y="3003214"/>
            <a:ext cx="310271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AF3F694-FB0A-0341-BFD1-150070BFE0D4}"/>
              </a:ext>
            </a:extLst>
          </p:cNvPr>
          <p:cNvCxnSpPr>
            <a:cxnSpLocks/>
          </p:cNvCxnSpPr>
          <p:nvPr/>
        </p:nvCxnSpPr>
        <p:spPr>
          <a:xfrm>
            <a:off x="4416800" y="3003214"/>
            <a:ext cx="25408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98BFF46-37D4-8A46-B96E-C5CF56122E9D}"/>
              </a:ext>
            </a:extLst>
          </p:cNvPr>
          <p:cNvCxnSpPr>
            <a:cxnSpLocks/>
            <a:stCxn id="27" idx="4"/>
          </p:cNvCxnSpPr>
          <p:nvPr/>
        </p:nvCxnSpPr>
        <p:spPr>
          <a:xfrm>
            <a:off x="4355925" y="3057214"/>
            <a:ext cx="0" cy="59576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1E38CA0-08AA-D94A-B083-F849113508E8}"/>
              </a:ext>
            </a:extLst>
          </p:cNvPr>
          <p:cNvCxnSpPr>
            <a:cxnSpLocks/>
          </p:cNvCxnSpPr>
          <p:nvPr/>
        </p:nvCxnSpPr>
        <p:spPr>
          <a:xfrm>
            <a:off x="1004356" y="3657333"/>
            <a:ext cx="6674084" cy="58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7CFECE1-2C3A-C247-8B4D-62B6487B6BF7}"/>
              </a:ext>
            </a:extLst>
          </p:cNvPr>
          <p:cNvCxnSpPr>
            <a:cxnSpLocks/>
          </p:cNvCxnSpPr>
          <p:nvPr/>
        </p:nvCxnSpPr>
        <p:spPr>
          <a:xfrm>
            <a:off x="6988120" y="3003214"/>
            <a:ext cx="567712"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8A64EDC-3E24-824A-B914-DE1F4BFDD781}"/>
              </a:ext>
            </a:extLst>
          </p:cNvPr>
          <p:cNvCxnSpPr>
            <a:cxnSpLocks/>
          </p:cNvCxnSpPr>
          <p:nvPr/>
        </p:nvCxnSpPr>
        <p:spPr>
          <a:xfrm>
            <a:off x="1004356"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6F0342-A4D7-E14E-9498-44C13DEC4E46}"/>
              </a:ext>
            </a:extLst>
          </p:cNvPr>
          <p:cNvCxnSpPr>
            <a:cxnSpLocks/>
          </p:cNvCxnSpPr>
          <p:nvPr/>
        </p:nvCxnSpPr>
        <p:spPr>
          <a:xfrm flipH="1">
            <a:off x="6023372"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0AEBE50-690F-D548-BCE5-27BF0787228A}"/>
              </a:ext>
            </a:extLst>
          </p:cNvPr>
          <p:cNvCxnSpPr>
            <a:cxnSpLocks/>
          </p:cNvCxnSpPr>
          <p:nvPr/>
        </p:nvCxnSpPr>
        <p:spPr>
          <a:xfrm>
            <a:off x="4350409" y="3652983"/>
            <a:ext cx="0"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6C7308-D457-5643-8016-7C9AEE56FD2F}"/>
              </a:ext>
            </a:extLst>
          </p:cNvPr>
          <p:cNvCxnSpPr>
            <a:cxnSpLocks/>
          </p:cNvCxnSpPr>
          <p:nvPr/>
        </p:nvCxnSpPr>
        <p:spPr>
          <a:xfrm>
            <a:off x="2677447" y="3663205"/>
            <a:ext cx="0" cy="2115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8AB5800C-22F9-CA4C-98DE-480012817905}"/>
              </a:ext>
            </a:extLst>
          </p:cNvPr>
          <p:cNvSpPr txBox="1"/>
          <p:nvPr/>
        </p:nvSpPr>
        <p:spPr>
          <a:xfrm>
            <a:off x="3776625" y="4777430"/>
            <a:ext cx="1272265" cy="1023357"/>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Innovation</a:t>
            </a:r>
          </a:p>
          <a:p>
            <a:pPr algn="ctr">
              <a:spcAft>
                <a:spcPts val="300"/>
              </a:spcAft>
            </a:pPr>
            <a:r>
              <a:rPr lang="en-GB" sz="1400" dirty="0">
                <a:solidFill>
                  <a:schemeClr val="bg1"/>
                </a:solidFill>
              </a:rPr>
              <a:t> Adapting to the new normal</a:t>
            </a:r>
          </a:p>
        </p:txBody>
      </p:sp>
      <p:sp>
        <p:nvSpPr>
          <p:cNvPr id="58" name="TextBox 57">
            <a:extLst>
              <a:ext uri="{FF2B5EF4-FFF2-40B4-BE49-F238E27FC236}">
                <a16:creationId xmlns:a16="http://schemas.microsoft.com/office/drawing/2014/main" id="{9773C595-679A-EC47-8B64-D5E537837C5C}"/>
              </a:ext>
            </a:extLst>
          </p:cNvPr>
          <p:cNvSpPr txBox="1"/>
          <p:nvPr/>
        </p:nvSpPr>
        <p:spPr>
          <a:xfrm>
            <a:off x="3776625" y="2569051"/>
            <a:ext cx="1158599"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Needs</a:t>
            </a:r>
          </a:p>
        </p:txBody>
      </p:sp>
      <p:sp>
        <p:nvSpPr>
          <p:cNvPr id="59" name="TextBox 58">
            <a:extLst>
              <a:ext uri="{FF2B5EF4-FFF2-40B4-BE49-F238E27FC236}">
                <a16:creationId xmlns:a16="http://schemas.microsoft.com/office/drawing/2014/main" id="{9F65D92C-C319-E947-805C-D7275B5DD87C}"/>
              </a:ext>
            </a:extLst>
          </p:cNvPr>
          <p:cNvSpPr txBox="1"/>
          <p:nvPr/>
        </p:nvSpPr>
        <p:spPr>
          <a:xfrm>
            <a:off x="6841959" y="2569051"/>
            <a:ext cx="1443535" cy="307777"/>
          </a:xfrm>
          <a:prstGeom prst="rect">
            <a:avLst/>
          </a:prstGeom>
          <a:noFill/>
        </p:spPr>
        <p:txBody>
          <a:bodyPr wrap="square" rtlCol="0">
            <a:spAutoFit/>
          </a:bodyPr>
          <a:lstStyle/>
          <a:p>
            <a:pPr algn="ctr">
              <a:spcAft>
                <a:spcPts val="300"/>
              </a:spcAft>
            </a:pPr>
            <a:r>
              <a:rPr lang="en-GB" sz="1400">
                <a:solidFill>
                  <a:schemeClr val="bg1"/>
                </a:solidFill>
                <a:cs typeface="Futura Medium" panose="020B0602020204020303" pitchFamily="34" charset="-79"/>
              </a:rPr>
              <a:t>Future state</a:t>
            </a:r>
          </a:p>
        </p:txBody>
      </p:sp>
      <p:sp>
        <p:nvSpPr>
          <p:cNvPr id="25" name="Rectangle 24">
            <a:extLst>
              <a:ext uri="{FF2B5EF4-FFF2-40B4-BE49-F238E27FC236}">
                <a16:creationId xmlns:a16="http://schemas.microsoft.com/office/drawing/2014/main" id="{0C8A8535-1254-5549-B65D-5174F69D0A4E}"/>
              </a:ext>
            </a:extLst>
          </p:cNvPr>
          <p:cNvSpPr/>
          <p:nvPr/>
        </p:nvSpPr>
        <p:spPr>
          <a:xfrm>
            <a:off x="403726" y="1258115"/>
            <a:ext cx="6298709" cy="803618"/>
          </a:xfrm>
          <a:prstGeom prst="rect">
            <a:avLst/>
          </a:prstGeom>
        </p:spPr>
        <p:txBody>
          <a:bodyPr wrap="square">
            <a:spAutoFit/>
          </a:bodyPr>
          <a:lstStyle/>
          <a:p>
            <a:pPr>
              <a:lnSpc>
                <a:spcPts val="1880"/>
              </a:lnSpc>
            </a:pPr>
            <a:r>
              <a:rPr lang="en-GB" sz="1400" dirty="0">
                <a:solidFill>
                  <a:schemeClr val="bg1">
                    <a:alpha val="80000"/>
                  </a:schemeClr>
                </a:solidFill>
              </a:rPr>
              <a:t>Global megatrends and market pressures are influencing your organisations journey, to participate in the evolving digital financial ecosystem, creating five challenges.</a:t>
            </a:r>
          </a:p>
        </p:txBody>
      </p:sp>
      <p:pic>
        <p:nvPicPr>
          <p:cNvPr id="53" name="Picture 52">
            <a:extLst>
              <a:ext uri="{FF2B5EF4-FFF2-40B4-BE49-F238E27FC236}">
                <a16:creationId xmlns:a16="http://schemas.microsoft.com/office/drawing/2014/main" id="{A2C0AC47-F67E-FB49-9257-F9D172C2F89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10081" y="4117186"/>
            <a:ext cx="318897" cy="596646"/>
          </a:xfrm>
          <a:prstGeom prst="rect">
            <a:avLst/>
          </a:prstGeom>
        </p:spPr>
      </p:pic>
      <p:cxnSp>
        <p:nvCxnSpPr>
          <p:cNvPr id="31" name="Straight Connector 30">
            <a:extLst>
              <a:ext uri="{FF2B5EF4-FFF2-40B4-BE49-F238E27FC236}">
                <a16:creationId xmlns:a16="http://schemas.microsoft.com/office/drawing/2014/main" id="{ABFE27D9-8FDE-49D5-8E8E-FA424955E64F}"/>
              </a:ext>
            </a:extLst>
          </p:cNvPr>
          <p:cNvCxnSpPr>
            <a:cxnSpLocks/>
          </p:cNvCxnSpPr>
          <p:nvPr/>
        </p:nvCxnSpPr>
        <p:spPr>
          <a:xfrm flipH="1">
            <a:off x="7678440" y="3652983"/>
            <a:ext cx="2944" cy="2217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C4DDDE3-8842-4144-AD03-0D5288FCC1E7}"/>
              </a:ext>
            </a:extLst>
          </p:cNvPr>
          <p:cNvSpPr txBox="1"/>
          <p:nvPr/>
        </p:nvSpPr>
        <p:spPr>
          <a:xfrm>
            <a:off x="6797207" y="4763857"/>
            <a:ext cx="1776129"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Profitability</a:t>
            </a:r>
          </a:p>
          <a:p>
            <a:pPr algn="ctr">
              <a:spcAft>
                <a:spcPts val="300"/>
              </a:spcAft>
            </a:pPr>
            <a:r>
              <a:rPr lang="en-GB" sz="1400" dirty="0">
                <a:solidFill>
                  <a:schemeClr val="bg1"/>
                </a:solidFill>
              </a:rPr>
              <a:t>Increasing return on capital</a:t>
            </a:r>
          </a:p>
        </p:txBody>
      </p:sp>
      <p:sp>
        <p:nvSpPr>
          <p:cNvPr id="2" name="TextBox 1">
            <a:extLst>
              <a:ext uri="{FF2B5EF4-FFF2-40B4-BE49-F238E27FC236}">
                <a16:creationId xmlns:a16="http://schemas.microsoft.com/office/drawing/2014/main" id="{CF1518D8-8CE8-4736-908A-B03E6088339B}"/>
              </a:ext>
            </a:extLst>
          </p:cNvPr>
          <p:cNvSpPr txBox="1"/>
          <p:nvPr/>
        </p:nvSpPr>
        <p:spPr>
          <a:xfrm>
            <a:off x="5423737" y="4783315"/>
            <a:ext cx="1272265"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Efficiency</a:t>
            </a:r>
          </a:p>
          <a:p>
            <a:pPr algn="ctr">
              <a:spcAft>
                <a:spcPts val="300"/>
              </a:spcAft>
            </a:pPr>
            <a:r>
              <a:rPr lang="en-GB" sz="1400" dirty="0">
                <a:solidFill>
                  <a:schemeClr val="bg1"/>
                </a:solidFill>
              </a:rPr>
              <a:t> Reducing friction</a:t>
            </a:r>
          </a:p>
        </p:txBody>
      </p:sp>
      <p:grpSp>
        <p:nvGrpSpPr>
          <p:cNvPr id="55" name="Graphic 32" descr="Handshake">
            <a:extLst>
              <a:ext uri="{FF2B5EF4-FFF2-40B4-BE49-F238E27FC236}">
                <a16:creationId xmlns:a16="http://schemas.microsoft.com/office/drawing/2014/main" id="{784A0239-2D13-4C3B-99A5-6AE729A56507}"/>
              </a:ext>
            </a:extLst>
          </p:cNvPr>
          <p:cNvGrpSpPr/>
          <p:nvPr/>
        </p:nvGrpSpPr>
        <p:grpSpPr>
          <a:xfrm>
            <a:off x="698355" y="4125820"/>
            <a:ext cx="684000" cy="684000"/>
            <a:chOff x="2523879" y="1465883"/>
            <a:chExt cx="612000" cy="612000"/>
          </a:xfrm>
        </p:grpSpPr>
        <p:sp>
          <p:nvSpPr>
            <p:cNvPr id="56" name="Freeform: Shape 55">
              <a:extLst>
                <a:ext uri="{FF2B5EF4-FFF2-40B4-BE49-F238E27FC236}">
                  <a16:creationId xmlns:a16="http://schemas.microsoft.com/office/drawing/2014/main" id="{753D58DE-92F3-4ECF-80CD-5E54BD41D1D1}"/>
                </a:ext>
              </a:extLst>
            </p:cNvPr>
            <p:cNvSpPr/>
            <p:nvPr/>
          </p:nvSpPr>
          <p:spPr>
            <a:xfrm>
              <a:off x="2796294" y="1873448"/>
              <a:ext cx="49955" cy="53984"/>
            </a:xfrm>
            <a:custGeom>
              <a:avLst/>
              <a:gdLst>
                <a:gd name="connsiteX0" fmla="*/ 13822 w 49955"/>
                <a:gd name="connsiteY0" fmla="*/ 53984 h 53984"/>
                <a:gd name="connsiteX1" fmla="*/ 4259 w 49955"/>
                <a:gd name="connsiteY1" fmla="*/ 50797 h 53984"/>
                <a:gd name="connsiteX2" fmla="*/ 2984 w 49955"/>
                <a:gd name="connsiteY2" fmla="*/ 32947 h 53984"/>
                <a:gd name="connsiteX3" fmla="*/ 27847 w 49955"/>
                <a:gd name="connsiteY3" fmla="*/ 4259 h 53984"/>
                <a:gd name="connsiteX4" fmla="*/ 45697 w 49955"/>
                <a:gd name="connsiteY4" fmla="*/ 2984 h 53984"/>
                <a:gd name="connsiteX5" fmla="*/ 46972 w 49955"/>
                <a:gd name="connsiteY5" fmla="*/ 20834 h 53984"/>
                <a:gd name="connsiteX6" fmla="*/ 22109 w 49955"/>
                <a:gd name="connsiteY6" fmla="*/ 49522 h 53984"/>
                <a:gd name="connsiteX7" fmla="*/ 13822 w 49955"/>
                <a:gd name="connsiteY7" fmla="*/ 53984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55" h="53984">
                  <a:moveTo>
                    <a:pt x="13822" y="53984"/>
                  </a:moveTo>
                  <a:cubicBezTo>
                    <a:pt x="10634" y="53984"/>
                    <a:pt x="6809" y="53347"/>
                    <a:pt x="4259" y="50797"/>
                  </a:cubicBezTo>
                  <a:cubicBezTo>
                    <a:pt x="-841" y="46334"/>
                    <a:pt x="-1478" y="38047"/>
                    <a:pt x="2984" y="32947"/>
                  </a:cubicBezTo>
                  <a:lnTo>
                    <a:pt x="27847" y="4259"/>
                  </a:lnTo>
                  <a:cubicBezTo>
                    <a:pt x="32309" y="-841"/>
                    <a:pt x="40597" y="-1478"/>
                    <a:pt x="45697" y="2984"/>
                  </a:cubicBezTo>
                  <a:cubicBezTo>
                    <a:pt x="50797" y="7447"/>
                    <a:pt x="51434" y="15734"/>
                    <a:pt x="46972" y="20834"/>
                  </a:cubicBezTo>
                  <a:lnTo>
                    <a:pt x="22109" y="49522"/>
                  </a:lnTo>
                  <a:cubicBezTo>
                    <a:pt x="20197" y="52072"/>
                    <a:pt x="17009" y="53347"/>
                    <a:pt x="13822" y="53984"/>
                  </a:cubicBezTo>
                  <a:close/>
                </a:path>
              </a:pathLst>
            </a:custGeom>
            <a:solidFill>
              <a:srgbClr val="FFFFFF"/>
            </a:solidFill>
            <a:ln w="6350" cap="flat">
              <a:noFill/>
              <a:prstDash val="solid"/>
              <a:miter/>
            </a:ln>
          </p:spPr>
          <p:txBody>
            <a:bodyPr rtlCol="0" anchor="ctr"/>
            <a:lstStyle/>
            <a:p>
              <a:endParaRPr lang="en-GB"/>
            </a:p>
          </p:txBody>
        </p:sp>
        <p:sp>
          <p:nvSpPr>
            <p:cNvPr id="57" name="Freeform: Shape 56">
              <a:extLst>
                <a:ext uri="{FF2B5EF4-FFF2-40B4-BE49-F238E27FC236}">
                  <a16:creationId xmlns:a16="http://schemas.microsoft.com/office/drawing/2014/main" id="{3FABAF6C-F8F1-48E7-8D14-F96203417FF8}"/>
                </a:ext>
              </a:extLst>
            </p:cNvPr>
            <p:cNvSpPr/>
            <p:nvPr/>
          </p:nvSpPr>
          <p:spPr>
            <a:xfrm>
              <a:off x="2753908" y="1847637"/>
              <a:ext cx="60778" cy="65292"/>
            </a:xfrm>
            <a:custGeom>
              <a:avLst/>
              <a:gdLst>
                <a:gd name="connsiteX0" fmla="*/ 17320 w 60778"/>
                <a:gd name="connsiteY0" fmla="*/ 65133 h 65292"/>
                <a:gd name="connsiteX1" fmla="*/ 5208 w 60778"/>
                <a:gd name="connsiteY1" fmla="*/ 61308 h 65292"/>
                <a:gd name="connsiteX2" fmla="*/ 3933 w 60778"/>
                <a:gd name="connsiteY2" fmla="*/ 38995 h 65292"/>
                <a:gd name="connsiteX3" fmla="*/ 33258 w 60778"/>
                <a:gd name="connsiteY3" fmla="*/ 5208 h 65292"/>
                <a:gd name="connsiteX4" fmla="*/ 55570 w 60778"/>
                <a:gd name="connsiteY4" fmla="*/ 3933 h 65292"/>
                <a:gd name="connsiteX5" fmla="*/ 56845 w 60778"/>
                <a:gd name="connsiteY5" fmla="*/ 26245 h 65292"/>
                <a:gd name="connsiteX6" fmla="*/ 27520 w 60778"/>
                <a:gd name="connsiteY6" fmla="*/ 60033 h 65292"/>
                <a:gd name="connsiteX7" fmla="*/ 17320 w 60778"/>
                <a:gd name="connsiteY7" fmla="*/ 65133 h 6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8" h="65292">
                  <a:moveTo>
                    <a:pt x="17320" y="65133"/>
                  </a:moveTo>
                  <a:cubicBezTo>
                    <a:pt x="12858" y="65770"/>
                    <a:pt x="9033" y="64495"/>
                    <a:pt x="5208" y="61308"/>
                  </a:cubicBezTo>
                  <a:cubicBezTo>
                    <a:pt x="-1167" y="55570"/>
                    <a:pt x="-1805" y="45370"/>
                    <a:pt x="3933" y="38995"/>
                  </a:cubicBezTo>
                  <a:lnTo>
                    <a:pt x="33258" y="5208"/>
                  </a:lnTo>
                  <a:cubicBezTo>
                    <a:pt x="38995" y="-1167"/>
                    <a:pt x="49195" y="-1805"/>
                    <a:pt x="55570" y="3933"/>
                  </a:cubicBezTo>
                  <a:cubicBezTo>
                    <a:pt x="61945" y="9670"/>
                    <a:pt x="62583" y="19870"/>
                    <a:pt x="56845" y="26245"/>
                  </a:cubicBezTo>
                  <a:lnTo>
                    <a:pt x="27520" y="60033"/>
                  </a:lnTo>
                  <a:cubicBezTo>
                    <a:pt x="24970" y="63220"/>
                    <a:pt x="21145" y="65133"/>
                    <a:pt x="17320" y="65133"/>
                  </a:cubicBezTo>
                  <a:close/>
                </a:path>
              </a:pathLst>
            </a:custGeom>
            <a:solidFill>
              <a:srgbClr val="FFFFFF"/>
            </a:solidFill>
            <a:ln w="6350"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3C436FA6-48F1-4429-BBFC-518DAFB604D3}"/>
                </a:ext>
              </a:extLst>
            </p:cNvPr>
            <p:cNvSpPr/>
            <p:nvPr/>
          </p:nvSpPr>
          <p:spPr>
            <a:xfrm>
              <a:off x="2710522" y="1817638"/>
              <a:ext cx="67226" cy="71666"/>
            </a:xfrm>
            <a:custGeom>
              <a:avLst/>
              <a:gdLst>
                <a:gd name="connsiteX0" fmla="*/ 20544 w 67226"/>
                <a:gd name="connsiteY0" fmla="*/ 71544 h 71666"/>
                <a:gd name="connsiteX1" fmla="*/ 6519 w 67226"/>
                <a:gd name="connsiteY1" fmla="*/ 67082 h 71666"/>
                <a:gd name="connsiteX2" fmla="*/ 4607 w 67226"/>
                <a:gd name="connsiteY2" fmla="*/ 40307 h 71666"/>
                <a:gd name="connsiteX3" fmla="*/ 33932 w 67226"/>
                <a:gd name="connsiteY3" fmla="*/ 6519 h 71666"/>
                <a:gd name="connsiteX4" fmla="*/ 60707 w 67226"/>
                <a:gd name="connsiteY4" fmla="*/ 4607 h 71666"/>
                <a:gd name="connsiteX5" fmla="*/ 62619 w 67226"/>
                <a:gd name="connsiteY5" fmla="*/ 31382 h 71666"/>
                <a:gd name="connsiteX6" fmla="*/ 33294 w 67226"/>
                <a:gd name="connsiteY6" fmla="*/ 65169 h 71666"/>
                <a:gd name="connsiteX7" fmla="*/ 20544 w 67226"/>
                <a:gd name="connsiteY7" fmla="*/ 71544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26" h="71666">
                  <a:moveTo>
                    <a:pt x="20544" y="71544"/>
                  </a:moveTo>
                  <a:cubicBezTo>
                    <a:pt x="15444" y="72182"/>
                    <a:pt x="10344" y="70269"/>
                    <a:pt x="6519" y="67082"/>
                  </a:cubicBezTo>
                  <a:cubicBezTo>
                    <a:pt x="-1131" y="60069"/>
                    <a:pt x="-2406" y="47957"/>
                    <a:pt x="4607" y="40307"/>
                  </a:cubicBezTo>
                  <a:lnTo>
                    <a:pt x="33932" y="6519"/>
                  </a:lnTo>
                  <a:cubicBezTo>
                    <a:pt x="40944" y="-1131"/>
                    <a:pt x="53057" y="-2406"/>
                    <a:pt x="60707" y="4607"/>
                  </a:cubicBezTo>
                  <a:cubicBezTo>
                    <a:pt x="68357" y="11619"/>
                    <a:pt x="69632" y="23732"/>
                    <a:pt x="62619" y="31382"/>
                  </a:cubicBezTo>
                  <a:lnTo>
                    <a:pt x="33294" y="65169"/>
                  </a:lnTo>
                  <a:cubicBezTo>
                    <a:pt x="30107" y="68994"/>
                    <a:pt x="25007" y="71544"/>
                    <a:pt x="20544" y="71544"/>
                  </a:cubicBezTo>
                  <a:close/>
                </a:path>
              </a:pathLst>
            </a:custGeom>
            <a:solidFill>
              <a:srgbClr val="FFFFFF"/>
            </a:solidFill>
            <a:ln w="6350"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1183E5DB-BE52-478E-9B2D-0DBAA6BEFB37}"/>
                </a:ext>
              </a:extLst>
            </p:cNvPr>
            <p:cNvSpPr/>
            <p:nvPr/>
          </p:nvSpPr>
          <p:spPr>
            <a:xfrm>
              <a:off x="2663984" y="1789588"/>
              <a:ext cx="71688" cy="76128"/>
            </a:xfrm>
            <a:custGeom>
              <a:avLst/>
              <a:gdLst>
                <a:gd name="connsiteX0" fmla="*/ 20544 w 71688"/>
                <a:gd name="connsiteY0" fmla="*/ 76007 h 76128"/>
                <a:gd name="connsiteX1" fmla="*/ 6519 w 71688"/>
                <a:gd name="connsiteY1" fmla="*/ 71544 h 76128"/>
                <a:gd name="connsiteX2" fmla="*/ 4607 w 71688"/>
                <a:gd name="connsiteY2" fmla="*/ 44769 h 76128"/>
                <a:gd name="connsiteX3" fmla="*/ 38394 w 71688"/>
                <a:gd name="connsiteY3" fmla="*/ 6519 h 76128"/>
                <a:gd name="connsiteX4" fmla="*/ 65169 w 71688"/>
                <a:gd name="connsiteY4" fmla="*/ 4607 h 76128"/>
                <a:gd name="connsiteX5" fmla="*/ 67082 w 71688"/>
                <a:gd name="connsiteY5" fmla="*/ 31382 h 76128"/>
                <a:gd name="connsiteX6" fmla="*/ 33294 w 71688"/>
                <a:gd name="connsiteY6" fmla="*/ 69632 h 76128"/>
                <a:gd name="connsiteX7" fmla="*/ 20544 w 71688"/>
                <a:gd name="connsiteY7" fmla="*/ 76007 h 7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88" h="76128">
                  <a:moveTo>
                    <a:pt x="20544" y="76007"/>
                  </a:moveTo>
                  <a:cubicBezTo>
                    <a:pt x="15444" y="76644"/>
                    <a:pt x="10344" y="74732"/>
                    <a:pt x="6519" y="71544"/>
                  </a:cubicBezTo>
                  <a:cubicBezTo>
                    <a:pt x="-1131" y="64532"/>
                    <a:pt x="-2406" y="52419"/>
                    <a:pt x="4607" y="44769"/>
                  </a:cubicBezTo>
                  <a:lnTo>
                    <a:pt x="38394" y="6519"/>
                  </a:lnTo>
                  <a:cubicBezTo>
                    <a:pt x="45407" y="-1131"/>
                    <a:pt x="57519" y="-2406"/>
                    <a:pt x="65169" y="4607"/>
                  </a:cubicBezTo>
                  <a:cubicBezTo>
                    <a:pt x="72819" y="11619"/>
                    <a:pt x="74094" y="23732"/>
                    <a:pt x="67082" y="31382"/>
                  </a:cubicBezTo>
                  <a:lnTo>
                    <a:pt x="33294" y="69632"/>
                  </a:lnTo>
                  <a:cubicBezTo>
                    <a:pt x="29469" y="73457"/>
                    <a:pt x="25007" y="75369"/>
                    <a:pt x="20544" y="76007"/>
                  </a:cubicBezTo>
                  <a:close/>
                </a:path>
              </a:pathLst>
            </a:custGeom>
            <a:solidFill>
              <a:srgbClr val="FFFFFF"/>
            </a:solidFill>
            <a:ln w="635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E6C1F2C2-C298-4D23-95FE-16F843E3294F}"/>
                </a:ext>
              </a:extLst>
            </p:cNvPr>
            <p:cNvSpPr/>
            <p:nvPr/>
          </p:nvSpPr>
          <p:spPr>
            <a:xfrm>
              <a:off x="2553203" y="1605495"/>
              <a:ext cx="127550" cy="151775"/>
            </a:xfrm>
            <a:custGeom>
              <a:avLst/>
              <a:gdLst>
                <a:gd name="connsiteX0" fmla="*/ 0 w 127550"/>
                <a:gd name="connsiteY0" fmla="*/ 119850 h 151775"/>
                <a:gd name="connsiteX1" fmla="*/ 49088 w 127550"/>
                <a:gd name="connsiteY1" fmla="*/ 149813 h 151775"/>
                <a:gd name="connsiteX2" fmla="*/ 66300 w 127550"/>
                <a:gd name="connsiteY2" fmla="*/ 145350 h 151775"/>
                <a:gd name="connsiteX3" fmla="*/ 125587 w 127550"/>
                <a:gd name="connsiteY3" fmla="*/ 47175 h 151775"/>
                <a:gd name="connsiteX4" fmla="*/ 121125 w 127550"/>
                <a:gd name="connsiteY4" fmla="*/ 29963 h 151775"/>
                <a:gd name="connsiteX5" fmla="*/ 72675 w 127550"/>
                <a:gd name="connsiteY5" fmla="*/ 0 h 151775"/>
                <a:gd name="connsiteX6" fmla="*/ 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0" y="119850"/>
                  </a:moveTo>
                  <a:lnTo>
                    <a:pt x="49088" y="149813"/>
                  </a:lnTo>
                  <a:cubicBezTo>
                    <a:pt x="54825" y="153638"/>
                    <a:pt x="63113" y="151725"/>
                    <a:pt x="66300" y="145350"/>
                  </a:cubicBezTo>
                  <a:lnTo>
                    <a:pt x="125587" y="47175"/>
                  </a:lnTo>
                  <a:cubicBezTo>
                    <a:pt x="129413" y="41438"/>
                    <a:pt x="127500" y="33150"/>
                    <a:pt x="121125" y="29963"/>
                  </a:cubicBezTo>
                  <a:lnTo>
                    <a:pt x="72675" y="0"/>
                  </a:lnTo>
                  <a:lnTo>
                    <a:pt x="0" y="119850"/>
                  </a:lnTo>
                  <a:close/>
                </a:path>
              </a:pathLst>
            </a:custGeom>
            <a:solidFill>
              <a:srgbClr val="BECF4C"/>
            </a:solidFill>
            <a:ln w="6350" cap="flat">
              <a:noFill/>
              <a:prstDash val="solid"/>
              <a:miter/>
            </a:ln>
          </p:spPr>
          <p:txBody>
            <a:bodyPr rtlCol="0" anchor="ctr"/>
            <a:lstStyle/>
            <a:p>
              <a:endParaRPr lang="en-GB"/>
            </a:p>
          </p:txBody>
        </p:sp>
        <p:sp>
          <p:nvSpPr>
            <p:cNvPr id="64" name="Freeform: Shape 63">
              <a:extLst>
                <a:ext uri="{FF2B5EF4-FFF2-40B4-BE49-F238E27FC236}">
                  <a16:creationId xmlns:a16="http://schemas.microsoft.com/office/drawing/2014/main" id="{5B9C88ED-9259-4478-A50C-93BF2FE551DA}"/>
                </a:ext>
              </a:extLst>
            </p:cNvPr>
            <p:cNvSpPr/>
            <p:nvPr/>
          </p:nvSpPr>
          <p:spPr>
            <a:xfrm>
              <a:off x="2631616" y="1662870"/>
              <a:ext cx="341807" cy="274248"/>
            </a:xfrm>
            <a:custGeom>
              <a:avLst/>
              <a:gdLst>
                <a:gd name="connsiteX0" fmla="*/ 334688 w 341807"/>
                <a:gd name="connsiteY0" fmla="*/ 145988 h 274248"/>
                <a:gd name="connsiteX1" fmla="*/ 232050 w 341807"/>
                <a:gd name="connsiteY1" fmla="*/ 58013 h 274248"/>
                <a:gd name="connsiteX2" fmla="*/ 225038 w 341807"/>
                <a:gd name="connsiteY2" fmla="*/ 51638 h 274248"/>
                <a:gd name="connsiteX3" fmla="*/ 181050 w 341807"/>
                <a:gd name="connsiteY3" fmla="*/ 102000 h 274248"/>
                <a:gd name="connsiteX4" fmla="*/ 155550 w 341807"/>
                <a:gd name="connsiteY4" fmla="*/ 114750 h 274248"/>
                <a:gd name="connsiteX5" fmla="*/ 152363 w 341807"/>
                <a:gd name="connsiteY5" fmla="*/ 114750 h 274248"/>
                <a:gd name="connsiteX6" fmla="*/ 127500 w 341807"/>
                <a:gd name="connsiteY6" fmla="*/ 105188 h 274248"/>
                <a:gd name="connsiteX7" fmla="*/ 123675 w 341807"/>
                <a:gd name="connsiteY7" fmla="*/ 51000 h 274248"/>
                <a:gd name="connsiteX8" fmla="*/ 161288 w 341807"/>
                <a:gd name="connsiteY8" fmla="*/ 7650 h 274248"/>
                <a:gd name="connsiteX9" fmla="*/ 55463 w 341807"/>
                <a:gd name="connsiteY9" fmla="*/ 0 h 274248"/>
                <a:gd name="connsiteX10" fmla="*/ 0 w 341807"/>
                <a:gd name="connsiteY10" fmla="*/ 91800 h 274248"/>
                <a:gd name="connsiteX11" fmla="*/ 43350 w 341807"/>
                <a:gd name="connsiteY11" fmla="*/ 142163 h 274248"/>
                <a:gd name="connsiteX12" fmla="*/ 59925 w 341807"/>
                <a:gd name="connsiteY12" fmla="*/ 123038 h 274248"/>
                <a:gd name="connsiteX13" fmla="*/ 84150 w 341807"/>
                <a:gd name="connsiteY13" fmla="*/ 112200 h 274248"/>
                <a:gd name="connsiteX14" fmla="*/ 84150 w 341807"/>
                <a:gd name="connsiteY14" fmla="*/ 112200 h 274248"/>
                <a:gd name="connsiteX15" fmla="*/ 105188 w 341807"/>
                <a:gd name="connsiteY15" fmla="*/ 119850 h 274248"/>
                <a:gd name="connsiteX16" fmla="*/ 116025 w 341807"/>
                <a:gd name="connsiteY16" fmla="*/ 142800 h 274248"/>
                <a:gd name="connsiteX17" fmla="*/ 126863 w 341807"/>
                <a:gd name="connsiteY17" fmla="*/ 140888 h 274248"/>
                <a:gd name="connsiteX18" fmla="*/ 147900 w 341807"/>
                <a:gd name="connsiteY18" fmla="*/ 148538 h 274248"/>
                <a:gd name="connsiteX19" fmla="*/ 158738 w 341807"/>
                <a:gd name="connsiteY19" fmla="*/ 172125 h 274248"/>
                <a:gd name="connsiteX20" fmla="*/ 167025 w 341807"/>
                <a:gd name="connsiteY20" fmla="*/ 170850 h 274248"/>
                <a:gd name="connsiteX21" fmla="*/ 167025 w 341807"/>
                <a:gd name="connsiteY21" fmla="*/ 170850 h 274248"/>
                <a:gd name="connsiteX22" fmla="*/ 186150 w 341807"/>
                <a:gd name="connsiteY22" fmla="*/ 177863 h 274248"/>
                <a:gd name="connsiteX23" fmla="*/ 195713 w 341807"/>
                <a:gd name="connsiteY23" fmla="*/ 197625 h 274248"/>
                <a:gd name="connsiteX24" fmla="*/ 202725 w 341807"/>
                <a:gd name="connsiteY24" fmla="*/ 196350 h 274248"/>
                <a:gd name="connsiteX25" fmla="*/ 202725 w 341807"/>
                <a:gd name="connsiteY25" fmla="*/ 196350 h 274248"/>
                <a:gd name="connsiteX26" fmla="*/ 219300 w 341807"/>
                <a:gd name="connsiteY26" fmla="*/ 202725 h 274248"/>
                <a:gd name="connsiteX27" fmla="*/ 228225 w 341807"/>
                <a:gd name="connsiteY27" fmla="*/ 219938 h 274248"/>
                <a:gd name="connsiteX28" fmla="*/ 221850 w 341807"/>
                <a:gd name="connsiteY28" fmla="*/ 238425 h 274248"/>
                <a:gd name="connsiteX29" fmla="*/ 200175 w 341807"/>
                <a:gd name="connsiteY29" fmla="*/ 263287 h 274248"/>
                <a:gd name="connsiteX30" fmla="*/ 209100 w 341807"/>
                <a:gd name="connsiteY30" fmla="*/ 270300 h 274248"/>
                <a:gd name="connsiteX31" fmla="*/ 224400 w 341807"/>
                <a:gd name="connsiteY31" fmla="*/ 274125 h 274248"/>
                <a:gd name="connsiteX32" fmla="*/ 247350 w 341807"/>
                <a:gd name="connsiteY32" fmla="*/ 246713 h 274248"/>
                <a:gd name="connsiteX33" fmla="*/ 247350 w 341807"/>
                <a:gd name="connsiteY33" fmla="*/ 246075 h 274248"/>
                <a:gd name="connsiteX34" fmla="*/ 253725 w 341807"/>
                <a:gd name="connsiteY34" fmla="*/ 246713 h 274248"/>
                <a:gd name="connsiteX35" fmla="*/ 276675 w 341807"/>
                <a:gd name="connsiteY35" fmla="*/ 219300 h 274248"/>
                <a:gd name="connsiteX36" fmla="*/ 276675 w 341807"/>
                <a:gd name="connsiteY36" fmla="*/ 218662 h 274248"/>
                <a:gd name="connsiteX37" fmla="*/ 283050 w 341807"/>
                <a:gd name="connsiteY37" fmla="*/ 219300 h 274248"/>
                <a:gd name="connsiteX38" fmla="*/ 306000 w 341807"/>
                <a:gd name="connsiteY38" fmla="*/ 191888 h 274248"/>
                <a:gd name="connsiteX39" fmla="*/ 305363 w 341807"/>
                <a:gd name="connsiteY39" fmla="*/ 188063 h 274248"/>
                <a:gd name="connsiteX40" fmla="*/ 318750 w 341807"/>
                <a:gd name="connsiteY40" fmla="*/ 190613 h 274248"/>
                <a:gd name="connsiteX41" fmla="*/ 341700 w 341807"/>
                <a:gd name="connsiteY41" fmla="*/ 163200 h 274248"/>
                <a:gd name="connsiteX42" fmla="*/ 334688 w 341807"/>
                <a:gd name="connsiteY42" fmla="*/ 145988 h 27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807" h="274248">
                  <a:moveTo>
                    <a:pt x="334688" y="145988"/>
                  </a:moveTo>
                  <a:lnTo>
                    <a:pt x="232050" y="58013"/>
                  </a:lnTo>
                  <a:lnTo>
                    <a:pt x="225038" y="51638"/>
                  </a:lnTo>
                  <a:lnTo>
                    <a:pt x="181050" y="102000"/>
                  </a:lnTo>
                  <a:cubicBezTo>
                    <a:pt x="174675" y="109650"/>
                    <a:pt x="165750" y="114113"/>
                    <a:pt x="155550" y="114750"/>
                  </a:cubicBezTo>
                  <a:cubicBezTo>
                    <a:pt x="154275" y="114750"/>
                    <a:pt x="153000" y="114750"/>
                    <a:pt x="152363" y="114750"/>
                  </a:cubicBezTo>
                  <a:cubicBezTo>
                    <a:pt x="142800" y="114750"/>
                    <a:pt x="133875" y="111563"/>
                    <a:pt x="127500" y="105188"/>
                  </a:cubicBezTo>
                  <a:cubicBezTo>
                    <a:pt x="111563" y="91163"/>
                    <a:pt x="110288" y="66938"/>
                    <a:pt x="123675" y="51000"/>
                  </a:cubicBezTo>
                  <a:lnTo>
                    <a:pt x="161288" y="7650"/>
                  </a:lnTo>
                  <a:cubicBezTo>
                    <a:pt x="131963" y="3825"/>
                    <a:pt x="94350" y="19125"/>
                    <a:pt x="55463" y="0"/>
                  </a:cubicBezTo>
                  <a:lnTo>
                    <a:pt x="0" y="91800"/>
                  </a:lnTo>
                  <a:lnTo>
                    <a:pt x="43350" y="142163"/>
                  </a:lnTo>
                  <a:lnTo>
                    <a:pt x="59925" y="123038"/>
                  </a:lnTo>
                  <a:cubicBezTo>
                    <a:pt x="65663" y="116025"/>
                    <a:pt x="74588" y="112200"/>
                    <a:pt x="84150" y="112200"/>
                  </a:cubicBezTo>
                  <a:lnTo>
                    <a:pt x="84150" y="112200"/>
                  </a:lnTo>
                  <a:cubicBezTo>
                    <a:pt x="91800" y="112200"/>
                    <a:pt x="99450" y="114750"/>
                    <a:pt x="105188" y="119850"/>
                  </a:cubicBezTo>
                  <a:cubicBezTo>
                    <a:pt x="112200" y="125587"/>
                    <a:pt x="115388" y="133875"/>
                    <a:pt x="116025" y="142800"/>
                  </a:cubicBezTo>
                  <a:cubicBezTo>
                    <a:pt x="119212" y="141525"/>
                    <a:pt x="123038" y="140888"/>
                    <a:pt x="126863" y="140888"/>
                  </a:cubicBezTo>
                  <a:cubicBezTo>
                    <a:pt x="134513" y="140888"/>
                    <a:pt x="142163" y="143438"/>
                    <a:pt x="147900" y="148538"/>
                  </a:cubicBezTo>
                  <a:cubicBezTo>
                    <a:pt x="154913" y="154913"/>
                    <a:pt x="158738" y="163200"/>
                    <a:pt x="158738" y="172125"/>
                  </a:cubicBezTo>
                  <a:cubicBezTo>
                    <a:pt x="161288" y="171488"/>
                    <a:pt x="164475" y="170850"/>
                    <a:pt x="167025" y="170850"/>
                  </a:cubicBezTo>
                  <a:lnTo>
                    <a:pt x="167025" y="170850"/>
                  </a:lnTo>
                  <a:cubicBezTo>
                    <a:pt x="174038" y="170850"/>
                    <a:pt x="180413" y="173400"/>
                    <a:pt x="186150" y="177863"/>
                  </a:cubicBezTo>
                  <a:cubicBezTo>
                    <a:pt x="191888" y="182963"/>
                    <a:pt x="195075" y="189975"/>
                    <a:pt x="195713" y="197625"/>
                  </a:cubicBezTo>
                  <a:cubicBezTo>
                    <a:pt x="197625" y="196988"/>
                    <a:pt x="200175" y="196350"/>
                    <a:pt x="202725" y="196350"/>
                  </a:cubicBezTo>
                  <a:lnTo>
                    <a:pt x="202725" y="196350"/>
                  </a:lnTo>
                  <a:cubicBezTo>
                    <a:pt x="209100" y="196350"/>
                    <a:pt x="214838" y="198263"/>
                    <a:pt x="219300" y="202725"/>
                  </a:cubicBezTo>
                  <a:cubicBezTo>
                    <a:pt x="224400" y="207188"/>
                    <a:pt x="227588" y="213563"/>
                    <a:pt x="228225" y="219938"/>
                  </a:cubicBezTo>
                  <a:cubicBezTo>
                    <a:pt x="228863" y="226950"/>
                    <a:pt x="226313" y="233325"/>
                    <a:pt x="221850" y="238425"/>
                  </a:cubicBezTo>
                  <a:lnTo>
                    <a:pt x="200175" y="263287"/>
                  </a:lnTo>
                  <a:lnTo>
                    <a:pt x="209100" y="270300"/>
                  </a:lnTo>
                  <a:cubicBezTo>
                    <a:pt x="213563" y="272850"/>
                    <a:pt x="218663" y="274763"/>
                    <a:pt x="224400" y="274125"/>
                  </a:cubicBezTo>
                  <a:cubicBezTo>
                    <a:pt x="238425" y="272850"/>
                    <a:pt x="248625" y="260738"/>
                    <a:pt x="247350" y="246713"/>
                  </a:cubicBezTo>
                  <a:cubicBezTo>
                    <a:pt x="247350" y="246713"/>
                    <a:pt x="247350" y="246075"/>
                    <a:pt x="247350" y="246075"/>
                  </a:cubicBezTo>
                  <a:cubicBezTo>
                    <a:pt x="249263" y="246713"/>
                    <a:pt x="251813" y="246713"/>
                    <a:pt x="253725" y="246713"/>
                  </a:cubicBezTo>
                  <a:cubicBezTo>
                    <a:pt x="267750" y="245438"/>
                    <a:pt x="277950" y="233325"/>
                    <a:pt x="276675" y="219300"/>
                  </a:cubicBezTo>
                  <a:cubicBezTo>
                    <a:pt x="276675" y="219300"/>
                    <a:pt x="276675" y="218662"/>
                    <a:pt x="276675" y="218662"/>
                  </a:cubicBezTo>
                  <a:cubicBezTo>
                    <a:pt x="278588" y="219300"/>
                    <a:pt x="281138" y="219300"/>
                    <a:pt x="283050" y="219300"/>
                  </a:cubicBezTo>
                  <a:cubicBezTo>
                    <a:pt x="297075" y="218025"/>
                    <a:pt x="307275" y="205913"/>
                    <a:pt x="306000" y="191888"/>
                  </a:cubicBezTo>
                  <a:cubicBezTo>
                    <a:pt x="306000" y="190613"/>
                    <a:pt x="305363" y="189338"/>
                    <a:pt x="305363" y="188063"/>
                  </a:cubicBezTo>
                  <a:cubicBezTo>
                    <a:pt x="309188" y="189975"/>
                    <a:pt x="313650" y="191250"/>
                    <a:pt x="318750" y="190613"/>
                  </a:cubicBezTo>
                  <a:cubicBezTo>
                    <a:pt x="332775" y="189338"/>
                    <a:pt x="342975" y="177225"/>
                    <a:pt x="341700" y="163200"/>
                  </a:cubicBezTo>
                  <a:cubicBezTo>
                    <a:pt x="342338" y="156188"/>
                    <a:pt x="339150" y="150450"/>
                    <a:pt x="334688" y="145988"/>
                  </a:cubicBezTo>
                  <a:close/>
                </a:path>
              </a:pathLst>
            </a:custGeom>
            <a:solidFill>
              <a:srgbClr val="FFFFFF"/>
            </a:solidFill>
            <a:ln w="6350" cap="flat">
              <a:noFill/>
              <a:prstDash val="solid"/>
              <a:miter/>
            </a:ln>
          </p:spPr>
          <p:txBody>
            <a:bodyPr rtlCol="0" anchor="ctr"/>
            <a:lstStyle/>
            <a:p>
              <a:endParaRPr lang="en-GB"/>
            </a:p>
          </p:txBody>
        </p:sp>
        <p:sp>
          <p:nvSpPr>
            <p:cNvPr id="65" name="Freeform: Shape 64">
              <a:extLst>
                <a:ext uri="{FF2B5EF4-FFF2-40B4-BE49-F238E27FC236}">
                  <a16:creationId xmlns:a16="http://schemas.microsoft.com/office/drawing/2014/main" id="{C0ED1EBA-019A-4220-8ED1-49756579AE44}"/>
                </a:ext>
              </a:extLst>
            </p:cNvPr>
            <p:cNvSpPr/>
            <p:nvPr/>
          </p:nvSpPr>
          <p:spPr>
            <a:xfrm>
              <a:off x="2979003" y="1605495"/>
              <a:ext cx="127550" cy="151775"/>
            </a:xfrm>
            <a:custGeom>
              <a:avLst/>
              <a:gdLst>
                <a:gd name="connsiteX0" fmla="*/ 127550 w 127550"/>
                <a:gd name="connsiteY0" fmla="*/ 119850 h 151775"/>
                <a:gd name="connsiteX1" fmla="*/ 78463 w 127550"/>
                <a:gd name="connsiteY1" fmla="*/ 149813 h 151775"/>
                <a:gd name="connsiteX2" fmla="*/ 61250 w 127550"/>
                <a:gd name="connsiteY2" fmla="*/ 145350 h 151775"/>
                <a:gd name="connsiteX3" fmla="*/ 1963 w 127550"/>
                <a:gd name="connsiteY3" fmla="*/ 47175 h 151775"/>
                <a:gd name="connsiteX4" fmla="*/ 6425 w 127550"/>
                <a:gd name="connsiteY4" fmla="*/ 29963 h 151775"/>
                <a:gd name="connsiteX5" fmla="*/ 55513 w 127550"/>
                <a:gd name="connsiteY5" fmla="*/ 0 h 151775"/>
                <a:gd name="connsiteX6" fmla="*/ 12755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127550" y="119850"/>
                  </a:moveTo>
                  <a:lnTo>
                    <a:pt x="78463" y="149813"/>
                  </a:lnTo>
                  <a:cubicBezTo>
                    <a:pt x="72725" y="153638"/>
                    <a:pt x="64438" y="151725"/>
                    <a:pt x="61250" y="145350"/>
                  </a:cubicBezTo>
                  <a:lnTo>
                    <a:pt x="1963" y="47175"/>
                  </a:lnTo>
                  <a:cubicBezTo>
                    <a:pt x="-1862" y="41438"/>
                    <a:pt x="50" y="33150"/>
                    <a:pt x="6425" y="29963"/>
                  </a:cubicBezTo>
                  <a:lnTo>
                    <a:pt x="55513" y="0"/>
                  </a:lnTo>
                  <a:lnTo>
                    <a:pt x="127550" y="119850"/>
                  </a:lnTo>
                  <a:close/>
                </a:path>
              </a:pathLst>
            </a:custGeom>
            <a:solidFill>
              <a:srgbClr val="BECF4C"/>
            </a:solidFill>
            <a:ln w="6350" cap="flat">
              <a:noFill/>
              <a:prstDash val="solid"/>
              <a:miter/>
            </a:ln>
          </p:spPr>
          <p:txBody>
            <a:bodyPr rtlCol="0" anchor="ctr"/>
            <a:lstStyle/>
            <a:p>
              <a:endParaRPr lang="en-GB"/>
            </a:p>
          </p:txBody>
        </p:sp>
        <p:sp>
          <p:nvSpPr>
            <p:cNvPr id="66" name="Freeform: Shape 65">
              <a:extLst>
                <a:ext uri="{FF2B5EF4-FFF2-40B4-BE49-F238E27FC236}">
                  <a16:creationId xmlns:a16="http://schemas.microsoft.com/office/drawing/2014/main" id="{49D5B1C1-5A9A-4CF1-BA7F-BB12D24A5D14}"/>
                </a:ext>
              </a:extLst>
            </p:cNvPr>
            <p:cNvSpPr/>
            <p:nvPr/>
          </p:nvSpPr>
          <p:spPr>
            <a:xfrm>
              <a:off x="2757774" y="1657038"/>
              <a:ext cx="269729" cy="149907"/>
            </a:xfrm>
            <a:custGeom>
              <a:avLst/>
              <a:gdLst>
                <a:gd name="connsiteX0" fmla="*/ 215542 w 269729"/>
                <a:gd name="connsiteY0" fmla="*/ 8382 h 149907"/>
                <a:gd name="connsiteX1" fmla="*/ 81667 w 269729"/>
                <a:gd name="connsiteY1" fmla="*/ 733 h 149907"/>
                <a:gd name="connsiteX2" fmla="*/ 78480 w 269729"/>
                <a:gd name="connsiteY2" fmla="*/ 95 h 149907"/>
                <a:gd name="connsiteX3" fmla="*/ 56805 w 269729"/>
                <a:gd name="connsiteY3" fmla="*/ 8382 h 149907"/>
                <a:gd name="connsiteX4" fmla="*/ 6442 w 269729"/>
                <a:gd name="connsiteY4" fmla="*/ 65757 h 149907"/>
                <a:gd name="connsiteX5" fmla="*/ 8992 w 269729"/>
                <a:gd name="connsiteY5" fmla="*/ 101458 h 149907"/>
                <a:gd name="connsiteX6" fmla="*/ 28117 w 269729"/>
                <a:gd name="connsiteY6" fmla="*/ 107833 h 149907"/>
                <a:gd name="connsiteX7" fmla="*/ 45330 w 269729"/>
                <a:gd name="connsiteY7" fmla="*/ 98908 h 149907"/>
                <a:gd name="connsiteX8" fmla="*/ 97605 w 269729"/>
                <a:gd name="connsiteY8" fmla="*/ 38982 h 149907"/>
                <a:gd name="connsiteX9" fmla="*/ 216817 w 269729"/>
                <a:gd name="connsiteY9" fmla="*/ 141620 h 149907"/>
                <a:gd name="connsiteX10" fmla="*/ 216817 w 269729"/>
                <a:gd name="connsiteY10" fmla="*/ 141620 h 149907"/>
                <a:gd name="connsiteX11" fmla="*/ 216817 w 269729"/>
                <a:gd name="connsiteY11" fmla="*/ 141620 h 149907"/>
                <a:gd name="connsiteX12" fmla="*/ 223830 w 269729"/>
                <a:gd name="connsiteY12" fmla="*/ 149908 h 149907"/>
                <a:gd name="connsiteX13" fmla="*/ 269730 w 269729"/>
                <a:gd name="connsiteY13" fmla="*/ 96995 h 149907"/>
                <a:gd name="connsiteX14" fmla="*/ 215542 w 269729"/>
                <a:gd name="connsiteY14" fmla="*/ 8382 h 1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729" h="149907">
                  <a:moveTo>
                    <a:pt x="215542" y="8382"/>
                  </a:moveTo>
                  <a:cubicBezTo>
                    <a:pt x="162630" y="27507"/>
                    <a:pt x="124380" y="9020"/>
                    <a:pt x="81667" y="733"/>
                  </a:cubicBezTo>
                  <a:cubicBezTo>
                    <a:pt x="81030" y="733"/>
                    <a:pt x="78480" y="95"/>
                    <a:pt x="78480" y="95"/>
                  </a:cubicBezTo>
                  <a:cubicBezTo>
                    <a:pt x="70830" y="-543"/>
                    <a:pt x="62542" y="2007"/>
                    <a:pt x="56805" y="8382"/>
                  </a:cubicBezTo>
                  <a:lnTo>
                    <a:pt x="6442" y="65757"/>
                  </a:lnTo>
                  <a:cubicBezTo>
                    <a:pt x="-3120" y="76595"/>
                    <a:pt x="-1845" y="92533"/>
                    <a:pt x="8992" y="101458"/>
                  </a:cubicBezTo>
                  <a:cubicBezTo>
                    <a:pt x="14730" y="105920"/>
                    <a:pt x="21105" y="108470"/>
                    <a:pt x="28117" y="107833"/>
                  </a:cubicBezTo>
                  <a:cubicBezTo>
                    <a:pt x="34492" y="107195"/>
                    <a:pt x="40867" y="104645"/>
                    <a:pt x="45330" y="98908"/>
                  </a:cubicBezTo>
                  <a:cubicBezTo>
                    <a:pt x="45330" y="98908"/>
                    <a:pt x="97605" y="38982"/>
                    <a:pt x="97605" y="38982"/>
                  </a:cubicBezTo>
                  <a:lnTo>
                    <a:pt x="216817" y="141620"/>
                  </a:lnTo>
                  <a:lnTo>
                    <a:pt x="216817" y="141620"/>
                  </a:lnTo>
                  <a:lnTo>
                    <a:pt x="216817" y="141620"/>
                  </a:lnTo>
                  <a:cubicBezTo>
                    <a:pt x="220005" y="144808"/>
                    <a:pt x="221280" y="146083"/>
                    <a:pt x="223830" y="149908"/>
                  </a:cubicBezTo>
                  <a:lnTo>
                    <a:pt x="269730" y="96995"/>
                  </a:lnTo>
                  <a:lnTo>
                    <a:pt x="215542" y="8382"/>
                  </a:lnTo>
                  <a:close/>
                </a:path>
              </a:pathLst>
            </a:custGeom>
            <a:solidFill>
              <a:srgbClr val="FFFFFF"/>
            </a:solidFill>
            <a:ln w="6350" cap="flat">
              <a:noFill/>
              <a:prstDash val="solid"/>
              <a:miter/>
            </a:ln>
          </p:spPr>
          <p:txBody>
            <a:bodyPr rtlCol="0" anchor="ctr"/>
            <a:lstStyle/>
            <a:p>
              <a:endParaRPr lang="en-GB"/>
            </a:p>
          </p:txBody>
        </p:sp>
      </p:grpSp>
      <p:grpSp>
        <p:nvGrpSpPr>
          <p:cNvPr id="67" name="Graphic 24" descr="Gears">
            <a:extLst>
              <a:ext uri="{FF2B5EF4-FFF2-40B4-BE49-F238E27FC236}">
                <a16:creationId xmlns:a16="http://schemas.microsoft.com/office/drawing/2014/main" id="{BCC14614-5387-41E4-AE65-4CC124F06C96}"/>
              </a:ext>
            </a:extLst>
          </p:cNvPr>
          <p:cNvGrpSpPr>
            <a:grpSpLocks noChangeAspect="1"/>
          </p:cNvGrpSpPr>
          <p:nvPr/>
        </p:nvGrpSpPr>
        <p:grpSpPr>
          <a:xfrm>
            <a:off x="5779857" y="4186535"/>
            <a:ext cx="446235" cy="540000"/>
            <a:chOff x="7334439" y="1545734"/>
            <a:chExt cx="391199" cy="473400"/>
          </a:xfrm>
          <a:solidFill>
            <a:srgbClr val="FFFFFF"/>
          </a:solidFill>
        </p:grpSpPr>
        <p:sp>
          <p:nvSpPr>
            <p:cNvPr id="68" name="Freeform: Shape 67">
              <a:extLst>
                <a:ext uri="{FF2B5EF4-FFF2-40B4-BE49-F238E27FC236}">
                  <a16:creationId xmlns:a16="http://schemas.microsoft.com/office/drawing/2014/main" id="{1B0B71B5-65EE-47CA-BBF0-640F288B721D}"/>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rgbClr val="BECF4C"/>
            </a:solidFill>
            <a:ln w="5953"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12162BFB-ADF8-467D-B1A8-82D131899EDD}"/>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endParaRPr lang="en-GB"/>
            </a:p>
          </p:txBody>
        </p:sp>
      </p:grpSp>
      <p:grpSp>
        <p:nvGrpSpPr>
          <p:cNvPr id="70" name="Picture 17" descr="Exponential Graph">
            <a:extLst>
              <a:ext uri="{FF2B5EF4-FFF2-40B4-BE49-F238E27FC236}">
                <a16:creationId xmlns:a16="http://schemas.microsoft.com/office/drawing/2014/main" id="{C72F97CA-249C-4B85-9942-F6832148464E}"/>
              </a:ext>
            </a:extLst>
          </p:cNvPr>
          <p:cNvGrpSpPr/>
          <p:nvPr/>
        </p:nvGrpSpPr>
        <p:grpSpPr>
          <a:xfrm>
            <a:off x="7379271" y="4129660"/>
            <a:ext cx="612000" cy="612000"/>
            <a:chOff x="1542643" y="3105688"/>
            <a:chExt cx="612000" cy="612000"/>
          </a:xfrm>
        </p:grpSpPr>
        <p:sp>
          <p:nvSpPr>
            <p:cNvPr id="71" name="Freeform: Shape 70">
              <a:extLst>
                <a:ext uri="{FF2B5EF4-FFF2-40B4-BE49-F238E27FC236}">
                  <a16:creationId xmlns:a16="http://schemas.microsoft.com/office/drawing/2014/main" id="{38B0770A-B1B6-4D61-A001-7A76AFF30D2A}"/>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75F1604B-4FE3-4D79-9603-00F0A72FB253}"/>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rgbClr val="BECF4C"/>
            </a:solidFill>
            <a:ln w="6350" cap="flat">
              <a:solidFill>
                <a:srgbClr val="BECF4C"/>
              </a:solidFill>
              <a:prstDash val="solid"/>
              <a:miter/>
            </a:ln>
          </p:spPr>
          <p:txBody>
            <a:bodyPr rtlCol="0" anchor="ctr"/>
            <a:lstStyle/>
            <a:p>
              <a:endParaRPr lang="en-GB"/>
            </a:p>
          </p:txBody>
        </p:sp>
      </p:grpSp>
      <p:sp>
        <p:nvSpPr>
          <p:cNvPr id="49" name="TextBox 48">
            <a:extLst>
              <a:ext uri="{FF2B5EF4-FFF2-40B4-BE49-F238E27FC236}">
                <a16:creationId xmlns:a16="http://schemas.microsoft.com/office/drawing/2014/main" id="{426FEAB3-D233-8148-88C0-AF2E8A706696}"/>
              </a:ext>
            </a:extLst>
          </p:cNvPr>
          <p:cNvSpPr txBox="1"/>
          <p:nvPr/>
        </p:nvSpPr>
        <p:spPr>
          <a:xfrm>
            <a:off x="1853138" y="4777430"/>
            <a:ext cx="1635501" cy="807913"/>
          </a:xfrm>
          <a:prstGeom prst="rect">
            <a:avLst/>
          </a:prstGeom>
          <a:noFill/>
        </p:spPr>
        <p:txBody>
          <a:bodyPr wrap="square" rtlCol="0">
            <a:spAutoFit/>
          </a:bodyPr>
          <a:lstStyle/>
          <a:p>
            <a:pPr algn="ctr">
              <a:spcAft>
                <a:spcPts val="300"/>
              </a:spcAft>
            </a:pPr>
            <a:r>
              <a:rPr lang="en-GB" sz="1600" b="1" dirty="0">
                <a:solidFill>
                  <a:schemeClr val="bg1"/>
                </a:solidFill>
                <a:cs typeface="Futura Medium" panose="020B0602020204020303" pitchFamily="34" charset="-79"/>
              </a:rPr>
              <a:t>Risk</a:t>
            </a:r>
            <a:r>
              <a:rPr lang="en-GB" sz="1400" dirty="0">
                <a:solidFill>
                  <a:schemeClr val="bg1"/>
                </a:solidFill>
              </a:rPr>
              <a:t> </a:t>
            </a:r>
          </a:p>
          <a:p>
            <a:pPr algn="ctr">
              <a:spcAft>
                <a:spcPts val="300"/>
              </a:spcAft>
            </a:pPr>
            <a:r>
              <a:rPr lang="en-GB" sz="1400" dirty="0">
                <a:solidFill>
                  <a:schemeClr val="bg1"/>
                </a:solidFill>
              </a:rPr>
              <a:t>Harnessing the real-world data</a:t>
            </a:r>
          </a:p>
        </p:txBody>
      </p:sp>
      <p:grpSp>
        <p:nvGrpSpPr>
          <p:cNvPr id="3" name="Group 2">
            <a:extLst>
              <a:ext uri="{FF2B5EF4-FFF2-40B4-BE49-F238E27FC236}">
                <a16:creationId xmlns:a16="http://schemas.microsoft.com/office/drawing/2014/main" id="{3013979B-3121-42F1-966A-75C9673C2A50}"/>
              </a:ext>
            </a:extLst>
          </p:cNvPr>
          <p:cNvGrpSpPr/>
          <p:nvPr/>
        </p:nvGrpSpPr>
        <p:grpSpPr>
          <a:xfrm>
            <a:off x="2407447" y="4136192"/>
            <a:ext cx="540000" cy="540000"/>
            <a:chOff x="2407447" y="4136192"/>
            <a:chExt cx="540000" cy="540000"/>
          </a:xfrm>
        </p:grpSpPr>
        <p:pic>
          <p:nvPicPr>
            <p:cNvPr id="48" name="Picture 49" descr="Warning with solid fill">
              <a:extLst>
                <a:ext uri="{FF2B5EF4-FFF2-40B4-BE49-F238E27FC236}">
                  <a16:creationId xmlns:a16="http://schemas.microsoft.com/office/drawing/2014/main" id="{72AC4B4D-AE11-4366-BF72-C8C3BE8ECF38}"/>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407447" y="4136192"/>
              <a:ext cx="540000" cy="540000"/>
            </a:xfrm>
            <a:prstGeom prst="rect">
              <a:avLst/>
            </a:prstGeom>
          </p:spPr>
        </p:pic>
        <p:pic>
          <p:nvPicPr>
            <p:cNvPr id="50" name="Picture 49" descr="Warning with solid fill">
              <a:extLst>
                <a:ext uri="{FF2B5EF4-FFF2-40B4-BE49-F238E27FC236}">
                  <a16:creationId xmlns:a16="http://schemas.microsoft.com/office/drawing/2014/main" id="{1EFF6354-506C-6E46-9C40-E2B4B6F22FE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461720" y="4206340"/>
              <a:ext cx="418338" cy="418338"/>
            </a:xfrm>
            <a:prstGeom prst="rect">
              <a:avLst/>
            </a:prstGeom>
          </p:spPr>
        </p:pic>
      </p:grpSp>
    </p:spTree>
    <p:extLst>
      <p:ext uri="{BB962C8B-B14F-4D97-AF65-F5344CB8AC3E}">
        <p14:creationId xmlns:p14="http://schemas.microsoft.com/office/powerpoint/2010/main" val="28413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picture containing indoor, computer, keyboard, sitting&#10;&#10;Description automatically generated">
            <a:extLst>
              <a:ext uri="{FF2B5EF4-FFF2-40B4-BE49-F238E27FC236}">
                <a16:creationId xmlns:a16="http://schemas.microsoft.com/office/drawing/2014/main" id="{D17E917D-53B8-6349-A2C5-10B2EB96F42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7D7CC81-EF1A-D84E-B796-8F38921F6134}"/>
              </a:ext>
            </a:extLst>
          </p:cNvPr>
          <p:cNvSpPr/>
          <p:nvPr/>
        </p:nvSpPr>
        <p:spPr bwMode="auto">
          <a:xfrm>
            <a:off x="0" y="0"/>
            <a:ext cx="12192000" cy="6857999"/>
          </a:xfrm>
          <a:prstGeom prst="rect">
            <a:avLst/>
          </a:prstGeom>
          <a:solidFill>
            <a:schemeClr val="accent5">
              <a:lumMod val="75000"/>
              <a:alpha val="89000"/>
            </a:schemeClr>
          </a:solidFill>
          <a:ln w="635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8BE9E95A-4908-0B46-9A7C-52338805CB95}"/>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C4FC1BE4-12DB-9E4C-AFF0-9D444009F348}"/>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001946"/>
              </a:buClr>
              <a:buSzPct val="150000"/>
              <a:buFontTx/>
              <a:buNone/>
              <a:tabLst/>
              <a:defRPr/>
            </a:pPr>
            <a:r>
              <a:rPr kumimoji="0" lang="en-GB" altLang="ja-JP" sz="2400" b="0" i="0" u="none" strike="noStrike" kern="0" cap="none" spc="0" normalizeH="0" baseline="0" noProof="0" dirty="0">
                <a:ln>
                  <a:noFill/>
                </a:ln>
                <a:solidFill>
                  <a:srgbClr val="FFFFFF"/>
                </a:solidFill>
                <a:effectLst/>
                <a:uLnTx/>
                <a:uFillTx/>
                <a:latin typeface="Trebuchet MS" panose="020B0703020202090204" pitchFamily="34" charset="0"/>
                <a:ea typeface="ＭＳ Ｐゴシック" panose="020B0600070205080204" pitchFamily="34" charset="-128"/>
                <a:cs typeface="+mn-cs"/>
              </a:rPr>
              <a:t>Tracking the key drivers</a:t>
            </a:r>
          </a:p>
        </p:txBody>
      </p:sp>
      <p:cxnSp>
        <p:nvCxnSpPr>
          <p:cNvPr id="37" name="Straight Connector 36">
            <a:extLst>
              <a:ext uri="{FF2B5EF4-FFF2-40B4-BE49-F238E27FC236}">
                <a16:creationId xmlns:a16="http://schemas.microsoft.com/office/drawing/2014/main" id="{B21976A4-985C-9047-8DDF-465209462122}"/>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36" name="Rectangle 35">
            <a:extLst>
              <a:ext uri="{FF2B5EF4-FFF2-40B4-BE49-F238E27FC236}">
                <a16:creationId xmlns:a16="http://schemas.microsoft.com/office/drawing/2014/main" id="{DB8E0FAF-3C23-4193-BE2F-EDB4547C8801}"/>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Four in ten insurers rate their </a:t>
            </a:r>
            <a:r>
              <a:rPr lang="en-GB" sz="1200" dirty="0">
                <a:solidFill>
                  <a:schemeClr val="bg2"/>
                </a:solidFill>
                <a:latin typeface="Trebuchet MS" panose="020B0603020202020204" pitchFamily="34" charset="0"/>
                <a:hlinkClick r:id="rId5">
                  <a:extLst>
                    <a:ext uri="{A12FA001-AC4F-418D-AE19-62706E023703}">
                      <ahyp:hlinkClr xmlns:ahyp="http://schemas.microsoft.com/office/drawing/2018/hyperlinkcolor" val="tx"/>
                    </a:ext>
                  </a:extLst>
                </a:hlinkClick>
              </a:rPr>
              <a:t>innovation</a:t>
            </a:r>
            <a:r>
              <a:rPr lang="en-GB" sz="1200" dirty="0">
                <a:solidFill>
                  <a:srgbClr val="FFFFFF"/>
                </a:solidFill>
                <a:latin typeface="Trebuchet MS" panose="020B0603020202020204" pitchFamily="34" charset="0"/>
              </a:rPr>
              <a:t> programs as “robust,” with a formalized lab and/or ideation process.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srgbClr val="FFFFFF"/>
                </a:solidFill>
                <a:latin typeface="Trebuchet MS" panose="020B0603020202020204" pitchFamily="34" charset="0"/>
              </a:rPr>
              <a:t>Tesla </a:t>
            </a:r>
            <a:r>
              <a:rPr lang="en-GB" sz="1200" dirty="0">
                <a:solidFill>
                  <a:srgbClr val="0070C0"/>
                </a:solidFill>
                <a:latin typeface="Trebuchet MS" panose="020B0603020202020204" pitchFamily="34" charset="0"/>
                <a:hlinkClick r:id="rId6">
                  <a:extLst>
                    <a:ext uri="{A12FA001-AC4F-418D-AE19-62706E023703}">
                      <ahyp:hlinkClr xmlns:ahyp="http://schemas.microsoft.com/office/drawing/2018/hyperlinkcolor" val="tx"/>
                    </a:ext>
                  </a:extLst>
                </a:hlinkClick>
              </a:rPr>
              <a:t>real-time data auto insurance</a:t>
            </a:r>
            <a:r>
              <a:rPr lang="en-GB" sz="1200" dirty="0">
                <a:solidFill>
                  <a:srgbClr val="FFFFFF"/>
                </a:solidFill>
                <a:latin typeface="Trebuchet MS" panose="020B0603020202020204" pitchFamily="34" charset="0"/>
              </a:rPr>
              <a:t> uses a safety score system based on driving data collected in Tesla vehicles, based on driving behaviours such as braking and following distances. The company has claimed its premium can deliver savings up to 20 to 30% for drivers.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38" name="Rectangle 37">
            <a:extLst>
              <a:ext uri="{FF2B5EF4-FFF2-40B4-BE49-F238E27FC236}">
                <a16:creationId xmlns:a16="http://schemas.microsoft.com/office/drawing/2014/main" id="{8DE80808-EB0D-4E1B-8B85-0F7769529F80}"/>
              </a:ext>
            </a:extLst>
          </p:cNvPr>
          <p:cNvSpPr/>
          <p:nvPr/>
        </p:nvSpPr>
        <p:spPr>
          <a:xfrm>
            <a:off x="7279009"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Greater complexity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7">
                  <a:extLst>
                    <a:ext uri="{A12FA001-AC4F-418D-AE19-62706E023703}">
                      <ahyp:hlinkClr xmlns:ahyp="http://schemas.microsoft.com/office/drawing/2018/hyperlinkcolor" val="tx"/>
                    </a:ext>
                  </a:extLst>
                </a:hlinkClick>
              </a:rPr>
              <a:t>in</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the claims process contributed to a drop in nearly every insurer’s scores.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74 per cent of insurance companies indicated that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8">
                  <a:extLst>
                    <a:ext uri="{A12FA001-AC4F-418D-AE19-62706E023703}">
                      <ahyp:hlinkClr xmlns:ahyp="http://schemas.microsoft.com/office/drawing/2018/hyperlinkcolor" val="tx"/>
                    </a:ext>
                  </a:extLst>
                </a:hlinkClick>
              </a:rPr>
              <a:t>accelerated underwriting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which is generally powered by digital self-service tools – has reduced wait times for policies.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41% of personal lines insurers are </a:t>
            </a:r>
            <a:r>
              <a:rPr lang="en-GB" sz="1200" dirty="0">
                <a:solidFill>
                  <a:srgbClr val="0070C0"/>
                </a:solidFill>
                <a:latin typeface="Trebuchet MS" panose="020B0603020202020204" pitchFamily="34" charset="0"/>
                <a:hlinkClick r:id="rId9">
                  <a:extLst>
                    <a:ext uri="{A12FA001-AC4F-418D-AE19-62706E023703}">
                      <ahyp:hlinkClr xmlns:ahyp="http://schemas.microsoft.com/office/drawing/2018/hyperlinkcolor" val="tx"/>
                    </a:ext>
                  </a:extLst>
                </a:hlinkClick>
              </a:rPr>
              <a:t>revisiting their digital transformation strategies </a:t>
            </a:r>
            <a:r>
              <a:rPr lang="en-GB" sz="1200" dirty="0">
                <a:solidFill>
                  <a:srgbClr val="FFFFFF"/>
                </a:solidFill>
                <a:latin typeface="Trebuchet MS" panose="020B0603020202020204" pitchFamily="34" charset="0"/>
              </a:rPr>
              <a:t>in 2022, a significant jump from 19% in 2021. </a:t>
            </a: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p:txBody>
      </p:sp>
      <p:sp>
        <p:nvSpPr>
          <p:cNvPr id="39" name="Rectangle 38">
            <a:extLst>
              <a:ext uri="{FF2B5EF4-FFF2-40B4-BE49-F238E27FC236}">
                <a16:creationId xmlns:a16="http://schemas.microsoft.com/office/drawing/2014/main" id="{B8DDC1FE-E17F-4D8D-83D7-193BB4EFE23B}"/>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200" dirty="0">
                <a:solidFill>
                  <a:srgbClr val="FFFFFF"/>
                </a:solidFill>
                <a:latin typeface="Trebuchet MS" panose="020B0603020202020204" pitchFamily="34" charset="0"/>
              </a:rPr>
              <a:t>Inflation in 2022 </a:t>
            </a:r>
            <a:r>
              <a:rPr lang="en-GB" sz="1200" dirty="0">
                <a:solidFill>
                  <a:schemeClr val="bg2"/>
                </a:solidFill>
                <a:latin typeface="Trebuchet MS" panose="020B0603020202020204" pitchFamily="34" charset="0"/>
                <a:hlinkClick r:id="rId10">
                  <a:extLst>
                    <a:ext uri="{A12FA001-AC4F-418D-AE19-62706E023703}">
                      <ahyp:hlinkClr xmlns:ahyp="http://schemas.microsoft.com/office/drawing/2018/hyperlinkcolor" val="tx"/>
                    </a:ext>
                  </a:extLst>
                </a:hlinkClick>
              </a:rPr>
              <a:t>will</a:t>
            </a:r>
            <a:r>
              <a:rPr lang="en-GB" sz="1200" dirty="0">
                <a:solidFill>
                  <a:srgbClr val="FFFFFF"/>
                </a:solidFill>
                <a:latin typeface="Trebuchet MS" panose="020B0603020202020204" pitchFamily="34" charset="0"/>
              </a:rPr>
              <a:t> put stress on combined ratios, affected by salary increases, higher expenses, increased claims expenses due to increased costs.</a:t>
            </a:r>
          </a:p>
          <a:p>
            <a:pPr algn="ctr">
              <a:defRPr/>
            </a:pPr>
            <a:r>
              <a:rPr lang="en-GB" sz="1200" dirty="0">
                <a:solidFill>
                  <a:srgbClr val="FFFFFF"/>
                </a:solidFill>
                <a:latin typeface="Trebuchet MS" panose="020B0603020202020204" pitchFamily="34" charset="0"/>
              </a:rPr>
              <a:t> </a:t>
            </a:r>
          </a:p>
          <a:p>
            <a:pPr algn="ctr">
              <a:defRPr/>
            </a:pPr>
            <a:r>
              <a:rPr lang="en-GB" sz="1200" dirty="0">
                <a:solidFill>
                  <a:srgbClr val="FFFFFF"/>
                </a:solidFill>
                <a:latin typeface="Trebuchet MS" panose="020B0603020202020204" pitchFamily="34" charset="0"/>
              </a:rPr>
              <a:t>Insurance industry profits </a:t>
            </a:r>
            <a:r>
              <a:rPr lang="en-GB" sz="1200" dirty="0">
                <a:solidFill>
                  <a:schemeClr val="bg2"/>
                </a:solidFill>
                <a:latin typeface="Trebuchet MS" panose="020B0603020202020204" pitchFamily="34" charset="0"/>
                <a:hlinkClick r:id="rId11">
                  <a:extLst>
                    <a:ext uri="{A12FA001-AC4F-418D-AE19-62706E023703}">
                      <ahyp:hlinkClr xmlns:ahyp="http://schemas.microsoft.com/office/drawing/2018/hyperlinkcolor" val="tx"/>
                    </a:ext>
                  </a:extLst>
                </a:hlinkClick>
              </a:rPr>
              <a:t>are</a:t>
            </a:r>
            <a:r>
              <a:rPr lang="en-GB" sz="1200" dirty="0">
                <a:solidFill>
                  <a:srgbClr val="FFFFFF"/>
                </a:solidFill>
                <a:latin typeface="Trebuchet MS" panose="020B0603020202020204" pitchFamily="34" charset="0"/>
              </a:rPr>
              <a:t> “practically at a standstill” due to longstanding economic challenges. Half of insurers are not earning their cost of capital, and half are trading below book value. “Revenue growth is limited; intermediaries are capturing more value; scale economies are proving elusive; and productivity is quite stagnant. </a:t>
            </a: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40" name="TextBox 39">
            <a:extLst>
              <a:ext uri="{FF2B5EF4-FFF2-40B4-BE49-F238E27FC236}">
                <a16:creationId xmlns:a16="http://schemas.microsoft.com/office/drawing/2014/main" id="{02F73CFE-74DE-4252-AFF5-A22C1A0C7518}"/>
              </a:ext>
            </a:extLst>
          </p:cNvPr>
          <p:cNvSpPr txBox="1"/>
          <p:nvPr/>
        </p:nvSpPr>
        <p:spPr>
          <a:xfrm>
            <a:off x="3334605" y="1280056"/>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Risk</a:t>
            </a:r>
          </a:p>
        </p:txBody>
      </p:sp>
      <p:sp>
        <p:nvSpPr>
          <p:cNvPr id="63" name="TextBox 62">
            <a:extLst>
              <a:ext uri="{FF2B5EF4-FFF2-40B4-BE49-F238E27FC236}">
                <a16:creationId xmlns:a16="http://schemas.microsoft.com/office/drawing/2014/main" id="{0C071807-21D0-402B-B7AF-0338748454A8}"/>
              </a:ext>
            </a:extLst>
          </p:cNvPr>
          <p:cNvSpPr txBox="1"/>
          <p:nvPr/>
        </p:nvSpPr>
        <p:spPr>
          <a:xfrm>
            <a:off x="5625587"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Innovation</a:t>
            </a:r>
          </a:p>
        </p:txBody>
      </p:sp>
      <p:sp>
        <p:nvSpPr>
          <p:cNvPr id="64" name="TextBox 63">
            <a:extLst>
              <a:ext uri="{FF2B5EF4-FFF2-40B4-BE49-F238E27FC236}">
                <a16:creationId xmlns:a16="http://schemas.microsoft.com/office/drawing/2014/main" id="{3A58D6A9-3DCF-45C6-B7D9-216D366CD84B}"/>
              </a:ext>
            </a:extLst>
          </p:cNvPr>
          <p:cNvSpPr txBox="1"/>
          <p:nvPr/>
        </p:nvSpPr>
        <p:spPr>
          <a:xfrm>
            <a:off x="1084354" y="126723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Customer </a:t>
            </a:r>
            <a:b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b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Experience</a:t>
            </a:r>
          </a:p>
        </p:txBody>
      </p:sp>
      <p:sp>
        <p:nvSpPr>
          <p:cNvPr id="66" name="TextBox 65">
            <a:extLst>
              <a:ext uri="{FF2B5EF4-FFF2-40B4-BE49-F238E27FC236}">
                <a16:creationId xmlns:a16="http://schemas.microsoft.com/office/drawing/2014/main" id="{7EBF373A-D381-4790-955B-7B8F6F26EB28}"/>
              </a:ext>
            </a:extLst>
          </p:cNvPr>
          <p:cNvSpPr txBox="1"/>
          <p:nvPr/>
        </p:nvSpPr>
        <p:spPr>
          <a:xfrm>
            <a:off x="7866611"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Efficiency</a:t>
            </a:r>
          </a:p>
        </p:txBody>
      </p:sp>
      <p:sp>
        <p:nvSpPr>
          <p:cNvPr id="79" name="TextBox 78">
            <a:extLst>
              <a:ext uri="{FF2B5EF4-FFF2-40B4-BE49-F238E27FC236}">
                <a16:creationId xmlns:a16="http://schemas.microsoft.com/office/drawing/2014/main" id="{566A652F-45D8-4C7F-807E-66D952A59F1E}"/>
              </a:ext>
            </a:extLst>
          </p:cNvPr>
          <p:cNvSpPr txBox="1"/>
          <p:nvPr/>
        </p:nvSpPr>
        <p:spPr>
          <a:xfrm>
            <a:off x="10092532" y="1267233"/>
            <a:ext cx="1440000" cy="215444"/>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Calibri"/>
                <a:ea typeface="+mn-ea"/>
                <a:cs typeface="Futura Medium" panose="020B0602020204020303" pitchFamily="34" charset="-79"/>
              </a:rPr>
              <a:t>Profitability</a:t>
            </a:r>
          </a:p>
        </p:txBody>
      </p:sp>
      <p:sp>
        <p:nvSpPr>
          <p:cNvPr id="82" name="Rectangle 81">
            <a:extLst>
              <a:ext uri="{FF2B5EF4-FFF2-40B4-BE49-F238E27FC236}">
                <a16:creationId xmlns:a16="http://schemas.microsoft.com/office/drawing/2014/main" id="{E16B9DD8-6AC8-46DF-BB85-36DD11832732}"/>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r>
              <a:rPr lang="en-GB" sz="1200" dirty="0">
                <a:solidFill>
                  <a:srgbClr val="FFFFFF"/>
                </a:solidFill>
                <a:latin typeface="Trebuchet MS" panose="020B0603020202020204" pitchFamily="34" charset="0"/>
              </a:rPr>
              <a:t>Customers experiences does not just lie with the technology. </a:t>
            </a:r>
          </a:p>
          <a:p>
            <a:pPr algn="ctr">
              <a:defRPr/>
            </a:pPr>
            <a:endParaRPr lang="en-GB" sz="1200" dirty="0">
              <a:solidFill>
                <a:srgbClr val="FFFFFF"/>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Nearly three-fourths, 73%, of policyholders, consider climate change as one of their top concerns, with around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40% of insurers sharing this as a priority</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The report also includes a number of technologies insurers should embed into their corporate strategy to meet the climate challenge: IoT, artificial intelligence, machine learning, quantum computing and cloud. </a:t>
            </a: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a:t>
            </a: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83" name="Rectangle 82">
            <a:extLst>
              <a:ext uri="{FF2B5EF4-FFF2-40B4-BE49-F238E27FC236}">
                <a16:creationId xmlns:a16="http://schemas.microsoft.com/office/drawing/2014/main" id="{448FD7A3-9A35-4C0E-9FBA-425B1AE1357B}"/>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r>
              <a:rPr lang="en-GB" sz="1200" dirty="0">
                <a:solidFill>
                  <a:prstClr val="white"/>
                </a:solidFill>
                <a:latin typeface="Trebuchet MS" panose="020B0603020202020204" pitchFamily="34" charset="0"/>
              </a:rPr>
              <a:t>Risk in Property/Casualty is being strongly influenced by climate change.</a:t>
            </a: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Insured losses due to climate change have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increased by 360% </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worldwide in the last 30 years. Secondary perils, including severe storms, tornados or wildfires, have doubled in the past 10 years – an increase accelerating faster than that of primary perils, such as earthquakes or tropical cyclones. Insurers are encouraged, to re-evaluate corporate strategy to seek a balance between risk management and risk prevention. </a:t>
            </a:r>
          </a:p>
          <a:p>
            <a:pPr algn="ctr">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grpSp>
        <p:nvGrpSpPr>
          <p:cNvPr id="41" name="Graphic 32" descr="Handshake">
            <a:extLst>
              <a:ext uri="{FF2B5EF4-FFF2-40B4-BE49-F238E27FC236}">
                <a16:creationId xmlns:a16="http://schemas.microsoft.com/office/drawing/2014/main" id="{9745B466-ADDE-458D-AB05-EEE54E2148C1}"/>
              </a:ext>
            </a:extLst>
          </p:cNvPr>
          <p:cNvGrpSpPr/>
          <p:nvPr/>
        </p:nvGrpSpPr>
        <p:grpSpPr>
          <a:xfrm>
            <a:off x="655620" y="1130137"/>
            <a:ext cx="684000" cy="684000"/>
            <a:chOff x="2523879" y="1465883"/>
            <a:chExt cx="612000" cy="612000"/>
          </a:xfrm>
        </p:grpSpPr>
        <p:sp>
          <p:nvSpPr>
            <p:cNvPr id="42" name="Freeform: Shape 41">
              <a:extLst>
                <a:ext uri="{FF2B5EF4-FFF2-40B4-BE49-F238E27FC236}">
                  <a16:creationId xmlns:a16="http://schemas.microsoft.com/office/drawing/2014/main" id="{F081F7BD-3566-40E5-9DFE-7AE624CE2ACC}"/>
                </a:ext>
              </a:extLst>
            </p:cNvPr>
            <p:cNvSpPr/>
            <p:nvPr/>
          </p:nvSpPr>
          <p:spPr>
            <a:xfrm>
              <a:off x="2796294" y="1873448"/>
              <a:ext cx="49955" cy="53984"/>
            </a:xfrm>
            <a:custGeom>
              <a:avLst/>
              <a:gdLst>
                <a:gd name="connsiteX0" fmla="*/ 13822 w 49955"/>
                <a:gd name="connsiteY0" fmla="*/ 53984 h 53984"/>
                <a:gd name="connsiteX1" fmla="*/ 4259 w 49955"/>
                <a:gd name="connsiteY1" fmla="*/ 50797 h 53984"/>
                <a:gd name="connsiteX2" fmla="*/ 2984 w 49955"/>
                <a:gd name="connsiteY2" fmla="*/ 32947 h 53984"/>
                <a:gd name="connsiteX3" fmla="*/ 27847 w 49955"/>
                <a:gd name="connsiteY3" fmla="*/ 4259 h 53984"/>
                <a:gd name="connsiteX4" fmla="*/ 45697 w 49955"/>
                <a:gd name="connsiteY4" fmla="*/ 2984 h 53984"/>
                <a:gd name="connsiteX5" fmla="*/ 46972 w 49955"/>
                <a:gd name="connsiteY5" fmla="*/ 20834 h 53984"/>
                <a:gd name="connsiteX6" fmla="*/ 22109 w 49955"/>
                <a:gd name="connsiteY6" fmla="*/ 49522 h 53984"/>
                <a:gd name="connsiteX7" fmla="*/ 13822 w 49955"/>
                <a:gd name="connsiteY7" fmla="*/ 53984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55" h="53984">
                  <a:moveTo>
                    <a:pt x="13822" y="53984"/>
                  </a:moveTo>
                  <a:cubicBezTo>
                    <a:pt x="10634" y="53984"/>
                    <a:pt x="6809" y="53347"/>
                    <a:pt x="4259" y="50797"/>
                  </a:cubicBezTo>
                  <a:cubicBezTo>
                    <a:pt x="-841" y="46334"/>
                    <a:pt x="-1478" y="38047"/>
                    <a:pt x="2984" y="32947"/>
                  </a:cubicBezTo>
                  <a:lnTo>
                    <a:pt x="27847" y="4259"/>
                  </a:lnTo>
                  <a:cubicBezTo>
                    <a:pt x="32309" y="-841"/>
                    <a:pt x="40597" y="-1478"/>
                    <a:pt x="45697" y="2984"/>
                  </a:cubicBezTo>
                  <a:cubicBezTo>
                    <a:pt x="50797" y="7447"/>
                    <a:pt x="51434" y="15734"/>
                    <a:pt x="46972" y="20834"/>
                  </a:cubicBezTo>
                  <a:lnTo>
                    <a:pt x="22109" y="49522"/>
                  </a:lnTo>
                  <a:cubicBezTo>
                    <a:pt x="20197" y="52072"/>
                    <a:pt x="17009" y="53347"/>
                    <a:pt x="13822" y="53984"/>
                  </a:cubicBezTo>
                  <a:close/>
                </a:path>
              </a:pathLst>
            </a:custGeom>
            <a:solidFill>
              <a:srgbClr val="FFFFFF"/>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04429C4A-475F-4C32-89EF-BDD92CB5FA04}"/>
                </a:ext>
              </a:extLst>
            </p:cNvPr>
            <p:cNvSpPr/>
            <p:nvPr/>
          </p:nvSpPr>
          <p:spPr>
            <a:xfrm>
              <a:off x="2753908" y="1847637"/>
              <a:ext cx="60778" cy="65292"/>
            </a:xfrm>
            <a:custGeom>
              <a:avLst/>
              <a:gdLst>
                <a:gd name="connsiteX0" fmla="*/ 17320 w 60778"/>
                <a:gd name="connsiteY0" fmla="*/ 65133 h 65292"/>
                <a:gd name="connsiteX1" fmla="*/ 5208 w 60778"/>
                <a:gd name="connsiteY1" fmla="*/ 61308 h 65292"/>
                <a:gd name="connsiteX2" fmla="*/ 3933 w 60778"/>
                <a:gd name="connsiteY2" fmla="*/ 38995 h 65292"/>
                <a:gd name="connsiteX3" fmla="*/ 33258 w 60778"/>
                <a:gd name="connsiteY3" fmla="*/ 5208 h 65292"/>
                <a:gd name="connsiteX4" fmla="*/ 55570 w 60778"/>
                <a:gd name="connsiteY4" fmla="*/ 3933 h 65292"/>
                <a:gd name="connsiteX5" fmla="*/ 56845 w 60778"/>
                <a:gd name="connsiteY5" fmla="*/ 26245 h 65292"/>
                <a:gd name="connsiteX6" fmla="*/ 27520 w 60778"/>
                <a:gd name="connsiteY6" fmla="*/ 60033 h 65292"/>
                <a:gd name="connsiteX7" fmla="*/ 17320 w 60778"/>
                <a:gd name="connsiteY7" fmla="*/ 65133 h 6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8" h="65292">
                  <a:moveTo>
                    <a:pt x="17320" y="65133"/>
                  </a:moveTo>
                  <a:cubicBezTo>
                    <a:pt x="12858" y="65770"/>
                    <a:pt x="9033" y="64495"/>
                    <a:pt x="5208" y="61308"/>
                  </a:cubicBezTo>
                  <a:cubicBezTo>
                    <a:pt x="-1167" y="55570"/>
                    <a:pt x="-1805" y="45370"/>
                    <a:pt x="3933" y="38995"/>
                  </a:cubicBezTo>
                  <a:lnTo>
                    <a:pt x="33258" y="5208"/>
                  </a:lnTo>
                  <a:cubicBezTo>
                    <a:pt x="38995" y="-1167"/>
                    <a:pt x="49195" y="-1805"/>
                    <a:pt x="55570" y="3933"/>
                  </a:cubicBezTo>
                  <a:cubicBezTo>
                    <a:pt x="61945" y="9670"/>
                    <a:pt x="62583" y="19870"/>
                    <a:pt x="56845" y="26245"/>
                  </a:cubicBezTo>
                  <a:lnTo>
                    <a:pt x="27520" y="60033"/>
                  </a:lnTo>
                  <a:cubicBezTo>
                    <a:pt x="24970" y="63220"/>
                    <a:pt x="21145" y="65133"/>
                    <a:pt x="17320" y="65133"/>
                  </a:cubicBezTo>
                  <a:close/>
                </a:path>
              </a:pathLst>
            </a:custGeom>
            <a:solidFill>
              <a:srgbClr val="FFFFFF"/>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6A8E85AB-B555-48BF-BA50-B042442599BC}"/>
                </a:ext>
              </a:extLst>
            </p:cNvPr>
            <p:cNvSpPr/>
            <p:nvPr/>
          </p:nvSpPr>
          <p:spPr>
            <a:xfrm>
              <a:off x="2710522" y="1817638"/>
              <a:ext cx="67226" cy="71666"/>
            </a:xfrm>
            <a:custGeom>
              <a:avLst/>
              <a:gdLst>
                <a:gd name="connsiteX0" fmla="*/ 20544 w 67226"/>
                <a:gd name="connsiteY0" fmla="*/ 71544 h 71666"/>
                <a:gd name="connsiteX1" fmla="*/ 6519 w 67226"/>
                <a:gd name="connsiteY1" fmla="*/ 67082 h 71666"/>
                <a:gd name="connsiteX2" fmla="*/ 4607 w 67226"/>
                <a:gd name="connsiteY2" fmla="*/ 40307 h 71666"/>
                <a:gd name="connsiteX3" fmla="*/ 33932 w 67226"/>
                <a:gd name="connsiteY3" fmla="*/ 6519 h 71666"/>
                <a:gd name="connsiteX4" fmla="*/ 60707 w 67226"/>
                <a:gd name="connsiteY4" fmla="*/ 4607 h 71666"/>
                <a:gd name="connsiteX5" fmla="*/ 62619 w 67226"/>
                <a:gd name="connsiteY5" fmla="*/ 31382 h 71666"/>
                <a:gd name="connsiteX6" fmla="*/ 33294 w 67226"/>
                <a:gd name="connsiteY6" fmla="*/ 65169 h 71666"/>
                <a:gd name="connsiteX7" fmla="*/ 20544 w 67226"/>
                <a:gd name="connsiteY7" fmla="*/ 71544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26" h="71666">
                  <a:moveTo>
                    <a:pt x="20544" y="71544"/>
                  </a:moveTo>
                  <a:cubicBezTo>
                    <a:pt x="15444" y="72182"/>
                    <a:pt x="10344" y="70269"/>
                    <a:pt x="6519" y="67082"/>
                  </a:cubicBezTo>
                  <a:cubicBezTo>
                    <a:pt x="-1131" y="60069"/>
                    <a:pt x="-2406" y="47957"/>
                    <a:pt x="4607" y="40307"/>
                  </a:cubicBezTo>
                  <a:lnTo>
                    <a:pt x="33932" y="6519"/>
                  </a:lnTo>
                  <a:cubicBezTo>
                    <a:pt x="40944" y="-1131"/>
                    <a:pt x="53057" y="-2406"/>
                    <a:pt x="60707" y="4607"/>
                  </a:cubicBezTo>
                  <a:cubicBezTo>
                    <a:pt x="68357" y="11619"/>
                    <a:pt x="69632" y="23732"/>
                    <a:pt x="62619" y="31382"/>
                  </a:cubicBezTo>
                  <a:lnTo>
                    <a:pt x="33294" y="65169"/>
                  </a:lnTo>
                  <a:cubicBezTo>
                    <a:pt x="30107" y="68994"/>
                    <a:pt x="25007" y="71544"/>
                    <a:pt x="20544" y="71544"/>
                  </a:cubicBezTo>
                  <a:close/>
                </a:path>
              </a:pathLst>
            </a:custGeom>
            <a:solidFill>
              <a:srgbClr val="FFFFFF"/>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D7E71002-D553-44DA-B32F-1D3288657635}"/>
                </a:ext>
              </a:extLst>
            </p:cNvPr>
            <p:cNvSpPr/>
            <p:nvPr/>
          </p:nvSpPr>
          <p:spPr>
            <a:xfrm>
              <a:off x="2663984" y="1789588"/>
              <a:ext cx="71688" cy="76128"/>
            </a:xfrm>
            <a:custGeom>
              <a:avLst/>
              <a:gdLst>
                <a:gd name="connsiteX0" fmla="*/ 20544 w 71688"/>
                <a:gd name="connsiteY0" fmla="*/ 76007 h 76128"/>
                <a:gd name="connsiteX1" fmla="*/ 6519 w 71688"/>
                <a:gd name="connsiteY1" fmla="*/ 71544 h 76128"/>
                <a:gd name="connsiteX2" fmla="*/ 4607 w 71688"/>
                <a:gd name="connsiteY2" fmla="*/ 44769 h 76128"/>
                <a:gd name="connsiteX3" fmla="*/ 38394 w 71688"/>
                <a:gd name="connsiteY3" fmla="*/ 6519 h 76128"/>
                <a:gd name="connsiteX4" fmla="*/ 65169 w 71688"/>
                <a:gd name="connsiteY4" fmla="*/ 4607 h 76128"/>
                <a:gd name="connsiteX5" fmla="*/ 67082 w 71688"/>
                <a:gd name="connsiteY5" fmla="*/ 31382 h 76128"/>
                <a:gd name="connsiteX6" fmla="*/ 33294 w 71688"/>
                <a:gd name="connsiteY6" fmla="*/ 69632 h 76128"/>
                <a:gd name="connsiteX7" fmla="*/ 20544 w 71688"/>
                <a:gd name="connsiteY7" fmla="*/ 76007 h 7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88" h="76128">
                  <a:moveTo>
                    <a:pt x="20544" y="76007"/>
                  </a:moveTo>
                  <a:cubicBezTo>
                    <a:pt x="15444" y="76644"/>
                    <a:pt x="10344" y="74732"/>
                    <a:pt x="6519" y="71544"/>
                  </a:cubicBezTo>
                  <a:cubicBezTo>
                    <a:pt x="-1131" y="64532"/>
                    <a:pt x="-2406" y="52419"/>
                    <a:pt x="4607" y="44769"/>
                  </a:cubicBezTo>
                  <a:lnTo>
                    <a:pt x="38394" y="6519"/>
                  </a:lnTo>
                  <a:cubicBezTo>
                    <a:pt x="45407" y="-1131"/>
                    <a:pt x="57519" y="-2406"/>
                    <a:pt x="65169" y="4607"/>
                  </a:cubicBezTo>
                  <a:cubicBezTo>
                    <a:pt x="72819" y="11619"/>
                    <a:pt x="74094" y="23732"/>
                    <a:pt x="67082" y="31382"/>
                  </a:cubicBezTo>
                  <a:lnTo>
                    <a:pt x="33294" y="69632"/>
                  </a:lnTo>
                  <a:cubicBezTo>
                    <a:pt x="29469" y="73457"/>
                    <a:pt x="25007" y="75369"/>
                    <a:pt x="20544" y="76007"/>
                  </a:cubicBezTo>
                  <a:close/>
                </a:path>
              </a:pathLst>
            </a:custGeom>
            <a:solidFill>
              <a:srgbClr val="FFFFFF"/>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F66E4BD4-6180-49FB-8D1D-4A75C69C9809}"/>
                </a:ext>
              </a:extLst>
            </p:cNvPr>
            <p:cNvSpPr/>
            <p:nvPr/>
          </p:nvSpPr>
          <p:spPr>
            <a:xfrm>
              <a:off x="2553203" y="1605495"/>
              <a:ext cx="127550" cy="151775"/>
            </a:xfrm>
            <a:custGeom>
              <a:avLst/>
              <a:gdLst>
                <a:gd name="connsiteX0" fmla="*/ 0 w 127550"/>
                <a:gd name="connsiteY0" fmla="*/ 119850 h 151775"/>
                <a:gd name="connsiteX1" fmla="*/ 49088 w 127550"/>
                <a:gd name="connsiteY1" fmla="*/ 149813 h 151775"/>
                <a:gd name="connsiteX2" fmla="*/ 66300 w 127550"/>
                <a:gd name="connsiteY2" fmla="*/ 145350 h 151775"/>
                <a:gd name="connsiteX3" fmla="*/ 125587 w 127550"/>
                <a:gd name="connsiteY3" fmla="*/ 47175 h 151775"/>
                <a:gd name="connsiteX4" fmla="*/ 121125 w 127550"/>
                <a:gd name="connsiteY4" fmla="*/ 29963 h 151775"/>
                <a:gd name="connsiteX5" fmla="*/ 72675 w 127550"/>
                <a:gd name="connsiteY5" fmla="*/ 0 h 151775"/>
                <a:gd name="connsiteX6" fmla="*/ 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0" y="119850"/>
                  </a:moveTo>
                  <a:lnTo>
                    <a:pt x="49088" y="149813"/>
                  </a:lnTo>
                  <a:cubicBezTo>
                    <a:pt x="54825" y="153638"/>
                    <a:pt x="63113" y="151725"/>
                    <a:pt x="66300" y="145350"/>
                  </a:cubicBezTo>
                  <a:lnTo>
                    <a:pt x="125587" y="47175"/>
                  </a:lnTo>
                  <a:cubicBezTo>
                    <a:pt x="129413" y="41438"/>
                    <a:pt x="127500" y="33150"/>
                    <a:pt x="121125" y="29963"/>
                  </a:cubicBezTo>
                  <a:lnTo>
                    <a:pt x="72675" y="0"/>
                  </a:lnTo>
                  <a:lnTo>
                    <a:pt x="0" y="119850"/>
                  </a:lnTo>
                  <a:close/>
                </a:path>
              </a:pathLst>
            </a:custGeom>
            <a:solidFill>
              <a:srgbClr val="BECF4C"/>
            </a:solidFill>
            <a:ln w="6350" cap="flat">
              <a:no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48667BD-C847-46CE-9D7A-926F96E99903}"/>
                </a:ext>
              </a:extLst>
            </p:cNvPr>
            <p:cNvSpPr/>
            <p:nvPr/>
          </p:nvSpPr>
          <p:spPr>
            <a:xfrm>
              <a:off x="2631616" y="1662870"/>
              <a:ext cx="341807" cy="274248"/>
            </a:xfrm>
            <a:custGeom>
              <a:avLst/>
              <a:gdLst>
                <a:gd name="connsiteX0" fmla="*/ 334688 w 341807"/>
                <a:gd name="connsiteY0" fmla="*/ 145988 h 274248"/>
                <a:gd name="connsiteX1" fmla="*/ 232050 w 341807"/>
                <a:gd name="connsiteY1" fmla="*/ 58013 h 274248"/>
                <a:gd name="connsiteX2" fmla="*/ 225038 w 341807"/>
                <a:gd name="connsiteY2" fmla="*/ 51638 h 274248"/>
                <a:gd name="connsiteX3" fmla="*/ 181050 w 341807"/>
                <a:gd name="connsiteY3" fmla="*/ 102000 h 274248"/>
                <a:gd name="connsiteX4" fmla="*/ 155550 w 341807"/>
                <a:gd name="connsiteY4" fmla="*/ 114750 h 274248"/>
                <a:gd name="connsiteX5" fmla="*/ 152363 w 341807"/>
                <a:gd name="connsiteY5" fmla="*/ 114750 h 274248"/>
                <a:gd name="connsiteX6" fmla="*/ 127500 w 341807"/>
                <a:gd name="connsiteY6" fmla="*/ 105188 h 274248"/>
                <a:gd name="connsiteX7" fmla="*/ 123675 w 341807"/>
                <a:gd name="connsiteY7" fmla="*/ 51000 h 274248"/>
                <a:gd name="connsiteX8" fmla="*/ 161288 w 341807"/>
                <a:gd name="connsiteY8" fmla="*/ 7650 h 274248"/>
                <a:gd name="connsiteX9" fmla="*/ 55463 w 341807"/>
                <a:gd name="connsiteY9" fmla="*/ 0 h 274248"/>
                <a:gd name="connsiteX10" fmla="*/ 0 w 341807"/>
                <a:gd name="connsiteY10" fmla="*/ 91800 h 274248"/>
                <a:gd name="connsiteX11" fmla="*/ 43350 w 341807"/>
                <a:gd name="connsiteY11" fmla="*/ 142163 h 274248"/>
                <a:gd name="connsiteX12" fmla="*/ 59925 w 341807"/>
                <a:gd name="connsiteY12" fmla="*/ 123038 h 274248"/>
                <a:gd name="connsiteX13" fmla="*/ 84150 w 341807"/>
                <a:gd name="connsiteY13" fmla="*/ 112200 h 274248"/>
                <a:gd name="connsiteX14" fmla="*/ 84150 w 341807"/>
                <a:gd name="connsiteY14" fmla="*/ 112200 h 274248"/>
                <a:gd name="connsiteX15" fmla="*/ 105188 w 341807"/>
                <a:gd name="connsiteY15" fmla="*/ 119850 h 274248"/>
                <a:gd name="connsiteX16" fmla="*/ 116025 w 341807"/>
                <a:gd name="connsiteY16" fmla="*/ 142800 h 274248"/>
                <a:gd name="connsiteX17" fmla="*/ 126863 w 341807"/>
                <a:gd name="connsiteY17" fmla="*/ 140888 h 274248"/>
                <a:gd name="connsiteX18" fmla="*/ 147900 w 341807"/>
                <a:gd name="connsiteY18" fmla="*/ 148538 h 274248"/>
                <a:gd name="connsiteX19" fmla="*/ 158738 w 341807"/>
                <a:gd name="connsiteY19" fmla="*/ 172125 h 274248"/>
                <a:gd name="connsiteX20" fmla="*/ 167025 w 341807"/>
                <a:gd name="connsiteY20" fmla="*/ 170850 h 274248"/>
                <a:gd name="connsiteX21" fmla="*/ 167025 w 341807"/>
                <a:gd name="connsiteY21" fmla="*/ 170850 h 274248"/>
                <a:gd name="connsiteX22" fmla="*/ 186150 w 341807"/>
                <a:gd name="connsiteY22" fmla="*/ 177863 h 274248"/>
                <a:gd name="connsiteX23" fmla="*/ 195713 w 341807"/>
                <a:gd name="connsiteY23" fmla="*/ 197625 h 274248"/>
                <a:gd name="connsiteX24" fmla="*/ 202725 w 341807"/>
                <a:gd name="connsiteY24" fmla="*/ 196350 h 274248"/>
                <a:gd name="connsiteX25" fmla="*/ 202725 w 341807"/>
                <a:gd name="connsiteY25" fmla="*/ 196350 h 274248"/>
                <a:gd name="connsiteX26" fmla="*/ 219300 w 341807"/>
                <a:gd name="connsiteY26" fmla="*/ 202725 h 274248"/>
                <a:gd name="connsiteX27" fmla="*/ 228225 w 341807"/>
                <a:gd name="connsiteY27" fmla="*/ 219938 h 274248"/>
                <a:gd name="connsiteX28" fmla="*/ 221850 w 341807"/>
                <a:gd name="connsiteY28" fmla="*/ 238425 h 274248"/>
                <a:gd name="connsiteX29" fmla="*/ 200175 w 341807"/>
                <a:gd name="connsiteY29" fmla="*/ 263287 h 274248"/>
                <a:gd name="connsiteX30" fmla="*/ 209100 w 341807"/>
                <a:gd name="connsiteY30" fmla="*/ 270300 h 274248"/>
                <a:gd name="connsiteX31" fmla="*/ 224400 w 341807"/>
                <a:gd name="connsiteY31" fmla="*/ 274125 h 274248"/>
                <a:gd name="connsiteX32" fmla="*/ 247350 w 341807"/>
                <a:gd name="connsiteY32" fmla="*/ 246713 h 274248"/>
                <a:gd name="connsiteX33" fmla="*/ 247350 w 341807"/>
                <a:gd name="connsiteY33" fmla="*/ 246075 h 274248"/>
                <a:gd name="connsiteX34" fmla="*/ 253725 w 341807"/>
                <a:gd name="connsiteY34" fmla="*/ 246713 h 274248"/>
                <a:gd name="connsiteX35" fmla="*/ 276675 w 341807"/>
                <a:gd name="connsiteY35" fmla="*/ 219300 h 274248"/>
                <a:gd name="connsiteX36" fmla="*/ 276675 w 341807"/>
                <a:gd name="connsiteY36" fmla="*/ 218662 h 274248"/>
                <a:gd name="connsiteX37" fmla="*/ 283050 w 341807"/>
                <a:gd name="connsiteY37" fmla="*/ 219300 h 274248"/>
                <a:gd name="connsiteX38" fmla="*/ 306000 w 341807"/>
                <a:gd name="connsiteY38" fmla="*/ 191888 h 274248"/>
                <a:gd name="connsiteX39" fmla="*/ 305363 w 341807"/>
                <a:gd name="connsiteY39" fmla="*/ 188063 h 274248"/>
                <a:gd name="connsiteX40" fmla="*/ 318750 w 341807"/>
                <a:gd name="connsiteY40" fmla="*/ 190613 h 274248"/>
                <a:gd name="connsiteX41" fmla="*/ 341700 w 341807"/>
                <a:gd name="connsiteY41" fmla="*/ 163200 h 274248"/>
                <a:gd name="connsiteX42" fmla="*/ 334688 w 341807"/>
                <a:gd name="connsiteY42" fmla="*/ 145988 h 27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807" h="274248">
                  <a:moveTo>
                    <a:pt x="334688" y="145988"/>
                  </a:moveTo>
                  <a:lnTo>
                    <a:pt x="232050" y="58013"/>
                  </a:lnTo>
                  <a:lnTo>
                    <a:pt x="225038" y="51638"/>
                  </a:lnTo>
                  <a:lnTo>
                    <a:pt x="181050" y="102000"/>
                  </a:lnTo>
                  <a:cubicBezTo>
                    <a:pt x="174675" y="109650"/>
                    <a:pt x="165750" y="114113"/>
                    <a:pt x="155550" y="114750"/>
                  </a:cubicBezTo>
                  <a:cubicBezTo>
                    <a:pt x="154275" y="114750"/>
                    <a:pt x="153000" y="114750"/>
                    <a:pt x="152363" y="114750"/>
                  </a:cubicBezTo>
                  <a:cubicBezTo>
                    <a:pt x="142800" y="114750"/>
                    <a:pt x="133875" y="111563"/>
                    <a:pt x="127500" y="105188"/>
                  </a:cubicBezTo>
                  <a:cubicBezTo>
                    <a:pt x="111563" y="91163"/>
                    <a:pt x="110288" y="66938"/>
                    <a:pt x="123675" y="51000"/>
                  </a:cubicBezTo>
                  <a:lnTo>
                    <a:pt x="161288" y="7650"/>
                  </a:lnTo>
                  <a:cubicBezTo>
                    <a:pt x="131963" y="3825"/>
                    <a:pt x="94350" y="19125"/>
                    <a:pt x="55463" y="0"/>
                  </a:cubicBezTo>
                  <a:lnTo>
                    <a:pt x="0" y="91800"/>
                  </a:lnTo>
                  <a:lnTo>
                    <a:pt x="43350" y="142163"/>
                  </a:lnTo>
                  <a:lnTo>
                    <a:pt x="59925" y="123038"/>
                  </a:lnTo>
                  <a:cubicBezTo>
                    <a:pt x="65663" y="116025"/>
                    <a:pt x="74588" y="112200"/>
                    <a:pt x="84150" y="112200"/>
                  </a:cubicBezTo>
                  <a:lnTo>
                    <a:pt x="84150" y="112200"/>
                  </a:lnTo>
                  <a:cubicBezTo>
                    <a:pt x="91800" y="112200"/>
                    <a:pt x="99450" y="114750"/>
                    <a:pt x="105188" y="119850"/>
                  </a:cubicBezTo>
                  <a:cubicBezTo>
                    <a:pt x="112200" y="125587"/>
                    <a:pt x="115388" y="133875"/>
                    <a:pt x="116025" y="142800"/>
                  </a:cubicBezTo>
                  <a:cubicBezTo>
                    <a:pt x="119212" y="141525"/>
                    <a:pt x="123038" y="140888"/>
                    <a:pt x="126863" y="140888"/>
                  </a:cubicBezTo>
                  <a:cubicBezTo>
                    <a:pt x="134513" y="140888"/>
                    <a:pt x="142163" y="143438"/>
                    <a:pt x="147900" y="148538"/>
                  </a:cubicBezTo>
                  <a:cubicBezTo>
                    <a:pt x="154913" y="154913"/>
                    <a:pt x="158738" y="163200"/>
                    <a:pt x="158738" y="172125"/>
                  </a:cubicBezTo>
                  <a:cubicBezTo>
                    <a:pt x="161288" y="171488"/>
                    <a:pt x="164475" y="170850"/>
                    <a:pt x="167025" y="170850"/>
                  </a:cubicBezTo>
                  <a:lnTo>
                    <a:pt x="167025" y="170850"/>
                  </a:lnTo>
                  <a:cubicBezTo>
                    <a:pt x="174038" y="170850"/>
                    <a:pt x="180413" y="173400"/>
                    <a:pt x="186150" y="177863"/>
                  </a:cubicBezTo>
                  <a:cubicBezTo>
                    <a:pt x="191888" y="182963"/>
                    <a:pt x="195075" y="189975"/>
                    <a:pt x="195713" y="197625"/>
                  </a:cubicBezTo>
                  <a:cubicBezTo>
                    <a:pt x="197625" y="196988"/>
                    <a:pt x="200175" y="196350"/>
                    <a:pt x="202725" y="196350"/>
                  </a:cubicBezTo>
                  <a:lnTo>
                    <a:pt x="202725" y="196350"/>
                  </a:lnTo>
                  <a:cubicBezTo>
                    <a:pt x="209100" y="196350"/>
                    <a:pt x="214838" y="198263"/>
                    <a:pt x="219300" y="202725"/>
                  </a:cubicBezTo>
                  <a:cubicBezTo>
                    <a:pt x="224400" y="207188"/>
                    <a:pt x="227588" y="213563"/>
                    <a:pt x="228225" y="219938"/>
                  </a:cubicBezTo>
                  <a:cubicBezTo>
                    <a:pt x="228863" y="226950"/>
                    <a:pt x="226313" y="233325"/>
                    <a:pt x="221850" y="238425"/>
                  </a:cubicBezTo>
                  <a:lnTo>
                    <a:pt x="200175" y="263287"/>
                  </a:lnTo>
                  <a:lnTo>
                    <a:pt x="209100" y="270300"/>
                  </a:lnTo>
                  <a:cubicBezTo>
                    <a:pt x="213563" y="272850"/>
                    <a:pt x="218663" y="274763"/>
                    <a:pt x="224400" y="274125"/>
                  </a:cubicBezTo>
                  <a:cubicBezTo>
                    <a:pt x="238425" y="272850"/>
                    <a:pt x="248625" y="260738"/>
                    <a:pt x="247350" y="246713"/>
                  </a:cubicBezTo>
                  <a:cubicBezTo>
                    <a:pt x="247350" y="246713"/>
                    <a:pt x="247350" y="246075"/>
                    <a:pt x="247350" y="246075"/>
                  </a:cubicBezTo>
                  <a:cubicBezTo>
                    <a:pt x="249263" y="246713"/>
                    <a:pt x="251813" y="246713"/>
                    <a:pt x="253725" y="246713"/>
                  </a:cubicBezTo>
                  <a:cubicBezTo>
                    <a:pt x="267750" y="245438"/>
                    <a:pt x="277950" y="233325"/>
                    <a:pt x="276675" y="219300"/>
                  </a:cubicBezTo>
                  <a:cubicBezTo>
                    <a:pt x="276675" y="219300"/>
                    <a:pt x="276675" y="218662"/>
                    <a:pt x="276675" y="218662"/>
                  </a:cubicBezTo>
                  <a:cubicBezTo>
                    <a:pt x="278588" y="219300"/>
                    <a:pt x="281138" y="219300"/>
                    <a:pt x="283050" y="219300"/>
                  </a:cubicBezTo>
                  <a:cubicBezTo>
                    <a:pt x="297075" y="218025"/>
                    <a:pt x="307275" y="205913"/>
                    <a:pt x="306000" y="191888"/>
                  </a:cubicBezTo>
                  <a:cubicBezTo>
                    <a:pt x="306000" y="190613"/>
                    <a:pt x="305363" y="189338"/>
                    <a:pt x="305363" y="188063"/>
                  </a:cubicBezTo>
                  <a:cubicBezTo>
                    <a:pt x="309188" y="189975"/>
                    <a:pt x="313650" y="191250"/>
                    <a:pt x="318750" y="190613"/>
                  </a:cubicBezTo>
                  <a:cubicBezTo>
                    <a:pt x="332775" y="189338"/>
                    <a:pt x="342975" y="177225"/>
                    <a:pt x="341700" y="163200"/>
                  </a:cubicBezTo>
                  <a:cubicBezTo>
                    <a:pt x="342338" y="156188"/>
                    <a:pt x="339150" y="150450"/>
                    <a:pt x="334688" y="145988"/>
                  </a:cubicBezTo>
                  <a:close/>
                </a:path>
              </a:pathLst>
            </a:custGeom>
            <a:solidFill>
              <a:srgbClr val="FFFFFF"/>
            </a:solidFill>
            <a:ln w="6350" cap="flat">
              <a:noFill/>
              <a:prstDash val="solid"/>
              <a:miter/>
            </a:ln>
          </p:spPr>
          <p:txBody>
            <a:bodyPr rtlCol="0" anchor="ctr"/>
            <a:lstStyle/>
            <a:p>
              <a:endParaRPr lang="en-GB"/>
            </a:p>
          </p:txBody>
        </p:sp>
        <p:sp>
          <p:nvSpPr>
            <p:cNvPr id="51" name="Freeform: Shape 50">
              <a:extLst>
                <a:ext uri="{FF2B5EF4-FFF2-40B4-BE49-F238E27FC236}">
                  <a16:creationId xmlns:a16="http://schemas.microsoft.com/office/drawing/2014/main" id="{9D5E2CC3-DA8E-4F4A-AB84-F755411A7DC3}"/>
                </a:ext>
              </a:extLst>
            </p:cNvPr>
            <p:cNvSpPr/>
            <p:nvPr/>
          </p:nvSpPr>
          <p:spPr>
            <a:xfrm>
              <a:off x="2979003" y="1605495"/>
              <a:ext cx="127550" cy="151775"/>
            </a:xfrm>
            <a:custGeom>
              <a:avLst/>
              <a:gdLst>
                <a:gd name="connsiteX0" fmla="*/ 127550 w 127550"/>
                <a:gd name="connsiteY0" fmla="*/ 119850 h 151775"/>
                <a:gd name="connsiteX1" fmla="*/ 78463 w 127550"/>
                <a:gd name="connsiteY1" fmla="*/ 149813 h 151775"/>
                <a:gd name="connsiteX2" fmla="*/ 61250 w 127550"/>
                <a:gd name="connsiteY2" fmla="*/ 145350 h 151775"/>
                <a:gd name="connsiteX3" fmla="*/ 1963 w 127550"/>
                <a:gd name="connsiteY3" fmla="*/ 47175 h 151775"/>
                <a:gd name="connsiteX4" fmla="*/ 6425 w 127550"/>
                <a:gd name="connsiteY4" fmla="*/ 29963 h 151775"/>
                <a:gd name="connsiteX5" fmla="*/ 55513 w 127550"/>
                <a:gd name="connsiteY5" fmla="*/ 0 h 151775"/>
                <a:gd name="connsiteX6" fmla="*/ 12755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127550" y="119850"/>
                  </a:moveTo>
                  <a:lnTo>
                    <a:pt x="78463" y="149813"/>
                  </a:lnTo>
                  <a:cubicBezTo>
                    <a:pt x="72725" y="153638"/>
                    <a:pt x="64438" y="151725"/>
                    <a:pt x="61250" y="145350"/>
                  </a:cubicBezTo>
                  <a:lnTo>
                    <a:pt x="1963" y="47175"/>
                  </a:lnTo>
                  <a:cubicBezTo>
                    <a:pt x="-1862" y="41438"/>
                    <a:pt x="50" y="33150"/>
                    <a:pt x="6425" y="29963"/>
                  </a:cubicBezTo>
                  <a:lnTo>
                    <a:pt x="55513" y="0"/>
                  </a:lnTo>
                  <a:lnTo>
                    <a:pt x="127550" y="119850"/>
                  </a:lnTo>
                  <a:close/>
                </a:path>
              </a:pathLst>
            </a:custGeom>
            <a:solidFill>
              <a:srgbClr val="BECF4C"/>
            </a:solidFill>
            <a:ln w="6350"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97348B7A-B316-44E6-9A64-DB2C93F11BAE}"/>
                </a:ext>
              </a:extLst>
            </p:cNvPr>
            <p:cNvSpPr/>
            <p:nvPr/>
          </p:nvSpPr>
          <p:spPr>
            <a:xfrm>
              <a:off x="2757774" y="1657038"/>
              <a:ext cx="269729" cy="149907"/>
            </a:xfrm>
            <a:custGeom>
              <a:avLst/>
              <a:gdLst>
                <a:gd name="connsiteX0" fmla="*/ 215542 w 269729"/>
                <a:gd name="connsiteY0" fmla="*/ 8382 h 149907"/>
                <a:gd name="connsiteX1" fmla="*/ 81667 w 269729"/>
                <a:gd name="connsiteY1" fmla="*/ 733 h 149907"/>
                <a:gd name="connsiteX2" fmla="*/ 78480 w 269729"/>
                <a:gd name="connsiteY2" fmla="*/ 95 h 149907"/>
                <a:gd name="connsiteX3" fmla="*/ 56805 w 269729"/>
                <a:gd name="connsiteY3" fmla="*/ 8382 h 149907"/>
                <a:gd name="connsiteX4" fmla="*/ 6442 w 269729"/>
                <a:gd name="connsiteY4" fmla="*/ 65757 h 149907"/>
                <a:gd name="connsiteX5" fmla="*/ 8992 w 269729"/>
                <a:gd name="connsiteY5" fmla="*/ 101458 h 149907"/>
                <a:gd name="connsiteX6" fmla="*/ 28117 w 269729"/>
                <a:gd name="connsiteY6" fmla="*/ 107833 h 149907"/>
                <a:gd name="connsiteX7" fmla="*/ 45330 w 269729"/>
                <a:gd name="connsiteY7" fmla="*/ 98908 h 149907"/>
                <a:gd name="connsiteX8" fmla="*/ 97605 w 269729"/>
                <a:gd name="connsiteY8" fmla="*/ 38982 h 149907"/>
                <a:gd name="connsiteX9" fmla="*/ 216817 w 269729"/>
                <a:gd name="connsiteY9" fmla="*/ 141620 h 149907"/>
                <a:gd name="connsiteX10" fmla="*/ 216817 w 269729"/>
                <a:gd name="connsiteY10" fmla="*/ 141620 h 149907"/>
                <a:gd name="connsiteX11" fmla="*/ 216817 w 269729"/>
                <a:gd name="connsiteY11" fmla="*/ 141620 h 149907"/>
                <a:gd name="connsiteX12" fmla="*/ 223830 w 269729"/>
                <a:gd name="connsiteY12" fmla="*/ 149908 h 149907"/>
                <a:gd name="connsiteX13" fmla="*/ 269730 w 269729"/>
                <a:gd name="connsiteY13" fmla="*/ 96995 h 149907"/>
                <a:gd name="connsiteX14" fmla="*/ 215542 w 269729"/>
                <a:gd name="connsiteY14" fmla="*/ 8382 h 1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729" h="149907">
                  <a:moveTo>
                    <a:pt x="215542" y="8382"/>
                  </a:moveTo>
                  <a:cubicBezTo>
                    <a:pt x="162630" y="27507"/>
                    <a:pt x="124380" y="9020"/>
                    <a:pt x="81667" y="733"/>
                  </a:cubicBezTo>
                  <a:cubicBezTo>
                    <a:pt x="81030" y="733"/>
                    <a:pt x="78480" y="95"/>
                    <a:pt x="78480" y="95"/>
                  </a:cubicBezTo>
                  <a:cubicBezTo>
                    <a:pt x="70830" y="-543"/>
                    <a:pt x="62542" y="2007"/>
                    <a:pt x="56805" y="8382"/>
                  </a:cubicBezTo>
                  <a:lnTo>
                    <a:pt x="6442" y="65757"/>
                  </a:lnTo>
                  <a:cubicBezTo>
                    <a:pt x="-3120" y="76595"/>
                    <a:pt x="-1845" y="92533"/>
                    <a:pt x="8992" y="101458"/>
                  </a:cubicBezTo>
                  <a:cubicBezTo>
                    <a:pt x="14730" y="105920"/>
                    <a:pt x="21105" y="108470"/>
                    <a:pt x="28117" y="107833"/>
                  </a:cubicBezTo>
                  <a:cubicBezTo>
                    <a:pt x="34492" y="107195"/>
                    <a:pt x="40867" y="104645"/>
                    <a:pt x="45330" y="98908"/>
                  </a:cubicBezTo>
                  <a:cubicBezTo>
                    <a:pt x="45330" y="98908"/>
                    <a:pt x="97605" y="38982"/>
                    <a:pt x="97605" y="38982"/>
                  </a:cubicBezTo>
                  <a:lnTo>
                    <a:pt x="216817" y="141620"/>
                  </a:lnTo>
                  <a:lnTo>
                    <a:pt x="216817" y="141620"/>
                  </a:lnTo>
                  <a:lnTo>
                    <a:pt x="216817" y="141620"/>
                  </a:lnTo>
                  <a:cubicBezTo>
                    <a:pt x="220005" y="144808"/>
                    <a:pt x="221280" y="146083"/>
                    <a:pt x="223830" y="149908"/>
                  </a:cubicBezTo>
                  <a:lnTo>
                    <a:pt x="269730" y="96995"/>
                  </a:lnTo>
                  <a:lnTo>
                    <a:pt x="215542" y="8382"/>
                  </a:lnTo>
                  <a:close/>
                </a:path>
              </a:pathLst>
            </a:custGeom>
            <a:solidFill>
              <a:srgbClr val="FFFFFF"/>
            </a:solidFill>
            <a:ln w="6350" cap="flat">
              <a:noFill/>
              <a:prstDash val="solid"/>
              <a:miter/>
            </a:ln>
          </p:spPr>
          <p:txBody>
            <a:bodyPr rtlCol="0" anchor="ctr"/>
            <a:lstStyle/>
            <a:p>
              <a:endParaRPr lang="en-GB"/>
            </a:p>
          </p:txBody>
        </p:sp>
      </p:grpSp>
      <p:pic>
        <p:nvPicPr>
          <p:cNvPr id="54" name="Picture 53">
            <a:extLst>
              <a:ext uri="{FF2B5EF4-FFF2-40B4-BE49-F238E27FC236}">
                <a16:creationId xmlns:a16="http://schemas.microsoft.com/office/drawing/2014/main" id="{E1E950D8-A256-4BC8-9519-034B17ADA93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5411488" y="1173814"/>
            <a:ext cx="318897" cy="596646"/>
          </a:xfrm>
          <a:prstGeom prst="rect">
            <a:avLst/>
          </a:prstGeom>
        </p:spPr>
      </p:pic>
      <p:grpSp>
        <p:nvGrpSpPr>
          <p:cNvPr id="55" name="Graphic 24" descr="Gears">
            <a:extLst>
              <a:ext uri="{FF2B5EF4-FFF2-40B4-BE49-F238E27FC236}">
                <a16:creationId xmlns:a16="http://schemas.microsoft.com/office/drawing/2014/main" id="{1972BF67-FBAF-4181-9165-9520BD95E279}"/>
              </a:ext>
            </a:extLst>
          </p:cNvPr>
          <p:cNvGrpSpPr>
            <a:grpSpLocks noChangeAspect="1"/>
          </p:cNvGrpSpPr>
          <p:nvPr/>
        </p:nvGrpSpPr>
        <p:grpSpPr>
          <a:xfrm>
            <a:off x="7605343" y="1202137"/>
            <a:ext cx="446235" cy="540000"/>
            <a:chOff x="7334439" y="1545734"/>
            <a:chExt cx="391199" cy="473400"/>
          </a:xfrm>
          <a:solidFill>
            <a:srgbClr val="FFFFFF"/>
          </a:solidFill>
        </p:grpSpPr>
        <p:sp>
          <p:nvSpPr>
            <p:cNvPr id="68" name="Freeform: Shape 67">
              <a:extLst>
                <a:ext uri="{FF2B5EF4-FFF2-40B4-BE49-F238E27FC236}">
                  <a16:creationId xmlns:a16="http://schemas.microsoft.com/office/drawing/2014/main" id="{F3ACE175-6311-4547-89EE-326ACF2E4165}"/>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rgbClr val="BECF4C"/>
            </a:solidFill>
            <a:ln w="5953"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A2859B46-F9EA-4310-8406-24ECEAFEFF4B}"/>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endParaRPr lang="en-GB"/>
            </a:p>
          </p:txBody>
        </p:sp>
      </p:grpSp>
      <p:grpSp>
        <p:nvGrpSpPr>
          <p:cNvPr id="70" name="Picture 17" descr="Exponential Graph">
            <a:extLst>
              <a:ext uri="{FF2B5EF4-FFF2-40B4-BE49-F238E27FC236}">
                <a16:creationId xmlns:a16="http://schemas.microsoft.com/office/drawing/2014/main" id="{2708E091-5E76-4A44-A155-ED3EC30AB7F9}"/>
              </a:ext>
            </a:extLst>
          </p:cNvPr>
          <p:cNvGrpSpPr/>
          <p:nvPr/>
        </p:nvGrpSpPr>
        <p:grpSpPr>
          <a:xfrm>
            <a:off x="9738451" y="1166137"/>
            <a:ext cx="612000" cy="612000"/>
            <a:chOff x="1542643" y="3105688"/>
            <a:chExt cx="612000" cy="612000"/>
          </a:xfrm>
        </p:grpSpPr>
        <p:sp>
          <p:nvSpPr>
            <p:cNvPr id="71" name="Freeform: Shape 70">
              <a:extLst>
                <a:ext uri="{FF2B5EF4-FFF2-40B4-BE49-F238E27FC236}">
                  <a16:creationId xmlns:a16="http://schemas.microsoft.com/office/drawing/2014/main" id="{69D777A8-66C8-47CB-B689-EFEAEF943E11}"/>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72" name="Freeform: Shape 71">
              <a:extLst>
                <a:ext uri="{FF2B5EF4-FFF2-40B4-BE49-F238E27FC236}">
                  <a16:creationId xmlns:a16="http://schemas.microsoft.com/office/drawing/2014/main" id="{6275C6E6-A2CC-4B35-952F-E96D38E0051D}"/>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rgbClr val="BECF4C"/>
            </a:solidFill>
            <a:ln w="6350" cap="flat">
              <a:solidFill>
                <a:srgbClr val="BECF4C"/>
              </a:solidFill>
              <a:prstDash val="solid"/>
              <a:miter/>
            </a:ln>
          </p:spPr>
          <p:txBody>
            <a:bodyPr rtlCol="0" anchor="ctr"/>
            <a:lstStyle/>
            <a:p>
              <a:endParaRPr lang="en-GB"/>
            </a:p>
          </p:txBody>
        </p:sp>
      </p:grpSp>
      <p:grpSp>
        <p:nvGrpSpPr>
          <p:cNvPr id="34" name="Group 33">
            <a:extLst>
              <a:ext uri="{FF2B5EF4-FFF2-40B4-BE49-F238E27FC236}">
                <a16:creationId xmlns:a16="http://schemas.microsoft.com/office/drawing/2014/main" id="{80D13BE7-B5C8-47BA-9C05-E08D997312E6}"/>
              </a:ext>
            </a:extLst>
          </p:cNvPr>
          <p:cNvGrpSpPr/>
          <p:nvPr/>
        </p:nvGrpSpPr>
        <p:grpSpPr>
          <a:xfrm>
            <a:off x="2914393" y="1212676"/>
            <a:ext cx="540000" cy="540000"/>
            <a:chOff x="2407447" y="4136192"/>
            <a:chExt cx="540000" cy="540000"/>
          </a:xfrm>
        </p:grpSpPr>
        <p:pic>
          <p:nvPicPr>
            <p:cNvPr id="35" name="Picture 49" descr="Warning with solid fill">
              <a:extLst>
                <a:ext uri="{FF2B5EF4-FFF2-40B4-BE49-F238E27FC236}">
                  <a16:creationId xmlns:a16="http://schemas.microsoft.com/office/drawing/2014/main" id="{E2B8432A-89A6-4160-9428-78FC383E76DE}"/>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2407447" y="4136192"/>
              <a:ext cx="540000" cy="540000"/>
            </a:xfrm>
            <a:prstGeom prst="rect">
              <a:avLst/>
            </a:prstGeom>
          </p:spPr>
        </p:pic>
        <p:pic>
          <p:nvPicPr>
            <p:cNvPr id="47" name="Picture 49" descr="Warning with solid fill">
              <a:extLst>
                <a:ext uri="{FF2B5EF4-FFF2-40B4-BE49-F238E27FC236}">
                  <a16:creationId xmlns:a16="http://schemas.microsoft.com/office/drawing/2014/main" id="{0D173BBD-19AE-4806-971C-791CE080DEFD}"/>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2461720" y="4206340"/>
              <a:ext cx="418338" cy="418338"/>
            </a:xfrm>
            <a:prstGeom prst="rect">
              <a:avLst/>
            </a:prstGeom>
          </p:spPr>
        </p:pic>
      </p:grpSp>
    </p:spTree>
    <p:extLst>
      <p:ext uri="{BB962C8B-B14F-4D97-AF65-F5344CB8AC3E}">
        <p14:creationId xmlns:p14="http://schemas.microsoft.com/office/powerpoint/2010/main" val="3550163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a:extLst>
              <a:ext uri="{FF2B5EF4-FFF2-40B4-BE49-F238E27FC236}">
                <a16:creationId xmlns:a16="http://schemas.microsoft.com/office/drawing/2014/main" id="{7F5FFD16-636C-144A-9ED9-3AB369BA27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8131508" cy="523220"/>
          </a:xfrm>
          <a:prstGeom prst="rect">
            <a:avLst/>
          </a:prstGeom>
          <a:noFill/>
        </p:spPr>
        <p:txBody>
          <a:bodyPr wrap="square" rtlCol="0">
            <a:spAutoFit/>
          </a:bodyPr>
          <a:lstStyle/>
          <a:p>
            <a:r>
              <a:rPr lang="en-GB" sz="2800" dirty="0">
                <a:solidFill>
                  <a:schemeClr val="bg1"/>
                </a:solidFill>
              </a:rPr>
              <a:t>Transforming to the digital insurance ecosystem</a:t>
            </a:r>
          </a:p>
        </p:txBody>
      </p:sp>
      <p:cxnSp>
        <p:nvCxnSpPr>
          <p:cNvPr id="69" name="Straight Connector 68">
            <a:extLst>
              <a:ext uri="{FF2B5EF4-FFF2-40B4-BE49-F238E27FC236}">
                <a16:creationId xmlns:a16="http://schemas.microsoft.com/office/drawing/2014/main" id="{9FD84226-3081-534C-ACA6-D42247B05AB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1F7475A6-6D4A-43CE-BCDE-D71EE1DB6E55}"/>
              </a:ext>
            </a:extLst>
          </p:cNvPr>
          <p:cNvSpPr txBox="1"/>
          <p:nvPr/>
        </p:nvSpPr>
        <p:spPr>
          <a:xfrm>
            <a:off x="1282340" y="1210229"/>
            <a:ext cx="2981858"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Traditional Insurer</a:t>
            </a:r>
          </a:p>
        </p:txBody>
      </p:sp>
      <p:sp>
        <p:nvSpPr>
          <p:cNvPr id="27" name="TextBox 26">
            <a:extLst>
              <a:ext uri="{FF2B5EF4-FFF2-40B4-BE49-F238E27FC236}">
                <a16:creationId xmlns:a16="http://schemas.microsoft.com/office/drawing/2014/main" id="{BA205EDA-096A-482C-B995-A775E3C0E7DB}"/>
              </a:ext>
            </a:extLst>
          </p:cNvPr>
          <p:cNvSpPr txBox="1"/>
          <p:nvPr/>
        </p:nvSpPr>
        <p:spPr>
          <a:xfrm>
            <a:off x="7712024" y="1174706"/>
            <a:ext cx="3154680" cy="369332"/>
          </a:xfrm>
          <a:prstGeom prst="rect">
            <a:avLst/>
          </a:prstGeom>
          <a:noFill/>
        </p:spPr>
        <p:txBody>
          <a:bodyPr wrap="square" rtlCol="0">
            <a:spAutoFit/>
          </a:bodyPr>
          <a:lstStyle/>
          <a:p>
            <a:pPr algn="ctr">
              <a:spcAft>
                <a:spcPts val="300"/>
              </a:spcAft>
            </a:pPr>
            <a:r>
              <a:rPr lang="en-GB" b="1" dirty="0">
                <a:solidFill>
                  <a:schemeClr val="bg1"/>
                </a:solidFill>
                <a:cs typeface="Futura Medium" panose="020B0602020204020303" pitchFamily="34" charset="-79"/>
              </a:rPr>
              <a:t>Digital Insurance Ecosystem</a:t>
            </a:r>
          </a:p>
        </p:txBody>
      </p:sp>
      <p:cxnSp>
        <p:nvCxnSpPr>
          <p:cNvPr id="32" name="Straight Connector 31">
            <a:extLst>
              <a:ext uri="{FF2B5EF4-FFF2-40B4-BE49-F238E27FC236}">
                <a16:creationId xmlns:a16="http://schemas.microsoft.com/office/drawing/2014/main" id="{3745A20A-F6AC-4F2B-AEAE-89BE08551291}"/>
              </a:ext>
            </a:extLst>
          </p:cNvPr>
          <p:cNvCxnSpPr>
            <a:cxnSpLocks/>
          </p:cNvCxnSpPr>
          <p:nvPr/>
        </p:nvCxnSpPr>
        <p:spPr>
          <a:xfrm>
            <a:off x="2178169" y="1596505"/>
            <a:ext cx="8131509" cy="0"/>
          </a:xfrm>
          <a:prstGeom prst="line">
            <a:avLst/>
          </a:prstGeom>
          <a:ln>
            <a:solidFill>
              <a:schemeClr val="bg1"/>
            </a:solidFill>
            <a:prstDash val="lg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9DE4B2E4-4006-47AD-9576-3D426E67E156}"/>
              </a:ext>
            </a:extLst>
          </p:cNvPr>
          <p:cNvSpPr/>
          <p:nvPr/>
        </p:nvSpPr>
        <p:spPr>
          <a:xfrm>
            <a:off x="915998" y="182702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Rounded Corners 52">
            <a:extLst>
              <a:ext uri="{FF2B5EF4-FFF2-40B4-BE49-F238E27FC236}">
                <a16:creationId xmlns:a16="http://schemas.microsoft.com/office/drawing/2014/main" id="{420E947C-4B7D-44B2-863C-8EDB374219B9}"/>
              </a:ext>
            </a:extLst>
          </p:cNvPr>
          <p:cNvSpPr/>
          <p:nvPr/>
        </p:nvSpPr>
        <p:spPr>
          <a:xfrm>
            <a:off x="915998" y="2698729"/>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Rounded Corners 54">
            <a:extLst>
              <a:ext uri="{FF2B5EF4-FFF2-40B4-BE49-F238E27FC236}">
                <a16:creationId xmlns:a16="http://schemas.microsoft.com/office/drawing/2014/main" id="{9E336B44-86F8-473F-810D-816F27FEE5C4}"/>
              </a:ext>
            </a:extLst>
          </p:cNvPr>
          <p:cNvSpPr/>
          <p:nvPr/>
        </p:nvSpPr>
        <p:spPr>
          <a:xfrm>
            <a:off x="912200" y="4442141"/>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Rounded Corners 56">
            <a:extLst>
              <a:ext uri="{FF2B5EF4-FFF2-40B4-BE49-F238E27FC236}">
                <a16:creationId xmlns:a16="http://schemas.microsoft.com/office/drawing/2014/main" id="{F9C1ECB3-A64B-44E6-A8EB-25208DDAFC0E}"/>
              </a:ext>
            </a:extLst>
          </p:cNvPr>
          <p:cNvSpPr/>
          <p:nvPr/>
        </p:nvSpPr>
        <p:spPr>
          <a:xfrm>
            <a:off x="912200" y="5313847"/>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Rounded Corners 57">
            <a:extLst>
              <a:ext uri="{FF2B5EF4-FFF2-40B4-BE49-F238E27FC236}">
                <a16:creationId xmlns:a16="http://schemas.microsoft.com/office/drawing/2014/main" id="{3C940C8B-A0EF-440C-AE24-6F0A37A669A0}"/>
              </a:ext>
            </a:extLst>
          </p:cNvPr>
          <p:cNvSpPr/>
          <p:nvPr/>
        </p:nvSpPr>
        <p:spPr>
          <a:xfrm>
            <a:off x="8163461" y="182702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Rounded Corners 58">
            <a:extLst>
              <a:ext uri="{FF2B5EF4-FFF2-40B4-BE49-F238E27FC236}">
                <a16:creationId xmlns:a16="http://schemas.microsoft.com/office/drawing/2014/main" id="{5CC52E0A-DADA-4ED7-BDEA-6155822107C6}"/>
              </a:ext>
            </a:extLst>
          </p:cNvPr>
          <p:cNvSpPr/>
          <p:nvPr/>
        </p:nvSpPr>
        <p:spPr>
          <a:xfrm>
            <a:off x="8163461" y="270138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Rounded Corners 60">
            <a:extLst>
              <a:ext uri="{FF2B5EF4-FFF2-40B4-BE49-F238E27FC236}">
                <a16:creationId xmlns:a16="http://schemas.microsoft.com/office/drawing/2014/main" id="{56053C67-AADC-447A-BB77-C50AAF1621EB}"/>
              </a:ext>
            </a:extLst>
          </p:cNvPr>
          <p:cNvSpPr/>
          <p:nvPr/>
        </p:nvSpPr>
        <p:spPr>
          <a:xfrm>
            <a:off x="8163461" y="444780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Rounded Corners 61">
            <a:extLst>
              <a:ext uri="{FF2B5EF4-FFF2-40B4-BE49-F238E27FC236}">
                <a16:creationId xmlns:a16="http://schemas.microsoft.com/office/drawing/2014/main" id="{AE94FF3F-43D1-494D-930B-7922F98F98F9}"/>
              </a:ext>
            </a:extLst>
          </p:cNvPr>
          <p:cNvSpPr/>
          <p:nvPr/>
        </p:nvSpPr>
        <p:spPr>
          <a:xfrm>
            <a:off x="8163461" y="5317040"/>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Plus Sign 90">
            <a:extLst>
              <a:ext uri="{FF2B5EF4-FFF2-40B4-BE49-F238E27FC236}">
                <a16:creationId xmlns:a16="http://schemas.microsoft.com/office/drawing/2014/main" id="{C4367C31-027C-40C7-B37C-E10D0A5A6E9D}"/>
              </a:ext>
            </a:extLst>
          </p:cNvPr>
          <p:cNvSpPr/>
          <p:nvPr/>
        </p:nvSpPr>
        <p:spPr>
          <a:xfrm>
            <a:off x="4221214" y="3411047"/>
            <a:ext cx="855039" cy="883565"/>
          </a:xfrm>
          <a:prstGeom prst="mathPlus">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2" name="Equals 91">
            <a:extLst>
              <a:ext uri="{FF2B5EF4-FFF2-40B4-BE49-F238E27FC236}">
                <a16:creationId xmlns:a16="http://schemas.microsoft.com/office/drawing/2014/main" id="{FB2CA006-89EB-4EED-9BE2-F3C994FB7386}"/>
              </a:ext>
            </a:extLst>
          </p:cNvPr>
          <p:cNvSpPr/>
          <p:nvPr/>
        </p:nvSpPr>
        <p:spPr>
          <a:xfrm>
            <a:off x="7028719" y="3511159"/>
            <a:ext cx="864004" cy="683685"/>
          </a:xfrm>
          <a:prstGeom prst="mathEqual">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pic>
        <p:nvPicPr>
          <p:cNvPr id="93" name="Graphic 92" descr="Health And Safety with solid fill">
            <a:extLst>
              <a:ext uri="{FF2B5EF4-FFF2-40B4-BE49-F238E27FC236}">
                <a16:creationId xmlns:a16="http://schemas.microsoft.com/office/drawing/2014/main" id="{36C9982F-75BD-4961-9701-07FE3FD998D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021489" y="2835808"/>
            <a:ext cx="478068" cy="478068"/>
          </a:xfrm>
          <a:prstGeom prst="rect">
            <a:avLst/>
          </a:prstGeom>
        </p:spPr>
      </p:pic>
      <p:pic>
        <p:nvPicPr>
          <p:cNvPr id="94" name="Graphic 93" descr="Head with gears">
            <a:extLst>
              <a:ext uri="{FF2B5EF4-FFF2-40B4-BE49-F238E27FC236}">
                <a16:creationId xmlns:a16="http://schemas.microsoft.com/office/drawing/2014/main" id="{8036D34C-7B84-4721-8DA2-C10AA8E9E6D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51108" y="4583286"/>
            <a:ext cx="490865" cy="490865"/>
          </a:xfrm>
          <a:prstGeom prst="rect">
            <a:avLst/>
          </a:prstGeom>
        </p:spPr>
      </p:pic>
      <p:pic>
        <p:nvPicPr>
          <p:cNvPr id="95" name="Graphic 94" descr="Internet Of Things">
            <a:extLst>
              <a:ext uri="{FF2B5EF4-FFF2-40B4-BE49-F238E27FC236}">
                <a16:creationId xmlns:a16="http://schemas.microsoft.com/office/drawing/2014/main" id="{04F00400-61B3-433F-85FF-6CE8E8C3C30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10523486" y="5429742"/>
            <a:ext cx="546109" cy="546109"/>
          </a:xfrm>
          <a:prstGeom prst="rect">
            <a:avLst/>
          </a:prstGeom>
        </p:spPr>
      </p:pic>
      <p:pic>
        <p:nvPicPr>
          <p:cNvPr id="96" name="Graphic 95" descr="Smart Phone">
            <a:extLst>
              <a:ext uri="{FF2B5EF4-FFF2-40B4-BE49-F238E27FC236}">
                <a16:creationId xmlns:a16="http://schemas.microsoft.com/office/drawing/2014/main" id="{8287667A-85A4-4119-86BB-D86911375A1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542365" y="1965485"/>
            <a:ext cx="508351" cy="508351"/>
          </a:xfrm>
          <a:prstGeom prst="rect">
            <a:avLst/>
          </a:prstGeom>
        </p:spPr>
      </p:pic>
      <p:pic>
        <p:nvPicPr>
          <p:cNvPr id="97" name="Graphic 96" descr="Bank">
            <a:extLst>
              <a:ext uri="{FF2B5EF4-FFF2-40B4-BE49-F238E27FC236}">
                <a16:creationId xmlns:a16="http://schemas.microsoft.com/office/drawing/2014/main" id="{4D73EB9B-9527-4AAA-A913-225D2277D7A0}"/>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a:xfrm>
            <a:off x="971058" y="1916974"/>
            <a:ext cx="557977" cy="557977"/>
          </a:xfrm>
          <a:prstGeom prst="rect">
            <a:avLst/>
          </a:prstGeom>
        </p:spPr>
      </p:pic>
      <p:sp>
        <p:nvSpPr>
          <p:cNvPr id="99" name="TextBox 98">
            <a:extLst>
              <a:ext uri="{FF2B5EF4-FFF2-40B4-BE49-F238E27FC236}">
                <a16:creationId xmlns:a16="http://schemas.microsoft.com/office/drawing/2014/main" id="{621632AE-F178-4FA1-B78C-C53629E4F320}"/>
              </a:ext>
            </a:extLst>
          </p:cNvPr>
          <p:cNvSpPr txBox="1"/>
          <p:nvPr/>
        </p:nvSpPr>
        <p:spPr>
          <a:xfrm>
            <a:off x="1268754" y="2066699"/>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Independent channels</a:t>
            </a:r>
          </a:p>
        </p:txBody>
      </p:sp>
      <p:sp>
        <p:nvSpPr>
          <p:cNvPr id="100" name="TextBox 99">
            <a:extLst>
              <a:ext uri="{FF2B5EF4-FFF2-40B4-BE49-F238E27FC236}">
                <a16:creationId xmlns:a16="http://schemas.microsoft.com/office/drawing/2014/main" id="{D9DD82B8-8BA1-4021-B16C-4435CBD244F3}"/>
              </a:ext>
            </a:extLst>
          </p:cNvPr>
          <p:cNvSpPr txBox="1"/>
          <p:nvPr/>
        </p:nvSpPr>
        <p:spPr>
          <a:xfrm>
            <a:off x="1268753" y="2936029"/>
            <a:ext cx="2698321"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Historical risk based products</a:t>
            </a:r>
          </a:p>
        </p:txBody>
      </p:sp>
      <p:sp>
        <p:nvSpPr>
          <p:cNvPr id="101" name="TextBox 100">
            <a:extLst>
              <a:ext uri="{FF2B5EF4-FFF2-40B4-BE49-F238E27FC236}">
                <a16:creationId xmlns:a16="http://schemas.microsoft.com/office/drawing/2014/main" id="{428283AC-C23B-4ED7-A36B-885F38B0243C}"/>
              </a:ext>
            </a:extLst>
          </p:cNvPr>
          <p:cNvSpPr txBox="1"/>
          <p:nvPr/>
        </p:nvSpPr>
        <p:spPr>
          <a:xfrm>
            <a:off x="1254297" y="4680420"/>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People intensive processes </a:t>
            </a:r>
          </a:p>
        </p:txBody>
      </p:sp>
      <p:sp>
        <p:nvSpPr>
          <p:cNvPr id="102" name="TextBox 101">
            <a:extLst>
              <a:ext uri="{FF2B5EF4-FFF2-40B4-BE49-F238E27FC236}">
                <a16:creationId xmlns:a16="http://schemas.microsoft.com/office/drawing/2014/main" id="{24A491B5-AD3F-4885-A17D-1221549ECEBC}"/>
              </a:ext>
            </a:extLst>
          </p:cNvPr>
          <p:cNvSpPr txBox="1"/>
          <p:nvPr/>
        </p:nvSpPr>
        <p:spPr>
          <a:xfrm>
            <a:off x="1264956" y="5511128"/>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Legacy IT</a:t>
            </a:r>
          </a:p>
        </p:txBody>
      </p:sp>
      <p:sp>
        <p:nvSpPr>
          <p:cNvPr id="103" name="TextBox 102">
            <a:extLst>
              <a:ext uri="{FF2B5EF4-FFF2-40B4-BE49-F238E27FC236}">
                <a16:creationId xmlns:a16="http://schemas.microsoft.com/office/drawing/2014/main" id="{B2B99008-80FB-45CC-B18F-48E9E48B4D68}"/>
              </a:ext>
            </a:extLst>
          </p:cNvPr>
          <p:cNvSpPr txBox="1"/>
          <p:nvPr/>
        </p:nvSpPr>
        <p:spPr>
          <a:xfrm>
            <a:off x="8134137" y="2041944"/>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Multi-access engagement</a:t>
            </a:r>
          </a:p>
        </p:txBody>
      </p:sp>
      <p:sp>
        <p:nvSpPr>
          <p:cNvPr id="104" name="TextBox 103">
            <a:extLst>
              <a:ext uri="{FF2B5EF4-FFF2-40B4-BE49-F238E27FC236}">
                <a16:creationId xmlns:a16="http://schemas.microsoft.com/office/drawing/2014/main" id="{0D8D672B-B204-4D67-95E3-FA3D3E4D54F0}"/>
              </a:ext>
            </a:extLst>
          </p:cNvPr>
          <p:cNvSpPr txBox="1"/>
          <p:nvPr/>
        </p:nvSpPr>
        <p:spPr>
          <a:xfrm>
            <a:off x="8134137" y="2919346"/>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Digital platforms</a:t>
            </a:r>
          </a:p>
        </p:txBody>
      </p:sp>
      <p:sp>
        <p:nvSpPr>
          <p:cNvPr id="105" name="TextBox 104">
            <a:extLst>
              <a:ext uri="{FF2B5EF4-FFF2-40B4-BE49-F238E27FC236}">
                <a16:creationId xmlns:a16="http://schemas.microsoft.com/office/drawing/2014/main" id="{FEBFAF82-A380-4F49-AE16-669BED752888}"/>
              </a:ext>
            </a:extLst>
          </p:cNvPr>
          <p:cNvSpPr txBox="1"/>
          <p:nvPr/>
        </p:nvSpPr>
        <p:spPr>
          <a:xfrm>
            <a:off x="8134137" y="468657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Intelligent operations</a:t>
            </a:r>
          </a:p>
        </p:txBody>
      </p:sp>
      <p:sp>
        <p:nvSpPr>
          <p:cNvPr id="106" name="TextBox 105">
            <a:extLst>
              <a:ext uri="{FF2B5EF4-FFF2-40B4-BE49-F238E27FC236}">
                <a16:creationId xmlns:a16="http://schemas.microsoft.com/office/drawing/2014/main" id="{EE944984-3696-4127-9130-FDDFE7156B55}"/>
              </a:ext>
            </a:extLst>
          </p:cNvPr>
          <p:cNvSpPr txBox="1"/>
          <p:nvPr/>
        </p:nvSpPr>
        <p:spPr>
          <a:xfrm>
            <a:off x="8143369" y="5560933"/>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Open finance ecosystem</a:t>
            </a:r>
          </a:p>
        </p:txBody>
      </p:sp>
      <p:pic>
        <p:nvPicPr>
          <p:cNvPr id="2" name="Graphic 1" descr="Disk">
            <a:extLst>
              <a:ext uri="{FF2B5EF4-FFF2-40B4-BE49-F238E27FC236}">
                <a16:creationId xmlns:a16="http://schemas.microsoft.com/office/drawing/2014/main" id="{A1478F5B-A593-4F6C-934F-2D6EAFC49C06}"/>
              </a:ext>
            </a:extLst>
          </p:cNvPr>
          <p:cNvPicPr>
            <a:picLocks noChangeAspect="1"/>
          </p:cNvPicPr>
          <p:nvPr/>
        </p:nvPicPr>
        <p:blipFill>
          <a:blip r:embed="rId15">
            <a:extLst>
              <a:ext uri="{96DAC541-7B7A-43D3-8B79-37D633B846F1}">
                <asvg:svgBlip xmlns:asvg="http://schemas.microsoft.com/office/drawing/2016/SVG/main" r:embed="rId16"/>
              </a:ext>
            </a:extLst>
          </a:blip>
          <a:srcRect/>
          <a:stretch/>
        </p:blipFill>
        <p:spPr>
          <a:xfrm>
            <a:off x="1008978" y="5452989"/>
            <a:ext cx="478068" cy="478068"/>
          </a:xfrm>
          <a:prstGeom prst="rect">
            <a:avLst/>
          </a:prstGeom>
        </p:spPr>
      </p:pic>
      <p:pic>
        <p:nvPicPr>
          <p:cNvPr id="3" name="Graphic 2" descr="Meeting">
            <a:extLst>
              <a:ext uri="{FF2B5EF4-FFF2-40B4-BE49-F238E27FC236}">
                <a16:creationId xmlns:a16="http://schemas.microsoft.com/office/drawing/2014/main" id="{4A51E225-B7BE-4AAB-B218-44A4AA26EF2F}"/>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001282" y="4579885"/>
            <a:ext cx="478068" cy="478068"/>
          </a:xfrm>
          <a:prstGeom prst="rect">
            <a:avLst/>
          </a:prstGeom>
        </p:spPr>
      </p:pic>
      <p:grpSp>
        <p:nvGrpSpPr>
          <p:cNvPr id="109" name="Group 108">
            <a:extLst>
              <a:ext uri="{FF2B5EF4-FFF2-40B4-BE49-F238E27FC236}">
                <a16:creationId xmlns:a16="http://schemas.microsoft.com/office/drawing/2014/main" id="{F9B33F76-C9BF-4773-854C-CA5464069238}"/>
              </a:ext>
            </a:extLst>
          </p:cNvPr>
          <p:cNvGrpSpPr/>
          <p:nvPr/>
        </p:nvGrpSpPr>
        <p:grpSpPr>
          <a:xfrm>
            <a:off x="4879831" y="1671205"/>
            <a:ext cx="2383835" cy="4343369"/>
            <a:chOff x="4897692" y="1838234"/>
            <a:chExt cx="2383835" cy="4022114"/>
          </a:xfrm>
        </p:grpSpPr>
        <p:grpSp>
          <p:nvGrpSpPr>
            <p:cNvPr id="110" name="Group 109">
              <a:extLst>
                <a:ext uri="{FF2B5EF4-FFF2-40B4-BE49-F238E27FC236}">
                  <a16:creationId xmlns:a16="http://schemas.microsoft.com/office/drawing/2014/main" id="{7E482370-CFF4-42C7-B576-7A89AEF5B128}"/>
                </a:ext>
              </a:extLst>
            </p:cNvPr>
            <p:cNvGrpSpPr/>
            <p:nvPr/>
          </p:nvGrpSpPr>
          <p:grpSpPr>
            <a:xfrm>
              <a:off x="5027334" y="1838234"/>
              <a:ext cx="2124550" cy="798528"/>
              <a:chOff x="5121444" y="1824320"/>
              <a:chExt cx="2668898" cy="1003125"/>
            </a:xfrm>
          </p:grpSpPr>
          <p:pic>
            <p:nvPicPr>
              <p:cNvPr id="123" name="Graphic 122" descr="Handshake">
                <a:extLst>
                  <a:ext uri="{FF2B5EF4-FFF2-40B4-BE49-F238E27FC236}">
                    <a16:creationId xmlns:a16="http://schemas.microsoft.com/office/drawing/2014/main" id="{47BAA933-2859-4F17-B9E1-7FA5FE1CD2E3}"/>
                  </a:ext>
                </a:extLst>
              </p:cNvPr>
              <p:cNvPicPr>
                <a:picLocks noChangeAspect="1"/>
              </p:cNvPicPr>
              <p:nvPr/>
            </p:nvPicPr>
            <p:blipFill>
              <a:blip r:embed="rId19">
                <a:extLst>
                  <a:ext uri="{96DAC541-7B7A-43D3-8B79-37D633B846F1}">
                    <asvg:svgBlip xmlns:asvg="http://schemas.microsoft.com/office/drawing/2016/SVG/main" r:embed="rId20"/>
                  </a:ext>
                </a:extLst>
              </a:blip>
              <a:srcRect/>
              <a:stretch/>
            </p:blipFill>
            <p:spPr>
              <a:xfrm>
                <a:off x="6149893" y="1824320"/>
                <a:ext cx="612001" cy="611999"/>
              </a:xfrm>
              <a:prstGeom prst="rect">
                <a:avLst/>
              </a:prstGeom>
            </p:spPr>
          </p:pic>
          <p:sp>
            <p:nvSpPr>
              <p:cNvPr id="124" name="Rectangle 123">
                <a:extLst>
                  <a:ext uri="{FF2B5EF4-FFF2-40B4-BE49-F238E27FC236}">
                    <a16:creationId xmlns:a16="http://schemas.microsoft.com/office/drawing/2014/main" id="{80B25EE1-BDA5-4173-A677-45AED1EAFFE5}"/>
                  </a:ext>
                </a:extLst>
              </p:cNvPr>
              <p:cNvSpPr/>
              <p:nvPr/>
            </p:nvSpPr>
            <p:spPr>
              <a:xfrm>
                <a:off x="5121444" y="2335144"/>
                <a:ext cx="2668898" cy="492301"/>
              </a:xfrm>
              <a:prstGeom prst="rect">
                <a:avLst/>
              </a:prstGeom>
            </p:spPr>
            <p:txBody>
              <a:bodyPr wrap="square">
                <a:spAutoFit/>
              </a:bodyPr>
              <a:lstStyle/>
              <a:p>
                <a:pPr algn="ctr"/>
                <a:r>
                  <a:rPr lang="en-GB" sz="1100" dirty="0">
                    <a:solidFill>
                      <a:prstClr val="white"/>
                    </a:solidFill>
                    <a:latin typeface="Trebuchet MS" panose="020B0703020202090204" pitchFamily="34" charset="0"/>
                  </a:rPr>
                  <a:t>Customer Experience</a:t>
                </a:r>
              </a:p>
              <a:p>
                <a:pPr algn="ctr"/>
                <a:r>
                  <a:rPr lang="en-GB" sz="1050" i="1" dirty="0" err="1">
                    <a:solidFill>
                      <a:schemeClr val="bg1"/>
                    </a:solidFill>
                    <a:latin typeface="Trebuchet MS" panose="020B0603020202020204" pitchFamily="34" charset="0"/>
                  </a:rPr>
                  <a:t>BigTech</a:t>
                </a:r>
                <a:r>
                  <a:rPr lang="en-GB" sz="1050" i="1" dirty="0">
                    <a:solidFill>
                      <a:schemeClr val="bg1"/>
                    </a:solidFill>
                    <a:latin typeface="Trebuchet MS" panose="020B0603020202020204" pitchFamily="34" charset="0"/>
                  </a:rPr>
                  <a:t> sets expectations</a:t>
                </a:r>
              </a:p>
            </p:txBody>
          </p:sp>
        </p:grpSp>
        <p:grpSp>
          <p:nvGrpSpPr>
            <p:cNvPr id="111" name="Group 110">
              <a:extLst>
                <a:ext uri="{FF2B5EF4-FFF2-40B4-BE49-F238E27FC236}">
                  <a16:creationId xmlns:a16="http://schemas.microsoft.com/office/drawing/2014/main" id="{49379574-8143-433D-BA52-AE117BB3945D}"/>
                </a:ext>
              </a:extLst>
            </p:cNvPr>
            <p:cNvGrpSpPr/>
            <p:nvPr/>
          </p:nvGrpSpPr>
          <p:grpSpPr>
            <a:xfrm>
              <a:off x="5174935" y="2650600"/>
              <a:ext cx="1829348" cy="949998"/>
              <a:chOff x="5399236" y="3038220"/>
              <a:chExt cx="2298059" cy="1193408"/>
            </a:xfrm>
          </p:grpSpPr>
          <p:pic>
            <p:nvPicPr>
              <p:cNvPr id="121" name="Graphic 120" descr="Badge Tick with solid fill">
                <a:extLst>
                  <a:ext uri="{FF2B5EF4-FFF2-40B4-BE49-F238E27FC236}">
                    <a16:creationId xmlns:a16="http://schemas.microsoft.com/office/drawing/2014/main" id="{CA70B1D6-4D72-4A1E-8CDD-AE18F3A7EFFC}"/>
                  </a:ext>
                </a:extLst>
              </p:cNvPr>
              <p:cNvPicPr>
                <a:picLocks noChangeAspect="1"/>
              </p:cNvPicPr>
              <p:nvPr/>
            </p:nvPicPr>
            <p:blipFill>
              <a:blip r:embed="rId21">
                <a:extLst>
                  <a:ext uri="{96DAC541-7B7A-43D3-8B79-37D633B846F1}">
                    <asvg:svgBlip xmlns:asvg="http://schemas.microsoft.com/office/drawing/2016/SVG/main" r:embed="rId22"/>
                  </a:ext>
                </a:extLst>
              </a:blip>
              <a:srcRect/>
              <a:stretch/>
            </p:blipFill>
            <p:spPr>
              <a:xfrm>
                <a:off x="6242258" y="3038220"/>
                <a:ext cx="612000" cy="566736"/>
              </a:xfrm>
              <a:prstGeom prst="rect">
                <a:avLst/>
              </a:prstGeom>
            </p:spPr>
          </p:pic>
          <p:sp>
            <p:nvSpPr>
              <p:cNvPr id="122" name="Rectangle 121">
                <a:extLst>
                  <a:ext uri="{FF2B5EF4-FFF2-40B4-BE49-F238E27FC236}">
                    <a16:creationId xmlns:a16="http://schemas.microsoft.com/office/drawing/2014/main" id="{899A9AC1-24E0-477A-99E3-20BF814C8E80}"/>
                  </a:ext>
                </a:extLst>
              </p:cNvPr>
              <p:cNvSpPr/>
              <p:nvPr/>
            </p:nvSpPr>
            <p:spPr>
              <a:xfrm>
                <a:off x="5399236" y="3551356"/>
                <a:ext cx="2298059" cy="680272"/>
              </a:xfrm>
              <a:prstGeom prst="rect">
                <a:avLst/>
              </a:prstGeom>
            </p:spPr>
            <p:txBody>
              <a:bodyPr wrap="none">
                <a:spAutoFit/>
              </a:bodyPr>
              <a:lstStyle/>
              <a:p>
                <a:pPr lvl="0" algn="ctr"/>
                <a:r>
                  <a:rPr lang="en-GB" sz="1100" dirty="0">
                    <a:solidFill>
                      <a:schemeClr val="bg1"/>
                    </a:solidFill>
                    <a:latin typeface="Trebuchet MS" panose="020B0603020202020204" pitchFamily="34" charset="0"/>
                  </a:rPr>
                  <a:t>Risk</a:t>
                </a:r>
              </a:p>
              <a:p>
                <a:pPr algn="ctr"/>
                <a:r>
                  <a:rPr lang="en-GB" sz="1050" i="1" dirty="0">
                    <a:solidFill>
                      <a:schemeClr val="bg1"/>
                    </a:solidFill>
                    <a:latin typeface="Trebuchet MS" panose="020B0603020202020204" pitchFamily="34" charset="0"/>
                  </a:rPr>
                  <a:t>Harnessing real-world data</a:t>
                </a:r>
              </a:p>
              <a:p>
                <a:pPr lvl="0" algn="ctr"/>
                <a:endParaRPr lang="en-GB" sz="1050" b="1" i="1" dirty="0">
                  <a:solidFill>
                    <a:schemeClr val="bg1"/>
                  </a:solidFill>
                  <a:latin typeface="Trebuchet MS" panose="020B0603020202020204" pitchFamily="34" charset="0"/>
                </a:endParaRPr>
              </a:p>
            </p:txBody>
          </p:sp>
        </p:grpSp>
        <p:sp>
          <p:nvSpPr>
            <p:cNvPr id="120" name="Rectangle 119">
              <a:extLst>
                <a:ext uri="{FF2B5EF4-FFF2-40B4-BE49-F238E27FC236}">
                  <a16:creationId xmlns:a16="http://schemas.microsoft.com/office/drawing/2014/main" id="{70E70D40-EBDB-4DF6-B7F0-F1BE6F8D4A27}"/>
                </a:ext>
              </a:extLst>
            </p:cNvPr>
            <p:cNvSpPr/>
            <p:nvPr/>
          </p:nvSpPr>
          <p:spPr>
            <a:xfrm>
              <a:off x="4897692" y="3863815"/>
              <a:ext cx="2383835" cy="391892"/>
            </a:xfrm>
            <a:prstGeom prst="rect">
              <a:avLst/>
            </a:prstGeom>
          </p:spPr>
          <p:txBody>
            <a:bodyPr wrap="square">
              <a:spAutoFit/>
            </a:bodyPr>
            <a:lstStyle/>
            <a:p>
              <a:pPr algn="ctr"/>
              <a:r>
                <a:rPr lang="en-GB" sz="1100" dirty="0">
                  <a:solidFill>
                    <a:schemeClr val="bg1"/>
                  </a:solidFill>
                  <a:latin typeface="Trebuchet MS" panose="020B0603020202020204" pitchFamily="34" charset="0"/>
                </a:rPr>
                <a:t>Innovation</a:t>
              </a:r>
            </a:p>
            <a:p>
              <a:pPr algn="ctr"/>
              <a:r>
                <a:rPr lang="en-GB" sz="1050" i="1" dirty="0">
                  <a:solidFill>
                    <a:schemeClr val="bg1"/>
                  </a:solidFill>
                  <a:latin typeface="Trebuchet MS" panose="020B0603020202020204" pitchFamily="34" charset="0"/>
                </a:rPr>
                <a:t>Adapting to the new normal</a:t>
              </a:r>
              <a:endParaRPr lang="en-GB" sz="1050" b="1" i="1" dirty="0">
                <a:solidFill>
                  <a:schemeClr val="bg1"/>
                </a:solidFill>
                <a:latin typeface="Trebuchet MS" panose="020B0603020202020204" pitchFamily="34" charset="0"/>
              </a:endParaRPr>
            </a:p>
          </p:txBody>
        </p:sp>
        <p:grpSp>
          <p:nvGrpSpPr>
            <p:cNvPr id="113" name="Group 112">
              <a:extLst>
                <a:ext uri="{FF2B5EF4-FFF2-40B4-BE49-F238E27FC236}">
                  <a16:creationId xmlns:a16="http://schemas.microsoft.com/office/drawing/2014/main" id="{08C48AE6-2173-47C4-ABF1-33CCDEA1BAE1}"/>
                </a:ext>
              </a:extLst>
            </p:cNvPr>
            <p:cNvGrpSpPr/>
            <p:nvPr/>
          </p:nvGrpSpPr>
          <p:grpSpPr>
            <a:xfrm>
              <a:off x="5154893" y="3417544"/>
              <a:ext cx="1869421" cy="1659755"/>
              <a:chOff x="5227596" y="4579726"/>
              <a:chExt cx="2348401" cy="2085017"/>
            </a:xfrm>
          </p:grpSpPr>
          <p:pic>
            <p:nvPicPr>
              <p:cNvPr id="117" name="Graphic 116" descr="Lights On">
                <a:extLst>
                  <a:ext uri="{FF2B5EF4-FFF2-40B4-BE49-F238E27FC236}">
                    <a16:creationId xmlns:a16="http://schemas.microsoft.com/office/drawing/2014/main" id="{B7C7295C-361C-4307-8FEF-7CB019FEA688}"/>
                  </a:ext>
                </a:extLst>
              </p:cNvPr>
              <p:cNvPicPr>
                <a:picLocks noChangeAspect="1"/>
              </p:cNvPicPr>
              <p:nvPr/>
            </p:nvPicPr>
            <p:blipFill>
              <a:blip r:embed="rId23">
                <a:extLst>
                  <a:ext uri="{96DAC541-7B7A-43D3-8B79-37D633B846F1}">
                    <asvg:svgBlip xmlns:asvg="http://schemas.microsoft.com/office/drawing/2016/SVG/main" r:embed="rId24"/>
                  </a:ext>
                </a:extLst>
              </a:blip>
              <a:srcRect/>
              <a:stretch/>
            </p:blipFill>
            <p:spPr>
              <a:xfrm>
                <a:off x="6095798" y="4579726"/>
                <a:ext cx="611999" cy="612000"/>
              </a:xfrm>
              <a:prstGeom prst="rect">
                <a:avLst/>
              </a:prstGeom>
            </p:spPr>
          </p:pic>
          <p:sp>
            <p:nvSpPr>
              <p:cNvPr id="118" name="Rectangle 117">
                <a:extLst>
                  <a:ext uri="{FF2B5EF4-FFF2-40B4-BE49-F238E27FC236}">
                    <a16:creationId xmlns:a16="http://schemas.microsoft.com/office/drawing/2014/main" id="{DBEE36B0-80A2-417F-A56E-55B757C1CD79}"/>
                  </a:ext>
                </a:extLst>
              </p:cNvPr>
              <p:cNvSpPr/>
              <p:nvPr/>
            </p:nvSpPr>
            <p:spPr>
              <a:xfrm>
                <a:off x="5227596" y="6172441"/>
                <a:ext cx="2348401" cy="492302"/>
              </a:xfrm>
              <a:prstGeom prst="rect">
                <a:avLst/>
              </a:prstGeom>
            </p:spPr>
            <p:txBody>
              <a:bodyPr wrap="square">
                <a:spAutoFit/>
              </a:bodyPr>
              <a:lstStyle/>
              <a:p>
                <a:pPr algn="ctr"/>
                <a:r>
                  <a:rPr lang="en-GB" sz="1100" dirty="0">
                    <a:solidFill>
                      <a:schemeClr val="bg1"/>
                    </a:solidFill>
                    <a:latin typeface="Trebuchet MS" panose="020B0603020202020204" pitchFamily="34" charset="0"/>
                  </a:rPr>
                  <a:t>Efficiency </a:t>
                </a:r>
              </a:p>
              <a:p>
                <a:pPr algn="ctr"/>
                <a:r>
                  <a:rPr lang="en-GB" sz="1050" i="1" dirty="0">
                    <a:solidFill>
                      <a:schemeClr val="bg1"/>
                    </a:solidFill>
                    <a:latin typeface="Trebuchet MS" panose="020B0603020202020204" pitchFamily="34" charset="0"/>
                  </a:rPr>
                  <a:t>Reducing friction   </a:t>
                </a:r>
              </a:p>
            </p:txBody>
          </p:sp>
        </p:grpSp>
        <p:grpSp>
          <p:nvGrpSpPr>
            <p:cNvPr id="114" name="Group 113">
              <a:extLst>
                <a:ext uri="{FF2B5EF4-FFF2-40B4-BE49-F238E27FC236}">
                  <a16:creationId xmlns:a16="http://schemas.microsoft.com/office/drawing/2014/main" id="{7289D576-DA8E-40AB-AAEE-14410FABB54E}"/>
                </a:ext>
              </a:extLst>
            </p:cNvPr>
            <p:cNvGrpSpPr/>
            <p:nvPr/>
          </p:nvGrpSpPr>
          <p:grpSpPr>
            <a:xfrm>
              <a:off x="5114821" y="5046921"/>
              <a:ext cx="1949572" cy="813427"/>
              <a:chOff x="5275724" y="5666642"/>
              <a:chExt cx="2449090" cy="1021844"/>
            </a:xfrm>
          </p:grpSpPr>
          <p:pic>
            <p:nvPicPr>
              <p:cNvPr id="115" name="Graphic 114" descr="Exponential Graph">
                <a:extLst>
                  <a:ext uri="{FF2B5EF4-FFF2-40B4-BE49-F238E27FC236}">
                    <a16:creationId xmlns:a16="http://schemas.microsoft.com/office/drawing/2014/main" id="{F2CB4CA2-B0D0-4144-8A45-DD414810F34A}"/>
                  </a:ext>
                </a:extLst>
              </p:cNvPr>
              <p:cNvPicPr>
                <a:picLocks noChangeAspect="1"/>
              </p:cNvPicPr>
              <p:nvPr/>
            </p:nvPicPr>
            <p:blipFill>
              <a:blip r:embed="rId25">
                <a:extLst>
                  <a:ext uri="{96DAC541-7B7A-43D3-8B79-37D633B846F1}">
                    <asvg:svgBlip xmlns:asvg="http://schemas.microsoft.com/office/drawing/2016/SVG/main" r:embed="rId26"/>
                  </a:ext>
                </a:extLst>
              </a:blip>
              <a:srcRect/>
              <a:stretch/>
            </p:blipFill>
            <p:spPr>
              <a:xfrm>
                <a:off x="6194265" y="5666642"/>
                <a:ext cx="612001" cy="566736"/>
              </a:xfrm>
              <a:prstGeom prst="rect">
                <a:avLst/>
              </a:prstGeom>
            </p:spPr>
          </p:pic>
          <p:sp>
            <p:nvSpPr>
              <p:cNvPr id="116" name="Rectangle 115">
                <a:extLst>
                  <a:ext uri="{FF2B5EF4-FFF2-40B4-BE49-F238E27FC236}">
                    <a16:creationId xmlns:a16="http://schemas.microsoft.com/office/drawing/2014/main" id="{E596A511-2927-4D69-B995-EEB228146D05}"/>
                  </a:ext>
                </a:extLst>
              </p:cNvPr>
              <p:cNvSpPr/>
              <p:nvPr/>
            </p:nvSpPr>
            <p:spPr>
              <a:xfrm>
                <a:off x="5275724" y="6196183"/>
                <a:ext cx="2449090" cy="492303"/>
              </a:xfrm>
              <a:prstGeom prst="rect">
                <a:avLst/>
              </a:prstGeom>
            </p:spPr>
            <p:txBody>
              <a:bodyPr wrap="none">
                <a:spAutoFit/>
              </a:bodyPr>
              <a:lstStyle/>
              <a:p>
                <a:pPr algn="ctr"/>
                <a:r>
                  <a:rPr lang="en-GB" sz="1100" dirty="0">
                    <a:solidFill>
                      <a:schemeClr val="bg1"/>
                    </a:solidFill>
                    <a:latin typeface="Trebuchet MS" panose="020B0603020202020204" pitchFamily="34" charset="0"/>
                  </a:rPr>
                  <a:t>Profitability</a:t>
                </a:r>
              </a:p>
              <a:p>
                <a:pPr algn="ctr"/>
                <a:r>
                  <a:rPr lang="en-GB" sz="1050" i="1" dirty="0">
                    <a:solidFill>
                      <a:schemeClr val="bg1"/>
                    </a:solidFill>
                    <a:latin typeface="Trebuchet MS" panose="020B0603020202020204" pitchFamily="34" charset="0"/>
                  </a:rPr>
                  <a:t>Increasing return on capital  </a:t>
                </a:r>
              </a:p>
            </p:txBody>
          </p:sp>
        </p:grpSp>
      </p:grpSp>
      <p:pic>
        <p:nvPicPr>
          <p:cNvPr id="4" name="Graphic 3" descr="Processor">
            <a:extLst>
              <a:ext uri="{FF2B5EF4-FFF2-40B4-BE49-F238E27FC236}">
                <a16:creationId xmlns:a16="http://schemas.microsoft.com/office/drawing/2014/main" id="{1CDB0C89-114A-4059-9881-F3E7B683DD78}"/>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10523486" y="2822149"/>
            <a:ext cx="546109" cy="546109"/>
          </a:xfrm>
          <a:prstGeom prst="rect">
            <a:avLst/>
          </a:prstGeom>
        </p:spPr>
      </p:pic>
      <p:pic>
        <p:nvPicPr>
          <p:cNvPr id="6" name="Graphic 5" descr="Gears">
            <a:extLst>
              <a:ext uri="{FF2B5EF4-FFF2-40B4-BE49-F238E27FC236}">
                <a16:creationId xmlns:a16="http://schemas.microsoft.com/office/drawing/2014/main" id="{15496A75-40DC-43AA-A404-87B7F22461B0}"/>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783743" y="4243016"/>
            <a:ext cx="576000" cy="576000"/>
          </a:xfrm>
          <a:prstGeom prst="rect">
            <a:avLst/>
          </a:prstGeom>
        </p:spPr>
      </p:pic>
      <p:sp>
        <p:nvSpPr>
          <p:cNvPr id="50" name="Rectangle: Rounded Corners 49">
            <a:extLst>
              <a:ext uri="{FF2B5EF4-FFF2-40B4-BE49-F238E27FC236}">
                <a16:creationId xmlns:a16="http://schemas.microsoft.com/office/drawing/2014/main" id="{AE713B11-5689-463B-B665-7B14FE1AAEA7}"/>
              </a:ext>
            </a:extLst>
          </p:cNvPr>
          <p:cNvSpPr/>
          <p:nvPr/>
        </p:nvSpPr>
        <p:spPr>
          <a:xfrm>
            <a:off x="918521" y="3570435"/>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 name="Graphic 50" descr="Document with solid fill">
            <a:extLst>
              <a:ext uri="{FF2B5EF4-FFF2-40B4-BE49-F238E27FC236}">
                <a16:creationId xmlns:a16="http://schemas.microsoft.com/office/drawing/2014/main" id="{BECEA27D-C9A2-4D1D-8FBB-18D3A2EEF0AE}"/>
              </a:ext>
            </a:extLst>
          </p:cNvPr>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1024012" y="3725572"/>
            <a:ext cx="478068" cy="478068"/>
          </a:xfrm>
          <a:prstGeom prst="rect">
            <a:avLst/>
          </a:prstGeom>
        </p:spPr>
      </p:pic>
      <p:sp>
        <p:nvSpPr>
          <p:cNvPr id="54" name="TextBox 53">
            <a:extLst>
              <a:ext uri="{FF2B5EF4-FFF2-40B4-BE49-F238E27FC236}">
                <a16:creationId xmlns:a16="http://schemas.microsoft.com/office/drawing/2014/main" id="{4EA32DD2-4D47-47A5-AE32-AB6FEB6CEE13}"/>
              </a:ext>
            </a:extLst>
          </p:cNvPr>
          <p:cNvSpPr txBox="1"/>
          <p:nvPr/>
        </p:nvSpPr>
        <p:spPr>
          <a:xfrm>
            <a:off x="1271276" y="3825793"/>
            <a:ext cx="2698321"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Paper based products</a:t>
            </a:r>
          </a:p>
        </p:txBody>
      </p:sp>
      <p:sp>
        <p:nvSpPr>
          <p:cNvPr id="56" name="Rectangle: Rounded Corners 55">
            <a:extLst>
              <a:ext uri="{FF2B5EF4-FFF2-40B4-BE49-F238E27FC236}">
                <a16:creationId xmlns:a16="http://schemas.microsoft.com/office/drawing/2014/main" id="{4854FF8A-CA12-48A2-8500-E5F4CC6166BA}"/>
              </a:ext>
            </a:extLst>
          </p:cNvPr>
          <p:cNvSpPr/>
          <p:nvPr/>
        </p:nvSpPr>
        <p:spPr>
          <a:xfrm>
            <a:off x="8150998" y="3592663"/>
            <a:ext cx="3051077" cy="756353"/>
          </a:xfrm>
          <a:prstGeom prst="roundRect">
            <a:avLst/>
          </a:prstGeom>
          <a:solidFill>
            <a:schemeClr val="tx2">
              <a:lumMod val="75000"/>
              <a:alpha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77D2D3C5-DD3B-4E7B-9BC2-C632A3640557}"/>
              </a:ext>
            </a:extLst>
          </p:cNvPr>
          <p:cNvSpPr txBox="1"/>
          <p:nvPr/>
        </p:nvSpPr>
        <p:spPr>
          <a:xfrm>
            <a:off x="8121674" y="3810626"/>
            <a:ext cx="2474454" cy="276999"/>
          </a:xfrm>
          <a:prstGeom prst="rect">
            <a:avLst/>
          </a:prstGeom>
          <a:noFill/>
        </p:spPr>
        <p:txBody>
          <a:bodyPr wrap="square" rtlCol="0" anchor="ctr">
            <a:spAutoFit/>
          </a:bodyPr>
          <a:lstStyle/>
          <a:p>
            <a:pPr lvl="1"/>
            <a:r>
              <a:rPr lang="en-GB" sz="1200" dirty="0">
                <a:solidFill>
                  <a:prstClr val="white"/>
                </a:solidFill>
                <a:latin typeface="Trebuchet MS" panose="020B0703020202090204" pitchFamily="34" charset="0"/>
              </a:rPr>
              <a:t>Personalised Products</a:t>
            </a:r>
          </a:p>
        </p:txBody>
      </p:sp>
      <p:pic>
        <p:nvPicPr>
          <p:cNvPr id="63" name="Graphic 62" descr="Network with solid fill">
            <a:extLst>
              <a:ext uri="{FF2B5EF4-FFF2-40B4-BE49-F238E27FC236}">
                <a16:creationId xmlns:a16="http://schemas.microsoft.com/office/drawing/2014/main" id="{32AFDDE6-75FF-4632-B2FB-E502A979E828}"/>
              </a:ext>
            </a:extLst>
          </p:cNvPr>
          <p:cNvPicPr>
            <a:picLocks noChangeAspect="1"/>
          </p:cNvPicPr>
          <p:nvPr/>
        </p:nvPicPr>
        <p:blipFill>
          <a:blip r:embed="rId33">
            <a:extLst>
              <a:ext uri="{96DAC541-7B7A-43D3-8B79-37D633B846F1}">
                <asvg:svgBlip xmlns:asvg="http://schemas.microsoft.com/office/drawing/2016/SVG/main" r:embed="rId34"/>
              </a:ext>
            </a:extLst>
          </a:blip>
          <a:srcRect/>
          <a:stretch/>
        </p:blipFill>
        <p:spPr>
          <a:xfrm>
            <a:off x="10511023" y="3713429"/>
            <a:ext cx="546109" cy="546109"/>
          </a:xfrm>
          <a:prstGeom prst="rect">
            <a:avLst/>
          </a:prstGeom>
        </p:spPr>
      </p:pic>
    </p:spTree>
    <p:extLst>
      <p:ext uri="{BB962C8B-B14F-4D97-AF65-F5344CB8AC3E}">
        <p14:creationId xmlns:p14="http://schemas.microsoft.com/office/powerpoint/2010/main" val="245853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5">
              <a:lumMod val="75000"/>
              <a:alpha val="90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CC5299"/>
              </a:buClr>
              <a:buSzPct val="150000"/>
              <a:buFontTx/>
              <a:buNone/>
              <a:tabLst/>
              <a:defRPr/>
            </a:pPr>
            <a:r>
              <a:rPr kumimoji="0" lang="en-GB" altLang="ja-JP" sz="2400" b="0" i="0" u="none" strike="noStrike" kern="0" cap="none" spc="0" normalizeH="0" baseline="0" noProof="0" dirty="0">
                <a:ln>
                  <a:noFill/>
                </a:ln>
                <a:solidFill>
                  <a:prstClr val="white"/>
                </a:solidFill>
                <a:effectLst/>
                <a:uLnTx/>
                <a:uFillTx/>
                <a:latin typeface="Trebuchet MS" panose="020B0703020202090204" pitchFamily="34" charset="0"/>
                <a:ea typeface="HG丸ｺﾞｼｯｸM-PRO" panose="020F0400000000000000" pitchFamily="34" charset="-128"/>
                <a:cs typeface="+mn-cs"/>
              </a:rPr>
              <a:t>Tracking the transformation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8" name="TextBox 57">
            <a:extLst>
              <a:ext uri="{FF2B5EF4-FFF2-40B4-BE49-F238E27FC236}">
                <a16:creationId xmlns:a16="http://schemas.microsoft.com/office/drawing/2014/main" id="{5C161CE3-0683-4BB0-9BA2-DED537AF6D5F}"/>
              </a:ext>
            </a:extLst>
          </p:cNvPr>
          <p:cNvSpPr txBox="1"/>
          <p:nvPr/>
        </p:nvSpPr>
        <p:spPr>
          <a:xfrm>
            <a:off x="1085838" y="1245214"/>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Multi-access</a:t>
            </a:r>
          </a:p>
          <a:p>
            <a:pPr marL="0" marR="0" lvl="0" indent="0" algn="ctr" defTabSz="457200" rtl="0" eaLnBrk="1" fontAlgn="auto" latinLnBrk="0" hangingPunct="1">
              <a:lnSpc>
                <a:spcPct val="100000"/>
              </a:lnSpc>
              <a:spcBef>
                <a:spcPts val="0"/>
              </a:spcBef>
              <a:spcAft>
                <a:spcPts val="300"/>
              </a:spcAft>
              <a:buClrTx/>
              <a:buSzTx/>
              <a:buFontTx/>
              <a:buNone/>
              <a:tabLst/>
              <a:defRPr/>
            </a:pPr>
            <a:r>
              <a:rPr lang="en-GB" sz="1400" b="1" dirty="0">
                <a:solidFill>
                  <a:prstClr val="white"/>
                </a:solidFill>
                <a:latin typeface="Trebuchet MS" panose="020B0603020202020204" pitchFamily="34" charset="0"/>
                <a:cs typeface="Futura Medium" panose="020B0602020204020303" pitchFamily="34" charset="-79"/>
              </a:rPr>
              <a:t>engagement</a:t>
            </a:r>
            <a:endPar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endParaRPr>
          </a:p>
        </p:txBody>
      </p:sp>
      <p:sp>
        <p:nvSpPr>
          <p:cNvPr id="57" name="TextBox 56">
            <a:extLst>
              <a:ext uri="{FF2B5EF4-FFF2-40B4-BE49-F238E27FC236}">
                <a16:creationId xmlns:a16="http://schemas.microsoft.com/office/drawing/2014/main" id="{AE9A3E27-C8E2-4B14-A72B-6F07E30ADDF7}"/>
              </a:ext>
            </a:extLst>
          </p:cNvPr>
          <p:cNvSpPr txBox="1"/>
          <p:nvPr/>
        </p:nvSpPr>
        <p:spPr>
          <a:xfrm>
            <a:off x="3422737" y="1245214"/>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Digital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platforms</a:t>
            </a:r>
          </a:p>
        </p:txBody>
      </p:sp>
      <p:sp>
        <p:nvSpPr>
          <p:cNvPr id="37" name="TextBox 36">
            <a:extLst>
              <a:ext uri="{FF2B5EF4-FFF2-40B4-BE49-F238E27FC236}">
                <a16:creationId xmlns:a16="http://schemas.microsoft.com/office/drawing/2014/main" id="{FFD5A2A3-7565-4E1D-AC33-153D33C913E3}"/>
              </a:ext>
            </a:extLst>
          </p:cNvPr>
          <p:cNvSpPr txBox="1"/>
          <p:nvPr/>
        </p:nvSpPr>
        <p:spPr>
          <a:xfrm>
            <a:off x="7907120" y="1245214"/>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Intelligent</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operations</a:t>
            </a:r>
          </a:p>
        </p:txBody>
      </p:sp>
      <p:pic>
        <p:nvPicPr>
          <p:cNvPr id="26" name="Graphic 25" descr="Smart Phone with solid fill">
            <a:extLst>
              <a:ext uri="{FF2B5EF4-FFF2-40B4-BE49-F238E27FC236}">
                <a16:creationId xmlns:a16="http://schemas.microsoft.com/office/drawing/2014/main" id="{6B2560FF-4855-4D12-ADA0-1DDE744511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972" y="1164247"/>
            <a:ext cx="580305" cy="580305"/>
          </a:xfrm>
          <a:prstGeom prst="rect">
            <a:avLst/>
          </a:prstGeom>
        </p:spPr>
      </p:pic>
      <p:sp>
        <p:nvSpPr>
          <p:cNvPr id="27" name="Rectangle 26">
            <a:extLst>
              <a:ext uri="{FF2B5EF4-FFF2-40B4-BE49-F238E27FC236}">
                <a16:creationId xmlns:a16="http://schemas.microsoft.com/office/drawing/2014/main" id="{179431A7-E9AA-4C5F-8E84-DF542EDE166D}"/>
              </a:ext>
            </a:extLst>
          </p:cNvPr>
          <p:cNvSpPr/>
          <p:nvPr/>
        </p:nvSpPr>
        <p:spPr>
          <a:xfrm>
            <a:off x="765789" y="1700008"/>
            <a:ext cx="29678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6B229B3C-3FBC-4A64-82FB-93A8C0A883EC}"/>
              </a:ext>
            </a:extLst>
          </p:cNvPr>
          <p:cNvGrpSpPr/>
          <p:nvPr/>
        </p:nvGrpSpPr>
        <p:grpSpPr>
          <a:xfrm>
            <a:off x="3017826" y="1222949"/>
            <a:ext cx="483472" cy="483472"/>
            <a:chOff x="3903354" y="1222949"/>
            <a:chExt cx="483472" cy="483472"/>
          </a:xfrm>
        </p:grpSpPr>
        <p:sp>
          <p:nvSpPr>
            <p:cNvPr id="14" name="Freeform: Shape 13">
              <a:extLst>
                <a:ext uri="{FF2B5EF4-FFF2-40B4-BE49-F238E27FC236}">
                  <a16:creationId xmlns:a16="http://schemas.microsoft.com/office/drawing/2014/main" id="{F15DD096-AA02-404F-BFF1-EE01B8692F07}"/>
                </a:ext>
              </a:extLst>
            </p:cNvPr>
            <p:cNvSpPr/>
            <p:nvPr/>
          </p:nvSpPr>
          <p:spPr>
            <a:xfrm>
              <a:off x="3903354" y="1375625"/>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52D9D0D-7185-4CBB-833E-1DCA3E74A478}"/>
                </a:ext>
              </a:extLst>
            </p:cNvPr>
            <p:cNvSpPr/>
            <p:nvPr/>
          </p:nvSpPr>
          <p:spPr>
            <a:xfrm>
              <a:off x="3903354" y="1324733"/>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599B9716-F820-448A-AD7A-774918E5998E}"/>
                </a:ext>
              </a:extLst>
            </p:cNvPr>
            <p:cNvSpPr/>
            <p:nvPr/>
          </p:nvSpPr>
          <p:spPr>
            <a:xfrm>
              <a:off x="3903354" y="1426517"/>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B7124334-426B-4830-ACE5-46E33739BB24}"/>
                </a:ext>
              </a:extLst>
            </p:cNvPr>
            <p:cNvSpPr/>
            <p:nvPr/>
          </p:nvSpPr>
          <p:spPr>
            <a:xfrm>
              <a:off x="3903354" y="1579192"/>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1FE05CED-CFC0-4BBE-AD0A-6B18BE6FF274}"/>
                </a:ext>
              </a:extLst>
            </p:cNvPr>
            <p:cNvSpPr/>
            <p:nvPr/>
          </p:nvSpPr>
          <p:spPr>
            <a:xfrm>
              <a:off x="3903354" y="1528300"/>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B5FCC5C2-B271-4794-8AFF-13C3A887D00D}"/>
                </a:ext>
              </a:extLst>
            </p:cNvPr>
            <p:cNvSpPr/>
            <p:nvPr/>
          </p:nvSpPr>
          <p:spPr>
            <a:xfrm>
              <a:off x="3903354" y="1477408"/>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41F9C863-EDE5-48AF-AACE-C9D9BF5AECA5}"/>
                </a:ext>
              </a:extLst>
            </p:cNvPr>
            <p:cNvSpPr/>
            <p:nvPr/>
          </p:nvSpPr>
          <p:spPr>
            <a:xfrm>
              <a:off x="4342296" y="1528300"/>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EE303E6-6194-48E7-83E1-F3EA52CA811C}"/>
                </a:ext>
              </a:extLst>
            </p:cNvPr>
            <p:cNvSpPr/>
            <p:nvPr/>
          </p:nvSpPr>
          <p:spPr>
            <a:xfrm>
              <a:off x="4342296" y="1579192"/>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719EBD9F-BB12-41CF-BACB-B506731425B5}"/>
                </a:ext>
              </a:extLst>
            </p:cNvPr>
            <p:cNvSpPr/>
            <p:nvPr/>
          </p:nvSpPr>
          <p:spPr>
            <a:xfrm>
              <a:off x="4342296" y="1477408"/>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FFFC7FC4-40B3-4DCD-8891-286AAB22475E}"/>
                </a:ext>
              </a:extLst>
            </p:cNvPr>
            <p:cNvSpPr/>
            <p:nvPr/>
          </p:nvSpPr>
          <p:spPr>
            <a:xfrm>
              <a:off x="4342296" y="1324733"/>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DF90B656-5895-4480-B3A6-6FBECB480406}"/>
                </a:ext>
              </a:extLst>
            </p:cNvPr>
            <p:cNvSpPr/>
            <p:nvPr/>
          </p:nvSpPr>
          <p:spPr>
            <a:xfrm>
              <a:off x="4342296" y="1426517"/>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29" name="Freeform: Shape 28">
              <a:extLst>
                <a:ext uri="{FF2B5EF4-FFF2-40B4-BE49-F238E27FC236}">
                  <a16:creationId xmlns:a16="http://schemas.microsoft.com/office/drawing/2014/main" id="{FED3C510-53D9-4B06-B182-9DF19C38CAD7}"/>
                </a:ext>
              </a:extLst>
            </p:cNvPr>
            <p:cNvSpPr/>
            <p:nvPr/>
          </p:nvSpPr>
          <p:spPr>
            <a:xfrm>
              <a:off x="4342296" y="1375625"/>
              <a:ext cx="44530" cy="25445"/>
            </a:xfrm>
            <a:custGeom>
              <a:avLst/>
              <a:gdLst>
                <a:gd name="connsiteX0" fmla="*/ 0 w 44530"/>
                <a:gd name="connsiteY0" fmla="*/ 0 h 25445"/>
                <a:gd name="connsiteX1" fmla="*/ 44530 w 44530"/>
                <a:gd name="connsiteY1" fmla="*/ 0 h 25445"/>
                <a:gd name="connsiteX2" fmla="*/ 44530 w 44530"/>
                <a:gd name="connsiteY2" fmla="*/ 25446 h 25445"/>
                <a:gd name="connsiteX3" fmla="*/ 0 w 44530"/>
                <a:gd name="connsiteY3" fmla="*/ 25446 h 25445"/>
              </a:gdLst>
              <a:ahLst/>
              <a:cxnLst>
                <a:cxn ang="0">
                  <a:pos x="connsiteX0" y="connsiteY0"/>
                </a:cxn>
                <a:cxn ang="0">
                  <a:pos x="connsiteX1" y="connsiteY1"/>
                </a:cxn>
                <a:cxn ang="0">
                  <a:pos x="connsiteX2" y="connsiteY2"/>
                </a:cxn>
                <a:cxn ang="0">
                  <a:pos x="connsiteX3" y="connsiteY3"/>
                </a:cxn>
              </a:cxnLst>
              <a:rect l="l" t="t" r="r" b="b"/>
              <a:pathLst>
                <a:path w="44530" h="25445">
                  <a:moveTo>
                    <a:pt x="0" y="0"/>
                  </a:moveTo>
                  <a:lnTo>
                    <a:pt x="44530" y="0"/>
                  </a:lnTo>
                  <a:lnTo>
                    <a:pt x="44530" y="25446"/>
                  </a:lnTo>
                  <a:lnTo>
                    <a:pt x="0" y="25446"/>
                  </a:lnTo>
                  <a:close/>
                </a:path>
              </a:pathLst>
            </a:custGeom>
            <a:solidFill>
              <a:schemeClr val="bg1"/>
            </a:solidFill>
            <a:ln w="6350" cap="flat">
              <a:noFill/>
              <a:prstDash val="solid"/>
              <a:miter/>
            </a:ln>
          </p:spPr>
          <p:txBody>
            <a:bodyPr rtlCol="0" anchor="ctr"/>
            <a:lstStyle/>
            <a:p>
              <a:endParaRPr lang="en-GB"/>
            </a:p>
          </p:txBody>
        </p:sp>
        <p:sp>
          <p:nvSpPr>
            <p:cNvPr id="30" name="Freeform: Shape 29">
              <a:extLst>
                <a:ext uri="{FF2B5EF4-FFF2-40B4-BE49-F238E27FC236}">
                  <a16:creationId xmlns:a16="http://schemas.microsoft.com/office/drawing/2014/main" id="{ED31CB26-AD7F-4510-B40F-3B4494067192}"/>
                </a:ext>
              </a:extLst>
            </p:cNvPr>
            <p:cNvSpPr/>
            <p:nvPr/>
          </p:nvSpPr>
          <p:spPr>
            <a:xfrm>
              <a:off x="4157813"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1" name="Freeform: Shape 30">
              <a:extLst>
                <a:ext uri="{FF2B5EF4-FFF2-40B4-BE49-F238E27FC236}">
                  <a16:creationId xmlns:a16="http://schemas.microsoft.com/office/drawing/2014/main" id="{5135012D-EC3A-4937-B315-BE27D5808C6A}"/>
                </a:ext>
              </a:extLst>
            </p:cNvPr>
            <p:cNvSpPr/>
            <p:nvPr/>
          </p:nvSpPr>
          <p:spPr>
            <a:xfrm>
              <a:off x="4259597"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2" name="Freeform: Shape 31">
              <a:extLst>
                <a:ext uri="{FF2B5EF4-FFF2-40B4-BE49-F238E27FC236}">
                  <a16:creationId xmlns:a16="http://schemas.microsoft.com/office/drawing/2014/main" id="{CBA515C7-894A-42B7-8ACB-726C21F0E448}"/>
                </a:ext>
              </a:extLst>
            </p:cNvPr>
            <p:cNvSpPr/>
            <p:nvPr/>
          </p:nvSpPr>
          <p:spPr>
            <a:xfrm>
              <a:off x="4208705"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3" name="Freeform: Shape 32">
              <a:extLst>
                <a:ext uri="{FF2B5EF4-FFF2-40B4-BE49-F238E27FC236}">
                  <a16:creationId xmlns:a16="http://schemas.microsoft.com/office/drawing/2014/main" id="{079A717D-C924-4EC6-B0D5-C5CE1F72AD5A}"/>
                </a:ext>
              </a:extLst>
            </p:cNvPr>
            <p:cNvSpPr/>
            <p:nvPr/>
          </p:nvSpPr>
          <p:spPr>
            <a:xfrm>
              <a:off x="4106922"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760E32FA-3350-48BF-92B3-AED5438424B1}"/>
                </a:ext>
              </a:extLst>
            </p:cNvPr>
            <p:cNvSpPr/>
            <p:nvPr/>
          </p:nvSpPr>
          <p:spPr>
            <a:xfrm>
              <a:off x="4005138"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39" name="Freeform: Shape 38">
              <a:extLst>
                <a:ext uri="{FF2B5EF4-FFF2-40B4-BE49-F238E27FC236}">
                  <a16:creationId xmlns:a16="http://schemas.microsoft.com/office/drawing/2014/main" id="{4BEB22BF-8288-4FB4-9E3A-C7A103086E1B}"/>
                </a:ext>
              </a:extLst>
            </p:cNvPr>
            <p:cNvSpPr/>
            <p:nvPr/>
          </p:nvSpPr>
          <p:spPr>
            <a:xfrm>
              <a:off x="4056030" y="1222949"/>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57A39851-9223-4FEB-8254-FD06ADB19819}"/>
                </a:ext>
              </a:extLst>
            </p:cNvPr>
            <p:cNvSpPr/>
            <p:nvPr/>
          </p:nvSpPr>
          <p:spPr>
            <a:xfrm>
              <a:off x="4056030"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0B9F5CD3-8CF8-4ABB-9A4F-03654544F981}"/>
                </a:ext>
              </a:extLst>
            </p:cNvPr>
            <p:cNvSpPr/>
            <p:nvPr/>
          </p:nvSpPr>
          <p:spPr>
            <a:xfrm>
              <a:off x="4005138"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2D39CA13-B5DB-41BA-9C8A-A1443F73EA6A}"/>
                </a:ext>
              </a:extLst>
            </p:cNvPr>
            <p:cNvSpPr/>
            <p:nvPr/>
          </p:nvSpPr>
          <p:spPr>
            <a:xfrm>
              <a:off x="4106922"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4A80D174-85EA-4002-8087-B23E258DB3DD}"/>
                </a:ext>
              </a:extLst>
            </p:cNvPr>
            <p:cNvSpPr/>
            <p:nvPr/>
          </p:nvSpPr>
          <p:spPr>
            <a:xfrm>
              <a:off x="4157813"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4" name="Freeform: Shape 43">
              <a:extLst>
                <a:ext uri="{FF2B5EF4-FFF2-40B4-BE49-F238E27FC236}">
                  <a16:creationId xmlns:a16="http://schemas.microsoft.com/office/drawing/2014/main" id="{22F632C9-10E6-4526-9D98-AEF58664480A}"/>
                </a:ext>
              </a:extLst>
            </p:cNvPr>
            <p:cNvSpPr/>
            <p:nvPr/>
          </p:nvSpPr>
          <p:spPr>
            <a:xfrm>
              <a:off x="4208705"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5" name="Freeform: Shape 44">
              <a:extLst>
                <a:ext uri="{FF2B5EF4-FFF2-40B4-BE49-F238E27FC236}">
                  <a16:creationId xmlns:a16="http://schemas.microsoft.com/office/drawing/2014/main" id="{C2013A85-CE80-4EEC-AADC-2AC76A1018A0}"/>
                </a:ext>
              </a:extLst>
            </p:cNvPr>
            <p:cNvSpPr/>
            <p:nvPr/>
          </p:nvSpPr>
          <p:spPr>
            <a:xfrm>
              <a:off x="4259597" y="1661891"/>
              <a:ext cx="25445" cy="44530"/>
            </a:xfrm>
            <a:custGeom>
              <a:avLst/>
              <a:gdLst>
                <a:gd name="connsiteX0" fmla="*/ 0 w 25445"/>
                <a:gd name="connsiteY0" fmla="*/ 0 h 44530"/>
                <a:gd name="connsiteX1" fmla="*/ 25446 w 25445"/>
                <a:gd name="connsiteY1" fmla="*/ 0 h 44530"/>
                <a:gd name="connsiteX2" fmla="*/ 25446 w 25445"/>
                <a:gd name="connsiteY2" fmla="*/ 44530 h 44530"/>
                <a:gd name="connsiteX3" fmla="*/ 0 w 25445"/>
                <a:gd name="connsiteY3" fmla="*/ 44530 h 44530"/>
              </a:gdLst>
              <a:ahLst/>
              <a:cxnLst>
                <a:cxn ang="0">
                  <a:pos x="connsiteX0" y="connsiteY0"/>
                </a:cxn>
                <a:cxn ang="0">
                  <a:pos x="connsiteX1" y="connsiteY1"/>
                </a:cxn>
                <a:cxn ang="0">
                  <a:pos x="connsiteX2" y="connsiteY2"/>
                </a:cxn>
                <a:cxn ang="0">
                  <a:pos x="connsiteX3" y="connsiteY3"/>
                </a:cxn>
              </a:cxnLst>
              <a:rect l="l" t="t" r="r" b="b"/>
              <a:pathLst>
                <a:path w="25445" h="44530">
                  <a:moveTo>
                    <a:pt x="0" y="0"/>
                  </a:moveTo>
                  <a:lnTo>
                    <a:pt x="25446" y="0"/>
                  </a:lnTo>
                  <a:lnTo>
                    <a:pt x="25446" y="44530"/>
                  </a:lnTo>
                  <a:lnTo>
                    <a:pt x="0" y="44530"/>
                  </a:lnTo>
                  <a:close/>
                </a:path>
              </a:pathLst>
            </a:custGeom>
            <a:solidFill>
              <a:schemeClr val="bg1"/>
            </a:solidFill>
            <a:ln w="6350" cap="flat">
              <a:noFill/>
              <a:prstDash val="solid"/>
              <a:miter/>
            </a:ln>
          </p:spPr>
          <p:txBody>
            <a:bodyPr rtlCol="0" anchor="ctr"/>
            <a:lstStyle/>
            <a:p>
              <a:endParaRPr lang="en-GB"/>
            </a:p>
          </p:txBody>
        </p:sp>
        <p:sp>
          <p:nvSpPr>
            <p:cNvPr id="46" name="Freeform: Shape 45">
              <a:extLst>
                <a:ext uri="{FF2B5EF4-FFF2-40B4-BE49-F238E27FC236}">
                  <a16:creationId xmlns:a16="http://schemas.microsoft.com/office/drawing/2014/main" id="{6BB29864-0747-415F-A378-CAF90DA43DF1}"/>
                </a:ext>
              </a:extLst>
            </p:cNvPr>
            <p:cNvSpPr/>
            <p:nvPr/>
          </p:nvSpPr>
          <p:spPr>
            <a:xfrm>
              <a:off x="4062391" y="1381986"/>
              <a:ext cx="165398" cy="165398"/>
            </a:xfrm>
            <a:custGeom>
              <a:avLst/>
              <a:gdLst>
                <a:gd name="connsiteX0" fmla="*/ 0 w 165398"/>
                <a:gd name="connsiteY0" fmla="*/ 0 h 165398"/>
                <a:gd name="connsiteX1" fmla="*/ 165398 w 165398"/>
                <a:gd name="connsiteY1" fmla="*/ 0 h 165398"/>
                <a:gd name="connsiteX2" fmla="*/ 165398 w 165398"/>
                <a:gd name="connsiteY2" fmla="*/ 165398 h 165398"/>
                <a:gd name="connsiteX3" fmla="*/ 0 w 165398"/>
                <a:gd name="connsiteY3" fmla="*/ 165398 h 165398"/>
              </a:gdLst>
              <a:ahLst/>
              <a:cxnLst>
                <a:cxn ang="0">
                  <a:pos x="connsiteX0" y="connsiteY0"/>
                </a:cxn>
                <a:cxn ang="0">
                  <a:pos x="connsiteX1" y="connsiteY1"/>
                </a:cxn>
                <a:cxn ang="0">
                  <a:pos x="connsiteX2" y="connsiteY2"/>
                </a:cxn>
                <a:cxn ang="0">
                  <a:pos x="connsiteX3" y="connsiteY3"/>
                </a:cxn>
              </a:cxnLst>
              <a:rect l="l" t="t" r="r" b="b"/>
              <a:pathLst>
                <a:path w="165398" h="165398">
                  <a:moveTo>
                    <a:pt x="0" y="0"/>
                  </a:moveTo>
                  <a:lnTo>
                    <a:pt x="165398" y="0"/>
                  </a:lnTo>
                  <a:lnTo>
                    <a:pt x="165398" y="165398"/>
                  </a:lnTo>
                  <a:lnTo>
                    <a:pt x="0" y="165398"/>
                  </a:lnTo>
                  <a:close/>
                </a:path>
              </a:pathLst>
            </a:custGeom>
            <a:solidFill>
              <a:schemeClr val="accent3"/>
            </a:solidFill>
            <a:ln w="6350" cap="flat">
              <a:noFill/>
              <a:prstDash val="solid"/>
              <a:miter/>
            </a:ln>
          </p:spPr>
          <p:txBody>
            <a:bodyPr rtlCol="0" anchor="ctr"/>
            <a:lstStyle/>
            <a:p>
              <a:endParaRPr lang="en-GB"/>
            </a:p>
          </p:txBody>
        </p:sp>
        <p:sp>
          <p:nvSpPr>
            <p:cNvPr id="47" name="Freeform: Shape 46">
              <a:extLst>
                <a:ext uri="{FF2B5EF4-FFF2-40B4-BE49-F238E27FC236}">
                  <a16:creationId xmlns:a16="http://schemas.microsoft.com/office/drawing/2014/main" id="{DA88AD99-ADA0-4F6C-BF19-E982080573FA}"/>
                </a:ext>
              </a:extLst>
            </p:cNvPr>
            <p:cNvSpPr/>
            <p:nvPr/>
          </p:nvSpPr>
          <p:spPr>
            <a:xfrm>
              <a:off x="3973331" y="1292926"/>
              <a:ext cx="343519" cy="343519"/>
            </a:xfrm>
            <a:custGeom>
              <a:avLst/>
              <a:gdLst>
                <a:gd name="connsiteX0" fmla="*/ 318074 w 343519"/>
                <a:gd name="connsiteY0" fmla="*/ 0 h 343519"/>
                <a:gd name="connsiteX1" fmla="*/ 25446 w 343519"/>
                <a:gd name="connsiteY1" fmla="*/ 0 h 343519"/>
                <a:gd name="connsiteX2" fmla="*/ 0 w 343519"/>
                <a:gd name="connsiteY2" fmla="*/ 25446 h 343519"/>
                <a:gd name="connsiteX3" fmla="*/ 0 w 343519"/>
                <a:gd name="connsiteY3" fmla="*/ 318074 h 343519"/>
                <a:gd name="connsiteX4" fmla="*/ 25446 w 343519"/>
                <a:gd name="connsiteY4" fmla="*/ 343520 h 343519"/>
                <a:gd name="connsiteX5" fmla="*/ 318074 w 343519"/>
                <a:gd name="connsiteY5" fmla="*/ 343520 h 343519"/>
                <a:gd name="connsiteX6" fmla="*/ 343520 w 343519"/>
                <a:gd name="connsiteY6" fmla="*/ 318074 h 343519"/>
                <a:gd name="connsiteX7" fmla="*/ 343520 w 343519"/>
                <a:gd name="connsiteY7" fmla="*/ 25446 h 343519"/>
                <a:gd name="connsiteX8" fmla="*/ 318074 w 343519"/>
                <a:gd name="connsiteY8" fmla="*/ 0 h 343519"/>
                <a:gd name="connsiteX9" fmla="*/ 279905 w 343519"/>
                <a:gd name="connsiteY9" fmla="*/ 279905 h 343519"/>
                <a:gd name="connsiteX10" fmla="*/ 63615 w 343519"/>
                <a:gd name="connsiteY10" fmla="*/ 279905 h 343519"/>
                <a:gd name="connsiteX11" fmla="*/ 63615 w 343519"/>
                <a:gd name="connsiteY11" fmla="*/ 63615 h 343519"/>
                <a:gd name="connsiteX12" fmla="*/ 279905 w 343519"/>
                <a:gd name="connsiteY12" fmla="*/ 63615 h 34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519" h="343519">
                  <a:moveTo>
                    <a:pt x="318074" y="0"/>
                  </a:moveTo>
                  <a:lnTo>
                    <a:pt x="25446" y="0"/>
                  </a:lnTo>
                  <a:cubicBezTo>
                    <a:pt x="11393" y="0"/>
                    <a:pt x="0" y="11393"/>
                    <a:pt x="0" y="25446"/>
                  </a:cubicBezTo>
                  <a:lnTo>
                    <a:pt x="0" y="318074"/>
                  </a:lnTo>
                  <a:cubicBezTo>
                    <a:pt x="0" y="332127"/>
                    <a:pt x="11393" y="343520"/>
                    <a:pt x="25446" y="343520"/>
                  </a:cubicBezTo>
                  <a:lnTo>
                    <a:pt x="318074" y="343520"/>
                  </a:lnTo>
                  <a:cubicBezTo>
                    <a:pt x="332127" y="343520"/>
                    <a:pt x="343520" y="332127"/>
                    <a:pt x="343520" y="318074"/>
                  </a:cubicBezTo>
                  <a:lnTo>
                    <a:pt x="343520" y="25446"/>
                  </a:lnTo>
                  <a:cubicBezTo>
                    <a:pt x="343520" y="11393"/>
                    <a:pt x="332127" y="0"/>
                    <a:pt x="318074" y="0"/>
                  </a:cubicBezTo>
                  <a:close/>
                  <a:moveTo>
                    <a:pt x="279905" y="279905"/>
                  </a:moveTo>
                  <a:lnTo>
                    <a:pt x="63615" y="279905"/>
                  </a:lnTo>
                  <a:lnTo>
                    <a:pt x="63615" y="63615"/>
                  </a:lnTo>
                  <a:lnTo>
                    <a:pt x="279905" y="63615"/>
                  </a:lnTo>
                  <a:close/>
                </a:path>
              </a:pathLst>
            </a:custGeom>
            <a:solidFill>
              <a:schemeClr val="bg1"/>
            </a:solidFill>
            <a:ln w="6350" cap="flat">
              <a:noFill/>
              <a:prstDash val="solid"/>
              <a:miter/>
            </a:ln>
          </p:spPr>
          <p:txBody>
            <a:bodyPr rtlCol="0" anchor="ctr"/>
            <a:lstStyle/>
            <a:p>
              <a:endParaRPr lang="en-GB"/>
            </a:p>
          </p:txBody>
        </p:sp>
      </p:grpSp>
      <p:pic>
        <p:nvPicPr>
          <p:cNvPr id="59" name="Graphic 58">
            <a:extLst>
              <a:ext uri="{FF2B5EF4-FFF2-40B4-BE49-F238E27FC236}">
                <a16:creationId xmlns:a16="http://schemas.microsoft.com/office/drawing/2014/main" id="{AFA8AB0C-06FD-40A8-A17C-56D7A2479B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0321" y="1196456"/>
            <a:ext cx="459043" cy="540393"/>
          </a:xfrm>
          <a:prstGeom prst="rect">
            <a:avLst/>
          </a:prstGeom>
        </p:spPr>
      </p:pic>
      <p:grpSp>
        <p:nvGrpSpPr>
          <p:cNvPr id="5" name="Group 4">
            <a:extLst>
              <a:ext uri="{FF2B5EF4-FFF2-40B4-BE49-F238E27FC236}">
                <a16:creationId xmlns:a16="http://schemas.microsoft.com/office/drawing/2014/main" id="{C0D8BDC4-0F7B-4961-B094-AEF6BF069A58}"/>
              </a:ext>
            </a:extLst>
          </p:cNvPr>
          <p:cNvGrpSpPr/>
          <p:nvPr/>
        </p:nvGrpSpPr>
        <p:grpSpPr>
          <a:xfrm>
            <a:off x="9659305" y="1179176"/>
            <a:ext cx="2048162" cy="571396"/>
            <a:chOff x="9187970" y="1183688"/>
            <a:chExt cx="2048162" cy="571396"/>
          </a:xfrm>
        </p:grpSpPr>
        <p:sp>
          <p:nvSpPr>
            <p:cNvPr id="76" name="TextBox 75">
              <a:extLst>
                <a:ext uri="{FF2B5EF4-FFF2-40B4-BE49-F238E27FC236}">
                  <a16:creationId xmlns:a16="http://schemas.microsoft.com/office/drawing/2014/main" id="{A06C8FE1-A95D-48F9-87C2-1CCD534406C3}"/>
                </a:ext>
              </a:extLst>
            </p:cNvPr>
            <p:cNvSpPr txBox="1"/>
            <p:nvPr/>
          </p:nvSpPr>
          <p:spPr>
            <a:xfrm>
              <a:off x="9796132" y="1241574"/>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Open finance</a:t>
              </a:r>
            </a:p>
            <a:p>
              <a:pPr marL="0" marR="0" lvl="0" indent="0" algn="ctr" defTabSz="457200" rtl="0" eaLnBrk="1" fontAlgn="auto" latinLnBrk="0" hangingPunct="1">
                <a:lnSpc>
                  <a:spcPct val="100000"/>
                </a:lnSpc>
                <a:spcBef>
                  <a:spcPts val="0"/>
                </a:spcBef>
                <a:spcAft>
                  <a:spcPts val="300"/>
                </a:spcAft>
                <a:buClrTx/>
                <a:buSzTx/>
                <a:buFontTx/>
                <a:buNone/>
                <a:tabLst/>
                <a:defRPr/>
              </a:pPr>
              <a:r>
                <a:rPr lang="en-GB" sz="1400" b="1" dirty="0">
                  <a:solidFill>
                    <a:prstClr val="white"/>
                  </a:solidFill>
                  <a:latin typeface="Trebuchet MS" panose="020B0603020202020204" pitchFamily="34" charset="0"/>
                </a:rPr>
                <a:t>ecosystems</a:t>
              </a:r>
              <a:endPar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51" name="Freeform: Shape 50">
              <a:extLst>
                <a:ext uri="{FF2B5EF4-FFF2-40B4-BE49-F238E27FC236}">
                  <a16:creationId xmlns:a16="http://schemas.microsoft.com/office/drawing/2014/main" id="{4DA80D58-72AF-4DF1-8036-F763213F5AC8}"/>
                </a:ext>
              </a:extLst>
            </p:cNvPr>
            <p:cNvSpPr/>
            <p:nvPr/>
          </p:nvSpPr>
          <p:spPr>
            <a:xfrm>
              <a:off x="9242989" y="1266329"/>
              <a:ext cx="137713" cy="152370"/>
            </a:xfrm>
            <a:custGeom>
              <a:avLst/>
              <a:gdLst>
                <a:gd name="connsiteX0" fmla="*/ 34469 w 137713"/>
                <a:gd name="connsiteY0" fmla="*/ 68839 h 152370"/>
                <a:gd name="connsiteX1" fmla="*/ 65965 w 137713"/>
                <a:gd name="connsiteY1" fmla="*/ 48190 h 152370"/>
                <a:gd name="connsiteX2" fmla="*/ 96416 w 137713"/>
                <a:gd name="connsiteY2" fmla="*/ 48190 h 152370"/>
                <a:gd name="connsiteX3" fmla="*/ 110182 w 137713"/>
                <a:gd name="connsiteY3" fmla="*/ 61956 h 152370"/>
                <a:gd name="connsiteX4" fmla="*/ 110182 w 137713"/>
                <a:gd name="connsiteY4" fmla="*/ 152371 h 152370"/>
                <a:gd name="connsiteX5" fmla="*/ 131973 w 137713"/>
                <a:gd name="connsiteY5" fmla="*/ 147380 h 152370"/>
                <a:gd name="connsiteX6" fmla="*/ 137714 w 137713"/>
                <a:gd name="connsiteY6" fmla="*/ 129485 h 152370"/>
                <a:gd name="connsiteX7" fmla="*/ 137714 w 137713"/>
                <a:gd name="connsiteY7" fmla="*/ 61956 h 152370"/>
                <a:gd name="connsiteX8" fmla="*/ 96416 w 137713"/>
                <a:gd name="connsiteY8" fmla="*/ 20658 h 152370"/>
                <a:gd name="connsiteX9" fmla="*/ 65965 w 137713"/>
                <a:gd name="connsiteY9" fmla="*/ 20658 h 152370"/>
                <a:gd name="connsiteX10" fmla="*/ 20657 w 137713"/>
                <a:gd name="connsiteY10" fmla="*/ 2882 h 152370"/>
                <a:gd name="connsiteX11" fmla="*/ 2882 w 137713"/>
                <a:gd name="connsiteY11" fmla="*/ 48190 h 152370"/>
                <a:gd name="connsiteX12" fmla="*/ 34469 w 137713"/>
                <a:gd name="connsiteY12" fmla="*/ 68839 h 15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3" h="152370">
                  <a:moveTo>
                    <a:pt x="34469" y="68839"/>
                  </a:moveTo>
                  <a:cubicBezTo>
                    <a:pt x="48136" y="68821"/>
                    <a:pt x="60498" y="60716"/>
                    <a:pt x="65965" y="48190"/>
                  </a:cubicBezTo>
                  <a:lnTo>
                    <a:pt x="96416" y="48190"/>
                  </a:lnTo>
                  <a:cubicBezTo>
                    <a:pt x="104019" y="48190"/>
                    <a:pt x="110182" y="54353"/>
                    <a:pt x="110182" y="61956"/>
                  </a:cubicBezTo>
                  <a:lnTo>
                    <a:pt x="110182" y="152371"/>
                  </a:lnTo>
                  <a:cubicBezTo>
                    <a:pt x="117203" y="149784"/>
                    <a:pt x="124526" y="148107"/>
                    <a:pt x="131973" y="147380"/>
                  </a:cubicBezTo>
                  <a:cubicBezTo>
                    <a:pt x="133311" y="141246"/>
                    <a:pt x="135233" y="135253"/>
                    <a:pt x="137714" y="129485"/>
                  </a:cubicBezTo>
                  <a:lnTo>
                    <a:pt x="137714" y="61956"/>
                  </a:lnTo>
                  <a:cubicBezTo>
                    <a:pt x="137687" y="39158"/>
                    <a:pt x="119213" y="20684"/>
                    <a:pt x="96416" y="20658"/>
                  </a:cubicBezTo>
                  <a:lnTo>
                    <a:pt x="65965" y="20658"/>
                  </a:lnTo>
                  <a:cubicBezTo>
                    <a:pt x="58362" y="3237"/>
                    <a:pt x="38078" y="-4721"/>
                    <a:pt x="20657" y="2882"/>
                  </a:cubicBezTo>
                  <a:cubicBezTo>
                    <a:pt x="3237" y="10485"/>
                    <a:pt x="-4721" y="30769"/>
                    <a:pt x="2882" y="48190"/>
                  </a:cubicBezTo>
                  <a:cubicBezTo>
                    <a:pt x="8362" y="60746"/>
                    <a:pt x="20768" y="68856"/>
                    <a:pt x="34469" y="68839"/>
                  </a:cubicBezTo>
                  <a:close/>
                </a:path>
              </a:pathLst>
            </a:custGeom>
            <a:solidFill>
              <a:schemeClr val="bg1"/>
            </a:solidFill>
            <a:ln w="6846" cap="flat">
              <a:noFill/>
              <a:prstDash val="solid"/>
              <a:miter/>
            </a:ln>
          </p:spPr>
          <p:txBody>
            <a:bodyPr rtlCol="0" anchor="ctr"/>
            <a:lstStyle/>
            <a:p>
              <a:endParaRPr lang="en-GB"/>
            </a:p>
          </p:txBody>
        </p:sp>
        <p:sp>
          <p:nvSpPr>
            <p:cNvPr id="52" name="Freeform: Shape 51">
              <a:extLst>
                <a:ext uri="{FF2B5EF4-FFF2-40B4-BE49-F238E27FC236}">
                  <a16:creationId xmlns:a16="http://schemas.microsoft.com/office/drawing/2014/main" id="{42D28CBE-6A20-43E5-BAE5-2C38135307DC}"/>
                </a:ext>
              </a:extLst>
            </p:cNvPr>
            <p:cNvSpPr/>
            <p:nvPr/>
          </p:nvSpPr>
          <p:spPr>
            <a:xfrm>
              <a:off x="9187970" y="1417710"/>
              <a:ext cx="135094" cy="144596"/>
            </a:xfrm>
            <a:custGeom>
              <a:avLst/>
              <a:gdLst>
                <a:gd name="connsiteX0" fmla="*/ 116262 w 135094"/>
                <a:gd name="connsiteY0" fmla="*/ 118985 h 144596"/>
                <a:gd name="connsiteX1" fmla="*/ 115416 w 135094"/>
                <a:gd name="connsiteY1" fmla="*/ 117065 h 144596"/>
                <a:gd name="connsiteX2" fmla="*/ 61956 w 135094"/>
                <a:gd name="connsiteY2" fmla="*/ 117065 h 144596"/>
                <a:gd name="connsiteX3" fmla="*/ 48190 w 135094"/>
                <a:gd name="connsiteY3" fmla="*/ 103299 h 144596"/>
                <a:gd name="connsiteX4" fmla="*/ 48190 w 135094"/>
                <a:gd name="connsiteY4" fmla="*/ 65966 h 144596"/>
                <a:gd name="connsiteX5" fmla="*/ 65966 w 135094"/>
                <a:gd name="connsiteY5" fmla="*/ 20658 h 144596"/>
                <a:gd name="connsiteX6" fmla="*/ 20658 w 135094"/>
                <a:gd name="connsiteY6" fmla="*/ 2882 h 144596"/>
                <a:gd name="connsiteX7" fmla="*/ 2882 w 135094"/>
                <a:gd name="connsiteY7" fmla="*/ 48190 h 144596"/>
                <a:gd name="connsiteX8" fmla="*/ 20658 w 135094"/>
                <a:gd name="connsiteY8" fmla="*/ 65966 h 144596"/>
                <a:gd name="connsiteX9" fmla="*/ 20658 w 135094"/>
                <a:gd name="connsiteY9" fmla="*/ 103299 h 144596"/>
                <a:gd name="connsiteX10" fmla="*/ 61956 w 135094"/>
                <a:gd name="connsiteY10" fmla="*/ 144597 h 144596"/>
                <a:gd name="connsiteX11" fmla="*/ 135094 w 135094"/>
                <a:gd name="connsiteY11" fmla="*/ 144597 h 144596"/>
                <a:gd name="connsiteX12" fmla="*/ 116262 w 135094"/>
                <a:gd name="connsiteY12" fmla="*/ 118985 h 144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5094" h="144596">
                  <a:moveTo>
                    <a:pt x="116262" y="118985"/>
                  </a:moveTo>
                  <a:cubicBezTo>
                    <a:pt x="115953" y="118345"/>
                    <a:pt x="115705" y="117698"/>
                    <a:pt x="115416" y="117065"/>
                  </a:cubicBezTo>
                  <a:lnTo>
                    <a:pt x="61956" y="117065"/>
                  </a:lnTo>
                  <a:cubicBezTo>
                    <a:pt x="54353" y="117065"/>
                    <a:pt x="48190" y="110902"/>
                    <a:pt x="48190" y="103299"/>
                  </a:cubicBezTo>
                  <a:lnTo>
                    <a:pt x="48190" y="65966"/>
                  </a:lnTo>
                  <a:cubicBezTo>
                    <a:pt x="65610" y="58363"/>
                    <a:pt x="73568" y="38078"/>
                    <a:pt x="65966" y="20658"/>
                  </a:cubicBezTo>
                  <a:cubicBezTo>
                    <a:pt x="58363" y="3237"/>
                    <a:pt x="38078" y="-4721"/>
                    <a:pt x="20658" y="2882"/>
                  </a:cubicBezTo>
                  <a:cubicBezTo>
                    <a:pt x="3238" y="10485"/>
                    <a:pt x="-4721" y="30769"/>
                    <a:pt x="2882" y="48190"/>
                  </a:cubicBezTo>
                  <a:cubicBezTo>
                    <a:pt x="6354" y="56144"/>
                    <a:pt x="12703" y="62494"/>
                    <a:pt x="20658" y="65966"/>
                  </a:cubicBezTo>
                  <a:lnTo>
                    <a:pt x="20658" y="103299"/>
                  </a:lnTo>
                  <a:cubicBezTo>
                    <a:pt x="20684" y="126096"/>
                    <a:pt x="39158" y="144570"/>
                    <a:pt x="61956" y="144597"/>
                  </a:cubicBezTo>
                  <a:lnTo>
                    <a:pt x="135094" y="144597"/>
                  </a:lnTo>
                  <a:cubicBezTo>
                    <a:pt x="127279" y="137305"/>
                    <a:pt x="120893" y="128619"/>
                    <a:pt x="116262" y="118985"/>
                  </a:cubicBezTo>
                  <a:close/>
                </a:path>
              </a:pathLst>
            </a:custGeom>
            <a:solidFill>
              <a:schemeClr val="bg1"/>
            </a:solidFill>
            <a:ln w="6846" cap="flat">
              <a:noFill/>
              <a:prstDash val="solid"/>
              <a:miter/>
            </a:ln>
          </p:spPr>
          <p:txBody>
            <a:bodyPr rtlCol="0" anchor="ctr"/>
            <a:lstStyle/>
            <a:p>
              <a:endParaRPr lang="en-GB"/>
            </a:p>
          </p:txBody>
        </p:sp>
        <p:sp>
          <p:nvSpPr>
            <p:cNvPr id="53" name="Freeform: Shape 52">
              <a:extLst>
                <a:ext uri="{FF2B5EF4-FFF2-40B4-BE49-F238E27FC236}">
                  <a16:creationId xmlns:a16="http://schemas.microsoft.com/office/drawing/2014/main" id="{CE285D81-090C-44B0-B62D-03EA4594CE90}"/>
                </a:ext>
              </a:extLst>
            </p:cNvPr>
            <p:cNvSpPr/>
            <p:nvPr/>
          </p:nvSpPr>
          <p:spPr>
            <a:xfrm>
              <a:off x="9456406" y="1183688"/>
              <a:ext cx="68847" cy="156559"/>
            </a:xfrm>
            <a:custGeom>
              <a:avLst/>
              <a:gdLst>
                <a:gd name="connsiteX0" fmla="*/ 20658 w 68847"/>
                <a:gd name="connsiteY0" fmla="*/ 65965 h 156559"/>
                <a:gd name="connsiteX1" fmla="*/ 20658 w 68847"/>
                <a:gd name="connsiteY1" fmla="*/ 151700 h 156559"/>
                <a:gd name="connsiteX2" fmla="*/ 48190 w 68847"/>
                <a:gd name="connsiteY2" fmla="*/ 156559 h 156559"/>
                <a:gd name="connsiteX3" fmla="*/ 48190 w 68847"/>
                <a:gd name="connsiteY3" fmla="*/ 65965 h 156559"/>
                <a:gd name="connsiteX4" fmla="*/ 65966 w 68847"/>
                <a:gd name="connsiteY4" fmla="*/ 20658 h 156559"/>
                <a:gd name="connsiteX5" fmla="*/ 20658 w 68847"/>
                <a:gd name="connsiteY5" fmla="*/ 2882 h 156559"/>
                <a:gd name="connsiteX6" fmla="*/ 2882 w 68847"/>
                <a:gd name="connsiteY6" fmla="*/ 48189 h 156559"/>
                <a:gd name="connsiteX7" fmla="*/ 20658 w 68847"/>
                <a:gd name="connsiteY7" fmla="*/ 65965 h 156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47" h="156559">
                  <a:moveTo>
                    <a:pt x="20658" y="65965"/>
                  </a:moveTo>
                  <a:lnTo>
                    <a:pt x="20658" y="151700"/>
                  </a:lnTo>
                  <a:cubicBezTo>
                    <a:pt x="30015" y="152041"/>
                    <a:pt x="39280" y="153677"/>
                    <a:pt x="48190" y="156559"/>
                  </a:cubicBezTo>
                  <a:lnTo>
                    <a:pt x="48190" y="65965"/>
                  </a:lnTo>
                  <a:cubicBezTo>
                    <a:pt x="65610" y="58363"/>
                    <a:pt x="73568" y="38078"/>
                    <a:pt x="65966" y="20658"/>
                  </a:cubicBezTo>
                  <a:cubicBezTo>
                    <a:pt x="58363" y="3238"/>
                    <a:pt x="38078" y="-4721"/>
                    <a:pt x="20658" y="2882"/>
                  </a:cubicBezTo>
                  <a:cubicBezTo>
                    <a:pt x="3237" y="10485"/>
                    <a:pt x="-4721" y="30769"/>
                    <a:pt x="2882" y="48189"/>
                  </a:cubicBezTo>
                  <a:cubicBezTo>
                    <a:pt x="6353" y="56144"/>
                    <a:pt x="12703" y="62494"/>
                    <a:pt x="20658" y="65965"/>
                  </a:cubicBezTo>
                  <a:close/>
                </a:path>
              </a:pathLst>
            </a:custGeom>
            <a:solidFill>
              <a:schemeClr val="bg1"/>
            </a:solidFill>
            <a:ln w="6846" cap="flat">
              <a:no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B1C7339B-F5C6-4851-9222-2DA66173CD57}"/>
                </a:ext>
              </a:extLst>
            </p:cNvPr>
            <p:cNvSpPr/>
            <p:nvPr/>
          </p:nvSpPr>
          <p:spPr>
            <a:xfrm>
              <a:off x="9594075" y="1238752"/>
              <a:ext cx="144551" cy="155059"/>
            </a:xfrm>
            <a:custGeom>
              <a:avLst/>
              <a:gdLst>
                <a:gd name="connsiteX0" fmla="*/ 22439 w 144551"/>
                <a:gd name="connsiteY0" fmla="*/ 151136 h 155059"/>
                <a:gd name="connsiteX1" fmla="*/ 27532 w 144551"/>
                <a:gd name="connsiteY1" fmla="*/ 155059 h 155059"/>
                <a:gd name="connsiteX2" fmla="*/ 27532 w 144551"/>
                <a:gd name="connsiteY2" fmla="*/ 130831 h 155059"/>
                <a:gd name="connsiteX3" fmla="*/ 41298 w 144551"/>
                <a:gd name="connsiteY3" fmla="*/ 117065 h 155059"/>
                <a:gd name="connsiteX4" fmla="*/ 82596 w 144551"/>
                <a:gd name="connsiteY4" fmla="*/ 117065 h 155059"/>
                <a:gd name="connsiteX5" fmla="*/ 123894 w 144551"/>
                <a:gd name="connsiteY5" fmla="*/ 75767 h 155059"/>
                <a:gd name="connsiteX6" fmla="*/ 123894 w 144551"/>
                <a:gd name="connsiteY6" fmla="*/ 65966 h 155059"/>
                <a:gd name="connsiteX7" fmla="*/ 141670 w 144551"/>
                <a:gd name="connsiteY7" fmla="*/ 20658 h 155059"/>
                <a:gd name="connsiteX8" fmla="*/ 96362 w 144551"/>
                <a:gd name="connsiteY8" fmla="*/ 2882 h 155059"/>
                <a:gd name="connsiteX9" fmla="*/ 78586 w 144551"/>
                <a:gd name="connsiteY9" fmla="*/ 48190 h 155059"/>
                <a:gd name="connsiteX10" fmla="*/ 96362 w 144551"/>
                <a:gd name="connsiteY10" fmla="*/ 65966 h 155059"/>
                <a:gd name="connsiteX11" fmla="*/ 96362 w 144551"/>
                <a:gd name="connsiteY11" fmla="*/ 75767 h 155059"/>
                <a:gd name="connsiteX12" fmla="*/ 82596 w 144551"/>
                <a:gd name="connsiteY12" fmla="*/ 89533 h 155059"/>
                <a:gd name="connsiteX13" fmla="*/ 41298 w 144551"/>
                <a:gd name="connsiteY13" fmla="*/ 89533 h 155059"/>
                <a:gd name="connsiteX14" fmla="*/ 0 w 144551"/>
                <a:gd name="connsiteY14" fmla="*/ 130831 h 155059"/>
                <a:gd name="connsiteX15" fmla="*/ 0 w 144551"/>
                <a:gd name="connsiteY15" fmla="*/ 139889 h 155059"/>
                <a:gd name="connsiteX16" fmla="*/ 22439 w 144551"/>
                <a:gd name="connsiteY16" fmla="*/ 151136 h 15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551" h="155059">
                  <a:moveTo>
                    <a:pt x="22439" y="151136"/>
                  </a:moveTo>
                  <a:cubicBezTo>
                    <a:pt x="24201" y="152375"/>
                    <a:pt x="25880" y="153710"/>
                    <a:pt x="27532" y="155059"/>
                  </a:cubicBezTo>
                  <a:lnTo>
                    <a:pt x="27532" y="130831"/>
                  </a:lnTo>
                  <a:cubicBezTo>
                    <a:pt x="27532" y="123228"/>
                    <a:pt x="33695" y="117065"/>
                    <a:pt x="41298" y="117065"/>
                  </a:cubicBezTo>
                  <a:lnTo>
                    <a:pt x="82596" y="117065"/>
                  </a:lnTo>
                  <a:cubicBezTo>
                    <a:pt x="105393" y="117038"/>
                    <a:pt x="123867" y="98564"/>
                    <a:pt x="123894" y="75767"/>
                  </a:cubicBezTo>
                  <a:lnTo>
                    <a:pt x="123894" y="65966"/>
                  </a:lnTo>
                  <a:cubicBezTo>
                    <a:pt x="141314" y="58363"/>
                    <a:pt x="149272" y="38078"/>
                    <a:pt x="141670" y="20658"/>
                  </a:cubicBezTo>
                  <a:cubicBezTo>
                    <a:pt x="134067" y="3237"/>
                    <a:pt x="113782" y="-4721"/>
                    <a:pt x="96362" y="2882"/>
                  </a:cubicBezTo>
                  <a:cubicBezTo>
                    <a:pt x="78942" y="10485"/>
                    <a:pt x="70984" y="30769"/>
                    <a:pt x="78586" y="48190"/>
                  </a:cubicBezTo>
                  <a:cubicBezTo>
                    <a:pt x="82058" y="56144"/>
                    <a:pt x="88407" y="62494"/>
                    <a:pt x="96362" y="65966"/>
                  </a:cubicBezTo>
                  <a:lnTo>
                    <a:pt x="96362" y="75767"/>
                  </a:lnTo>
                  <a:cubicBezTo>
                    <a:pt x="96362" y="83370"/>
                    <a:pt x="90199" y="89533"/>
                    <a:pt x="82596" y="89533"/>
                  </a:cubicBezTo>
                  <a:lnTo>
                    <a:pt x="41298" y="89533"/>
                  </a:lnTo>
                  <a:cubicBezTo>
                    <a:pt x="18499" y="89556"/>
                    <a:pt x="23" y="108032"/>
                    <a:pt x="0" y="130831"/>
                  </a:cubicBezTo>
                  <a:lnTo>
                    <a:pt x="0" y="139889"/>
                  </a:lnTo>
                  <a:cubicBezTo>
                    <a:pt x="7982" y="142537"/>
                    <a:pt x="15540" y="146326"/>
                    <a:pt x="22439" y="151136"/>
                  </a:cubicBezTo>
                  <a:close/>
                </a:path>
              </a:pathLst>
            </a:custGeom>
            <a:solidFill>
              <a:schemeClr val="bg1"/>
            </a:solidFill>
            <a:ln w="6846" cap="flat">
              <a:noFill/>
              <a:prstDash val="solid"/>
              <a:miter/>
            </a:ln>
          </p:spPr>
          <p:txBody>
            <a:bodyPr rtlCol="0" anchor="ctr"/>
            <a:lstStyle/>
            <a:p>
              <a:endParaRPr lang="en-GB"/>
            </a:p>
          </p:txBody>
        </p:sp>
        <p:sp>
          <p:nvSpPr>
            <p:cNvPr id="55" name="Freeform: Shape 54">
              <a:extLst>
                <a:ext uri="{FF2B5EF4-FFF2-40B4-BE49-F238E27FC236}">
                  <a16:creationId xmlns:a16="http://schemas.microsoft.com/office/drawing/2014/main" id="{65E6A9FF-24A1-4482-97DA-FAEE7C568F8B}"/>
                </a:ext>
              </a:extLst>
            </p:cNvPr>
            <p:cNvSpPr/>
            <p:nvPr/>
          </p:nvSpPr>
          <p:spPr>
            <a:xfrm>
              <a:off x="9291215" y="1586108"/>
              <a:ext cx="144551" cy="148327"/>
            </a:xfrm>
            <a:custGeom>
              <a:avLst/>
              <a:gdLst>
                <a:gd name="connsiteX0" fmla="*/ 117019 w 144551"/>
                <a:gd name="connsiteY0" fmla="*/ 0 h 148327"/>
                <a:gd name="connsiteX1" fmla="*/ 117019 w 144551"/>
                <a:gd name="connsiteY1" fmla="*/ 17497 h 148327"/>
                <a:gd name="connsiteX2" fmla="*/ 103254 w 144551"/>
                <a:gd name="connsiteY2" fmla="*/ 31263 h 148327"/>
                <a:gd name="connsiteX3" fmla="*/ 61956 w 144551"/>
                <a:gd name="connsiteY3" fmla="*/ 31263 h 148327"/>
                <a:gd name="connsiteX4" fmla="*/ 20658 w 144551"/>
                <a:gd name="connsiteY4" fmla="*/ 72560 h 148327"/>
                <a:gd name="connsiteX5" fmla="*/ 20658 w 144551"/>
                <a:gd name="connsiteY5" fmla="*/ 82362 h 148327"/>
                <a:gd name="connsiteX6" fmla="*/ 2882 w 144551"/>
                <a:gd name="connsiteY6" fmla="*/ 127670 h 148327"/>
                <a:gd name="connsiteX7" fmla="*/ 48190 w 144551"/>
                <a:gd name="connsiteY7" fmla="*/ 145445 h 148327"/>
                <a:gd name="connsiteX8" fmla="*/ 65966 w 144551"/>
                <a:gd name="connsiteY8" fmla="*/ 100138 h 148327"/>
                <a:gd name="connsiteX9" fmla="*/ 48190 w 144551"/>
                <a:gd name="connsiteY9" fmla="*/ 82362 h 148327"/>
                <a:gd name="connsiteX10" fmla="*/ 48190 w 144551"/>
                <a:gd name="connsiteY10" fmla="*/ 72560 h 148327"/>
                <a:gd name="connsiteX11" fmla="*/ 61956 w 144551"/>
                <a:gd name="connsiteY11" fmla="*/ 58794 h 148327"/>
                <a:gd name="connsiteX12" fmla="*/ 103254 w 144551"/>
                <a:gd name="connsiteY12" fmla="*/ 58794 h 148327"/>
                <a:gd name="connsiteX13" fmla="*/ 144551 w 144551"/>
                <a:gd name="connsiteY13" fmla="*/ 17497 h 148327"/>
                <a:gd name="connsiteX14" fmla="*/ 144551 w 144551"/>
                <a:gd name="connsiteY14" fmla="*/ 0 h 148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551" h="148327">
                  <a:moveTo>
                    <a:pt x="117019" y="0"/>
                  </a:moveTo>
                  <a:lnTo>
                    <a:pt x="117019" y="17497"/>
                  </a:lnTo>
                  <a:cubicBezTo>
                    <a:pt x="117019" y="25100"/>
                    <a:pt x="110856" y="31263"/>
                    <a:pt x="103254" y="31263"/>
                  </a:cubicBezTo>
                  <a:lnTo>
                    <a:pt x="61956" y="31263"/>
                  </a:lnTo>
                  <a:cubicBezTo>
                    <a:pt x="39157" y="31285"/>
                    <a:pt x="20680" y="49762"/>
                    <a:pt x="20658" y="72560"/>
                  </a:cubicBezTo>
                  <a:lnTo>
                    <a:pt x="20658" y="82362"/>
                  </a:lnTo>
                  <a:cubicBezTo>
                    <a:pt x="3237" y="89965"/>
                    <a:pt x="-4721" y="110250"/>
                    <a:pt x="2882" y="127670"/>
                  </a:cubicBezTo>
                  <a:cubicBezTo>
                    <a:pt x="10485" y="145090"/>
                    <a:pt x="30769" y="153048"/>
                    <a:pt x="48190" y="145445"/>
                  </a:cubicBezTo>
                  <a:cubicBezTo>
                    <a:pt x="65610" y="137843"/>
                    <a:pt x="73568" y="117558"/>
                    <a:pt x="65966" y="100138"/>
                  </a:cubicBezTo>
                  <a:cubicBezTo>
                    <a:pt x="62494" y="92183"/>
                    <a:pt x="56144" y="85834"/>
                    <a:pt x="48190" y="82362"/>
                  </a:cubicBezTo>
                  <a:lnTo>
                    <a:pt x="48190" y="72560"/>
                  </a:lnTo>
                  <a:cubicBezTo>
                    <a:pt x="48190" y="64958"/>
                    <a:pt x="54353" y="58794"/>
                    <a:pt x="61956" y="58794"/>
                  </a:cubicBezTo>
                  <a:lnTo>
                    <a:pt x="103254" y="58794"/>
                  </a:lnTo>
                  <a:cubicBezTo>
                    <a:pt x="126051" y="58768"/>
                    <a:pt x="144525" y="40294"/>
                    <a:pt x="144551" y="17497"/>
                  </a:cubicBezTo>
                  <a:lnTo>
                    <a:pt x="144551" y="0"/>
                  </a:lnTo>
                  <a:close/>
                </a:path>
              </a:pathLst>
            </a:custGeom>
            <a:solidFill>
              <a:schemeClr val="bg1"/>
            </a:solidFill>
            <a:ln w="6846" cap="flat">
              <a:noFill/>
              <a:prstDash val="solid"/>
              <a:miter/>
            </a:ln>
          </p:spPr>
          <p:txBody>
            <a:bodyPr rtlCol="0" anchor="ctr"/>
            <a:lstStyle/>
            <a:p>
              <a:endParaRPr lang="en-GB"/>
            </a:p>
          </p:txBody>
        </p:sp>
        <p:sp>
          <p:nvSpPr>
            <p:cNvPr id="56" name="Freeform: Shape 55">
              <a:extLst>
                <a:ext uri="{FF2B5EF4-FFF2-40B4-BE49-F238E27FC236}">
                  <a16:creationId xmlns:a16="http://schemas.microsoft.com/office/drawing/2014/main" id="{554C0D3A-8F5C-4536-88F8-79DA5712AB09}"/>
                </a:ext>
              </a:extLst>
            </p:cNvPr>
            <p:cNvSpPr/>
            <p:nvPr/>
          </p:nvSpPr>
          <p:spPr>
            <a:xfrm>
              <a:off x="9687071" y="1438413"/>
              <a:ext cx="134196" cy="68838"/>
            </a:xfrm>
            <a:custGeom>
              <a:avLst/>
              <a:gdLst>
                <a:gd name="connsiteX0" fmla="*/ 99728 w 134196"/>
                <a:gd name="connsiteY0" fmla="*/ 0 h 68838"/>
                <a:gd name="connsiteX1" fmla="*/ 68231 w 134196"/>
                <a:gd name="connsiteY1" fmla="*/ 20649 h 68838"/>
                <a:gd name="connsiteX2" fmla="*/ 0 w 134196"/>
                <a:gd name="connsiteY2" fmla="*/ 20649 h 68838"/>
                <a:gd name="connsiteX3" fmla="*/ 19031 w 134196"/>
                <a:gd name="connsiteY3" fmla="*/ 48181 h 68838"/>
                <a:gd name="connsiteX4" fmla="*/ 68231 w 134196"/>
                <a:gd name="connsiteY4" fmla="*/ 48181 h 68838"/>
                <a:gd name="connsiteX5" fmla="*/ 113539 w 134196"/>
                <a:gd name="connsiteY5" fmla="*/ 65957 h 68838"/>
                <a:gd name="connsiteX6" fmla="*/ 131315 w 134196"/>
                <a:gd name="connsiteY6" fmla="*/ 20649 h 68838"/>
                <a:gd name="connsiteX7" fmla="*/ 99728 w 134196"/>
                <a:gd name="connsiteY7" fmla="*/ 0 h 68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196" h="68838">
                  <a:moveTo>
                    <a:pt x="99728" y="0"/>
                  </a:moveTo>
                  <a:cubicBezTo>
                    <a:pt x="86060" y="18"/>
                    <a:pt x="73698" y="8123"/>
                    <a:pt x="68231" y="20649"/>
                  </a:cubicBezTo>
                  <a:lnTo>
                    <a:pt x="0" y="20649"/>
                  </a:lnTo>
                  <a:cubicBezTo>
                    <a:pt x="8379" y="28239"/>
                    <a:pt x="14892" y="37661"/>
                    <a:pt x="19031" y="48181"/>
                  </a:cubicBezTo>
                  <a:lnTo>
                    <a:pt x="68231" y="48181"/>
                  </a:lnTo>
                  <a:cubicBezTo>
                    <a:pt x="75834" y="65601"/>
                    <a:pt x="96119" y="73559"/>
                    <a:pt x="113539" y="65957"/>
                  </a:cubicBezTo>
                  <a:cubicBezTo>
                    <a:pt x="130959" y="58354"/>
                    <a:pt x="138917" y="38069"/>
                    <a:pt x="131315" y="20649"/>
                  </a:cubicBezTo>
                  <a:cubicBezTo>
                    <a:pt x="125835" y="8092"/>
                    <a:pt x="113428" y="-18"/>
                    <a:pt x="99728" y="0"/>
                  </a:cubicBezTo>
                  <a:close/>
                </a:path>
              </a:pathLst>
            </a:custGeom>
            <a:solidFill>
              <a:schemeClr val="bg1"/>
            </a:solidFill>
            <a:ln w="6846" cap="flat">
              <a:noFill/>
              <a:prstDash val="solid"/>
              <a:miter/>
            </a:ln>
          </p:spPr>
          <p:txBody>
            <a:bodyPr rtlCol="0" anchor="ctr"/>
            <a:lstStyle/>
            <a:p>
              <a:endParaRPr lang="en-GB"/>
            </a:p>
          </p:txBody>
        </p:sp>
        <p:sp>
          <p:nvSpPr>
            <p:cNvPr id="60" name="Freeform: Shape 59">
              <a:extLst>
                <a:ext uri="{FF2B5EF4-FFF2-40B4-BE49-F238E27FC236}">
                  <a16:creationId xmlns:a16="http://schemas.microsoft.com/office/drawing/2014/main" id="{53B7D13A-5D57-4095-AAD6-74F976D0271A}"/>
                </a:ext>
              </a:extLst>
            </p:cNvPr>
            <p:cNvSpPr/>
            <p:nvPr/>
          </p:nvSpPr>
          <p:spPr>
            <a:xfrm>
              <a:off x="9621607" y="1585069"/>
              <a:ext cx="137713" cy="108023"/>
            </a:xfrm>
            <a:custGeom>
              <a:avLst/>
              <a:gdLst>
                <a:gd name="connsiteX0" fmla="*/ 103245 w 137713"/>
                <a:gd name="connsiteY0" fmla="*/ 39185 h 108023"/>
                <a:gd name="connsiteX1" fmla="*/ 71748 w 137713"/>
                <a:gd name="connsiteY1" fmla="*/ 59834 h 108023"/>
                <a:gd name="connsiteX2" fmla="*/ 41298 w 137713"/>
                <a:gd name="connsiteY2" fmla="*/ 59834 h 108023"/>
                <a:gd name="connsiteX3" fmla="*/ 27532 w 137713"/>
                <a:gd name="connsiteY3" fmla="*/ 46068 h 108023"/>
                <a:gd name="connsiteX4" fmla="*/ 27532 w 137713"/>
                <a:gd name="connsiteY4" fmla="*/ 0 h 108023"/>
                <a:gd name="connsiteX5" fmla="*/ 15631 w 137713"/>
                <a:gd name="connsiteY5" fmla="*/ 1039 h 108023"/>
                <a:gd name="connsiteX6" fmla="*/ 0 w 137713"/>
                <a:gd name="connsiteY6" fmla="*/ 1039 h 108023"/>
                <a:gd name="connsiteX7" fmla="*/ 0 w 137713"/>
                <a:gd name="connsiteY7" fmla="*/ 46068 h 108023"/>
                <a:gd name="connsiteX8" fmla="*/ 41298 w 137713"/>
                <a:gd name="connsiteY8" fmla="*/ 87366 h 108023"/>
                <a:gd name="connsiteX9" fmla="*/ 71748 w 137713"/>
                <a:gd name="connsiteY9" fmla="*/ 87366 h 108023"/>
                <a:gd name="connsiteX10" fmla="*/ 117056 w 137713"/>
                <a:gd name="connsiteY10" fmla="*/ 105142 h 108023"/>
                <a:gd name="connsiteX11" fmla="*/ 134832 w 137713"/>
                <a:gd name="connsiteY11" fmla="*/ 59834 h 108023"/>
                <a:gd name="connsiteX12" fmla="*/ 103245 w 137713"/>
                <a:gd name="connsiteY12" fmla="*/ 39185 h 10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13" h="108023">
                  <a:moveTo>
                    <a:pt x="103245" y="39185"/>
                  </a:moveTo>
                  <a:cubicBezTo>
                    <a:pt x="89577" y="39203"/>
                    <a:pt x="77215" y="47307"/>
                    <a:pt x="71748" y="59834"/>
                  </a:cubicBezTo>
                  <a:lnTo>
                    <a:pt x="41298" y="59834"/>
                  </a:lnTo>
                  <a:cubicBezTo>
                    <a:pt x="33695" y="59834"/>
                    <a:pt x="27532" y="53671"/>
                    <a:pt x="27532" y="46068"/>
                  </a:cubicBezTo>
                  <a:lnTo>
                    <a:pt x="27532" y="0"/>
                  </a:lnTo>
                  <a:cubicBezTo>
                    <a:pt x="23600" y="668"/>
                    <a:pt x="19620" y="1015"/>
                    <a:pt x="15631" y="1039"/>
                  </a:cubicBezTo>
                  <a:lnTo>
                    <a:pt x="0" y="1039"/>
                  </a:lnTo>
                  <a:lnTo>
                    <a:pt x="0" y="46068"/>
                  </a:lnTo>
                  <a:cubicBezTo>
                    <a:pt x="27" y="68865"/>
                    <a:pt x="18501" y="87339"/>
                    <a:pt x="41298" y="87366"/>
                  </a:cubicBezTo>
                  <a:lnTo>
                    <a:pt x="71748" y="87366"/>
                  </a:lnTo>
                  <a:cubicBezTo>
                    <a:pt x="79351" y="104786"/>
                    <a:pt x="99636" y="112744"/>
                    <a:pt x="117056" y="105142"/>
                  </a:cubicBezTo>
                  <a:cubicBezTo>
                    <a:pt x="134476" y="97539"/>
                    <a:pt x="142435" y="77254"/>
                    <a:pt x="134832" y="59834"/>
                  </a:cubicBezTo>
                  <a:cubicBezTo>
                    <a:pt x="129352" y="47277"/>
                    <a:pt x="116945" y="39167"/>
                    <a:pt x="103245" y="39185"/>
                  </a:cubicBezTo>
                  <a:close/>
                </a:path>
              </a:pathLst>
            </a:custGeom>
            <a:solidFill>
              <a:schemeClr val="bg1"/>
            </a:solidFill>
            <a:ln w="6846" cap="flat">
              <a:noFill/>
              <a:prstDash val="solid"/>
              <a:miter/>
            </a:ln>
          </p:spPr>
          <p:txBody>
            <a:bodyPr rtlCol="0" anchor="ctr"/>
            <a:lstStyle/>
            <a:p>
              <a:endParaRPr lang="en-GB"/>
            </a:p>
          </p:txBody>
        </p:sp>
        <p:sp>
          <p:nvSpPr>
            <p:cNvPr id="61" name="Freeform: Shape 60">
              <a:extLst>
                <a:ext uri="{FF2B5EF4-FFF2-40B4-BE49-F238E27FC236}">
                  <a16:creationId xmlns:a16="http://schemas.microsoft.com/office/drawing/2014/main" id="{B8539530-FBA1-456F-A553-775F23F2FC44}"/>
                </a:ext>
              </a:extLst>
            </p:cNvPr>
            <p:cNvSpPr/>
            <p:nvPr/>
          </p:nvSpPr>
          <p:spPr>
            <a:xfrm>
              <a:off x="9490821" y="1586108"/>
              <a:ext cx="68847" cy="168976"/>
            </a:xfrm>
            <a:custGeom>
              <a:avLst/>
              <a:gdLst>
                <a:gd name="connsiteX0" fmla="*/ 48190 w 68847"/>
                <a:gd name="connsiteY0" fmla="*/ 103011 h 168976"/>
                <a:gd name="connsiteX1" fmla="*/ 48190 w 68847"/>
                <a:gd name="connsiteY1" fmla="*/ 0 h 168976"/>
                <a:gd name="connsiteX2" fmla="*/ 20658 w 68847"/>
                <a:gd name="connsiteY2" fmla="*/ 0 h 168976"/>
                <a:gd name="connsiteX3" fmla="*/ 20658 w 68847"/>
                <a:gd name="connsiteY3" fmla="*/ 103011 h 168976"/>
                <a:gd name="connsiteX4" fmla="*/ 2882 w 68847"/>
                <a:gd name="connsiteY4" fmla="*/ 148319 h 168976"/>
                <a:gd name="connsiteX5" fmla="*/ 48190 w 68847"/>
                <a:gd name="connsiteY5" fmla="*/ 166094 h 168976"/>
                <a:gd name="connsiteX6" fmla="*/ 65966 w 68847"/>
                <a:gd name="connsiteY6" fmla="*/ 120787 h 168976"/>
                <a:gd name="connsiteX7" fmla="*/ 48190 w 68847"/>
                <a:gd name="connsiteY7" fmla="*/ 103011 h 16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847" h="168976">
                  <a:moveTo>
                    <a:pt x="48190" y="103011"/>
                  </a:moveTo>
                  <a:lnTo>
                    <a:pt x="48190" y="0"/>
                  </a:lnTo>
                  <a:lnTo>
                    <a:pt x="20658" y="0"/>
                  </a:lnTo>
                  <a:lnTo>
                    <a:pt x="20658" y="103011"/>
                  </a:lnTo>
                  <a:cubicBezTo>
                    <a:pt x="3237" y="110614"/>
                    <a:pt x="-4721" y="130899"/>
                    <a:pt x="2882" y="148319"/>
                  </a:cubicBezTo>
                  <a:cubicBezTo>
                    <a:pt x="10485" y="165739"/>
                    <a:pt x="30769" y="173697"/>
                    <a:pt x="48190" y="166094"/>
                  </a:cubicBezTo>
                  <a:cubicBezTo>
                    <a:pt x="65610" y="158492"/>
                    <a:pt x="73568" y="138207"/>
                    <a:pt x="65966" y="120787"/>
                  </a:cubicBezTo>
                  <a:cubicBezTo>
                    <a:pt x="62494" y="112831"/>
                    <a:pt x="56144" y="106483"/>
                    <a:pt x="48190" y="103011"/>
                  </a:cubicBezTo>
                  <a:close/>
                </a:path>
              </a:pathLst>
            </a:custGeom>
            <a:solidFill>
              <a:schemeClr val="bg1"/>
            </a:solidFill>
            <a:ln w="6846"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71C3B8D0-8F4D-4884-B7EB-104F1F224C1B}"/>
                </a:ext>
              </a:extLst>
            </p:cNvPr>
            <p:cNvSpPr/>
            <p:nvPr/>
          </p:nvSpPr>
          <p:spPr>
            <a:xfrm>
              <a:off x="9316452" y="1355808"/>
              <a:ext cx="373918" cy="209661"/>
            </a:xfrm>
            <a:custGeom>
              <a:avLst/>
              <a:gdLst>
                <a:gd name="connsiteX0" fmla="*/ 320786 w 373918"/>
                <a:gd name="connsiteY0" fmla="*/ 104603 h 209661"/>
                <a:gd name="connsiteX1" fmla="*/ 316354 w 373918"/>
                <a:gd name="connsiteY1" fmla="*/ 104823 h 209661"/>
                <a:gd name="connsiteX2" fmla="*/ 316354 w 373918"/>
                <a:gd name="connsiteY2" fmla="*/ 104603 h 209661"/>
                <a:gd name="connsiteX3" fmla="*/ 288244 w 373918"/>
                <a:gd name="connsiteY3" fmla="*/ 50998 h 209661"/>
                <a:gd name="connsiteX4" fmla="*/ 227673 w 373918"/>
                <a:gd name="connsiteY4" fmla="*/ 42739 h 209661"/>
                <a:gd name="connsiteX5" fmla="*/ 138153 w 373918"/>
                <a:gd name="connsiteY5" fmla="*/ 2205 h 209661"/>
                <a:gd name="connsiteX6" fmla="*/ 76943 w 373918"/>
                <a:gd name="connsiteY6" fmla="*/ 78337 h 209661"/>
                <a:gd name="connsiteX7" fmla="*/ 76943 w 373918"/>
                <a:gd name="connsiteY7" fmla="*/ 79026 h 209661"/>
                <a:gd name="connsiteX8" fmla="*/ 13275 w 373918"/>
                <a:gd name="connsiteY8" fmla="*/ 104493 h 209661"/>
                <a:gd name="connsiteX9" fmla="*/ 6392 w 373918"/>
                <a:gd name="connsiteY9" fmla="*/ 171946 h 209661"/>
                <a:gd name="connsiteX10" fmla="*/ 63638 w 373918"/>
                <a:gd name="connsiteY10" fmla="*/ 209438 h 209661"/>
                <a:gd name="connsiteX11" fmla="*/ 84899 w 373918"/>
                <a:gd name="connsiteY11" fmla="*/ 209658 h 209661"/>
                <a:gd name="connsiteX12" fmla="*/ 320786 w 373918"/>
                <a:gd name="connsiteY12" fmla="*/ 209658 h 209661"/>
                <a:gd name="connsiteX13" fmla="*/ 373915 w 373918"/>
                <a:gd name="connsiteY13" fmla="*/ 157732 h 209661"/>
                <a:gd name="connsiteX14" fmla="*/ 321989 w 373918"/>
                <a:gd name="connsiteY14" fmla="*/ 104603 h 209661"/>
                <a:gd name="connsiteX15" fmla="*/ 320786 w 373918"/>
                <a:gd name="connsiteY15" fmla="*/ 104603 h 20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3918" h="209661">
                  <a:moveTo>
                    <a:pt x="320786" y="104603"/>
                  </a:moveTo>
                  <a:cubicBezTo>
                    <a:pt x="319305" y="104565"/>
                    <a:pt x="317824" y="104639"/>
                    <a:pt x="316354" y="104823"/>
                  </a:cubicBezTo>
                  <a:lnTo>
                    <a:pt x="316354" y="104603"/>
                  </a:lnTo>
                  <a:cubicBezTo>
                    <a:pt x="316316" y="83213"/>
                    <a:pt x="305817" y="63193"/>
                    <a:pt x="288244" y="50998"/>
                  </a:cubicBezTo>
                  <a:cubicBezTo>
                    <a:pt x="270545" y="38696"/>
                    <a:pt x="248020" y="35624"/>
                    <a:pt x="227673" y="42739"/>
                  </a:cubicBezTo>
                  <a:cubicBezTo>
                    <a:pt x="210587" y="10374"/>
                    <a:pt x="173748" y="-6306"/>
                    <a:pt x="138153" y="2205"/>
                  </a:cubicBezTo>
                  <a:cubicBezTo>
                    <a:pt x="102625" y="10415"/>
                    <a:pt x="77331" y="41875"/>
                    <a:pt x="76943" y="78337"/>
                  </a:cubicBezTo>
                  <a:lnTo>
                    <a:pt x="76943" y="79026"/>
                  </a:lnTo>
                  <a:cubicBezTo>
                    <a:pt x="52653" y="75170"/>
                    <a:pt x="28205" y="84949"/>
                    <a:pt x="13275" y="104493"/>
                  </a:cubicBezTo>
                  <a:cubicBezTo>
                    <a:pt x="-1501" y="123902"/>
                    <a:pt x="-4159" y="149952"/>
                    <a:pt x="6392" y="171946"/>
                  </a:cubicBezTo>
                  <a:cubicBezTo>
                    <a:pt x="17094" y="194049"/>
                    <a:pt x="39100" y="208461"/>
                    <a:pt x="63638" y="209438"/>
                  </a:cubicBezTo>
                  <a:lnTo>
                    <a:pt x="84899" y="209658"/>
                  </a:lnTo>
                  <a:lnTo>
                    <a:pt x="320786" y="209658"/>
                  </a:lnTo>
                  <a:cubicBezTo>
                    <a:pt x="349797" y="209990"/>
                    <a:pt x="373583" y="186742"/>
                    <a:pt x="373915" y="157732"/>
                  </a:cubicBezTo>
                  <a:cubicBezTo>
                    <a:pt x="374247" y="128722"/>
                    <a:pt x="350999" y="104935"/>
                    <a:pt x="321989" y="104603"/>
                  </a:cubicBezTo>
                  <a:cubicBezTo>
                    <a:pt x="321588" y="104598"/>
                    <a:pt x="321187" y="104598"/>
                    <a:pt x="320786" y="104603"/>
                  </a:cubicBezTo>
                  <a:close/>
                </a:path>
              </a:pathLst>
            </a:custGeom>
            <a:solidFill>
              <a:schemeClr val="accent3"/>
            </a:solidFill>
            <a:ln w="6846" cap="flat">
              <a:noFill/>
              <a:prstDash val="solid"/>
              <a:miter/>
            </a:ln>
          </p:spPr>
          <p:txBody>
            <a:bodyPr rtlCol="0" anchor="ctr"/>
            <a:lstStyle/>
            <a:p>
              <a:endParaRPr lang="en-GB"/>
            </a:p>
          </p:txBody>
        </p:sp>
      </p:grpSp>
      <p:sp>
        <p:nvSpPr>
          <p:cNvPr id="63" name="Rectangle 62">
            <a:extLst>
              <a:ext uri="{FF2B5EF4-FFF2-40B4-BE49-F238E27FC236}">
                <a16:creationId xmlns:a16="http://schemas.microsoft.com/office/drawing/2014/main" id="{ABD180AB-355B-43F0-A517-02270D8CD452}"/>
              </a:ext>
            </a:extLst>
          </p:cNvPr>
          <p:cNvSpPr/>
          <p:nvPr/>
        </p:nvSpPr>
        <p:spPr>
          <a:xfrm>
            <a:off x="5013532" y="1828801"/>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There is still some way to go in using real-world data to create personalised products.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80% of customers want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9">
                  <a:extLst>
                    <a:ext uri="{A12FA001-AC4F-418D-AE19-62706E023703}">
                      <ahyp:hlinkClr xmlns:ahyp="http://schemas.microsoft.com/office/drawing/2018/hyperlinkcolor" val="tx"/>
                    </a:ext>
                  </a:extLst>
                </a:hlinkClick>
              </a:rPr>
              <a:t>personalisation</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from their insurance providers.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Nearly a third of the respondents at 30.1 per cent say they would like a physical experience with an agent to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0">
                  <a:extLst>
                    <a:ext uri="{A12FA001-AC4F-418D-AE19-62706E023703}">
                      <ahyp:hlinkClr xmlns:ahyp="http://schemas.microsoft.com/office/drawing/2018/hyperlinkcolor" val="tx"/>
                    </a:ext>
                  </a:extLst>
                </a:hlinkClick>
              </a:rPr>
              <a:t>provide personalized policy recommendations</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Nearly 40 per cent of over 54-year-olds would prefer a physical experience with an agent to suggest and provide personalised recommendations.</a:t>
            </a:r>
          </a:p>
        </p:txBody>
      </p:sp>
      <p:sp>
        <p:nvSpPr>
          <p:cNvPr id="64" name="Rectangle 63">
            <a:extLst>
              <a:ext uri="{FF2B5EF4-FFF2-40B4-BE49-F238E27FC236}">
                <a16:creationId xmlns:a16="http://schemas.microsoft.com/office/drawing/2014/main" id="{DE7D5AF0-0D81-4493-AA64-35FC64936835}"/>
              </a:ext>
            </a:extLst>
          </p:cNvPr>
          <p:cNvSpPr/>
          <p:nvPr/>
        </p:nvSpPr>
        <p:spPr>
          <a:xfrm>
            <a:off x="7279009"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Blockchain technologies are seen as a key way to bring intelligence and automation into insurance.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Blockchains</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have certain unique elements that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can particularly transform the way financial institutions operate. The  features are; immutability, decentralised and secure. Use cases are; fraud detection, claim settlement, lower costs and new products. Insurance companies need to set up standards and processes related to blockchain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technology. </a:t>
            </a: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a:t>
            </a:r>
            <a:endParaRPr lang="en-GB" sz="1200" dirty="0">
              <a:solidFill>
                <a:srgbClr val="FFFFFF"/>
              </a:solidFill>
              <a:latin typeface="Trebuchet MS" panose="020B0603020202020204" pitchFamily="34" charset="0"/>
            </a:endParaRPr>
          </a:p>
        </p:txBody>
      </p:sp>
      <p:sp>
        <p:nvSpPr>
          <p:cNvPr id="65" name="Rectangle 64">
            <a:extLst>
              <a:ext uri="{FF2B5EF4-FFF2-40B4-BE49-F238E27FC236}">
                <a16:creationId xmlns:a16="http://schemas.microsoft.com/office/drawing/2014/main" id="{7D511C47-E3EE-4F56-A308-EDA54B7EE35A}"/>
              </a:ext>
            </a:extLst>
          </p:cNvPr>
          <p:cNvSpPr/>
          <p:nvPr/>
        </p:nvSpPr>
        <p:spPr>
          <a:xfrm>
            <a:off x="9544487"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Open finance is spreading but still has only 10% UK market penetration. </a:t>
            </a:r>
          </a:p>
          <a:p>
            <a:pPr algn="ctr">
              <a:defRPr/>
            </a:pPr>
            <a:endParaRPr lang="en-GB" sz="1200" dirty="0">
              <a:solidFill>
                <a:srgbClr val="FFFFFF"/>
              </a:solidFill>
              <a:latin typeface="Trebuchet MS" panose="020B0603020202020204" pitchFamily="34" charset="0"/>
            </a:endParaRPr>
          </a:p>
          <a:p>
            <a:pPr algn="ctr">
              <a:defRPr/>
            </a:pPr>
            <a:r>
              <a:rPr lang="en-GB" sz="1200">
                <a:solidFill>
                  <a:srgbClr val="FFFFFF"/>
                </a:solidFill>
                <a:latin typeface="Trebuchet MS" panose="020B0603020202020204" pitchFamily="34" charset="0"/>
              </a:rPr>
              <a:t>71</a:t>
            </a:r>
            <a:r>
              <a:rPr lang="en-GB" sz="1200" dirty="0">
                <a:solidFill>
                  <a:srgbClr val="FFFFFF"/>
                </a:solidFill>
                <a:latin typeface="Trebuchet MS" panose="020B0603020202020204" pitchFamily="34" charset="0"/>
              </a:rPr>
              <a:t>% </a:t>
            </a:r>
            <a:r>
              <a:rPr lang="en-GB" sz="1200" dirty="0">
                <a:solidFill>
                  <a:schemeClr val="bg2"/>
                </a:solidFill>
                <a:latin typeface="Trebuchet MS" panose="020B0603020202020204" pitchFamily="34" charset="0"/>
                <a:hlinkClick r:id="rId12">
                  <a:extLst>
                    <a:ext uri="{A12FA001-AC4F-418D-AE19-62706E023703}">
                      <ahyp:hlinkClr xmlns:ahyp="http://schemas.microsoft.com/office/drawing/2018/hyperlinkcolor" val="tx"/>
                    </a:ext>
                  </a:extLst>
                </a:hlinkClick>
              </a:rPr>
              <a:t>of</a:t>
            </a:r>
            <a:r>
              <a:rPr lang="en-GB" sz="1200" dirty="0">
                <a:solidFill>
                  <a:srgbClr val="FFFFFF"/>
                </a:solidFill>
                <a:latin typeface="Trebuchet MS" panose="020B0603020202020204" pitchFamily="34" charset="0"/>
              </a:rPr>
              <a:t> British digital bank customers are highly interested in embedded insurance offers based on their transaction data, as would 64% of traditional bank customers. ‘Convenience’ is the primary driver stated by 49%. The survey confirms support for embedded offers for property insurance, travel insurance, auto insurance and warranties for high value personal and household items.</a:t>
            </a: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algn="ctr">
              <a:defRPr/>
            </a:pPr>
            <a:endParaRPr lang="en-GB" sz="1200" dirty="0">
              <a:solidFill>
                <a:srgbClr val="FFFFFF"/>
              </a:solidFill>
              <a:latin typeface="Trebuchet MS" panose="020B0603020202020204" pitchFamily="34" charset="0"/>
            </a:endParaRPr>
          </a:p>
        </p:txBody>
      </p:sp>
      <p:sp>
        <p:nvSpPr>
          <p:cNvPr id="66" name="Rectangle 65">
            <a:extLst>
              <a:ext uri="{FF2B5EF4-FFF2-40B4-BE49-F238E27FC236}">
                <a16:creationId xmlns:a16="http://schemas.microsoft.com/office/drawing/2014/main" id="{786B6893-FB0A-4F5E-8E3F-A6222E2E44AD}"/>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algn="ctr">
              <a:defRPr/>
            </a:pPr>
            <a:r>
              <a:rPr lang="en-GB" sz="1200" dirty="0">
                <a:solidFill>
                  <a:srgbClr val="FFFFFF"/>
                </a:solidFill>
                <a:latin typeface="Trebuchet MS" panose="020B0603020202020204" pitchFamily="34" charset="0"/>
              </a:rPr>
              <a:t>Customers expect a </a:t>
            </a:r>
            <a:r>
              <a:rPr lang="en-GB" sz="1200" dirty="0" err="1">
                <a:solidFill>
                  <a:srgbClr val="FFFFFF"/>
                </a:solidFill>
                <a:latin typeface="Trebuchet MS" panose="020B0603020202020204" pitchFamily="34" charset="0"/>
              </a:rPr>
              <a:t>BigTech</a:t>
            </a:r>
            <a:r>
              <a:rPr lang="en-GB" sz="1200" dirty="0">
                <a:solidFill>
                  <a:srgbClr val="FFFFFF"/>
                </a:solidFill>
                <a:latin typeface="Trebuchet MS" panose="020B0603020202020204" pitchFamily="34" charset="0"/>
              </a:rPr>
              <a:t> experience. </a:t>
            </a:r>
          </a:p>
          <a:p>
            <a:pPr algn="ctr">
              <a:defRPr/>
            </a:pPr>
            <a:endParaRPr lang="en-GB" sz="1200" dirty="0">
              <a:solidFill>
                <a:srgbClr val="FFFFFF"/>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The streamlined user experience, seamless customer support and improved navigation that was supposed to define the digital transformation of the insurance industry — and improve customer satisfaction — has been overpowered by rising rates, according to the J.D. Power 2022 U.S. Insurance Digital Experience Study.</a:t>
            </a:r>
          </a:p>
          <a:p>
            <a:pPr algn="ctr">
              <a:defRPr/>
            </a:pP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This showed that overall customer satisfaction with the insurer digital shopping experience is just 499 on a 1,000-point scale,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3">
                  <a:extLst>
                    <a:ext uri="{A12FA001-AC4F-418D-AE19-62706E023703}">
                      <ahyp:hlinkClr xmlns:ahyp="http://schemas.microsoft.com/office/drawing/2018/hyperlinkcolor" val="tx"/>
                    </a:ext>
                  </a:extLst>
                </a:hlinkClick>
              </a:rPr>
              <a:t>down 16 points from a year ago</a:t>
            </a:r>
            <a:r>
              <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srgbClr val="FFFFFF"/>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p:txBody>
      </p:sp>
      <p:sp>
        <p:nvSpPr>
          <p:cNvPr id="67" name="Rectangle 66">
            <a:extLst>
              <a:ext uri="{FF2B5EF4-FFF2-40B4-BE49-F238E27FC236}">
                <a16:creationId xmlns:a16="http://schemas.microsoft.com/office/drawing/2014/main" id="{0DCCEAB8-23BB-44BC-A648-D6548A3DCCF1}"/>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Digital is fundamental to the insurance experience. </a:t>
            </a:r>
          </a:p>
          <a:p>
            <a:pPr algn="ctr">
              <a:defRPr/>
            </a:pPr>
            <a:endParaRPr lang="en-GB" sz="1200" dirty="0">
              <a:solidFill>
                <a:prstClr val="white"/>
              </a:solidFill>
              <a:latin typeface="Trebuchet MS" panose="020B0603020202020204" pitchFamily="34" charset="0"/>
            </a:endParaRPr>
          </a:p>
          <a:p>
            <a:pPr algn="ctr">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Insurtech </a:t>
            </a:r>
            <a:r>
              <a:rPr kumimoji="0" lang="en-GB" sz="12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Zelros</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has surveyed over 1,000 people and found that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0">
                  <a:extLst>
                    <a:ext uri="{A12FA001-AC4F-418D-AE19-62706E023703}">
                      <ahyp:hlinkClr xmlns:ahyp="http://schemas.microsoft.com/office/drawing/2018/hyperlinkcolor" val="tx"/>
                    </a:ext>
                  </a:extLst>
                </a:hlinkClick>
              </a:rPr>
              <a:t>70 per cent of people</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said that they would prefer either a completely online or hybrid experience when purchasing insurance. Breaking this down further, when considering purchasing insurance, 46.9 per cent of people indicate that they would prefer a digital experience and would not need help from an agent. </a:t>
            </a:r>
          </a:p>
          <a:p>
            <a:pPr algn="ctr">
              <a:defRPr/>
            </a:pPr>
            <a:endParaRPr lang="en-GB" sz="1200" dirty="0">
              <a:solidFill>
                <a:prstClr val="white"/>
              </a:solidFill>
              <a:latin typeface="Trebuchet MS" panose="020B0603020202020204" pitchFamily="34" charset="0"/>
            </a:endParaRPr>
          </a:p>
          <a:p>
            <a:pPr algn="ctr">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68" name="TextBox 67">
            <a:extLst>
              <a:ext uri="{FF2B5EF4-FFF2-40B4-BE49-F238E27FC236}">
                <a16:creationId xmlns:a16="http://schemas.microsoft.com/office/drawing/2014/main" id="{6BE80571-CDA4-4E94-B21D-21AE65D46788}"/>
              </a:ext>
            </a:extLst>
          </p:cNvPr>
          <p:cNvSpPr txBox="1"/>
          <p:nvPr/>
        </p:nvSpPr>
        <p:spPr>
          <a:xfrm>
            <a:off x="5382306" y="1255105"/>
            <a:ext cx="1690777" cy="523220"/>
          </a:xfrm>
          <a:prstGeom prst="rect">
            <a:avLst/>
          </a:prstGeom>
          <a:noFill/>
        </p:spPr>
        <p:txBody>
          <a:bodyPr wrap="square" rtlCol="0" anchor="ctr">
            <a:spAutoFit/>
          </a:bodyPr>
          <a:lstStyle/>
          <a:p>
            <a:pPr lvl="1" algn="ctr"/>
            <a:r>
              <a:rPr lang="en-GB" sz="1400" b="1" dirty="0">
                <a:solidFill>
                  <a:prstClr val="white"/>
                </a:solidFill>
                <a:latin typeface="Trebuchet MS" panose="020B0603020202020204" pitchFamily="34" charset="0"/>
                <a:cs typeface="Futura Medium" panose="020B0602020204020303" pitchFamily="34" charset="-79"/>
              </a:rPr>
              <a:t>Personalised Products</a:t>
            </a:r>
          </a:p>
        </p:txBody>
      </p:sp>
      <p:pic>
        <p:nvPicPr>
          <p:cNvPr id="69" name="Graphic 68" descr="Network with solid fill">
            <a:extLst>
              <a:ext uri="{FF2B5EF4-FFF2-40B4-BE49-F238E27FC236}">
                <a16:creationId xmlns:a16="http://schemas.microsoft.com/office/drawing/2014/main" id="{E7318209-47A8-4AC2-8402-C51B460BDFA3}"/>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5152501" y="1229684"/>
            <a:ext cx="546109" cy="546109"/>
          </a:xfrm>
          <a:prstGeom prst="rect">
            <a:avLst/>
          </a:prstGeom>
        </p:spPr>
      </p:pic>
      <p:sp>
        <p:nvSpPr>
          <p:cNvPr id="6" name="Oval 5">
            <a:extLst>
              <a:ext uri="{FF2B5EF4-FFF2-40B4-BE49-F238E27FC236}">
                <a16:creationId xmlns:a16="http://schemas.microsoft.com/office/drawing/2014/main" id="{E7B3CB84-81FD-48DD-8184-3A57D15A0D51}"/>
              </a:ext>
            </a:extLst>
          </p:cNvPr>
          <p:cNvSpPr/>
          <p:nvPr/>
        </p:nvSpPr>
        <p:spPr>
          <a:xfrm>
            <a:off x="5370427" y="1481366"/>
            <a:ext cx="106332" cy="952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9053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CC09B5-C7FB-BA4D-B040-742FF464EDC0}"/>
              </a:ext>
            </a:extLst>
          </p:cNvPr>
          <p:cNvSpPr txBox="1"/>
          <p:nvPr/>
        </p:nvSpPr>
        <p:spPr>
          <a:xfrm>
            <a:off x="403726" y="452363"/>
            <a:ext cx="6417357" cy="523220"/>
          </a:xfrm>
          <a:prstGeom prst="rect">
            <a:avLst/>
          </a:prstGeom>
          <a:noFill/>
        </p:spPr>
        <p:txBody>
          <a:bodyPr wrap="square" rtlCol="0">
            <a:spAutoFit/>
          </a:bodyPr>
          <a:lstStyle/>
          <a:p>
            <a:r>
              <a:rPr lang="en-GB" sz="2800">
                <a:solidFill>
                  <a:schemeClr val="bg1"/>
                </a:solidFill>
                <a:latin typeface="+mj-lt"/>
              </a:rPr>
              <a:t>Mapping the digital possibilities</a:t>
            </a:r>
          </a:p>
        </p:txBody>
      </p:sp>
      <p:cxnSp>
        <p:nvCxnSpPr>
          <p:cNvPr id="48" name="Straight Connector 47">
            <a:extLst>
              <a:ext uri="{FF2B5EF4-FFF2-40B4-BE49-F238E27FC236}">
                <a16:creationId xmlns:a16="http://schemas.microsoft.com/office/drawing/2014/main" id="{600330D0-A80D-5C4A-BBBA-ECA7797D18AD}"/>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E9AFE78F-A178-F84E-84F2-6FE8838CEB27}"/>
              </a:ext>
            </a:extLst>
          </p:cNvPr>
          <p:cNvSpPr txBox="1"/>
          <p:nvPr/>
        </p:nvSpPr>
        <p:spPr>
          <a:xfrm>
            <a:off x="1953015" y="2125920"/>
            <a:ext cx="178972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Customer Experience</a:t>
            </a:r>
          </a:p>
        </p:txBody>
      </p:sp>
      <p:sp>
        <p:nvSpPr>
          <p:cNvPr id="50" name="TextBox 49">
            <a:extLst>
              <a:ext uri="{FF2B5EF4-FFF2-40B4-BE49-F238E27FC236}">
                <a16:creationId xmlns:a16="http://schemas.microsoft.com/office/drawing/2014/main" id="{0023AA98-37E8-8740-9573-5DF9F1FD46C0}"/>
              </a:ext>
            </a:extLst>
          </p:cNvPr>
          <p:cNvSpPr txBox="1"/>
          <p:nvPr/>
        </p:nvSpPr>
        <p:spPr>
          <a:xfrm>
            <a:off x="3886546" y="2125920"/>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Risk</a:t>
            </a:r>
          </a:p>
        </p:txBody>
      </p:sp>
      <p:sp>
        <p:nvSpPr>
          <p:cNvPr id="51" name="TextBox 50">
            <a:extLst>
              <a:ext uri="{FF2B5EF4-FFF2-40B4-BE49-F238E27FC236}">
                <a16:creationId xmlns:a16="http://schemas.microsoft.com/office/drawing/2014/main" id="{763BC881-8AFA-0C4F-B2C5-06FFEC58B5AE}"/>
              </a:ext>
            </a:extLst>
          </p:cNvPr>
          <p:cNvSpPr txBox="1"/>
          <p:nvPr/>
        </p:nvSpPr>
        <p:spPr>
          <a:xfrm>
            <a:off x="5483696" y="2125441"/>
            <a:ext cx="1106764"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Innovation</a:t>
            </a:r>
          </a:p>
        </p:txBody>
      </p:sp>
      <p:sp>
        <p:nvSpPr>
          <p:cNvPr id="52" name="TextBox 51">
            <a:extLst>
              <a:ext uri="{FF2B5EF4-FFF2-40B4-BE49-F238E27FC236}">
                <a16:creationId xmlns:a16="http://schemas.microsoft.com/office/drawing/2014/main" id="{F124BC61-7CB3-EA43-8826-8676AC9E7F8A}"/>
              </a:ext>
            </a:extLst>
          </p:cNvPr>
          <p:cNvSpPr txBox="1"/>
          <p:nvPr/>
        </p:nvSpPr>
        <p:spPr>
          <a:xfrm>
            <a:off x="8375471" y="2125920"/>
            <a:ext cx="1529289"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Profitability</a:t>
            </a:r>
          </a:p>
        </p:txBody>
      </p:sp>
      <p:sp>
        <p:nvSpPr>
          <p:cNvPr id="29" name="TextBox 28">
            <a:extLst>
              <a:ext uri="{FF2B5EF4-FFF2-40B4-BE49-F238E27FC236}">
                <a16:creationId xmlns:a16="http://schemas.microsoft.com/office/drawing/2014/main" id="{7D7AF779-52E2-E849-AF70-6FA1404ED13D}"/>
              </a:ext>
            </a:extLst>
          </p:cNvPr>
          <p:cNvSpPr txBox="1"/>
          <p:nvPr/>
        </p:nvSpPr>
        <p:spPr>
          <a:xfrm>
            <a:off x="3529649" y="3074666"/>
            <a:ext cx="2156963" cy="738664"/>
          </a:xfrm>
          <a:prstGeom prst="rect">
            <a:avLst/>
          </a:prstGeom>
          <a:noFill/>
        </p:spPr>
        <p:txBody>
          <a:bodyPr wrap="square" rtlCol="0">
            <a:spAutoFit/>
          </a:bodyPr>
          <a:lstStyle/>
          <a:p>
            <a:pPr algn="ctr"/>
            <a:r>
              <a:rPr lang="en-GB" sz="1400" dirty="0">
                <a:solidFill>
                  <a:schemeClr val="bg1"/>
                </a:solidFill>
              </a:rPr>
              <a:t>Intelligent operations for efficiency &amp; resilience</a:t>
            </a:r>
          </a:p>
        </p:txBody>
      </p:sp>
      <p:sp>
        <p:nvSpPr>
          <p:cNvPr id="31" name="TextBox 30">
            <a:extLst>
              <a:ext uri="{FF2B5EF4-FFF2-40B4-BE49-F238E27FC236}">
                <a16:creationId xmlns:a16="http://schemas.microsoft.com/office/drawing/2014/main" id="{57D58B07-1858-1140-AB20-44B7BD8F29CC}"/>
              </a:ext>
            </a:extLst>
          </p:cNvPr>
          <p:cNvSpPr txBox="1"/>
          <p:nvPr/>
        </p:nvSpPr>
        <p:spPr>
          <a:xfrm>
            <a:off x="6351287" y="3066688"/>
            <a:ext cx="1956441" cy="523220"/>
          </a:xfrm>
          <a:prstGeom prst="rect">
            <a:avLst/>
          </a:prstGeom>
          <a:noFill/>
        </p:spPr>
        <p:txBody>
          <a:bodyPr wrap="square" rtlCol="0">
            <a:spAutoFit/>
          </a:bodyPr>
          <a:lstStyle/>
          <a:p>
            <a:pPr algn="ctr"/>
            <a:r>
              <a:rPr lang="en-GB" sz="1400" dirty="0">
                <a:solidFill>
                  <a:schemeClr val="bg1"/>
                </a:solidFill>
              </a:rPr>
              <a:t>Secure operations for resilience</a:t>
            </a:r>
          </a:p>
        </p:txBody>
      </p:sp>
      <p:sp>
        <p:nvSpPr>
          <p:cNvPr id="32" name="TextBox 31">
            <a:extLst>
              <a:ext uri="{FF2B5EF4-FFF2-40B4-BE49-F238E27FC236}">
                <a16:creationId xmlns:a16="http://schemas.microsoft.com/office/drawing/2014/main" id="{FCA43CB9-606C-D845-979B-8C59C1207D5E}"/>
              </a:ext>
            </a:extLst>
          </p:cNvPr>
          <p:cNvSpPr txBox="1"/>
          <p:nvPr/>
        </p:nvSpPr>
        <p:spPr>
          <a:xfrm>
            <a:off x="9204350" y="3055507"/>
            <a:ext cx="1400819" cy="738664"/>
          </a:xfrm>
          <a:prstGeom prst="rect">
            <a:avLst/>
          </a:prstGeom>
          <a:noFill/>
        </p:spPr>
        <p:txBody>
          <a:bodyPr wrap="square" rtlCol="0">
            <a:spAutoFit/>
          </a:bodyPr>
          <a:lstStyle/>
          <a:p>
            <a:pPr algn="ctr"/>
            <a:r>
              <a:rPr lang="en-GB" sz="1400" dirty="0">
                <a:solidFill>
                  <a:schemeClr val="bg1"/>
                </a:solidFill>
              </a:rPr>
              <a:t>IT cost control for profitability</a:t>
            </a:r>
          </a:p>
        </p:txBody>
      </p:sp>
      <p:cxnSp>
        <p:nvCxnSpPr>
          <p:cNvPr id="22" name="Straight Connector 21">
            <a:extLst>
              <a:ext uri="{FF2B5EF4-FFF2-40B4-BE49-F238E27FC236}">
                <a16:creationId xmlns:a16="http://schemas.microsoft.com/office/drawing/2014/main" id="{C06E88A6-981D-9E41-B00F-A68D8028EFC6}"/>
              </a:ext>
            </a:extLst>
          </p:cNvPr>
          <p:cNvCxnSpPr>
            <a:cxnSpLocks/>
          </p:cNvCxnSpPr>
          <p:nvPr/>
        </p:nvCxnSpPr>
        <p:spPr>
          <a:xfrm>
            <a:off x="218697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9BF1A0EC-6B27-3B43-B037-0048C696704E}"/>
              </a:ext>
            </a:extLst>
          </p:cNvPr>
          <p:cNvSpPr/>
          <p:nvPr/>
        </p:nvSpPr>
        <p:spPr>
          <a:xfrm>
            <a:off x="2132973"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E48BBA52-78A9-3A4B-8FDC-01454B4136F5}"/>
              </a:ext>
            </a:extLst>
          </p:cNvPr>
          <p:cNvCxnSpPr/>
          <p:nvPr/>
        </p:nvCxnSpPr>
        <p:spPr>
          <a:xfrm>
            <a:off x="2178243" y="2563036"/>
            <a:ext cx="7693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A044646-9AFA-E341-AC36-7357484E09EA}"/>
              </a:ext>
            </a:extLst>
          </p:cNvPr>
          <p:cNvCxnSpPr>
            <a:cxnSpLocks/>
          </p:cNvCxnSpPr>
          <p:nvPr/>
        </p:nvCxnSpPr>
        <p:spPr>
          <a:xfrm>
            <a:off x="4598782"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1E9D4B6-1BDC-C84B-992C-83C556586A8E}"/>
              </a:ext>
            </a:extLst>
          </p:cNvPr>
          <p:cNvCxnSpPr>
            <a:cxnSpLocks/>
          </p:cNvCxnSpPr>
          <p:nvPr/>
        </p:nvCxnSpPr>
        <p:spPr>
          <a:xfrm>
            <a:off x="7244806"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3804EC7-560B-4A44-880E-EB3BF56B428F}"/>
              </a:ext>
            </a:extLst>
          </p:cNvPr>
          <p:cNvCxnSpPr>
            <a:cxnSpLocks/>
          </p:cNvCxnSpPr>
          <p:nvPr/>
        </p:nvCxnSpPr>
        <p:spPr>
          <a:xfrm>
            <a:off x="9873433" y="2563036"/>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BBD2043-960B-DF4D-8B98-171C8DDBBA34}"/>
              </a:ext>
            </a:extLst>
          </p:cNvPr>
          <p:cNvSpPr txBox="1"/>
          <p:nvPr/>
        </p:nvSpPr>
        <p:spPr>
          <a:xfrm>
            <a:off x="1146022" y="3037448"/>
            <a:ext cx="2064442" cy="738664"/>
          </a:xfrm>
          <a:prstGeom prst="rect">
            <a:avLst/>
          </a:prstGeom>
          <a:noFill/>
        </p:spPr>
        <p:txBody>
          <a:bodyPr wrap="square" rtlCol="0">
            <a:spAutoFit/>
          </a:bodyPr>
          <a:lstStyle/>
          <a:p>
            <a:pPr algn="ctr"/>
            <a:r>
              <a:rPr lang="en-GB" sz="1400" dirty="0">
                <a:solidFill>
                  <a:schemeClr val="bg1"/>
                </a:solidFill>
              </a:rPr>
              <a:t>Cloud-first for innovation &amp; customer experience</a:t>
            </a:r>
          </a:p>
        </p:txBody>
      </p:sp>
      <p:sp>
        <p:nvSpPr>
          <p:cNvPr id="64" name="Oval 63">
            <a:extLst>
              <a:ext uri="{FF2B5EF4-FFF2-40B4-BE49-F238E27FC236}">
                <a16:creationId xmlns:a16="http://schemas.microsoft.com/office/drawing/2014/main" id="{EBF29E8A-A7C5-E24F-8DC0-D4B35A74D478}"/>
              </a:ext>
            </a:extLst>
          </p:cNvPr>
          <p:cNvSpPr/>
          <p:nvPr/>
        </p:nvSpPr>
        <p:spPr>
          <a:xfrm>
            <a:off x="4545569"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387CD1F5-84AF-8E47-B44E-E4786EA255D6}"/>
              </a:ext>
            </a:extLst>
          </p:cNvPr>
          <p:cNvSpPr/>
          <p:nvPr/>
        </p:nvSpPr>
        <p:spPr>
          <a:xfrm>
            <a:off x="7201118"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BD6C0F3-EA2F-FE48-8B06-46E04F2695C0}"/>
              </a:ext>
            </a:extLst>
          </p:cNvPr>
          <p:cNvSpPr/>
          <p:nvPr/>
        </p:nvSpPr>
        <p:spPr>
          <a:xfrm>
            <a:off x="9812557" y="2838044"/>
            <a:ext cx="108000" cy="108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a:extLst>
              <a:ext uri="{FF2B5EF4-FFF2-40B4-BE49-F238E27FC236}">
                <a16:creationId xmlns:a16="http://schemas.microsoft.com/office/drawing/2014/main" id="{9A5E7A1B-B219-3344-9DDD-09852FA31912}"/>
              </a:ext>
            </a:extLst>
          </p:cNvPr>
          <p:cNvCxnSpPr>
            <a:cxnSpLocks/>
          </p:cNvCxnSpPr>
          <p:nvPr/>
        </p:nvCxnSpPr>
        <p:spPr>
          <a:xfrm>
            <a:off x="4616237"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B4D0B61-8BF7-6740-A807-394A3D2B9B50}"/>
              </a:ext>
            </a:extLst>
          </p:cNvPr>
          <p:cNvCxnSpPr>
            <a:cxnSpLocks/>
          </p:cNvCxnSpPr>
          <p:nvPr/>
        </p:nvCxnSpPr>
        <p:spPr>
          <a:xfrm>
            <a:off x="7276284" y="3812917"/>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E78AE42-5F1C-A34F-8E2C-993145747608}"/>
              </a:ext>
            </a:extLst>
          </p:cNvPr>
          <p:cNvCxnSpPr>
            <a:cxnSpLocks/>
          </p:cNvCxnSpPr>
          <p:nvPr/>
        </p:nvCxnSpPr>
        <p:spPr>
          <a:xfrm>
            <a:off x="2199920" y="3820552"/>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B6E77E44-08D1-F54F-A8A6-3208D651C875}"/>
              </a:ext>
            </a:extLst>
          </p:cNvPr>
          <p:cNvCxnSpPr>
            <a:cxnSpLocks/>
          </p:cNvCxnSpPr>
          <p:nvPr/>
        </p:nvCxnSpPr>
        <p:spPr>
          <a:xfrm>
            <a:off x="9878455" y="3825435"/>
            <a:ext cx="0" cy="2750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D5C2E1E3-AAD2-0141-9776-8AB7859680A5}"/>
              </a:ext>
            </a:extLst>
          </p:cNvPr>
          <p:cNvSpPr txBox="1"/>
          <p:nvPr/>
        </p:nvSpPr>
        <p:spPr>
          <a:xfrm>
            <a:off x="3851592" y="4983490"/>
            <a:ext cx="1529289"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Digital workspace</a:t>
            </a:r>
          </a:p>
        </p:txBody>
      </p:sp>
      <p:sp>
        <p:nvSpPr>
          <p:cNvPr id="87" name="TextBox 86">
            <a:extLst>
              <a:ext uri="{FF2B5EF4-FFF2-40B4-BE49-F238E27FC236}">
                <a16:creationId xmlns:a16="http://schemas.microsoft.com/office/drawing/2014/main" id="{82290C58-4BF7-E648-886A-F2A67B5D9391}"/>
              </a:ext>
            </a:extLst>
          </p:cNvPr>
          <p:cNvSpPr txBox="1"/>
          <p:nvPr/>
        </p:nvSpPr>
        <p:spPr>
          <a:xfrm>
            <a:off x="6672880" y="4966784"/>
            <a:ext cx="1206807"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Cyber security</a:t>
            </a:r>
          </a:p>
        </p:txBody>
      </p:sp>
      <p:sp>
        <p:nvSpPr>
          <p:cNvPr id="88" name="TextBox 87">
            <a:extLst>
              <a:ext uri="{FF2B5EF4-FFF2-40B4-BE49-F238E27FC236}">
                <a16:creationId xmlns:a16="http://schemas.microsoft.com/office/drawing/2014/main" id="{474CD7A6-E264-894E-A54D-94EC422D3E55}"/>
              </a:ext>
            </a:extLst>
          </p:cNvPr>
          <p:cNvSpPr txBox="1"/>
          <p:nvPr/>
        </p:nvSpPr>
        <p:spPr>
          <a:xfrm>
            <a:off x="1402441" y="4974419"/>
            <a:ext cx="1628065" cy="515077"/>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Hybrid infrastructure</a:t>
            </a:r>
          </a:p>
        </p:txBody>
      </p:sp>
      <p:pic>
        <p:nvPicPr>
          <p:cNvPr id="7" name="Picture 6">
            <a:extLst>
              <a:ext uri="{FF2B5EF4-FFF2-40B4-BE49-F238E27FC236}">
                <a16:creationId xmlns:a16="http://schemas.microsoft.com/office/drawing/2014/main" id="{626629C4-782C-4C47-AA5C-539895F0858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58943" y="1353622"/>
            <a:ext cx="342519" cy="640842"/>
          </a:xfrm>
          <a:prstGeom prst="rect">
            <a:avLst/>
          </a:prstGeom>
        </p:spPr>
      </p:pic>
      <p:pic>
        <p:nvPicPr>
          <p:cNvPr id="53" name="Picture 52">
            <a:extLst>
              <a:ext uri="{FF2B5EF4-FFF2-40B4-BE49-F238E27FC236}">
                <a16:creationId xmlns:a16="http://schemas.microsoft.com/office/drawing/2014/main" id="{32C29771-8D19-584D-94BC-FCDAB8018D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377944" y="4271444"/>
            <a:ext cx="460375" cy="552450"/>
          </a:xfrm>
          <a:prstGeom prst="rect">
            <a:avLst/>
          </a:prstGeom>
        </p:spPr>
      </p:pic>
      <p:pic>
        <p:nvPicPr>
          <p:cNvPr id="54" name="Picture 53">
            <a:extLst>
              <a:ext uri="{FF2B5EF4-FFF2-40B4-BE49-F238E27FC236}">
                <a16:creationId xmlns:a16="http://schemas.microsoft.com/office/drawing/2014/main" id="{6F16757B-7A3B-1F49-90DF-F8DA49C392B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695756" y="4286642"/>
            <a:ext cx="444500" cy="522732"/>
          </a:xfrm>
          <a:prstGeom prst="rect">
            <a:avLst/>
          </a:prstGeom>
        </p:spPr>
      </p:pic>
      <p:pic>
        <p:nvPicPr>
          <p:cNvPr id="55" name="Picture 54">
            <a:extLst>
              <a:ext uri="{FF2B5EF4-FFF2-40B4-BE49-F238E27FC236}">
                <a16:creationId xmlns:a16="http://schemas.microsoft.com/office/drawing/2014/main" id="{7EE10A79-F5E4-394E-BF9F-66D0AD1952F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953015" y="4304042"/>
            <a:ext cx="490728" cy="490728"/>
          </a:xfrm>
          <a:prstGeom prst="rect">
            <a:avLst/>
          </a:prstGeom>
        </p:spPr>
      </p:pic>
      <p:pic>
        <p:nvPicPr>
          <p:cNvPr id="56" name="Picture 55">
            <a:extLst>
              <a:ext uri="{FF2B5EF4-FFF2-40B4-BE49-F238E27FC236}">
                <a16:creationId xmlns:a16="http://schemas.microsoft.com/office/drawing/2014/main" id="{0B893460-AF7D-0E4E-9351-9F1652E858C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28874" y="4378530"/>
            <a:ext cx="483616" cy="387604"/>
          </a:xfrm>
          <a:prstGeom prst="rect">
            <a:avLst/>
          </a:prstGeom>
        </p:spPr>
      </p:pic>
      <p:sp>
        <p:nvSpPr>
          <p:cNvPr id="63" name="TextBox 62">
            <a:extLst>
              <a:ext uri="{FF2B5EF4-FFF2-40B4-BE49-F238E27FC236}">
                <a16:creationId xmlns:a16="http://schemas.microsoft.com/office/drawing/2014/main" id="{4BE14A03-5A3B-9642-B0A0-7A614A27DEC5}"/>
              </a:ext>
            </a:extLst>
          </p:cNvPr>
          <p:cNvSpPr txBox="1"/>
          <p:nvPr/>
        </p:nvSpPr>
        <p:spPr>
          <a:xfrm>
            <a:off x="9059400" y="4935947"/>
            <a:ext cx="1628065" cy="553549"/>
          </a:xfrm>
          <a:prstGeom prst="rect">
            <a:avLst/>
          </a:prstGeom>
          <a:noFill/>
        </p:spPr>
        <p:txBody>
          <a:bodyPr wrap="square" rtlCol="0">
            <a:spAutoFit/>
          </a:bodyPr>
          <a:lstStyle/>
          <a:p>
            <a:pPr algn="ctr">
              <a:lnSpc>
                <a:spcPts val="1680"/>
              </a:lnSpc>
              <a:spcAft>
                <a:spcPts val="300"/>
              </a:spcAft>
            </a:pPr>
            <a:r>
              <a:rPr lang="en-GB" sz="1400">
                <a:solidFill>
                  <a:schemeClr val="bg1"/>
                </a:solidFill>
                <a:cs typeface="Futura Medium" panose="020B0602020204020303" pitchFamily="34" charset="-79"/>
              </a:rPr>
              <a:t>IT</a:t>
            </a:r>
          </a:p>
          <a:p>
            <a:pPr algn="ctr">
              <a:lnSpc>
                <a:spcPts val="1680"/>
              </a:lnSpc>
              <a:spcAft>
                <a:spcPts val="300"/>
              </a:spcAft>
            </a:pPr>
            <a:r>
              <a:rPr lang="en-GB" sz="1400">
                <a:solidFill>
                  <a:schemeClr val="bg1"/>
                </a:solidFill>
                <a:cs typeface="Futura Medium" panose="020B0602020204020303" pitchFamily="34" charset="-79"/>
              </a:rPr>
              <a:t>intelligence</a:t>
            </a:r>
          </a:p>
        </p:txBody>
      </p:sp>
      <p:sp>
        <p:nvSpPr>
          <p:cNvPr id="8" name="TextBox 7">
            <a:extLst>
              <a:ext uri="{FF2B5EF4-FFF2-40B4-BE49-F238E27FC236}">
                <a16:creationId xmlns:a16="http://schemas.microsoft.com/office/drawing/2014/main" id="{4CB220F1-058F-41D4-BF86-F7D446535E7F}"/>
              </a:ext>
            </a:extLst>
          </p:cNvPr>
          <p:cNvSpPr txBox="1"/>
          <p:nvPr/>
        </p:nvSpPr>
        <p:spPr>
          <a:xfrm>
            <a:off x="6976658" y="2125441"/>
            <a:ext cx="1106764" cy="276999"/>
          </a:xfrm>
          <a:prstGeom prst="rect">
            <a:avLst/>
          </a:prstGeom>
          <a:noFill/>
        </p:spPr>
        <p:txBody>
          <a:bodyPr wrap="square" rtlCol="0">
            <a:spAutoFit/>
          </a:bodyPr>
          <a:lstStyle/>
          <a:p>
            <a:pPr algn="ctr">
              <a:spcAft>
                <a:spcPts val="300"/>
              </a:spcAft>
            </a:pPr>
            <a:r>
              <a:rPr lang="en-GB" sz="1200" dirty="0">
                <a:solidFill>
                  <a:schemeClr val="bg1"/>
                </a:solidFill>
                <a:cs typeface="Futura Medium" panose="020B0602020204020303" pitchFamily="34" charset="-79"/>
              </a:rPr>
              <a:t>Efficiency</a:t>
            </a:r>
          </a:p>
        </p:txBody>
      </p:sp>
      <p:grpSp>
        <p:nvGrpSpPr>
          <p:cNvPr id="71" name="Picture 17" descr="Exponential Graph">
            <a:extLst>
              <a:ext uri="{FF2B5EF4-FFF2-40B4-BE49-F238E27FC236}">
                <a16:creationId xmlns:a16="http://schemas.microsoft.com/office/drawing/2014/main" id="{BF393B9F-F1AD-46F2-B374-BE8C2F80F0CF}"/>
              </a:ext>
            </a:extLst>
          </p:cNvPr>
          <p:cNvGrpSpPr/>
          <p:nvPr/>
        </p:nvGrpSpPr>
        <p:grpSpPr>
          <a:xfrm>
            <a:off x="8834115" y="1481232"/>
            <a:ext cx="612000" cy="612000"/>
            <a:chOff x="1542643" y="3105688"/>
            <a:chExt cx="612000" cy="612000"/>
          </a:xfrm>
        </p:grpSpPr>
        <p:sp>
          <p:nvSpPr>
            <p:cNvPr id="72" name="Freeform: Shape 71">
              <a:extLst>
                <a:ext uri="{FF2B5EF4-FFF2-40B4-BE49-F238E27FC236}">
                  <a16:creationId xmlns:a16="http://schemas.microsoft.com/office/drawing/2014/main" id="{E5F0D6F0-5415-4B44-A18D-46CE612A6463}"/>
                </a:ext>
              </a:extLst>
            </p:cNvPr>
            <p:cNvSpPr/>
            <p:nvPr/>
          </p:nvSpPr>
          <p:spPr>
            <a:xfrm>
              <a:off x="1631893" y="3194938"/>
              <a:ext cx="433500" cy="433500"/>
            </a:xfrm>
            <a:custGeom>
              <a:avLst/>
              <a:gdLst>
                <a:gd name="connsiteX0" fmla="*/ 38250 w 433500"/>
                <a:gd name="connsiteY0" fmla="*/ 0 h 433500"/>
                <a:gd name="connsiteX1" fmla="*/ 0 w 433500"/>
                <a:gd name="connsiteY1" fmla="*/ 0 h 433500"/>
                <a:gd name="connsiteX2" fmla="*/ 0 w 433500"/>
                <a:gd name="connsiteY2" fmla="*/ 433500 h 433500"/>
                <a:gd name="connsiteX3" fmla="*/ 433500 w 433500"/>
                <a:gd name="connsiteY3" fmla="*/ 433500 h 433500"/>
                <a:gd name="connsiteX4" fmla="*/ 433500 w 433500"/>
                <a:gd name="connsiteY4" fmla="*/ 395250 h 433500"/>
                <a:gd name="connsiteX5" fmla="*/ 38250 w 433500"/>
                <a:gd name="connsiteY5" fmla="*/ 395250 h 433500"/>
                <a:gd name="connsiteX6" fmla="*/ 38250 w 433500"/>
                <a:gd name="connsiteY6" fmla="*/ 0 h 4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500" h="433500">
                  <a:moveTo>
                    <a:pt x="38250" y="0"/>
                  </a:moveTo>
                  <a:lnTo>
                    <a:pt x="0" y="0"/>
                  </a:lnTo>
                  <a:lnTo>
                    <a:pt x="0" y="433500"/>
                  </a:lnTo>
                  <a:lnTo>
                    <a:pt x="433500" y="433500"/>
                  </a:lnTo>
                  <a:lnTo>
                    <a:pt x="433500" y="395250"/>
                  </a:lnTo>
                  <a:lnTo>
                    <a:pt x="38250" y="395250"/>
                  </a:lnTo>
                  <a:lnTo>
                    <a:pt x="38250" y="0"/>
                  </a:lnTo>
                  <a:close/>
                </a:path>
              </a:pathLst>
            </a:custGeom>
            <a:solidFill>
              <a:srgbClr val="FFFFFF"/>
            </a:solidFill>
            <a:ln w="635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4E018285-03ED-4AF0-B7AA-C82E7DA510F0}"/>
                </a:ext>
              </a:extLst>
            </p:cNvPr>
            <p:cNvSpPr/>
            <p:nvPr/>
          </p:nvSpPr>
          <p:spPr>
            <a:xfrm>
              <a:off x="1702018" y="3194938"/>
              <a:ext cx="357000" cy="361723"/>
            </a:xfrm>
            <a:custGeom>
              <a:avLst/>
              <a:gdLst>
                <a:gd name="connsiteX0" fmla="*/ 2786 w 357000"/>
                <a:gd name="connsiteY0" fmla="*/ 323474 h 361723"/>
                <a:gd name="connsiteX1" fmla="*/ 0 w 357000"/>
                <a:gd name="connsiteY1" fmla="*/ 323474 h 361723"/>
                <a:gd name="connsiteX2" fmla="*/ 0 w 357000"/>
                <a:gd name="connsiteY2" fmla="*/ 361724 h 361723"/>
                <a:gd name="connsiteX3" fmla="*/ 2786 w 357000"/>
                <a:gd name="connsiteY3" fmla="*/ 361724 h 361723"/>
                <a:gd name="connsiteX4" fmla="*/ 314562 w 357000"/>
                <a:gd name="connsiteY4" fmla="*/ 65497 h 361723"/>
                <a:gd name="connsiteX5" fmla="*/ 357000 w 357000"/>
                <a:gd name="connsiteY5" fmla="*/ 76710 h 361723"/>
                <a:gd name="connsiteX6" fmla="*/ 312375 w 357000"/>
                <a:gd name="connsiteY6" fmla="*/ 0 h 361723"/>
                <a:gd name="connsiteX7" fmla="*/ 235646 w 357000"/>
                <a:gd name="connsiteY7" fmla="*/ 44625 h 361723"/>
                <a:gd name="connsiteX8" fmla="*/ 277580 w 357000"/>
                <a:gd name="connsiteY8" fmla="*/ 55705 h 361723"/>
                <a:gd name="connsiteX9" fmla="*/ 2786 w 357000"/>
                <a:gd name="connsiteY9" fmla="*/ 323474 h 36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7000" h="361723">
                  <a:moveTo>
                    <a:pt x="2786" y="323474"/>
                  </a:moveTo>
                  <a:lnTo>
                    <a:pt x="0" y="323474"/>
                  </a:lnTo>
                  <a:lnTo>
                    <a:pt x="0" y="361724"/>
                  </a:lnTo>
                  <a:lnTo>
                    <a:pt x="2786" y="361724"/>
                  </a:lnTo>
                  <a:cubicBezTo>
                    <a:pt x="123273" y="361724"/>
                    <a:pt x="246483" y="338646"/>
                    <a:pt x="314562" y="65497"/>
                  </a:cubicBezTo>
                  <a:lnTo>
                    <a:pt x="357000" y="76710"/>
                  </a:lnTo>
                  <a:lnTo>
                    <a:pt x="312375" y="0"/>
                  </a:lnTo>
                  <a:lnTo>
                    <a:pt x="235646" y="44625"/>
                  </a:lnTo>
                  <a:lnTo>
                    <a:pt x="277580" y="55705"/>
                  </a:lnTo>
                  <a:cubicBezTo>
                    <a:pt x="210949" y="323423"/>
                    <a:pt x="90755" y="323474"/>
                    <a:pt x="2786" y="323474"/>
                  </a:cubicBezTo>
                  <a:close/>
                </a:path>
              </a:pathLst>
            </a:custGeom>
            <a:solidFill>
              <a:schemeClr val="bg2"/>
            </a:solidFill>
            <a:ln w="6350" cap="flat">
              <a:solidFill>
                <a:schemeClr val="bg2"/>
              </a:solidFill>
              <a:prstDash val="solid"/>
              <a:miter/>
            </a:ln>
          </p:spPr>
          <p:txBody>
            <a:bodyPr rtlCol="0" anchor="ctr"/>
            <a:lstStyle/>
            <a:p>
              <a:endParaRPr lang="en-GB"/>
            </a:p>
          </p:txBody>
        </p:sp>
      </p:grpSp>
      <p:grpSp>
        <p:nvGrpSpPr>
          <p:cNvPr id="26" name="Graphic 24" descr="Gears">
            <a:extLst>
              <a:ext uri="{FF2B5EF4-FFF2-40B4-BE49-F238E27FC236}">
                <a16:creationId xmlns:a16="http://schemas.microsoft.com/office/drawing/2014/main" id="{5C32D0A8-10D3-41D9-AE1F-96AF6082CEB1}"/>
              </a:ext>
            </a:extLst>
          </p:cNvPr>
          <p:cNvGrpSpPr/>
          <p:nvPr/>
        </p:nvGrpSpPr>
        <p:grpSpPr>
          <a:xfrm>
            <a:off x="7334439" y="1521064"/>
            <a:ext cx="391199" cy="473400"/>
            <a:chOff x="7334439" y="1545734"/>
            <a:chExt cx="391199" cy="473400"/>
          </a:xfrm>
          <a:solidFill>
            <a:srgbClr val="FFFFFF"/>
          </a:solidFill>
        </p:grpSpPr>
        <p:sp>
          <p:nvSpPr>
            <p:cNvPr id="27" name="Freeform: Shape 26">
              <a:extLst>
                <a:ext uri="{FF2B5EF4-FFF2-40B4-BE49-F238E27FC236}">
                  <a16:creationId xmlns:a16="http://schemas.microsoft.com/office/drawing/2014/main" id="{586FFED8-A413-48A9-8783-BB4533B7DAEC}"/>
                </a:ext>
              </a:extLst>
            </p:cNvPr>
            <p:cNvSpPr/>
            <p:nvPr/>
          </p:nvSpPr>
          <p:spPr>
            <a:xfrm>
              <a:off x="7470040" y="1545734"/>
              <a:ext cx="255599" cy="255000"/>
            </a:xfrm>
            <a:custGeom>
              <a:avLst/>
              <a:gdLst>
                <a:gd name="connsiteX0" fmla="*/ 127800 w 255599"/>
                <a:gd name="connsiteY0" fmla="*/ 172800 h 255000"/>
                <a:gd name="connsiteX1" fmla="*/ 82800 w 255599"/>
                <a:gd name="connsiteY1" fmla="*/ 127800 h 255000"/>
                <a:gd name="connsiteX2" fmla="*/ 127800 w 255599"/>
                <a:gd name="connsiteY2" fmla="*/ 82800 h 255000"/>
                <a:gd name="connsiteX3" fmla="*/ 172800 w 255599"/>
                <a:gd name="connsiteY3" fmla="*/ 127800 h 255000"/>
                <a:gd name="connsiteX4" fmla="*/ 127800 w 255599"/>
                <a:gd name="connsiteY4" fmla="*/ 172800 h 255000"/>
                <a:gd name="connsiteX5" fmla="*/ 229200 w 255599"/>
                <a:gd name="connsiteY5" fmla="*/ 99600 h 255000"/>
                <a:gd name="connsiteX6" fmla="*/ 219600 w 255599"/>
                <a:gd name="connsiteY6" fmla="*/ 76200 h 255000"/>
                <a:gd name="connsiteX7" fmla="*/ 229200 w 255599"/>
                <a:gd name="connsiteY7" fmla="*/ 48000 h 255000"/>
                <a:gd name="connsiteX8" fmla="*/ 207600 w 255599"/>
                <a:gd name="connsiteY8" fmla="*/ 26400 h 255000"/>
                <a:gd name="connsiteX9" fmla="*/ 179400 w 255599"/>
                <a:gd name="connsiteY9" fmla="*/ 36000 h 255000"/>
                <a:gd name="connsiteX10" fmla="*/ 156000 w 255599"/>
                <a:gd name="connsiteY10" fmla="*/ 26400 h 255000"/>
                <a:gd name="connsiteX11" fmla="*/ 142800 w 255599"/>
                <a:gd name="connsiteY11" fmla="*/ 0 h 255000"/>
                <a:gd name="connsiteX12" fmla="*/ 112800 w 255599"/>
                <a:gd name="connsiteY12" fmla="*/ 0 h 255000"/>
                <a:gd name="connsiteX13" fmla="*/ 99600 w 255599"/>
                <a:gd name="connsiteY13" fmla="*/ 26400 h 255000"/>
                <a:gd name="connsiteX14" fmla="*/ 76200 w 255599"/>
                <a:gd name="connsiteY14" fmla="*/ 36000 h 255000"/>
                <a:gd name="connsiteX15" fmla="*/ 48000 w 255599"/>
                <a:gd name="connsiteY15" fmla="*/ 26400 h 255000"/>
                <a:gd name="connsiteX16" fmla="*/ 26400 w 255599"/>
                <a:gd name="connsiteY16" fmla="*/ 48000 h 255000"/>
                <a:gd name="connsiteX17" fmla="*/ 36000 w 255599"/>
                <a:gd name="connsiteY17" fmla="*/ 76200 h 255000"/>
                <a:gd name="connsiteX18" fmla="*/ 26400 w 255599"/>
                <a:gd name="connsiteY18" fmla="*/ 99600 h 255000"/>
                <a:gd name="connsiteX19" fmla="*/ 0 w 255599"/>
                <a:gd name="connsiteY19" fmla="*/ 112800 h 255000"/>
                <a:gd name="connsiteX20" fmla="*/ 0 w 255599"/>
                <a:gd name="connsiteY20" fmla="*/ 142800 h 255000"/>
                <a:gd name="connsiteX21" fmla="*/ 26400 w 255599"/>
                <a:gd name="connsiteY21" fmla="*/ 156000 h 255000"/>
                <a:gd name="connsiteX22" fmla="*/ 36000 w 255599"/>
                <a:gd name="connsiteY22" fmla="*/ 179400 h 255000"/>
                <a:gd name="connsiteX23" fmla="*/ 26400 w 255599"/>
                <a:gd name="connsiteY23" fmla="*/ 207600 h 255000"/>
                <a:gd name="connsiteX24" fmla="*/ 47400 w 255599"/>
                <a:gd name="connsiteY24" fmla="*/ 228600 h 255000"/>
                <a:gd name="connsiteX25" fmla="*/ 75600 w 255599"/>
                <a:gd name="connsiteY25" fmla="*/ 219000 h 255000"/>
                <a:gd name="connsiteX26" fmla="*/ 99000 w 255599"/>
                <a:gd name="connsiteY26" fmla="*/ 228600 h 255000"/>
                <a:gd name="connsiteX27" fmla="*/ 112200 w 255599"/>
                <a:gd name="connsiteY27" fmla="*/ 255000 h 255000"/>
                <a:gd name="connsiteX28" fmla="*/ 142200 w 255599"/>
                <a:gd name="connsiteY28" fmla="*/ 255000 h 255000"/>
                <a:gd name="connsiteX29" fmla="*/ 155400 w 255599"/>
                <a:gd name="connsiteY29" fmla="*/ 228600 h 255000"/>
                <a:gd name="connsiteX30" fmla="*/ 178800 w 255599"/>
                <a:gd name="connsiteY30" fmla="*/ 219000 h 255000"/>
                <a:gd name="connsiteX31" fmla="*/ 207000 w 255599"/>
                <a:gd name="connsiteY31" fmla="*/ 228600 h 255000"/>
                <a:gd name="connsiteX32" fmla="*/ 228600 w 255599"/>
                <a:gd name="connsiteY32" fmla="*/ 207600 h 255000"/>
                <a:gd name="connsiteX33" fmla="*/ 219000 w 255599"/>
                <a:gd name="connsiteY33" fmla="*/ 179400 h 255000"/>
                <a:gd name="connsiteX34" fmla="*/ 229200 w 255599"/>
                <a:gd name="connsiteY34" fmla="*/ 156000 h 255000"/>
                <a:gd name="connsiteX35" fmla="*/ 255600 w 255599"/>
                <a:gd name="connsiteY35" fmla="*/ 142800 h 255000"/>
                <a:gd name="connsiteX36" fmla="*/ 255600 w 255599"/>
                <a:gd name="connsiteY36" fmla="*/ 112800 h 255000"/>
                <a:gd name="connsiteX37" fmla="*/ 229200 w 255599"/>
                <a:gd name="connsiteY37" fmla="*/ 996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55599" h="255000">
                  <a:moveTo>
                    <a:pt x="127800" y="172800"/>
                  </a:moveTo>
                  <a:cubicBezTo>
                    <a:pt x="102600" y="172800"/>
                    <a:pt x="82800" y="152400"/>
                    <a:pt x="82800" y="127800"/>
                  </a:cubicBezTo>
                  <a:cubicBezTo>
                    <a:pt x="82800" y="103200"/>
                    <a:pt x="103200" y="82800"/>
                    <a:pt x="127800" y="82800"/>
                  </a:cubicBezTo>
                  <a:cubicBezTo>
                    <a:pt x="153000" y="82800"/>
                    <a:pt x="172800" y="103200"/>
                    <a:pt x="172800" y="127800"/>
                  </a:cubicBezTo>
                  <a:cubicBezTo>
                    <a:pt x="172800" y="152400"/>
                    <a:pt x="152400" y="172800"/>
                    <a:pt x="127800" y="172800"/>
                  </a:cubicBezTo>
                  <a:close/>
                  <a:moveTo>
                    <a:pt x="229200" y="99600"/>
                  </a:moveTo>
                  <a:cubicBezTo>
                    <a:pt x="226800" y="91200"/>
                    <a:pt x="223800" y="83400"/>
                    <a:pt x="219600" y="76200"/>
                  </a:cubicBezTo>
                  <a:lnTo>
                    <a:pt x="229200" y="48000"/>
                  </a:lnTo>
                  <a:lnTo>
                    <a:pt x="207600" y="26400"/>
                  </a:lnTo>
                  <a:lnTo>
                    <a:pt x="179400" y="36000"/>
                  </a:lnTo>
                  <a:cubicBezTo>
                    <a:pt x="172200" y="31800"/>
                    <a:pt x="164400" y="28800"/>
                    <a:pt x="156000" y="26400"/>
                  </a:cubicBezTo>
                  <a:lnTo>
                    <a:pt x="142800" y="0"/>
                  </a:lnTo>
                  <a:lnTo>
                    <a:pt x="112800" y="0"/>
                  </a:lnTo>
                  <a:lnTo>
                    <a:pt x="99600" y="26400"/>
                  </a:lnTo>
                  <a:cubicBezTo>
                    <a:pt x="91200" y="28800"/>
                    <a:pt x="83400" y="31800"/>
                    <a:pt x="76200" y="36000"/>
                  </a:cubicBezTo>
                  <a:lnTo>
                    <a:pt x="48000" y="26400"/>
                  </a:lnTo>
                  <a:lnTo>
                    <a:pt x="26400" y="48000"/>
                  </a:lnTo>
                  <a:lnTo>
                    <a:pt x="36000" y="76200"/>
                  </a:lnTo>
                  <a:cubicBezTo>
                    <a:pt x="31800" y="83400"/>
                    <a:pt x="28800" y="91200"/>
                    <a:pt x="26400" y="99600"/>
                  </a:cubicBezTo>
                  <a:lnTo>
                    <a:pt x="0" y="112800"/>
                  </a:lnTo>
                  <a:lnTo>
                    <a:pt x="0" y="142800"/>
                  </a:lnTo>
                  <a:lnTo>
                    <a:pt x="26400" y="156000"/>
                  </a:lnTo>
                  <a:cubicBezTo>
                    <a:pt x="28800" y="164400"/>
                    <a:pt x="31800" y="172200"/>
                    <a:pt x="36000" y="179400"/>
                  </a:cubicBezTo>
                  <a:lnTo>
                    <a:pt x="26400" y="207600"/>
                  </a:lnTo>
                  <a:lnTo>
                    <a:pt x="47400" y="228600"/>
                  </a:lnTo>
                  <a:lnTo>
                    <a:pt x="75600" y="219000"/>
                  </a:lnTo>
                  <a:cubicBezTo>
                    <a:pt x="82800" y="223200"/>
                    <a:pt x="90600" y="226200"/>
                    <a:pt x="99000" y="228600"/>
                  </a:cubicBezTo>
                  <a:lnTo>
                    <a:pt x="112200" y="255000"/>
                  </a:lnTo>
                  <a:lnTo>
                    <a:pt x="142200" y="255000"/>
                  </a:lnTo>
                  <a:lnTo>
                    <a:pt x="155400" y="228600"/>
                  </a:lnTo>
                  <a:cubicBezTo>
                    <a:pt x="163800" y="226200"/>
                    <a:pt x="171600" y="223200"/>
                    <a:pt x="178800" y="219000"/>
                  </a:cubicBezTo>
                  <a:lnTo>
                    <a:pt x="207000" y="228600"/>
                  </a:lnTo>
                  <a:lnTo>
                    <a:pt x="228600" y="207600"/>
                  </a:lnTo>
                  <a:lnTo>
                    <a:pt x="219000" y="179400"/>
                  </a:lnTo>
                  <a:cubicBezTo>
                    <a:pt x="223200" y="172200"/>
                    <a:pt x="226800" y="163800"/>
                    <a:pt x="229200" y="156000"/>
                  </a:cubicBezTo>
                  <a:lnTo>
                    <a:pt x="255600" y="142800"/>
                  </a:lnTo>
                  <a:lnTo>
                    <a:pt x="255600" y="112800"/>
                  </a:lnTo>
                  <a:lnTo>
                    <a:pt x="229200" y="99600"/>
                  </a:lnTo>
                  <a:close/>
                </a:path>
              </a:pathLst>
            </a:custGeom>
            <a:solidFill>
              <a:schemeClr val="bg2"/>
            </a:solidFill>
            <a:ln w="5953" cap="flat">
              <a:noFill/>
              <a:prstDash val="solid"/>
              <a:miter/>
            </a:ln>
          </p:spPr>
          <p:txBody>
            <a:bodyPr rtlCol="0" anchor="ctr"/>
            <a:lstStyle/>
            <a:p>
              <a:endParaRPr lang="en-GB"/>
            </a:p>
          </p:txBody>
        </p:sp>
        <p:sp>
          <p:nvSpPr>
            <p:cNvPr id="28" name="Freeform: Shape 27">
              <a:extLst>
                <a:ext uri="{FF2B5EF4-FFF2-40B4-BE49-F238E27FC236}">
                  <a16:creationId xmlns:a16="http://schemas.microsoft.com/office/drawing/2014/main" id="{08EF95ED-E9BB-4C95-8751-A0D00B149375}"/>
                </a:ext>
              </a:extLst>
            </p:cNvPr>
            <p:cNvSpPr/>
            <p:nvPr/>
          </p:nvSpPr>
          <p:spPr>
            <a:xfrm>
              <a:off x="7334439" y="1764134"/>
              <a:ext cx="255600" cy="255000"/>
            </a:xfrm>
            <a:custGeom>
              <a:avLst/>
              <a:gdLst>
                <a:gd name="connsiteX0" fmla="*/ 127800 w 255600"/>
                <a:gd name="connsiteY0" fmla="*/ 172800 h 255000"/>
                <a:gd name="connsiteX1" fmla="*/ 82800 w 255600"/>
                <a:gd name="connsiteY1" fmla="*/ 127800 h 255000"/>
                <a:gd name="connsiteX2" fmla="*/ 127800 w 255600"/>
                <a:gd name="connsiteY2" fmla="*/ 82800 h 255000"/>
                <a:gd name="connsiteX3" fmla="*/ 172800 w 255600"/>
                <a:gd name="connsiteY3" fmla="*/ 127800 h 255000"/>
                <a:gd name="connsiteX4" fmla="*/ 127800 w 255600"/>
                <a:gd name="connsiteY4" fmla="*/ 172800 h 255000"/>
                <a:gd name="connsiteX5" fmla="*/ 127800 w 255600"/>
                <a:gd name="connsiteY5" fmla="*/ 172800 h 255000"/>
                <a:gd name="connsiteX6" fmla="*/ 219600 w 255600"/>
                <a:gd name="connsiteY6" fmla="*/ 76200 h 255000"/>
                <a:gd name="connsiteX7" fmla="*/ 229200 w 255600"/>
                <a:gd name="connsiteY7" fmla="*/ 48000 h 255000"/>
                <a:gd name="connsiteX8" fmla="*/ 207600 w 255600"/>
                <a:gd name="connsiteY8" fmla="*/ 26400 h 255000"/>
                <a:gd name="connsiteX9" fmla="*/ 179400 w 255600"/>
                <a:gd name="connsiteY9" fmla="*/ 36000 h 255000"/>
                <a:gd name="connsiteX10" fmla="*/ 156000 w 255600"/>
                <a:gd name="connsiteY10" fmla="*/ 26400 h 255000"/>
                <a:gd name="connsiteX11" fmla="*/ 142800 w 255600"/>
                <a:gd name="connsiteY11" fmla="*/ 0 h 255000"/>
                <a:gd name="connsiteX12" fmla="*/ 112800 w 255600"/>
                <a:gd name="connsiteY12" fmla="*/ 0 h 255000"/>
                <a:gd name="connsiteX13" fmla="*/ 99600 w 255600"/>
                <a:gd name="connsiteY13" fmla="*/ 26400 h 255000"/>
                <a:gd name="connsiteX14" fmla="*/ 76200 w 255600"/>
                <a:gd name="connsiteY14" fmla="*/ 36000 h 255000"/>
                <a:gd name="connsiteX15" fmla="*/ 48000 w 255600"/>
                <a:gd name="connsiteY15" fmla="*/ 26400 h 255000"/>
                <a:gd name="connsiteX16" fmla="*/ 27000 w 255600"/>
                <a:gd name="connsiteY16" fmla="*/ 47400 h 255000"/>
                <a:gd name="connsiteX17" fmla="*/ 36000 w 255600"/>
                <a:gd name="connsiteY17" fmla="*/ 75600 h 255000"/>
                <a:gd name="connsiteX18" fmla="*/ 26400 w 255600"/>
                <a:gd name="connsiteY18" fmla="*/ 99000 h 255000"/>
                <a:gd name="connsiteX19" fmla="*/ 0 w 255600"/>
                <a:gd name="connsiteY19" fmla="*/ 112200 h 255000"/>
                <a:gd name="connsiteX20" fmla="*/ 0 w 255600"/>
                <a:gd name="connsiteY20" fmla="*/ 142200 h 255000"/>
                <a:gd name="connsiteX21" fmla="*/ 26400 w 255600"/>
                <a:gd name="connsiteY21" fmla="*/ 155400 h 255000"/>
                <a:gd name="connsiteX22" fmla="*/ 36000 w 255600"/>
                <a:gd name="connsiteY22" fmla="*/ 178800 h 255000"/>
                <a:gd name="connsiteX23" fmla="*/ 27000 w 255600"/>
                <a:gd name="connsiteY23" fmla="*/ 207000 h 255000"/>
                <a:gd name="connsiteX24" fmla="*/ 48000 w 255600"/>
                <a:gd name="connsiteY24" fmla="*/ 228000 h 255000"/>
                <a:gd name="connsiteX25" fmla="*/ 76200 w 255600"/>
                <a:gd name="connsiteY25" fmla="*/ 219000 h 255000"/>
                <a:gd name="connsiteX26" fmla="*/ 99600 w 255600"/>
                <a:gd name="connsiteY26" fmla="*/ 228600 h 255000"/>
                <a:gd name="connsiteX27" fmla="*/ 112800 w 255600"/>
                <a:gd name="connsiteY27" fmla="*/ 255000 h 255000"/>
                <a:gd name="connsiteX28" fmla="*/ 142800 w 255600"/>
                <a:gd name="connsiteY28" fmla="*/ 255000 h 255000"/>
                <a:gd name="connsiteX29" fmla="*/ 156000 w 255600"/>
                <a:gd name="connsiteY29" fmla="*/ 228600 h 255000"/>
                <a:gd name="connsiteX30" fmla="*/ 179400 w 255600"/>
                <a:gd name="connsiteY30" fmla="*/ 219000 h 255000"/>
                <a:gd name="connsiteX31" fmla="*/ 207600 w 255600"/>
                <a:gd name="connsiteY31" fmla="*/ 228600 h 255000"/>
                <a:gd name="connsiteX32" fmla="*/ 228600 w 255600"/>
                <a:gd name="connsiteY32" fmla="*/ 207000 h 255000"/>
                <a:gd name="connsiteX33" fmla="*/ 219600 w 255600"/>
                <a:gd name="connsiteY33" fmla="*/ 179400 h 255000"/>
                <a:gd name="connsiteX34" fmla="*/ 229200 w 255600"/>
                <a:gd name="connsiteY34" fmla="*/ 156000 h 255000"/>
                <a:gd name="connsiteX35" fmla="*/ 255600 w 255600"/>
                <a:gd name="connsiteY35" fmla="*/ 142800 h 255000"/>
                <a:gd name="connsiteX36" fmla="*/ 255600 w 255600"/>
                <a:gd name="connsiteY36" fmla="*/ 112800 h 255000"/>
                <a:gd name="connsiteX37" fmla="*/ 229200 w 255600"/>
                <a:gd name="connsiteY37" fmla="*/ 99600 h 255000"/>
                <a:gd name="connsiteX38" fmla="*/ 219600 w 255600"/>
                <a:gd name="connsiteY38" fmla="*/ 76200 h 2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5600" h="255000">
                  <a:moveTo>
                    <a:pt x="127800" y="172800"/>
                  </a:moveTo>
                  <a:cubicBezTo>
                    <a:pt x="102600" y="172800"/>
                    <a:pt x="82800" y="152400"/>
                    <a:pt x="82800" y="127800"/>
                  </a:cubicBezTo>
                  <a:cubicBezTo>
                    <a:pt x="82800" y="102600"/>
                    <a:pt x="103200" y="82800"/>
                    <a:pt x="127800" y="82800"/>
                  </a:cubicBezTo>
                  <a:cubicBezTo>
                    <a:pt x="153000" y="82800"/>
                    <a:pt x="172800" y="103200"/>
                    <a:pt x="172800" y="127800"/>
                  </a:cubicBezTo>
                  <a:cubicBezTo>
                    <a:pt x="172800" y="152400"/>
                    <a:pt x="153000" y="172800"/>
                    <a:pt x="127800" y="172800"/>
                  </a:cubicBezTo>
                  <a:lnTo>
                    <a:pt x="127800" y="172800"/>
                  </a:lnTo>
                  <a:close/>
                  <a:moveTo>
                    <a:pt x="219600" y="76200"/>
                  </a:moveTo>
                  <a:lnTo>
                    <a:pt x="229200" y="48000"/>
                  </a:lnTo>
                  <a:lnTo>
                    <a:pt x="207600" y="26400"/>
                  </a:lnTo>
                  <a:lnTo>
                    <a:pt x="179400" y="36000"/>
                  </a:lnTo>
                  <a:cubicBezTo>
                    <a:pt x="172200" y="31800"/>
                    <a:pt x="163800" y="28800"/>
                    <a:pt x="156000" y="26400"/>
                  </a:cubicBezTo>
                  <a:lnTo>
                    <a:pt x="142800" y="0"/>
                  </a:lnTo>
                  <a:lnTo>
                    <a:pt x="112800" y="0"/>
                  </a:lnTo>
                  <a:lnTo>
                    <a:pt x="99600" y="26400"/>
                  </a:lnTo>
                  <a:cubicBezTo>
                    <a:pt x="91200" y="28800"/>
                    <a:pt x="83400" y="31800"/>
                    <a:pt x="76200" y="36000"/>
                  </a:cubicBezTo>
                  <a:lnTo>
                    <a:pt x="48000" y="26400"/>
                  </a:lnTo>
                  <a:lnTo>
                    <a:pt x="27000" y="47400"/>
                  </a:lnTo>
                  <a:lnTo>
                    <a:pt x="36000" y="75600"/>
                  </a:lnTo>
                  <a:cubicBezTo>
                    <a:pt x="31800" y="82800"/>
                    <a:pt x="28800" y="91200"/>
                    <a:pt x="26400" y="99000"/>
                  </a:cubicBezTo>
                  <a:lnTo>
                    <a:pt x="0" y="112200"/>
                  </a:lnTo>
                  <a:lnTo>
                    <a:pt x="0" y="142200"/>
                  </a:lnTo>
                  <a:lnTo>
                    <a:pt x="26400" y="155400"/>
                  </a:lnTo>
                  <a:cubicBezTo>
                    <a:pt x="28800" y="163800"/>
                    <a:pt x="31800" y="171600"/>
                    <a:pt x="36000" y="178800"/>
                  </a:cubicBezTo>
                  <a:lnTo>
                    <a:pt x="27000" y="207000"/>
                  </a:lnTo>
                  <a:lnTo>
                    <a:pt x="48000" y="228000"/>
                  </a:lnTo>
                  <a:lnTo>
                    <a:pt x="76200" y="219000"/>
                  </a:lnTo>
                  <a:cubicBezTo>
                    <a:pt x="83400" y="223200"/>
                    <a:pt x="91200" y="226200"/>
                    <a:pt x="99600" y="228600"/>
                  </a:cubicBezTo>
                  <a:lnTo>
                    <a:pt x="112800" y="255000"/>
                  </a:lnTo>
                  <a:lnTo>
                    <a:pt x="142800" y="255000"/>
                  </a:lnTo>
                  <a:lnTo>
                    <a:pt x="156000" y="228600"/>
                  </a:lnTo>
                  <a:cubicBezTo>
                    <a:pt x="164400" y="226200"/>
                    <a:pt x="172200" y="223200"/>
                    <a:pt x="179400" y="219000"/>
                  </a:cubicBezTo>
                  <a:lnTo>
                    <a:pt x="207600" y="228600"/>
                  </a:lnTo>
                  <a:lnTo>
                    <a:pt x="228600" y="207000"/>
                  </a:lnTo>
                  <a:lnTo>
                    <a:pt x="219600" y="179400"/>
                  </a:lnTo>
                  <a:cubicBezTo>
                    <a:pt x="223800" y="172200"/>
                    <a:pt x="226800" y="164400"/>
                    <a:pt x="229200" y="156000"/>
                  </a:cubicBezTo>
                  <a:lnTo>
                    <a:pt x="255600" y="142800"/>
                  </a:lnTo>
                  <a:lnTo>
                    <a:pt x="255600" y="112800"/>
                  </a:lnTo>
                  <a:lnTo>
                    <a:pt x="229200" y="99600"/>
                  </a:lnTo>
                  <a:cubicBezTo>
                    <a:pt x="226800" y="91200"/>
                    <a:pt x="223800" y="83400"/>
                    <a:pt x="219600" y="76200"/>
                  </a:cubicBezTo>
                  <a:close/>
                </a:path>
              </a:pathLst>
            </a:custGeom>
            <a:solidFill>
              <a:srgbClr val="FFFFFF"/>
            </a:solidFill>
            <a:ln w="5953" cap="flat">
              <a:noFill/>
              <a:prstDash val="solid"/>
              <a:miter/>
            </a:ln>
          </p:spPr>
          <p:txBody>
            <a:bodyPr rtlCol="0" anchor="ctr"/>
            <a:lstStyle/>
            <a:p>
              <a:endParaRPr lang="en-GB"/>
            </a:p>
          </p:txBody>
        </p:sp>
      </p:grpSp>
      <p:grpSp>
        <p:nvGrpSpPr>
          <p:cNvPr id="34" name="Graphic 32" descr="Handshake">
            <a:extLst>
              <a:ext uri="{FF2B5EF4-FFF2-40B4-BE49-F238E27FC236}">
                <a16:creationId xmlns:a16="http://schemas.microsoft.com/office/drawing/2014/main" id="{EB384861-2BA7-4DE8-A413-8C268E79A2C6}"/>
              </a:ext>
            </a:extLst>
          </p:cNvPr>
          <p:cNvGrpSpPr/>
          <p:nvPr/>
        </p:nvGrpSpPr>
        <p:grpSpPr>
          <a:xfrm>
            <a:off x="2523879" y="1465883"/>
            <a:ext cx="612000" cy="612000"/>
            <a:chOff x="2523879" y="1465883"/>
            <a:chExt cx="612000" cy="612000"/>
          </a:xfrm>
        </p:grpSpPr>
        <p:sp>
          <p:nvSpPr>
            <p:cNvPr id="35" name="Freeform: Shape 34">
              <a:extLst>
                <a:ext uri="{FF2B5EF4-FFF2-40B4-BE49-F238E27FC236}">
                  <a16:creationId xmlns:a16="http://schemas.microsoft.com/office/drawing/2014/main" id="{2C4BA825-DA84-4953-8C67-9424E0627AD3}"/>
                </a:ext>
              </a:extLst>
            </p:cNvPr>
            <p:cNvSpPr/>
            <p:nvPr/>
          </p:nvSpPr>
          <p:spPr>
            <a:xfrm>
              <a:off x="2796294" y="1873448"/>
              <a:ext cx="49955" cy="53984"/>
            </a:xfrm>
            <a:custGeom>
              <a:avLst/>
              <a:gdLst>
                <a:gd name="connsiteX0" fmla="*/ 13822 w 49955"/>
                <a:gd name="connsiteY0" fmla="*/ 53984 h 53984"/>
                <a:gd name="connsiteX1" fmla="*/ 4259 w 49955"/>
                <a:gd name="connsiteY1" fmla="*/ 50797 h 53984"/>
                <a:gd name="connsiteX2" fmla="*/ 2984 w 49955"/>
                <a:gd name="connsiteY2" fmla="*/ 32947 h 53984"/>
                <a:gd name="connsiteX3" fmla="*/ 27847 w 49955"/>
                <a:gd name="connsiteY3" fmla="*/ 4259 h 53984"/>
                <a:gd name="connsiteX4" fmla="*/ 45697 w 49955"/>
                <a:gd name="connsiteY4" fmla="*/ 2984 h 53984"/>
                <a:gd name="connsiteX5" fmla="*/ 46972 w 49955"/>
                <a:gd name="connsiteY5" fmla="*/ 20834 h 53984"/>
                <a:gd name="connsiteX6" fmla="*/ 22109 w 49955"/>
                <a:gd name="connsiteY6" fmla="*/ 49522 h 53984"/>
                <a:gd name="connsiteX7" fmla="*/ 13822 w 49955"/>
                <a:gd name="connsiteY7" fmla="*/ 53984 h 53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955" h="53984">
                  <a:moveTo>
                    <a:pt x="13822" y="53984"/>
                  </a:moveTo>
                  <a:cubicBezTo>
                    <a:pt x="10634" y="53984"/>
                    <a:pt x="6809" y="53347"/>
                    <a:pt x="4259" y="50797"/>
                  </a:cubicBezTo>
                  <a:cubicBezTo>
                    <a:pt x="-841" y="46334"/>
                    <a:pt x="-1478" y="38047"/>
                    <a:pt x="2984" y="32947"/>
                  </a:cubicBezTo>
                  <a:lnTo>
                    <a:pt x="27847" y="4259"/>
                  </a:lnTo>
                  <a:cubicBezTo>
                    <a:pt x="32309" y="-841"/>
                    <a:pt x="40597" y="-1478"/>
                    <a:pt x="45697" y="2984"/>
                  </a:cubicBezTo>
                  <a:cubicBezTo>
                    <a:pt x="50797" y="7447"/>
                    <a:pt x="51434" y="15734"/>
                    <a:pt x="46972" y="20834"/>
                  </a:cubicBezTo>
                  <a:lnTo>
                    <a:pt x="22109" y="49522"/>
                  </a:lnTo>
                  <a:cubicBezTo>
                    <a:pt x="20197" y="52072"/>
                    <a:pt x="17009" y="53347"/>
                    <a:pt x="13822" y="53984"/>
                  </a:cubicBezTo>
                  <a:close/>
                </a:path>
              </a:pathLst>
            </a:custGeom>
            <a:solidFill>
              <a:srgbClr val="FFFFFF"/>
            </a:solidFill>
            <a:ln w="6350" cap="flat">
              <a:noFill/>
              <a:prstDash val="solid"/>
              <a:miter/>
            </a:ln>
          </p:spPr>
          <p:txBody>
            <a:bodyPr rtlCol="0" anchor="ctr"/>
            <a:lstStyle/>
            <a:p>
              <a:endParaRPr lang="en-GB"/>
            </a:p>
          </p:txBody>
        </p:sp>
        <p:sp>
          <p:nvSpPr>
            <p:cNvPr id="36" name="Freeform: Shape 35">
              <a:extLst>
                <a:ext uri="{FF2B5EF4-FFF2-40B4-BE49-F238E27FC236}">
                  <a16:creationId xmlns:a16="http://schemas.microsoft.com/office/drawing/2014/main" id="{0243D23E-C314-4FDE-8927-282A814F1255}"/>
                </a:ext>
              </a:extLst>
            </p:cNvPr>
            <p:cNvSpPr/>
            <p:nvPr/>
          </p:nvSpPr>
          <p:spPr>
            <a:xfrm>
              <a:off x="2753908" y="1847637"/>
              <a:ext cx="60778" cy="65292"/>
            </a:xfrm>
            <a:custGeom>
              <a:avLst/>
              <a:gdLst>
                <a:gd name="connsiteX0" fmla="*/ 17320 w 60778"/>
                <a:gd name="connsiteY0" fmla="*/ 65133 h 65292"/>
                <a:gd name="connsiteX1" fmla="*/ 5208 w 60778"/>
                <a:gd name="connsiteY1" fmla="*/ 61308 h 65292"/>
                <a:gd name="connsiteX2" fmla="*/ 3933 w 60778"/>
                <a:gd name="connsiteY2" fmla="*/ 38995 h 65292"/>
                <a:gd name="connsiteX3" fmla="*/ 33258 w 60778"/>
                <a:gd name="connsiteY3" fmla="*/ 5208 h 65292"/>
                <a:gd name="connsiteX4" fmla="*/ 55570 w 60778"/>
                <a:gd name="connsiteY4" fmla="*/ 3933 h 65292"/>
                <a:gd name="connsiteX5" fmla="*/ 56845 w 60778"/>
                <a:gd name="connsiteY5" fmla="*/ 26245 h 65292"/>
                <a:gd name="connsiteX6" fmla="*/ 27520 w 60778"/>
                <a:gd name="connsiteY6" fmla="*/ 60033 h 65292"/>
                <a:gd name="connsiteX7" fmla="*/ 17320 w 60778"/>
                <a:gd name="connsiteY7" fmla="*/ 65133 h 6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778" h="65292">
                  <a:moveTo>
                    <a:pt x="17320" y="65133"/>
                  </a:moveTo>
                  <a:cubicBezTo>
                    <a:pt x="12858" y="65770"/>
                    <a:pt x="9033" y="64495"/>
                    <a:pt x="5208" y="61308"/>
                  </a:cubicBezTo>
                  <a:cubicBezTo>
                    <a:pt x="-1167" y="55570"/>
                    <a:pt x="-1805" y="45370"/>
                    <a:pt x="3933" y="38995"/>
                  </a:cubicBezTo>
                  <a:lnTo>
                    <a:pt x="33258" y="5208"/>
                  </a:lnTo>
                  <a:cubicBezTo>
                    <a:pt x="38995" y="-1167"/>
                    <a:pt x="49195" y="-1805"/>
                    <a:pt x="55570" y="3933"/>
                  </a:cubicBezTo>
                  <a:cubicBezTo>
                    <a:pt x="61945" y="9670"/>
                    <a:pt x="62583" y="19870"/>
                    <a:pt x="56845" y="26245"/>
                  </a:cubicBezTo>
                  <a:lnTo>
                    <a:pt x="27520" y="60033"/>
                  </a:lnTo>
                  <a:cubicBezTo>
                    <a:pt x="24970" y="63220"/>
                    <a:pt x="21145" y="65133"/>
                    <a:pt x="17320" y="65133"/>
                  </a:cubicBezTo>
                  <a:close/>
                </a:path>
              </a:pathLst>
            </a:custGeom>
            <a:solidFill>
              <a:srgbClr val="FFFFFF"/>
            </a:solidFill>
            <a:ln w="6350" cap="flat">
              <a:noFill/>
              <a:prstDash val="solid"/>
              <a:miter/>
            </a:ln>
          </p:spPr>
          <p:txBody>
            <a:bodyPr rtlCol="0" anchor="ctr"/>
            <a:lstStyle/>
            <a:p>
              <a:endParaRPr lang="en-GB"/>
            </a:p>
          </p:txBody>
        </p:sp>
        <p:sp>
          <p:nvSpPr>
            <p:cNvPr id="37" name="Freeform: Shape 36">
              <a:extLst>
                <a:ext uri="{FF2B5EF4-FFF2-40B4-BE49-F238E27FC236}">
                  <a16:creationId xmlns:a16="http://schemas.microsoft.com/office/drawing/2014/main" id="{9C8FF647-DE26-4146-AD05-E4605FF16911}"/>
                </a:ext>
              </a:extLst>
            </p:cNvPr>
            <p:cNvSpPr/>
            <p:nvPr/>
          </p:nvSpPr>
          <p:spPr>
            <a:xfrm>
              <a:off x="2710522" y="1817638"/>
              <a:ext cx="67226" cy="71666"/>
            </a:xfrm>
            <a:custGeom>
              <a:avLst/>
              <a:gdLst>
                <a:gd name="connsiteX0" fmla="*/ 20544 w 67226"/>
                <a:gd name="connsiteY0" fmla="*/ 71544 h 71666"/>
                <a:gd name="connsiteX1" fmla="*/ 6519 w 67226"/>
                <a:gd name="connsiteY1" fmla="*/ 67082 h 71666"/>
                <a:gd name="connsiteX2" fmla="*/ 4607 w 67226"/>
                <a:gd name="connsiteY2" fmla="*/ 40307 h 71666"/>
                <a:gd name="connsiteX3" fmla="*/ 33932 w 67226"/>
                <a:gd name="connsiteY3" fmla="*/ 6519 h 71666"/>
                <a:gd name="connsiteX4" fmla="*/ 60707 w 67226"/>
                <a:gd name="connsiteY4" fmla="*/ 4607 h 71666"/>
                <a:gd name="connsiteX5" fmla="*/ 62619 w 67226"/>
                <a:gd name="connsiteY5" fmla="*/ 31382 h 71666"/>
                <a:gd name="connsiteX6" fmla="*/ 33294 w 67226"/>
                <a:gd name="connsiteY6" fmla="*/ 65169 h 71666"/>
                <a:gd name="connsiteX7" fmla="*/ 20544 w 67226"/>
                <a:gd name="connsiteY7" fmla="*/ 71544 h 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26" h="71666">
                  <a:moveTo>
                    <a:pt x="20544" y="71544"/>
                  </a:moveTo>
                  <a:cubicBezTo>
                    <a:pt x="15444" y="72182"/>
                    <a:pt x="10344" y="70269"/>
                    <a:pt x="6519" y="67082"/>
                  </a:cubicBezTo>
                  <a:cubicBezTo>
                    <a:pt x="-1131" y="60069"/>
                    <a:pt x="-2406" y="47957"/>
                    <a:pt x="4607" y="40307"/>
                  </a:cubicBezTo>
                  <a:lnTo>
                    <a:pt x="33932" y="6519"/>
                  </a:lnTo>
                  <a:cubicBezTo>
                    <a:pt x="40944" y="-1131"/>
                    <a:pt x="53057" y="-2406"/>
                    <a:pt x="60707" y="4607"/>
                  </a:cubicBezTo>
                  <a:cubicBezTo>
                    <a:pt x="68357" y="11619"/>
                    <a:pt x="69632" y="23732"/>
                    <a:pt x="62619" y="31382"/>
                  </a:cubicBezTo>
                  <a:lnTo>
                    <a:pt x="33294" y="65169"/>
                  </a:lnTo>
                  <a:cubicBezTo>
                    <a:pt x="30107" y="68994"/>
                    <a:pt x="25007" y="71544"/>
                    <a:pt x="20544" y="71544"/>
                  </a:cubicBezTo>
                  <a:close/>
                </a:path>
              </a:pathLst>
            </a:custGeom>
            <a:solidFill>
              <a:srgbClr val="FFFFFF"/>
            </a:solidFill>
            <a:ln w="6350" cap="flat">
              <a:noFill/>
              <a:prstDash val="solid"/>
              <a:miter/>
            </a:ln>
          </p:spPr>
          <p:txBody>
            <a:bodyPr rtlCol="0" anchor="ctr"/>
            <a:lstStyle/>
            <a:p>
              <a:endParaRPr lang="en-GB"/>
            </a:p>
          </p:txBody>
        </p:sp>
        <p:sp>
          <p:nvSpPr>
            <p:cNvPr id="38" name="Freeform: Shape 37">
              <a:extLst>
                <a:ext uri="{FF2B5EF4-FFF2-40B4-BE49-F238E27FC236}">
                  <a16:creationId xmlns:a16="http://schemas.microsoft.com/office/drawing/2014/main" id="{AA191F59-7E46-4B32-88BE-3B8BC30D481A}"/>
                </a:ext>
              </a:extLst>
            </p:cNvPr>
            <p:cNvSpPr/>
            <p:nvPr/>
          </p:nvSpPr>
          <p:spPr>
            <a:xfrm>
              <a:off x="2663984" y="1789588"/>
              <a:ext cx="71688" cy="76128"/>
            </a:xfrm>
            <a:custGeom>
              <a:avLst/>
              <a:gdLst>
                <a:gd name="connsiteX0" fmla="*/ 20544 w 71688"/>
                <a:gd name="connsiteY0" fmla="*/ 76007 h 76128"/>
                <a:gd name="connsiteX1" fmla="*/ 6519 w 71688"/>
                <a:gd name="connsiteY1" fmla="*/ 71544 h 76128"/>
                <a:gd name="connsiteX2" fmla="*/ 4607 w 71688"/>
                <a:gd name="connsiteY2" fmla="*/ 44769 h 76128"/>
                <a:gd name="connsiteX3" fmla="*/ 38394 w 71688"/>
                <a:gd name="connsiteY3" fmla="*/ 6519 h 76128"/>
                <a:gd name="connsiteX4" fmla="*/ 65169 w 71688"/>
                <a:gd name="connsiteY4" fmla="*/ 4607 h 76128"/>
                <a:gd name="connsiteX5" fmla="*/ 67082 w 71688"/>
                <a:gd name="connsiteY5" fmla="*/ 31382 h 76128"/>
                <a:gd name="connsiteX6" fmla="*/ 33294 w 71688"/>
                <a:gd name="connsiteY6" fmla="*/ 69632 h 76128"/>
                <a:gd name="connsiteX7" fmla="*/ 20544 w 71688"/>
                <a:gd name="connsiteY7" fmla="*/ 76007 h 76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88" h="76128">
                  <a:moveTo>
                    <a:pt x="20544" y="76007"/>
                  </a:moveTo>
                  <a:cubicBezTo>
                    <a:pt x="15444" y="76644"/>
                    <a:pt x="10344" y="74732"/>
                    <a:pt x="6519" y="71544"/>
                  </a:cubicBezTo>
                  <a:cubicBezTo>
                    <a:pt x="-1131" y="64532"/>
                    <a:pt x="-2406" y="52419"/>
                    <a:pt x="4607" y="44769"/>
                  </a:cubicBezTo>
                  <a:lnTo>
                    <a:pt x="38394" y="6519"/>
                  </a:lnTo>
                  <a:cubicBezTo>
                    <a:pt x="45407" y="-1131"/>
                    <a:pt x="57519" y="-2406"/>
                    <a:pt x="65169" y="4607"/>
                  </a:cubicBezTo>
                  <a:cubicBezTo>
                    <a:pt x="72819" y="11619"/>
                    <a:pt x="74094" y="23732"/>
                    <a:pt x="67082" y="31382"/>
                  </a:cubicBezTo>
                  <a:lnTo>
                    <a:pt x="33294" y="69632"/>
                  </a:lnTo>
                  <a:cubicBezTo>
                    <a:pt x="29469" y="73457"/>
                    <a:pt x="25007" y="75369"/>
                    <a:pt x="20544" y="76007"/>
                  </a:cubicBezTo>
                  <a:close/>
                </a:path>
              </a:pathLst>
            </a:custGeom>
            <a:solidFill>
              <a:srgbClr val="FFFFFF"/>
            </a:solidFill>
            <a:ln w="6350" cap="flat">
              <a:noFill/>
              <a:prstDash val="solid"/>
              <a:miter/>
            </a:ln>
          </p:spPr>
          <p:txBody>
            <a:bodyPr rtlCol="0" anchor="ctr"/>
            <a:lstStyle/>
            <a:p>
              <a:endParaRPr lang="en-GB"/>
            </a:p>
          </p:txBody>
        </p:sp>
        <p:sp>
          <p:nvSpPr>
            <p:cNvPr id="40" name="Freeform: Shape 39">
              <a:extLst>
                <a:ext uri="{FF2B5EF4-FFF2-40B4-BE49-F238E27FC236}">
                  <a16:creationId xmlns:a16="http://schemas.microsoft.com/office/drawing/2014/main" id="{80D5AFF9-84E2-4BE2-AAF6-9BEBE3724DC5}"/>
                </a:ext>
              </a:extLst>
            </p:cNvPr>
            <p:cNvSpPr/>
            <p:nvPr/>
          </p:nvSpPr>
          <p:spPr>
            <a:xfrm>
              <a:off x="2553203" y="1605495"/>
              <a:ext cx="127550" cy="151775"/>
            </a:xfrm>
            <a:custGeom>
              <a:avLst/>
              <a:gdLst>
                <a:gd name="connsiteX0" fmla="*/ 0 w 127550"/>
                <a:gd name="connsiteY0" fmla="*/ 119850 h 151775"/>
                <a:gd name="connsiteX1" fmla="*/ 49088 w 127550"/>
                <a:gd name="connsiteY1" fmla="*/ 149813 h 151775"/>
                <a:gd name="connsiteX2" fmla="*/ 66300 w 127550"/>
                <a:gd name="connsiteY2" fmla="*/ 145350 h 151775"/>
                <a:gd name="connsiteX3" fmla="*/ 125587 w 127550"/>
                <a:gd name="connsiteY3" fmla="*/ 47175 h 151775"/>
                <a:gd name="connsiteX4" fmla="*/ 121125 w 127550"/>
                <a:gd name="connsiteY4" fmla="*/ 29963 h 151775"/>
                <a:gd name="connsiteX5" fmla="*/ 72675 w 127550"/>
                <a:gd name="connsiteY5" fmla="*/ 0 h 151775"/>
                <a:gd name="connsiteX6" fmla="*/ 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0" y="119850"/>
                  </a:moveTo>
                  <a:lnTo>
                    <a:pt x="49088" y="149813"/>
                  </a:lnTo>
                  <a:cubicBezTo>
                    <a:pt x="54825" y="153638"/>
                    <a:pt x="63113" y="151725"/>
                    <a:pt x="66300" y="145350"/>
                  </a:cubicBezTo>
                  <a:lnTo>
                    <a:pt x="125587" y="47175"/>
                  </a:lnTo>
                  <a:cubicBezTo>
                    <a:pt x="129413" y="41438"/>
                    <a:pt x="127500" y="33150"/>
                    <a:pt x="121125" y="29963"/>
                  </a:cubicBezTo>
                  <a:lnTo>
                    <a:pt x="72675" y="0"/>
                  </a:lnTo>
                  <a:lnTo>
                    <a:pt x="0" y="119850"/>
                  </a:lnTo>
                  <a:close/>
                </a:path>
              </a:pathLst>
            </a:custGeom>
            <a:solidFill>
              <a:schemeClr val="bg2"/>
            </a:solidFill>
            <a:ln w="6350" cap="flat">
              <a:noFill/>
              <a:prstDash val="solid"/>
              <a:miter/>
            </a:ln>
          </p:spPr>
          <p:txBody>
            <a:bodyPr rtlCol="0" anchor="ctr"/>
            <a:lstStyle/>
            <a:p>
              <a:endParaRPr lang="en-GB"/>
            </a:p>
          </p:txBody>
        </p:sp>
        <p:sp>
          <p:nvSpPr>
            <p:cNvPr id="41" name="Freeform: Shape 40">
              <a:extLst>
                <a:ext uri="{FF2B5EF4-FFF2-40B4-BE49-F238E27FC236}">
                  <a16:creationId xmlns:a16="http://schemas.microsoft.com/office/drawing/2014/main" id="{B0324826-C036-44EA-B6AA-10CE5DB2F4FB}"/>
                </a:ext>
              </a:extLst>
            </p:cNvPr>
            <p:cNvSpPr/>
            <p:nvPr/>
          </p:nvSpPr>
          <p:spPr>
            <a:xfrm>
              <a:off x="2631616" y="1662870"/>
              <a:ext cx="341807" cy="274248"/>
            </a:xfrm>
            <a:custGeom>
              <a:avLst/>
              <a:gdLst>
                <a:gd name="connsiteX0" fmla="*/ 334688 w 341807"/>
                <a:gd name="connsiteY0" fmla="*/ 145988 h 274248"/>
                <a:gd name="connsiteX1" fmla="*/ 232050 w 341807"/>
                <a:gd name="connsiteY1" fmla="*/ 58013 h 274248"/>
                <a:gd name="connsiteX2" fmla="*/ 225038 w 341807"/>
                <a:gd name="connsiteY2" fmla="*/ 51638 h 274248"/>
                <a:gd name="connsiteX3" fmla="*/ 181050 w 341807"/>
                <a:gd name="connsiteY3" fmla="*/ 102000 h 274248"/>
                <a:gd name="connsiteX4" fmla="*/ 155550 w 341807"/>
                <a:gd name="connsiteY4" fmla="*/ 114750 h 274248"/>
                <a:gd name="connsiteX5" fmla="*/ 152363 w 341807"/>
                <a:gd name="connsiteY5" fmla="*/ 114750 h 274248"/>
                <a:gd name="connsiteX6" fmla="*/ 127500 w 341807"/>
                <a:gd name="connsiteY6" fmla="*/ 105188 h 274248"/>
                <a:gd name="connsiteX7" fmla="*/ 123675 w 341807"/>
                <a:gd name="connsiteY7" fmla="*/ 51000 h 274248"/>
                <a:gd name="connsiteX8" fmla="*/ 161288 w 341807"/>
                <a:gd name="connsiteY8" fmla="*/ 7650 h 274248"/>
                <a:gd name="connsiteX9" fmla="*/ 55463 w 341807"/>
                <a:gd name="connsiteY9" fmla="*/ 0 h 274248"/>
                <a:gd name="connsiteX10" fmla="*/ 0 w 341807"/>
                <a:gd name="connsiteY10" fmla="*/ 91800 h 274248"/>
                <a:gd name="connsiteX11" fmla="*/ 43350 w 341807"/>
                <a:gd name="connsiteY11" fmla="*/ 142163 h 274248"/>
                <a:gd name="connsiteX12" fmla="*/ 59925 w 341807"/>
                <a:gd name="connsiteY12" fmla="*/ 123038 h 274248"/>
                <a:gd name="connsiteX13" fmla="*/ 84150 w 341807"/>
                <a:gd name="connsiteY13" fmla="*/ 112200 h 274248"/>
                <a:gd name="connsiteX14" fmla="*/ 84150 w 341807"/>
                <a:gd name="connsiteY14" fmla="*/ 112200 h 274248"/>
                <a:gd name="connsiteX15" fmla="*/ 105188 w 341807"/>
                <a:gd name="connsiteY15" fmla="*/ 119850 h 274248"/>
                <a:gd name="connsiteX16" fmla="*/ 116025 w 341807"/>
                <a:gd name="connsiteY16" fmla="*/ 142800 h 274248"/>
                <a:gd name="connsiteX17" fmla="*/ 126863 w 341807"/>
                <a:gd name="connsiteY17" fmla="*/ 140888 h 274248"/>
                <a:gd name="connsiteX18" fmla="*/ 147900 w 341807"/>
                <a:gd name="connsiteY18" fmla="*/ 148538 h 274248"/>
                <a:gd name="connsiteX19" fmla="*/ 158738 w 341807"/>
                <a:gd name="connsiteY19" fmla="*/ 172125 h 274248"/>
                <a:gd name="connsiteX20" fmla="*/ 167025 w 341807"/>
                <a:gd name="connsiteY20" fmla="*/ 170850 h 274248"/>
                <a:gd name="connsiteX21" fmla="*/ 167025 w 341807"/>
                <a:gd name="connsiteY21" fmla="*/ 170850 h 274248"/>
                <a:gd name="connsiteX22" fmla="*/ 186150 w 341807"/>
                <a:gd name="connsiteY22" fmla="*/ 177863 h 274248"/>
                <a:gd name="connsiteX23" fmla="*/ 195713 w 341807"/>
                <a:gd name="connsiteY23" fmla="*/ 197625 h 274248"/>
                <a:gd name="connsiteX24" fmla="*/ 202725 w 341807"/>
                <a:gd name="connsiteY24" fmla="*/ 196350 h 274248"/>
                <a:gd name="connsiteX25" fmla="*/ 202725 w 341807"/>
                <a:gd name="connsiteY25" fmla="*/ 196350 h 274248"/>
                <a:gd name="connsiteX26" fmla="*/ 219300 w 341807"/>
                <a:gd name="connsiteY26" fmla="*/ 202725 h 274248"/>
                <a:gd name="connsiteX27" fmla="*/ 228225 w 341807"/>
                <a:gd name="connsiteY27" fmla="*/ 219938 h 274248"/>
                <a:gd name="connsiteX28" fmla="*/ 221850 w 341807"/>
                <a:gd name="connsiteY28" fmla="*/ 238425 h 274248"/>
                <a:gd name="connsiteX29" fmla="*/ 200175 w 341807"/>
                <a:gd name="connsiteY29" fmla="*/ 263287 h 274248"/>
                <a:gd name="connsiteX30" fmla="*/ 209100 w 341807"/>
                <a:gd name="connsiteY30" fmla="*/ 270300 h 274248"/>
                <a:gd name="connsiteX31" fmla="*/ 224400 w 341807"/>
                <a:gd name="connsiteY31" fmla="*/ 274125 h 274248"/>
                <a:gd name="connsiteX32" fmla="*/ 247350 w 341807"/>
                <a:gd name="connsiteY32" fmla="*/ 246713 h 274248"/>
                <a:gd name="connsiteX33" fmla="*/ 247350 w 341807"/>
                <a:gd name="connsiteY33" fmla="*/ 246075 h 274248"/>
                <a:gd name="connsiteX34" fmla="*/ 253725 w 341807"/>
                <a:gd name="connsiteY34" fmla="*/ 246713 h 274248"/>
                <a:gd name="connsiteX35" fmla="*/ 276675 w 341807"/>
                <a:gd name="connsiteY35" fmla="*/ 219300 h 274248"/>
                <a:gd name="connsiteX36" fmla="*/ 276675 w 341807"/>
                <a:gd name="connsiteY36" fmla="*/ 218662 h 274248"/>
                <a:gd name="connsiteX37" fmla="*/ 283050 w 341807"/>
                <a:gd name="connsiteY37" fmla="*/ 219300 h 274248"/>
                <a:gd name="connsiteX38" fmla="*/ 306000 w 341807"/>
                <a:gd name="connsiteY38" fmla="*/ 191888 h 274248"/>
                <a:gd name="connsiteX39" fmla="*/ 305363 w 341807"/>
                <a:gd name="connsiteY39" fmla="*/ 188063 h 274248"/>
                <a:gd name="connsiteX40" fmla="*/ 318750 w 341807"/>
                <a:gd name="connsiteY40" fmla="*/ 190613 h 274248"/>
                <a:gd name="connsiteX41" fmla="*/ 341700 w 341807"/>
                <a:gd name="connsiteY41" fmla="*/ 163200 h 274248"/>
                <a:gd name="connsiteX42" fmla="*/ 334688 w 341807"/>
                <a:gd name="connsiteY42" fmla="*/ 145988 h 274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41807" h="274248">
                  <a:moveTo>
                    <a:pt x="334688" y="145988"/>
                  </a:moveTo>
                  <a:lnTo>
                    <a:pt x="232050" y="58013"/>
                  </a:lnTo>
                  <a:lnTo>
                    <a:pt x="225038" y="51638"/>
                  </a:lnTo>
                  <a:lnTo>
                    <a:pt x="181050" y="102000"/>
                  </a:lnTo>
                  <a:cubicBezTo>
                    <a:pt x="174675" y="109650"/>
                    <a:pt x="165750" y="114113"/>
                    <a:pt x="155550" y="114750"/>
                  </a:cubicBezTo>
                  <a:cubicBezTo>
                    <a:pt x="154275" y="114750"/>
                    <a:pt x="153000" y="114750"/>
                    <a:pt x="152363" y="114750"/>
                  </a:cubicBezTo>
                  <a:cubicBezTo>
                    <a:pt x="142800" y="114750"/>
                    <a:pt x="133875" y="111563"/>
                    <a:pt x="127500" y="105188"/>
                  </a:cubicBezTo>
                  <a:cubicBezTo>
                    <a:pt x="111563" y="91163"/>
                    <a:pt x="110288" y="66938"/>
                    <a:pt x="123675" y="51000"/>
                  </a:cubicBezTo>
                  <a:lnTo>
                    <a:pt x="161288" y="7650"/>
                  </a:lnTo>
                  <a:cubicBezTo>
                    <a:pt x="131963" y="3825"/>
                    <a:pt x="94350" y="19125"/>
                    <a:pt x="55463" y="0"/>
                  </a:cubicBezTo>
                  <a:lnTo>
                    <a:pt x="0" y="91800"/>
                  </a:lnTo>
                  <a:lnTo>
                    <a:pt x="43350" y="142163"/>
                  </a:lnTo>
                  <a:lnTo>
                    <a:pt x="59925" y="123038"/>
                  </a:lnTo>
                  <a:cubicBezTo>
                    <a:pt x="65663" y="116025"/>
                    <a:pt x="74588" y="112200"/>
                    <a:pt x="84150" y="112200"/>
                  </a:cubicBezTo>
                  <a:lnTo>
                    <a:pt x="84150" y="112200"/>
                  </a:lnTo>
                  <a:cubicBezTo>
                    <a:pt x="91800" y="112200"/>
                    <a:pt x="99450" y="114750"/>
                    <a:pt x="105188" y="119850"/>
                  </a:cubicBezTo>
                  <a:cubicBezTo>
                    <a:pt x="112200" y="125587"/>
                    <a:pt x="115388" y="133875"/>
                    <a:pt x="116025" y="142800"/>
                  </a:cubicBezTo>
                  <a:cubicBezTo>
                    <a:pt x="119212" y="141525"/>
                    <a:pt x="123038" y="140888"/>
                    <a:pt x="126863" y="140888"/>
                  </a:cubicBezTo>
                  <a:cubicBezTo>
                    <a:pt x="134513" y="140888"/>
                    <a:pt x="142163" y="143438"/>
                    <a:pt x="147900" y="148538"/>
                  </a:cubicBezTo>
                  <a:cubicBezTo>
                    <a:pt x="154913" y="154913"/>
                    <a:pt x="158738" y="163200"/>
                    <a:pt x="158738" y="172125"/>
                  </a:cubicBezTo>
                  <a:cubicBezTo>
                    <a:pt x="161288" y="171488"/>
                    <a:pt x="164475" y="170850"/>
                    <a:pt x="167025" y="170850"/>
                  </a:cubicBezTo>
                  <a:lnTo>
                    <a:pt x="167025" y="170850"/>
                  </a:lnTo>
                  <a:cubicBezTo>
                    <a:pt x="174038" y="170850"/>
                    <a:pt x="180413" y="173400"/>
                    <a:pt x="186150" y="177863"/>
                  </a:cubicBezTo>
                  <a:cubicBezTo>
                    <a:pt x="191888" y="182963"/>
                    <a:pt x="195075" y="189975"/>
                    <a:pt x="195713" y="197625"/>
                  </a:cubicBezTo>
                  <a:cubicBezTo>
                    <a:pt x="197625" y="196988"/>
                    <a:pt x="200175" y="196350"/>
                    <a:pt x="202725" y="196350"/>
                  </a:cubicBezTo>
                  <a:lnTo>
                    <a:pt x="202725" y="196350"/>
                  </a:lnTo>
                  <a:cubicBezTo>
                    <a:pt x="209100" y="196350"/>
                    <a:pt x="214838" y="198263"/>
                    <a:pt x="219300" y="202725"/>
                  </a:cubicBezTo>
                  <a:cubicBezTo>
                    <a:pt x="224400" y="207188"/>
                    <a:pt x="227588" y="213563"/>
                    <a:pt x="228225" y="219938"/>
                  </a:cubicBezTo>
                  <a:cubicBezTo>
                    <a:pt x="228863" y="226950"/>
                    <a:pt x="226313" y="233325"/>
                    <a:pt x="221850" y="238425"/>
                  </a:cubicBezTo>
                  <a:lnTo>
                    <a:pt x="200175" y="263287"/>
                  </a:lnTo>
                  <a:lnTo>
                    <a:pt x="209100" y="270300"/>
                  </a:lnTo>
                  <a:cubicBezTo>
                    <a:pt x="213563" y="272850"/>
                    <a:pt x="218663" y="274763"/>
                    <a:pt x="224400" y="274125"/>
                  </a:cubicBezTo>
                  <a:cubicBezTo>
                    <a:pt x="238425" y="272850"/>
                    <a:pt x="248625" y="260738"/>
                    <a:pt x="247350" y="246713"/>
                  </a:cubicBezTo>
                  <a:cubicBezTo>
                    <a:pt x="247350" y="246713"/>
                    <a:pt x="247350" y="246075"/>
                    <a:pt x="247350" y="246075"/>
                  </a:cubicBezTo>
                  <a:cubicBezTo>
                    <a:pt x="249263" y="246713"/>
                    <a:pt x="251813" y="246713"/>
                    <a:pt x="253725" y="246713"/>
                  </a:cubicBezTo>
                  <a:cubicBezTo>
                    <a:pt x="267750" y="245438"/>
                    <a:pt x="277950" y="233325"/>
                    <a:pt x="276675" y="219300"/>
                  </a:cubicBezTo>
                  <a:cubicBezTo>
                    <a:pt x="276675" y="219300"/>
                    <a:pt x="276675" y="218662"/>
                    <a:pt x="276675" y="218662"/>
                  </a:cubicBezTo>
                  <a:cubicBezTo>
                    <a:pt x="278588" y="219300"/>
                    <a:pt x="281138" y="219300"/>
                    <a:pt x="283050" y="219300"/>
                  </a:cubicBezTo>
                  <a:cubicBezTo>
                    <a:pt x="297075" y="218025"/>
                    <a:pt x="307275" y="205913"/>
                    <a:pt x="306000" y="191888"/>
                  </a:cubicBezTo>
                  <a:cubicBezTo>
                    <a:pt x="306000" y="190613"/>
                    <a:pt x="305363" y="189338"/>
                    <a:pt x="305363" y="188063"/>
                  </a:cubicBezTo>
                  <a:cubicBezTo>
                    <a:pt x="309188" y="189975"/>
                    <a:pt x="313650" y="191250"/>
                    <a:pt x="318750" y="190613"/>
                  </a:cubicBezTo>
                  <a:cubicBezTo>
                    <a:pt x="332775" y="189338"/>
                    <a:pt x="342975" y="177225"/>
                    <a:pt x="341700" y="163200"/>
                  </a:cubicBezTo>
                  <a:cubicBezTo>
                    <a:pt x="342338" y="156188"/>
                    <a:pt x="339150" y="150450"/>
                    <a:pt x="334688" y="145988"/>
                  </a:cubicBezTo>
                  <a:close/>
                </a:path>
              </a:pathLst>
            </a:custGeom>
            <a:solidFill>
              <a:srgbClr val="FFFFFF"/>
            </a:solidFill>
            <a:ln w="6350" cap="flat">
              <a:noFill/>
              <a:prstDash val="solid"/>
              <a:miter/>
            </a:ln>
          </p:spPr>
          <p:txBody>
            <a:bodyPr rtlCol="0" anchor="ctr"/>
            <a:lstStyle/>
            <a:p>
              <a:endParaRPr lang="en-GB"/>
            </a:p>
          </p:txBody>
        </p:sp>
        <p:sp>
          <p:nvSpPr>
            <p:cNvPr id="42" name="Freeform: Shape 41">
              <a:extLst>
                <a:ext uri="{FF2B5EF4-FFF2-40B4-BE49-F238E27FC236}">
                  <a16:creationId xmlns:a16="http://schemas.microsoft.com/office/drawing/2014/main" id="{E81EB1FA-DB5A-4F9B-B265-CDE0DC6D2A51}"/>
                </a:ext>
              </a:extLst>
            </p:cNvPr>
            <p:cNvSpPr/>
            <p:nvPr/>
          </p:nvSpPr>
          <p:spPr>
            <a:xfrm>
              <a:off x="2979003" y="1605495"/>
              <a:ext cx="127550" cy="151775"/>
            </a:xfrm>
            <a:custGeom>
              <a:avLst/>
              <a:gdLst>
                <a:gd name="connsiteX0" fmla="*/ 127550 w 127550"/>
                <a:gd name="connsiteY0" fmla="*/ 119850 h 151775"/>
                <a:gd name="connsiteX1" fmla="*/ 78463 w 127550"/>
                <a:gd name="connsiteY1" fmla="*/ 149813 h 151775"/>
                <a:gd name="connsiteX2" fmla="*/ 61250 w 127550"/>
                <a:gd name="connsiteY2" fmla="*/ 145350 h 151775"/>
                <a:gd name="connsiteX3" fmla="*/ 1963 w 127550"/>
                <a:gd name="connsiteY3" fmla="*/ 47175 h 151775"/>
                <a:gd name="connsiteX4" fmla="*/ 6425 w 127550"/>
                <a:gd name="connsiteY4" fmla="*/ 29963 h 151775"/>
                <a:gd name="connsiteX5" fmla="*/ 55513 w 127550"/>
                <a:gd name="connsiteY5" fmla="*/ 0 h 151775"/>
                <a:gd name="connsiteX6" fmla="*/ 127550 w 127550"/>
                <a:gd name="connsiteY6" fmla="*/ 119850 h 151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550" h="151775">
                  <a:moveTo>
                    <a:pt x="127550" y="119850"/>
                  </a:moveTo>
                  <a:lnTo>
                    <a:pt x="78463" y="149813"/>
                  </a:lnTo>
                  <a:cubicBezTo>
                    <a:pt x="72725" y="153638"/>
                    <a:pt x="64438" y="151725"/>
                    <a:pt x="61250" y="145350"/>
                  </a:cubicBezTo>
                  <a:lnTo>
                    <a:pt x="1963" y="47175"/>
                  </a:lnTo>
                  <a:cubicBezTo>
                    <a:pt x="-1862" y="41438"/>
                    <a:pt x="50" y="33150"/>
                    <a:pt x="6425" y="29963"/>
                  </a:cubicBezTo>
                  <a:lnTo>
                    <a:pt x="55513" y="0"/>
                  </a:lnTo>
                  <a:lnTo>
                    <a:pt x="127550" y="119850"/>
                  </a:lnTo>
                  <a:close/>
                </a:path>
              </a:pathLst>
            </a:custGeom>
            <a:solidFill>
              <a:schemeClr val="bg2"/>
            </a:solidFill>
            <a:ln w="6350" cap="flat">
              <a:noFill/>
              <a:prstDash val="solid"/>
              <a:miter/>
            </a:ln>
          </p:spPr>
          <p:txBody>
            <a:bodyPr rtlCol="0" anchor="ctr"/>
            <a:lstStyle/>
            <a:p>
              <a:endParaRPr lang="en-GB"/>
            </a:p>
          </p:txBody>
        </p:sp>
        <p:sp>
          <p:nvSpPr>
            <p:cNvPr id="43" name="Freeform: Shape 42">
              <a:extLst>
                <a:ext uri="{FF2B5EF4-FFF2-40B4-BE49-F238E27FC236}">
                  <a16:creationId xmlns:a16="http://schemas.microsoft.com/office/drawing/2014/main" id="{588CB037-7D94-46E0-80CF-EB4F8D5B5430}"/>
                </a:ext>
              </a:extLst>
            </p:cNvPr>
            <p:cNvSpPr/>
            <p:nvPr/>
          </p:nvSpPr>
          <p:spPr>
            <a:xfrm>
              <a:off x="2757774" y="1657038"/>
              <a:ext cx="269729" cy="149907"/>
            </a:xfrm>
            <a:custGeom>
              <a:avLst/>
              <a:gdLst>
                <a:gd name="connsiteX0" fmla="*/ 215542 w 269729"/>
                <a:gd name="connsiteY0" fmla="*/ 8382 h 149907"/>
                <a:gd name="connsiteX1" fmla="*/ 81667 w 269729"/>
                <a:gd name="connsiteY1" fmla="*/ 733 h 149907"/>
                <a:gd name="connsiteX2" fmla="*/ 78480 w 269729"/>
                <a:gd name="connsiteY2" fmla="*/ 95 h 149907"/>
                <a:gd name="connsiteX3" fmla="*/ 56805 w 269729"/>
                <a:gd name="connsiteY3" fmla="*/ 8382 h 149907"/>
                <a:gd name="connsiteX4" fmla="*/ 6442 w 269729"/>
                <a:gd name="connsiteY4" fmla="*/ 65757 h 149907"/>
                <a:gd name="connsiteX5" fmla="*/ 8992 w 269729"/>
                <a:gd name="connsiteY5" fmla="*/ 101458 h 149907"/>
                <a:gd name="connsiteX6" fmla="*/ 28117 w 269729"/>
                <a:gd name="connsiteY6" fmla="*/ 107833 h 149907"/>
                <a:gd name="connsiteX7" fmla="*/ 45330 w 269729"/>
                <a:gd name="connsiteY7" fmla="*/ 98908 h 149907"/>
                <a:gd name="connsiteX8" fmla="*/ 97605 w 269729"/>
                <a:gd name="connsiteY8" fmla="*/ 38982 h 149907"/>
                <a:gd name="connsiteX9" fmla="*/ 216817 w 269729"/>
                <a:gd name="connsiteY9" fmla="*/ 141620 h 149907"/>
                <a:gd name="connsiteX10" fmla="*/ 216817 w 269729"/>
                <a:gd name="connsiteY10" fmla="*/ 141620 h 149907"/>
                <a:gd name="connsiteX11" fmla="*/ 216817 w 269729"/>
                <a:gd name="connsiteY11" fmla="*/ 141620 h 149907"/>
                <a:gd name="connsiteX12" fmla="*/ 223830 w 269729"/>
                <a:gd name="connsiteY12" fmla="*/ 149908 h 149907"/>
                <a:gd name="connsiteX13" fmla="*/ 269730 w 269729"/>
                <a:gd name="connsiteY13" fmla="*/ 96995 h 149907"/>
                <a:gd name="connsiteX14" fmla="*/ 215542 w 269729"/>
                <a:gd name="connsiteY14" fmla="*/ 8382 h 14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9729" h="149907">
                  <a:moveTo>
                    <a:pt x="215542" y="8382"/>
                  </a:moveTo>
                  <a:cubicBezTo>
                    <a:pt x="162630" y="27507"/>
                    <a:pt x="124380" y="9020"/>
                    <a:pt x="81667" y="733"/>
                  </a:cubicBezTo>
                  <a:cubicBezTo>
                    <a:pt x="81030" y="733"/>
                    <a:pt x="78480" y="95"/>
                    <a:pt x="78480" y="95"/>
                  </a:cubicBezTo>
                  <a:cubicBezTo>
                    <a:pt x="70830" y="-543"/>
                    <a:pt x="62542" y="2007"/>
                    <a:pt x="56805" y="8382"/>
                  </a:cubicBezTo>
                  <a:lnTo>
                    <a:pt x="6442" y="65757"/>
                  </a:lnTo>
                  <a:cubicBezTo>
                    <a:pt x="-3120" y="76595"/>
                    <a:pt x="-1845" y="92533"/>
                    <a:pt x="8992" y="101458"/>
                  </a:cubicBezTo>
                  <a:cubicBezTo>
                    <a:pt x="14730" y="105920"/>
                    <a:pt x="21105" y="108470"/>
                    <a:pt x="28117" y="107833"/>
                  </a:cubicBezTo>
                  <a:cubicBezTo>
                    <a:pt x="34492" y="107195"/>
                    <a:pt x="40867" y="104645"/>
                    <a:pt x="45330" y="98908"/>
                  </a:cubicBezTo>
                  <a:cubicBezTo>
                    <a:pt x="45330" y="98908"/>
                    <a:pt x="97605" y="38982"/>
                    <a:pt x="97605" y="38982"/>
                  </a:cubicBezTo>
                  <a:lnTo>
                    <a:pt x="216817" y="141620"/>
                  </a:lnTo>
                  <a:lnTo>
                    <a:pt x="216817" y="141620"/>
                  </a:lnTo>
                  <a:lnTo>
                    <a:pt x="216817" y="141620"/>
                  </a:lnTo>
                  <a:cubicBezTo>
                    <a:pt x="220005" y="144808"/>
                    <a:pt x="221280" y="146083"/>
                    <a:pt x="223830" y="149908"/>
                  </a:cubicBezTo>
                  <a:lnTo>
                    <a:pt x="269730" y="96995"/>
                  </a:lnTo>
                  <a:lnTo>
                    <a:pt x="215542" y="8382"/>
                  </a:lnTo>
                  <a:close/>
                </a:path>
              </a:pathLst>
            </a:custGeom>
            <a:solidFill>
              <a:srgbClr val="FFFFFF"/>
            </a:solidFill>
            <a:ln w="6350" cap="flat">
              <a:noFill/>
              <a:prstDash val="solid"/>
              <a:miter/>
            </a:ln>
          </p:spPr>
          <p:txBody>
            <a:bodyPr rtlCol="0" anchor="ctr"/>
            <a:lstStyle/>
            <a:p>
              <a:endParaRPr lang="en-GB"/>
            </a:p>
          </p:txBody>
        </p:sp>
      </p:grpSp>
      <p:pic>
        <p:nvPicPr>
          <p:cNvPr id="59" name="Picture 49" descr="Warning with solid fill">
            <a:extLst>
              <a:ext uri="{FF2B5EF4-FFF2-40B4-BE49-F238E27FC236}">
                <a16:creationId xmlns:a16="http://schemas.microsoft.com/office/drawing/2014/main" id="{EB69B47A-8957-46CC-A47F-CFA059A311CF}"/>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391217" y="1469464"/>
            <a:ext cx="540000" cy="540000"/>
          </a:xfrm>
          <a:prstGeom prst="rect">
            <a:avLst/>
          </a:prstGeom>
        </p:spPr>
      </p:pic>
      <p:pic>
        <p:nvPicPr>
          <p:cNvPr id="65" name="Picture 49" descr="Warning with solid fill">
            <a:extLst>
              <a:ext uri="{FF2B5EF4-FFF2-40B4-BE49-F238E27FC236}">
                <a16:creationId xmlns:a16="http://schemas.microsoft.com/office/drawing/2014/main" id="{0709D19A-6445-4AED-9361-5302776EAA11}"/>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4458190" y="1539612"/>
            <a:ext cx="418338" cy="418338"/>
          </a:xfrm>
          <a:prstGeom prst="rect">
            <a:avLst/>
          </a:prstGeom>
        </p:spPr>
      </p:pic>
    </p:spTree>
    <p:extLst>
      <p:ext uri="{BB962C8B-B14F-4D97-AF65-F5344CB8AC3E}">
        <p14:creationId xmlns:p14="http://schemas.microsoft.com/office/powerpoint/2010/main" val="47396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person, building, outdoor, woman&#10;&#10;Description automatically generated">
            <a:extLst>
              <a:ext uri="{FF2B5EF4-FFF2-40B4-BE49-F238E27FC236}">
                <a16:creationId xmlns:a16="http://schemas.microsoft.com/office/drawing/2014/main" id="{65A7758D-643E-C94B-BBB8-C4116A62A07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8" name="Rectangle 7">
            <a:extLst>
              <a:ext uri="{FF2B5EF4-FFF2-40B4-BE49-F238E27FC236}">
                <a16:creationId xmlns:a16="http://schemas.microsoft.com/office/drawing/2014/main" id="{DAC75E6E-7BBB-8245-BCEB-0A2FA0AA66F8}"/>
              </a:ext>
            </a:extLst>
          </p:cNvPr>
          <p:cNvSpPr/>
          <p:nvPr/>
        </p:nvSpPr>
        <p:spPr bwMode="auto">
          <a:xfrm>
            <a:off x="0" y="0"/>
            <a:ext cx="12192000" cy="6858000"/>
          </a:xfrm>
          <a:prstGeom prst="rect">
            <a:avLst/>
          </a:prstGeom>
          <a:solidFill>
            <a:schemeClr val="accent4">
              <a:alpha val="90000"/>
            </a:schemeClr>
          </a:solidFill>
          <a:ln w="635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46800" tIns="64800" rIns="46800" bIns="64800" numCol="1" rtlCol="0" anchor="ctr" anchorCtr="0" compatLnSpc="1">
            <a:prstTxWarp prst="textNoShape">
              <a:avLst/>
            </a:prstTxWarp>
          </a:bodyPr>
          <a:lstStyle/>
          <a:p>
            <a:pPr marL="0" marR="0" lvl="0" indent="0" algn="ctr" defTabSz="728663" rtl="0" eaLnBrk="1" fontAlgn="base" latinLnBrk="0" hangingPunct="1">
              <a:lnSpc>
                <a:spcPct val="95000"/>
              </a:lnSpc>
              <a:spcBef>
                <a:spcPct val="0"/>
              </a:spcBef>
              <a:spcAft>
                <a:spcPct val="0"/>
              </a:spcAft>
              <a:buClr>
                <a:srgbClr val="FFFFFF"/>
              </a:buClr>
              <a:buSzTx/>
              <a:buFontTx/>
              <a:buNone/>
              <a:tabLst>
                <a:tab pos="4286250" algn="l"/>
              </a:tabLst>
              <a:defRPr/>
            </a:pPr>
            <a:endParaRPr kumimoji="0" lang="en-US" sz="1200" b="0" i="0" u="none" strike="noStrike" kern="0" cap="none" spc="0" normalizeH="0" baseline="0" noProof="0" dirty="0">
              <a:ln>
                <a:noFill/>
              </a:ln>
              <a:solidFill>
                <a:srgbClr val="000000"/>
              </a:solidFill>
              <a:effectLst/>
              <a:uLnTx/>
              <a:uFillTx/>
              <a:latin typeface="Credit Suisse Type Roman" pitchFamily="34" charset="0"/>
              <a:ea typeface="+mn-ea"/>
              <a:cs typeface="+mn-cs"/>
            </a:endParaRPr>
          </a:p>
        </p:txBody>
      </p:sp>
      <p:pic>
        <p:nvPicPr>
          <p:cNvPr id="9" name="Picture 8">
            <a:extLst>
              <a:ext uri="{FF2B5EF4-FFF2-40B4-BE49-F238E27FC236}">
                <a16:creationId xmlns:a16="http://schemas.microsoft.com/office/drawing/2014/main" id="{39D737A2-42E5-7A46-BF39-7EB7D3589B3D}"/>
              </a:ext>
            </a:extLst>
          </p:cNvPr>
          <p:cNvPicPr>
            <a:picLocks noChangeAspect="1"/>
          </p:cNvPicPr>
          <p:nvPr/>
        </p:nvPicPr>
        <p:blipFill>
          <a:blip r:embed="rId4"/>
          <a:stretch>
            <a:fillRect/>
          </a:stretch>
        </p:blipFill>
        <p:spPr>
          <a:xfrm>
            <a:off x="0" y="6226581"/>
            <a:ext cx="12192000" cy="317500"/>
          </a:xfrm>
          <a:prstGeom prst="rect">
            <a:avLst/>
          </a:prstGeom>
        </p:spPr>
      </p:pic>
      <p:sp>
        <p:nvSpPr>
          <p:cNvPr id="10" name="Text Placeholder 3">
            <a:extLst>
              <a:ext uri="{FF2B5EF4-FFF2-40B4-BE49-F238E27FC236}">
                <a16:creationId xmlns:a16="http://schemas.microsoft.com/office/drawing/2014/main" id="{8915A892-76EE-7849-B790-F1CEB9035635}"/>
              </a:ext>
            </a:extLst>
          </p:cNvPr>
          <p:cNvSpPr txBox="1">
            <a:spLocks/>
          </p:cNvSpPr>
          <p:nvPr/>
        </p:nvSpPr>
        <p:spPr>
          <a:xfrm>
            <a:off x="540000" y="540000"/>
            <a:ext cx="10980000" cy="540000"/>
          </a:xfrm>
          <a:prstGeom prst="rect">
            <a:avLst/>
          </a:prstGeom>
        </p:spPr>
        <p:txBody>
          <a:bodyPr lIns="0" tIns="0" rIns="0" bIns="0">
            <a:noAutofit/>
          </a:bodyPr>
          <a:lstStyle>
            <a:lvl1pPr marL="0" indent="0" algn="l" defTabSz="728663" rtl="0" eaLnBrk="1" fontAlgn="base" hangingPunct="1">
              <a:lnSpc>
                <a:spcPts val="3000"/>
              </a:lnSpc>
              <a:spcBef>
                <a:spcPts val="0"/>
              </a:spcBef>
              <a:spcAft>
                <a:spcPts val="0"/>
              </a:spcAft>
              <a:buClr>
                <a:schemeClr val="accent1"/>
              </a:buClr>
              <a:buSzPct val="150000"/>
              <a:buFontTx/>
              <a:buNone/>
              <a:defRPr lang="en-US" altLang="ja-JP" sz="2400" b="0" i="0" dirty="0" smtClean="0">
                <a:solidFill>
                  <a:schemeClr val="bg1"/>
                </a:solidFill>
                <a:latin typeface="Trebuchet MS" panose="020B0703020202090204" pitchFamily="34" charset="0"/>
                <a:ea typeface="+mn-ea"/>
                <a:cs typeface="+mn-cs"/>
              </a:defRPr>
            </a:lvl1pPr>
            <a:lvl2pPr marL="1588" indent="0" algn="l" defTabSz="728663" rtl="0" eaLnBrk="1" fontAlgn="base" hangingPunct="1">
              <a:lnSpc>
                <a:spcPct val="95000"/>
              </a:lnSpc>
              <a:spcBef>
                <a:spcPct val="36000"/>
              </a:spcBef>
              <a:spcAft>
                <a:spcPct val="0"/>
              </a:spcAft>
              <a:buClr>
                <a:schemeClr val="tx1"/>
              </a:buClr>
              <a:buSzPct val="120000"/>
              <a:buFontTx/>
              <a:buNone/>
              <a:defRPr lang="en-US" altLang="ja-JP" sz="1400" dirty="0" smtClean="0">
                <a:solidFill>
                  <a:srgbClr val="595959"/>
                </a:solidFill>
                <a:latin typeface="Calibri" panose="020F0502020204030204" pitchFamily="34" charset="0"/>
              </a:defRPr>
            </a:lvl2pPr>
            <a:lvl3pPr marL="3175" indent="0" algn="l" defTabSz="728663" rtl="0" eaLnBrk="1" fontAlgn="base" hangingPunct="1">
              <a:lnSpc>
                <a:spcPct val="95000"/>
              </a:lnSpc>
              <a:spcBef>
                <a:spcPct val="0"/>
              </a:spcBef>
              <a:spcAft>
                <a:spcPct val="0"/>
              </a:spcAft>
              <a:buClr>
                <a:schemeClr val="accent1"/>
              </a:buClr>
              <a:buSzPct val="100000"/>
              <a:buFontTx/>
              <a:buNone/>
              <a:defRPr lang="en-US" altLang="ja-JP" sz="1400" dirty="0" smtClean="0">
                <a:solidFill>
                  <a:srgbClr val="595959"/>
                </a:solidFill>
                <a:latin typeface="Calibri" panose="020F0502020204030204" pitchFamily="34" charset="0"/>
              </a:defRPr>
            </a:lvl3pPr>
            <a:lvl4pPr marL="3619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4pPr>
            <a:lvl5pPr marL="628650" indent="0" algn="l" defTabSz="728663" rtl="0" eaLnBrk="1" fontAlgn="base" hangingPunct="1">
              <a:lnSpc>
                <a:spcPts val="1600"/>
              </a:lnSpc>
              <a:spcBef>
                <a:spcPct val="0"/>
              </a:spcBef>
              <a:spcAft>
                <a:spcPts val="1000"/>
              </a:spcAft>
              <a:buClr>
                <a:schemeClr val="accent1"/>
              </a:buClr>
              <a:buSzPct val="100000"/>
              <a:buFontTx/>
              <a:buNone/>
              <a:defRPr lang="en-US" altLang="ja-JP" sz="1200" b="0" i="0" dirty="0" smtClean="0">
                <a:solidFill>
                  <a:srgbClr val="595959"/>
                </a:solidFill>
                <a:latin typeface="Trebuchet MS" panose="020B0703020202090204" pitchFamily="34" charset="0"/>
              </a:defRPr>
            </a:lvl5pPr>
            <a:lvl6pPr marL="1268413" indent="-342900" algn="l" defTabSz="728663" rtl="0" eaLnBrk="1" fontAlgn="base" hangingPunct="1">
              <a:lnSpc>
                <a:spcPts val="1600"/>
              </a:lnSpc>
              <a:spcBef>
                <a:spcPct val="0"/>
              </a:spcBef>
              <a:spcAft>
                <a:spcPts val="1000"/>
              </a:spcAft>
              <a:buClr>
                <a:schemeClr val="accent2"/>
              </a:buClr>
              <a:buSzPct val="100000"/>
              <a:buFont typeface="Arial" panose="020B0604020202020204" pitchFamily="34" charset="0"/>
              <a:buChar char="•"/>
              <a:defRPr sz="1200" b="0" i="0">
                <a:solidFill>
                  <a:schemeClr val="tx1"/>
                </a:solidFill>
                <a:latin typeface="Trebuchet MS" panose="020B0703020202090204" pitchFamily="34" charset="0"/>
              </a:defRPr>
            </a:lvl6pPr>
            <a:lvl7pPr marL="1620838" indent="-238125" algn="l" defTabSz="728663" rtl="0" eaLnBrk="1" fontAlgn="base" hangingPunct="1">
              <a:lnSpc>
                <a:spcPts val="1600"/>
              </a:lnSpc>
              <a:spcBef>
                <a:spcPct val="0"/>
              </a:spcBef>
              <a:spcAft>
                <a:spcPts val="1000"/>
              </a:spcAft>
              <a:buClr>
                <a:schemeClr val="accent2"/>
              </a:buClr>
              <a:buSzPct val="100000"/>
              <a:buFont typeface="Courier New" panose="02070309020205020404" pitchFamily="49" charset="0"/>
              <a:buChar char="o"/>
              <a:defRPr sz="1200" b="0" i="0">
                <a:solidFill>
                  <a:schemeClr val="tx1"/>
                </a:solidFill>
                <a:latin typeface="Trebuchet MS" panose="020B0703020202090204" pitchFamily="34" charset="0"/>
              </a:defRPr>
            </a:lvl7pPr>
            <a:lvl8pPr marL="20780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8pPr>
            <a:lvl9pPr marL="2535238" indent="-238125" algn="l" defTabSz="728663" rtl="0" eaLnBrk="1" fontAlgn="base" hangingPunct="1">
              <a:lnSpc>
                <a:spcPct val="95000"/>
              </a:lnSpc>
              <a:spcBef>
                <a:spcPct val="0"/>
              </a:spcBef>
              <a:spcAft>
                <a:spcPct val="0"/>
              </a:spcAft>
              <a:buClr>
                <a:schemeClr val="tx1"/>
              </a:buClr>
              <a:buFont typeface="Credit Suisse Type Roman" pitchFamily="34" charset="0"/>
              <a:buChar char="−"/>
              <a:defRPr sz="1400">
                <a:solidFill>
                  <a:schemeClr val="tx1"/>
                </a:solidFill>
                <a:latin typeface="+mn-lt"/>
              </a:defRPr>
            </a:lvl9pPr>
          </a:lstStyle>
          <a:p>
            <a:pPr marL="0" marR="0" lvl="0" indent="0" algn="l" defTabSz="728663" rtl="0" eaLnBrk="1" fontAlgn="base" latinLnBrk="0" hangingPunct="1">
              <a:lnSpc>
                <a:spcPts val="3000"/>
              </a:lnSpc>
              <a:spcBef>
                <a:spcPts val="0"/>
              </a:spcBef>
              <a:spcAft>
                <a:spcPts val="0"/>
              </a:spcAft>
              <a:buClr>
                <a:srgbClr val="CC5299"/>
              </a:buClr>
              <a:buSzPct val="150000"/>
              <a:buFontTx/>
              <a:buNone/>
              <a:tabLst/>
              <a:defRPr/>
            </a:pPr>
            <a:r>
              <a:rPr kumimoji="0" lang="en-GB" altLang="ja-JP" sz="2400" b="0" i="0" u="none" strike="noStrike" kern="0" cap="none" spc="0" normalizeH="0" baseline="0" noProof="0" dirty="0">
                <a:ln>
                  <a:noFill/>
                </a:ln>
                <a:solidFill>
                  <a:prstClr val="white"/>
                </a:solidFill>
                <a:effectLst/>
                <a:uLnTx/>
                <a:uFillTx/>
                <a:latin typeface="Trebuchet MS" panose="020B0703020202090204" pitchFamily="34" charset="0"/>
                <a:ea typeface="HG丸ｺﾞｼｯｸM-PRO" panose="020F0400000000000000" pitchFamily="34" charset="-128"/>
                <a:cs typeface="+mn-cs"/>
              </a:rPr>
              <a:t>Tracking the changes in digitisation</a:t>
            </a:r>
          </a:p>
        </p:txBody>
      </p:sp>
      <p:cxnSp>
        <p:nvCxnSpPr>
          <p:cNvPr id="13" name="Straight Connector 12">
            <a:extLst>
              <a:ext uri="{FF2B5EF4-FFF2-40B4-BE49-F238E27FC236}">
                <a16:creationId xmlns:a16="http://schemas.microsoft.com/office/drawing/2014/main" id="{FD6A81F0-5D9C-ED4E-8388-4E454FD40F3D}"/>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9B55E913-47F0-4DE9-8051-3D59378F19F5}"/>
              </a:ext>
            </a:extLst>
          </p:cNvPr>
          <p:cNvCxnSpPr/>
          <p:nvPr/>
        </p:nvCxnSpPr>
        <p:spPr bwMode="auto">
          <a:xfrm>
            <a:off x="540000" y="1080000"/>
            <a:ext cx="540000" cy="0"/>
          </a:xfrm>
          <a:prstGeom prst="line">
            <a:avLst/>
          </a:prstGeom>
          <a:solidFill>
            <a:schemeClr val="accent1"/>
          </a:solidFill>
          <a:ln w="19050"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nvGrpSpPr>
          <p:cNvPr id="15" name="Group 14">
            <a:extLst>
              <a:ext uri="{FF2B5EF4-FFF2-40B4-BE49-F238E27FC236}">
                <a16:creationId xmlns:a16="http://schemas.microsoft.com/office/drawing/2014/main" id="{282703D5-EF61-45A2-AC73-4DA46F70BC6B}"/>
              </a:ext>
            </a:extLst>
          </p:cNvPr>
          <p:cNvGrpSpPr/>
          <p:nvPr/>
        </p:nvGrpSpPr>
        <p:grpSpPr>
          <a:xfrm>
            <a:off x="857888" y="1239825"/>
            <a:ext cx="2004830" cy="490243"/>
            <a:chOff x="613473" y="1250268"/>
            <a:chExt cx="2004830" cy="490243"/>
          </a:xfrm>
        </p:grpSpPr>
        <p:sp>
          <p:nvSpPr>
            <p:cNvPr id="58" name="TextBox 57">
              <a:extLst>
                <a:ext uri="{FF2B5EF4-FFF2-40B4-BE49-F238E27FC236}">
                  <a16:creationId xmlns:a16="http://schemas.microsoft.com/office/drawing/2014/main" id="{5C161CE3-0683-4BB0-9BA2-DED537AF6D5F}"/>
                </a:ext>
              </a:extLst>
            </p:cNvPr>
            <p:cNvSpPr txBox="1"/>
            <p:nvPr/>
          </p:nvSpPr>
          <p:spPr>
            <a:xfrm>
              <a:off x="1178303" y="1269503"/>
              <a:ext cx="1440000" cy="430887"/>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Hybrid infrastructure</a:t>
              </a:r>
            </a:p>
          </p:txBody>
        </p:sp>
        <p:pic>
          <p:nvPicPr>
            <p:cNvPr id="72" name="Graphic 71">
              <a:extLst>
                <a:ext uri="{FF2B5EF4-FFF2-40B4-BE49-F238E27FC236}">
                  <a16:creationId xmlns:a16="http://schemas.microsoft.com/office/drawing/2014/main" id="{F95372DF-DF02-4BDF-B0AE-CFB466C017EF}"/>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613473" y="1250268"/>
              <a:ext cx="501644" cy="490243"/>
            </a:xfrm>
            <a:prstGeom prst="rect">
              <a:avLst/>
            </a:prstGeom>
          </p:spPr>
        </p:pic>
      </p:grpSp>
      <p:grpSp>
        <p:nvGrpSpPr>
          <p:cNvPr id="11" name="Group 10">
            <a:extLst>
              <a:ext uri="{FF2B5EF4-FFF2-40B4-BE49-F238E27FC236}">
                <a16:creationId xmlns:a16="http://schemas.microsoft.com/office/drawing/2014/main" id="{772E7F47-5854-4E81-AD54-5F11DC803675}"/>
              </a:ext>
            </a:extLst>
          </p:cNvPr>
          <p:cNvGrpSpPr/>
          <p:nvPr/>
        </p:nvGrpSpPr>
        <p:grpSpPr>
          <a:xfrm>
            <a:off x="3942416" y="1184203"/>
            <a:ext cx="1785428" cy="540393"/>
            <a:chOff x="2932311" y="1189676"/>
            <a:chExt cx="1785428" cy="540393"/>
          </a:xfrm>
        </p:grpSpPr>
        <p:sp>
          <p:nvSpPr>
            <p:cNvPr id="57" name="TextBox 56">
              <a:extLst>
                <a:ext uri="{FF2B5EF4-FFF2-40B4-BE49-F238E27FC236}">
                  <a16:creationId xmlns:a16="http://schemas.microsoft.com/office/drawing/2014/main" id="{AE9A3E27-C8E2-4B14-A72B-6F07E30ADDF7}"/>
                </a:ext>
              </a:extLst>
            </p:cNvPr>
            <p:cNvSpPr txBox="1"/>
            <p:nvPr/>
          </p:nvSpPr>
          <p:spPr>
            <a:xfrm>
              <a:off x="3277739"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Digital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Futura Medium" panose="020B0602020204020303" pitchFamily="34" charset="-79"/>
                </a:rPr>
                <a:t>workspace</a:t>
              </a:r>
            </a:p>
          </p:txBody>
        </p:sp>
        <p:pic>
          <p:nvPicPr>
            <p:cNvPr id="73" name="Graphic 72">
              <a:extLst>
                <a:ext uri="{FF2B5EF4-FFF2-40B4-BE49-F238E27FC236}">
                  <a16:creationId xmlns:a16="http://schemas.microsoft.com/office/drawing/2014/main" id="{35DD1EFA-DF90-4F3D-AF01-B5F1232675D3}"/>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932311" y="1189676"/>
              <a:ext cx="446651" cy="540393"/>
            </a:xfrm>
            <a:prstGeom prst="rect">
              <a:avLst/>
            </a:prstGeom>
          </p:spPr>
        </p:pic>
      </p:grpSp>
      <p:grpSp>
        <p:nvGrpSpPr>
          <p:cNvPr id="7" name="Group 6">
            <a:extLst>
              <a:ext uri="{FF2B5EF4-FFF2-40B4-BE49-F238E27FC236}">
                <a16:creationId xmlns:a16="http://schemas.microsoft.com/office/drawing/2014/main" id="{5DB564A8-2664-428B-9C0E-12D5E51F3825}"/>
              </a:ext>
            </a:extLst>
          </p:cNvPr>
          <p:cNvGrpSpPr/>
          <p:nvPr/>
        </p:nvGrpSpPr>
        <p:grpSpPr>
          <a:xfrm>
            <a:off x="6695945" y="1250268"/>
            <a:ext cx="1833660" cy="469359"/>
            <a:chOff x="5192265" y="1250268"/>
            <a:chExt cx="1833660" cy="469359"/>
          </a:xfrm>
        </p:grpSpPr>
        <p:sp>
          <p:nvSpPr>
            <p:cNvPr id="37" name="TextBox 36">
              <a:extLst>
                <a:ext uri="{FF2B5EF4-FFF2-40B4-BE49-F238E27FC236}">
                  <a16:creationId xmlns:a16="http://schemas.microsoft.com/office/drawing/2014/main" id="{FFD5A2A3-7565-4E1D-AC33-153D33C913E3}"/>
                </a:ext>
              </a:extLst>
            </p:cNvPr>
            <p:cNvSpPr txBox="1"/>
            <p:nvPr/>
          </p:nvSpPr>
          <p:spPr>
            <a:xfrm>
              <a:off x="5585925" y="1250268"/>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Cyber </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security</a:t>
              </a:r>
            </a:p>
          </p:txBody>
        </p:sp>
        <p:pic>
          <p:nvPicPr>
            <p:cNvPr id="74" name="Graphic 73">
              <a:extLst>
                <a:ext uri="{FF2B5EF4-FFF2-40B4-BE49-F238E27FC236}">
                  <a16:creationId xmlns:a16="http://schemas.microsoft.com/office/drawing/2014/main" id="{386986A2-AF8A-465B-9396-7F4EE5EEE418}"/>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5192265" y="1291864"/>
              <a:ext cx="501644" cy="408314"/>
            </a:xfrm>
            <a:prstGeom prst="rect">
              <a:avLst/>
            </a:prstGeom>
          </p:spPr>
        </p:pic>
      </p:grpSp>
      <p:grpSp>
        <p:nvGrpSpPr>
          <p:cNvPr id="4" name="Group 3">
            <a:extLst>
              <a:ext uri="{FF2B5EF4-FFF2-40B4-BE49-F238E27FC236}">
                <a16:creationId xmlns:a16="http://schemas.microsoft.com/office/drawing/2014/main" id="{6CAD3FC4-8F19-4A6D-8E23-D20458EE8E69}"/>
              </a:ext>
            </a:extLst>
          </p:cNvPr>
          <p:cNvGrpSpPr/>
          <p:nvPr/>
        </p:nvGrpSpPr>
        <p:grpSpPr>
          <a:xfrm>
            <a:off x="539750" y="1812693"/>
            <a:ext cx="11144250" cy="4202023"/>
            <a:chOff x="539750" y="1812693"/>
            <a:chExt cx="8757393" cy="4202023"/>
          </a:xfrm>
        </p:grpSpPr>
        <p:sp>
          <p:nvSpPr>
            <p:cNvPr id="34" name="Rectangle 33">
              <a:extLst>
                <a:ext uri="{FF2B5EF4-FFF2-40B4-BE49-F238E27FC236}">
                  <a16:creationId xmlns:a16="http://schemas.microsoft.com/office/drawing/2014/main" id="{342C37E8-75AA-478C-8C8F-F394B0BB5D91}"/>
                </a:ext>
              </a:extLst>
            </p:cNvPr>
            <p:cNvSpPr/>
            <p:nvPr/>
          </p:nvSpPr>
          <p:spPr>
            <a:xfrm>
              <a:off x="539750" y="1828800"/>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Extensible cloud technology is key to the future insurance platform.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Smart agency owners and IT leaders know they need to automate marketing, </a:t>
              </a:r>
              <a:r>
                <a:rPr kumimoji="0" lang="en-GB" sz="1200" b="0" i="0" u="none" strike="noStrike" kern="1200" cap="none" spc="0" normalizeH="0" baseline="0" noProof="0" dirty="0" err="1">
                  <a:ln>
                    <a:noFill/>
                  </a:ln>
                  <a:solidFill>
                    <a:prstClr val="white"/>
                  </a:solidFill>
                  <a:effectLst/>
                  <a:uLnTx/>
                  <a:uFillTx/>
                  <a:latin typeface="Trebuchet MS" panose="020B0603020202020204" pitchFamily="34" charset="0"/>
                  <a:ea typeface="+mn-ea"/>
                  <a:cs typeface="+mn-cs"/>
                </a:rPr>
                <a:t>ePayments</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email and text messages as part of their digital transformation. They are aware of the need for chatbots, self-service customer portals and remote reporting. And it all needs to be accessible in one unified platform, available to agents and customers anywhere, anytime. Legacy platforms often provide a basic toolset, but they don’t make adding new functionalities easy. With advances in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1">
                    <a:extLst>
                      <a:ext uri="{A12FA001-AC4F-418D-AE19-62706E023703}">
                        <ahyp:hlinkClr xmlns:ahyp="http://schemas.microsoft.com/office/drawing/2018/hyperlinkcolor" val="tx"/>
                      </a:ext>
                    </a:extLst>
                  </a:hlinkClick>
                </a:rPr>
                <a:t>API technology</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this is now possible and easier than ever for insurance agencies, brokers, and MGAs. </a:t>
              </a:r>
            </a:p>
          </p:txBody>
        </p:sp>
        <p:sp>
          <p:nvSpPr>
            <p:cNvPr id="35" name="Rectangle 34">
              <a:extLst>
                <a:ext uri="{FF2B5EF4-FFF2-40B4-BE49-F238E27FC236}">
                  <a16:creationId xmlns:a16="http://schemas.microsoft.com/office/drawing/2014/main" id="{715638DE-A84B-45D1-9250-4077595C1B6C}"/>
                </a:ext>
              </a:extLst>
            </p:cNvPr>
            <p:cNvSpPr/>
            <p:nvPr/>
          </p:nvSpPr>
          <p:spPr>
            <a:xfrm>
              <a:off x="2776766"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blending of a human and an AI workforce will be key to customer experience and efficiency.</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While most insurance companies still face obstacles of siloed customer data between departments, leading to unproductive and costly mistakes, the industry should be moving toward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2">
                    <a:extLst>
                      <a:ext uri="{A12FA001-AC4F-418D-AE19-62706E023703}">
                        <ahyp:hlinkClr xmlns:ahyp="http://schemas.microsoft.com/office/drawing/2018/hyperlinkcolor" val="tx"/>
                      </a:ext>
                    </a:extLst>
                  </a:hlinkClick>
                </a:rPr>
                <a:t>experiential AI</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Every siloed department, from fraud detection claims processing to underwriting, distribution, pricing, cybersecurity, and customer service, stands to benefit from meaningful human-centric experiential AI to assess risk faster, automate workflows, assign human tasks, and enhance the customer experience. Experiential AI uses human-guided algorithms to solve real world problems. </a:t>
              </a:r>
            </a:p>
          </p:txBody>
        </p:sp>
        <p:sp>
          <p:nvSpPr>
            <p:cNvPr id="75" name="Rectangle 74">
              <a:extLst>
                <a:ext uri="{FF2B5EF4-FFF2-40B4-BE49-F238E27FC236}">
                  <a16:creationId xmlns:a16="http://schemas.microsoft.com/office/drawing/2014/main" id="{22FCBD54-6078-4254-A388-FA8232588A2C}"/>
                </a:ext>
              </a:extLst>
            </p:cNvPr>
            <p:cNvSpPr/>
            <p:nvPr/>
          </p:nvSpPr>
          <p:spPr>
            <a:xfrm>
              <a:off x="4990723"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Rising digitisation is </a:t>
              </a:r>
              <a:r>
                <a:rPr kumimoji="0" lang="en-GB" sz="1200" b="0" i="0" u="none" strike="noStrike" kern="1200" cap="none" spc="0" normalizeH="0" baseline="0" noProof="0" dirty="0">
                  <a:ln>
                    <a:noFill/>
                  </a:ln>
                  <a:solidFill>
                    <a:schemeClr val="bg2"/>
                  </a:solidFill>
                  <a:effectLst/>
                  <a:uLnTx/>
                  <a:uFillTx/>
                  <a:latin typeface="Trebuchet MS" panose="020B0603020202020204" pitchFamily="34" charset="0"/>
                  <a:ea typeface="+mn-ea"/>
                  <a:cs typeface="+mn-cs"/>
                  <a:hlinkClick r:id="rId13">
                    <a:extLst>
                      <a:ext uri="{A12FA001-AC4F-418D-AE19-62706E023703}">
                        <ahyp:hlinkClr xmlns:ahyp="http://schemas.microsoft.com/office/drawing/2018/hyperlinkcolor" val="tx"/>
                      </a:ext>
                    </a:extLst>
                  </a:hlinkClick>
                </a:rPr>
                <a:t>also</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 exposing more firms to security vulnerabilities.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The rate of </a:t>
              </a:r>
              <a:r>
                <a:rPr kumimoji="0" lang="en-GB" sz="1200" b="0" i="0" u="none" strike="noStrike" kern="1200" cap="none" spc="0" normalizeH="0" baseline="0" noProof="0" dirty="0">
                  <a:ln>
                    <a:noFill/>
                  </a:ln>
                  <a:solidFill>
                    <a:srgbClr val="0070C0"/>
                  </a:solidFill>
                  <a:effectLst/>
                  <a:uLnTx/>
                  <a:uFillTx/>
                  <a:latin typeface="Trebuchet MS" panose="020B0603020202020204" pitchFamily="34" charset="0"/>
                  <a:ea typeface="+mn-ea"/>
                  <a:cs typeface="+mn-cs"/>
                  <a:hlinkClick r:id="rId14">
                    <a:extLst>
                      <a:ext uri="{A12FA001-AC4F-418D-AE19-62706E023703}">
                        <ahyp:hlinkClr xmlns:ahyp="http://schemas.microsoft.com/office/drawing/2018/hyperlinkcolor" val="tx"/>
                      </a:ext>
                    </a:extLst>
                  </a:hlinkClick>
                </a:rPr>
                <a:t>suspected global digital fraud attempts </a:t>
              </a: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 the insurance industry has experienced the greatest rise on a year-over-year basis, increasing 159% between Q2 2021 and Q2 2022. The research showed that even though there was a global decline of 14% of suspected digital fraud attempts across industries, the insurance and logistics industries witnessed the biggest increase. First-party application fraud in the insurance industry was at the top insurance-focused fraud activity recorded.</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p:txBody>
        </p:sp>
        <p:sp>
          <p:nvSpPr>
            <p:cNvPr id="78" name="Rectangle 77">
              <a:extLst>
                <a:ext uri="{FF2B5EF4-FFF2-40B4-BE49-F238E27FC236}">
                  <a16:creationId xmlns:a16="http://schemas.microsoft.com/office/drawing/2014/main" id="{09040B20-8443-4A24-9476-1446B189BE11}"/>
                </a:ext>
              </a:extLst>
            </p:cNvPr>
            <p:cNvSpPr/>
            <p:nvPr/>
          </p:nvSpPr>
          <p:spPr>
            <a:xfrm>
              <a:off x="7218590" y="1812693"/>
              <a:ext cx="2078553" cy="4185916"/>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GB" sz="1200" dirty="0">
                  <a:solidFill>
                    <a:prstClr val="white"/>
                  </a:solidFill>
                  <a:latin typeface="Trebuchet MS" panose="020B0603020202020204" pitchFamily="34" charset="0"/>
                </a:rPr>
                <a:t>With the economy declining the focus on costs will remain high.</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Insurers are digitising in response to industry drivers but IT cost has risen by 24% for P&amp;C and by 12% for life over the past five years, yet legacy IT and a lack of standardization is driving complexity and cost. As much as 80% goes on maintenance leaving a limited amount for innovation. All this will put pressure on IT budgets and so making sure that IT is maximizing the investment and getting the most of its assets is crucial.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200" dirty="0">
                <a:solidFill>
                  <a:prstClr val="white"/>
                </a:solidFill>
                <a:latin typeface="Trebuchet MS" panose="020B0603020202020204" pitchFamily="34" charset="0"/>
              </a:endParaRPr>
            </a:p>
          </p:txBody>
        </p:sp>
      </p:grpSp>
      <p:grpSp>
        <p:nvGrpSpPr>
          <p:cNvPr id="6" name="Group 5">
            <a:extLst>
              <a:ext uri="{FF2B5EF4-FFF2-40B4-BE49-F238E27FC236}">
                <a16:creationId xmlns:a16="http://schemas.microsoft.com/office/drawing/2014/main" id="{ED00AA60-F6E4-417C-9183-B88883F04A04}"/>
              </a:ext>
            </a:extLst>
          </p:cNvPr>
          <p:cNvGrpSpPr/>
          <p:nvPr/>
        </p:nvGrpSpPr>
        <p:grpSpPr>
          <a:xfrm>
            <a:off x="9375027" y="1179234"/>
            <a:ext cx="1899044" cy="540393"/>
            <a:chOff x="7354748" y="1189676"/>
            <a:chExt cx="1899044" cy="540393"/>
          </a:xfrm>
        </p:grpSpPr>
        <p:sp>
          <p:nvSpPr>
            <p:cNvPr id="76" name="TextBox 75">
              <a:extLst>
                <a:ext uri="{FF2B5EF4-FFF2-40B4-BE49-F238E27FC236}">
                  <a16:creationId xmlns:a16="http://schemas.microsoft.com/office/drawing/2014/main" id="{A06C8FE1-A95D-48F9-87C2-1CCD534406C3}"/>
                </a:ext>
              </a:extLst>
            </p:cNvPr>
            <p:cNvSpPr txBox="1"/>
            <p:nvPr/>
          </p:nvSpPr>
          <p:spPr>
            <a:xfrm>
              <a:off x="7813792" y="1225193"/>
              <a:ext cx="1440000" cy="469359"/>
            </a:xfrm>
            <a:prstGeom prst="rect">
              <a:avLst/>
            </a:prstGeom>
            <a:noFill/>
          </p:spPr>
          <p:txBody>
            <a:bodyPr wrap="square" lIns="0" tIns="0" rIns="0" bIns="0" rtlCol="0">
              <a:spAutoFit/>
            </a:bodyPr>
            <a:lstStyle/>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IT</a:t>
              </a:r>
            </a:p>
            <a:p>
              <a:pPr marL="0" marR="0" lvl="0" indent="0" algn="ctr" defTabSz="457200" rtl="0" eaLnBrk="1" fontAlgn="auto" latinLnBrk="0" hangingPunct="1">
                <a:lnSpc>
                  <a:spcPct val="100000"/>
                </a:lnSpc>
                <a:spcBef>
                  <a:spcPts val="0"/>
                </a:spcBef>
                <a:spcAft>
                  <a:spcPts val="30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rPr>
                <a:t>intelligence</a:t>
              </a:r>
            </a:p>
          </p:txBody>
        </p:sp>
        <p:pic>
          <p:nvPicPr>
            <p:cNvPr id="79" name="Graphic 78">
              <a:extLst>
                <a:ext uri="{FF2B5EF4-FFF2-40B4-BE49-F238E27FC236}">
                  <a16:creationId xmlns:a16="http://schemas.microsoft.com/office/drawing/2014/main" id="{896E53AC-60E1-430F-B158-A183E3AA49F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354748" y="1189676"/>
              <a:ext cx="459043" cy="540393"/>
            </a:xfrm>
            <a:prstGeom prst="rect">
              <a:avLst/>
            </a:prstGeom>
          </p:spPr>
        </p:pic>
      </p:grpSp>
    </p:spTree>
    <p:extLst>
      <p:ext uri="{BB962C8B-B14F-4D97-AF65-F5344CB8AC3E}">
        <p14:creationId xmlns:p14="http://schemas.microsoft.com/office/powerpoint/2010/main" val="542004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053E4D-6C92-C940-B280-F765FE4459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1" name="Rectangle 30">
            <a:extLst>
              <a:ext uri="{FF2B5EF4-FFF2-40B4-BE49-F238E27FC236}">
                <a16:creationId xmlns:a16="http://schemas.microsoft.com/office/drawing/2014/main" id="{C5494A4C-E1D4-814B-B798-79CB2E0D18B5}"/>
              </a:ext>
            </a:extLst>
          </p:cNvPr>
          <p:cNvSpPr/>
          <p:nvPr/>
        </p:nvSpPr>
        <p:spPr>
          <a:xfrm>
            <a:off x="0" y="0"/>
            <a:ext cx="5748728" cy="6858000"/>
          </a:xfrm>
          <a:prstGeom prst="rect">
            <a:avLst/>
          </a:prstGeom>
          <a:solidFill>
            <a:srgbClr val="1181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09A35BA-E644-E542-936B-F0D41EA6E670}"/>
              </a:ext>
            </a:extLst>
          </p:cNvPr>
          <p:cNvPicPr>
            <a:picLocks noChangeAspect="1"/>
          </p:cNvPicPr>
          <p:nvPr/>
        </p:nvPicPr>
        <p:blipFill>
          <a:blip r:embed="rId4"/>
          <a:stretch>
            <a:fillRect/>
          </a:stretch>
        </p:blipFill>
        <p:spPr>
          <a:xfrm>
            <a:off x="0" y="6226581"/>
            <a:ext cx="12192000" cy="317500"/>
          </a:xfrm>
          <a:prstGeom prst="rect">
            <a:avLst/>
          </a:prstGeom>
        </p:spPr>
      </p:pic>
      <p:sp>
        <p:nvSpPr>
          <p:cNvPr id="14" name="TextBox 13">
            <a:extLst>
              <a:ext uri="{FF2B5EF4-FFF2-40B4-BE49-F238E27FC236}">
                <a16:creationId xmlns:a16="http://schemas.microsoft.com/office/drawing/2014/main" id="{BC194EE9-9B4B-8140-A4FE-E4D90DAEF67F}"/>
              </a:ext>
            </a:extLst>
          </p:cNvPr>
          <p:cNvSpPr txBox="1"/>
          <p:nvPr/>
        </p:nvSpPr>
        <p:spPr>
          <a:xfrm>
            <a:off x="403727" y="452363"/>
            <a:ext cx="6139480" cy="523220"/>
          </a:xfrm>
          <a:prstGeom prst="rect">
            <a:avLst/>
          </a:prstGeom>
          <a:noFill/>
        </p:spPr>
        <p:txBody>
          <a:bodyPr wrap="square" rtlCol="0">
            <a:spAutoFit/>
          </a:bodyPr>
          <a:lstStyle/>
          <a:p>
            <a:r>
              <a:rPr lang="en-GB" sz="2800">
                <a:solidFill>
                  <a:schemeClr val="bg1"/>
                </a:solidFill>
                <a:latin typeface="+mj-lt"/>
              </a:rPr>
              <a:t>In summary</a:t>
            </a:r>
          </a:p>
        </p:txBody>
      </p:sp>
      <p:cxnSp>
        <p:nvCxnSpPr>
          <p:cNvPr id="16" name="Straight Connector 15">
            <a:extLst>
              <a:ext uri="{FF2B5EF4-FFF2-40B4-BE49-F238E27FC236}">
                <a16:creationId xmlns:a16="http://schemas.microsoft.com/office/drawing/2014/main" id="{A05CFC34-A292-A84B-9902-2A5E580BC6E4}"/>
              </a:ext>
            </a:extLst>
          </p:cNvPr>
          <p:cNvCxnSpPr>
            <a:cxnSpLocks/>
          </p:cNvCxnSpPr>
          <p:nvPr/>
        </p:nvCxnSpPr>
        <p:spPr>
          <a:xfrm>
            <a:off x="487180" y="966866"/>
            <a:ext cx="509722"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C8A8535-1254-5549-B65D-5174F69D0A4E}"/>
              </a:ext>
            </a:extLst>
          </p:cNvPr>
          <p:cNvSpPr/>
          <p:nvPr/>
        </p:nvSpPr>
        <p:spPr>
          <a:xfrm>
            <a:off x="403727" y="1733549"/>
            <a:ext cx="4150486" cy="3957815"/>
          </a:xfrm>
          <a:prstGeom prst="rect">
            <a:avLst/>
          </a:prstGeom>
        </p:spPr>
        <p:txBody>
          <a:bodyPr wrap="square">
            <a:spAutoFit/>
          </a:bodyPr>
          <a:lstStyle/>
          <a:p>
            <a:pPr>
              <a:lnSpc>
                <a:spcPts val="2120"/>
              </a:lnSpc>
              <a:spcAft>
                <a:spcPts val="1500"/>
              </a:spcAft>
            </a:pPr>
            <a:r>
              <a:rPr lang="en-GB" sz="1600" b="1" dirty="0">
                <a:solidFill>
                  <a:schemeClr val="bg1"/>
                </a:solidFill>
                <a:cs typeface="Futura Medium" panose="020B0602020204020303" pitchFamily="34" charset="-79"/>
              </a:rPr>
              <a:t>To evolve and compete, insurance firms need to innovate: </a:t>
            </a:r>
            <a:r>
              <a:rPr lang="en-GB" sz="1600" dirty="0">
                <a:solidFill>
                  <a:schemeClr val="bg1"/>
                </a:solidFill>
              </a:rPr>
              <a:t>innovate to create brilliant experiences for customers,  digital platforms for products and intelligent operations.</a:t>
            </a:r>
          </a:p>
          <a:p>
            <a:pPr>
              <a:lnSpc>
                <a:spcPts val="2120"/>
              </a:lnSpc>
              <a:spcAft>
                <a:spcPts val="1500"/>
              </a:spcAft>
            </a:pPr>
            <a:r>
              <a:rPr lang="en-GB" sz="1600" dirty="0">
                <a:solidFill>
                  <a:schemeClr val="bg1"/>
                </a:solidFill>
              </a:rPr>
              <a:t>The COVID-19 pandemic has accelerated digital transformation by three to four years, and highlighted the need for operational resilience in the new normal.</a:t>
            </a:r>
          </a:p>
          <a:p>
            <a:pPr>
              <a:lnSpc>
                <a:spcPts val="2120"/>
              </a:lnSpc>
              <a:spcAft>
                <a:spcPts val="1200"/>
              </a:spcAft>
            </a:pPr>
            <a:r>
              <a:rPr lang="en-GB" sz="1600" dirty="0">
                <a:solidFill>
                  <a:schemeClr val="bg1"/>
                </a:solidFill>
              </a:rPr>
              <a:t>All innovation needs to be underpinned by</a:t>
            </a:r>
            <a:br>
              <a:rPr lang="en-GB" sz="1600" dirty="0">
                <a:solidFill>
                  <a:schemeClr val="bg1"/>
                </a:solidFill>
              </a:rPr>
            </a:br>
            <a:r>
              <a:rPr lang="en-GB" sz="1600" dirty="0">
                <a:solidFill>
                  <a:schemeClr val="bg1"/>
                </a:solidFill>
              </a:rPr>
              <a:t>a modern infrastructure that can adapt to your changing needs, securely and cost efficiently.</a:t>
            </a:r>
          </a:p>
        </p:txBody>
      </p:sp>
      <p:pic>
        <p:nvPicPr>
          <p:cNvPr id="3" name="Picture 2">
            <a:extLst>
              <a:ext uri="{FF2B5EF4-FFF2-40B4-BE49-F238E27FC236}">
                <a16:creationId xmlns:a16="http://schemas.microsoft.com/office/drawing/2014/main" id="{99992D89-5496-D443-9274-054953CAE4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3948" y="0"/>
            <a:ext cx="7150608" cy="6858000"/>
          </a:xfrm>
          <a:prstGeom prst="rect">
            <a:avLst/>
          </a:prstGeom>
        </p:spPr>
      </p:pic>
    </p:spTree>
    <p:extLst>
      <p:ext uri="{BB962C8B-B14F-4D97-AF65-F5344CB8AC3E}">
        <p14:creationId xmlns:p14="http://schemas.microsoft.com/office/powerpoint/2010/main" val="284230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Softcat palette">
      <a:dk1>
        <a:sysClr val="windowText" lastClr="000000"/>
      </a:dk1>
      <a:lt1>
        <a:sysClr val="window" lastClr="FFFFFF"/>
      </a:lt1>
      <a:dk2>
        <a:srgbClr val="915DA3"/>
      </a:dk2>
      <a:lt2>
        <a:srgbClr val="068FCF"/>
      </a:lt2>
      <a:accent1>
        <a:srgbClr val="CC5299"/>
      </a:accent1>
      <a:accent2>
        <a:srgbClr val="FBBD56"/>
      </a:accent2>
      <a:accent3>
        <a:srgbClr val="BED140"/>
      </a:accent3>
      <a:accent4>
        <a:srgbClr val="7B4783"/>
      </a:accent4>
      <a:accent5>
        <a:srgbClr val="00ACA2"/>
      </a:accent5>
      <a:accent6>
        <a:srgbClr val="006962"/>
      </a:accent6>
      <a:hlink>
        <a:srgbClr val="585858"/>
      </a:hlink>
      <a:folHlink>
        <a:srgbClr val="00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C Theme">
  <a:themeElements>
    <a:clrScheme name="SOFTCAT#3">
      <a:dk1>
        <a:srgbClr val="000000"/>
      </a:dk1>
      <a:lt1>
        <a:srgbClr val="FFFFFF"/>
      </a:lt1>
      <a:dk2>
        <a:srgbClr val="4A2656"/>
      </a:dk2>
      <a:lt2>
        <a:srgbClr val="979797"/>
      </a:lt2>
      <a:accent1>
        <a:srgbClr val="915DA7"/>
      </a:accent1>
      <a:accent2>
        <a:srgbClr val="D0509D"/>
      </a:accent2>
      <a:accent3>
        <a:srgbClr val="1891D1"/>
      </a:accent3>
      <a:accent4>
        <a:srgbClr val="FFC81C"/>
      </a:accent4>
      <a:accent5>
        <a:srgbClr val="B3D452"/>
      </a:accent5>
      <a:accent6>
        <a:srgbClr val="00ACA1"/>
      </a:accent6>
      <a:hlink>
        <a:srgbClr val="0B95D4"/>
      </a:hlink>
      <a:folHlink>
        <a:srgbClr val="BF4E4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sz="1200" b="0" i="0" u="none" strike="noStrike" cap="none" normalizeH="0" baseline="0" smtClean="0">
            <a:ln>
              <a:noFill/>
            </a:ln>
            <a:solidFill>
              <a:schemeClr val="tx1"/>
            </a:solidFill>
            <a:effectLst/>
            <a:latin typeface="Credit Suisse Type Roman" pitchFamily="34" charset="0"/>
          </a:defRPr>
        </a:defPPr>
      </a:lstStyle>
    </a:lnDef>
  </a:objectDefaults>
  <a:extraClrSchemeLst>
    <a:extraClrScheme>
      <a:clrScheme name="FlysheetAndBody 1">
        <a:dk1>
          <a:srgbClr val="000000"/>
        </a:dk1>
        <a:lt1>
          <a:srgbClr val="FFFFFF"/>
        </a:lt1>
        <a:dk2>
          <a:srgbClr val="7898B3"/>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C Theme" id="{C3DD5F9F-3DF3-4CDC-8965-6E17CD9E2E77}" vid="{EE74EDA8-11B5-4104-862D-FFC54EBD48D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36a254dd-6ac7-40c4-97d7-aeba50659f60">
      <UserInfo>
        <DisplayName>Tom Jones</DisplayName>
        <AccountId>335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CEAA3ED83769418C6506B85F838786" ma:contentTypeVersion="6" ma:contentTypeDescription="Create a new document." ma:contentTypeScope="" ma:versionID="fd9be40d3644a995432639a4e147884f">
  <xsd:schema xmlns:xsd="http://www.w3.org/2001/XMLSchema" xmlns:xs="http://www.w3.org/2001/XMLSchema" xmlns:p="http://schemas.microsoft.com/office/2006/metadata/properties" xmlns:ns2="297d1787-6fdc-4a11-bf72-380025fd1097" xmlns:ns3="36a254dd-6ac7-40c4-97d7-aeba50659f60" targetNamespace="http://schemas.microsoft.com/office/2006/metadata/properties" ma:root="true" ma:fieldsID="b98c0017e70c34eb00658bfa942b240f" ns2:_="" ns3:_="">
    <xsd:import namespace="297d1787-6fdc-4a11-bf72-380025fd1097"/>
    <xsd:import namespace="36a254dd-6ac7-40c4-97d7-aeba50659f6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d1787-6fdc-4a11-bf72-380025fd10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a254dd-6ac7-40c4-97d7-aeba50659f6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9B7119-C887-408D-8E22-ED221F1234A9}">
  <ds:schemaRefs>
    <ds:schemaRef ds:uri="http://purl.org/dc/elements/1.1/"/>
    <ds:schemaRef ds:uri="http://purl.org/dc/dcmitype/"/>
    <ds:schemaRef ds:uri="36a254dd-6ac7-40c4-97d7-aeba50659f60"/>
    <ds:schemaRef ds:uri="http://schemas.microsoft.com/office/2006/documentManagement/types"/>
    <ds:schemaRef ds:uri="http://www.w3.org/XML/1998/namespace"/>
    <ds:schemaRef ds:uri="http://purl.org/dc/terms/"/>
    <ds:schemaRef ds:uri="http://schemas.microsoft.com/office/infopath/2007/PartnerControls"/>
    <ds:schemaRef ds:uri="http://schemas.microsoft.com/office/2006/metadata/properties"/>
    <ds:schemaRef ds:uri="http://schemas.openxmlformats.org/package/2006/metadata/core-properties"/>
    <ds:schemaRef ds:uri="297d1787-6fdc-4a11-bf72-380025fd1097"/>
  </ds:schemaRefs>
</ds:datastoreItem>
</file>

<file path=customXml/itemProps2.xml><?xml version="1.0" encoding="utf-8"?>
<ds:datastoreItem xmlns:ds="http://schemas.openxmlformats.org/officeDocument/2006/customXml" ds:itemID="{C806B5EC-4F29-493D-8D23-062FC2E00F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d1787-6fdc-4a11-bf72-380025fd1097"/>
    <ds:schemaRef ds:uri="36a254dd-6ac7-40c4-97d7-aeba50659f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C54268-A7A4-4EAB-9C46-F0F57D5B69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1237</TotalTime>
  <Words>3730</Words>
  <Application>Microsoft Office PowerPoint</Application>
  <PresentationFormat>Widescreen</PresentationFormat>
  <Paragraphs>294</Paragraphs>
  <Slides>10</Slides>
  <Notes>10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10</vt:i4>
      </vt:variant>
    </vt:vector>
  </HeadingPairs>
  <TitlesOfParts>
    <vt:vector size="20" baseType="lpstr">
      <vt:lpstr>Arial</vt:lpstr>
      <vt:lpstr>Calibri</vt:lpstr>
      <vt:lpstr>Courier New</vt:lpstr>
      <vt:lpstr>Credit Suisse Type Roman</vt:lpstr>
      <vt:lpstr>Proxima Nova</vt:lpstr>
      <vt:lpstr>Proxima Nova Light</vt:lpstr>
      <vt:lpstr>Trebuchet MS</vt:lpstr>
      <vt:lpstr>Wingdings</vt:lpstr>
      <vt:lpstr>1_Office Theme</vt:lpstr>
      <vt:lpstr>SC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Dylan Foster-Edwards</dc:creator>
  <cp:lastModifiedBy>Jeremy Griggs</cp:lastModifiedBy>
  <cp:revision>6</cp:revision>
  <cp:lastPrinted>2019-09-09T13:55:52Z</cp:lastPrinted>
  <dcterms:modified xsi:type="dcterms:W3CDTF">2022-09-05T13:07:17Z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0x01010026CEAA3ED83769418C6506B85F838786</vt:lpwstr>
  </property>
  <property fmtid="{D5CDD505-2E9C-101B-9397-08002B2CF9AE}" pid="3" name="_dlc_DocIdItemGuid">
    <vt:lpwstr>a7094d27-8466-4a97-a503-d0643929be56</vt:lpwstr>
  </property>
  <property fmtid="{D5CDD505-2E9C-101B-9397-08002B2CF9AE}" pid="4" name="AuthorIds_UIVersion_6144">
    <vt:lpwstr>13</vt:lpwstr>
  </property>
  <property fmtid="{D5CDD505-2E9C-101B-9397-08002B2CF9AE}" pid="5" name="MSIP_Label_7fce863d-7cc9-456a-9404-bbebbb1d789e_Enabled">
    <vt:lpwstr>True</vt:lpwstr>
  </property>
  <property fmtid="{D5CDD505-2E9C-101B-9397-08002B2CF9AE}" pid="6" name="MSIP_Label_7fce863d-7cc9-456a-9404-bbebbb1d789e_SiteId">
    <vt:lpwstr>c3d431f1-3e02-4c62-a825-79cd8f9e2053</vt:lpwstr>
  </property>
  <property fmtid="{D5CDD505-2E9C-101B-9397-08002B2CF9AE}" pid="7" name="MSIP_Label_7fce863d-7cc9-456a-9404-bbebbb1d789e_Owner">
    <vt:lpwstr>JackDo@Softcat.com</vt:lpwstr>
  </property>
  <property fmtid="{D5CDD505-2E9C-101B-9397-08002B2CF9AE}" pid="8" name="MSIP_Label_7fce863d-7cc9-456a-9404-bbebbb1d789e_SetDate">
    <vt:lpwstr>2020-02-12T08:54:33.9415443Z</vt:lpwstr>
  </property>
  <property fmtid="{D5CDD505-2E9C-101B-9397-08002B2CF9AE}" pid="9" name="MSIP_Label_7fce863d-7cc9-456a-9404-bbebbb1d789e_Name">
    <vt:lpwstr>Public</vt:lpwstr>
  </property>
  <property fmtid="{D5CDD505-2E9C-101B-9397-08002B2CF9AE}" pid="10" name="MSIP_Label_7fce863d-7cc9-456a-9404-bbebbb1d789e_Application">
    <vt:lpwstr>Microsoft Azure Information Protection</vt:lpwstr>
  </property>
  <property fmtid="{D5CDD505-2E9C-101B-9397-08002B2CF9AE}" pid="11" name="MSIP_Label_7fce863d-7cc9-456a-9404-bbebbb1d789e_Extended_MSFT_Method">
    <vt:lpwstr>Manual</vt:lpwstr>
  </property>
  <property fmtid="{D5CDD505-2E9C-101B-9397-08002B2CF9AE}" pid="12" name="Sensitivity">
    <vt:lpwstr>Public</vt:lpwstr>
  </property>
</Properties>
</file>