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4"/>
    <p:sldMasterId id="2147483660" r:id="rId5"/>
  </p:sldMasterIdLst>
  <p:notesMasterIdLst>
    <p:notesMasterId r:id="rId16"/>
  </p:notesMasterIdLst>
  <p:sldIdLst>
    <p:sldId id="334" r:id="rId6"/>
    <p:sldId id="494" r:id="rId7"/>
    <p:sldId id="491" r:id="rId8"/>
    <p:sldId id="495" r:id="rId9"/>
    <p:sldId id="492" r:id="rId10"/>
    <p:sldId id="496" r:id="rId11"/>
    <p:sldId id="490" r:id="rId12"/>
    <p:sldId id="475" r:id="rId13"/>
    <p:sldId id="489" r:id="rId14"/>
    <p:sldId id="481" r:id="rId15"/>
  </p:sldIdLst>
  <p:sldSz cx="12192000" cy="6858000"/>
  <p:notesSz cx="6669088"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21" userDrawn="1">
          <p15:clr>
            <a:srgbClr val="A4A3A4"/>
          </p15:clr>
        </p15:guide>
        <p15:guide id="2" pos="7061" userDrawn="1">
          <p15:clr>
            <a:srgbClr val="A4A3A4"/>
          </p15:clr>
        </p15:guide>
        <p15:guide id="3" orient="horz" pos="14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ka Ulrichova" initials="LU" lastIdx="10" clrIdx="0">
    <p:extLst>
      <p:ext uri="{19B8F6BF-5375-455C-9EA6-DF929625EA0E}">
        <p15:presenceInfo xmlns:p15="http://schemas.microsoft.com/office/powerpoint/2012/main" userId="S::lenka.ulrichova@differentiated.co.uk::9b483e27-3f76-4c1b-baa6-f074fc1ea4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8FCF"/>
    <a:srgbClr val="BECF4C"/>
    <a:srgbClr val="F7BA5E"/>
    <a:srgbClr val="A33B43"/>
    <a:srgbClr val="6E214E"/>
    <a:srgbClr val="5B3661"/>
    <a:srgbClr val="001946"/>
    <a:srgbClr val="C5484F"/>
    <a:srgbClr val="2B679C"/>
    <a:srgbClr val="CD4A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F1B6AE-E4A4-4BAA-9E8E-81C1687E6C89}" v="43" dt="2022-09-02T14:31:20.9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33" autoAdjust="0"/>
  </p:normalViewPr>
  <p:slideViewPr>
    <p:cSldViewPr snapToGrid="0">
      <p:cViewPr varScale="1">
        <p:scale>
          <a:sx n="101" d="100"/>
          <a:sy n="101" d="100"/>
        </p:scale>
        <p:origin x="876" y="102"/>
      </p:cViewPr>
      <p:guideLst>
        <p:guide orient="horz" pos="3521"/>
        <p:guide pos="7061"/>
        <p:guide orient="horz" pos="142"/>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emy Griggs" userId="91682ee4e611b417" providerId="LiveId" clId="{F5F1B6AE-E4A4-4BAA-9E8E-81C1687E6C89}"/>
    <pc:docChg chg="undo custSel modSld">
      <pc:chgData name="Jeremy Griggs" userId="91682ee4e611b417" providerId="LiveId" clId="{F5F1B6AE-E4A4-4BAA-9E8E-81C1687E6C89}" dt="2022-09-02T14:32:53.305" v="1899" actId="6549"/>
      <pc:docMkLst>
        <pc:docMk/>
      </pc:docMkLst>
      <pc:sldChg chg="modSp mod">
        <pc:chgData name="Jeremy Griggs" userId="91682ee4e611b417" providerId="LiveId" clId="{F5F1B6AE-E4A4-4BAA-9E8E-81C1687E6C89}" dt="2022-09-02T14:10:21.029" v="1554" actId="20577"/>
        <pc:sldMkLst>
          <pc:docMk/>
          <pc:sldMk cId="542004905" sldId="475"/>
        </pc:sldMkLst>
        <pc:spChg chg="mod">
          <ac:chgData name="Jeremy Griggs" userId="91682ee4e611b417" providerId="LiveId" clId="{F5F1B6AE-E4A4-4BAA-9E8E-81C1687E6C89}" dt="2022-09-02T14:10:21.029" v="1554" actId="20577"/>
          <ac:spMkLst>
            <pc:docMk/>
            <pc:sldMk cId="542004905" sldId="475"/>
            <ac:spMk id="34" creationId="{342C37E8-75AA-478C-8C8F-F394B0BB5D91}"/>
          </ac:spMkLst>
        </pc:spChg>
        <pc:spChg chg="mod">
          <ac:chgData name="Jeremy Griggs" userId="91682ee4e611b417" providerId="LiveId" clId="{F5F1B6AE-E4A4-4BAA-9E8E-81C1687E6C89}" dt="2022-09-02T13:44:10.079" v="1186" actId="114"/>
          <ac:spMkLst>
            <pc:docMk/>
            <pc:sldMk cId="542004905" sldId="475"/>
            <ac:spMk id="35" creationId="{715638DE-A84B-45D1-9250-4077595C1B6C}"/>
          </ac:spMkLst>
        </pc:spChg>
        <pc:spChg chg="mod">
          <ac:chgData name="Jeremy Griggs" userId="91682ee4e611b417" providerId="LiveId" clId="{F5F1B6AE-E4A4-4BAA-9E8E-81C1687E6C89}" dt="2022-09-02T13:44:12.526" v="1187" actId="114"/>
          <ac:spMkLst>
            <pc:docMk/>
            <pc:sldMk cId="542004905" sldId="475"/>
            <ac:spMk id="75" creationId="{22FCBD54-6078-4254-A388-FA8232588A2C}"/>
          </ac:spMkLst>
        </pc:spChg>
        <pc:spChg chg="mod">
          <ac:chgData name="Jeremy Griggs" userId="91682ee4e611b417" providerId="LiveId" clId="{F5F1B6AE-E4A4-4BAA-9E8E-81C1687E6C89}" dt="2022-09-02T13:44:26.614" v="1204" actId="20577"/>
          <ac:spMkLst>
            <pc:docMk/>
            <pc:sldMk cId="542004905" sldId="475"/>
            <ac:spMk id="78" creationId="{09040B20-8443-4A24-9476-1446B189BE11}"/>
          </ac:spMkLst>
        </pc:spChg>
      </pc:sldChg>
      <pc:sldChg chg="modSp mod">
        <pc:chgData name="Jeremy Griggs" userId="91682ee4e611b417" providerId="LiveId" clId="{F5F1B6AE-E4A4-4BAA-9E8E-81C1687E6C89}" dt="2022-09-02T14:29:34.831" v="1822" actId="20577"/>
        <pc:sldMkLst>
          <pc:docMk/>
          <pc:sldMk cId="3550163182" sldId="495"/>
        </pc:sldMkLst>
        <pc:spChg chg="mod">
          <ac:chgData name="Jeremy Griggs" userId="91682ee4e611b417" providerId="LiveId" clId="{F5F1B6AE-E4A4-4BAA-9E8E-81C1687E6C89}" dt="2022-09-02T14:12:02.495" v="1566" actId="207"/>
          <ac:spMkLst>
            <pc:docMk/>
            <pc:sldMk cId="3550163182" sldId="495"/>
            <ac:spMk id="36" creationId="{DB8E0FAF-3C23-4193-BE2F-EDB4547C8801}"/>
          </ac:spMkLst>
        </pc:spChg>
        <pc:spChg chg="mod">
          <ac:chgData name="Jeremy Griggs" userId="91682ee4e611b417" providerId="LiveId" clId="{F5F1B6AE-E4A4-4BAA-9E8E-81C1687E6C89}" dt="2022-09-02T14:29:31.517" v="1821" actId="404"/>
          <ac:spMkLst>
            <pc:docMk/>
            <pc:sldMk cId="3550163182" sldId="495"/>
            <ac:spMk id="38" creationId="{8DE80808-EB0D-4E1B-8B85-0F7769529F80}"/>
          </ac:spMkLst>
        </pc:spChg>
        <pc:spChg chg="mod">
          <ac:chgData name="Jeremy Griggs" userId="91682ee4e611b417" providerId="LiveId" clId="{F5F1B6AE-E4A4-4BAA-9E8E-81C1687E6C89}" dt="2022-09-02T14:29:34.831" v="1822" actId="20577"/>
          <ac:spMkLst>
            <pc:docMk/>
            <pc:sldMk cId="3550163182" sldId="495"/>
            <ac:spMk id="39" creationId="{B8DDC1FE-E17F-4D8D-83D7-193BB4EFE23B}"/>
          </ac:spMkLst>
        </pc:spChg>
        <pc:spChg chg="mod">
          <ac:chgData name="Jeremy Griggs" userId="91682ee4e611b417" providerId="LiveId" clId="{F5F1B6AE-E4A4-4BAA-9E8E-81C1687E6C89}" dt="2022-09-02T14:27:15.197" v="1774" actId="20577"/>
          <ac:spMkLst>
            <pc:docMk/>
            <pc:sldMk cId="3550163182" sldId="495"/>
            <ac:spMk id="82" creationId="{E16B9DD8-6AC8-46DF-BB85-36DD11832732}"/>
          </ac:spMkLst>
        </pc:spChg>
        <pc:spChg chg="mod">
          <ac:chgData name="Jeremy Griggs" userId="91682ee4e611b417" providerId="LiveId" clId="{F5F1B6AE-E4A4-4BAA-9E8E-81C1687E6C89}" dt="2022-09-02T13:46:32.273" v="1239" actId="20577"/>
          <ac:spMkLst>
            <pc:docMk/>
            <pc:sldMk cId="3550163182" sldId="495"/>
            <ac:spMk id="83" creationId="{448FD7A3-9A35-4C0E-9FBA-425B1AE1357B}"/>
          </ac:spMkLst>
        </pc:spChg>
      </pc:sldChg>
      <pc:sldChg chg="modSp mod">
        <pc:chgData name="Jeremy Griggs" userId="91682ee4e611b417" providerId="LiveId" clId="{F5F1B6AE-E4A4-4BAA-9E8E-81C1687E6C89}" dt="2022-09-02T14:32:53.305" v="1899" actId="6549"/>
        <pc:sldMkLst>
          <pc:docMk/>
          <pc:sldMk cId="2387504693" sldId="496"/>
        </pc:sldMkLst>
        <pc:spChg chg="mod">
          <ac:chgData name="Jeremy Griggs" userId="91682ee4e611b417" providerId="LiveId" clId="{F5F1B6AE-E4A4-4BAA-9E8E-81C1687E6C89}" dt="2022-09-02T14:30:19.917" v="1824" actId="6549"/>
          <ac:spMkLst>
            <pc:docMk/>
            <pc:sldMk cId="2387504693" sldId="496"/>
            <ac:spMk id="36" creationId="{DB8E0FAF-3C23-4193-BE2F-EDB4547C8801}"/>
          </ac:spMkLst>
        </pc:spChg>
        <pc:spChg chg="mod">
          <ac:chgData name="Jeremy Griggs" userId="91682ee4e611b417" providerId="LiveId" clId="{F5F1B6AE-E4A4-4BAA-9E8E-81C1687E6C89}" dt="2022-09-02T14:32:53.305" v="1899" actId="6549"/>
          <ac:spMkLst>
            <pc:docMk/>
            <pc:sldMk cId="2387504693" sldId="496"/>
            <ac:spMk id="38" creationId="{8DE80808-EB0D-4E1B-8B85-0F7769529F80}"/>
          </ac:spMkLst>
        </pc:spChg>
        <pc:spChg chg="mod">
          <ac:chgData name="Jeremy Griggs" userId="91682ee4e611b417" providerId="LiveId" clId="{F5F1B6AE-E4A4-4BAA-9E8E-81C1687E6C89}" dt="2022-09-02T14:07:45.045" v="1546" actId="20577"/>
          <ac:spMkLst>
            <pc:docMk/>
            <pc:sldMk cId="2387504693" sldId="496"/>
            <ac:spMk id="39" creationId="{B8DDC1FE-E17F-4D8D-83D7-193BB4EFE23B}"/>
          </ac:spMkLst>
        </pc:spChg>
        <pc:spChg chg="mod">
          <ac:chgData name="Jeremy Griggs" userId="91682ee4e611b417" providerId="LiveId" clId="{F5F1B6AE-E4A4-4BAA-9E8E-81C1687E6C89}" dt="2022-09-02T14:28:53.979" v="1804" actId="404"/>
          <ac:spMkLst>
            <pc:docMk/>
            <pc:sldMk cId="2387504693" sldId="496"/>
            <ac:spMk id="82" creationId="{E16B9DD8-6AC8-46DF-BB85-36DD11832732}"/>
          </ac:spMkLst>
        </pc:spChg>
        <pc:spChg chg="mod">
          <ac:chgData name="Jeremy Griggs" userId="91682ee4e611b417" providerId="LiveId" clId="{F5F1B6AE-E4A4-4BAA-9E8E-81C1687E6C89}" dt="2022-09-02T14:31:59.681" v="1897" actId="20577"/>
          <ac:spMkLst>
            <pc:docMk/>
            <pc:sldMk cId="2387504693" sldId="496"/>
            <ac:spMk id="83" creationId="{448FD7A3-9A35-4C0E-9FBA-425B1AE1357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135"/>
          </a:xfrm>
          <a:prstGeom prst="rect">
            <a:avLst/>
          </a:prstGeom>
        </p:spPr>
        <p:txBody>
          <a:bodyPr vert="horz" lIns="91440" tIns="45720" rIns="91440" bIns="45720" rtlCol="0"/>
          <a:lstStyle>
            <a:lvl1pPr algn="r">
              <a:defRPr sz="1200"/>
            </a:lvl1pPr>
          </a:lstStyle>
          <a:p>
            <a:fld id="{2E241699-AF59-4561-9D98-B4B9A5CC2E85}" type="datetimeFigureOut">
              <a:rPr lang="en-GB" smtClean="0"/>
              <a:t>02/09/2022</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958"/>
            <a:ext cx="533527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889938"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30091"/>
            <a:ext cx="2889938" cy="498134"/>
          </a:xfrm>
          <a:prstGeom prst="rect">
            <a:avLst/>
          </a:prstGeom>
        </p:spPr>
        <p:txBody>
          <a:bodyPr vert="horz" lIns="91440" tIns="45720" rIns="91440" bIns="45720" rtlCol="0" anchor="b"/>
          <a:lstStyle>
            <a:lvl1pPr algn="r">
              <a:defRPr sz="1200"/>
            </a:lvl1pPr>
          </a:lstStyle>
          <a:p>
            <a:fld id="{544500A2-1A37-41CA-951B-2751FAF85F10}" type="slidenum">
              <a:rPr lang="en-GB" smtClean="0"/>
              <a:t>‹#›</a:t>
            </a:fld>
            <a:endParaRPr lang="en-GB"/>
          </a:p>
        </p:txBody>
      </p:sp>
    </p:spTree>
    <p:extLst>
      <p:ext uri="{BB962C8B-B14F-4D97-AF65-F5344CB8AC3E}">
        <p14:creationId xmlns:p14="http://schemas.microsoft.com/office/powerpoint/2010/main" val="900213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FRAME,  say something like:</a:t>
            </a:r>
          </a:p>
          <a:p>
            <a:endParaRPr lang="en-GB" b="1" i="1" dirty="0"/>
          </a:p>
          <a:p>
            <a:pPr marL="171450" indent="-171450">
              <a:buFont typeface="Arial" panose="020B0604020202020204" pitchFamily="34" charset="0"/>
              <a:buChar char="•"/>
            </a:pPr>
            <a:r>
              <a:rPr lang="en-GB" sz="1200" b="0" kern="1200" dirty="0">
                <a:solidFill>
                  <a:schemeClr val="tx1"/>
                </a:solidFill>
                <a:latin typeface="+mn-lt"/>
                <a:ea typeface="+mn-ea"/>
                <a:cs typeface="+mn-cs"/>
              </a:rPr>
              <a:t>Thanks for giving us an hour of your time, we appreciate how busy you are and if we can give you some time back after this discussion, we certainly will!</a:t>
            </a:r>
          </a:p>
          <a:p>
            <a:pPr marL="171450" indent="-171450">
              <a:buFont typeface="Arial" panose="020B0604020202020204" pitchFamily="34" charset="0"/>
              <a:buChar char="•"/>
            </a:pPr>
            <a:r>
              <a:rPr lang="en-GB" sz="1200" b="0" kern="1200" dirty="0">
                <a:solidFill>
                  <a:schemeClr val="tx1"/>
                </a:solidFill>
                <a:latin typeface="+mn-lt"/>
                <a:ea typeface="+mn-ea"/>
                <a:cs typeface="+mn-cs"/>
              </a:rPr>
              <a:t>Having been a successful IT partner to many Healthcare firms for a long time, we are now investing a bit more of our time trying to better understand our Healthcare customers</a:t>
            </a:r>
          </a:p>
          <a:p>
            <a:pPr marL="171450" indent="-171450">
              <a:buFont typeface="Arial" panose="020B0604020202020204" pitchFamily="34" charset="0"/>
              <a:buChar char="•"/>
            </a:pPr>
            <a:r>
              <a:rPr lang="en-GB" sz="1200" b="0" kern="1200" dirty="0">
                <a:solidFill>
                  <a:schemeClr val="tx1"/>
                </a:solidFill>
                <a:latin typeface="+mn-lt"/>
                <a:ea typeface="+mn-ea"/>
                <a:cs typeface="+mn-cs"/>
              </a:rPr>
              <a:t>So, with that in mind, we’d like to share what, based on our research we think is really going on in your world and the specific challenges you face to maintain and grow your businesses.  We’ll talk about the pressures and challenges you face and of course what we think IT needs to deliver for you. </a:t>
            </a:r>
          </a:p>
          <a:p>
            <a:pPr marL="171450" indent="-171450">
              <a:buFont typeface="Arial" panose="020B0604020202020204" pitchFamily="34" charset="0"/>
              <a:buChar char="•"/>
            </a:pPr>
            <a:r>
              <a:rPr lang="en-GB" sz="1200" b="0" kern="1200" dirty="0">
                <a:solidFill>
                  <a:schemeClr val="tx1"/>
                </a:solidFill>
                <a:latin typeface="+mn-lt"/>
                <a:ea typeface="+mn-ea"/>
                <a:cs typeface="+mn-cs"/>
              </a:rPr>
              <a:t>We’re not Healthcare experts so there might be a few holes and a few things might be a bit out of date;  Similarly we don’t have time to go into any potential solutions in any technical detail, but we will be happy to cover any of that offline after today</a:t>
            </a:r>
          </a:p>
          <a:p>
            <a:pPr marL="171450" indent="-171450">
              <a:buFont typeface="Arial" panose="020B0604020202020204" pitchFamily="34" charset="0"/>
              <a:buChar char="•"/>
            </a:pPr>
            <a:r>
              <a:rPr lang="en-GB" sz="1200" b="1" kern="1200" dirty="0">
                <a:solidFill>
                  <a:schemeClr val="tx1"/>
                </a:solidFill>
                <a:latin typeface="+mn-lt"/>
                <a:ea typeface="+mn-ea"/>
                <a:cs typeface="+mn-cs"/>
              </a:rPr>
              <a:t>Our desired outcome</a:t>
            </a:r>
            <a:r>
              <a:rPr lang="en-GB" sz="1200" b="0" kern="1200" dirty="0">
                <a:solidFill>
                  <a:schemeClr val="tx1"/>
                </a:solidFill>
                <a:latin typeface="+mn-lt"/>
                <a:ea typeface="+mn-ea"/>
                <a:cs typeface="+mn-cs"/>
              </a:rPr>
              <a:t> is simply to  - share our research with you;  </a:t>
            </a:r>
            <a:r>
              <a:rPr lang="en-GB" dirty="0"/>
              <a:t>explore </a:t>
            </a:r>
            <a:r>
              <a:rPr lang="en-GB" sz="1200" b="0" kern="1200" dirty="0">
                <a:solidFill>
                  <a:schemeClr val="tx1"/>
                </a:solidFill>
                <a:latin typeface="+mn-lt"/>
                <a:ea typeface="+mn-ea"/>
                <a:cs typeface="+mn-cs"/>
              </a:rPr>
              <a:t>those aspects that resonate with your firm and potentially take away some areas for further discussion.  </a:t>
            </a:r>
          </a:p>
          <a:p>
            <a:pPr marL="171450" indent="-171450">
              <a:buFont typeface="Arial" panose="020B0604020202020204" pitchFamily="34" charset="0"/>
              <a:buChar char="•"/>
            </a:pPr>
            <a:r>
              <a:rPr lang="en-GB" sz="1200" b="0" kern="1200" dirty="0">
                <a:solidFill>
                  <a:schemeClr val="tx1"/>
                </a:solidFill>
                <a:latin typeface="+mn-lt"/>
                <a:ea typeface="+mn-ea"/>
                <a:cs typeface="+mn-cs"/>
              </a:rPr>
              <a:t>As we are keen to keep improving, we’d ask you to be really open and provide us with constructive feedback so that we can provide a better service to you and our other Healthcare customers.</a:t>
            </a:r>
          </a:p>
          <a:p>
            <a:pPr marL="171450" indent="-171450">
              <a:buFont typeface="Arial" panose="020B0604020202020204" pitchFamily="34" charset="0"/>
              <a:buChar char="•"/>
            </a:pPr>
            <a:endParaRPr lang="en-GB" sz="1200" b="0" kern="1200" dirty="0">
              <a:solidFill>
                <a:schemeClr val="tx1"/>
              </a:solidFill>
              <a:latin typeface="+mn-lt"/>
              <a:ea typeface="+mn-ea"/>
              <a:cs typeface="+mn-cs"/>
            </a:endParaRPr>
          </a:p>
          <a:p>
            <a:pPr marL="171450" indent="-171450">
              <a:buFont typeface="Arial" panose="020B0604020202020204" pitchFamily="34" charset="0"/>
              <a:buChar char="•"/>
            </a:pPr>
            <a:endParaRPr lang="en-GB" sz="1200" b="0" kern="1200" dirty="0">
              <a:solidFill>
                <a:schemeClr val="tx1"/>
              </a:solidFill>
              <a:latin typeface="+mn-lt"/>
              <a:ea typeface="+mn-ea"/>
              <a:cs typeface="+mn-cs"/>
            </a:endParaRPr>
          </a:p>
          <a:p>
            <a:pPr marL="171450" indent="-171450">
              <a:buFont typeface="Arial" panose="020B0604020202020204" pitchFamily="34" charset="0"/>
              <a:buChar char="•"/>
            </a:pPr>
            <a:r>
              <a:rPr lang="en-GB" sz="1200" b="0" kern="1200" dirty="0">
                <a:solidFill>
                  <a:schemeClr val="tx1"/>
                </a:solidFill>
                <a:latin typeface="+mn-lt"/>
                <a:ea typeface="+mn-ea"/>
                <a:cs typeface="+mn-cs"/>
              </a:rPr>
              <a:t>WHAT WE WILL TALK ABOUT:</a:t>
            </a:r>
          </a:p>
          <a:p>
            <a:pPr marL="685800" lvl="1" indent="-228600">
              <a:buFont typeface="+mj-lt"/>
              <a:buAutoNum type="arabicPeriod"/>
            </a:pPr>
            <a:r>
              <a:rPr lang="en-GB" sz="1200" b="0" kern="1200" dirty="0">
                <a:solidFill>
                  <a:schemeClr val="tx1"/>
                </a:solidFill>
                <a:latin typeface="+mn-lt"/>
                <a:ea typeface="+mn-ea"/>
                <a:cs typeface="+mn-cs"/>
              </a:rPr>
              <a:t>The macro stuff / the mega trends and big changes we have seen in Healthcare</a:t>
            </a:r>
          </a:p>
          <a:p>
            <a:pPr marL="685800" lvl="1" indent="-228600">
              <a:buFont typeface="+mj-lt"/>
              <a:buAutoNum type="arabicPeriod"/>
            </a:pPr>
            <a:r>
              <a:rPr lang="en-GB" sz="1200" b="0" kern="1200" dirty="0">
                <a:solidFill>
                  <a:schemeClr val="tx1"/>
                </a:solidFill>
                <a:latin typeface="+mn-lt"/>
                <a:ea typeface="+mn-ea"/>
                <a:cs typeface="+mn-cs"/>
              </a:rPr>
              <a:t>How that has created more localised political drivers and trends in Healthcare</a:t>
            </a:r>
          </a:p>
          <a:p>
            <a:pPr marL="685800" lvl="1" indent="-228600">
              <a:buFont typeface="+mj-lt"/>
              <a:buAutoNum type="arabicPeriod"/>
            </a:pPr>
            <a:r>
              <a:rPr lang="en-GB" sz="1200" b="0" kern="1200" dirty="0">
                <a:solidFill>
                  <a:schemeClr val="tx1"/>
                </a:solidFill>
                <a:latin typeface="+mn-lt"/>
                <a:ea typeface="+mn-ea"/>
                <a:cs typeface="+mn-cs"/>
              </a:rPr>
              <a:t>How these things are shaping transformation  - What is happening and why</a:t>
            </a:r>
          </a:p>
          <a:p>
            <a:pPr marL="685800" lvl="1" indent="-228600">
              <a:buFont typeface="+mj-lt"/>
              <a:buAutoNum type="arabicPeriod"/>
            </a:pPr>
            <a:r>
              <a:rPr lang="en-GB" sz="1200" b="0" kern="1200" dirty="0">
                <a:solidFill>
                  <a:schemeClr val="tx1"/>
                </a:solidFill>
                <a:latin typeface="+mn-lt"/>
                <a:ea typeface="+mn-ea"/>
                <a:cs typeface="+mn-cs"/>
              </a:rPr>
              <a:t>And of course how investment in technology is helping and changing </a:t>
            </a:r>
          </a:p>
        </p:txBody>
      </p:sp>
      <p:sp>
        <p:nvSpPr>
          <p:cNvPr id="4" name="Slide Number Placeholder 3"/>
          <p:cNvSpPr>
            <a:spLocks noGrp="1"/>
          </p:cNvSpPr>
          <p:nvPr>
            <p:ph type="sldNum" sz="quarter" idx="5"/>
          </p:nvPr>
        </p:nvSpPr>
        <p:spPr/>
        <p:txBody>
          <a:bodyPr/>
          <a:lstStyle/>
          <a:p>
            <a:fld id="{544500A2-1A37-41CA-951B-2751FAF85F10}" type="slidenum">
              <a:rPr lang="en-GB" smtClean="0"/>
              <a:t>1</a:t>
            </a:fld>
            <a:endParaRPr lang="en-GB"/>
          </a:p>
        </p:txBody>
      </p:sp>
    </p:spTree>
    <p:extLst>
      <p:ext uri="{BB962C8B-B14F-4D97-AF65-F5344CB8AC3E}">
        <p14:creationId xmlns:p14="http://schemas.microsoft.com/office/powerpoint/2010/main" val="2353964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a:p>
        </p:txBody>
      </p:sp>
      <p:sp>
        <p:nvSpPr>
          <p:cNvPr id="4" name="Slide Number Placeholder 3"/>
          <p:cNvSpPr>
            <a:spLocks noGrp="1"/>
          </p:cNvSpPr>
          <p:nvPr>
            <p:ph type="sldNum" sz="quarter" idx="5"/>
          </p:nvPr>
        </p:nvSpPr>
        <p:spPr/>
        <p:txBody>
          <a:bodyPr/>
          <a:lstStyle/>
          <a:p>
            <a:fld id="{544500A2-1A37-41CA-951B-2751FAF85F10}" type="slidenum">
              <a:rPr lang="en-GB" smtClean="0"/>
              <a:t>10</a:t>
            </a:fld>
            <a:endParaRPr lang="en-GB"/>
          </a:p>
        </p:txBody>
      </p:sp>
    </p:spTree>
    <p:extLst>
      <p:ext uri="{BB962C8B-B14F-4D97-AF65-F5344CB8AC3E}">
        <p14:creationId xmlns:p14="http://schemas.microsoft.com/office/powerpoint/2010/main" val="3271870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8650" y="84138"/>
            <a:ext cx="2725738" cy="1533525"/>
          </a:xfrm>
        </p:spPr>
      </p:sp>
      <p:sp>
        <p:nvSpPr>
          <p:cNvPr id="3" name="Notes Placeholder 2"/>
          <p:cNvSpPr>
            <a:spLocks noGrp="1"/>
          </p:cNvSpPr>
          <p:nvPr>
            <p:ph type="body" idx="1"/>
          </p:nvPr>
        </p:nvSpPr>
        <p:spPr>
          <a:xfrm>
            <a:off x="153102" y="1615519"/>
            <a:ext cx="6514443" cy="8312706"/>
          </a:xfrm>
        </p:spPr>
        <p:txBody>
          <a:bodyPr/>
          <a:lstStyle/>
          <a:p>
            <a:r>
              <a:rPr lang="en-GB" sz="1600" b="1" i="1" dirty="0"/>
              <a:t>Conversation 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Trebuchet MS" panose="020B0703020202090204" pitchFamily="34" charset="0"/>
            </a:endParaRPr>
          </a:p>
          <a:p>
            <a:r>
              <a:rPr lang="en-GB" sz="1600" b="0" i="0" dirty="0"/>
              <a:t>These are points for discussion</a:t>
            </a:r>
          </a:p>
          <a:p>
            <a:pPr marL="171450" indent="-171450">
              <a:buFont typeface="Arial" panose="020B0604020202020204" pitchFamily="34" charset="0"/>
              <a:buChar char="•"/>
            </a:pPr>
            <a:r>
              <a:rPr lang="en-GB" sz="1600" b="0" i="0" dirty="0">
                <a:latin typeface="Trebuchet MS" panose="020B0703020202090204" pitchFamily="34" charset="0"/>
              </a:rPr>
              <a:t>D</a:t>
            </a:r>
            <a:r>
              <a:rPr lang="en-GB" sz="1600" dirty="0">
                <a:latin typeface="Trebuchet MS" panose="020B0703020202090204" pitchFamily="34" charset="0"/>
              </a:rPr>
              <a:t>o these subjects or drivers resonate with your customer? </a:t>
            </a:r>
          </a:p>
          <a:p>
            <a:pPr marL="171450" indent="-171450">
              <a:buFont typeface="Arial" panose="020B0604020202020204" pitchFamily="34" charset="0"/>
              <a:buChar char="•"/>
            </a:pPr>
            <a:r>
              <a:rPr lang="en-GB" sz="1600" dirty="0">
                <a:latin typeface="Trebuchet MS" panose="020B0703020202090204" pitchFamily="34" charset="0"/>
              </a:rPr>
              <a:t>To what extent?</a:t>
            </a:r>
            <a:endParaRPr lang="en-GB" sz="1600" dirty="0"/>
          </a:p>
          <a:p>
            <a:pPr fontAlgn="base"/>
            <a:endParaRPr lang="en-GB" sz="1500" dirty="0"/>
          </a:p>
          <a:p>
            <a:pPr fontAlgn="base"/>
            <a:r>
              <a:rPr lang="en-GB" sz="1500" dirty="0"/>
              <a:t>Healthcare has shifted away from its post-World War II focus on contagious disease and workplace accidents towards a primary goal of preventing and effectively managing chronic conditions. </a:t>
            </a:r>
          </a:p>
          <a:p>
            <a:pPr fontAlgn="base"/>
            <a:endParaRPr lang="en-GB" sz="1500" dirty="0"/>
          </a:p>
          <a:p>
            <a:pPr fontAlgn="base"/>
            <a:r>
              <a:rPr lang="en-GB" sz="1500" dirty="0"/>
              <a:t>However, whilst the COVID-19 pandemic has stretched the system to its limits, it has also unleashed rapid innovation that has shown the benefits of digital technology in delivering healthcare.</a:t>
            </a:r>
          </a:p>
          <a:p>
            <a:pPr fontAlgn="base"/>
            <a:endParaRPr lang="en-GB" sz="1500" dirty="0"/>
          </a:p>
          <a:p>
            <a:pPr fontAlgn="base"/>
            <a:r>
              <a:rPr lang="en-GB" sz="1500" dirty="0"/>
              <a:t>As hope that end of the pandemic is in sight, the industry is under pressure: </a:t>
            </a:r>
          </a:p>
          <a:p>
            <a:pPr fontAlgn="base"/>
            <a:endParaRPr lang="en-GB" sz="1500" dirty="0"/>
          </a:p>
          <a:p>
            <a:pPr marL="0" indent="0" fontAlgn="base">
              <a:buFont typeface="Arial" panose="020B0604020202020204" pitchFamily="34" charset="0"/>
              <a:buNone/>
            </a:pPr>
            <a:r>
              <a:rPr lang="en-GB" sz="1500" dirty="0"/>
              <a:t>Long-term demand is growing due to an aging population. Those suffering from chronic conditions use healthcare more than twice as much as those without.  The COVID-19 pandemic caused the suspension of many routine treatments which will create huge pent-up demand, perhaps with over 5 million on the UK NHS waiting lists. </a:t>
            </a:r>
          </a:p>
          <a:p>
            <a:pPr fontAlgn="base"/>
            <a:endParaRPr lang="en-GB" sz="1500" dirty="0"/>
          </a:p>
          <a:p>
            <a:pPr marL="0" indent="0" fontAlgn="base">
              <a:buFont typeface="Arial" panose="020B0604020202020204" pitchFamily="34" charse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The COVID-19 pandemic created a huge economic crisis that healthcare providers will need to navigate shift.  For public providers, restricted government finances and for public providers the increase in unemployment and reduction in corporate margin may impact funding.  The recovery is uncertain.</a:t>
            </a:r>
          </a:p>
          <a:p>
            <a:pPr fontAlgn="base"/>
            <a:endParaRPr lang="en-GB" sz="1500" dirty="0"/>
          </a:p>
          <a:p>
            <a:pPr fontAlgn="base"/>
            <a:r>
              <a:rPr lang="en-GB" sz="1500" dirty="0"/>
              <a:t>Technological innovation, both digital and genetic, and the increasing digitalisation of people’s daily lives are reshaping the Healthcare landscape.  These changes are fertile ground for innovation, not least from </a:t>
            </a:r>
            <a:r>
              <a:rPr lang="en-GB" sz="1500" dirty="0" err="1"/>
              <a:t>BigTech</a:t>
            </a:r>
            <a:r>
              <a:rPr lang="en-GB" sz="1500" dirty="0"/>
              <a:t>. </a:t>
            </a:r>
          </a:p>
          <a:p>
            <a:pPr fontAlgn="base"/>
            <a:endParaRPr lang="en-GB" sz="1500" dirty="0"/>
          </a:p>
          <a:p>
            <a:pPr marL="0" marR="0" lvl="0" indent="0" algn="l" defTabSz="914400" rtl="0" eaLnBrk="1" fontAlgn="base" latinLnBrk="0" hangingPunct="1">
              <a:lnSpc>
                <a:spcPct val="100000"/>
              </a:lnSpc>
              <a:spcBef>
                <a:spcPts val="0"/>
              </a:spcBef>
              <a:spcAft>
                <a:spcPts val="0"/>
              </a:spcAft>
              <a:buClrTx/>
              <a:buSzTx/>
              <a:buFontTx/>
              <a:buNone/>
              <a:tabLst/>
              <a:defRPr/>
            </a:pPr>
            <a:r>
              <a:rPr lang="en-GB" sz="1500" dirty="0"/>
              <a:t>Transforming to a digital integrated health ecosystem will help increase awareness of personal wellness, drive a shift to virtual care which exploits digital technology and personalised medicine to enable a ‘near home’ &amp; integrated patient-centric experience with better efficiency and efficacy, exploit smart diagnostics and treatment medical technology to improve decision-making and better outcomes, and better utilise and share health data for individual benefit, more efficient treatment pathways and improve public health insight. </a:t>
            </a:r>
            <a:endParaRPr lang="en-GB" sz="1400" dirty="0"/>
          </a:p>
          <a:p>
            <a:endParaRPr lang="en-GB" sz="1400" b="0" dirty="0"/>
          </a:p>
        </p:txBody>
      </p:sp>
      <p:sp>
        <p:nvSpPr>
          <p:cNvPr id="4" name="Slide Number Placeholder 3"/>
          <p:cNvSpPr>
            <a:spLocks noGrp="1"/>
          </p:cNvSpPr>
          <p:nvPr>
            <p:ph type="sldNum" sz="quarter" idx="5"/>
          </p:nvPr>
        </p:nvSpPr>
        <p:spPr/>
        <p:txBody>
          <a:bodyPr/>
          <a:lstStyle/>
          <a:p>
            <a:fld id="{544500A2-1A37-41CA-951B-2751FAF85F10}" type="slidenum">
              <a:rPr lang="en-GB" smtClean="0"/>
              <a:t>2</a:t>
            </a:fld>
            <a:endParaRPr lang="en-GB"/>
          </a:p>
        </p:txBody>
      </p:sp>
    </p:spTree>
    <p:extLst>
      <p:ext uri="{BB962C8B-B14F-4D97-AF65-F5344CB8AC3E}">
        <p14:creationId xmlns:p14="http://schemas.microsoft.com/office/powerpoint/2010/main" val="119555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204788"/>
            <a:ext cx="3967163" cy="2232025"/>
          </a:xfrm>
        </p:spPr>
      </p:sp>
      <p:sp>
        <p:nvSpPr>
          <p:cNvPr id="3" name="Notes Placeholder 2"/>
          <p:cNvSpPr>
            <a:spLocks noGrp="1"/>
          </p:cNvSpPr>
          <p:nvPr>
            <p:ph type="body" idx="1"/>
          </p:nvPr>
        </p:nvSpPr>
        <p:spPr>
          <a:xfrm>
            <a:off x="108701" y="2437398"/>
            <a:ext cx="6451685" cy="7266990"/>
          </a:xfrm>
        </p:spPr>
        <p:txBody>
          <a:bodyPr/>
          <a:lstStyle/>
          <a:p>
            <a:r>
              <a:rPr lang="en-GB" sz="1400" b="1" i="1" dirty="0"/>
              <a:t>Conversation 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Trebuchet MS" panose="020B0703020202090204" pitchFamily="34" charset="0"/>
            </a:endParaRPr>
          </a:p>
          <a:p>
            <a:r>
              <a:rPr lang="en-GB" sz="1400" b="0" i="0" dirty="0"/>
              <a:t>These are points for discussion</a:t>
            </a:r>
          </a:p>
          <a:p>
            <a:pPr marL="171450" indent="-171450">
              <a:buFont typeface="Arial" panose="020B0604020202020204" pitchFamily="34" charset="0"/>
              <a:buChar char="•"/>
            </a:pPr>
            <a:r>
              <a:rPr lang="en-GB" sz="1400" b="0" i="0" dirty="0">
                <a:latin typeface="Trebuchet MS" panose="020B0703020202090204" pitchFamily="34" charset="0"/>
              </a:rPr>
              <a:t>D</a:t>
            </a:r>
            <a:r>
              <a:rPr lang="en-GB" sz="1400" dirty="0">
                <a:latin typeface="Trebuchet MS" panose="020B0703020202090204" pitchFamily="34" charset="0"/>
              </a:rPr>
              <a:t>o these subjects or drivers resonate with your customer? </a:t>
            </a:r>
          </a:p>
          <a:p>
            <a:pPr marL="171450" indent="-171450">
              <a:buFont typeface="Arial" panose="020B0604020202020204" pitchFamily="34" charset="0"/>
              <a:buChar char="•"/>
            </a:pPr>
            <a:r>
              <a:rPr lang="en-GB" sz="1400" dirty="0">
                <a:latin typeface="Trebuchet MS" panose="020B0703020202090204" pitchFamily="34" charset="0"/>
              </a:rPr>
              <a:t>To what extent?</a:t>
            </a:r>
            <a:endParaRPr lang="en-GB" sz="1400" dirty="0"/>
          </a:p>
          <a:p>
            <a:endParaRPr lang="en-GB" sz="1300" dirty="0"/>
          </a:p>
          <a:p>
            <a:endParaRPr lang="en-GB"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1" dirty="0"/>
              <a:t>Background reading on slide content for context.</a:t>
            </a:r>
          </a:p>
          <a:p>
            <a:endParaRPr lang="en-GB" sz="1300" dirty="0"/>
          </a:p>
          <a:p>
            <a:r>
              <a:rPr lang="en-GB" sz="1300" dirty="0"/>
              <a:t>Given the challenges we see, we believe that healthcare organisation in the industry are under pressure and therefore many of them are on their own journeys towards how they operate in a digital integrated health ecosystem.</a:t>
            </a:r>
            <a:endParaRPr lang="en-GB" sz="1300" b="1" dirty="0"/>
          </a:p>
          <a:p>
            <a:endParaRPr lang="en-GB" sz="1300" b="1" dirty="0"/>
          </a:p>
          <a:p>
            <a:r>
              <a:rPr lang="en-GB" sz="1300" b="0" dirty="0"/>
              <a:t>Before we consider any potential IT solutions, let’s just take a moment to walk through what we think the </a:t>
            </a:r>
            <a:r>
              <a:rPr lang="en-GB" sz="1300" b="1" dirty="0"/>
              <a:t>key pressures on Healthcare firms </a:t>
            </a:r>
            <a:r>
              <a:rPr lang="en-GB" sz="1300" b="0" dirty="0"/>
              <a:t>are</a:t>
            </a:r>
          </a:p>
          <a:p>
            <a:endParaRPr lang="en-GB" sz="1300" dirty="0"/>
          </a:p>
          <a:p>
            <a:pPr marL="0" indent="0">
              <a:buNone/>
            </a:pPr>
            <a:r>
              <a:rPr lang="en-GB" sz="1300" b="1" dirty="0"/>
              <a:t>1. Rising Demand:</a:t>
            </a:r>
            <a:r>
              <a:rPr lang="en-GB" sz="1300" dirty="0"/>
              <a:t> Long-term demand is growing due to an aging population. Those suffering from chronic conditions use healthcare more than twice as much as those without.  The COVID-19 pandemic caused the suspension of many routine treatments which will create huge pent-up demand, perhaps with over 5 million on the UK NHS waiting lists. </a:t>
            </a:r>
          </a:p>
          <a:p>
            <a:pPr marL="342900" indent="-342900">
              <a:buAutoNum type="arabicPeriod"/>
            </a:pPr>
            <a:endParaRPr lang="en-GB" sz="1300" dirty="0"/>
          </a:p>
          <a:p>
            <a:r>
              <a:rPr lang="en-GB" sz="1300" b="1" dirty="0"/>
              <a:t>2. Improving Outcomes: </a:t>
            </a:r>
            <a:r>
              <a:rPr lang="en-GB" sz="1300" b="0" dirty="0"/>
              <a:t>People are now living far longer, but extra years of life are not always spent in good health. They are more likely to live with multiple long-term conditions, or live into old age with frailty or dementia, so needing ‘substantial’ care. Medical adherence is a problem, were 50% of medicines are not taken as directed. </a:t>
            </a:r>
            <a:r>
              <a:rPr lang="en-GB" sz="1300" b="0" dirty="0" err="1"/>
              <a:t>BigTech</a:t>
            </a:r>
            <a:r>
              <a:rPr lang="en-GB" sz="1300" b="0" dirty="0"/>
              <a:t> has also set expectations of customer experience and access to information that challenges traditional healthcare approaches. </a:t>
            </a:r>
          </a:p>
          <a:p>
            <a:endParaRPr lang="en-GB" sz="1300" b="0" dirty="0"/>
          </a:p>
          <a:p>
            <a:r>
              <a:rPr lang="en-GB" sz="1300" b="1" dirty="0"/>
              <a:t>3. Skilled Workforce:</a:t>
            </a:r>
            <a:r>
              <a:rPr lang="en-GB" sz="1300" dirty="0"/>
              <a:t> Health care is a people business, and quality of care depends on having the right professionals. However, an aging workforce and staff burnout are driving shortages. Even before COVID a third of European clinicians were thinking of leaving. The WHO predicts a shortfall of 2 million EU professionals (15% of the workforce) by 2020. The NHS has 115k vacancies (9%) and there are 120k in social care. Post Brexit and COVID attrition will increase the challenge.</a:t>
            </a:r>
          </a:p>
          <a:p>
            <a:endParaRPr lang="en-GB" sz="1300" b="0" dirty="0"/>
          </a:p>
          <a:p>
            <a:r>
              <a:rPr lang="en-GB" sz="1300" b="1" dirty="0"/>
              <a:t>4. Innovation </a:t>
            </a:r>
            <a:r>
              <a:rPr lang="en-GB" sz="1300" dirty="0"/>
              <a:t>–Industry inefficiencies are leading to affordability, outcome, and quality challenges, and poor consumer experience. These inefficiencies provide the fertile ground for innovation, not least from </a:t>
            </a:r>
            <a:r>
              <a:rPr lang="en-GB" sz="1300" dirty="0" err="1"/>
              <a:t>BigTech</a:t>
            </a:r>
            <a:r>
              <a:rPr lang="en-GB" sz="1300" dirty="0"/>
              <a:t>. Care is being redesigned around the person not the place and from healthcare to wellness. COVID-19 has further shifted expectations of health and how and where it should be delivered.  Digital healthcare has exploded, the pandemic saw face-to-face GP appointments decline from around 80% to below 10% in a matter of weeks. Personalised medicine, AI and IOMT could all transform diagnosis and treatment. Resilience remains critical on the back of COVID-19. </a:t>
            </a:r>
          </a:p>
          <a:p>
            <a:endParaRPr lang="en-GB" sz="1300" dirty="0"/>
          </a:p>
          <a:p>
            <a:r>
              <a:rPr lang="en-GB" sz="1300" dirty="0"/>
              <a:t> </a:t>
            </a:r>
            <a:r>
              <a:rPr lang="en-GB" sz="1200" b="1" dirty="0"/>
              <a:t>5. Financial Stability </a:t>
            </a:r>
            <a:r>
              <a:rPr lang="en-GB" sz="1200" dirty="0"/>
              <a:t>– Private health care profits have been eroding over time and, in parallel, new entrants (e.g. </a:t>
            </a:r>
            <a:r>
              <a:rPr lang="en-GB" sz="1200" dirty="0" err="1"/>
              <a:t>HealthTech</a:t>
            </a:r>
            <a:r>
              <a:rPr lang="en-GB" sz="1200" dirty="0"/>
              <a:t> and </a:t>
            </a:r>
            <a:r>
              <a:rPr lang="en-GB" sz="1200" dirty="0" err="1"/>
              <a:t>BigTech</a:t>
            </a:r>
            <a:r>
              <a:rPr lang="en-GB" sz="1200" dirty="0"/>
              <a:t>) are threatening to redefine the health care business. Shrinking margins and rising costs (65-70% of costs are staff) are driving public and private health systems to use technology innovations and partnering to improve operational efficiencies and reduce expenses. While health systems have ramped up capacity to handle COVID-19 cases and incurred additional costs to procure personal protective equipment and operationalize surge capacity plans, they also have had declines of up to 70% in surgical volume and 60% in emergency department traffic. The NHS ended 2018 with a deficit of £960 million.</a:t>
            </a:r>
          </a:p>
          <a:p>
            <a:endParaRPr lang="en-GB" sz="1200" b="0" dirty="0"/>
          </a:p>
          <a:p>
            <a:r>
              <a:rPr lang="en-GB" sz="1200" b="0" dirty="0"/>
              <a:t>These are the drivers which are transforming the Healthcare industry.</a:t>
            </a:r>
            <a:endParaRPr lang="en-GB" b="0" dirty="0"/>
          </a:p>
          <a:p>
            <a:pPr marL="285750" indent="-285750">
              <a:buFont typeface="Arial" panose="020B0604020202020204" pitchFamily="34" charset="0"/>
              <a:buChar char="•"/>
            </a:pPr>
            <a:endParaRPr lang="en-GB" b="0" dirty="0"/>
          </a:p>
        </p:txBody>
      </p:sp>
      <p:sp>
        <p:nvSpPr>
          <p:cNvPr id="4" name="Slide Number Placeholder 3"/>
          <p:cNvSpPr>
            <a:spLocks noGrp="1"/>
          </p:cNvSpPr>
          <p:nvPr>
            <p:ph type="sldNum" sz="quarter" idx="5"/>
          </p:nvPr>
        </p:nvSpPr>
        <p:spPr/>
        <p:txBody>
          <a:bodyPr/>
          <a:lstStyle/>
          <a:p>
            <a:fld id="{544500A2-1A37-41CA-951B-2751FAF85F10}" type="slidenum">
              <a:rPr lang="en-GB" smtClean="0"/>
              <a:t>3</a:t>
            </a:fld>
            <a:endParaRPr lang="en-GB"/>
          </a:p>
        </p:txBody>
      </p:sp>
    </p:spTree>
    <p:extLst>
      <p:ext uri="{BB962C8B-B14F-4D97-AF65-F5344CB8AC3E}">
        <p14:creationId xmlns:p14="http://schemas.microsoft.com/office/powerpoint/2010/main" val="513817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These are the drivers we have tracked in the last quarter. How do they impact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4500A2-1A37-41CA-951B-2751FAF85F1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006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3" y="234950"/>
            <a:ext cx="5953125" cy="3349625"/>
          </a:xfrm>
        </p:spPr>
      </p:sp>
      <p:sp>
        <p:nvSpPr>
          <p:cNvPr id="3" name="Notes Placeholder 2"/>
          <p:cNvSpPr>
            <a:spLocks noGrp="1"/>
          </p:cNvSpPr>
          <p:nvPr>
            <p:ph type="body" idx="1"/>
          </p:nvPr>
        </p:nvSpPr>
        <p:spPr>
          <a:xfrm>
            <a:off x="228746" y="3713192"/>
            <a:ext cx="6438798" cy="3350776"/>
          </a:xfrm>
        </p:spPr>
        <p:txBody>
          <a:bodyPr/>
          <a:lstStyle/>
          <a:p>
            <a:r>
              <a:rPr lang="en-GB" b="1" i="1" dirty="0"/>
              <a:t>Conversation 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Trebuchet MS" panose="020B0703020202090204" pitchFamily="34" charset="0"/>
            </a:endParaRPr>
          </a:p>
          <a:p>
            <a:r>
              <a:rPr lang="en-GB" b="0" i="0" dirty="0"/>
              <a:t>These are points for discussion</a:t>
            </a:r>
          </a:p>
          <a:p>
            <a:pPr marL="171450" indent="-171450">
              <a:buFont typeface="Arial" panose="020B0604020202020204" pitchFamily="34" charset="0"/>
              <a:buChar char="•"/>
            </a:pPr>
            <a:r>
              <a:rPr lang="en-GB" sz="1200" b="0" i="0" dirty="0">
                <a:latin typeface="Trebuchet MS" panose="020B0703020202090204" pitchFamily="34" charset="0"/>
              </a:rPr>
              <a:t>D</a:t>
            </a:r>
            <a:r>
              <a:rPr lang="en-GB" sz="1200" dirty="0">
                <a:latin typeface="Trebuchet MS" panose="020B0703020202090204" pitchFamily="34" charset="0"/>
              </a:rPr>
              <a:t>o these subjects or areas of pressure resonate with your customer? </a:t>
            </a:r>
          </a:p>
          <a:p>
            <a:pPr marL="171450" indent="-171450">
              <a:buFont typeface="Arial" panose="020B0604020202020204" pitchFamily="34" charset="0"/>
              <a:buChar char="•"/>
            </a:pPr>
            <a:r>
              <a:rPr lang="en-GB" sz="1200" dirty="0">
                <a:latin typeface="Trebuchet MS" panose="020B0703020202090204" pitchFamily="34" charset="0"/>
              </a:rPr>
              <a:t>To what extent?</a:t>
            </a:r>
            <a:endParaRPr lang="en-GB" dirty="0"/>
          </a:p>
          <a:p>
            <a:endParaRPr lang="en-GB" dirty="0"/>
          </a:p>
          <a:p>
            <a:r>
              <a:rPr lang="en-GB" b="1" i="1" dirty="0"/>
              <a:t>Background reading on slide content for context.</a:t>
            </a:r>
          </a:p>
          <a:p>
            <a:endParaRPr lang="en-GB" b="0" i="0" dirty="0"/>
          </a:p>
          <a:p>
            <a:r>
              <a:rPr lang="en-GB" b="0" i="0" dirty="0"/>
              <a:t>Transforming to a digital integrated health ecosystem will help increase awareness of personal wellness, drive a shift to virtual care which exploits digital technology and personalised medicine to enable a ‘near home’ &amp; integrated patient-centric experience with better efficiency and efficacy, exploit smart diagnostics and treatment medical technology to improve decision-making and better outcomes, and better utilise and share health data for individual benefit, more efficient treatment pathways and improve public health insight. </a:t>
            </a:r>
          </a:p>
          <a:p>
            <a:endParaRPr lang="en-GB" b="1" i="1" dirty="0"/>
          </a:p>
          <a:p>
            <a:r>
              <a:rPr lang="en-GB" b="1" dirty="0"/>
              <a:t>Personal Wellness </a:t>
            </a:r>
            <a:r>
              <a:rPr lang="en-GB" b="0" dirty="0"/>
              <a:t>– There is an i</a:t>
            </a:r>
            <a:r>
              <a:rPr lang="en-GB" sz="1200" dirty="0">
                <a:solidFill>
                  <a:srgbClr val="818181"/>
                </a:solidFill>
                <a:latin typeface="Proxima Nova" panose="02000506030000020004"/>
              </a:rPr>
              <a:t>ncreasing awareness of wellness, accelerated by COVID-19.  With increasingly long waiting time for primary care appointments and the consumerisation of healthcare driven by </a:t>
            </a:r>
            <a:r>
              <a:rPr lang="en-GB" sz="1200" dirty="0" err="1">
                <a:solidFill>
                  <a:srgbClr val="818181"/>
                </a:solidFill>
                <a:latin typeface="Proxima Nova" panose="02000506030000020004"/>
              </a:rPr>
              <a:t>BigTech</a:t>
            </a:r>
            <a:r>
              <a:rPr lang="en-GB" sz="1200" dirty="0">
                <a:solidFill>
                  <a:srgbClr val="818181"/>
                </a:solidFill>
                <a:latin typeface="Proxima Nova" panose="02000506030000020004"/>
              </a:rPr>
              <a:t>, health and wellness is being put into the hands of the individual. Increasingly personalised health pathways supported by health programmes and information will act as a front-door to primary care. Health data, perhaps generated from consumer wearables will be exchanged with primary care practitioners.</a:t>
            </a:r>
          </a:p>
          <a:p>
            <a:endParaRPr lang="en-GB" sz="1200" dirty="0">
              <a:solidFill>
                <a:srgbClr val="818181"/>
              </a:solidFill>
              <a:latin typeface="Proxima Nova" panose="02000506030000020004"/>
            </a:endParaRPr>
          </a:p>
          <a:p>
            <a:r>
              <a:rPr lang="en-GB" b="1" dirty="0"/>
              <a:t>Virtual Care </a:t>
            </a:r>
            <a:r>
              <a:rPr lang="en-GB" b="0" dirty="0"/>
              <a:t>- The COVID-19 experience has decisively shifted consumers towards a digital-first care model. Accelerated by the pandemic, healthcare is now moving to a virtual care model using telehealth, digital medicine tools and more local treatment centres or retail clinics will enable a “care anywhere” approach. Many procedures that once required an inpatient stay can now be performed safely in an outpatient setting, thanks to improvements including minimally invasive surgical procedures. </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Smart Diagnostics &amp; Treatment </a:t>
            </a:r>
            <a:r>
              <a:rPr lang="en-GB" b="0" dirty="0"/>
              <a:t>– </a:t>
            </a:r>
            <a:r>
              <a:rPr lang="en-GB" sz="1200" dirty="0">
                <a:solidFill>
                  <a:srgbClr val="6D6D6D"/>
                </a:solidFill>
                <a:latin typeface="Proxima Nova" panose="02000506030000020004"/>
              </a:rPr>
              <a:t>Genomics and AI are driving more preventative, predictive and personalised medicine. Clinicians will be increasingly supported by AI-enabled decision tools and diagnostics to help design better outcomes. AI-enabled robotics and workflow automation will drive productivity and better outcomes by undertaking ancillary and back-office services, supporting areas such as surgery or rehabilitation and streamlining processes. This will release the skilled humans to focus on patient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6D6D6D"/>
              </a:solidFill>
              <a:latin typeface="Proxima Nova" panose="020005060300000200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6D6D6D"/>
                </a:solidFill>
                <a:latin typeface="Proxima Nova" panose="02000506030000020004"/>
              </a:rPr>
              <a:t>Health Data Exchange </a:t>
            </a:r>
            <a:r>
              <a:rPr lang="en-GB" sz="1200" dirty="0">
                <a:solidFill>
                  <a:srgbClr val="6D6D6D"/>
                </a:solidFill>
                <a:latin typeface="Proxima Nova" panose="02000506030000020004"/>
              </a:rPr>
              <a:t>- The new integrated digital health ecosystem requires the effective data capture, curation, management, storage, and interoperability of data. Consumers will own their own data and consent to share as part of the better outcomes and experience. Trust is critical.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6D6D6D"/>
              </a:solidFill>
              <a:latin typeface="Proxima Nova" panose="020005060300000200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6D6D6D"/>
                </a:solidFill>
                <a:latin typeface="Proxima Nova" panose="02000506030000020004"/>
              </a:rPr>
              <a:t>Integrated Ecosystem  </a:t>
            </a:r>
            <a:r>
              <a:rPr lang="en-GB" sz="1200" dirty="0">
                <a:solidFill>
                  <a:srgbClr val="6D6D6D"/>
                </a:solidFill>
                <a:latin typeface="Proxima Nova" panose="02000506030000020004"/>
              </a:rPr>
              <a:t>- The need to shift from treatment to prevention is causing health &amp; social care to evolve towards an Integrated Digital Health Ecosystem, where care is designed around the person not the place.  Here patient pathways are designed and executed seamlessly and efficiently across multi-discipline teams and across organisations. </a:t>
            </a:r>
            <a:endParaRPr lang="en-GB" b="0" dirty="0"/>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This shows the general journey that the industry is on.  These changes will not happen overnight but is an individual journey for every organisation.</a:t>
            </a:r>
          </a:p>
          <a:p>
            <a:endParaRPr lang="en-GB" b="0" dirty="0"/>
          </a:p>
        </p:txBody>
      </p:sp>
      <p:sp>
        <p:nvSpPr>
          <p:cNvPr id="4" name="Slide Number Placeholder 3"/>
          <p:cNvSpPr>
            <a:spLocks noGrp="1"/>
          </p:cNvSpPr>
          <p:nvPr>
            <p:ph type="sldNum" sz="quarter" idx="5"/>
          </p:nvPr>
        </p:nvSpPr>
        <p:spPr/>
        <p:txBody>
          <a:bodyPr/>
          <a:lstStyle/>
          <a:p>
            <a:fld id="{544500A2-1A37-41CA-951B-2751FAF85F10}" type="slidenum">
              <a:rPr lang="en-GB" smtClean="0"/>
              <a:t>5</a:t>
            </a:fld>
            <a:endParaRPr lang="en-GB"/>
          </a:p>
        </p:txBody>
      </p:sp>
    </p:spTree>
    <p:extLst>
      <p:ext uri="{BB962C8B-B14F-4D97-AF65-F5344CB8AC3E}">
        <p14:creationId xmlns:p14="http://schemas.microsoft.com/office/powerpoint/2010/main" val="3999552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These are the latest update in the transformation of the industry we have tracked in the last quarter. How do they impact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4500A2-1A37-41CA-951B-2751FAF85F1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2211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2463" y="269875"/>
            <a:ext cx="5073650" cy="2854325"/>
          </a:xfrm>
        </p:spPr>
      </p:sp>
      <p:sp>
        <p:nvSpPr>
          <p:cNvPr id="3" name="Notes Placeholder 2"/>
          <p:cNvSpPr>
            <a:spLocks noGrp="1"/>
          </p:cNvSpPr>
          <p:nvPr>
            <p:ph type="body" idx="1"/>
          </p:nvPr>
        </p:nvSpPr>
        <p:spPr>
          <a:xfrm>
            <a:off x="279892" y="3182944"/>
            <a:ext cx="6195336" cy="6475405"/>
          </a:xfrm>
        </p:spPr>
        <p:txBody>
          <a:bodyPr/>
          <a:lstStyle/>
          <a:p>
            <a:r>
              <a:rPr lang="en-GB" sz="1300" dirty="0"/>
              <a:t>So, we think our customers need to address customer experience, trust &amp; compliance (including security), innovation, efficiency and profitability in order to grow and thrive.  </a:t>
            </a:r>
          </a:p>
          <a:p>
            <a:endParaRPr lang="en-GB" sz="1300" dirty="0"/>
          </a:p>
          <a:p>
            <a:r>
              <a:rPr lang="en-GB" sz="1300" dirty="0"/>
              <a:t>At Softcat we help our Healthcare customers on that digital journey with a number of IT Solutions . We’ll just introduce them for now and we can go into detail on those which apply to your business.</a:t>
            </a:r>
          </a:p>
          <a:p>
            <a:endParaRPr lang="en-GB" sz="13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1" dirty="0"/>
              <a:t>AGILE INFRASTRUCTURE: </a:t>
            </a:r>
            <a:r>
              <a:rPr lang="en-GB" sz="1300" dirty="0"/>
              <a:t>Healthcare firms were slow to adopt cloud due to security and regulatory concerns, but adoption is now growing fast. Clouds will form the storage point for healthcare data, allowing for better sharing of information with ecosystem players. Multi-cloud architectures are seen as key to delivering agility, cost and performance while addressing security and compliance challenges. Softcat builds cloud-ready infrastructure to deliver agile services and helps customers manage their cloud assets efficiently to innovate and meet demands</a:t>
            </a:r>
          </a:p>
          <a:p>
            <a:pPr marL="0" indent="0">
              <a:buFont typeface="Arial" panose="020B0604020202020204" pitchFamily="34" charset="0"/>
              <a:buNone/>
            </a:pPr>
            <a:endParaRPr lang="en-GB" sz="1300"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1" dirty="0"/>
              <a:t>VIRTUAL CARE:</a:t>
            </a:r>
            <a:r>
              <a:rPr lang="en-GB" sz="1300" dirty="0"/>
              <a:t>  Softcat delivers a range of innovative digital workplace solutions that enhance productivity, improve customer experience and reduce costs. These are crucial with the need to standardise remote working as Healthcare companies adopt a permanent hybrid way of working and evolve virtual care for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300" dirty="0"/>
          </a:p>
          <a:p>
            <a:pPr marL="171450" indent="-171450">
              <a:buFont typeface="Arial" panose="020B0604020202020204" pitchFamily="34" charset="0"/>
              <a:buChar char="•"/>
            </a:pPr>
            <a:r>
              <a:rPr lang="en-GB" sz="1300" b="1" dirty="0"/>
              <a:t>SECURITY:</a:t>
            </a:r>
            <a:r>
              <a:rPr lang="en-GB" sz="1300" dirty="0"/>
              <a:t> Healthcare organisations are an attractive target for all types of cyber crime. Reuters estimates that medical information is worth 10 times more than credit card information on the black market.  Embedding security into scalable, resilient infrastructure is key. Softcat helps our customers to ensure they are implementing the most appropriate technologies in the most optimal ways to secure the firm and reassure customers.</a:t>
            </a:r>
          </a:p>
          <a:p>
            <a:endParaRPr lang="en-GB" sz="1300" dirty="0"/>
          </a:p>
          <a:p>
            <a:pPr marL="171450" indent="-171450">
              <a:buFont typeface="Arial" panose="020B0604020202020204" pitchFamily="34" charset="0"/>
              <a:buChar char="•"/>
            </a:pPr>
            <a:r>
              <a:rPr lang="en-GB" sz="1300" b="1" dirty="0"/>
              <a:t>COST CONTROL:  </a:t>
            </a:r>
            <a:r>
              <a:rPr lang="en-GB" sz="1300" dirty="0"/>
              <a:t>And, to remain competitive and agile, controlling and optimising your IT estate ensures you can flex and change with the assurance that it is done so optimally.  Softcat focuses on IT Intelligence which simplifies and de-risks IT operations to cut costs and deliver efficiencies. </a:t>
            </a:r>
          </a:p>
          <a:p>
            <a:endParaRPr lang="en-GB" sz="1300" b="0" dirty="0"/>
          </a:p>
        </p:txBody>
      </p:sp>
      <p:sp>
        <p:nvSpPr>
          <p:cNvPr id="4" name="Slide Number Placeholder 3"/>
          <p:cNvSpPr>
            <a:spLocks noGrp="1"/>
          </p:cNvSpPr>
          <p:nvPr>
            <p:ph type="sldNum" sz="quarter" idx="5"/>
          </p:nvPr>
        </p:nvSpPr>
        <p:spPr/>
        <p:txBody>
          <a:bodyPr/>
          <a:lstStyle/>
          <a:p>
            <a:fld id="{544500A2-1A37-41CA-951B-2751FAF85F10}" type="slidenum">
              <a:rPr lang="en-GB" smtClean="0"/>
              <a:t>7</a:t>
            </a:fld>
            <a:endParaRPr lang="en-GB"/>
          </a:p>
        </p:txBody>
      </p:sp>
    </p:spTree>
    <p:extLst>
      <p:ext uri="{BB962C8B-B14F-4D97-AF65-F5344CB8AC3E}">
        <p14:creationId xmlns:p14="http://schemas.microsoft.com/office/powerpoint/2010/main" val="1334436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
                <a:schemeClr val="bg1"/>
              </a:buClr>
              <a:buSzTx/>
              <a:buFont typeface="Arial" panose="020B0604020202020204" pitchFamily="34" charset="0"/>
              <a:buNone/>
              <a:tabLst/>
              <a:defRPr/>
            </a:pPr>
            <a:r>
              <a:rPr lang="en-US" sz="1200" b="0" i="0" u="none" strike="noStrike" kern="1200" baseline="0" dirty="0">
                <a:solidFill>
                  <a:schemeClr val="tx1"/>
                </a:solidFill>
                <a:latin typeface="+mn-lt"/>
                <a:ea typeface="+mn-ea"/>
                <a:cs typeface="+mn-cs"/>
              </a:rPr>
              <a:t>These are the latest updates  in technology we have tracked in the last quarter. How do they impact you?</a:t>
            </a:r>
          </a:p>
          <a:p>
            <a:pPr marL="0" indent="0">
              <a:spcAft>
                <a:spcPts val="600"/>
              </a:spcAft>
              <a:buClr>
                <a:schemeClr val="bg1"/>
              </a:buClr>
              <a:buFont typeface="Arial" panose="020B0604020202020204" pitchFamily="34" charset="0"/>
              <a:buNone/>
              <a:defRPr/>
            </a:pPr>
            <a:endParaRPr lang="en-GB" sz="1200" b="1" dirty="0">
              <a:solidFill>
                <a:schemeClr val="bg1"/>
              </a:solidFill>
              <a:cs typeface="Arial" panose="020B0604020202020204"/>
            </a:endParaRPr>
          </a:p>
        </p:txBody>
      </p:sp>
      <p:sp>
        <p:nvSpPr>
          <p:cNvPr id="4" name="Slide Number Placeholder 3"/>
          <p:cNvSpPr>
            <a:spLocks noGrp="1"/>
          </p:cNvSpPr>
          <p:nvPr>
            <p:ph type="sldNum" sz="quarter" idx="5"/>
          </p:nvPr>
        </p:nvSpPr>
        <p:spPr/>
        <p:txBody>
          <a:bodyPr/>
          <a:lstStyle/>
          <a:p>
            <a:fld id="{544500A2-1A37-41CA-951B-2751FAF85F10}" type="slidenum">
              <a:rPr lang="en-GB" smtClean="0"/>
              <a:t>8</a:t>
            </a:fld>
            <a:endParaRPr lang="en-GB"/>
          </a:p>
        </p:txBody>
      </p:sp>
    </p:spTree>
    <p:extLst>
      <p:ext uri="{BB962C8B-B14F-4D97-AF65-F5344CB8AC3E}">
        <p14:creationId xmlns:p14="http://schemas.microsoft.com/office/powerpoint/2010/main" val="3908324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dirty="0"/>
              <a:t>In summary…healthcare organisations have a need to innovate: to create brilliant patient experiences, enable better patient pathways, improve operations and take advantage of development in medical technology. </a:t>
            </a:r>
          </a:p>
          <a:p>
            <a:endParaRPr lang="en-GB" sz="1200" b="0" i="0" dirty="0"/>
          </a:p>
          <a:p>
            <a:r>
              <a:rPr lang="en-GB" sz="1200" b="0" i="0" dirty="0"/>
              <a:t>COVID-19 has accelerated expectations, economic challenges and operational resilience. </a:t>
            </a:r>
          </a:p>
          <a:p>
            <a:endParaRPr lang="en-GB" sz="1200" b="0" i="0" dirty="0"/>
          </a:p>
          <a:p>
            <a:r>
              <a:rPr lang="en-GB" sz="1200" b="0" i="0" dirty="0"/>
              <a:t>Digital is an enabler to this – so the foundations of their IT need to be addressed so that they can act with agility and flexibility; security is included ‘by-design’ rather than as an afterthought, and so that they can maximise their investments.</a:t>
            </a:r>
          </a:p>
          <a:p>
            <a:endParaRPr lang="en-GB" b="0" dirty="0"/>
          </a:p>
        </p:txBody>
      </p:sp>
      <p:sp>
        <p:nvSpPr>
          <p:cNvPr id="4" name="Slide Number Placeholder 3"/>
          <p:cNvSpPr>
            <a:spLocks noGrp="1"/>
          </p:cNvSpPr>
          <p:nvPr>
            <p:ph type="sldNum" sz="quarter" idx="5"/>
          </p:nvPr>
        </p:nvSpPr>
        <p:spPr/>
        <p:txBody>
          <a:bodyPr/>
          <a:lstStyle/>
          <a:p>
            <a:fld id="{544500A2-1A37-41CA-951B-2751FAF85F10}" type="slidenum">
              <a:rPr lang="en-GB" smtClean="0"/>
              <a:t>9</a:t>
            </a:fld>
            <a:endParaRPr lang="en-GB"/>
          </a:p>
        </p:txBody>
      </p:sp>
    </p:spTree>
    <p:extLst>
      <p:ext uri="{BB962C8B-B14F-4D97-AF65-F5344CB8AC3E}">
        <p14:creationId xmlns:p14="http://schemas.microsoft.com/office/powerpoint/2010/main" val="3093492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C87477-AAB0-45D1-9AA7-C67D2A840838}"/>
              </a:ext>
            </a:extLst>
          </p:cNvPr>
          <p:cNvPicPr>
            <a:picLocks noChangeAspect="1"/>
          </p:cNvPicPr>
          <p:nvPr userDrawn="1"/>
        </p:nvPicPr>
        <p:blipFill>
          <a:blip r:embed="rId2"/>
          <a:stretch>
            <a:fillRect/>
          </a:stretch>
        </p:blipFill>
        <p:spPr>
          <a:xfrm>
            <a:off x="0" y="-607719"/>
            <a:ext cx="12192000" cy="7465719"/>
          </a:xfrm>
          <a:prstGeom prst="rect">
            <a:avLst/>
          </a:prstGeom>
        </p:spPr>
      </p:pic>
      <p:sp>
        <p:nvSpPr>
          <p:cNvPr id="6" name="Rectangle 5">
            <a:extLst>
              <a:ext uri="{FF2B5EF4-FFF2-40B4-BE49-F238E27FC236}">
                <a16:creationId xmlns:a16="http://schemas.microsoft.com/office/drawing/2014/main" id="{8C147E75-5FC7-46ED-81D5-4808C0D70DDD}"/>
              </a:ext>
            </a:extLst>
          </p:cNvPr>
          <p:cNvSpPr/>
          <p:nvPr userDrawn="1"/>
        </p:nvSpPr>
        <p:spPr>
          <a:xfrm>
            <a:off x="0" y="4352283"/>
            <a:ext cx="12192000" cy="1872000"/>
          </a:xfrm>
          <a:prstGeom prst="rect">
            <a:avLst/>
          </a:prstGeom>
          <a:solidFill>
            <a:srgbClr val="011A45">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2631B30-9FD7-45DC-95F2-736FC97CC332}"/>
              </a:ext>
            </a:extLst>
          </p:cNvPr>
          <p:cNvPicPr>
            <a:picLocks noChangeAspect="1"/>
          </p:cNvPicPr>
          <p:nvPr userDrawn="1"/>
        </p:nvPicPr>
        <p:blipFill>
          <a:blip r:embed="rId3"/>
          <a:stretch>
            <a:fillRect/>
          </a:stretch>
        </p:blipFill>
        <p:spPr>
          <a:xfrm>
            <a:off x="0" y="6226581"/>
            <a:ext cx="12192000" cy="317500"/>
          </a:xfrm>
          <a:prstGeom prst="rect">
            <a:avLst/>
          </a:prstGeom>
        </p:spPr>
      </p:pic>
      <p:pic>
        <p:nvPicPr>
          <p:cNvPr id="8" name="Picture 7">
            <a:extLst>
              <a:ext uri="{FF2B5EF4-FFF2-40B4-BE49-F238E27FC236}">
                <a16:creationId xmlns:a16="http://schemas.microsoft.com/office/drawing/2014/main" id="{FD19E6EB-5DA5-4596-A693-11BE743CAB07}"/>
              </a:ext>
            </a:extLst>
          </p:cNvPr>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10192419" y="253999"/>
            <a:ext cx="1674156" cy="638755"/>
          </a:xfrm>
          <a:prstGeom prst="rect">
            <a:avLst/>
          </a:prstGeom>
        </p:spPr>
      </p:pic>
    </p:spTree>
    <p:extLst>
      <p:ext uri="{BB962C8B-B14F-4D97-AF65-F5344CB8AC3E}">
        <p14:creationId xmlns:p14="http://schemas.microsoft.com/office/powerpoint/2010/main" val="2640248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992491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F71F6EA-BDEF-4857-8444-31EEC4F17ABD}"/>
              </a:ext>
            </a:extLst>
          </p:cNvPr>
          <p:cNvGrpSpPr/>
          <p:nvPr userDrawn="1"/>
        </p:nvGrpSpPr>
        <p:grpSpPr>
          <a:xfrm>
            <a:off x="383119" y="3440749"/>
            <a:ext cx="11421421" cy="573407"/>
            <a:chOff x="287338" y="2409110"/>
            <a:chExt cx="8566066" cy="430055"/>
          </a:xfrm>
        </p:grpSpPr>
        <p:sp>
          <p:nvSpPr>
            <p:cNvPr id="9" name="Freeform 6">
              <a:extLst>
                <a:ext uri="{FF2B5EF4-FFF2-40B4-BE49-F238E27FC236}">
                  <a16:creationId xmlns:a16="http://schemas.microsoft.com/office/drawing/2014/main" id="{70201F3F-8395-4A63-88BB-912BC3BD0B0F}"/>
                </a:ext>
              </a:extLst>
            </p:cNvPr>
            <p:cNvSpPr>
              <a:spLocks/>
            </p:cNvSpPr>
            <p:nvPr userDrawn="1"/>
          </p:nvSpPr>
          <p:spPr bwMode="auto">
            <a:xfrm>
              <a:off x="287338" y="2409110"/>
              <a:ext cx="4660900" cy="282575"/>
            </a:xfrm>
            <a:custGeom>
              <a:avLst/>
              <a:gdLst>
                <a:gd name="T0" fmla="*/ 1468 w 1468"/>
                <a:gd name="T1" fmla="*/ 0 h 89"/>
                <a:gd name="T2" fmla="*/ 134 w 1468"/>
                <a:gd name="T3" fmla="*/ 0 h 89"/>
                <a:gd name="T4" fmla="*/ 56 w 1468"/>
                <a:gd name="T5" fmla="*/ 0 h 89"/>
                <a:gd name="T6" fmla="*/ 0 w 1468"/>
                <a:gd name="T7" fmla="*/ 56 h 89"/>
                <a:gd name="T8" fmla="*/ 0 w 1468"/>
                <a:gd name="T9" fmla="*/ 89 h 89"/>
              </a:gdLst>
              <a:ahLst/>
              <a:cxnLst>
                <a:cxn ang="0">
                  <a:pos x="T0" y="T1"/>
                </a:cxn>
                <a:cxn ang="0">
                  <a:pos x="T2" y="T3"/>
                </a:cxn>
                <a:cxn ang="0">
                  <a:pos x="T4" y="T5"/>
                </a:cxn>
                <a:cxn ang="0">
                  <a:pos x="T6" y="T7"/>
                </a:cxn>
                <a:cxn ang="0">
                  <a:pos x="T8" y="T9"/>
                </a:cxn>
              </a:cxnLst>
              <a:rect l="0" t="0" r="r" b="b"/>
              <a:pathLst>
                <a:path w="1468" h="89">
                  <a:moveTo>
                    <a:pt x="1468" y="0"/>
                  </a:moveTo>
                  <a:cubicBezTo>
                    <a:pt x="134" y="0"/>
                    <a:pt x="134" y="0"/>
                    <a:pt x="134" y="0"/>
                  </a:cubicBezTo>
                  <a:cubicBezTo>
                    <a:pt x="56" y="0"/>
                    <a:pt x="56" y="0"/>
                    <a:pt x="56" y="0"/>
                  </a:cubicBezTo>
                  <a:cubicBezTo>
                    <a:pt x="25" y="0"/>
                    <a:pt x="0" y="25"/>
                    <a:pt x="0" y="56"/>
                  </a:cubicBezTo>
                  <a:cubicBezTo>
                    <a:pt x="0" y="89"/>
                    <a:pt x="0" y="89"/>
                    <a:pt x="0" y="89"/>
                  </a:cubicBezTo>
                </a:path>
              </a:pathLst>
            </a:custGeom>
            <a:noFill/>
            <a:ln w="25400" cap="flat">
              <a:solidFill>
                <a:srgbClr val="BFD2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0" name="Freeform 7">
              <a:extLst>
                <a:ext uri="{FF2B5EF4-FFF2-40B4-BE49-F238E27FC236}">
                  <a16:creationId xmlns:a16="http://schemas.microsoft.com/office/drawing/2014/main" id="{6A7010A9-CBFF-4F17-8C6C-D2D5E87F3820}"/>
                </a:ext>
              </a:extLst>
            </p:cNvPr>
            <p:cNvSpPr>
              <a:spLocks/>
            </p:cNvSpPr>
            <p:nvPr userDrawn="1"/>
          </p:nvSpPr>
          <p:spPr bwMode="auto">
            <a:xfrm>
              <a:off x="331788" y="2490430"/>
              <a:ext cx="4616450" cy="238125"/>
            </a:xfrm>
            <a:custGeom>
              <a:avLst/>
              <a:gdLst>
                <a:gd name="T0" fmla="*/ 1454 w 1454"/>
                <a:gd name="T1" fmla="*/ 0 h 75"/>
                <a:gd name="T2" fmla="*/ 120 w 1454"/>
                <a:gd name="T3" fmla="*/ 0 h 75"/>
                <a:gd name="T4" fmla="*/ 45 w 1454"/>
                <a:gd name="T5" fmla="*/ 0 h 75"/>
                <a:gd name="T6" fmla="*/ 0 w 1454"/>
                <a:gd name="T7" fmla="*/ 45 h 75"/>
                <a:gd name="T8" fmla="*/ 0 w 1454"/>
                <a:gd name="T9" fmla="*/ 75 h 75"/>
              </a:gdLst>
              <a:ahLst/>
              <a:cxnLst>
                <a:cxn ang="0">
                  <a:pos x="T0" y="T1"/>
                </a:cxn>
                <a:cxn ang="0">
                  <a:pos x="T2" y="T3"/>
                </a:cxn>
                <a:cxn ang="0">
                  <a:pos x="T4" y="T5"/>
                </a:cxn>
                <a:cxn ang="0">
                  <a:pos x="T6" y="T7"/>
                </a:cxn>
                <a:cxn ang="0">
                  <a:pos x="T8" y="T9"/>
                </a:cxn>
              </a:cxnLst>
              <a:rect l="0" t="0" r="r" b="b"/>
              <a:pathLst>
                <a:path w="1454" h="75">
                  <a:moveTo>
                    <a:pt x="1454" y="0"/>
                  </a:moveTo>
                  <a:cubicBezTo>
                    <a:pt x="120" y="0"/>
                    <a:pt x="120" y="0"/>
                    <a:pt x="120" y="0"/>
                  </a:cubicBezTo>
                  <a:cubicBezTo>
                    <a:pt x="45" y="0"/>
                    <a:pt x="45" y="0"/>
                    <a:pt x="45" y="0"/>
                  </a:cubicBezTo>
                  <a:cubicBezTo>
                    <a:pt x="20" y="0"/>
                    <a:pt x="0" y="20"/>
                    <a:pt x="0" y="45"/>
                  </a:cubicBezTo>
                  <a:cubicBezTo>
                    <a:pt x="0" y="75"/>
                    <a:pt x="0" y="75"/>
                    <a:pt x="0" y="75"/>
                  </a:cubicBezTo>
                </a:path>
              </a:pathLst>
            </a:custGeom>
            <a:noFill/>
            <a:ln w="25400" cap="flat">
              <a:solidFill>
                <a:srgbClr val="CC54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1" name="Freeform 8">
              <a:extLst>
                <a:ext uri="{FF2B5EF4-FFF2-40B4-BE49-F238E27FC236}">
                  <a16:creationId xmlns:a16="http://schemas.microsoft.com/office/drawing/2014/main" id="{739DA569-190D-4F55-9E51-16DE5C0FEE3E}"/>
                </a:ext>
              </a:extLst>
            </p:cNvPr>
            <p:cNvSpPr>
              <a:spLocks/>
            </p:cNvSpPr>
            <p:nvPr userDrawn="1"/>
          </p:nvSpPr>
          <p:spPr bwMode="auto">
            <a:xfrm>
              <a:off x="376238" y="2571750"/>
              <a:ext cx="4572000" cy="193675"/>
            </a:xfrm>
            <a:custGeom>
              <a:avLst/>
              <a:gdLst>
                <a:gd name="T0" fmla="*/ 1440 w 1440"/>
                <a:gd name="T1" fmla="*/ 0 h 61"/>
                <a:gd name="T2" fmla="*/ 106 w 1440"/>
                <a:gd name="T3" fmla="*/ 0 h 61"/>
                <a:gd name="T4" fmla="*/ 34 w 1440"/>
                <a:gd name="T5" fmla="*/ 0 h 61"/>
                <a:gd name="T6" fmla="*/ 0 w 1440"/>
                <a:gd name="T7" fmla="*/ 34 h 61"/>
                <a:gd name="T8" fmla="*/ 0 w 1440"/>
                <a:gd name="T9" fmla="*/ 61 h 61"/>
              </a:gdLst>
              <a:ahLst/>
              <a:cxnLst>
                <a:cxn ang="0">
                  <a:pos x="T0" y="T1"/>
                </a:cxn>
                <a:cxn ang="0">
                  <a:pos x="T2" y="T3"/>
                </a:cxn>
                <a:cxn ang="0">
                  <a:pos x="T4" y="T5"/>
                </a:cxn>
                <a:cxn ang="0">
                  <a:pos x="T6" y="T7"/>
                </a:cxn>
                <a:cxn ang="0">
                  <a:pos x="T8" y="T9"/>
                </a:cxn>
              </a:cxnLst>
              <a:rect l="0" t="0" r="r" b="b"/>
              <a:pathLst>
                <a:path w="1440" h="61">
                  <a:moveTo>
                    <a:pt x="1440" y="0"/>
                  </a:moveTo>
                  <a:cubicBezTo>
                    <a:pt x="106" y="0"/>
                    <a:pt x="106" y="0"/>
                    <a:pt x="106" y="0"/>
                  </a:cubicBezTo>
                  <a:cubicBezTo>
                    <a:pt x="34" y="0"/>
                    <a:pt x="34" y="0"/>
                    <a:pt x="34" y="0"/>
                  </a:cubicBezTo>
                  <a:cubicBezTo>
                    <a:pt x="15" y="0"/>
                    <a:pt x="0" y="15"/>
                    <a:pt x="0" y="34"/>
                  </a:cubicBezTo>
                  <a:cubicBezTo>
                    <a:pt x="0" y="61"/>
                    <a:pt x="0" y="61"/>
                    <a:pt x="0" y="61"/>
                  </a:cubicBezTo>
                </a:path>
              </a:pathLst>
            </a:custGeom>
            <a:noFill/>
            <a:ln w="254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2" name="Freeform 9">
              <a:extLst>
                <a:ext uri="{FF2B5EF4-FFF2-40B4-BE49-F238E27FC236}">
                  <a16:creationId xmlns:a16="http://schemas.microsoft.com/office/drawing/2014/main" id="{E7222E52-FC67-43DD-88C1-1F3BCE6C4568}"/>
                </a:ext>
              </a:extLst>
            </p:cNvPr>
            <p:cNvSpPr>
              <a:spLocks/>
            </p:cNvSpPr>
            <p:nvPr userDrawn="1"/>
          </p:nvSpPr>
          <p:spPr bwMode="auto">
            <a:xfrm>
              <a:off x="420688" y="2653070"/>
              <a:ext cx="4527550" cy="149225"/>
            </a:xfrm>
            <a:custGeom>
              <a:avLst/>
              <a:gdLst>
                <a:gd name="T0" fmla="*/ 1426 w 1426"/>
                <a:gd name="T1" fmla="*/ 0 h 47"/>
                <a:gd name="T2" fmla="*/ 92 w 1426"/>
                <a:gd name="T3" fmla="*/ 0 h 47"/>
                <a:gd name="T4" fmla="*/ 23 w 1426"/>
                <a:gd name="T5" fmla="*/ 0 h 47"/>
                <a:gd name="T6" fmla="*/ 0 w 1426"/>
                <a:gd name="T7" fmla="*/ 23 h 47"/>
                <a:gd name="T8" fmla="*/ 0 w 1426"/>
                <a:gd name="T9" fmla="*/ 47 h 47"/>
              </a:gdLst>
              <a:ahLst/>
              <a:cxnLst>
                <a:cxn ang="0">
                  <a:pos x="T0" y="T1"/>
                </a:cxn>
                <a:cxn ang="0">
                  <a:pos x="T2" y="T3"/>
                </a:cxn>
                <a:cxn ang="0">
                  <a:pos x="T4" y="T5"/>
                </a:cxn>
                <a:cxn ang="0">
                  <a:pos x="T6" y="T7"/>
                </a:cxn>
                <a:cxn ang="0">
                  <a:pos x="T8" y="T9"/>
                </a:cxn>
              </a:cxnLst>
              <a:rect l="0" t="0" r="r" b="b"/>
              <a:pathLst>
                <a:path w="1426" h="47">
                  <a:moveTo>
                    <a:pt x="1426" y="0"/>
                  </a:moveTo>
                  <a:cubicBezTo>
                    <a:pt x="92" y="0"/>
                    <a:pt x="92" y="0"/>
                    <a:pt x="92" y="0"/>
                  </a:cubicBezTo>
                  <a:cubicBezTo>
                    <a:pt x="23" y="0"/>
                    <a:pt x="23" y="0"/>
                    <a:pt x="23" y="0"/>
                  </a:cubicBezTo>
                  <a:cubicBezTo>
                    <a:pt x="10" y="0"/>
                    <a:pt x="0" y="10"/>
                    <a:pt x="0" y="23"/>
                  </a:cubicBezTo>
                  <a:cubicBezTo>
                    <a:pt x="0" y="47"/>
                    <a:pt x="0" y="47"/>
                    <a:pt x="0" y="47"/>
                  </a:cubicBezTo>
                </a:path>
              </a:pathLst>
            </a:custGeom>
            <a:noFill/>
            <a:ln w="25400" cap="flat">
              <a:solidFill>
                <a:srgbClr val="128FC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3" name="Freeform 10">
              <a:extLst>
                <a:ext uri="{FF2B5EF4-FFF2-40B4-BE49-F238E27FC236}">
                  <a16:creationId xmlns:a16="http://schemas.microsoft.com/office/drawing/2014/main" id="{AC671D3B-674B-4DD9-9EB5-B04E68CFE885}"/>
                </a:ext>
              </a:extLst>
            </p:cNvPr>
            <p:cNvSpPr>
              <a:spLocks/>
            </p:cNvSpPr>
            <p:nvPr userDrawn="1"/>
          </p:nvSpPr>
          <p:spPr bwMode="auto">
            <a:xfrm>
              <a:off x="465138" y="2734390"/>
              <a:ext cx="4483100" cy="104775"/>
            </a:xfrm>
            <a:custGeom>
              <a:avLst/>
              <a:gdLst>
                <a:gd name="T0" fmla="*/ 1412 w 1412"/>
                <a:gd name="T1" fmla="*/ 0 h 33"/>
                <a:gd name="T2" fmla="*/ 78 w 1412"/>
                <a:gd name="T3" fmla="*/ 0 h 33"/>
                <a:gd name="T4" fmla="*/ 12 w 1412"/>
                <a:gd name="T5" fmla="*/ 0 h 33"/>
                <a:gd name="T6" fmla="*/ 0 w 1412"/>
                <a:gd name="T7" fmla="*/ 12 h 33"/>
                <a:gd name="T8" fmla="*/ 0 w 1412"/>
                <a:gd name="T9" fmla="*/ 33 h 33"/>
              </a:gdLst>
              <a:ahLst/>
              <a:cxnLst>
                <a:cxn ang="0">
                  <a:pos x="T0" y="T1"/>
                </a:cxn>
                <a:cxn ang="0">
                  <a:pos x="T2" y="T3"/>
                </a:cxn>
                <a:cxn ang="0">
                  <a:pos x="T4" y="T5"/>
                </a:cxn>
                <a:cxn ang="0">
                  <a:pos x="T6" y="T7"/>
                </a:cxn>
                <a:cxn ang="0">
                  <a:pos x="T8" y="T9"/>
                </a:cxn>
              </a:cxnLst>
              <a:rect l="0" t="0" r="r" b="b"/>
              <a:pathLst>
                <a:path w="1412" h="33">
                  <a:moveTo>
                    <a:pt x="1412" y="0"/>
                  </a:moveTo>
                  <a:cubicBezTo>
                    <a:pt x="78" y="0"/>
                    <a:pt x="78" y="0"/>
                    <a:pt x="78" y="0"/>
                  </a:cubicBezTo>
                  <a:cubicBezTo>
                    <a:pt x="12" y="0"/>
                    <a:pt x="12" y="0"/>
                    <a:pt x="12" y="0"/>
                  </a:cubicBezTo>
                  <a:cubicBezTo>
                    <a:pt x="5" y="0"/>
                    <a:pt x="0" y="5"/>
                    <a:pt x="0" y="12"/>
                  </a:cubicBezTo>
                  <a:cubicBezTo>
                    <a:pt x="0" y="33"/>
                    <a:pt x="0" y="33"/>
                    <a:pt x="0" y="33"/>
                  </a:cubicBezTo>
                </a:path>
              </a:pathLst>
            </a:custGeom>
            <a:noFill/>
            <a:ln w="25400" cap="flat">
              <a:solidFill>
                <a:srgbClr val="FBBD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5" name="Freeform 6">
              <a:extLst>
                <a:ext uri="{FF2B5EF4-FFF2-40B4-BE49-F238E27FC236}">
                  <a16:creationId xmlns:a16="http://schemas.microsoft.com/office/drawing/2014/main" id="{CDA3644C-0B51-4078-A42C-A02C37D74F8D}"/>
                </a:ext>
              </a:extLst>
            </p:cNvPr>
            <p:cNvSpPr>
              <a:spLocks/>
            </p:cNvSpPr>
            <p:nvPr userDrawn="1"/>
          </p:nvSpPr>
          <p:spPr bwMode="auto">
            <a:xfrm flipH="1">
              <a:off x="4192504" y="2409110"/>
              <a:ext cx="4660900" cy="282575"/>
            </a:xfrm>
            <a:custGeom>
              <a:avLst/>
              <a:gdLst>
                <a:gd name="T0" fmla="*/ 1468 w 1468"/>
                <a:gd name="T1" fmla="*/ 0 h 89"/>
                <a:gd name="T2" fmla="*/ 134 w 1468"/>
                <a:gd name="T3" fmla="*/ 0 h 89"/>
                <a:gd name="T4" fmla="*/ 56 w 1468"/>
                <a:gd name="T5" fmla="*/ 0 h 89"/>
                <a:gd name="T6" fmla="*/ 0 w 1468"/>
                <a:gd name="T7" fmla="*/ 56 h 89"/>
                <a:gd name="T8" fmla="*/ 0 w 1468"/>
                <a:gd name="T9" fmla="*/ 89 h 89"/>
              </a:gdLst>
              <a:ahLst/>
              <a:cxnLst>
                <a:cxn ang="0">
                  <a:pos x="T0" y="T1"/>
                </a:cxn>
                <a:cxn ang="0">
                  <a:pos x="T2" y="T3"/>
                </a:cxn>
                <a:cxn ang="0">
                  <a:pos x="T4" y="T5"/>
                </a:cxn>
                <a:cxn ang="0">
                  <a:pos x="T6" y="T7"/>
                </a:cxn>
                <a:cxn ang="0">
                  <a:pos x="T8" y="T9"/>
                </a:cxn>
              </a:cxnLst>
              <a:rect l="0" t="0" r="r" b="b"/>
              <a:pathLst>
                <a:path w="1468" h="89">
                  <a:moveTo>
                    <a:pt x="1468" y="0"/>
                  </a:moveTo>
                  <a:cubicBezTo>
                    <a:pt x="134" y="0"/>
                    <a:pt x="134" y="0"/>
                    <a:pt x="134" y="0"/>
                  </a:cubicBezTo>
                  <a:cubicBezTo>
                    <a:pt x="56" y="0"/>
                    <a:pt x="56" y="0"/>
                    <a:pt x="56" y="0"/>
                  </a:cubicBezTo>
                  <a:cubicBezTo>
                    <a:pt x="25" y="0"/>
                    <a:pt x="0" y="25"/>
                    <a:pt x="0" y="56"/>
                  </a:cubicBezTo>
                  <a:cubicBezTo>
                    <a:pt x="0" y="89"/>
                    <a:pt x="0" y="89"/>
                    <a:pt x="0" y="89"/>
                  </a:cubicBezTo>
                </a:path>
              </a:pathLst>
            </a:custGeom>
            <a:noFill/>
            <a:ln w="25400" cap="flat">
              <a:solidFill>
                <a:srgbClr val="BFD2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6" name="Freeform 7">
              <a:extLst>
                <a:ext uri="{FF2B5EF4-FFF2-40B4-BE49-F238E27FC236}">
                  <a16:creationId xmlns:a16="http://schemas.microsoft.com/office/drawing/2014/main" id="{B7EA65D8-DF98-4E7E-9EA8-67C885AB7283}"/>
                </a:ext>
              </a:extLst>
            </p:cNvPr>
            <p:cNvSpPr>
              <a:spLocks/>
            </p:cNvSpPr>
            <p:nvPr userDrawn="1"/>
          </p:nvSpPr>
          <p:spPr bwMode="auto">
            <a:xfrm flipH="1">
              <a:off x="4192504" y="2490430"/>
              <a:ext cx="4616450" cy="238125"/>
            </a:xfrm>
            <a:custGeom>
              <a:avLst/>
              <a:gdLst>
                <a:gd name="T0" fmla="*/ 1454 w 1454"/>
                <a:gd name="T1" fmla="*/ 0 h 75"/>
                <a:gd name="T2" fmla="*/ 120 w 1454"/>
                <a:gd name="T3" fmla="*/ 0 h 75"/>
                <a:gd name="T4" fmla="*/ 45 w 1454"/>
                <a:gd name="T5" fmla="*/ 0 h 75"/>
                <a:gd name="T6" fmla="*/ 0 w 1454"/>
                <a:gd name="T7" fmla="*/ 45 h 75"/>
                <a:gd name="T8" fmla="*/ 0 w 1454"/>
                <a:gd name="T9" fmla="*/ 75 h 75"/>
              </a:gdLst>
              <a:ahLst/>
              <a:cxnLst>
                <a:cxn ang="0">
                  <a:pos x="T0" y="T1"/>
                </a:cxn>
                <a:cxn ang="0">
                  <a:pos x="T2" y="T3"/>
                </a:cxn>
                <a:cxn ang="0">
                  <a:pos x="T4" y="T5"/>
                </a:cxn>
                <a:cxn ang="0">
                  <a:pos x="T6" y="T7"/>
                </a:cxn>
                <a:cxn ang="0">
                  <a:pos x="T8" y="T9"/>
                </a:cxn>
              </a:cxnLst>
              <a:rect l="0" t="0" r="r" b="b"/>
              <a:pathLst>
                <a:path w="1454" h="75">
                  <a:moveTo>
                    <a:pt x="1454" y="0"/>
                  </a:moveTo>
                  <a:cubicBezTo>
                    <a:pt x="120" y="0"/>
                    <a:pt x="120" y="0"/>
                    <a:pt x="120" y="0"/>
                  </a:cubicBezTo>
                  <a:cubicBezTo>
                    <a:pt x="45" y="0"/>
                    <a:pt x="45" y="0"/>
                    <a:pt x="45" y="0"/>
                  </a:cubicBezTo>
                  <a:cubicBezTo>
                    <a:pt x="20" y="0"/>
                    <a:pt x="0" y="20"/>
                    <a:pt x="0" y="45"/>
                  </a:cubicBezTo>
                  <a:cubicBezTo>
                    <a:pt x="0" y="75"/>
                    <a:pt x="0" y="75"/>
                    <a:pt x="0" y="75"/>
                  </a:cubicBezTo>
                </a:path>
              </a:pathLst>
            </a:custGeom>
            <a:noFill/>
            <a:ln w="25400" cap="flat">
              <a:solidFill>
                <a:srgbClr val="CC54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7" name="Freeform 8">
              <a:extLst>
                <a:ext uri="{FF2B5EF4-FFF2-40B4-BE49-F238E27FC236}">
                  <a16:creationId xmlns:a16="http://schemas.microsoft.com/office/drawing/2014/main" id="{EE21B3F8-FF7B-412D-AFD2-4F860D616E14}"/>
                </a:ext>
              </a:extLst>
            </p:cNvPr>
            <p:cNvSpPr>
              <a:spLocks/>
            </p:cNvSpPr>
            <p:nvPr userDrawn="1"/>
          </p:nvSpPr>
          <p:spPr bwMode="auto">
            <a:xfrm flipH="1">
              <a:off x="4192504" y="2571750"/>
              <a:ext cx="4572000" cy="193675"/>
            </a:xfrm>
            <a:custGeom>
              <a:avLst/>
              <a:gdLst>
                <a:gd name="T0" fmla="*/ 1440 w 1440"/>
                <a:gd name="T1" fmla="*/ 0 h 61"/>
                <a:gd name="T2" fmla="*/ 106 w 1440"/>
                <a:gd name="T3" fmla="*/ 0 h 61"/>
                <a:gd name="T4" fmla="*/ 34 w 1440"/>
                <a:gd name="T5" fmla="*/ 0 h 61"/>
                <a:gd name="T6" fmla="*/ 0 w 1440"/>
                <a:gd name="T7" fmla="*/ 34 h 61"/>
                <a:gd name="T8" fmla="*/ 0 w 1440"/>
                <a:gd name="T9" fmla="*/ 61 h 61"/>
              </a:gdLst>
              <a:ahLst/>
              <a:cxnLst>
                <a:cxn ang="0">
                  <a:pos x="T0" y="T1"/>
                </a:cxn>
                <a:cxn ang="0">
                  <a:pos x="T2" y="T3"/>
                </a:cxn>
                <a:cxn ang="0">
                  <a:pos x="T4" y="T5"/>
                </a:cxn>
                <a:cxn ang="0">
                  <a:pos x="T6" y="T7"/>
                </a:cxn>
                <a:cxn ang="0">
                  <a:pos x="T8" y="T9"/>
                </a:cxn>
              </a:cxnLst>
              <a:rect l="0" t="0" r="r" b="b"/>
              <a:pathLst>
                <a:path w="1440" h="61">
                  <a:moveTo>
                    <a:pt x="1440" y="0"/>
                  </a:moveTo>
                  <a:cubicBezTo>
                    <a:pt x="106" y="0"/>
                    <a:pt x="106" y="0"/>
                    <a:pt x="106" y="0"/>
                  </a:cubicBezTo>
                  <a:cubicBezTo>
                    <a:pt x="34" y="0"/>
                    <a:pt x="34" y="0"/>
                    <a:pt x="34" y="0"/>
                  </a:cubicBezTo>
                  <a:cubicBezTo>
                    <a:pt x="15" y="0"/>
                    <a:pt x="0" y="15"/>
                    <a:pt x="0" y="34"/>
                  </a:cubicBezTo>
                  <a:cubicBezTo>
                    <a:pt x="0" y="61"/>
                    <a:pt x="0" y="61"/>
                    <a:pt x="0" y="61"/>
                  </a:cubicBezTo>
                </a:path>
              </a:pathLst>
            </a:custGeom>
            <a:noFill/>
            <a:ln w="254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8" name="Freeform 9">
              <a:extLst>
                <a:ext uri="{FF2B5EF4-FFF2-40B4-BE49-F238E27FC236}">
                  <a16:creationId xmlns:a16="http://schemas.microsoft.com/office/drawing/2014/main" id="{6BF87F3B-41B2-4901-82C3-D77CC87E602A}"/>
                </a:ext>
              </a:extLst>
            </p:cNvPr>
            <p:cNvSpPr>
              <a:spLocks/>
            </p:cNvSpPr>
            <p:nvPr userDrawn="1"/>
          </p:nvSpPr>
          <p:spPr bwMode="auto">
            <a:xfrm flipH="1">
              <a:off x="4192504" y="2653070"/>
              <a:ext cx="4527550" cy="149225"/>
            </a:xfrm>
            <a:custGeom>
              <a:avLst/>
              <a:gdLst>
                <a:gd name="T0" fmla="*/ 1426 w 1426"/>
                <a:gd name="T1" fmla="*/ 0 h 47"/>
                <a:gd name="T2" fmla="*/ 92 w 1426"/>
                <a:gd name="T3" fmla="*/ 0 h 47"/>
                <a:gd name="T4" fmla="*/ 23 w 1426"/>
                <a:gd name="T5" fmla="*/ 0 h 47"/>
                <a:gd name="T6" fmla="*/ 0 w 1426"/>
                <a:gd name="T7" fmla="*/ 23 h 47"/>
                <a:gd name="T8" fmla="*/ 0 w 1426"/>
                <a:gd name="T9" fmla="*/ 47 h 47"/>
              </a:gdLst>
              <a:ahLst/>
              <a:cxnLst>
                <a:cxn ang="0">
                  <a:pos x="T0" y="T1"/>
                </a:cxn>
                <a:cxn ang="0">
                  <a:pos x="T2" y="T3"/>
                </a:cxn>
                <a:cxn ang="0">
                  <a:pos x="T4" y="T5"/>
                </a:cxn>
                <a:cxn ang="0">
                  <a:pos x="T6" y="T7"/>
                </a:cxn>
                <a:cxn ang="0">
                  <a:pos x="T8" y="T9"/>
                </a:cxn>
              </a:cxnLst>
              <a:rect l="0" t="0" r="r" b="b"/>
              <a:pathLst>
                <a:path w="1426" h="47">
                  <a:moveTo>
                    <a:pt x="1426" y="0"/>
                  </a:moveTo>
                  <a:cubicBezTo>
                    <a:pt x="92" y="0"/>
                    <a:pt x="92" y="0"/>
                    <a:pt x="92" y="0"/>
                  </a:cubicBezTo>
                  <a:cubicBezTo>
                    <a:pt x="23" y="0"/>
                    <a:pt x="23" y="0"/>
                    <a:pt x="23" y="0"/>
                  </a:cubicBezTo>
                  <a:cubicBezTo>
                    <a:pt x="10" y="0"/>
                    <a:pt x="0" y="10"/>
                    <a:pt x="0" y="23"/>
                  </a:cubicBezTo>
                  <a:cubicBezTo>
                    <a:pt x="0" y="47"/>
                    <a:pt x="0" y="47"/>
                    <a:pt x="0" y="47"/>
                  </a:cubicBezTo>
                </a:path>
              </a:pathLst>
            </a:custGeom>
            <a:noFill/>
            <a:ln w="25400" cap="flat">
              <a:solidFill>
                <a:srgbClr val="128FC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9" name="Freeform 10">
              <a:extLst>
                <a:ext uri="{FF2B5EF4-FFF2-40B4-BE49-F238E27FC236}">
                  <a16:creationId xmlns:a16="http://schemas.microsoft.com/office/drawing/2014/main" id="{E56A3D05-6E21-4A0E-A717-DBE38BE24F1F}"/>
                </a:ext>
              </a:extLst>
            </p:cNvPr>
            <p:cNvSpPr>
              <a:spLocks/>
            </p:cNvSpPr>
            <p:nvPr userDrawn="1"/>
          </p:nvSpPr>
          <p:spPr bwMode="auto">
            <a:xfrm flipH="1">
              <a:off x="4192504" y="2734390"/>
              <a:ext cx="4483100" cy="104775"/>
            </a:xfrm>
            <a:custGeom>
              <a:avLst/>
              <a:gdLst>
                <a:gd name="T0" fmla="*/ 1412 w 1412"/>
                <a:gd name="T1" fmla="*/ 0 h 33"/>
                <a:gd name="T2" fmla="*/ 78 w 1412"/>
                <a:gd name="T3" fmla="*/ 0 h 33"/>
                <a:gd name="T4" fmla="*/ 12 w 1412"/>
                <a:gd name="T5" fmla="*/ 0 h 33"/>
                <a:gd name="T6" fmla="*/ 0 w 1412"/>
                <a:gd name="T7" fmla="*/ 12 h 33"/>
                <a:gd name="T8" fmla="*/ 0 w 1412"/>
                <a:gd name="T9" fmla="*/ 33 h 33"/>
              </a:gdLst>
              <a:ahLst/>
              <a:cxnLst>
                <a:cxn ang="0">
                  <a:pos x="T0" y="T1"/>
                </a:cxn>
                <a:cxn ang="0">
                  <a:pos x="T2" y="T3"/>
                </a:cxn>
                <a:cxn ang="0">
                  <a:pos x="T4" y="T5"/>
                </a:cxn>
                <a:cxn ang="0">
                  <a:pos x="T6" y="T7"/>
                </a:cxn>
                <a:cxn ang="0">
                  <a:pos x="T8" y="T9"/>
                </a:cxn>
              </a:cxnLst>
              <a:rect l="0" t="0" r="r" b="b"/>
              <a:pathLst>
                <a:path w="1412" h="33">
                  <a:moveTo>
                    <a:pt x="1412" y="0"/>
                  </a:moveTo>
                  <a:cubicBezTo>
                    <a:pt x="78" y="0"/>
                    <a:pt x="78" y="0"/>
                    <a:pt x="78" y="0"/>
                  </a:cubicBezTo>
                  <a:cubicBezTo>
                    <a:pt x="12" y="0"/>
                    <a:pt x="12" y="0"/>
                    <a:pt x="12" y="0"/>
                  </a:cubicBezTo>
                  <a:cubicBezTo>
                    <a:pt x="5" y="0"/>
                    <a:pt x="0" y="5"/>
                    <a:pt x="0" y="12"/>
                  </a:cubicBezTo>
                  <a:cubicBezTo>
                    <a:pt x="0" y="33"/>
                    <a:pt x="0" y="33"/>
                    <a:pt x="0" y="33"/>
                  </a:cubicBezTo>
                </a:path>
              </a:pathLst>
            </a:custGeom>
            <a:noFill/>
            <a:ln w="25400" cap="flat">
              <a:solidFill>
                <a:srgbClr val="FBBD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grpSp>
        <p:nvGrpSpPr>
          <p:cNvPr id="51" name="Group 50">
            <a:extLst>
              <a:ext uri="{FF2B5EF4-FFF2-40B4-BE49-F238E27FC236}">
                <a16:creationId xmlns:a16="http://schemas.microsoft.com/office/drawing/2014/main" id="{312B532F-1E7C-4F22-8C9C-789CE70C4717}"/>
              </a:ext>
            </a:extLst>
          </p:cNvPr>
          <p:cNvGrpSpPr/>
          <p:nvPr userDrawn="1"/>
        </p:nvGrpSpPr>
        <p:grpSpPr>
          <a:xfrm>
            <a:off x="-5594349" y="3817513"/>
            <a:ext cx="6214533" cy="2900787"/>
            <a:chOff x="-4195762" y="2863135"/>
            <a:chExt cx="4660900" cy="2175590"/>
          </a:xfrm>
        </p:grpSpPr>
        <p:sp>
          <p:nvSpPr>
            <p:cNvPr id="21" name="Freeform 15">
              <a:extLst>
                <a:ext uri="{FF2B5EF4-FFF2-40B4-BE49-F238E27FC236}">
                  <a16:creationId xmlns:a16="http://schemas.microsoft.com/office/drawing/2014/main" id="{137A28FE-5FB5-4CE4-B56B-3D20CF02513A}"/>
                </a:ext>
              </a:extLst>
            </p:cNvPr>
            <p:cNvSpPr>
              <a:spLocks/>
            </p:cNvSpPr>
            <p:nvPr userDrawn="1"/>
          </p:nvSpPr>
          <p:spPr bwMode="auto">
            <a:xfrm>
              <a:off x="-4195762" y="4860858"/>
              <a:ext cx="4660900" cy="177867"/>
            </a:xfrm>
            <a:custGeom>
              <a:avLst/>
              <a:gdLst>
                <a:gd name="T0" fmla="*/ 1468 w 1468"/>
                <a:gd name="T1" fmla="*/ 0 h 1587"/>
                <a:gd name="T2" fmla="*/ 1468 w 1468"/>
                <a:gd name="T3" fmla="*/ 1531 h 1587"/>
                <a:gd name="T4" fmla="*/ 1412 w 1468"/>
                <a:gd name="T5" fmla="*/ 1587 h 1587"/>
                <a:gd name="T6" fmla="*/ 1334 w 1468"/>
                <a:gd name="T7" fmla="*/ 1587 h 1587"/>
                <a:gd name="T8" fmla="*/ 1163 w 1468"/>
                <a:gd name="T9" fmla="*/ 1587 h 1587"/>
                <a:gd name="T10" fmla="*/ 0 w 1468"/>
                <a:gd name="T11" fmla="*/ 1587 h 1587"/>
                <a:gd name="connsiteX0" fmla="*/ 10000 w 10000"/>
                <a:gd name="connsiteY0" fmla="*/ 0 h 353"/>
                <a:gd name="connsiteX1" fmla="*/ 9619 w 10000"/>
                <a:gd name="connsiteY1" fmla="*/ 353 h 353"/>
                <a:gd name="connsiteX2" fmla="*/ 9087 w 10000"/>
                <a:gd name="connsiteY2" fmla="*/ 353 h 353"/>
                <a:gd name="connsiteX3" fmla="*/ 7922 w 10000"/>
                <a:gd name="connsiteY3" fmla="*/ 353 h 353"/>
                <a:gd name="connsiteX4" fmla="*/ 0 w 10000"/>
                <a:gd name="connsiteY4" fmla="*/ 353 h 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353">
                  <a:moveTo>
                    <a:pt x="10000" y="0"/>
                  </a:moveTo>
                  <a:cubicBezTo>
                    <a:pt x="10000" y="195"/>
                    <a:pt x="9830" y="353"/>
                    <a:pt x="9619" y="353"/>
                  </a:cubicBezTo>
                  <a:lnTo>
                    <a:pt x="9087" y="353"/>
                  </a:lnTo>
                  <a:lnTo>
                    <a:pt x="7922" y="353"/>
                  </a:lnTo>
                  <a:lnTo>
                    <a:pt x="0" y="353"/>
                  </a:lnTo>
                </a:path>
              </a:pathLst>
            </a:custGeom>
            <a:noFill/>
            <a:ln w="25400" cap="rnd">
              <a:solidFill>
                <a:srgbClr val="FBBD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2" name="Freeform 16">
              <a:extLst>
                <a:ext uri="{FF2B5EF4-FFF2-40B4-BE49-F238E27FC236}">
                  <a16:creationId xmlns:a16="http://schemas.microsoft.com/office/drawing/2014/main" id="{9DB4AF32-E546-45D3-B80D-B5C053B211BE}"/>
                </a:ext>
              </a:extLst>
            </p:cNvPr>
            <p:cNvSpPr>
              <a:spLocks/>
            </p:cNvSpPr>
            <p:nvPr userDrawn="1"/>
          </p:nvSpPr>
          <p:spPr bwMode="auto">
            <a:xfrm>
              <a:off x="-4195762" y="4851440"/>
              <a:ext cx="4616450" cy="142836"/>
            </a:xfrm>
            <a:custGeom>
              <a:avLst/>
              <a:gdLst>
                <a:gd name="T0" fmla="*/ 1454 w 1454"/>
                <a:gd name="T1" fmla="*/ 0 h 1573"/>
                <a:gd name="T2" fmla="*/ 1454 w 1454"/>
                <a:gd name="T3" fmla="*/ 1528 h 1573"/>
                <a:gd name="T4" fmla="*/ 1409 w 1454"/>
                <a:gd name="T5" fmla="*/ 1573 h 1573"/>
                <a:gd name="T6" fmla="*/ 1334 w 1454"/>
                <a:gd name="T7" fmla="*/ 1573 h 1573"/>
                <a:gd name="T8" fmla="*/ 1163 w 1454"/>
                <a:gd name="T9" fmla="*/ 1573 h 1573"/>
                <a:gd name="T10" fmla="*/ 0 w 1454"/>
                <a:gd name="T11" fmla="*/ 1573 h 1573"/>
                <a:gd name="connsiteX0" fmla="*/ 10000 w 10000"/>
                <a:gd name="connsiteY0" fmla="*/ 0 h 286"/>
                <a:gd name="connsiteX1" fmla="*/ 9691 w 10000"/>
                <a:gd name="connsiteY1" fmla="*/ 286 h 286"/>
                <a:gd name="connsiteX2" fmla="*/ 9175 w 10000"/>
                <a:gd name="connsiteY2" fmla="*/ 286 h 286"/>
                <a:gd name="connsiteX3" fmla="*/ 7999 w 10000"/>
                <a:gd name="connsiteY3" fmla="*/ 286 h 286"/>
                <a:gd name="connsiteX4" fmla="*/ 0 w 10000"/>
                <a:gd name="connsiteY4" fmla="*/ 286 h 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286">
                  <a:moveTo>
                    <a:pt x="10000" y="0"/>
                  </a:moveTo>
                  <a:cubicBezTo>
                    <a:pt x="10000" y="159"/>
                    <a:pt x="9862" y="286"/>
                    <a:pt x="9691" y="286"/>
                  </a:cubicBezTo>
                  <a:lnTo>
                    <a:pt x="9175" y="286"/>
                  </a:lnTo>
                  <a:lnTo>
                    <a:pt x="7999" y="286"/>
                  </a:lnTo>
                  <a:lnTo>
                    <a:pt x="0" y="286"/>
                  </a:lnTo>
                </a:path>
              </a:pathLst>
            </a:custGeom>
            <a:noFill/>
            <a:ln w="25400" cap="rnd">
              <a:solidFill>
                <a:srgbClr val="128FC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3" name="Freeform 17">
              <a:extLst>
                <a:ext uri="{FF2B5EF4-FFF2-40B4-BE49-F238E27FC236}">
                  <a16:creationId xmlns:a16="http://schemas.microsoft.com/office/drawing/2014/main" id="{4CC4321D-E3A1-4094-AFF0-20DB478635E7}"/>
                </a:ext>
              </a:extLst>
            </p:cNvPr>
            <p:cNvSpPr>
              <a:spLocks/>
            </p:cNvSpPr>
            <p:nvPr userDrawn="1"/>
          </p:nvSpPr>
          <p:spPr bwMode="auto">
            <a:xfrm>
              <a:off x="-4195762" y="4832286"/>
              <a:ext cx="4527550" cy="73090"/>
            </a:xfrm>
            <a:custGeom>
              <a:avLst/>
              <a:gdLst>
                <a:gd name="T0" fmla="*/ 1426 w 1426"/>
                <a:gd name="T1" fmla="*/ 0 h 1545"/>
                <a:gd name="T2" fmla="*/ 1426 w 1426"/>
                <a:gd name="T3" fmla="*/ 1522 h 1545"/>
                <a:gd name="T4" fmla="*/ 1403 w 1426"/>
                <a:gd name="T5" fmla="*/ 1545 h 1545"/>
                <a:gd name="T6" fmla="*/ 1334 w 1426"/>
                <a:gd name="T7" fmla="*/ 1545 h 1545"/>
                <a:gd name="T8" fmla="*/ 1163 w 1426"/>
                <a:gd name="T9" fmla="*/ 1545 h 1545"/>
                <a:gd name="T10" fmla="*/ 0 w 1426"/>
                <a:gd name="T11" fmla="*/ 1545 h 1545"/>
                <a:gd name="connsiteX0" fmla="*/ 10000 w 10000"/>
                <a:gd name="connsiteY0" fmla="*/ 0 h 149"/>
                <a:gd name="connsiteX1" fmla="*/ 9839 w 10000"/>
                <a:gd name="connsiteY1" fmla="*/ 149 h 149"/>
                <a:gd name="connsiteX2" fmla="*/ 9355 w 10000"/>
                <a:gd name="connsiteY2" fmla="*/ 149 h 149"/>
                <a:gd name="connsiteX3" fmla="*/ 8156 w 10000"/>
                <a:gd name="connsiteY3" fmla="*/ 149 h 149"/>
                <a:gd name="connsiteX4" fmla="*/ 0 w 10000"/>
                <a:gd name="connsiteY4" fmla="*/ 149 h 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49">
                  <a:moveTo>
                    <a:pt x="10000" y="0"/>
                  </a:moveTo>
                  <a:cubicBezTo>
                    <a:pt x="10000" y="84"/>
                    <a:pt x="9930" y="149"/>
                    <a:pt x="9839" y="149"/>
                  </a:cubicBezTo>
                  <a:lnTo>
                    <a:pt x="9355" y="149"/>
                  </a:lnTo>
                  <a:lnTo>
                    <a:pt x="8156" y="149"/>
                  </a:lnTo>
                  <a:lnTo>
                    <a:pt x="0" y="149"/>
                  </a:lnTo>
                </a:path>
              </a:pathLst>
            </a:custGeom>
            <a:noFill/>
            <a:ln w="25400" cap="rnd">
              <a:solidFill>
                <a:srgbClr val="CC54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4" name="Freeform 18">
              <a:extLst>
                <a:ext uri="{FF2B5EF4-FFF2-40B4-BE49-F238E27FC236}">
                  <a16:creationId xmlns:a16="http://schemas.microsoft.com/office/drawing/2014/main" id="{26F2EEDE-3E2F-4DEE-B608-8968C9605708}"/>
                </a:ext>
              </a:extLst>
            </p:cNvPr>
            <p:cNvSpPr>
              <a:spLocks/>
            </p:cNvSpPr>
            <p:nvPr userDrawn="1"/>
          </p:nvSpPr>
          <p:spPr bwMode="auto">
            <a:xfrm>
              <a:off x="-4195762" y="4823010"/>
              <a:ext cx="4483100" cy="37915"/>
            </a:xfrm>
            <a:custGeom>
              <a:avLst/>
              <a:gdLst>
                <a:gd name="T0" fmla="*/ 1412 w 1412"/>
                <a:gd name="T1" fmla="*/ 0 h 1531"/>
                <a:gd name="T2" fmla="*/ 1412 w 1412"/>
                <a:gd name="T3" fmla="*/ 1519 h 1531"/>
                <a:gd name="T4" fmla="*/ 1400 w 1412"/>
                <a:gd name="T5" fmla="*/ 1531 h 1531"/>
                <a:gd name="T6" fmla="*/ 1334 w 1412"/>
                <a:gd name="T7" fmla="*/ 1531 h 1531"/>
                <a:gd name="T8" fmla="*/ 1163 w 1412"/>
                <a:gd name="T9" fmla="*/ 1531 h 1531"/>
                <a:gd name="T10" fmla="*/ 0 w 1412"/>
                <a:gd name="T11" fmla="*/ 1531 h 1531"/>
                <a:gd name="connsiteX0" fmla="*/ 10000 w 10000"/>
                <a:gd name="connsiteY0" fmla="*/ 0 h 78"/>
                <a:gd name="connsiteX1" fmla="*/ 9915 w 10000"/>
                <a:gd name="connsiteY1" fmla="*/ 78 h 78"/>
                <a:gd name="connsiteX2" fmla="*/ 9448 w 10000"/>
                <a:gd name="connsiteY2" fmla="*/ 78 h 78"/>
                <a:gd name="connsiteX3" fmla="*/ 8237 w 10000"/>
                <a:gd name="connsiteY3" fmla="*/ 78 h 78"/>
                <a:gd name="connsiteX4" fmla="*/ 0 w 10000"/>
                <a:gd name="connsiteY4" fmla="*/ 78 h 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78">
                  <a:moveTo>
                    <a:pt x="10000" y="0"/>
                  </a:moveTo>
                  <a:cubicBezTo>
                    <a:pt x="10000" y="45"/>
                    <a:pt x="9965" y="78"/>
                    <a:pt x="9915" y="78"/>
                  </a:cubicBezTo>
                  <a:lnTo>
                    <a:pt x="9448" y="78"/>
                  </a:lnTo>
                  <a:lnTo>
                    <a:pt x="8237" y="78"/>
                  </a:lnTo>
                  <a:lnTo>
                    <a:pt x="0" y="78"/>
                  </a:lnTo>
                </a:path>
              </a:pathLst>
            </a:custGeom>
            <a:noFill/>
            <a:ln w="25400" cap="rnd">
              <a:solidFill>
                <a:srgbClr val="BFD2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5" name="Freeform 19">
              <a:extLst>
                <a:ext uri="{FF2B5EF4-FFF2-40B4-BE49-F238E27FC236}">
                  <a16:creationId xmlns:a16="http://schemas.microsoft.com/office/drawing/2014/main" id="{3F447DCE-8B37-4CB2-BBFB-8B6E4742FE65}"/>
                </a:ext>
              </a:extLst>
            </p:cNvPr>
            <p:cNvSpPr>
              <a:spLocks/>
            </p:cNvSpPr>
            <p:nvPr userDrawn="1"/>
          </p:nvSpPr>
          <p:spPr bwMode="auto">
            <a:xfrm>
              <a:off x="-4195762" y="4841920"/>
              <a:ext cx="4572000" cy="107906"/>
            </a:xfrm>
            <a:custGeom>
              <a:avLst/>
              <a:gdLst>
                <a:gd name="T0" fmla="*/ 1440 w 1440"/>
                <a:gd name="T1" fmla="*/ 0 h 1559"/>
                <a:gd name="T2" fmla="*/ 1440 w 1440"/>
                <a:gd name="T3" fmla="*/ 1525 h 1559"/>
                <a:gd name="T4" fmla="*/ 1406 w 1440"/>
                <a:gd name="T5" fmla="*/ 1559 h 1559"/>
                <a:gd name="T6" fmla="*/ 1334 w 1440"/>
                <a:gd name="T7" fmla="*/ 1559 h 1559"/>
                <a:gd name="T8" fmla="*/ 1163 w 1440"/>
                <a:gd name="T9" fmla="*/ 1559 h 1559"/>
                <a:gd name="T10" fmla="*/ 0 w 1440"/>
                <a:gd name="T11" fmla="*/ 1559 h 1559"/>
                <a:gd name="connsiteX0" fmla="*/ 10000 w 10000"/>
                <a:gd name="connsiteY0" fmla="*/ 0 h 218"/>
                <a:gd name="connsiteX1" fmla="*/ 9764 w 10000"/>
                <a:gd name="connsiteY1" fmla="*/ 218 h 218"/>
                <a:gd name="connsiteX2" fmla="*/ 9264 w 10000"/>
                <a:gd name="connsiteY2" fmla="*/ 218 h 218"/>
                <a:gd name="connsiteX3" fmla="*/ 8076 w 10000"/>
                <a:gd name="connsiteY3" fmla="*/ 218 h 218"/>
                <a:gd name="connsiteX4" fmla="*/ 0 w 10000"/>
                <a:gd name="connsiteY4" fmla="*/ 218 h 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218">
                  <a:moveTo>
                    <a:pt x="10000" y="0"/>
                  </a:moveTo>
                  <a:cubicBezTo>
                    <a:pt x="10000" y="122"/>
                    <a:pt x="9896" y="218"/>
                    <a:pt x="9764" y="218"/>
                  </a:cubicBezTo>
                  <a:lnTo>
                    <a:pt x="9264" y="218"/>
                  </a:lnTo>
                  <a:lnTo>
                    <a:pt x="8076" y="218"/>
                  </a:lnTo>
                  <a:lnTo>
                    <a:pt x="0" y="218"/>
                  </a:lnTo>
                </a:path>
              </a:pathLst>
            </a:custGeom>
            <a:noFill/>
            <a:ln w="25400" cap="rnd">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cxnSp>
          <p:nvCxnSpPr>
            <p:cNvPr id="5" name="Straight Connector 4">
              <a:extLst>
                <a:ext uri="{FF2B5EF4-FFF2-40B4-BE49-F238E27FC236}">
                  <a16:creationId xmlns:a16="http://schemas.microsoft.com/office/drawing/2014/main" id="{612A9C9F-F8D6-41D7-9667-0A3CD6724EED}"/>
                </a:ext>
              </a:extLst>
            </p:cNvPr>
            <p:cNvCxnSpPr>
              <a:stCxn id="9" idx="4"/>
              <a:endCxn id="24" idx="0"/>
            </p:cNvCxnSpPr>
            <p:nvPr userDrawn="1"/>
          </p:nvCxnSpPr>
          <p:spPr>
            <a:xfrm>
              <a:off x="287338" y="2863135"/>
              <a:ext cx="0" cy="1959875"/>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859D3F8-E67A-4A2D-B6E7-1A3777D3C174}"/>
                </a:ext>
              </a:extLst>
            </p:cNvPr>
            <p:cNvCxnSpPr>
              <a:cxnSpLocks/>
              <a:stCxn id="10" idx="4"/>
              <a:endCxn id="23" idx="0"/>
            </p:cNvCxnSpPr>
            <p:nvPr userDrawn="1"/>
          </p:nvCxnSpPr>
          <p:spPr>
            <a:xfrm>
              <a:off x="331788" y="2900005"/>
              <a:ext cx="0" cy="1932281"/>
            </a:xfrm>
            <a:prstGeom prst="line">
              <a:avLst/>
            </a:prstGeom>
            <a:ln w="25400" cap="rnd"/>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F072392-94C0-4435-87D1-9E066C358753}"/>
                </a:ext>
              </a:extLst>
            </p:cNvPr>
            <p:cNvCxnSpPr>
              <a:cxnSpLocks/>
              <a:stCxn id="12" idx="4"/>
              <a:endCxn id="22" idx="0"/>
            </p:cNvCxnSpPr>
            <p:nvPr userDrawn="1"/>
          </p:nvCxnSpPr>
          <p:spPr>
            <a:xfrm>
              <a:off x="420688" y="2973745"/>
              <a:ext cx="0" cy="1877695"/>
            </a:xfrm>
            <a:prstGeom prst="line">
              <a:avLst/>
            </a:prstGeom>
            <a:ln w="25400"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D948A2C-18F5-4AE9-A0D0-1E104D0FB19B}"/>
                </a:ext>
              </a:extLst>
            </p:cNvPr>
            <p:cNvCxnSpPr>
              <a:cxnSpLocks/>
              <a:stCxn id="11" idx="4"/>
              <a:endCxn id="25" idx="0"/>
            </p:cNvCxnSpPr>
            <p:nvPr userDrawn="1"/>
          </p:nvCxnSpPr>
          <p:spPr>
            <a:xfrm>
              <a:off x="376238" y="2936875"/>
              <a:ext cx="0" cy="1905045"/>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C5A05F4-E879-433D-A0A4-81D8378E1C89}"/>
                </a:ext>
              </a:extLst>
            </p:cNvPr>
            <p:cNvCxnSpPr>
              <a:cxnSpLocks/>
              <a:stCxn id="13" idx="4"/>
              <a:endCxn id="21" idx="0"/>
            </p:cNvCxnSpPr>
            <p:nvPr userDrawn="1"/>
          </p:nvCxnSpPr>
          <p:spPr>
            <a:xfrm>
              <a:off x="465138" y="3010615"/>
              <a:ext cx="0" cy="1850243"/>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9E4198CF-DBB9-44DA-96CC-A0B5AE6BA9A4}"/>
              </a:ext>
            </a:extLst>
          </p:cNvPr>
          <p:cNvGrpSpPr/>
          <p:nvPr userDrawn="1"/>
        </p:nvGrpSpPr>
        <p:grpSpPr>
          <a:xfrm flipH="1">
            <a:off x="11567472" y="3817513"/>
            <a:ext cx="6214533" cy="2900787"/>
            <a:chOff x="-4195762" y="2863135"/>
            <a:chExt cx="4660900" cy="2175590"/>
          </a:xfrm>
        </p:grpSpPr>
        <p:sp>
          <p:nvSpPr>
            <p:cNvPr id="53" name="Freeform 15">
              <a:extLst>
                <a:ext uri="{FF2B5EF4-FFF2-40B4-BE49-F238E27FC236}">
                  <a16:creationId xmlns:a16="http://schemas.microsoft.com/office/drawing/2014/main" id="{B76BDA3E-CA95-49B2-B995-272C3E3E6685}"/>
                </a:ext>
              </a:extLst>
            </p:cNvPr>
            <p:cNvSpPr>
              <a:spLocks/>
            </p:cNvSpPr>
            <p:nvPr userDrawn="1"/>
          </p:nvSpPr>
          <p:spPr bwMode="auto">
            <a:xfrm>
              <a:off x="-4195762" y="4860858"/>
              <a:ext cx="4660900" cy="177867"/>
            </a:xfrm>
            <a:custGeom>
              <a:avLst/>
              <a:gdLst>
                <a:gd name="T0" fmla="*/ 1468 w 1468"/>
                <a:gd name="T1" fmla="*/ 0 h 1587"/>
                <a:gd name="T2" fmla="*/ 1468 w 1468"/>
                <a:gd name="T3" fmla="*/ 1531 h 1587"/>
                <a:gd name="T4" fmla="*/ 1412 w 1468"/>
                <a:gd name="T5" fmla="*/ 1587 h 1587"/>
                <a:gd name="T6" fmla="*/ 1334 w 1468"/>
                <a:gd name="T7" fmla="*/ 1587 h 1587"/>
                <a:gd name="T8" fmla="*/ 1163 w 1468"/>
                <a:gd name="T9" fmla="*/ 1587 h 1587"/>
                <a:gd name="T10" fmla="*/ 0 w 1468"/>
                <a:gd name="T11" fmla="*/ 1587 h 1587"/>
                <a:gd name="connsiteX0" fmla="*/ 10000 w 10000"/>
                <a:gd name="connsiteY0" fmla="*/ 0 h 353"/>
                <a:gd name="connsiteX1" fmla="*/ 9619 w 10000"/>
                <a:gd name="connsiteY1" fmla="*/ 353 h 353"/>
                <a:gd name="connsiteX2" fmla="*/ 9087 w 10000"/>
                <a:gd name="connsiteY2" fmla="*/ 353 h 353"/>
                <a:gd name="connsiteX3" fmla="*/ 7922 w 10000"/>
                <a:gd name="connsiteY3" fmla="*/ 353 h 353"/>
                <a:gd name="connsiteX4" fmla="*/ 0 w 10000"/>
                <a:gd name="connsiteY4" fmla="*/ 353 h 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353">
                  <a:moveTo>
                    <a:pt x="10000" y="0"/>
                  </a:moveTo>
                  <a:cubicBezTo>
                    <a:pt x="10000" y="195"/>
                    <a:pt x="9830" y="353"/>
                    <a:pt x="9619" y="353"/>
                  </a:cubicBezTo>
                  <a:lnTo>
                    <a:pt x="9087" y="353"/>
                  </a:lnTo>
                  <a:lnTo>
                    <a:pt x="7922" y="353"/>
                  </a:lnTo>
                  <a:lnTo>
                    <a:pt x="0" y="353"/>
                  </a:lnTo>
                </a:path>
              </a:pathLst>
            </a:custGeom>
            <a:noFill/>
            <a:ln w="25400" cap="rnd">
              <a:solidFill>
                <a:srgbClr val="FBBD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54" name="Freeform 16">
              <a:extLst>
                <a:ext uri="{FF2B5EF4-FFF2-40B4-BE49-F238E27FC236}">
                  <a16:creationId xmlns:a16="http://schemas.microsoft.com/office/drawing/2014/main" id="{7549FA1B-AB94-4D2B-B996-6C7BDBCE3149}"/>
                </a:ext>
              </a:extLst>
            </p:cNvPr>
            <p:cNvSpPr>
              <a:spLocks/>
            </p:cNvSpPr>
            <p:nvPr userDrawn="1"/>
          </p:nvSpPr>
          <p:spPr bwMode="auto">
            <a:xfrm>
              <a:off x="-4195762" y="4851440"/>
              <a:ext cx="4616450" cy="142836"/>
            </a:xfrm>
            <a:custGeom>
              <a:avLst/>
              <a:gdLst>
                <a:gd name="T0" fmla="*/ 1454 w 1454"/>
                <a:gd name="T1" fmla="*/ 0 h 1573"/>
                <a:gd name="T2" fmla="*/ 1454 w 1454"/>
                <a:gd name="T3" fmla="*/ 1528 h 1573"/>
                <a:gd name="T4" fmla="*/ 1409 w 1454"/>
                <a:gd name="T5" fmla="*/ 1573 h 1573"/>
                <a:gd name="T6" fmla="*/ 1334 w 1454"/>
                <a:gd name="T7" fmla="*/ 1573 h 1573"/>
                <a:gd name="T8" fmla="*/ 1163 w 1454"/>
                <a:gd name="T9" fmla="*/ 1573 h 1573"/>
                <a:gd name="T10" fmla="*/ 0 w 1454"/>
                <a:gd name="T11" fmla="*/ 1573 h 1573"/>
                <a:gd name="connsiteX0" fmla="*/ 10000 w 10000"/>
                <a:gd name="connsiteY0" fmla="*/ 0 h 286"/>
                <a:gd name="connsiteX1" fmla="*/ 9691 w 10000"/>
                <a:gd name="connsiteY1" fmla="*/ 286 h 286"/>
                <a:gd name="connsiteX2" fmla="*/ 9175 w 10000"/>
                <a:gd name="connsiteY2" fmla="*/ 286 h 286"/>
                <a:gd name="connsiteX3" fmla="*/ 7999 w 10000"/>
                <a:gd name="connsiteY3" fmla="*/ 286 h 286"/>
                <a:gd name="connsiteX4" fmla="*/ 0 w 10000"/>
                <a:gd name="connsiteY4" fmla="*/ 286 h 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286">
                  <a:moveTo>
                    <a:pt x="10000" y="0"/>
                  </a:moveTo>
                  <a:cubicBezTo>
                    <a:pt x="10000" y="159"/>
                    <a:pt x="9862" y="286"/>
                    <a:pt x="9691" y="286"/>
                  </a:cubicBezTo>
                  <a:lnTo>
                    <a:pt x="9175" y="286"/>
                  </a:lnTo>
                  <a:lnTo>
                    <a:pt x="7999" y="286"/>
                  </a:lnTo>
                  <a:lnTo>
                    <a:pt x="0" y="286"/>
                  </a:lnTo>
                </a:path>
              </a:pathLst>
            </a:custGeom>
            <a:noFill/>
            <a:ln w="25400" cap="rnd">
              <a:solidFill>
                <a:srgbClr val="128FC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55" name="Freeform 17">
              <a:extLst>
                <a:ext uri="{FF2B5EF4-FFF2-40B4-BE49-F238E27FC236}">
                  <a16:creationId xmlns:a16="http://schemas.microsoft.com/office/drawing/2014/main" id="{7E855C8D-8BB2-4A05-A93B-4E74C34F733B}"/>
                </a:ext>
              </a:extLst>
            </p:cNvPr>
            <p:cNvSpPr>
              <a:spLocks/>
            </p:cNvSpPr>
            <p:nvPr userDrawn="1"/>
          </p:nvSpPr>
          <p:spPr bwMode="auto">
            <a:xfrm>
              <a:off x="-4195762" y="4832286"/>
              <a:ext cx="4527550" cy="73090"/>
            </a:xfrm>
            <a:custGeom>
              <a:avLst/>
              <a:gdLst>
                <a:gd name="T0" fmla="*/ 1426 w 1426"/>
                <a:gd name="T1" fmla="*/ 0 h 1545"/>
                <a:gd name="T2" fmla="*/ 1426 w 1426"/>
                <a:gd name="T3" fmla="*/ 1522 h 1545"/>
                <a:gd name="T4" fmla="*/ 1403 w 1426"/>
                <a:gd name="T5" fmla="*/ 1545 h 1545"/>
                <a:gd name="T6" fmla="*/ 1334 w 1426"/>
                <a:gd name="T7" fmla="*/ 1545 h 1545"/>
                <a:gd name="T8" fmla="*/ 1163 w 1426"/>
                <a:gd name="T9" fmla="*/ 1545 h 1545"/>
                <a:gd name="T10" fmla="*/ 0 w 1426"/>
                <a:gd name="T11" fmla="*/ 1545 h 1545"/>
                <a:gd name="connsiteX0" fmla="*/ 10000 w 10000"/>
                <a:gd name="connsiteY0" fmla="*/ 0 h 149"/>
                <a:gd name="connsiteX1" fmla="*/ 9839 w 10000"/>
                <a:gd name="connsiteY1" fmla="*/ 149 h 149"/>
                <a:gd name="connsiteX2" fmla="*/ 9355 w 10000"/>
                <a:gd name="connsiteY2" fmla="*/ 149 h 149"/>
                <a:gd name="connsiteX3" fmla="*/ 8156 w 10000"/>
                <a:gd name="connsiteY3" fmla="*/ 149 h 149"/>
                <a:gd name="connsiteX4" fmla="*/ 0 w 10000"/>
                <a:gd name="connsiteY4" fmla="*/ 149 h 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49">
                  <a:moveTo>
                    <a:pt x="10000" y="0"/>
                  </a:moveTo>
                  <a:cubicBezTo>
                    <a:pt x="10000" y="84"/>
                    <a:pt x="9930" y="149"/>
                    <a:pt x="9839" y="149"/>
                  </a:cubicBezTo>
                  <a:lnTo>
                    <a:pt x="9355" y="149"/>
                  </a:lnTo>
                  <a:lnTo>
                    <a:pt x="8156" y="149"/>
                  </a:lnTo>
                  <a:lnTo>
                    <a:pt x="0" y="149"/>
                  </a:lnTo>
                </a:path>
              </a:pathLst>
            </a:custGeom>
            <a:noFill/>
            <a:ln w="25400" cap="rnd">
              <a:solidFill>
                <a:srgbClr val="CC54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56" name="Freeform 18">
              <a:extLst>
                <a:ext uri="{FF2B5EF4-FFF2-40B4-BE49-F238E27FC236}">
                  <a16:creationId xmlns:a16="http://schemas.microsoft.com/office/drawing/2014/main" id="{0C866AAF-BF86-4BF8-AAA7-2E90DF3CAA8F}"/>
                </a:ext>
              </a:extLst>
            </p:cNvPr>
            <p:cNvSpPr>
              <a:spLocks/>
            </p:cNvSpPr>
            <p:nvPr userDrawn="1"/>
          </p:nvSpPr>
          <p:spPr bwMode="auto">
            <a:xfrm>
              <a:off x="-4195762" y="4823010"/>
              <a:ext cx="4483100" cy="37915"/>
            </a:xfrm>
            <a:custGeom>
              <a:avLst/>
              <a:gdLst>
                <a:gd name="T0" fmla="*/ 1412 w 1412"/>
                <a:gd name="T1" fmla="*/ 0 h 1531"/>
                <a:gd name="T2" fmla="*/ 1412 w 1412"/>
                <a:gd name="T3" fmla="*/ 1519 h 1531"/>
                <a:gd name="T4" fmla="*/ 1400 w 1412"/>
                <a:gd name="T5" fmla="*/ 1531 h 1531"/>
                <a:gd name="T6" fmla="*/ 1334 w 1412"/>
                <a:gd name="T7" fmla="*/ 1531 h 1531"/>
                <a:gd name="T8" fmla="*/ 1163 w 1412"/>
                <a:gd name="T9" fmla="*/ 1531 h 1531"/>
                <a:gd name="T10" fmla="*/ 0 w 1412"/>
                <a:gd name="T11" fmla="*/ 1531 h 1531"/>
                <a:gd name="connsiteX0" fmla="*/ 10000 w 10000"/>
                <a:gd name="connsiteY0" fmla="*/ 0 h 78"/>
                <a:gd name="connsiteX1" fmla="*/ 9915 w 10000"/>
                <a:gd name="connsiteY1" fmla="*/ 78 h 78"/>
                <a:gd name="connsiteX2" fmla="*/ 9448 w 10000"/>
                <a:gd name="connsiteY2" fmla="*/ 78 h 78"/>
                <a:gd name="connsiteX3" fmla="*/ 8237 w 10000"/>
                <a:gd name="connsiteY3" fmla="*/ 78 h 78"/>
                <a:gd name="connsiteX4" fmla="*/ 0 w 10000"/>
                <a:gd name="connsiteY4" fmla="*/ 78 h 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78">
                  <a:moveTo>
                    <a:pt x="10000" y="0"/>
                  </a:moveTo>
                  <a:cubicBezTo>
                    <a:pt x="10000" y="45"/>
                    <a:pt x="9965" y="78"/>
                    <a:pt x="9915" y="78"/>
                  </a:cubicBezTo>
                  <a:lnTo>
                    <a:pt x="9448" y="78"/>
                  </a:lnTo>
                  <a:lnTo>
                    <a:pt x="8237" y="78"/>
                  </a:lnTo>
                  <a:lnTo>
                    <a:pt x="0" y="78"/>
                  </a:lnTo>
                </a:path>
              </a:pathLst>
            </a:custGeom>
            <a:noFill/>
            <a:ln w="25400" cap="rnd">
              <a:solidFill>
                <a:srgbClr val="BFD2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57" name="Freeform 19">
              <a:extLst>
                <a:ext uri="{FF2B5EF4-FFF2-40B4-BE49-F238E27FC236}">
                  <a16:creationId xmlns:a16="http://schemas.microsoft.com/office/drawing/2014/main" id="{FA26CFC9-75E9-4AFC-8976-B49585D18B15}"/>
                </a:ext>
              </a:extLst>
            </p:cNvPr>
            <p:cNvSpPr>
              <a:spLocks/>
            </p:cNvSpPr>
            <p:nvPr userDrawn="1"/>
          </p:nvSpPr>
          <p:spPr bwMode="auto">
            <a:xfrm>
              <a:off x="-4195762" y="4841920"/>
              <a:ext cx="4572000" cy="107906"/>
            </a:xfrm>
            <a:custGeom>
              <a:avLst/>
              <a:gdLst>
                <a:gd name="T0" fmla="*/ 1440 w 1440"/>
                <a:gd name="T1" fmla="*/ 0 h 1559"/>
                <a:gd name="T2" fmla="*/ 1440 w 1440"/>
                <a:gd name="T3" fmla="*/ 1525 h 1559"/>
                <a:gd name="T4" fmla="*/ 1406 w 1440"/>
                <a:gd name="T5" fmla="*/ 1559 h 1559"/>
                <a:gd name="T6" fmla="*/ 1334 w 1440"/>
                <a:gd name="T7" fmla="*/ 1559 h 1559"/>
                <a:gd name="T8" fmla="*/ 1163 w 1440"/>
                <a:gd name="T9" fmla="*/ 1559 h 1559"/>
                <a:gd name="T10" fmla="*/ 0 w 1440"/>
                <a:gd name="T11" fmla="*/ 1559 h 1559"/>
                <a:gd name="connsiteX0" fmla="*/ 10000 w 10000"/>
                <a:gd name="connsiteY0" fmla="*/ 0 h 218"/>
                <a:gd name="connsiteX1" fmla="*/ 9764 w 10000"/>
                <a:gd name="connsiteY1" fmla="*/ 218 h 218"/>
                <a:gd name="connsiteX2" fmla="*/ 9264 w 10000"/>
                <a:gd name="connsiteY2" fmla="*/ 218 h 218"/>
                <a:gd name="connsiteX3" fmla="*/ 8076 w 10000"/>
                <a:gd name="connsiteY3" fmla="*/ 218 h 218"/>
                <a:gd name="connsiteX4" fmla="*/ 0 w 10000"/>
                <a:gd name="connsiteY4" fmla="*/ 218 h 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218">
                  <a:moveTo>
                    <a:pt x="10000" y="0"/>
                  </a:moveTo>
                  <a:cubicBezTo>
                    <a:pt x="10000" y="122"/>
                    <a:pt x="9896" y="218"/>
                    <a:pt x="9764" y="218"/>
                  </a:cubicBezTo>
                  <a:lnTo>
                    <a:pt x="9264" y="218"/>
                  </a:lnTo>
                  <a:lnTo>
                    <a:pt x="8076" y="218"/>
                  </a:lnTo>
                  <a:lnTo>
                    <a:pt x="0" y="218"/>
                  </a:lnTo>
                </a:path>
              </a:pathLst>
            </a:custGeom>
            <a:noFill/>
            <a:ln w="25400" cap="rnd">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cxnSp>
          <p:nvCxnSpPr>
            <p:cNvPr id="58" name="Straight Connector 57">
              <a:extLst>
                <a:ext uri="{FF2B5EF4-FFF2-40B4-BE49-F238E27FC236}">
                  <a16:creationId xmlns:a16="http://schemas.microsoft.com/office/drawing/2014/main" id="{B6A987FA-1194-47FA-AFA8-F8C18739453F}"/>
                </a:ext>
              </a:extLst>
            </p:cNvPr>
            <p:cNvCxnSpPr>
              <a:cxnSpLocks/>
              <a:stCxn id="15" idx="4"/>
              <a:endCxn id="56" idx="0"/>
            </p:cNvCxnSpPr>
            <p:nvPr userDrawn="1"/>
          </p:nvCxnSpPr>
          <p:spPr>
            <a:xfrm>
              <a:off x="287337" y="2863135"/>
              <a:ext cx="1" cy="1959875"/>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6A9FFFE-0B51-4747-B7C3-5199D76E6E13}"/>
                </a:ext>
              </a:extLst>
            </p:cNvPr>
            <p:cNvCxnSpPr>
              <a:cxnSpLocks/>
              <a:stCxn id="16" idx="4"/>
              <a:endCxn id="55" idx="0"/>
            </p:cNvCxnSpPr>
            <p:nvPr userDrawn="1"/>
          </p:nvCxnSpPr>
          <p:spPr>
            <a:xfrm>
              <a:off x="331787" y="2900005"/>
              <a:ext cx="1" cy="1932281"/>
            </a:xfrm>
            <a:prstGeom prst="line">
              <a:avLst/>
            </a:prstGeom>
            <a:ln w="25400" cap="rnd"/>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13CCA46-528B-41E5-B4B4-7FA727F10BAC}"/>
                </a:ext>
              </a:extLst>
            </p:cNvPr>
            <p:cNvCxnSpPr>
              <a:cxnSpLocks/>
              <a:stCxn id="18" idx="4"/>
              <a:endCxn id="54" idx="0"/>
            </p:cNvCxnSpPr>
            <p:nvPr userDrawn="1"/>
          </p:nvCxnSpPr>
          <p:spPr>
            <a:xfrm>
              <a:off x="420687" y="2973745"/>
              <a:ext cx="1" cy="1877695"/>
            </a:xfrm>
            <a:prstGeom prst="line">
              <a:avLst/>
            </a:prstGeom>
            <a:ln w="25400"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204EFD1-0ED1-4101-BFBA-B63BD26F0CBC}"/>
                </a:ext>
              </a:extLst>
            </p:cNvPr>
            <p:cNvCxnSpPr>
              <a:cxnSpLocks/>
              <a:stCxn id="17" idx="4"/>
              <a:endCxn id="57" idx="0"/>
            </p:cNvCxnSpPr>
            <p:nvPr userDrawn="1"/>
          </p:nvCxnSpPr>
          <p:spPr>
            <a:xfrm>
              <a:off x="376237" y="2936875"/>
              <a:ext cx="1" cy="1905045"/>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476F21C-B4E5-49C9-A515-962E518684D1}"/>
                </a:ext>
              </a:extLst>
            </p:cNvPr>
            <p:cNvCxnSpPr>
              <a:cxnSpLocks/>
              <a:endCxn id="53" idx="0"/>
            </p:cNvCxnSpPr>
            <p:nvPr userDrawn="1"/>
          </p:nvCxnSpPr>
          <p:spPr>
            <a:xfrm flipH="1">
              <a:off x="465138" y="3010615"/>
              <a:ext cx="0" cy="1850243"/>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25178271"/>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961380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6" name="Picture 45" descr="A picture containing floor, person, indoor&#10;&#10;Description generated with very high confidence">
            <a:extLst>
              <a:ext uri="{FF2B5EF4-FFF2-40B4-BE49-F238E27FC236}">
                <a16:creationId xmlns:a16="http://schemas.microsoft.com/office/drawing/2014/main" id="{8533718D-CF81-4DC1-BB07-82955906C07E}"/>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0" y="-509994"/>
            <a:ext cx="12192000" cy="7877987"/>
          </a:xfrm>
          <a:prstGeom prst="rect">
            <a:avLst/>
          </a:prstGeom>
        </p:spPr>
      </p:pic>
      <p:sp>
        <p:nvSpPr>
          <p:cNvPr id="29" name="Rectangle 28">
            <a:extLst>
              <a:ext uri="{FF2B5EF4-FFF2-40B4-BE49-F238E27FC236}">
                <a16:creationId xmlns:a16="http://schemas.microsoft.com/office/drawing/2014/main" id="{1CBC087C-A757-41B4-AD7A-9512848BD6B5}"/>
              </a:ext>
            </a:extLst>
          </p:cNvPr>
          <p:cNvSpPr/>
          <p:nvPr userDrawn="1"/>
        </p:nvSpPr>
        <p:spPr>
          <a:xfrm>
            <a:off x="0" y="-509994"/>
            <a:ext cx="12192000" cy="7877987"/>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0" name="Rectangle 29">
            <a:extLst>
              <a:ext uri="{FF2B5EF4-FFF2-40B4-BE49-F238E27FC236}">
                <a16:creationId xmlns:a16="http://schemas.microsoft.com/office/drawing/2014/main" id="{E7893984-ACDA-4466-8B4F-363E2D8449C7}"/>
              </a:ext>
            </a:extLst>
          </p:cNvPr>
          <p:cNvSpPr/>
          <p:nvPr userDrawn="1"/>
        </p:nvSpPr>
        <p:spPr>
          <a:xfrm>
            <a:off x="1" y="0"/>
            <a:ext cx="60959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6" name="Rectangle 35">
            <a:extLst>
              <a:ext uri="{FF2B5EF4-FFF2-40B4-BE49-F238E27FC236}">
                <a16:creationId xmlns:a16="http://schemas.microsoft.com/office/drawing/2014/main" id="{9346AF3C-4F90-4EB5-884F-602B8190EE2B}"/>
              </a:ext>
            </a:extLst>
          </p:cNvPr>
          <p:cNvSpPr/>
          <p:nvPr userDrawn="1"/>
        </p:nvSpPr>
        <p:spPr>
          <a:xfrm>
            <a:off x="6096005" y="0"/>
            <a:ext cx="60959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16" name="Group 13">
            <a:extLst>
              <a:ext uri="{FF2B5EF4-FFF2-40B4-BE49-F238E27FC236}">
                <a16:creationId xmlns:a16="http://schemas.microsoft.com/office/drawing/2014/main" id="{400C5AA3-F7F3-4BB2-956F-E2216A8DF410}"/>
              </a:ext>
            </a:extLst>
          </p:cNvPr>
          <p:cNvGrpSpPr>
            <a:grpSpLocks noChangeAspect="1"/>
          </p:cNvGrpSpPr>
          <p:nvPr userDrawn="1"/>
        </p:nvGrpSpPr>
        <p:grpSpPr bwMode="auto">
          <a:xfrm>
            <a:off x="0" y="2"/>
            <a:ext cx="6214533" cy="6718300"/>
            <a:chOff x="0" y="0"/>
            <a:chExt cx="2936" cy="3174"/>
          </a:xfrm>
        </p:grpSpPr>
        <p:sp>
          <p:nvSpPr>
            <p:cNvPr id="19" name="Freeform 15">
              <a:extLst>
                <a:ext uri="{FF2B5EF4-FFF2-40B4-BE49-F238E27FC236}">
                  <a16:creationId xmlns:a16="http://schemas.microsoft.com/office/drawing/2014/main" id="{C0538ADD-A194-4F11-9851-EB58220099AE}"/>
                </a:ext>
              </a:extLst>
            </p:cNvPr>
            <p:cNvSpPr>
              <a:spLocks/>
            </p:cNvSpPr>
            <p:nvPr userDrawn="1"/>
          </p:nvSpPr>
          <p:spPr bwMode="auto">
            <a:xfrm>
              <a:off x="0" y="0"/>
              <a:ext cx="2936" cy="3174"/>
            </a:xfrm>
            <a:custGeom>
              <a:avLst/>
              <a:gdLst>
                <a:gd name="T0" fmla="*/ 1468 w 1468"/>
                <a:gd name="T1" fmla="*/ 0 h 1587"/>
                <a:gd name="T2" fmla="*/ 1468 w 1468"/>
                <a:gd name="T3" fmla="*/ 1531 h 1587"/>
                <a:gd name="T4" fmla="*/ 1412 w 1468"/>
                <a:gd name="T5" fmla="*/ 1587 h 1587"/>
                <a:gd name="T6" fmla="*/ 1334 w 1468"/>
                <a:gd name="T7" fmla="*/ 1587 h 1587"/>
                <a:gd name="T8" fmla="*/ 1163 w 1468"/>
                <a:gd name="T9" fmla="*/ 1587 h 1587"/>
                <a:gd name="T10" fmla="*/ 0 w 1468"/>
                <a:gd name="T11" fmla="*/ 1587 h 1587"/>
              </a:gdLst>
              <a:ahLst/>
              <a:cxnLst>
                <a:cxn ang="0">
                  <a:pos x="T0" y="T1"/>
                </a:cxn>
                <a:cxn ang="0">
                  <a:pos x="T2" y="T3"/>
                </a:cxn>
                <a:cxn ang="0">
                  <a:pos x="T4" y="T5"/>
                </a:cxn>
                <a:cxn ang="0">
                  <a:pos x="T6" y="T7"/>
                </a:cxn>
                <a:cxn ang="0">
                  <a:pos x="T8" y="T9"/>
                </a:cxn>
                <a:cxn ang="0">
                  <a:pos x="T10" y="T11"/>
                </a:cxn>
              </a:cxnLst>
              <a:rect l="0" t="0" r="r" b="b"/>
              <a:pathLst>
                <a:path w="1468" h="1587">
                  <a:moveTo>
                    <a:pt x="1468" y="0"/>
                  </a:moveTo>
                  <a:cubicBezTo>
                    <a:pt x="1468" y="1531"/>
                    <a:pt x="1468" y="1531"/>
                    <a:pt x="1468" y="1531"/>
                  </a:cubicBezTo>
                  <a:cubicBezTo>
                    <a:pt x="1468" y="1562"/>
                    <a:pt x="1443" y="1587"/>
                    <a:pt x="1412" y="1587"/>
                  </a:cubicBezTo>
                  <a:cubicBezTo>
                    <a:pt x="1334" y="1587"/>
                    <a:pt x="1334" y="1587"/>
                    <a:pt x="1334" y="1587"/>
                  </a:cubicBezTo>
                  <a:cubicBezTo>
                    <a:pt x="1163" y="1587"/>
                    <a:pt x="1163" y="1587"/>
                    <a:pt x="1163" y="1587"/>
                  </a:cubicBezTo>
                  <a:cubicBezTo>
                    <a:pt x="0" y="1587"/>
                    <a:pt x="0" y="1587"/>
                    <a:pt x="0" y="1587"/>
                  </a:cubicBezTo>
                </a:path>
              </a:pathLst>
            </a:custGeom>
            <a:noFill/>
            <a:ln w="25400" cap="flat">
              <a:solidFill>
                <a:srgbClr val="FBBD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0" name="Freeform 16">
              <a:extLst>
                <a:ext uri="{FF2B5EF4-FFF2-40B4-BE49-F238E27FC236}">
                  <a16:creationId xmlns:a16="http://schemas.microsoft.com/office/drawing/2014/main" id="{C1339AA8-531D-4BCB-B3E8-1ACCC65DA98B}"/>
                </a:ext>
              </a:extLst>
            </p:cNvPr>
            <p:cNvSpPr>
              <a:spLocks/>
            </p:cNvSpPr>
            <p:nvPr userDrawn="1"/>
          </p:nvSpPr>
          <p:spPr bwMode="auto">
            <a:xfrm>
              <a:off x="0" y="0"/>
              <a:ext cx="2908" cy="3146"/>
            </a:xfrm>
            <a:custGeom>
              <a:avLst/>
              <a:gdLst>
                <a:gd name="T0" fmla="*/ 1454 w 1454"/>
                <a:gd name="T1" fmla="*/ 0 h 1573"/>
                <a:gd name="T2" fmla="*/ 1454 w 1454"/>
                <a:gd name="T3" fmla="*/ 1528 h 1573"/>
                <a:gd name="T4" fmla="*/ 1409 w 1454"/>
                <a:gd name="T5" fmla="*/ 1573 h 1573"/>
                <a:gd name="T6" fmla="*/ 1334 w 1454"/>
                <a:gd name="T7" fmla="*/ 1573 h 1573"/>
                <a:gd name="T8" fmla="*/ 1163 w 1454"/>
                <a:gd name="T9" fmla="*/ 1573 h 1573"/>
                <a:gd name="T10" fmla="*/ 0 w 1454"/>
                <a:gd name="T11" fmla="*/ 1573 h 1573"/>
              </a:gdLst>
              <a:ahLst/>
              <a:cxnLst>
                <a:cxn ang="0">
                  <a:pos x="T0" y="T1"/>
                </a:cxn>
                <a:cxn ang="0">
                  <a:pos x="T2" y="T3"/>
                </a:cxn>
                <a:cxn ang="0">
                  <a:pos x="T4" y="T5"/>
                </a:cxn>
                <a:cxn ang="0">
                  <a:pos x="T6" y="T7"/>
                </a:cxn>
                <a:cxn ang="0">
                  <a:pos x="T8" y="T9"/>
                </a:cxn>
                <a:cxn ang="0">
                  <a:pos x="T10" y="T11"/>
                </a:cxn>
              </a:cxnLst>
              <a:rect l="0" t="0" r="r" b="b"/>
              <a:pathLst>
                <a:path w="1454" h="1573">
                  <a:moveTo>
                    <a:pt x="1454" y="0"/>
                  </a:moveTo>
                  <a:cubicBezTo>
                    <a:pt x="1454" y="1528"/>
                    <a:pt x="1454" y="1528"/>
                    <a:pt x="1454" y="1528"/>
                  </a:cubicBezTo>
                  <a:cubicBezTo>
                    <a:pt x="1454" y="1553"/>
                    <a:pt x="1434" y="1573"/>
                    <a:pt x="1409" y="1573"/>
                  </a:cubicBezTo>
                  <a:cubicBezTo>
                    <a:pt x="1334" y="1573"/>
                    <a:pt x="1334" y="1573"/>
                    <a:pt x="1334" y="1573"/>
                  </a:cubicBezTo>
                  <a:cubicBezTo>
                    <a:pt x="1163" y="1573"/>
                    <a:pt x="1163" y="1573"/>
                    <a:pt x="1163" y="1573"/>
                  </a:cubicBezTo>
                  <a:cubicBezTo>
                    <a:pt x="0" y="1573"/>
                    <a:pt x="0" y="1573"/>
                    <a:pt x="0" y="1573"/>
                  </a:cubicBezTo>
                </a:path>
              </a:pathLst>
            </a:custGeom>
            <a:noFill/>
            <a:ln w="25400" cap="flat">
              <a:solidFill>
                <a:srgbClr val="128FC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1" name="Freeform 17">
              <a:extLst>
                <a:ext uri="{FF2B5EF4-FFF2-40B4-BE49-F238E27FC236}">
                  <a16:creationId xmlns:a16="http://schemas.microsoft.com/office/drawing/2014/main" id="{DBABFAE8-31C2-4193-8963-4B80451D6CD5}"/>
                </a:ext>
              </a:extLst>
            </p:cNvPr>
            <p:cNvSpPr>
              <a:spLocks/>
            </p:cNvSpPr>
            <p:nvPr userDrawn="1"/>
          </p:nvSpPr>
          <p:spPr bwMode="auto">
            <a:xfrm>
              <a:off x="0" y="0"/>
              <a:ext cx="2852" cy="3090"/>
            </a:xfrm>
            <a:custGeom>
              <a:avLst/>
              <a:gdLst>
                <a:gd name="T0" fmla="*/ 1426 w 1426"/>
                <a:gd name="T1" fmla="*/ 0 h 1545"/>
                <a:gd name="T2" fmla="*/ 1426 w 1426"/>
                <a:gd name="T3" fmla="*/ 1522 h 1545"/>
                <a:gd name="T4" fmla="*/ 1403 w 1426"/>
                <a:gd name="T5" fmla="*/ 1545 h 1545"/>
                <a:gd name="T6" fmla="*/ 1334 w 1426"/>
                <a:gd name="T7" fmla="*/ 1545 h 1545"/>
                <a:gd name="T8" fmla="*/ 1163 w 1426"/>
                <a:gd name="T9" fmla="*/ 1545 h 1545"/>
                <a:gd name="T10" fmla="*/ 0 w 1426"/>
                <a:gd name="T11" fmla="*/ 1545 h 1545"/>
              </a:gdLst>
              <a:ahLst/>
              <a:cxnLst>
                <a:cxn ang="0">
                  <a:pos x="T0" y="T1"/>
                </a:cxn>
                <a:cxn ang="0">
                  <a:pos x="T2" y="T3"/>
                </a:cxn>
                <a:cxn ang="0">
                  <a:pos x="T4" y="T5"/>
                </a:cxn>
                <a:cxn ang="0">
                  <a:pos x="T6" y="T7"/>
                </a:cxn>
                <a:cxn ang="0">
                  <a:pos x="T8" y="T9"/>
                </a:cxn>
                <a:cxn ang="0">
                  <a:pos x="T10" y="T11"/>
                </a:cxn>
              </a:cxnLst>
              <a:rect l="0" t="0" r="r" b="b"/>
              <a:pathLst>
                <a:path w="1426" h="1545">
                  <a:moveTo>
                    <a:pt x="1426" y="0"/>
                  </a:moveTo>
                  <a:cubicBezTo>
                    <a:pt x="1426" y="1522"/>
                    <a:pt x="1426" y="1522"/>
                    <a:pt x="1426" y="1522"/>
                  </a:cubicBezTo>
                  <a:cubicBezTo>
                    <a:pt x="1426" y="1535"/>
                    <a:pt x="1416" y="1545"/>
                    <a:pt x="1403" y="1545"/>
                  </a:cubicBezTo>
                  <a:cubicBezTo>
                    <a:pt x="1334" y="1545"/>
                    <a:pt x="1334" y="1545"/>
                    <a:pt x="1334" y="1545"/>
                  </a:cubicBezTo>
                  <a:cubicBezTo>
                    <a:pt x="1163" y="1545"/>
                    <a:pt x="1163" y="1545"/>
                    <a:pt x="1163" y="1545"/>
                  </a:cubicBezTo>
                  <a:cubicBezTo>
                    <a:pt x="0" y="1545"/>
                    <a:pt x="0" y="1545"/>
                    <a:pt x="0" y="1545"/>
                  </a:cubicBezTo>
                </a:path>
              </a:pathLst>
            </a:custGeom>
            <a:noFill/>
            <a:ln w="25400" cap="flat">
              <a:solidFill>
                <a:srgbClr val="CC54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2" name="Freeform 18">
              <a:extLst>
                <a:ext uri="{FF2B5EF4-FFF2-40B4-BE49-F238E27FC236}">
                  <a16:creationId xmlns:a16="http://schemas.microsoft.com/office/drawing/2014/main" id="{62B56F8A-AB09-4A72-8D9B-2EC7902BFD17}"/>
                </a:ext>
              </a:extLst>
            </p:cNvPr>
            <p:cNvSpPr>
              <a:spLocks/>
            </p:cNvSpPr>
            <p:nvPr userDrawn="1"/>
          </p:nvSpPr>
          <p:spPr bwMode="auto">
            <a:xfrm>
              <a:off x="0" y="0"/>
              <a:ext cx="2824" cy="3062"/>
            </a:xfrm>
            <a:custGeom>
              <a:avLst/>
              <a:gdLst>
                <a:gd name="T0" fmla="*/ 1412 w 1412"/>
                <a:gd name="T1" fmla="*/ 0 h 1531"/>
                <a:gd name="T2" fmla="*/ 1412 w 1412"/>
                <a:gd name="T3" fmla="*/ 1519 h 1531"/>
                <a:gd name="T4" fmla="*/ 1400 w 1412"/>
                <a:gd name="T5" fmla="*/ 1531 h 1531"/>
                <a:gd name="T6" fmla="*/ 1334 w 1412"/>
                <a:gd name="T7" fmla="*/ 1531 h 1531"/>
                <a:gd name="T8" fmla="*/ 1163 w 1412"/>
                <a:gd name="T9" fmla="*/ 1531 h 1531"/>
                <a:gd name="T10" fmla="*/ 0 w 1412"/>
                <a:gd name="T11" fmla="*/ 1531 h 1531"/>
              </a:gdLst>
              <a:ahLst/>
              <a:cxnLst>
                <a:cxn ang="0">
                  <a:pos x="T0" y="T1"/>
                </a:cxn>
                <a:cxn ang="0">
                  <a:pos x="T2" y="T3"/>
                </a:cxn>
                <a:cxn ang="0">
                  <a:pos x="T4" y="T5"/>
                </a:cxn>
                <a:cxn ang="0">
                  <a:pos x="T6" y="T7"/>
                </a:cxn>
                <a:cxn ang="0">
                  <a:pos x="T8" y="T9"/>
                </a:cxn>
                <a:cxn ang="0">
                  <a:pos x="T10" y="T11"/>
                </a:cxn>
              </a:cxnLst>
              <a:rect l="0" t="0" r="r" b="b"/>
              <a:pathLst>
                <a:path w="1412" h="1531">
                  <a:moveTo>
                    <a:pt x="1412" y="0"/>
                  </a:moveTo>
                  <a:cubicBezTo>
                    <a:pt x="1412" y="1519"/>
                    <a:pt x="1412" y="1519"/>
                    <a:pt x="1412" y="1519"/>
                  </a:cubicBezTo>
                  <a:cubicBezTo>
                    <a:pt x="1412" y="1526"/>
                    <a:pt x="1407" y="1531"/>
                    <a:pt x="1400" y="1531"/>
                  </a:cubicBezTo>
                  <a:cubicBezTo>
                    <a:pt x="1334" y="1531"/>
                    <a:pt x="1334" y="1531"/>
                    <a:pt x="1334" y="1531"/>
                  </a:cubicBezTo>
                  <a:cubicBezTo>
                    <a:pt x="1163" y="1531"/>
                    <a:pt x="1163" y="1531"/>
                    <a:pt x="1163" y="1531"/>
                  </a:cubicBezTo>
                  <a:cubicBezTo>
                    <a:pt x="0" y="1531"/>
                    <a:pt x="0" y="1531"/>
                    <a:pt x="0" y="1531"/>
                  </a:cubicBezTo>
                </a:path>
              </a:pathLst>
            </a:custGeom>
            <a:noFill/>
            <a:ln w="25400" cap="flat">
              <a:solidFill>
                <a:srgbClr val="BFD2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3" name="Freeform 19">
              <a:extLst>
                <a:ext uri="{FF2B5EF4-FFF2-40B4-BE49-F238E27FC236}">
                  <a16:creationId xmlns:a16="http://schemas.microsoft.com/office/drawing/2014/main" id="{9D9BBD12-1E20-49F9-B869-0870993FF661}"/>
                </a:ext>
              </a:extLst>
            </p:cNvPr>
            <p:cNvSpPr>
              <a:spLocks/>
            </p:cNvSpPr>
            <p:nvPr userDrawn="1"/>
          </p:nvSpPr>
          <p:spPr bwMode="auto">
            <a:xfrm>
              <a:off x="0" y="0"/>
              <a:ext cx="2880" cy="3118"/>
            </a:xfrm>
            <a:custGeom>
              <a:avLst/>
              <a:gdLst>
                <a:gd name="T0" fmla="*/ 1440 w 1440"/>
                <a:gd name="T1" fmla="*/ 0 h 1559"/>
                <a:gd name="T2" fmla="*/ 1440 w 1440"/>
                <a:gd name="T3" fmla="*/ 1525 h 1559"/>
                <a:gd name="T4" fmla="*/ 1406 w 1440"/>
                <a:gd name="T5" fmla="*/ 1559 h 1559"/>
                <a:gd name="T6" fmla="*/ 1334 w 1440"/>
                <a:gd name="T7" fmla="*/ 1559 h 1559"/>
                <a:gd name="T8" fmla="*/ 1163 w 1440"/>
                <a:gd name="T9" fmla="*/ 1559 h 1559"/>
                <a:gd name="T10" fmla="*/ 0 w 1440"/>
                <a:gd name="T11" fmla="*/ 1559 h 1559"/>
              </a:gdLst>
              <a:ahLst/>
              <a:cxnLst>
                <a:cxn ang="0">
                  <a:pos x="T0" y="T1"/>
                </a:cxn>
                <a:cxn ang="0">
                  <a:pos x="T2" y="T3"/>
                </a:cxn>
                <a:cxn ang="0">
                  <a:pos x="T4" y="T5"/>
                </a:cxn>
                <a:cxn ang="0">
                  <a:pos x="T6" y="T7"/>
                </a:cxn>
                <a:cxn ang="0">
                  <a:pos x="T8" y="T9"/>
                </a:cxn>
                <a:cxn ang="0">
                  <a:pos x="T10" y="T11"/>
                </a:cxn>
              </a:cxnLst>
              <a:rect l="0" t="0" r="r" b="b"/>
              <a:pathLst>
                <a:path w="1440" h="1559">
                  <a:moveTo>
                    <a:pt x="1440" y="0"/>
                  </a:moveTo>
                  <a:cubicBezTo>
                    <a:pt x="1440" y="1525"/>
                    <a:pt x="1440" y="1525"/>
                    <a:pt x="1440" y="1525"/>
                  </a:cubicBezTo>
                  <a:cubicBezTo>
                    <a:pt x="1440" y="1544"/>
                    <a:pt x="1425" y="1559"/>
                    <a:pt x="1406" y="1559"/>
                  </a:cubicBezTo>
                  <a:cubicBezTo>
                    <a:pt x="1334" y="1559"/>
                    <a:pt x="1334" y="1559"/>
                    <a:pt x="1334" y="1559"/>
                  </a:cubicBezTo>
                  <a:cubicBezTo>
                    <a:pt x="1163" y="1559"/>
                    <a:pt x="1163" y="1559"/>
                    <a:pt x="1163" y="1559"/>
                  </a:cubicBezTo>
                  <a:cubicBezTo>
                    <a:pt x="0" y="1559"/>
                    <a:pt x="0" y="1559"/>
                    <a:pt x="0" y="1559"/>
                  </a:cubicBezTo>
                </a:path>
              </a:pathLst>
            </a:custGeom>
            <a:noFill/>
            <a:ln w="254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grpSp>
        <p:nvGrpSpPr>
          <p:cNvPr id="26" name="Group 22">
            <a:extLst>
              <a:ext uri="{FF2B5EF4-FFF2-40B4-BE49-F238E27FC236}">
                <a16:creationId xmlns:a16="http://schemas.microsoft.com/office/drawing/2014/main" id="{9A763F0C-8EF8-4F6A-972B-7C3453FBFFCD}"/>
              </a:ext>
            </a:extLst>
          </p:cNvPr>
          <p:cNvGrpSpPr>
            <a:grpSpLocks noChangeAspect="1"/>
          </p:cNvGrpSpPr>
          <p:nvPr userDrawn="1"/>
        </p:nvGrpSpPr>
        <p:grpSpPr bwMode="auto">
          <a:xfrm>
            <a:off x="5753100" y="-22438"/>
            <a:ext cx="685800" cy="6464300"/>
            <a:chOff x="2718" y="0"/>
            <a:chExt cx="324" cy="3054"/>
          </a:xfrm>
        </p:grpSpPr>
        <p:sp>
          <p:nvSpPr>
            <p:cNvPr id="37" name="Freeform 24">
              <a:extLst>
                <a:ext uri="{FF2B5EF4-FFF2-40B4-BE49-F238E27FC236}">
                  <a16:creationId xmlns:a16="http://schemas.microsoft.com/office/drawing/2014/main" id="{E2272FDA-F0F0-4A65-8C12-7B6215BA7CBF}"/>
                </a:ext>
              </a:extLst>
            </p:cNvPr>
            <p:cNvSpPr>
              <a:spLocks/>
            </p:cNvSpPr>
            <p:nvPr userDrawn="1"/>
          </p:nvSpPr>
          <p:spPr bwMode="auto">
            <a:xfrm>
              <a:off x="2718" y="0"/>
              <a:ext cx="324" cy="3054"/>
            </a:xfrm>
            <a:custGeom>
              <a:avLst/>
              <a:gdLst>
                <a:gd name="T0" fmla="*/ 0 w 324"/>
                <a:gd name="T1" fmla="*/ 0 h 3054"/>
                <a:gd name="T2" fmla="*/ 0 w 324"/>
                <a:gd name="T3" fmla="*/ 3054 h 3054"/>
                <a:gd name="T4" fmla="*/ 98 w 324"/>
                <a:gd name="T5" fmla="*/ 3054 h 3054"/>
                <a:gd name="T6" fmla="*/ 162 w 324"/>
                <a:gd name="T7" fmla="*/ 2974 h 3054"/>
                <a:gd name="T8" fmla="*/ 226 w 324"/>
                <a:gd name="T9" fmla="*/ 3054 h 3054"/>
                <a:gd name="T10" fmla="*/ 324 w 324"/>
                <a:gd name="T11" fmla="*/ 3054 h 3054"/>
                <a:gd name="T12" fmla="*/ 324 w 324"/>
                <a:gd name="T13" fmla="*/ 0 h 3054"/>
                <a:gd name="T14" fmla="*/ 0 w 324"/>
                <a:gd name="T15" fmla="*/ 0 h 30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 h="3054">
                  <a:moveTo>
                    <a:pt x="0" y="0"/>
                  </a:moveTo>
                  <a:lnTo>
                    <a:pt x="0" y="3054"/>
                  </a:lnTo>
                  <a:lnTo>
                    <a:pt x="98" y="3054"/>
                  </a:lnTo>
                  <a:lnTo>
                    <a:pt x="162" y="2974"/>
                  </a:lnTo>
                  <a:lnTo>
                    <a:pt x="226" y="3054"/>
                  </a:lnTo>
                  <a:lnTo>
                    <a:pt x="324" y="3054"/>
                  </a:lnTo>
                  <a:lnTo>
                    <a:pt x="32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38" name="Freeform 25">
              <a:extLst>
                <a:ext uri="{FF2B5EF4-FFF2-40B4-BE49-F238E27FC236}">
                  <a16:creationId xmlns:a16="http://schemas.microsoft.com/office/drawing/2014/main" id="{4CBA5483-FD26-475F-BCFD-7053F17E1F32}"/>
                </a:ext>
              </a:extLst>
            </p:cNvPr>
            <p:cNvSpPr>
              <a:spLocks/>
            </p:cNvSpPr>
            <p:nvPr userDrawn="1"/>
          </p:nvSpPr>
          <p:spPr bwMode="auto">
            <a:xfrm>
              <a:off x="2718" y="2364"/>
              <a:ext cx="324" cy="610"/>
            </a:xfrm>
            <a:custGeom>
              <a:avLst/>
              <a:gdLst>
                <a:gd name="T0" fmla="*/ 140 w 162"/>
                <a:gd name="T1" fmla="*/ 195 h 305"/>
                <a:gd name="T2" fmla="*/ 131 w 162"/>
                <a:gd name="T3" fmla="*/ 73 h 305"/>
                <a:gd name="T4" fmla="*/ 81 w 162"/>
                <a:gd name="T5" fmla="*/ 0 h 305"/>
                <a:gd name="T6" fmla="*/ 31 w 162"/>
                <a:gd name="T7" fmla="*/ 73 h 305"/>
                <a:gd name="T8" fmla="*/ 22 w 162"/>
                <a:gd name="T9" fmla="*/ 195 h 305"/>
                <a:gd name="T10" fmla="*/ 4 w 162"/>
                <a:gd name="T11" fmla="*/ 228 h 305"/>
                <a:gd name="T12" fmla="*/ 0 w 162"/>
                <a:gd name="T13" fmla="*/ 244 h 305"/>
                <a:gd name="T14" fmla="*/ 0 w 162"/>
                <a:gd name="T15" fmla="*/ 287 h 305"/>
                <a:gd name="T16" fmla="*/ 4 w 162"/>
                <a:gd name="T17" fmla="*/ 290 h 305"/>
                <a:gd name="T18" fmla="*/ 51 w 162"/>
                <a:gd name="T19" fmla="*/ 266 h 305"/>
                <a:gd name="T20" fmla="*/ 66 w 162"/>
                <a:gd name="T21" fmla="*/ 276 h 305"/>
                <a:gd name="T22" fmla="*/ 58 w 162"/>
                <a:gd name="T23" fmla="*/ 305 h 305"/>
                <a:gd name="T24" fmla="*/ 81 w 162"/>
                <a:gd name="T25" fmla="*/ 305 h 305"/>
                <a:gd name="T26" fmla="*/ 104 w 162"/>
                <a:gd name="T27" fmla="*/ 305 h 305"/>
                <a:gd name="T28" fmla="*/ 96 w 162"/>
                <a:gd name="T29" fmla="*/ 276 h 305"/>
                <a:gd name="T30" fmla="*/ 111 w 162"/>
                <a:gd name="T31" fmla="*/ 266 h 305"/>
                <a:gd name="T32" fmla="*/ 158 w 162"/>
                <a:gd name="T33" fmla="*/ 290 h 305"/>
                <a:gd name="T34" fmla="*/ 162 w 162"/>
                <a:gd name="T35" fmla="*/ 287 h 305"/>
                <a:gd name="T36" fmla="*/ 162 w 162"/>
                <a:gd name="T37" fmla="*/ 244 h 305"/>
                <a:gd name="T38" fmla="*/ 158 w 162"/>
                <a:gd name="T39" fmla="*/ 228 h 305"/>
                <a:gd name="T40" fmla="*/ 140 w 162"/>
                <a:gd name="T41" fmla="*/ 19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 h="305">
                  <a:moveTo>
                    <a:pt x="140" y="195"/>
                  </a:moveTo>
                  <a:cubicBezTo>
                    <a:pt x="145" y="154"/>
                    <a:pt x="143" y="107"/>
                    <a:pt x="131" y="73"/>
                  </a:cubicBezTo>
                  <a:cubicBezTo>
                    <a:pt x="113" y="23"/>
                    <a:pt x="81" y="0"/>
                    <a:pt x="81" y="0"/>
                  </a:cubicBezTo>
                  <a:cubicBezTo>
                    <a:pt x="81" y="0"/>
                    <a:pt x="49" y="23"/>
                    <a:pt x="31" y="73"/>
                  </a:cubicBezTo>
                  <a:cubicBezTo>
                    <a:pt x="19" y="107"/>
                    <a:pt x="17" y="154"/>
                    <a:pt x="22" y="195"/>
                  </a:cubicBezTo>
                  <a:cubicBezTo>
                    <a:pt x="4" y="228"/>
                    <a:pt x="4" y="228"/>
                    <a:pt x="4" y="228"/>
                  </a:cubicBezTo>
                  <a:cubicBezTo>
                    <a:pt x="1" y="233"/>
                    <a:pt x="0" y="239"/>
                    <a:pt x="0" y="244"/>
                  </a:cubicBezTo>
                  <a:cubicBezTo>
                    <a:pt x="0" y="287"/>
                    <a:pt x="0" y="287"/>
                    <a:pt x="0" y="287"/>
                  </a:cubicBezTo>
                  <a:cubicBezTo>
                    <a:pt x="0" y="290"/>
                    <a:pt x="2" y="291"/>
                    <a:pt x="4" y="290"/>
                  </a:cubicBezTo>
                  <a:cubicBezTo>
                    <a:pt x="51" y="266"/>
                    <a:pt x="51" y="266"/>
                    <a:pt x="51" y="266"/>
                  </a:cubicBezTo>
                  <a:cubicBezTo>
                    <a:pt x="60" y="274"/>
                    <a:pt x="66" y="276"/>
                    <a:pt x="66" y="276"/>
                  </a:cubicBezTo>
                  <a:cubicBezTo>
                    <a:pt x="58" y="305"/>
                    <a:pt x="58" y="305"/>
                    <a:pt x="58" y="305"/>
                  </a:cubicBezTo>
                  <a:cubicBezTo>
                    <a:pt x="81" y="305"/>
                    <a:pt x="81" y="305"/>
                    <a:pt x="81" y="305"/>
                  </a:cubicBezTo>
                  <a:cubicBezTo>
                    <a:pt x="104" y="305"/>
                    <a:pt x="104" y="305"/>
                    <a:pt x="104" y="305"/>
                  </a:cubicBezTo>
                  <a:cubicBezTo>
                    <a:pt x="96" y="276"/>
                    <a:pt x="96" y="276"/>
                    <a:pt x="96" y="276"/>
                  </a:cubicBezTo>
                  <a:cubicBezTo>
                    <a:pt x="96" y="276"/>
                    <a:pt x="102" y="274"/>
                    <a:pt x="111" y="266"/>
                  </a:cubicBezTo>
                  <a:cubicBezTo>
                    <a:pt x="158" y="290"/>
                    <a:pt x="158" y="290"/>
                    <a:pt x="158" y="290"/>
                  </a:cubicBezTo>
                  <a:cubicBezTo>
                    <a:pt x="160" y="291"/>
                    <a:pt x="162" y="290"/>
                    <a:pt x="162" y="287"/>
                  </a:cubicBezTo>
                  <a:cubicBezTo>
                    <a:pt x="162" y="244"/>
                    <a:pt x="162" y="244"/>
                    <a:pt x="162" y="244"/>
                  </a:cubicBezTo>
                  <a:cubicBezTo>
                    <a:pt x="162" y="239"/>
                    <a:pt x="161" y="233"/>
                    <a:pt x="158" y="228"/>
                  </a:cubicBezTo>
                  <a:lnTo>
                    <a:pt x="140" y="195"/>
                  </a:lnTo>
                  <a:close/>
                </a:path>
              </a:pathLst>
            </a:custGeom>
            <a:noFill/>
            <a:ln w="254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9" name="Oval 26">
              <a:extLst>
                <a:ext uri="{FF2B5EF4-FFF2-40B4-BE49-F238E27FC236}">
                  <a16:creationId xmlns:a16="http://schemas.microsoft.com/office/drawing/2014/main" id="{97B9F1ED-76E7-472B-B18C-30505F3AD2A8}"/>
                </a:ext>
              </a:extLst>
            </p:cNvPr>
            <p:cNvSpPr>
              <a:spLocks noChangeArrowheads="1"/>
            </p:cNvSpPr>
            <p:nvPr userDrawn="1"/>
          </p:nvSpPr>
          <p:spPr bwMode="auto">
            <a:xfrm>
              <a:off x="2824" y="2606"/>
              <a:ext cx="112" cy="112"/>
            </a:xfrm>
            <a:prstGeom prst="ellipse">
              <a:avLst/>
            </a:prstGeom>
            <a:noFill/>
            <a:ln w="127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40" name="Freeform 27">
              <a:extLst>
                <a:ext uri="{FF2B5EF4-FFF2-40B4-BE49-F238E27FC236}">
                  <a16:creationId xmlns:a16="http://schemas.microsoft.com/office/drawing/2014/main" id="{98C7FC9C-A13F-45B3-9BDA-B149FB325A3F}"/>
                </a:ext>
              </a:extLst>
            </p:cNvPr>
            <p:cNvSpPr>
              <a:spLocks/>
            </p:cNvSpPr>
            <p:nvPr userDrawn="1"/>
          </p:nvSpPr>
          <p:spPr bwMode="auto">
            <a:xfrm>
              <a:off x="2846" y="2628"/>
              <a:ext cx="34" cy="34"/>
            </a:xfrm>
            <a:custGeom>
              <a:avLst/>
              <a:gdLst>
                <a:gd name="T0" fmla="*/ 0 w 17"/>
                <a:gd name="T1" fmla="*/ 17 h 17"/>
                <a:gd name="T2" fmla="*/ 17 w 17"/>
                <a:gd name="T3" fmla="*/ 0 h 17"/>
              </a:gdLst>
              <a:ahLst/>
              <a:cxnLst>
                <a:cxn ang="0">
                  <a:pos x="T0" y="T1"/>
                </a:cxn>
                <a:cxn ang="0">
                  <a:pos x="T2" y="T3"/>
                </a:cxn>
              </a:cxnLst>
              <a:rect l="0" t="0" r="r" b="b"/>
              <a:pathLst>
                <a:path w="17" h="17">
                  <a:moveTo>
                    <a:pt x="0" y="17"/>
                  </a:moveTo>
                  <a:cubicBezTo>
                    <a:pt x="0" y="8"/>
                    <a:pt x="8" y="0"/>
                    <a:pt x="17" y="0"/>
                  </a:cubicBezTo>
                </a:path>
              </a:pathLst>
            </a:custGeom>
            <a:noFill/>
            <a:ln w="127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41" name="Line 28">
              <a:extLst>
                <a:ext uri="{FF2B5EF4-FFF2-40B4-BE49-F238E27FC236}">
                  <a16:creationId xmlns:a16="http://schemas.microsoft.com/office/drawing/2014/main" id="{DBFE9229-94D3-48F0-B384-02213CC70963}"/>
                </a:ext>
              </a:extLst>
            </p:cNvPr>
            <p:cNvSpPr>
              <a:spLocks noChangeShapeType="1"/>
            </p:cNvSpPr>
            <p:nvPr userDrawn="1"/>
          </p:nvSpPr>
          <p:spPr bwMode="auto">
            <a:xfrm>
              <a:off x="2850" y="2916"/>
              <a:ext cx="60" cy="0"/>
            </a:xfrm>
            <a:prstGeom prst="line">
              <a:avLst/>
            </a:prstGeom>
            <a:noFill/>
            <a:ln w="127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42" name="Line 29">
              <a:extLst>
                <a:ext uri="{FF2B5EF4-FFF2-40B4-BE49-F238E27FC236}">
                  <a16:creationId xmlns:a16="http://schemas.microsoft.com/office/drawing/2014/main" id="{9D376989-C2AC-4FF1-A195-907325FAB938}"/>
                </a:ext>
              </a:extLst>
            </p:cNvPr>
            <p:cNvSpPr>
              <a:spLocks noChangeShapeType="1"/>
            </p:cNvSpPr>
            <p:nvPr userDrawn="1"/>
          </p:nvSpPr>
          <p:spPr bwMode="auto">
            <a:xfrm>
              <a:off x="2792" y="2480"/>
              <a:ext cx="176" cy="0"/>
            </a:xfrm>
            <a:prstGeom prst="line">
              <a:avLst/>
            </a:prstGeom>
            <a:noFill/>
            <a:ln w="127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43" name="Line 30">
              <a:extLst>
                <a:ext uri="{FF2B5EF4-FFF2-40B4-BE49-F238E27FC236}">
                  <a16:creationId xmlns:a16="http://schemas.microsoft.com/office/drawing/2014/main" id="{42050C23-62B7-4413-BE1E-2F14A7C7E2F8}"/>
                </a:ext>
              </a:extLst>
            </p:cNvPr>
            <p:cNvSpPr>
              <a:spLocks noChangeShapeType="1"/>
            </p:cNvSpPr>
            <p:nvPr userDrawn="1"/>
          </p:nvSpPr>
          <p:spPr bwMode="auto">
            <a:xfrm>
              <a:off x="2762" y="2754"/>
              <a:ext cx="58" cy="142"/>
            </a:xfrm>
            <a:prstGeom prst="line">
              <a:avLst/>
            </a:prstGeom>
            <a:noFill/>
            <a:ln w="127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44" name="Line 31">
              <a:extLst>
                <a:ext uri="{FF2B5EF4-FFF2-40B4-BE49-F238E27FC236}">
                  <a16:creationId xmlns:a16="http://schemas.microsoft.com/office/drawing/2014/main" id="{B79B8A47-A2EB-4DAD-94A8-721662D12810}"/>
                </a:ext>
              </a:extLst>
            </p:cNvPr>
            <p:cNvSpPr>
              <a:spLocks noChangeShapeType="1"/>
            </p:cNvSpPr>
            <p:nvPr userDrawn="1"/>
          </p:nvSpPr>
          <p:spPr bwMode="auto">
            <a:xfrm flipH="1">
              <a:off x="2940" y="2754"/>
              <a:ext cx="58" cy="142"/>
            </a:xfrm>
            <a:prstGeom prst="line">
              <a:avLst/>
            </a:prstGeom>
            <a:noFill/>
            <a:ln w="127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45" name="Freeform 32">
              <a:extLst>
                <a:ext uri="{FF2B5EF4-FFF2-40B4-BE49-F238E27FC236}">
                  <a16:creationId xmlns:a16="http://schemas.microsoft.com/office/drawing/2014/main" id="{877955C6-4627-4B8D-8FA3-02A0A93F46A8}"/>
                </a:ext>
              </a:extLst>
            </p:cNvPr>
            <p:cNvSpPr>
              <a:spLocks/>
            </p:cNvSpPr>
            <p:nvPr userDrawn="1"/>
          </p:nvSpPr>
          <p:spPr bwMode="auto">
            <a:xfrm>
              <a:off x="2870" y="2754"/>
              <a:ext cx="20" cy="162"/>
            </a:xfrm>
            <a:custGeom>
              <a:avLst/>
              <a:gdLst>
                <a:gd name="T0" fmla="*/ 5 w 10"/>
                <a:gd name="T1" fmla="*/ 0 h 81"/>
                <a:gd name="T2" fmla="*/ 5 w 10"/>
                <a:gd name="T3" fmla="*/ 0 h 81"/>
                <a:gd name="T4" fmla="*/ 2 w 10"/>
                <a:gd name="T5" fmla="*/ 3 h 81"/>
                <a:gd name="T6" fmla="*/ 0 w 10"/>
                <a:gd name="T7" fmla="*/ 81 h 81"/>
                <a:gd name="T8" fmla="*/ 5 w 10"/>
                <a:gd name="T9" fmla="*/ 81 h 81"/>
                <a:gd name="T10" fmla="*/ 10 w 10"/>
                <a:gd name="T11" fmla="*/ 81 h 81"/>
                <a:gd name="T12" fmla="*/ 9 w 10"/>
                <a:gd name="T13" fmla="*/ 3 h 81"/>
                <a:gd name="T14" fmla="*/ 5 w 10"/>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1">
                  <a:moveTo>
                    <a:pt x="5" y="0"/>
                  </a:moveTo>
                  <a:cubicBezTo>
                    <a:pt x="5" y="0"/>
                    <a:pt x="5" y="0"/>
                    <a:pt x="5" y="0"/>
                  </a:cubicBezTo>
                  <a:cubicBezTo>
                    <a:pt x="3" y="0"/>
                    <a:pt x="2" y="2"/>
                    <a:pt x="2" y="3"/>
                  </a:cubicBezTo>
                  <a:cubicBezTo>
                    <a:pt x="0" y="81"/>
                    <a:pt x="0" y="81"/>
                    <a:pt x="0" y="81"/>
                  </a:cubicBezTo>
                  <a:cubicBezTo>
                    <a:pt x="5" y="81"/>
                    <a:pt x="5" y="81"/>
                    <a:pt x="5" y="81"/>
                  </a:cubicBezTo>
                  <a:cubicBezTo>
                    <a:pt x="10" y="81"/>
                    <a:pt x="10" y="81"/>
                    <a:pt x="10" y="81"/>
                  </a:cubicBezTo>
                  <a:cubicBezTo>
                    <a:pt x="9" y="3"/>
                    <a:pt x="9" y="3"/>
                    <a:pt x="9" y="3"/>
                  </a:cubicBezTo>
                  <a:cubicBezTo>
                    <a:pt x="8" y="2"/>
                    <a:pt x="7" y="0"/>
                    <a:pt x="5" y="0"/>
                  </a:cubicBezTo>
                  <a:close/>
                </a:path>
              </a:pathLst>
            </a:custGeom>
            <a:noFill/>
            <a:ln w="127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grpSp>
        <p:nvGrpSpPr>
          <p:cNvPr id="47" name="Group 4">
            <a:extLst>
              <a:ext uri="{FF2B5EF4-FFF2-40B4-BE49-F238E27FC236}">
                <a16:creationId xmlns:a16="http://schemas.microsoft.com/office/drawing/2014/main" id="{27C1DAA5-FFFD-4148-A332-FAD78C2551BB}"/>
              </a:ext>
            </a:extLst>
          </p:cNvPr>
          <p:cNvGrpSpPr>
            <a:grpSpLocks noChangeAspect="1"/>
          </p:cNvGrpSpPr>
          <p:nvPr userDrawn="1"/>
        </p:nvGrpSpPr>
        <p:grpSpPr bwMode="auto">
          <a:xfrm>
            <a:off x="6066839" y="1734438"/>
            <a:ext cx="397544" cy="254167"/>
            <a:chOff x="2702" y="1494"/>
            <a:chExt cx="366" cy="234"/>
          </a:xfrm>
        </p:grpSpPr>
        <p:sp>
          <p:nvSpPr>
            <p:cNvPr id="48" name="Freeform 6">
              <a:extLst>
                <a:ext uri="{FF2B5EF4-FFF2-40B4-BE49-F238E27FC236}">
                  <a16:creationId xmlns:a16="http://schemas.microsoft.com/office/drawing/2014/main" id="{505DE4EE-2F0D-4DD3-9F2D-2518E4A5B10A}"/>
                </a:ext>
              </a:extLst>
            </p:cNvPr>
            <p:cNvSpPr>
              <a:spLocks/>
            </p:cNvSpPr>
            <p:nvPr/>
          </p:nvSpPr>
          <p:spPr bwMode="auto">
            <a:xfrm>
              <a:off x="2702" y="1494"/>
              <a:ext cx="366" cy="234"/>
            </a:xfrm>
            <a:custGeom>
              <a:avLst/>
              <a:gdLst>
                <a:gd name="T0" fmla="*/ 154 w 183"/>
                <a:gd name="T1" fmla="*/ 46 h 117"/>
                <a:gd name="T2" fmla="*/ 154 w 183"/>
                <a:gd name="T3" fmla="*/ 43 h 117"/>
                <a:gd name="T4" fmla="*/ 130 w 183"/>
                <a:gd name="T5" fmla="*/ 19 h 117"/>
                <a:gd name="T6" fmla="*/ 114 w 183"/>
                <a:gd name="T7" fmla="*/ 25 h 117"/>
                <a:gd name="T8" fmla="*/ 74 w 183"/>
                <a:gd name="T9" fmla="*/ 0 h 117"/>
                <a:gd name="T10" fmla="*/ 32 w 183"/>
                <a:gd name="T11" fmla="*/ 43 h 117"/>
                <a:gd name="T12" fmla="*/ 32 w 183"/>
                <a:gd name="T13" fmla="*/ 48 h 117"/>
                <a:gd name="T14" fmla="*/ 0 w 183"/>
                <a:gd name="T15" fmla="*/ 83 h 117"/>
                <a:gd name="T16" fmla="*/ 35 w 183"/>
                <a:gd name="T17" fmla="*/ 117 h 117"/>
                <a:gd name="T18" fmla="*/ 147 w 183"/>
                <a:gd name="T19" fmla="*/ 117 h 117"/>
                <a:gd name="T20" fmla="*/ 183 w 183"/>
                <a:gd name="T21" fmla="*/ 81 h 117"/>
                <a:gd name="T22" fmla="*/ 154 w 183"/>
                <a:gd name="T23" fmla="*/ 4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117">
                  <a:moveTo>
                    <a:pt x="154" y="46"/>
                  </a:moveTo>
                  <a:cubicBezTo>
                    <a:pt x="154" y="45"/>
                    <a:pt x="154" y="44"/>
                    <a:pt x="154" y="43"/>
                  </a:cubicBezTo>
                  <a:cubicBezTo>
                    <a:pt x="154" y="29"/>
                    <a:pt x="143" y="19"/>
                    <a:pt x="130" y="19"/>
                  </a:cubicBezTo>
                  <a:cubicBezTo>
                    <a:pt x="124" y="19"/>
                    <a:pt x="118" y="21"/>
                    <a:pt x="114" y="25"/>
                  </a:cubicBezTo>
                  <a:cubicBezTo>
                    <a:pt x="107" y="10"/>
                    <a:pt x="92" y="0"/>
                    <a:pt x="74" y="0"/>
                  </a:cubicBezTo>
                  <a:cubicBezTo>
                    <a:pt x="51" y="0"/>
                    <a:pt x="32" y="19"/>
                    <a:pt x="32" y="43"/>
                  </a:cubicBezTo>
                  <a:cubicBezTo>
                    <a:pt x="32" y="44"/>
                    <a:pt x="32" y="46"/>
                    <a:pt x="32" y="48"/>
                  </a:cubicBezTo>
                  <a:cubicBezTo>
                    <a:pt x="14" y="50"/>
                    <a:pt x="0" y="65"/>
                    <a:pt x="0" y="83"/>
                  </a:cubicBezTo>
                  <a:cubicBezTo>
                    <a:pt x="0" y="102"/>
                    <a:pt x="16" y="117"/>
                    <a:pt x="35" y="117"/>
                  </a:cubicBezTo>
                  <a:cubicBezTo>
                    <a:pt x="147" y="117"/>
                    <a:pt x="147" y="117"/>
                    <a:pt x="147" y="117"/>
                  </a:cubicBezTo>
                  <a:cubicBezTo>
                    <a:pt x="167" y="117"/>
                    <a:pt x="183" y="101"/>
                    <a:pt x="183" y="81"/>
                  </a:cubicBezTo>
                  <a:cubicBezTo>
                    <a:pt x="183" y="64"/>
                    <a:pt x="170" y="49"/>
                    <a:pt x="154" y="46"/>
                  </a:cubicBezTo>
                  <a:close/>
                </a:path>
              </a:pathLst>
            </a:custGeom>
            <a:solidFill>
              <a:srgbClr val="FFFFFF"/>
            </a:solidFill>
            <a:ln w="25400" cap="flat">
              <a:solidFill>
                <a:srgbClr val="B3B2B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a:p>
          </p:txBody>
        </p:sp>
        <p:sp>
          <p:nvSpPr>
            <p:cNvPr id="49" name="Freeform 7">
              <a:extLst>
                <a:ext uri="{FF2B5EF4-FFF2-40B4-BE49-F238E27FC236}">
                  <a16:creationId xmlns:a16="http://schemas.microsoft.com/office/drawing/2014/main" id="{BB78FF6B-DBA3-45B9-AF83-A0B55E4A6B49}"/>
                </a:ext>
              </a:extLst>
            </p:cNvPr>
            <p:cNvSpPr>
              <a:spLocks/>
            </p:cNvSpPr>
            <p:nvPr/>
          </p:nvSpPr>
          <p:spPr bwMode="auto">
            <a:xfrm>
              <a:off x="2792" y="1522"/>
              <a:ext cx="58" cy="58"/>
            </a:xfrm>
            <a:custGeom>
              <a:avLst/>
              <a:gdLst>
                <a:gd name="T0" fmla="*/ 0 w 29"/>
                <a:gd name="T1" fmla="*/ 29 h 29"/>
                <a:gd name="T2" fmla="*/ 29 w 29"/>
                <a:gd name="T3" fmla="*/ 0 h 29"/>
              </a:gdLst>
              <a:ahLst/>
              <a:cxnLst>
                <a:cxn ang="0">
                  <a:pos x="T0" y="T1"/>
                </a:cxn>
                <a:cxn ang="0">
                  <a:pos x="T2" y="T3"/>
                </a:cxn>
              </a:cxnLst>
              <a:rect l="0" t="0" r="r" b="b"/>
              <a:pathLst>
                <a:path w="29" h="29">
                  <a:moveTo>
                    <a:pt x="0" y="29"/>
                  </a:moveTo>
                  <a:cubicBezTo>
                    <a:pt x="0" y="13"/>
                    <a:pt x="13" y="0"/>
                    <a:pt x="29" y="0"/>
                  </a:cubicBezTo>
                </a:path>
              </a:pathLst>
            </a:custGeom>
            <a:noFill/>
            <a:ln w="12700" cap="rnd">
              <a:solidFill>
                <a:srgbClr val="B3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grpSp>
        <p:nvGrpSpPr>
          <p:cNvPr id="50" name="Group 4">
            <a:extLst>
              <a:ext uri="{FF2B5EF4-FFF2-40B4-BE49-F238E27FC236}">
                <a16:creationId xmlns:a16="http://schemas.microsoft.com/office/drawing/2014/main" id="{27BD0228-F0CC-4758-A526-64E97DCC92D6}"/>
              </a:ext>
            </a:extLst>
          </p:cNvPr>
          <p:cNvGrpSpPr>
            <a:grpSpLocks noChangeAspect="1"/>
          </p:cNvGrpSpPr>
          <p:nvPr userDrawn="1"/>
        </p:nvGrpSpPr>
        <p:grpSpPr bwMode="auto">
          <a:xfrm>
            <a:off x="5655444" y="2096061"/>
            <a:ext cx="529131" cy="338297"/>
            <a:chOff x="2702" y="1494"/>
            <a:chExt cx="366" cy="234"/>
          </a:xfrm>
        </p:grpSpPr>
        <p:sp>
          <p:nvSpPr>
            <p:cNvPr id="51" name="Freeform 6">
              <a:extLst>
                <a:ext uri="{FF2B5EF4-FFF2-40B4-BE49-F238E27FC236}">
                  <a16:creationId xmlns:a16="http://schemas.microsoft.com/office/drawing/2014/main" id="{45BBFA52-1682-4C55-B1C0-9DFAA7CA6D79}"/>
                </a:ext>
              </a:extLst>
            </p:cNvPr>
            <p:cNvSpPr>
              <a:spLocks/>
            </p:cNvSpPr>
            <p:nvPr/>
          </p:nvSpPr>
          <p:spPr bwMode="auto">
            <a:xfrm>
              <a:off x="2702" y="1494"/>
              <a:ext cx="366" cy="234"/>
            </a:xfrm>
            <a:custGeom>
              <a:avLst/>
              <a:gdLst>
                <a:gd name="T0" fmla="*/ 154 w 183"/>
                <a:gd name="T1" fmla="*/ 46 h 117"/>
                <a:gd name="T2" fmla="*/ 154 w 183"/>
                <a:gd name="T3" fmla="*/ 43 h 117"/>
                <a:gd name="T4" fmla="*/ 130 w 183"/>
                <a:gd name="T5" fmla="*/ 19 h 117"/>
                <a:gd name="T6" fmla="*/ 114 w 183"/>
                <a:gd name="T7" fmla="*/ 25 h 117"/>
                <a:gd name="T8" fmla="*/ 74 w 183"/>
                <a:gd name="T9" fmla="*/ 0 h 117"/>
                <a:gd name="T10" fmla="*/ 32 w 183"/>
                <a:gd name="T11" fmla="*/ 43 h 117"/>
                <a:gd name="T12" fmla="*/ 32 w 183"/>
                <a:gd name="T13" fmla="*/ 48 h 117"/>
                <a:gd name="T14" fmla="*/ 0 w 183"/>
                <a:gd name="T15" fmla="*/ 83 h 117"/>
                <a:gd name="T16" fmla="*/ 35 w 183"/>
                <a:gd name="T17" fmla="*/ 117 h 117"/>
                <a:gd name="T18" fmla="*/ 147 w 183"/>
                <a:gd name="T19" fmla="*/ 117 h 117"/>
                <a:gd name="T20" fmla="*/ 183 w 183"/>
                <a:gd name="T21" fmla="*/ 81 h 117"/>
                <a:gd name="T22" fmla="*/ 154 w 183"/>
                <a:gd name="T23" fmla="*/ 4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117">
                  <a:moveTo>
                    <a:pt x="154" y="46"/>
                  </a:moveTo>
                  <a:cubicBezTo>
                    <a:pt x="154" y="45"/>
                    <a:pt x="154" y="44"/>
                    <a:pt x="154" y="43"/>
                  </a:cubicBezTo>
                  <a:cubicBezTo>
                    <a:pt x="154" y="29"/>
                    <a:pt x="143" y="19"/>
                    <a:pt x="130" y="19"/>
                  </a:cubicBezTo>
                  <a:cubicBezTo>
                    <a:pt x="124" y="19"/>
                    <a:pt x="118" y="21"/>
                    <a:pt x="114" y="25"/>
                  </a:cubicBezTo>
                  <a:cubicBezTo>
                    <a:pt x="107" y="10"/>
                    <a:pt x="92" y="0"/>
                    <a:pt x="74" y="0"/>
                  </a:cubicBezTo>
                  <a:cubicBezTo>
                    <a:pt x="51" y="0"/>
                    <a:pt x="32" y="19"/>
                    <a:pt x="32" y="43"/>
                  </a:cubicBezTo>
                  <a:cubicBezTo>
                    <a:pt x="32" y="44"/>
                    <a:pt x="32" y="46"/>
                    <a:pt x="32" y="48"/>
                  </a:cubicBezTo>
                  <a:cubicBezTo>
                    <a:pt x="14" y="50"/>
                    <a:pt x="0" y="65"/>
                    <a:pt x="0" y="83"/>
                  </a:cubicBezTo>
                  <a:cubicBezTo>
                    <a:pt x="0" y="102"/>
                    <a:pt x="16" y="117"/>
                    <a:pt x="35" y="117"/>
                  </a:cubicBezTo>
                  <a:cubicBezTo>
                    <a:pt x="147" y="117"/>
                    <a:pt x="147" y="117"/>
                    <a:pt x="147" y="117"/>
                  </a:cubicBezTo>
                  <a:cubicBezTo>
                    <a:pt x="167" y="117"/>
                    <a:pt x="183" y="101"/>
                    <a:pt x="183" y="81"/>
                  </a:cubicBezTo>
                  <a:cubicBezTo>
                    <a:pt x="183" y="64"/>
                    <a:pt x="170" y="49"/>
                    <a:pt x="154" y="46"/>
                  </a:cubicBezTo>
                  <a:close/>
                </a:path>
              </a:pathLst>
            </a:custGeom>
            <a:solidFill>
              <a:srgbClr val="FFFFFF"/>
            </a:solidFill>
            <a:ln w="25400" cap="flat">
              <a:solidFill>
                <a:srgbClr val="B3B2B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a:p>
          </p:txBody>
        </p:sp>
        <p:sp>
          <p:nvSpPr>
            <p:cNvPr id="52" name="Freeform 7">
              <a:extLst>
                <a:ext uri="{FF2B5EF4-FFF2-40B4-BE49-F238E27FC236}">
                  <a16:creationId xmlns:a16="http://schemas.microsoft.com/office/drawing/2014/main" id="{D4742561-EBAA-4B66-80F7-9F1C05904470}"/>
                </a:ext>
              </a:extLst>
            </p:cNvPr>
            <p:cNvSpPr>
              <a:spLocks/>
            </p:cNvSpPr>
            <p:nvPr/>
          </p:nvSpPr>
          <p:spPr bwMode="auto">
            <a:xfrm>
              <a:off x="2792" y="1522"/>
              <a:ext cx="58" cy="58"/>
            </a:xfrm>
            <a:custGeom>
              <a:avLst/>
              <a:gdLst>
                <a:gd name="T0" fmla="*/ 0 w 29"/>
                <a:gd name="T1" fmla="*/ 29 h 29"/>
                <a:gd name="T2" fmla="*/ 29 w 29"/>
                <a:gd name="T3" fmla="*/ 0 h 29"/>
              </a:gdLst>
              <a:ahLst/>
              <a:cxnLst>
                <a:cxn ang="0">
                  <a:pos x="T0" y="T1"/>
                </a:cxn>
                <a:cxn ang="0">
                  <a:pos x="T2" y="T3"/>
                </a:cxn>
              </a:cxnLst>
              <a:rect l="0" t="0" r="r" b="b"/>
              <a:pathLst>
                <a:path w="29" h="29">
                  <a:moveTo>
                    <a:pt x="0" y="29"/>
                  </a:moveTo>
                  <a:cubicBezTo>
                    <a:pt x="0" y="13"/>
                    <a:pt x="13" y="0"/>
                    <a:pt x="29" y="0"/>
                  </a:cubicBezTo>
                </a:path>
              </a:pathLst>
            </a:custGeom>
            <a:noFill/>
            <a:ln w="12700" cap="rnd">
              <a:solidFill>
                <a:srgbClr val="B3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spTree>
    <p:extLst>
      <p:ext uri="{BB962C8B-B14F-4D97-AF65-F5344CB8AC3E}">
        <p14:creationId xmlns:p14="http://schemas.microsoft.com/office/powerpoint/2010/main" val="358685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decel="50000" fill="hold" nodeType="clickEffect">
                                  <p:stCondLst>
                                    <p:cond delay="0"/>
                                  </p:stCondLst>
                                  <p:childTnLst>
                                    <p:animMotion origin="layout" path="M -2.77778E-7 3.08642E-6 L -0.03663 3.08642E-6 " pathEditMode="relative" rAng="0" ptsTypes="AA">
                                      <p:cBhvr>
                                        <p:cTn id="6" dur="2000" fill="hold"/>
                                        <p:tgtEl>
                                          <p:spTgt spid="50"/>
                                        </p:tgtEl>
                                        <p:attrNameLst>
                                          <p:attrName>ppt_x</p:attrName>
                                          <p:attrName>ppt_y</p:attrName>
                                        </p:attrNameLst>
                                      </p:cBhvr>
                                      <p:rCtr x="-1840" y="0"/>
                                    </p:animMotion>
                                  </p:childTnLst>
                                </p:cTn>
                              </p:par>
                              <p:par>
                                <p:cTn id="7" presetID="35" presetClass="path" presetSubtype="0" decel="50000" fill="hold" nodeType="withEffect">
                                  <p:stCondLst>
                                    <p:cond delay="0"/>
                                  </p:stCondLst>
                                  <p:childTnLst>
                                    <p:animMotion origin="layout" path="M 1.11111E-6 3.7037E-6 L 0.02934 3.7037E-6 " pathEditMode="relative" rAng="0" ptsTypes="AA">
                                      <p:cBhvr>
                                        <p:cTn id="8" dur="2000" fill="hold"/>
                                        <p:tgtEl>
                                          <p:spTgt spid="47"/>
                                        </p:tgtEl>
                                        <p:attrNameLst>
                                          <p:attrName>ppt_x</p:attrName>
                                          <p:attrName>ppt_y</p:attrName>
                                        </p:attrNameLst>
                                      </p:cBhvr>
                                      <p:rCtr x="1458" y="0"/>
                                    </p:animMotion>
                                  </p:childTnLst>
                                </p:cTn>
                              </p:par>
                              <p:par>
                                <p:cTn id="9" presetID="2" presetClass="exit" presetSubtype="1" fill="hold" nodeType="withEffect">
                                  <p:stCondLst>
                                    <p:cond delay="0"/>
                                  </p:stCondLst>
                                  <p:childTnLst>
                                    <p:anim calcmode="lin" valueType="num">
                                      <p:cBhvr additive="base">
                                        <p:cTn id="10" dur="500"/>
                                        <p:tgtEl>
                                          <p:spTgt spid="26"/>
                                        </p:tgtEl>
                                        <p:attrNameLst>
                                          <p:attrName>ppt_x</p:attrName>
                                        </p:attrNameLst>
                                      </p:cBhvr>
                                      <p:tavLst>
                                        <p:tav tm="0">
                                          <p:val>
                                            <p:strVal val="ppt_x"/>
                                          </p:val>
                                        </p:tav>
                                        <p:tav tm="100000">
                                          <p:val>
                                            <p:strVal val="ppt_x"/>
                                          </p:val>
                                        </p:tav>
                                      </p:tavLst>
                                    </p:anim>
                                    <p:anim calcmode="lin" valueType="num">
                                      <p:cBhvr additive="base">
                                        <p:cTn id="11" dur="500"/>
                                        <p:tgtEl>
                                          <p:spTgt spid="26"/>
                                        </p:tgtEl>
                                        <p:attrNameLst>
                                          <p:attrName>ppt_y</p:attrName>
                                        </p:attrNameLst>
                                      </p:cBhvr>
                                      <p:tavLst>
                                        <p:tav tm="0">
                                          <p:val>
                                            <p:strVal val="ppt_y"/>
                                          </p:val>
                                        </p:tav>
                                        <p:tav tm="100000">
                                          <p:val>
                                            <p:strVal val="0-ppt_h/2"/>
                                          </p:val>
                                        </p:tav>
                                      </p:tavLst>
                                    </p:anim>
                                    <p:set>
                                      <p:cBhvr>
                                        <p:cTn id="12" dur="1" fill="hold">
                                          <p:stCondLst>
                                            <p:cond delay="499"/>
                                          </p:stCondLst>
                                        </p:cTn>
                                        <p:tgtEl>
                                          <p:spTgt spid="26"/>
                                        </p:tgtEl>
                                        <p:attrNameLst>
                                          <p:attrName>style.visibility</p:attrName>
                                        </p:attrNameLst>
                                      </p:cBhvr>
                                      <p:to>
                                        <p:strVal val="hidden"/>
                                      </p:to>
                                    </p:set>
                                  </p:childTnLst>
                                </p:cTn>
                              </p:par>
                              <p:par>
                                <p:cTn id="13" presetID="2" presetClass="exit" presetSubtype="8" fill="hold" grpId="0" nodeType="withEffect">
                                  <p:stCondLst>
                                    <p:cond delay="500"/>
                                  </p:stCondLst>
                                  <p:childTnLst>
                                    <p:anim calcmode="lin" valueType="num">
                                      <p:cBhvr additive="base">
                                        <p:cTn id="14" dur="500"/>
                                        <p:tgtEl>
                                          <p:spTgt spid="30"/>
                                        </p:tgtEl>
                                        <p:attrNameLst>
                                          <p:attrName>ppt_x</p:attrName>
                                        </p:attrNameLst>
                                      </p:cBhvr>
                                      <p:tavLst>
                                        <p:tav tm="0">
                                          <p:val>
                                            <p:strVal val="ppt_x"/>
                                          </p:val>
                                        </p:tav>
                                        <p:tav tm="100000">
                                          <p:val>
                                            <p:strVal val="0-ppt_w/2"/>
                                          </p:val>
                                        </p:tav>
                                      </p:tavLst>
                                    </p:anim>
                                    <p:anim calcmode="lin" valueType="num">
                                      <p:cBhvr additive="base">
                                        <p:cTn id="15" dur="500"/>
                                        <p:tgtEl>
                                          <p:spTgt spid="30"/>
                                        </p:tgtEl>
                                        <p:attrNameLst>
                                          <p:attrName>ppt_y</p:attrName>
                                        </p:attrNameLst>
                                      </p:cBhvr>
                                      <p:tavLst>
                                        <p:tav tm="0">
                                          <p:val>
                                            <p:strVal val="ppt_y"/>
                                          </p:val>
                                        </p:tav>
                                        <p:tav tm="100000">
                                          <p:val>
                                            <p:strVal val="ppt_y"/>
                                          </p:val>
                                        </p:tav>
                                      </p:tavLst>
                                    </p:anim>
                                    <p:set>
                                      <p:cBhvr>
                                        <p:cTn id="16" dur="1" fill="hold">
                                          <p:stCondLst>
                                            <p:cond delay="499"/>
                                          </p:stCondLst>
                                        </p:cTn>
                                        <p:tgtEl>
                                          <p:spTgt spid="30"/>
                                        </p:tgtEl>
                                        <p:attrNameLst>
                                          <p:attrName>style.visibility</p:attrName>
                                        </p:attrNameLst>
                                      </p:cBhvr>
                                      <p:to>
                                        <p:strVal val="hidden"/>
                                      </p:to>
                                    </p:set>
                                  </p:childTnLst>
                                </p:cTn>
                              </p:par>
                              <p:par>
                                <p:cTn id="17" presetID="2" presetClass="exit" presetSubtype="2" fill="hold" grpId="0" nodeType="withEffect">
                                  <p:stCondLst>
                                    <p:cond delay="500"/>
                                  </p:stCondLst>
                                  <p:childTnLst>
                                    <p:anim calcmode="lin" valueType="num">
                                      <p:cBhvr additive="base">
                                        <p:cTn id="18" dur="500"/>
                                        <p:tgtEl>
                                          <p:spTgt spid="36"/>
                                        </p:tgtEl>
                                        <p:attrNameLst>
                                          <p:attrName>ppt_x</p:attrName>
                                        </p:attrNameLst>
                                      </p:cBhvr>
                                      <p:tavLst>
                                        <p:tav tm="0">
                                          <p:val>
                                            <p:strVal val="ppt_x"/>
                                          </p:val>
                                        </p:tav>
                                        <p:tav tm="100000">
                                          <p:val>
                                            <p:strVal val="1+ppt_w/2"/>
                                          </p:val>
                                        </p:tav>
                                      </p:tavLst>
                                    </p:anim>
                                    <p:anim calcmode="lin" valueType="num">
                                      <p:cBhvr additive="base">
                                        <p:cTn id="19" dur="500"/>
                                        <p:tgtEl>
                                          <p:spTgt spid="36"/>
                                        </p:tgtEl>
                                        <p:attrNameLst>
                                          <p:attrName>ppt_y</p:attrName>
                                        </p:attrNameLst>
                                      </p:cBhvr>
                                      <p:tavLst>
                                        <p:tav tm="0">
                                          <p:val>
                                            <p:strVal val="ppt_y"/>
                                          </p:val>
                                        </p:tav>
                                        <p:tav tm="100000">
                                          <p:val>
                                            <p:strVal val="ppt_y"/>
                                          </p:val>
                                        </p:tav>
                                      </p:tavLst>
                                    </p:anim>
                                    <p:set>
                                      <p:cBhvr>
                                        <p:cTn id="20"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6" grpId="0" animBg="1"/>
    </p:bldLst>
  </p:timing>
  <p:extLst>
    <p:ext uri="{DCECCB84-F9BA-43D5-87BE-67443E8EF086}">
      <p15:sldGuideLst xmlns:p15="http://schemas.microsoft.com/office/powerpoint/2012/main">
        <p15:guide id="1"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32425BA9-E932-4464-90E9-2F6E06DF796D}"/>
              </a:ext>
            </a:extLst>
          </p:cNvPr>
          <p:cNvGrpSpPr>
            <a:grpSpLocks noChangeAspect="1"/>
          </p:cNvGrpSpPr>
          <p:nvPr userDrawn="1"/>
        </p:nvGrpSpPr>
        <p:grpSpPr bwMode="auto">
          <a:xfrm>
            <a:off x="5977468" y="6481235"/>
            <a:ext cx="6214533" cy="376767"/>
            <a:chOff x="2824" y="3062"/>
            <a:chExt cx="2936" cy="178"/>
          </a:xfrm>
        </p:grpSpPr>
        <p:sp>
          <p:nvSpPr>
            <p:cNvPr id="7" name="Freeform 6">
              <a:extLst>
                <a:ext uri="{FF2B5EF4-FFF2-40B4-BE49-F238E27FC236}">
                  <a16:creationId xmlns:a16="http://schemas.microsoft.com/office/drawing/2014/main" id="{D0097E72-543B-46A4-80B0-76736A21E8D3}"/>
                </a:ext>
              </a:extLst>
            </p:cNvPr>
            <p:cNvSpPr>
              <a:spLocks/>
            </p:cNvSpPr>
            <p:nvPr userDrawn="1"/>
          </p:nvSpPr>
          <p:spPr bwMode="auto">
            <a:xfrm>
              <a:off x="2824" y="3062"/>
              <a:ext cx="2936" cy="178"/>
            </a:xfrm>
            <a:custGeom>
              <a:avLst/>
              <a:gdLst>
                <a:gd name="T0" fmla="*/ 1468 w 1468"/>
                <a:gd name="T1" fmla="*/ 0 h 89"/>
                <a:gd name="T2" fmla="*/ 134 w 1468"/>
                <a:gd name="T3" fmla="*/ 0 h 89"/>
                <a:gd name="T4" fmla="*/ 56 w 1468"/>
                <a:gd name="T5" fmla="*/ 0 h 89"/>
                <a:gd name="T6" fmla="*/ 0 w 1468"/>
                <a:gd name="T7" fmla="*/ 56 h 89"/>
                <a:gd name="T8" fmla="*/ 0 w 1468"/>
                <a:gd name="T9" fmla="*/ 89 h 89"/>
              </a:gdLst>
              <a:ahLst/>
              <a:cxnLst>
                <a:cxn ang="0">
                  <a:pos x="T0" y="T1"/>
                </a:cxn>
                <a:cxn ang="0">
                  <a:pos x="T2" y="T3"/>
                </a:cxn>
                <a:cxn ang="0">
                  <a:pos x="T4" y="T5"/>
                </a:cxn>
                <a:cxn ang="0">
                  <a:pos x="T6" y="T7"/>
                </a:cxn>
                <a:cxn ang="0">
                  <a:pos x="T8" y="T9"/>
                </a:cxn>
              </a:cxnLst>
              <a:rect l="0" t="0" r="r" b="b"/>
              <a:pathLst>
                <a:path w="1468" h="89">
                  <a:moveTo>
                    <a:pt x="1468" y="0"/>
                  </a:moveTo>
                  <a:cubicBezTo>
                    <a:pt x="134" y="0"/>
                    <a:pt x="134" y="0"/>
                    <a:pt x="134" y="0"/>
                  </a:cubicBezTo>
                  <a:cubicBezTo>
                    <a:pt x="56" y="0"/>
                    <a:pt x="56" y="0"/>
                    <a:pt x="56" y="0"/>
                  </a:cubicBezTo>
                  <a:cubicBezTo>
                    <a:pt x="25" y="0"/>
                    <a:pt x="0" y="25"/>
                    <a:pt x="0" y="56"/>
                  </a:cubicBezTo>
                  <a:cubicBezTo>
                    <a:pt x="0" y="89"/>
                    <a:pt x="0" y="89"/>
                    <a:pt x="0" y="89"/>
                  </a:cubicBezTo>
                </a:path>
              </a:pathLst>
            </a:custGeom>
            <a:noFill/>
            <a:ln w="25400" cap="flat">
              <a:solidFill>
                <a:srgbClr val="BFD2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8" name="Freeform 7">
              <a:extLst>
                <a:ext uri="{FF2B5EF4-FFF2-40B4-BE49-F238E27FC236}">
                  <a16:creationId xmlns:a16="http://schemas.microsoft.com/office/drawing/2014/main" id="{BB45291A-D0DA-4DD7-8E72-3B0B5F36D356}"/>
                </a:ext>
              </a:extLst>
            </p:cNvPr>
            <p:cNvSpPr>
              <a:spLocks/>
            </p:cNvSpPr>
            <p:nvPr userDrawn="1"/>
          </p:nvSpPr>
          <p:spPr bwMode="auto">
            <a:xfrm>
              <a:off x="2852" y="3090"/>
              <a:ext cx="2908" cy="150"/>
            </a:xfrm>
            <a:custGeom>
              <a:avLst/>
              <a:gdLst>
                <a:gd name="T0" fmla="*/ 1454 w 1454"/>
                <a:gd name="T1" fmla="*/ 0 h 75"/>
                <a:gd name="T2" fmla="*/ 120 w 1454"/>
                <a:gd name="T3" fmla="*/ 0 h 75"/>
                <a:gd name="T4" fmla="*/ 45 w 1454"/>
                <a:gd name="T5" fmla="*/ 0 h 75"/>
                <a:gd name="T6" fmla="*/ 0 w 1454"/>
                <a:gd name="T7" fmla="*/ 45 h 75"/>
                <a:gd name="T8" fmla="*/ 0 w 1454"/>
                <a:gd name="T9" fmla="*/ 75 h 75"/>
              </a:gdLst>
              <a:ahLst/>
              <a:cxnLst>
                <a:cxn ang="0">
                  <a:pos x="T0" y="T1"/>
                </a:cxn>
                <a:cxn ang="0">
                  <a:pos x="T2" y="T3"/>
                </a:cxn>
                <a:cxn ang="0">
                  <a:pos x="T4" y="T5"/>
                </a:cxn>
                <a:cxn ang="0">
                  <a:pos x="T6" y="T7"/>
                </a:cxn>
                <a:cxn ang="0">
                  <a:pos x="T8" y="T9"/>
                </a:cxn>
              </a:cxnLst>
              <a:rect l="0" t="0" r="r" b="b"/>
              <a:pathLst>
                <a:path w="1454" h="75">
                  <a:moveTo>
                    <a:pt x="1454" y="0"/>
                  </a:moveTo>
                  <a:cubicBezTo>
                    <a:pt x="120" y="0"/>
                    <a:pt x="120" y="0"/>
                    <a:pt x="120" y="0"/>
                  </a:cubicBezTo>
                  <a:cubicBezTo>
                    <a:pt x="45" y="0"/>
                    <a:pt x="45" y="0"/>
                    <a:pt x="45" y="0"/>
                  </a:cubicBezTo>
                  <a:cubicBezTo>
                    <a:pt x="20" y="0"/>
                    <a:pt x="0" y="20"/>
                    <a:pt x="0" y="45"/>
                  </a:cubicBezTo>
                  <a:cubicBezTo>
                    <a:pt x="0" y="75"/>
                    <a:pt x="0" y="75"/>
                    <a:pt x="0" y="75"/>
                  </a:cubicBezTo>
                </a:path>
              </a:pathLst>
            </a:custGeom>
            <a:noFill/>
            <a:ln w="25400" cap="flat">
              <a:solidFill>
                <a:srgbClr val="CC54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9" name="Freeform 8">
              <a:extLst>
                <a:ext uri="{FF2B5EF4-FFF2-40B4-BE49-F238E27FC236}">
                  <a16:creationId xmlns:a16="http://schemas.microsoft.com/office/drawing/2014/main" id="{4B5C478F-D5CB-48C5-A312-DFFD84CC2B85}"/>
                </a:ext>
              </a:extLst>
            </p:cNvPr>
            <p:cNvSpPr>
              <a:spLocks/>
            </p:cNvSpPr>
            <p:nvPr userDrawn="1"/>
          </p:nvSpPr>
          <p:spPr bwMode="auto">
            <a:xfrm>
              <a:off x="2880" y="3118"/>
              <a:ext cx="2880" cy="122"/>
            </a:xfrm>
            <a:custGeom>
              <a:avLst/>
              <a:gdLst>
                <a:gd name="T0" fmla="*/ 1440 w 1440"/>
                <a:gd name="T1" fmla="*/ 0 h 61"/>
                <a:gd name="T2" fmla="*/ 106 w 1440"/>
                <a:gd name="T3" fmla="*/ 0 h 61"/>
                <a:gd name="T4" fmla="*/ 34 w 1440"/>
                <a:gd name="T5" fmla="*/ 0 h 61"/>
                <a:gd name="T6" fmla="*/ 0 w 1440"/>
                <a:gd name="T7" fmla="*/ 34 h 61"/>
                <a:gd name="T8" fmla="*/ 0 w 1440"/>
                <a:gd name="T9" fmla="*/ 61 h 61"/>
              </a:gdLst>
              <a:ahLst/>
              <a:cxnLst>
                <a:cxn ang="0">
                  <a:pos x="T0" y="T1"/>
                </a:cxn>
                <a:cxn ang="0">
                  <a:pos x="T2" y="T3"/>
                </a:cxn>
                <a:cxn ang="0">
                  <a:pos x="T4" y="T5"/>
                </a:cxn>
                <a:cxn ang="0">
                  <a:pos x="T6" y="T7"/>
                </a:cxn>
                <a:cxn ang="0">
                  <a:pos x="T8" y="T9"/>
                </a:cxn>
              </a:cxnLst>
              <a:rect l="0" t="0" r="r" b="b"/>
              <a:pathLst>
                <a:path w="1440" h="61">
                  <a:moveTo>
                    <a:pt x="1440" y="0"/>
                  </a:moveTo>
                  <a:cubicBezTo>
                    <a:pt x="106" y="0"/>
                    <a:pt x="106" y="0"/>
                    <a:pt x="106" y="0"/>
                  </a:cubicBezTo>
                  <a:cubicBezTo>
                    <a:pt x="34" y="0"/>
                    <a:pt x="34" y="0"/>
                    <a:pt x="34" y="0"/>
                  </a:cubicBezTo>
                  <a:cubicBezTo>
                    <a:pt x="15" y="0"/>
                    <a:pt x="0" y="15"/>
                    <a:pt x="0" y="34"/>
                  </a:cubicBezTo>
                  <a:cubicBezTo>
                    <a:pt x="0" y="61"/>
                    <a:pt x="0" y="61"/>
                    <a:pt x="0" y="61"/>
                  </a:cubicBezTo>
                </a:path>
              </a:pathLst>
            </a:custGeom>
            <a:noFill/>
            <a:ln w="254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0" name="Freeform 9">
              <a:extLst>
                <a:ext uri="{FF2B5EF4-FFF2-40B4-BE49-F238E27FC236}">
                  <a16:creationId xmlns:a16="http://schemas.microsoft.com/office/drawing/2014/main" id="{9D9732C0-87EC-456D-9BA7-EADACEE11CE6}"/>
                </a:ext>
              </a:extLst>
            </p:cNvPr>
            <p:cNvSpPr>
              <a:spLocks/>
            </p:cNvSpPr>
            <p:nvPr userDrawn="1"/>
          </p:nvSpPr>
          <p:spPr bwMode="auto">
            <a:xfrm>
              <a:off x="2908" y="3146"/>
              <a:ext cx="2852" cy="94"/>
            </a:xfrm>
            <a:custGeom>
              <a:avLst/>
              <a:gdLst>
                <a:gd name="T0" fmla="*/ 1426 w 1426"/>
                <a:gd name="T1" fmla="*/ 0 h 47"/>
                <a:gd name="T2" fmla="*/ 92 w 1426"/>
                <a:gd name="T3" fmla="*/ 0 h 47"/>
                <a:gd name="T4" fmla="*/ 23 w 1426"/>
                <a:gd name="T5" fmla="*/ 0 h 47"/>
                <a:gd name="T6" fmla="*/ 0 w 1426"/>
                <a:gd name="T7" fmla="*/ 23 h 47"/>
                <a:gd name="T8" fmla="*/ 0 w 1426"/>
                <a:gd name="T9" fmla="*/ 47 h 47"/>
              </a:gdLst>
              <a:ahLst/>
              <a:cxnLst>
                <a:cxn ang="0">
                  <a:pos x="T0" y="T1"/>
                </a:cxn>
                <a:cxn ang="0">
                  <a:pos x="T2" y="T3"/>
                </a:cxn>
                <a:cxn ang="0">
                  <a:pos x="T4" y="T5"/>
                </a:cxn>
                <a:cxn ang="0">
                  <a:pos x="T6" y="T7"/>
                </a:cxn>
                <a:cxn ang="0">
                  <a:pos x="T8" y="T9"/>
                </a:cxn>
              </a:cxnLst>
              <a:rect l="0" t="0" r="r" b="b"/>
              <a:pathLst>
                <a:path w="1426" h="47">
                  <a:moveTo>
                    <a:pt x="1426" y="0"/>
                  </a:moveTo>
                  <a:cubicBezTo>
                    <a:pt x="92" y="0"/>
                    <a:pt x="92" y="0"/>
                    <a:pt x="92" y="0"/>
                  </a:cubicBezTo>
                  <a:cubicBezTo>
                    <a:pt x="23" y="0"/>
                    <a:pt x="23" y="0"/>
                    <a:pt x="23" y="0"/>
                  </a:cubicBezTo>
                  <a:cubicBezTo>
                    <a:pt x="10" y="0"/>
                    <a:pt x="0" y="10"/>
                    <a:pt x="0" y="23"/>
                  </a:cubicBezTo>
                  <a:cubicBezTo>
                    <a:pt x="0" y="47"/>
                    <a:pt x="0" y="47"/>
                    <a:pt x="0" y="47"/>
                  </a:cubicBezTo>
                </a:path>
              </a:pathLst>
            </a:custGeom>
            <a:noFill/>
            <a:ln w="25400" cap="flat">
              <a:solidFill>
                <a:srgbClr val="128FC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1" name="Freeform 10">
              <a:extLst>
                <a:ext uri="{FF2B5EF4-FFF2-40B4-BE49-F238E27FC236}">
                  <a16:creationId xmlns:a16="http://schemas.microsoft.com/office/drawing/2014/main" id="{FBDE68E1-C9DE-43A2-8FB1-8450F2FBCD9A}"/>
                </a:ext>
              </a:extLst>
            </p:cNvPr>
            <p:cNvSpPr>
              <a:spLocks/>
            </p:cNvSpPr>
            <p:nvPr userDrawn="1"/>
          </p:nvSpPr>
          <p:spPr bwMode="auto">
            <a:xfrm>
              <a:off x="2936" y="3174"/>
              <a:ext cx="2824" cy="66"/>
            </a:xfrm>
            <a:custGeom>
              <a:avLst/>
              <a:gdLst>
                <a:gd name="T0" fmla="*/ 1412 w 1412"/>
                <a:gd name="T1" fmla="*/ 0 h 33"/>
                <a:gd name="T2" fmla="*/ 78 w 1412"/>
                <a:gd name="T3" fmla="*/ 0 h 33"/>
                <a:gd name="T4" fmla="*/ 12 w 1412"/>
                <a:gd name="T5" fmla="*/ 0 h 33"/>
                <a:gd name="T6" fmla="*/ 0 w 1412"/>
                <a:gd name="T7" fmla="*/ 12 h 33"/>
                <a:gd name="T8" fmla="*/ 0 w 1412"/>
                <a:gd name="T9" fmla="*/ 33 h 33"/>
              </a:gdLst>
              <a:ahLst/>
              <a:cxnLst>
                <a:cxn ang="0">
                  <a:pos x="T0" y="T1"/>
                </a:cxn>
                <a:cxn ang="0">
                  <a:pos x="T2" y="T3"/>
                </a:cxn>
                <a:cxn ang="0">
                  <a:pos x="T4" y="T5"/>
                </a:cxn>
                <a:cxn ang="0">
                  <a:pos x="T6" y="T7"/>
                </a:cxn>
                <a:cxn ang="0">
                  <a:pos x="T8" y="T9"/>
                </a:cxn>
              </a:cxnLst>
              <a:rect l="0" t="0" r="r" b="b"/>
              <a:pathLst>
                <a:path w="1412" h="33">
                  <a:moveTo>
                    <a:pt x="1412" y="0"/>
                  </a:moveTo>
                  <a:cubicBezTo>
                    <a:pt x="78" y="0"/>
                    <a:pt x="78" y="0"/>
                    <a:pt x="78" y="0"/>
                  </a:cubicBezTo>
                  <a:cubicBezTo>
                    <a:pt x="12" y="0"/>
                    <a:pt x="12" y="0"/>
                    <a:pt x="12" y="0"/>
                  </a:cubicBezTo>
                  <a:cubicBezTo>
                    <a:pt x="5" y="0"/>
                    <a:pt x="0" y="5"/>
                    <a:pt x="0" y="12"/>
                  </a:cubicBezTo>
                  <a:cubicBezTo>
                    <a:pt x="0" y="33"/>
                    <a:pt x="0" y="33"/>
                    <a:pt x="0" y="33"/>
                  </a:cubicBezTo>
                </a:path>
              </a:pathLst>
            </a:custGeom>
            <a:noFill/>
            <a:ln w="25400" cap="flat">
              <a:solidFill>
                <a:srgbClr val="FBBD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spTree>
    <p:extLst>
      <p:ext uri="{BB962C8B-B14F-4D97-AF65-F5344CB8AC3E}">
        <p14:creationId xmlns:p14="http://schemas.microsoft.com/office/powerpoint/2010/main" val="3212395605"/>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31" name="Group 22">
            <a:extLst>
              <a:ext uri="{FF2B5EF4-FFF2-40B4-BE49-F238E27FC236}">
                <a16:creationId xmlns:a16="http://schemas.microsoft.com/office/drawing/2014/main" id="{52A7ADDA-FCE3-4A89-BAB0-948362E49896}"/>
              </a:ext>
            </a:extLst>
          </p:cNvPr>
          <p:cNvGrpSpPr>
            <a:grpSpLocks noChangeAspect="1"/>
          </p:cNvGrpSpPr>
          <p:nvPr userDrawn="1"/>
        </p:nvGrpSpPr>
        <p:grpSpPr bwMode="auto">
          <a:xfrm>
            <a:off x="5977468" y="0"/>
            <a:ext cx="237067" cy="6858000"/>
            <a:chOff x="2824" y="0"/>
            <a:chExt cx="112" cy="3240"/>
          </a:xfrm>
        </p:grpSpPr>
        <p:sp>
          <p:nvSpPr>
            <p:cNvPr id="34" name="Line 24">
              <a:extLst>
                <a:ext uri="{FF2B5EF4-FFF2-40B4-BE49-F238E27FC236}">
                  <a16:creationId xmlns:a16="http://schemas.microsoft.com/office/drawing/2014/main" id="{019DA174-FD37-40B8-9CC9-ACD5ABEBD9CC}"/>
                </a:ext>
              </a:extLst>
            </p:cNvPr>
            <p:cNvSpPr>
              <a:spLocks noChangeShapeType="1"/>
            </p:cNvSpPr>
            <p:nvPr userDrawn="1"/>
          </p:nvSpPr>
          <p:spPr bwMode="auto">
            <a:xfrm>
              <a:off x="2936" y="0"/>
              <a:ext cx="0" cy="3240"/>
            </a:xfrm>
            <a:prstGeom prst="line">
              <a:avLst/>
            </a:prstGeom>
            <a:noFill/>
            <a:ln w="25400" cap="flat">
              <a:solidFill>
                <a:srgbClr val="FBBD5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5" name="Line 25">
              <a:extLst>
                <a:ext uri="{FF2B5EF4-FFF2-40B4-BE49-F238E27FC236}">
                  <a16:creationId xmlns:a16="http://schemas.microsoft.com/office/drawing/2014/main" id="{B7ADB0A9-0B95-4B50-84F4-389AB07CA232}"/>
                </a:ext>
              </a:extLst>
            </p:cNvPr>
            <p:cNvSpPr>
              <a:spLocks noChangeShapeType="1"/>
            </p:cNvSpPr>
            <p:nvPr userDrawn="1"/>
          </p:nvSpPr>
          <p:spPr bwMode="auto">
            <a:xfrm>
              <a:off x="2908" y="0"/>
              <a:ext cx="0" cy="3240"/>
            </a:xfrm>
            <a:prstGeom prst="line">
              <a:avLst/>
            </a:prstGeom>
            <a:noFill/>
            <a:ln w="25400" cap="flat">
              <a:solidFill>
                <a:srgbClr val="128FC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6" name="Line 26">
              <a:extLst>
                <a:ext uri="{FF2B5EF4-FFF2-40B4-BE49-F238E27FC236}">
                  <a16:creationId xmlns:a16="http://schemas.microsoft.com/office/drawing/2014/main" id="{EDF3FA4A-F40B-48D2-B9AF-0253CFF71C26}"/>
                </a:ext>
              </a:extLst>
            </p:cNvPr>
            <p:cNvSpPr>
              <a:spLocks noChangeShapeType="1"/>
            </p:cNvSpPr>
            <p:nvPr userDrawn="1"/>
          </p:nvSpPr>
          <p:spPr bwMode="auto">
            <a:xfrm>
              <a:off x="2852" y="0"/>
              <a:ext cx="0" cy="3240"/>
            </a:xfrm>
            <a:prstGeom prst="line">
              <a:avLst/>
            </a:prstGeom>
            <a:noFill/>
            <a:ln w="25400" cap="flat">
              <a:solidFill>
                <a:srgbClr val="CC549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7" name="Line 27">
              <a:extLst>
                <a:ext uri="{FF2B5EF4-FFF2-40B4-BE49-F238E27FC236}">
                  <a16:creationId xmlns:a16="http://schemas.microsoft.com/office/drawing/2014/main" id="{E4D8FF4D-721C-4752-BDA3-C0FDBB423B0C}"/>
                </a:ext>
              </a:extLst>
            </p:cNvPr>
            <p:cNvSpPr>
              <a:spLocks noChangeShapeType="1"/>
            </p:cNvSpPr>
            <p:nvPr userDrawn="1"/>
          </p:nvSpPr>
          <p:spPr bwMode="auto">
            <a:xfrm>
              <a:off x="2824" y="0"/>
              <a:ext cx="0" cy="3240"/>
            </a:xfrm>
            <a:prstGeom prst="line">
              <a:avLst/>
            </a:prstGeom>
            <a:noFill/>
            <a:ln w="25400" cap="flat">
              <a:solidFill>
                <a:srgbClr val="BFD24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8" name="Line 28">
              <a:extLst>
                <a:ext uri="{FF2B5EF4-FFF2-40B4-BE49-F238E27FC236}">
                  <a16:creationId xmlns:a16="http://schemas.microsoft.com/office/drawing/2014/main" id="{11B328EE-8FB3-4DD5-BB8E-4FB0D6C4D93A}"/>
                </a:ext>
              </a:extLst>
            </p:cNvPr>
            <p:cNvSpPr>
              <a:spLocks noChangeShapeType="1"/>
            </p:cNvSpPr>
            <p:nvPr userDrawn="1"/>
          </p:nvSpPr>
          <p:spPr bwMode="auto">
            <a:xfrm>
              <a:off x="2880" y="0"/>
              <a:ext cx="0" cy="3240"/>
            </a:xfrm>
            <a:prstGeom prst="line">
              <a:avLst/>
            </a:prstGeom>
            <a:noFill/>
            <a:ln w="254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grpSp>
    </p:spTree>
    <p:extLst>
      <p:ext uri="{BB962C8B-B14F-4D97-AF65-F5344CB8AC3E}">
        <p14:creationId xmlns:p14="http://schemas.microsoft.com/office/powerpoint/2010/main" val="2196405775"/>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descr="A picture containing floor, person, indoor&#10;&#10;Description generated with very high confidence">
            <a:extLst>
              <a:ext uri="{FF2B5EF4-FFF2-40B4-BE49-F238E27FC236}">
                <a16:creationId xmlns:a16="http://schemas.microsoft.com/office/drawing/2014/main" id="{F0BCA5AC-0B51-48B5-8918-C99B6B940D1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0" y="-509994"/>
            <a:ext cx="12192000" cy="7877987"/>
          </a:xfrm>
          <a:prstGeom prst="rect">
            <a:avLst/>
          </a:prstGeom>
        </p:spPr>
      </p:pic>
      <p:sp>
        <p:nvSpPr>
          <p:cNvPr id="2" name="Rectangle 1">
            <a:extLst>
              <a:ext uri="{FF2B5EF4-FFF2-40B4-BE49-F238E27FC236}">
                <a16:creationId xmlns:a16="http://schemas.microsoft.com/office/drawing/2014/main" id="{1A069DC7-B042-4363-8F79-38B63DB23D88}"/>
              </a:ext>
            </a:extLst>
          </p:cNvPr>
          <p:cNvSpPr/>
          <p:nvPr userDrawn="1"/>
        </p:nvSpPr>
        <p:spPr>
          <a:xfrm>
            <a:off x="0" y="-509994"/>
            <a:ext cx="12192000" cy="7877987"/>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 name="Rectangle 7">
            <a:extLst>
              <a:ext uri="{FF2B5EF4-FFF2-40B4-BE49-F238E27FC236}">
                <a16:creationId xmlns:a16="http://schemas.microsoft.com/office/drawing/2014/main" id="{DD3B995F-E5B3-4948-9AF1-A895989E55C2}"/>
              </a:ext>
            </a:extLst>
          </p:cNvPr>
          <p:cNvSpPr/>
          <p:nvPr userDrawn="1"/>
        </p:nvSpPr>
        <p:spPr>
          <a:xfrm>
            <a:off x="1" y="0"/>
            <a:ext cx="60959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 name="Rectangle 8">
            <a:extLst>
              <a:ext uri="{FF2B5EF4-FFF2-40B4-BE49-F238E27FC236}">
                <a16:creationId xmlns:a16="http://schemas.microsoft.com/office/drawing/2014/main" id="{D9FE24F9-3EBF-48BF-8DC9-31CA46966259}"/>
              </a:ext>
            </a:extLst>
          </p:cNvPr>
          <p:cNvSpPr/>
          <p:nvPr userDrawn="1"/>
        </p:nvSpPr>
        <p:spPr>
          <a:xfrm>
            <a:off x="6096005" y="0"/>
            <a:ext cx="60959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1" name="Line 6">
            <a:extLst>
              <a:ext uri="{FF2B5EF4-FFF2-40B4-BE49-F238E27FC236}">
                <a16:creationId xmlns:a16="http://schemas.microsoft.com/office/drawing/2014/main" id="{3DAB73B9-AB95-4AF3-83D9-21D625EDE9B0}"/>
              </a:ext>
            </a:extLst>
          </p:cNvPr>
          <p:cNvSpPr>
            <a:spLocks noChangeShapeType="1"/>
          </p:cNvSpPr>
          <p:nvPr userDrawn="1"/>
        </p:nvSpPr>
        <p:spPr bwMode="auto">
          <a:xfrm>
            <a:off x="0" y="6483351"/>
            <a:ext cx="12192000" cy="0"/>
          </a:xfrm>
          <a:prstGeom prst="line">
            <a:avLst/>
          </a:prstGeom>
          <a:noFill/>
          <a:ln w="25400" cap="flat">
            <a:solidFill>
              <a:srgbClr val="BFD24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32" name="Line 7">
            <a:extLst>
              <a:ext uri="{FF2B5EF4-FFF2-40B4-BE49-F238E27FC236}">
                <a16:creationId xmlns:a16="http://schemas.microsoft.com/office/drawing/2014/main" id="{8BC51552-0A65-462A-84DA-17D9D15996A4}"/>
              </a:ext>
            </a:extLst>
          </p:cNvPr>
          <p:cNvSpPr>
            <a:spLocks noChangeShapeType="1"/>
          </p:cNvSpPr>
          <p:nvPr userDrawn="1"/>
        </p:nvSpPr>
        <p:spPr bwMode="auto">
          <a:xfrm>
            <a:off x="0" y="6542617"/>
            <a:ext cx="12192000" cy="0"/>
          </a:xfrm>
          <a:prstGeom prst="line">
            <a:avLst/>
          </a:prstGeom>
          <a:noFill/>
          <a:ln w="25400" cap="flat">
            <a:solidFill>
              <a:srgbClr val="CC549A"/>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33" name="Line 8">
            <a:extLst>
              <a:ext uri="{FF2B5EF4-FFF2-40B4-BE49-F238E27FC236}">
                <a16:creationId xmlns:a16="http://schemas.microsoft.com/office/drawing/2014/main" id="{14E4E765-C6E4-4C36-BA7D-DD85F6A3B200}"/>
              </a:ext>
            </a:extLst>
          </p:cNvPr>
          <p:cNvSpPr>
            <a:spLocks noChangeShapeType="1"/>
          </p:cNvSpPr>
          <p:nvPr userDrawn="1"/>
        </p:nvSpPr>
        <p:spPr bwMode="auto">
          <a:xfrm>
            <a:off x="0" y="6601884"/>
            <a:ext cx="12192000" cy="0"/>
          </a:xfrm>
          <a:prstGeom prst="line">
            <a:avLst/>
          </a:prstGeom>
          <a:noFill/>
          <a:ln w="254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34" name="Line 9">
            <a:extLst>
              <a:ext uri="{FF2B5EF4-FFF2-40B4-BE49-F238E27FC236}">
                <a16:creationId xmlns:a16="http://schemas.microsoft.com/office/drawing/2014/main" id="{482B693C-4D37-4447-BE6B-2E6830352F53}"/>
              </a:ext>
            </a:extLst>
          </p:cNvPr>
          <p:cNvSpPr>
            <a:spLocks noChangeShapeType="1"/>
          </p:cNvSpPr>
          <p:nvPr userDrawn="1"/>
        </p:nvSpPr>
        <p:spPr bwMode="auto">
          <a:xfrm>
            <a:off x="0" y="6661151"/>
            <a:ext cx="12192000" cy="0"/>
          </a:xfrm>
          <a:prstGeom prst="line">
            <a:avLst/>
          </a:prstGeom>
          <a:noFill/>
          <a:ln w="25400" cap="flat">
            <a:solidFill>
              <a:srgbClr val="128FC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35" name="Line 10">
            <a:extLst>
              <a:ext uri="{FF2B5EF4-FFF2-40B4-BE49-F238E27FC236}">
                <a16:creationId xmlns:a16="http://schemas.microsoft.com/office/drawing/2014/main" id="{F9FE8514-A4B1-42FE-AFD4-6FF922B83E0C}"/>
              </a:ext>
            </a:extLst>
          </p:cNvPr>
          <p:cNvSpPr>
            <a:spLocks noChangeShapeType="1"/>
          </p:cNvSpPr>
          <p:nvPr userDrawn="1"/>
        </p:nvSpPr>
        <p:spPr bwMode="auto">
          <a:xfrm>
            <a:off x="0" y="6720417"/>
            <a:ext cx="12192000" cy="0"/>
          </a:xfrm>
          <a:prstGeom prst="line">
            <a:avLst/>
          </a:prstGeom>
          <a:noFill/>
          <a:ln w="25400" cap="flat">
            <a:solidFill>
              <a:srgbClr val="FBBD57"/>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Tree>
    <p:extLst>
      <p:ext uri="{BB962C8B-B14F-4D97-AF65-F5344CB8AC3E}">
        <p14:creationId xmlns:p14="http://schemas.microsoft.com/office/powerpoint/2010/main" val="16710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0-ppt_w/2"/>
                                          </p:val>
                                        </p:tav>
                                      </p:tavLst>
                                    </p:anim>
                                    <p:anim calcmode="lin" valueType="num">
                                      <p:cBhvr additive="base">
                                        <p:cTn id="7" dur="500"/>
                                        <p:tgtEl>
                                          <p:spTgt spid="8"/>
                                        </p:tgtEl>
                                        <p:attrNameLst>
                                          <p:attrName>ppt_y</p:attrName>
                                        </p:attrNameLst>
                                      </p:cBhvr>
                                      <p:tavLst>
                                        <p:tav tm="0">
                                          <p:val>
                                            <p:strVal val="ppt_y"/>
                                          </p:val>
                                        </p:tav>
                                        <p:tav tm="100000">
                                          <p:val>
                                            <p:strVal val="ppt_y"/>
                                          </p:val>
                                        </p:tav>
                                      </p:tavLst>
                                    </p:anim>
                                    <p:set>
                                      <p:cBhvr>
                                        <p:cTn id="8" dur="1" fill="hold">
                                          <p:stCondLst>
                                            <p:cond delay="499"/>
                                          </p:stCondLst>
                                        </p:cTn>
                                        <p:tgtEl>
                                          <p:spTgt spid="8"/>
                                        </p:tgtEl>
                                        <p:attrNameLst>
                                          <p:attrName>style.visibility</p:attrName>
                                        </p:attrNameLst>
                                      </p:cBhvr>
                                      <p:to>
                                        <p:strVal val="hidden"/>
                                      </p:to>
                                    </p:set>
                                  </p:childTnLst>
                                </p:cTn>
                              </p:par>
                              <p:par>
                                <p:cTn id="9" presetID="2" presetClass="exit" presetSubtype="2" fill="hold" grpId="0" nodeType="withEffect">
                                  <p:stCondLst>
                                    <p:cond delay="0"/>
                                  </p:stCondLst>
                                  <p:childTnLst>
                                    <p:anim calcmode="lin" valueType="num">
                                      <p:cBhvr additive="base">
                                        <p:cTn id="10" dur="500"/>
                                        <p:tgtEl>
                                          <p:spTgt spid="9"/>
                                        </p:tgtEl>
                                        <p:attrNameLst>
                                          <p:attrName>ppt_x</p:attrName>
                                        </p:attrNameLst>
                                      </p:cBhvr>
                                      <p:tavLst>
                                        <p:tav tm="0">
                                          <p:val>
                                            <p:strVal val="ppt_x"/>
                                          </p:val>
                                        </p:tav>
                                        <p:tav tm="100000">
                                          <p:val>
                                            <p:strVal val="1+ppt_w/2"/>
                                          </p:val>
                                        </p:tav>
                                      </p:tavLst>
                                    </p:anim>
                                    <p:anim calcmode="lin" valueType="num">
                                      <p:cBhvr additive="base">
                                        <p:cTn id="11" dur="500"/>
                                        <p:tgtEl>
                                          <p:spTgt spid="9"/>
                                        </p:tgtEl>
                                        <p:attrNameLst>
                                          <p:attrName>ppt_y</p:attrName>
                                        </p:attrNameLst>
                                      </p:cBhvr>
                                      <p:tavLst>
                                        <p:tav tm="0">
                                          <p:val>
                                            <p:strVal val="ppt_y"/>
                                          </p:val>
                                        </p:tav>
                                        <p:tav tm="100000">
                                          <p:val>
                                            <p:strVal val="ppt_y"/>
                                          </p:val>
                                        </p:tav>
                                      </p:tavLst>
                                    </p:anim>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extLst>
    <p:ext uri="{DCECCB84-F9BA-43D5-87BE-67443E8EF086}">
      <p15:sldGuideLst xmlns:p15="http://schemas.microsoft.com/office/powerpoint/2012/main">
        <p15:guide id="1"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53669E30-E7EB-4987-BB06-7C154C4C7FFD}"/>
              </a:ext>
            </a:extLst>
          </p:cNvPr>
          <p:cNvGrpSpPr>
            <a:grpSpLocks noChangeAspect="1"/>
          </p:cNvGrpSpPr>
          <p:nvPr userDrawn="1"/>
        </p:nvGrpSpPr>
        <p:grpSpPr bwMode="auto">
          <a:xfrm>
            <a:off x="0" y="139700"/>
            <a:ext cx="12192000" cy="6578600"/>
            <a:chOff x="0" y="66"/>
            <a:chExt cx="5760" cy="3108"/>
          </a:xfrm>
        </p:grpSpPr>
        <p:sp>
          <p:nvSpPr>
            <p:cNvPr id="8" name="Line 6">
              <a:extLst>
                <a:ext uri="{FF2B5EF4-FFF2-40B4-BE49-F238E27FC236}">
                  <a16:creationId xmlns:a16="http://schemas.microsoft.com/office/drawing/2014/main" id="{7A917A27-7F47-435C-9A17-856314ECC74E}"/>
                </a:ext>
              </a:extLst>
            </p:cNvPr>
            <p:cNvSpPr>
              <a:spLocks noChangeShapeType="1"/>
            </p:cNvSpPr>
            <p:nvPr userDrawn="1"/>
          </p:nvSpPr>
          <p:spPr bwMode="auto">
            <a:xfrm>
              <a:off x="0" y="3062"/>
              <a:ext cx="5760" cy="0"/>
            </a:xfrm>
            <a:prstGeom prst="line">
              <a:avLst/>
            </a:prstGeom>
            <a:noFill/>
            <a:ln w="25400" cap="flat">
              <a:solidFill>
                <a:srgbClr val="BFD24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9" name="Line 7">
              <a:extLst>
                <a:ext uri="{FF2B5EF4-FFF2-40B4-BE49-F238E27FC236}">
                  <a16:creationId xmlns:a16="http://schemas.microsoft.com/office/drawing/2014/main" id="{76463EE5-699F-49D3-A855-D7702077351C}"/>
                </a:ext>
              </a:extLst>
            </p:cNvPr>
            <p:cNvSpPr>
              <a:spLocks noChangeShapeType="1"/>
            </p:cNvSpPr>
            <p:nvPr userDrawn="1"/>
          </p:nvSpPr>
          <p:spPr bwMode="auto">
            <a:xfrm>
              <a:off x="0" y="3090"/>
              <a:ext cx="5760" cy="0"/>
            </a:xfrm>
            <a:prstGeom prst="line">
              <a:avLst/>
            </a:prstGeom>
            <a:noFill/>
            <a:ln w="25400" cap="flat">
              <a:solidFill>
                <a:srgbClr val="CC549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5" name="Line 8">
              <a:extLst>
                <a:ext uri="{FF2B5EF4-FFF2-40B4-BE49-F238E27FC236}">
                  <a16:creationId xmlns:a16="http://schemas.microsoft.com/office/drawing/2014/main" id="{60F00E85-202C-469B-B376-4B6E11331F70}"/>
                </a:ext>
              </a:extLst>
            </p:cNvPr>
            <p:cNvSpPr>
              <a:spLocks noChangeShapeType="1"/>
            </p:cNvSpPr>
            <p:nvPr userDrawn="1"/>
          </p:nvSpPr>
          <p:spPr bwMode="auto">
            <a:xfrm>
              <a:off x="0" y="3118"/>
              <a:ext cx="5760" cy="0"/>
            </a:xfrm>
            <a:prstGeom prst="line">
              <a:avLst/>
            </a:prstGeom>
            <a:noFill/>
            <a:ln w="254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6" name="Line 9">
              <a:extLst>
                <a:ext uri="{FF2B5EF4-FFF2-40B4-BE49-F238E27FC236}">
                  <a16:creationId xmlns:a16="http://schemas.microsoft.com/office/drawing/2014/main" id="{2EB3493C-963E-4F63-9570-436E1A3F6859}"/>
                </a:ext>
              </a:extLst>
            </p:cNvPr>
            <p:cNvSpPr>
              <a:spLocks noChangeShapeType="1"/>
            </p:cNvSpPr>
            <p:nvPr userDrawn="1"/>
          </p:nvSpPr>
          <p:spPr bwMode="auto">
            <a:xfrm>
              <a:off x="0" y="3146"/>
              <a:ext cx="5760" cy="0"/>
            </a:xfrm>
            <a:prstGeom prst="line">
              <a:avLst/>
            </a:prstGeom>
            <a:noFill/>
            <a:ln w="25400" cap="flat">
              <a:solidFill>
                <a:srgbClr val="128FC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7" name="Line 10">
              <a:extLst>
                <a:ext uri="{FF2B5EF4-FFF2-40B4-BE49-F238E27FC236}">
                  <a16:creationId xmlns:a16="http://schemas.microsoft.com/office/drawing/2014/main" id="{3DF1AAD6-EDF5-434E-94F1-9113CE06FAE4}"/>
                </a:ext>
              </a:extLst>
            </p:cNvPr>
            <p:cNvSpPr>
              <a:spLocks noChangeShapeType="1"/>
            </p:cNvSpPr>
            <p:nvPr userDrawn="1"/>
          </p:nvSpPr>
          <p:spPr bwMode="auto">
            <a:xfrm>
              <a:off x="0" y="3174"/>
              <a:ext cx="5760" cy="0"/>
            </a:xfrm>
            <a:prstGeom prst="line">
              <a:avLst/>
            </a:prstGeom>
            <a:noFill/>
            <a:ln w="25400" cap="flat">
              <a:solidFill>
                <a:srgbClr val="FBBD5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8" name="Line 11">
              <a:extLst>
                <a:ext uri="{FF2B5EF4-FFF2-40B4-BE49-F238E27FC236}">
                  <a16:creationId xmlns:a16="http://schemas.microsoft.com/office/drawing/2014/main" id="{4FE63BDE-E4EA-40CC-8480-E80CE993D5A4}"/>
                </a:ext>
              </a:extLst>
            </p:cNvPr>
            <p:cNvSpPr>
              <a:spLocks noChangeShapeType="1"/>
            </p:cNvSpPr>
            <p:nvPr userDrawn="1"/>
          </p:nvSpPr>
          <p:spPr bwMode="auto">
            <a:xfrm>
              <a:off x="0" y="66"/>
              <a:ext cx="5760" cy="0"/>
            </a:xfrm>
            <a:prstGeom prst="line">
              <a:avLst/>
            </a:prstGeom>
            <a:noFill/>
            <a:ln w="25400" cap="flat">
              <a:solidFill>
                <a:srgbClr val="BFD24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9" name="Line 12">
              <a:extLst>
                <a:ext uri="{FF2B5EF4-FFF2-40B4-BE49-F238E27FC236}">
                  <a16:creationId xmlns:a16="http://schemas.microsoft.com/office/drawing/2014/main" id="{68082800-64ED-4A76-83AF-1D91F8283133}"/>
                </a:ext>
              </a:extLst>
            </p:cNvPr>
            <p:cNvSpPr>
              <a:spLocks noChangeShapeType="1"/>
            </p:cNvSpPr>
            <p:nvPr userDrawn="1"/>
          </p:nvSpPr>
          <p:spPr bwMode="auto">
            <a:xfrm>
              <a:off x="0" y="94"/>
              <a:ext cx="5760" cy="0"/>
            </a:xfrm>
            <a:prstGeom prst="line">
              <a:avLst/>
            </a:prstGeom>
            <a:noFill/>
            <a:ln w="25400" cap="flat">
              <a:solidFill>
                <a:srgbClr val="CC549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0" name="Line 13">
              <a:extLst>
                <a:ext uri="{FF2B5EF4-FFF2-40B4-BE49-F238E27FC236}">
                  <a16:creationId xmlns:a16="http://schemas.microsoft.com/office/drawing/2014/main" id="{305B5D9A-37B8-4911-BC0E-D97C4C3E6A7C}"/>
                </a:ext>
              </a:extLst>
            </p:cNvPr>
            <p:cNvSpPr>
              <a:spLocks noChangeShapeType="1"/>
            </p:cNvSpPr>
            <p:nvPr userDrawn="1"/>
          </p:nvSpPr>
          <p:spPr bwMode="auto">
            <a:xfrm>
              <a:off x="0" y="122"/>
              <a:ext cx="5760" cy="0"/>
            </a:xfrm>
            <a:prstGeom prst="line">
              <a:avLst/>
            </a:prstGeom>
            <a:noFill/>
            <a:ln w="254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1" name="Line 14">
              <a:extLst>
                <a:ext uri="{FF2B5EF4-FFF2-40B4-BE49-F238E27FC236}">
                  <a16:creationId xmlns:a16="http://schemas.microsoft.com/office/drawing/2014/main" id="{E7362BED-3B6D-41C4-9215-02EC8FEAF519}"/>
                </a:ext>
              </a:extLst>
            </p:cNvPr>
            <p:cNvSpPr>
              <a:spLocks noChangeShapeType="1"/>
            </p:cNvSpPr>
            <p:nvPr userDrawn="1"/>
          </p:nvSpPr>
          <p:spPr bwMode="auto">
            <a:xfrm>
              <a:off x="0" y="150"/>
              <a:ext cx="5760" cy="0"/>
            </a:xfrm>
            <a:prstGeom prst="line">
              <a:avLst/>
            </a:prstGeom>
            <a:noFill/>
            <a:ln w="25400" cap="flat">
              <a:solidFill>
                <a:srgbClr val="128FC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2" name="Line 15">
              <a:extLst>
                <a:ext uri="{FF2B5EF4-FFF2-40B4-BE49-F238E27FC236}">
                  <a16:creationId xmlns:a16="http://schemas.microsoft.com/office/drawing/2014/main" id="{5CE7365D-1D6F-4252-A7A4-309761E46E5C}"/>
                </a:ext>
              </a:extLst>
            </p:cNvPr>
            <p:cNvSpPr>
              <a:spLocks noChangeShapeType="1"/>
            </p:cNvSpPr>
            <p:nvPr userDrawn="1"/>
          </p:nvSpPr>
          <p:spPr bwMode="auto">
            <a:xfrm>
              <a:off x="0" y="180"/>
              <a:ext cx="5760" cy="0"/>
            </a:xfrm>
            <a:prstGeom prst="line">
              <a:avLst/>
            </a:prstGeom>
            <a:noFill/>
            <a:ln w="25400" cap="flat">
              <a:solidFill>
                <a:srgbClr val="FBBD5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grpSp>
    </p:spTree>
    <p:extLst>
      <p:ext uri="{BB962C8B-B14F-4D97-AF65-F5344CB8AC3E}">
        <p14:creationId xmlns:p14="http://schemas.microsoft.com/office/powerpoint/2010/main" val="3478165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8" name="Line 11">
            <a:extLst>
              <a:ext uri="{FF2B5EF4-FFF2-40B4-BE49-F238E27FC236}">
                <a16:creationId xmlns:a16="http://schemas.microsoft.com/office/drawing/2014/main" id="{4FE63BDE-E4EA-40CC-8480-E80CE993D5A4}"/>
              </a:ext>
            </a:extLst>
          </p:cNvPr>
          <p:cNvSpPr>
            <a:spLocks noChangeShapeType="1"/>
          </p:cNvSpPr>
          <p:nvPr userDrawn="1"/>
        </p:nvSpPr>
        <p:spPr bwMode="auto">
          <a:xfrm>
            <a:off x="0" y="139700"/>
            <a:ext cx="12192000" cy="0"/>
          </a:xfrm>
          <a:prstGeom prst="line">
            <a:avLst/>
          </a:prstGeom>
          <a:noFill/>
          <a:ln w="25400" cap="flat">
            <a:solidFill>
              <a:srgbClr val="BFD24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19" name="Line 12">
            <a:extLst>
              <a:ext uri="{FF2B5EF4-FFF2-40B4-BE49-F238E27FC236}">
                <a16:creationId xmlns:a16="http://schemas.microsoft.com/office/drawing/2014/main" id="{68082800-64ED-4A76-83AF-1D91F8283133}"/>
              </a:ext>
            </a:extLst>
          </p:cNvPr>
          <p:cNvSpPr>
            <a:spLocks noChangeShapeType="1"/>
          </p:cNvSpPr>
          <p:nvPr userDrawn="1"/>
        </p:nvSpPr>
        <p:spPr bwMode="auto">
          <a:xfrm>
            <a:off x="0" y="198967"/>
            <a:ext cx="12192000" cy="0"/>
          </a:xfrm>
          <a:prstGeom prst="line">
            <a:avLst/>
          </a:prstGeom>
          <a:noFill/>
          <a:ln w="25400" cap="flat">
            <a:solidFill>
              <a:srgbClr val="CC549A"/>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20" name="Line 13">
            <a:extLst>
              <a:ext uri="{FF2B5EF4-FFF2-40B4-BE49-F238E27FC236}">
                <a16:creationId xmlns:a16="http://schemas.microsoft.com/office/drawing/2014/main" id="{305B5D9A-37B8-4911-BC0E-D97C4C3E6A7C}"/>
              </a:ext>
            </a:extLst>
          </p:cNvPr>
          <p:cNvSpPr>
            <a:spLocks noChangeShapeType="1"/>
          </p:cNvSpPr>
          <p:nvPr userDrawn="1"/>
        </p:nvSpPr>
        <p:spPr bwMode="auto">
          <a:xfrm>
            <a:off x="0" y="258233"/>
            <a:ext cx="12192000" cy="0"/>
          </a:xfrm>
          <a:prstGeom prst="line">
            <a:avLst/>
          </a:prstGeom>
          <a:noFill/>
          <a:ln w="254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21" name="Line 14">
            <a:extLst>
              <a:ext uri="{FF2B5EF4-FFF2-40B4-BE49-F238E27FC236}">
                <a16:creationId xmlns:a16="http://schemas.microsoft.com/office/drawing/2014/main" id="{E7362BED-3B6D-41C4-9215-02EC8FEAF519}"/>
              </a:ext>
            </a:extLst>
          </p:cNvPr>
          <p:cNvSpPr>
            <a:spLocks noChangeShapeType="1"/>
          </p:cNvSpPr>
          <p:nvPr userDrawn="1"/>
        </p:nvSpPr>
        <p:spPr bwMode="auto">
          <a:xfrm>
            <a:off x="0" y="317500"/>
            <a:ext cx="12192000" cy="0"/>
          </a:xfrm>
          <a:prstGeom prst="line">
            <a:avLst/>
          </a:prstGeom>
          <a:noFill/>
          <a:ln w="25400" cap="flat">
            <a:solidFill>
              <a:srgbClr val="128FC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22" name="Line 15">
            <a:extLst>
              <a:ext uri="{FF2B5EF4-FFF2-40B4-BE49-F238E27FC236}">
                <a16:creationId xmlns:a16="http://schemas.microsoft.com/office/drawing/2014/main" id="{5CE7365D-1D6F-4252-A7A4-309761E46E5C}"/>
              </a:ext>
            </a:extLst>
          </p:cNvPr>
          <p:cNvSpPr>
            <a:spLocks noChangeShapeType="1"/>
          </p:cNvSpPr>
          <p:nvPr userDrawn="1"/>
        </p:nvSpPr>
        <p:spPr bwMode="auto">
          <a:xfrm>
            <a:off x="0" y="381000"/>
            <a:ext cx="12192000" cy="0"/>
          </a:xfrm>
          <a:prstGeom prst="line">
            <a:avLst/>
          </a:prstGeom>
          <a:noFill/>
          <a:ln w="25400" cap="flat">
            <a:solidFill>
              <a:srgbClr val="FBBD57"/>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Tree>
    <p:extLst>
      <p:ext uri="{BB962C8B-B14F-4D97-AF65-F5344CB8AC3E}">
        <p14:creationId xmlns:p14="http://schemas.microsoft.com/office/powerpoint/2010/main" val="3732896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B7B97E04-38E5-43F4-8B0F-B282870A72C1}"/>
              </a:ext>
            </a:extLst>
          </p:cNvPr>
          <p:cNvGrpSpPr>
            <a:grpSpLocks noChangeAspect="1"/>
          </p:cNvGrpSpPr>
          <p:nvPr userDrawn="1"/>
        </p:nvGrpSpPr>
        <p:grpSpPr bwMode="auto">
          <a:xfrm>
            <a:off x="5647268" y="139700"/>
            <a:ext cx="897467" cy="6578600"/>
            <a:chOff x="4662" y="66"/>
            <a:chExt cx="424" cy="3108"/>
          </a:xfrm>
        </p:grpSpPr>
        <p:sp>
          <p:nvSpPr>
            <p:cNvPr id="10" name="Freeform 6">
              <a:extLst>
                <a:ext uri="{FF2B5EF4-FFF2-40B4-BE49-F238E27FC236}">
                  <a16:creationId xmlns:a16="http://schemas.microsoft.com/office/drawing/2014/main" id="{ABBF91FC-BBAB-4239-A1C4-549F2C1C62CF}"/>
                </a:ext>
              </a:extLst>
            </p:cNvPr>
            <p:cNvSpPr>
              <a:spLocks/>
            </p:cNvSpPr>
            <p:nvPr userDrawn="1"/>
          </p:nvSpPr>
          <p:spPr bwMode="auto">
            <a:xfrm>
              <a:off x="4662" y="180"/>
              <a:ext cx="424" cy="2994"/>
            </a:xfrm>
            <a:custGeom>
              <a:avLst/>
              <a:gdLst>
                <a:gd name="T0" fmla="*/ 212 w 212"/>
                <a:gd name="T1" fmla="*/ 0 h 1497"/>
                <a:gd name="T2" fmla="*/ 146 w 212"/>
                <a:gd name="T3" fmla="*/ 0 h 1497"/>
                <a:gd name="T4" fmla="*/ 134 w 212"/>
                <a:gd name="T5" fmla="*/ 11 h 1497"/>
                <a:gd name="T6" fmla="*/ 134 w 212"/>
                <a:gd name="T7" fmla="*/ 382 h 1497"/>
                <a:gd name="T8" fmla="*/ 134 w 212"/>
                <a:gd name="T9" fmla="*/ 1441 h 1497"/>
                <a:gd name="T10" fmla="*/ 77 w 212"/>
                <a:gd name="T11" fmla="*/ 1497 h 1497"/>
                <a:gd name="T12" fmla="*/ 0 w 212"/>
                <a:gd name="T13" fmla="*/ 1497 h 1497"/>
              </a:gdLst>
              <a:ahLst/>
              <a:cxnLst>
                <a:cxn ang="0">
                  <a:pos x="T0" y="T1"/>
                </a:cxn>
                <a:cxn ang="0">
                  <a:pos x="T2" y="T3"/>
                </a:cxn>
                <a:cxn ang="0">
                  <a:pos x="T4" y="T5"/>
                </a:cxn>
                <a:cxn ang="0">
                  <a:pos x="T6" y="T7"/>
                </a:cxn>
                <a:cxn ang="0">
                  <a:pos x="T8" y="T9"/>
                </a:cxn>
                <a:cxn ang="0">
                  <a:pos x="T10" y="T11"/>
                </a:cxn>
                <a:cxn ang="0">
                  <a:pos x="T12" y="T13"/>
                </a:cxn>
              </a:cxnLst>
              <a:rect l="0" t="0" r="r" b="b"/>
              <a:pathLst>
                <a:path w="212" h="1497">
                  <a:moveTo>
                    <a:pt x="212" y="0"/>
                  </a:moveTo>
                  <a:cubicBezTo>
                    <a:pt x="146" y="0"/>
                    <a:pt x="146" y="0"/>
                    <a:pt x="146" y="0"/>
                  </a:cubicBezTo>
                  <a:cubicBezTo>
                    <a:pt x="139" y="0"/>
                    <a:pt x="134" y="5"/>
                    <a:pt x="134" y="11"/>
                  </a:cubicBezTo>
                  <a:cubicBezTo>
                    <a:pt x="134" y="382"/>
                    <a:pt x="134" y="382"/>
                    <a:pt x="134" y="382"/>
                  </a:cubicBezTo>
                  <a:cubicBezTo>
                    <a:pt x="134" y="1441"/>
                    <a:pt x="134" y="1441"/>
                    <a:pt x="134" y="1441"/>
                  </a:cubicBezTo>
                  <a:cubicBezTo>
                    <a:pt x="134" y="1472"/>
                    <a:pt x="109" y="1497"/>
                    <a:pt x="77" y="1497"/>
                  </a:cubicBezTo>
                  <a:cubicBezTo>
                    <a:pt x="0" y="1497"/>
                    <a:pt x="0" y="1497"/>
                    <a:pt x="0" y="1497"/>
                  </a:cubicBezTo>
                </a:path>
              </a:pathLst>
            </a:custGeom>
            <a:noFill/>
            <a:ln w="25400" cap="flat">
              <a:solidFill>
                <a:srgbClr val="FBBD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1" name="Freeform 7">
              <a:extLst>
                <a:ext uri="{FF2B5EF4-FFF2-40B4-BE49-F238E27FC236}">
                  <a16:creationId xmlns:a16="http://schemas.microsoft.com/office/drawing/2014/main" id="{E4272E99-B425-40D1-81F1-C7541DB3CC40}"/>
                </a:ext>
              </a:extLst>
            </p:cNvPr>
            <p:cNvSpPr>
              <a:spLocks/>
            </p:cNvSpPr>
            <p:nvPr userDrawn="1"/>
          </p:nvSpPr>
          <p:spPr bwMode="auto">
            <a:xfrm>
              <a:off x="4662" y="150"/>
              <a:ext cx="424" cy="2996"/>
            </a:xfrm>
            <a:custGeom>
              <a:avLst/>
              <a:gdLst>
                <a:gd name="T0" fmla="*/ 212 w 212"/>
                <a:gd name="T1" fmla="*/ 0 h 1498"/>
                <a:gd name="T2" fmla="*/ 143 w 212"/>
                <a:gd name="T3" fmla="*/ 0 h 1498"/>
                <a:gd name="T4" fmla="*/ 120 w 212"/>
                <a:gd name="T5" fmla="*/ 23 h 1498"/>
                <a:gd name="T6" fmla="*/ 120 w 212"/>
                <a:gd name="T7" fmla="*/ 397 h 1498"/>
                <a:gd name="T8" fmla="*/ 120 w 212"/>
                <a:gd name="T9" fmla="*/ 1453 h 1498"/>
                <a:gd name="T10" fmla="*/ 75 w 212"/>
                <a:gd name="T11" fmla="*/ 1498 h 1498"/>
                <a:gd name="T12" fmla="*/ 0 w 212"/>
                <a:gd name="T13" fmla="*/ 1498 h 1498"/>
              </a:gdLst>
              <a:ahLst/>
              <a:cxnLst>
                <a:cxn ang="0">
                  <a:pos x="T0" y="T1"/>
                </a:cxn>
                <a:cxn ang="0">
                  <a:pos x="T2" y="T3"/>
                </a:cxn>
                <a:cxn ang="0">
                  <a:pos x="T4" y="T5"/>
                </a:cxn>
                <a:cxn ang="0">
                  <a:pos x="T6" y="T7"/>
                </a:cxn>
                <a:cxn ang="0">
                  <a:pos x="T8" y="T9"/>
                </a:cxn>
                <a:cxn ang="0">
                  <a:pos x="T10" y="T11"/>
                </a:cxn>
                <a:cxn ang="0">
                  <a:pos x="T12" y="T13"/>
                </a:cxn>
              </a:cxnLst>
              <a:rect l="0" t="0" r="r" b="b"/>
              <a:pathLst>
                <a:path w="212" h="1498">
                  <a:moveTo>
                    <a:pt x="212" y="0"/>
                  </a:moveTo>
                  <a:cubicBezTo>
                    <a:pt x="143" y="0"/>
                    <a:pt x="143" y="0"/>
                    <a:pt x="143" y="0"/>
                  </a:cubicBezTo>
                  <a:cubicBezTo>
                    <a:pt x="130" y="0"/>
                    <a:pt x="120" y="11"/>
                    <a:pt x="120" y="23"/>
                  </a:cubicBezTo>
                  <a:cubicBezTo>
                    <a:pt x="120" y="397"/>
                    <a:pt x="120" y="397"/>
                    <a:pt x="120" y="397"/>
                  </a:cubicBezTo>
                  <a:cubicBezTo>
                    <a:pt x="120" y="1453"/>
                    <a:pt x="120" y="1453"/>
                    <a:pt x="120" y="1453"/>
                  </a:cubicBezTo>
                  <a:cubicBezTo>
                    <a:pt x="120" y="1478"/>
                    <a:pt x="100" y="1498"/>
                    <a:pt x="75" y="1498"/>
                  </a:cubicBezTo>
                  <a:cubicBezTo>
                    <a:pt x="0" y="1498"/>
                    <a:pt x="0" y="1498"/>
                    <a:pt x="0" y="1498"/>
                  </a:cubicBezTo>
                </a:path>
              </a:pathLst>
            </a:custGeom>
            <a:noFill/>
            <a:ln w="25400" cap="flat">
              <a:solidFill>
                <a:srgbClr val="128FC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2" name="Freeform 8">
              <a:extLst>
                <a:ext uri="{FF2B5EF4-FFF2-40B4-BE49-F238E27FC236}">
                  <a16:creationId xmlns:a16="http://schemas.microsoft.com/office/drawing/2014/main" id="{713588AC-E5C0-4CF3-8320-C0E01641BFB4}"/>
                </a:ext>
              </a:extLst>
            </p:cNvPr>
            <p:cNvSpPr>
              <a:spLocks/>
            </p:cNvSpPr>
            <p:nvPr userDrawn="1"/>
          </p:nvSpPr>
          <p:spPr bwMode="auto">
            <a:xfrm>
              <a:off x="4662" y="94"/>
              <a:ext cx="424" cy="2996"/>
            </a:xfrm>
            <a:custGeom>
              <a:avLst/>
              <a:gdLst>
                <a:gd name="T0" fmla="*/ 212 w 212"/>
                <a:gd name="T1" fmla="*/ 0 h 1498"/>
                <a:gd name="T2" fmla="*/ 137 w 212"/>
                <a:gd name="T3" fmla="*/ 0 h 1498"/>
                <a:gd name="T4" fmla="*/ 92 w 212"/>
                <a:gd name="T5" fmla="*/ 45 h 1498"/>
                <a:gd name="T6" fmla="*/ 92 w 212"/>
                <a:gd name="T7" fmla="*/ 425 h 1498"/>
                <a:gd name="T8" fmla="*/ 92 w 212"/>
                <a:gd name="T9" fmla="*/ 1475 h 1498"/>
                <a:gd name="T10" fmla="*/ 69 w 212"/>
                <a:gd name="T11" fmla="*/ 1498 h 1498"/>
                <a:gd name="T12" fmla="*/ 0 w 212"/>
                <a:gd name="T13" fmla="*/ 1498 h 1498"/>
              </a:gdLst>
              <a:ahLst/>
              <a:cxnLst>
                <a:cxn ang="0">
                  <a:pos x="T0" y="T1"/>
                </a:cxn>
                <a:cxn ang="0">
                  <a:pos x="T2" y="T3"/>
                </a:cxn>
                <a:cxn ang="0">
                  <a:pos x="T4" y="T5"/>
                </a:cxn>
                <a:cxn ang="0">
                  <a:pos x="T6" y="T7"/>
                </a:cxn>
                <a:cxn ang="0">
                  <a:pos x="T8" y="T9"/>
                </a:cxn>
                <a:cxn ang="0">
                  <a:pos x="T10" y="T11"/>
                </a:cxn>
                <a:cxn ang="0">
                  <a:pos x="T12" y="T13"/>
                </a:cxn>
              </a:cxnLst>
              <a:rect l="0" t="0" r="r" b="b"/>
              <a:pathLst>
                <a:path w="212" h="1498">
                  <a:moveTo>
                    <a:pt x="212" y="0"/>
                  </a:moveTo>
                  <a:cubicBezTo>
                    <a:pt x="137" y="0"/>
                    <a:pt x="137" y="0"/>
                    <a:pt x="137" y="0"/>
                  </a:cubicBezTo>
                  <a:cubicBezTo>
                    <a:pt x="112" y="0"/>
                    <a:pt x="92" y="20"/>
                    <a:pt x="92" y="45"/>
                  </a:cubicBezTo>
                  <a:cubicBezTo>
                    <a:pt x="92" y="425"/>
                    <a:pt x="92" y="425"/>
                    <a:pt x="92" y="425"/>
                  </a:cubicBezTo>
                  <a:cubicBezTo>
                    <a:pt x="92" y="1475"/>
                    <a:pt x="92" y="1475"/>
                    <a:pt x="92" y="1475"/>
                  </a:cubicBezTo>
                  <a:cubicBezTo>
                    <a:pt x="92" y="1488"/>
                    <a:pt x="82" y="1498"/>
                    <a:pt x="69" y="1498"/>
                  </a:cubicBezTo>
                  <a:cubicBezTo>
                    <a:pt x="0" y="1498"/>
                    <a:pt x="0" y="1498"/>
                    <a:pt x="0" y="1498"/>
                  </a:cubicBezTo>
                </a:path>
              </a:pathLst>
            </a:custGeom>
            <a:noFill/>
            <a:ln w="25400" cap="flat">
              <a:solidFill>
                <a:srgbClr val="CC54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3" name="Freeform 9">
              <a:extLst>
                <a:ext uri="{FF2B5EF4-FFF2-40B4-BE49-F238E27FC236}">
                  <a16:creationId xmlns:a16="http://schemas.microsoft.com/office/drawing/2014/main" id="{867BCFA4-CD48-469C-8F4C-FC27022ABDA5}"/>
                </a:ext>
              </a:extLst>
            </p:cNvPr>
            <p:cNvSpPr>
              <a:spLocks/>
            </p:cNvSpPr>
            <p:nvPr userDrawn="1"/>
          </p:nvSpPr>
          <p:spPr bwMode="auto">
            <a:xfrm>
              <a:off x="4662" y="66"/>
              <a:ext cx="424" cy="2996"/>
            </a:xfrm>
            <a:custGeom>
              <a:avLst/>
              <a:gdLst>
                <a:gd name="T0" fmla="*/ 212 w 212"/>
                <a:gd name="T1" fmla="*/ 0 h 1498"/>
                <a:gd name="T2" fmla="*/ 134 w 212"/>
                <a:gd name="T3" fmla="*/ 0 h 1498"/>
                <a:gd name="T4" fmla="*/ 77 w 212"/>
                <a:gd name="T5" fmla="*/ 57 h 1498"/>
                <a:gd name="T6" fmla="*/ 77 w 212"/>
                <a:gd name="T7" fmla="*/ 439 h 1498"/>
                <a:gd name="T8" fmla="*/ 77 w 212"/>
                <a:gd name="T9" fmla="*/ 1486 h 1498"/>
                <a:gd name="T10" fmla="*/ 66 w 212"/>
                <a:gd name="T11" fmla="*/ 1498 h 1498"/>
                <a:gd name="T12" fmla="*/ 0 w 212"/>
                <a:gd name="T13" fmla="*/ 1498 h 1498"/>
              </a:gdLst>
              <a:ahLst/>
              <a:cxnLst>
                <a:cxn ang="0">
                  <a:pos x="T0" y="T1"/>
                </a:cxn>
                <a:cxn ang="0">
                  <a:pos x="T2" y="T3"/>
                </a:cxn>
                <a:cxn ang="0">
                  <a:pos x="T4" y="T5"/>
                </a:cxn>
                <a:cxn ang="0">
                  <a:pos x="T6" y="T7"/>
                </a:cxn>
                <a:cxn ang="0">
                  <a:pos x="T8" y="T9"/>
                </a:cxn>
                <a:cxn ang="0">
                  <a:pos x="T10" y="T11"/>
                </a:cxn>
                <a:cxn ang="0">
                  <a:pos x="T12" y="T13"/>
                </a:cxn>
              </a:cxnLst>
              <a:rect l="0" t="0" r="r" b="b"/>
              <a:pathLst>
                <a:path w="212" h="1498">
                  <a:moveTo>
                    <a:pt x="212" y="0"/>
                  </a:moveTo>
                  <a:cubicBezTo>
                    <a:pt x="134" y="0"/>
                    <a:pt x="134" y="0"/>
                    <a:pt x="134" y="0"/>
                  </a:cubicBezTo>
                  <a:cubicBezTo>
                    <a:pt x="103" y="0"/>
                    <a:pt x="77" y="25"/>
                    <a:pt x="77" y="57"/>
                  </a:cubicBezTo>
                  <a:cubicBezTo>
                    <a:pt x="77" y="439"/>
                    <a:pt x="77" y="439"/>
                    <a:pt x="77" y="439"/>
                  </a:cubicBezTo>
                  <a:cubicBezTo>
                    <a:pt x="77" y="1486"/>
                    <a:pt x="77" y="1486"/>
                    <a:pt x="77" y="1486"/>
                  </a:cubicBezTo>
                  <a:cubicBezTo>
                    <a:pt x="77" y="1493"/>
                    <a:pt x="72" y="1498"/>
                    <a:pt x="66" y="1498"/>
                  </a:cubicBezTo>
                  <a:cubicBezTo>
                    <a:pt x="0" y="1498"/>
                    <a:pt x="0" y="1498"/>
                    <a:pt x="0" y="1498"/>
                  </a:cubicBezTo>
                </a:path>
              </a:pathLst>
            </a:custGeom>
            <a:noFill/>
            <a:ln w="25400" cap="flat">
              <a:solidFill>
                <a:srgbClr val="BFD2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4" name="Freeform 10">
              <a:extLst>
                <a:ext uri="{FF2B5EF4-FFF2-40B4-BE49-F238E27FC236}">
                  <a16:creationId xmlns:a16="http://schemas.microsoft.com/office/drawing/2014/main" id="{07A0C902-4BA1-4C87-8E48-1722D4FB8F5E}"/>
                </a:ext>
              </a:extLst>
            </p:cNvPr>
            <p:cNvSpPr>
              <a:spLocks/>
            </p:cNvSpPr>
            <p:nvPr userDrawn="1"/>
          </p:nvSpPr>
          <p:spPr bwMode="auto">
            <a:xfrm>
              <a:off x="4662" y="122"/>
              <a:ext cx="424" cy="2996"/>
            </a:xfrm>
            <a:custGeom>
              <a:avLst/>
              <a:gdLst>
                <a:gd name="T0" fmla="*/ 212 w 212"/>
                <a:gd name="T1" fmla="*/ 0 h 1498"/>
                <a:gd name="T2" fmla="*/ 140 w 212"/>
                <a:gd name="T3" fmla="*/ 0 h 1498"/>
                <a:gd name="T4" fmla="*/ 106 w 212"/>
                <a:gd name="T5" fmla="*/ 34 h 1498"/>
                <a:gd name="T6" fmla="*/ 106 w 212"/>
                <a:gd name="T7" fmla="*/ 411 h 1498"/>
                <a:gd name="T8" fmla="*/ 106 w 212"/>
                <a:gd name="T9" fmla="*/ 1464 h 1498"/>
                <a:gd name="T10" fmla="*/ 72 w 212"/>
                <a:gd name="T11" fmla="*/ 1498 h 1498"/>
                <a:gd name="T12" fmla="*/ 0 w 212"/>
                <a:gd name="T13" fmla="*/ 1498 h 1498"/>
              </a:gdLst>
              <a:ahLst/>
              <a:cxnLst>
                <a:cxn ang="0">
                  <a:pos x="T0" y="T1"/>
                </a:cxn>
                <a:cxn ang="0">
                  <a:pos x="T2" y="T3"/>
                </a:cxn>
                <a:cxn ang="0">
                  <a:pos x="T4" y="T5"/>
                </a:cxn>
                <a:cxn ang="0">
                  <a:pos x="T6" y="T7"/>
                </a:cxn>
                <a:cxn ang="0">
                  <a:pos x="T8" y="T9"/>
                </a:cxn>
                <a:cxn ang="0">
                  <a:pos x="T10" y="T11"/>
                </a:cxn>
                <a:cxn ang="0">
                  <a:pos x="T12" y="T13"/>
                </a:cxn>
              </a:cxnLst>
              <a:rect l="0" t="0" r="r" b="b"/>
              <a:pathLst>
                <a:path w="212" h="1498">
                  <a:moveTo>
                    <a:pt x="212" y="0"/>
                  </a:moveTo>
                  <a:cubicBezTo>
                    <a:pt x="140" y="0"/>
                    <a:pt x="140" y="0"/>
                    <a:pt x="140" y="0"/>
                  </a:cubicBezTo>
                  <a:cubicBezTo>
                    <a:pt x="121" y="0"/>
                    <a:pt x="106" y="15"/>
                    <a:pt x="106" y="34"/>
                  </a:cubicBezTo>
                  <a:cubicBezTo>
                    <a:pt x="106" y="411"/>
                    <a:pt x="106" y="411"/>
                    <a:pt x="106" y="411"/>
                  </a:cubicBezTo>
                  <a:cubicBezTo>
                    <a:pt x="106" y="1464"/>
                    <a:pt x="106" y="1464"/>
                    <a:pt x="106" y="1464"/>
                  </a:cubicBezTo>
                  <a:cubicBezTo>
                    <a:pt x="106" y="1483"/>
                    <a:pt x="91" y="1498"/>
                    <a:pt x="72" y="1498"/>
                  </a:cubicBezTo>
                  <a:cubicBezTo>
                    <a:pt x="0" y="1498"/>
                    <a:pt x="0" y="1498"/>
                    <a:pt x="0" y="1498"/>
                  </a:cubicBezTo>
                </a:path>
              </a:pathLst>
            </a:custGeom>
            <a:noFill/>
            <a:ln w="254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spTree>
    <p:extLst>
      <p:ext uri="{BB962C8B-B14F-4D97-AF65-F5344CB8AC3E}">
        <p14:creationId xmlns:p14="http://schemas.microsoft.com/office/powerpoint/2010/main" val="4147164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ground white plai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03E3E1-EC4B-8C46-9695-5187FBB46261}"/>
              </a:ext>
            </a:extLst>
          </p:cNvPr>
          <p:cNvPicPr>
            <a:picLocks noChangeAspect="1"/>
          </p:cNvPicPr>
          <p:nvPr userDrawn="1"/>
        </p:nvPicPr>
        <p:blipFill>
          <a:blip r:embed="rId2"/>
          <a:stretch>
            <a:fillRect/>
          </a:stretch>
        </p:blipFill>
        <p:spPr>
          <a:xfrm>
            <a:off x="0" y="6226581"/>
            <a:ext cx="12192000" cy="317500"/>
          </a:xfrm>
          <a:prstGeom prst="rect">
            <a:avLst/>
          </a:prstGeom>
        </p:spPr>
      </p:pic>
    </p:spTree>
    <p:extLst>
      <p:ext uri="{BB962C8B-B14F-4D97-AF65-F5344CB8AC3E}">
        <p14:creationId xmlns:p14="http://schemas.microsoft.com/office/powerpoint/2010/main" val="1293162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a:xfrm>
            <a:off x="595326" y="197070"/>
            <a:ext cx="8546541" cy="5847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lang="en-US" dirty="0"/>
            </a:lvl1pPr>
          </a:lstStyle>
          <a:p>
            <a:pPr lvl="0"/>
            <a:r>
              <a:rPr lang="en-US"/>
              <a:t>Click to edit Master title style</a:t>
            </a:r>
          </a:p>
        </p:txBody>
      </p:sp>
      <p:sp>
        <p:nvSpPr>
          <p:cNvPr id="5" name="Text Placeholder 2"/>
          <p:cNvSpPr>
            <a:spLocks noGrp="1"/>
          </p:cNvSpPr>
          <p:nvPr>
            <p:ph idx="1"/>
          </p:nvPr>
        </p:nvSpPr>
        <p:spPr>
          <a:xfrm>
            <a:off x="595325" y="1300692"/>
            <a:ext cx="10972800" cy="4978559"/>
          </a:xfrm>
          <a:prstGeom prst="rect">
            <a:avLst/>
          </a:prstGeom>
        </p:spPr>
        <p:txBody>
          <a:bodyPr vert="horz" lIns="0" tIns="45720" rIns="0" bIns="45720" rtlCol="0">
            <a:normAutofit/>
          </a:bodyPr>
          <a:lstStyle>
            <a:lvl4pPr marL="704850" indent="-342900">
              <a:buSzPct val="100000"/>
              <a:buFont typeface="Courier New" panose="02070309020205020404" pitchFamily="49" charset="0"/>
              <a:buChar char="o"/>
              <a:defRPr/>
            </a:lvl4pPr>
            <a:lvl5pPr marL="914400" indent="-285750">
              <a:buSzPct val="100000"/>
              <a:buFont typeface="Calibri" panose="020F0502020204030204" pitchFamily="34" charset="0"/>
              <a:buChar char="‒"/>
              <a:defRPr/>
            </a:lvl5pPr>
            <a:lvl6pPr>
              <a:buSzPct val="100000"/>
              <a:defRPr/>
            </a:lvl6pPr>
            <a:lvl7pPr marL="1620838" indent="-238125">
              <a:buSzPct val="100000"/>
              <a:buFont typeface="Courier New" panose="02070309020205020404" pitchFamily="49" charset="0"/>
              <a:buChar char="o"/>
              <a:defRPr/>
            </a:lvl7pPr>
          </a:lstStyle>
          <a:p>
            <a:pPr lvl="0"/>
            <a:r>
              <a:rPr lang="en-US"/>
              <a:t>Click to edit Master text styles</a:t>
            </a:r>
          </a:p>
          <a:p>
            <a:pPr lvl="3"/>
            <a:r>
              <a:rPr lang="en-US"/>
              <a:t>Second level</a:t>
            </a:r>
          </a:p>
          <a:p>
            <a:pPr lvl="4"/>
            <a:r>
              <a:rPr lang="en-US"/>
              <a:t>Third level</a:t>
            </a:r>
          </a:p>
          <a:p>
            <a:pPr lvl="5"/>
            <a:r>
              <a:rPr lang="en-US"/>
              <a:t>Fourth level</a:t>
            </a:r>
          </a:p>
          <a:p>
            <a:pPr lvl="6"/>
            <a:r>
              <a:rPr lang="en-US"/>
              <a:t>Fifth level</a:t>
            </a:r>
            <a:endParaRPr lang="en-GB"/>
          </a:p>
        </p:txBody>
      </p:sp>
      <p:sp>
        <p:nvSpPr>
          <p:cNvPr id="6" name="Slide Number Placeholder 5"/>
          <p:cNvSpPr>
            <a:spLocks noGrp="1"/>
          </p:cNvSpPr>
          <p:nvPr>
            <p:ph type="sldNum" sz="quarter" idx="4"/>
          </p:nvPr>
        </p:nvSpPr>
        <p:spPr>
          <a:xfrm>
            <a:off x="10749142" y="6419909"/>
            <a:ext cx="817265" cy="181759"/>
          </a:xfrm>
          <a:prstGeom prst="rect">
            <a:avLst/>
          </a:prstGeom>
        </p:spPr>
        <p:txBody>
          <a:bodyPr anchor="ctr"/>
          <a:lstStyle>
            <a:lvl1pPr algn="ctr">
              <a:defRPr sz="1000" b="1">
                <a:solidFill>
                  <a:schemeClr val="tx1"/>
                </a:solidFill>
                <a:latin typeface="Calibri" panose="020F0502020204030204" pitchFamily="34" charset="0"/>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3021353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48F63A3B-78C7-47BE-AE5E-E10140E04643}" type="slidenum">
              <a:rPr lang="en-US" smtClean="0"/>
              <a:t>‹#›</a:t>
            </a:fld>
            <a:endParaRPr lang="en-US"/>
          </a:p>
        </p:txBody>
      </p:sp>
      <p:sp>
        <p:nvSpPr>
          <p:cNvPr id="7" name="Table Placeholder 6"/>
          <p:cNvSpPr>
            <a:spLocks noGrp="1"/>
          </p:cNvSpPr>
          <p:nvPr>
            <p:ph type="tbl" sz="quarter" idx="11"/>
          </p:nvPr>
        </p:nvSpPr>
        <p:spPr>
          <a:xfrm>
            <a:off x="595313" y="1323975"/>
            <a:ext cx="10991850" cy="4835525"/>
          </a:xfrm>
        </p:spPr>
        <p:txBody>
          <a:bodyPr/>
          <a:lstStyle/>
          <a:p>
            <a:endParaRPr lang="en-GB"/>
          </a:p>
        </p:txBody>
      </p:sp>
    </p:spTree>
    <p:extLst>
      <p:ext uri="{BB962C8B-B14F-4D97-AF65-F5344CB8AC3E}">
        <p14:creationId xmlns:p14="http://schemas.microsoft.com/office/powerpoint/2010/main" val="3961300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48F63A3B-78C7-47BE-AE5E-E10140E04643}" type="slidenum">
              <a:rPr lang="en-US" smtClean="0"/>
              <a:t>‹#›</a:t>
            </a:fld>
            <a:endParaRPr lang="en-US"/>
          </a:p>
        </p:txBody>
      </p:sp>
      <p:sp>
        <p:nvSpPr>
          <p:cNvPr id="5" name="Picture Placeholder 4"/>
          <p:cNvSpPr>
            <a:spLocks noGrp="1"/>
          </p:cNvSpPr>
          <p:nvPr>
            <p:ph type="pic" sz="quarter" idx="12"/>
          </p:nvPr>
        </p:nvSpPr>
        <p:spPr>
          <a:xfrm>
            <a:off x="595326" y="1326394"/>
            <a:ext cx="10971081" cy="4869580"/>
          </a:xfrm>
        </p:spPr>
        <p:txBody>
          <a:bodyPr/>
          <a:lstStyle/>
          <a:p>
            <a:endParaRPr lang="en-GB"/>
          </a:p>
        </p:txBody>
      </p:sp>
    </p:spTree>
    <p:extLst>
      <p:ext uri="{BB962C8B-B14F-4D97-AF65-F5344CB8AC3E}">
        <p14:creationId xmlns:p14="http://schemas.microsoft.com/office/powerpoint/2010/main" val="1076748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t">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599846" y="1300693"/>
            <a:ext cx="10968279" cy="5046062"/>
          </a:xfrm>
        </p:spPr>
        <p:txBody>
          <a:bodyPr/>
          <a:lstStyle>
            <a:lvl1pPr marL="342900" indent="-342900">
              <a:buFont typeface="Arial" panose="020B0604020202020204" pitchFamily="34" charset="0"/>
              <a:buChar char="•"/>
              <a:defRPr/>
            </a:lvl1pPr>
          </a:lstStyle>
          <a:p>
            <a:pPr lvl="0"/>
            <a:r>
              <a:rPr lang="en-US"/>
              <a:t>Click to edit Master text styles</a:t>
            </a:r>
          </a:p>
          <a:p>
            <a:pPr lvl="3"/>
            <a:r>
              <a:rPr lang="en-US"/>
              <a:t>Second level</a:t>
            </a:r>
          </a:p>
          <a:p>
            <a:pPr lvl="4"/>
            <a:r>
              <a:rPr lang="en-US"/>
              <a:t>Third level</a:t>
            </a:r>
          </a:p>
          <a:p>
            <a:pPr lvl="5"/>
            <a:r>
              <a:rPr lang="en-US"/>
              <a:t>Fourth level</a:t>
            </a:r>
          </a:p>
          <a:p>
            <a:pPr lvl="6"/>
            <a:r>
              <a:rPr lang="en-US"/>
              <a:t>Fifth level</a:t>
            </a:r>
            <a:endParaRPr lang="en-GB"/>
          </a:p>
          <a:p>
            <a:pPr lvl="0"/>
            <a:endParaRPr lang="en-GB"/>
          </a:p>
        </p:txBody>
      </p:sp>
      <p:sp>
        <p:nvSpPr>
          <p:cNvPr id="10" name="Title 1"/>
          <p:cNvSpPr>
            <a:spLocks noGrp="1"/>
          </p:cNvSpPr>
          <p:nvPr>
            <p:ph type="title"/>
          </p:nvPr>
        </p:nvSpPr>
        <p:spPr>
          <a:xfrm>
            <a:off x="595326" y="197070"/>
            <a:ext cx="10991308" cy="584775"/>
          </a:xfrm>
        </p:spPr>
        <p:txBody>
          <a:bodyPr/>
          <a:lstStyle/>
          <a:p>
            <a:r>
              <a:rPr lang="en-US"/>
              <a:t>Click to edit Master title style</a:t>
            </a:r>
            <a:endParaRPr lang="en-GB"/>
          </a:p>
        </p:txBody>
      </p:sp>
      <p:sp>
        <p:nvSpPr>
          <p:cNvPr id="11" name="Slide Number Placeholder 5"/>
          <p:cNvSpPr>
            <a:spLocks noGrp="1"/>
          </p:cNvSpPr>
          <p:nvPr>
            <p:ph type="sldNum" sz="quarter" idx="4"/>
          </p:nvPr>
        </p:nvSpPr>
        <p:spPr>
          <a:xfrm>
            <a:off x="10749142" y="6419909"/>
            <a:ext cx="817265" cy="181759"/>
          </a:xfrm>
          <a:prstGeom prst="rect">
            <a:avLst/>
          </a:prstGeom>
        </p:spPr>
        <p:txBody>
          <a:bodyPr anchor="ctr"/>
          <a:lstStyle>
            <a:lvl1pPr algn="ctr">
              <a:defRPr sz="1000" b="1">
                <a:solidFill>
                  <a:schemeClr val="tx1"/>
                </a:solidFill>
                <a:latin typeface="Calibri" panose="020F0502020204030204" pitchFamily="34" charset="0"/>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346604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blue 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9535A0-90DD-2B4F-BB13-C6B55ACFC4EF}"/>
              </a:ext>
            </a:extLst>
          </p:cNvPr>
          <p:cNvSpPr/>
          <p:nvPr userDrawn="1"/>
        </p:nvSpPr>
        <p:spPr>
          <a:xfrm>
            <a:off x="0" y="0"/>
            <a:ext cx="12192000" cy="6858000"/>
          </a:xfrm>
          <a:prstGeom prst="rect">
            <a:avLst/>
          </a:prstGeom>
          <a:solidFill>
            <a:srgbClr val="00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5CB0503-A677-2B4C-93A2-F813693C3AF3}"/>
              </a:ext>
            </a:extLst>
          </p:cNvPr>
          <p:cNvPicPr>
            <a:picLocks noChangeAspect="1"/>
          </p:cNvPicPr>
          <p:nvPr userDrawn="1"/>
        </p:nvPicPr>
        <p:blipFill>
          <a:blip r:embed="rId2"/>
          <a:stretch>
            <a:fillRect/>
          </a:stretch>
        </p:blipFill>
        <p:spPr>
          <a:xfrm>
            <a:off x="0" y="6226581"/>
            <a:ext cx="12192000" cy="317500"/>
          </a:xfrm>
          <a:prstGeom prst="rect">
            <a:avLst/>
          </a:prstGeom>
        </p:spPr>
      </p:pic>
    </p:spTree>
    <p:extLst>
      <p:ext uri="{BB962C8B-B14F-4D97-AF65-F5344CB8AC3E}">
        <p14:creationId xmlns:p14="http://schemas.microsoft.com/office/powerpoint/2010/main" val="1939113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blue textur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6E58EB-3AF4-2D4B-8511-BDFECF59A8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298"/>
            <a:ext cx="12192000" cy="6853404"/>
          </a:xfrm>
          <a:prstGeom prst="rect">
            <a:avLst/>
          </a:prstGeom>
        </p:spPr>
      </p:pic>
      <p:pic>
        <p:nvPicPr>
          <p:cNvPr id="3" name="Picture 2">
            <a:extLst>
              <a:ext uri="{FF2B5EF4-FFF2-40B4-BE49-F238E27FC236}">
                <a16:creationId xmlns:a16="http://schemas.microsoft.com/office/drawing/2014/main" id="{21530FEF-BF15-5847-A3B2-9599E26EF85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3200" cy="6858000"/>
          </a:xfrm>
          <a:prstGeom prst="rect">
            <a:avLst/>
          </a:prstGeom>
        </p:spPr>
      </p:pic>
      <p:pic>
        <p:nvPicPr>
          <p:cNvPr id="5" name="Picture 4">
            <a:extLst>
              <a:ext uri="{FF2B5EF4-FFF2-40B4-BE49-F238E27FC236}">
                <a16:creationId xmlns:a16="http://schemas.microsoft.com/office/drawing/2014/main" id="{446AB026-60FA-BA45-9C39-E750EF3A315C}"/>
              </a:ext>
            </a:extLst>
          </p:cNvPr>
          <p:cNvPicPr>
            <a:picLocks noChangeAspect="1"/>
          </p:cNvPicPr>
          <p:nvPr userDrawn="1"/>
        </p:nvPicPr>
        <p:blipFill>
          <a:blip r:embed="rId4"/>
          <a:stretch>
            <a:fillRect/>
          </a:stretch>
        </p:blipFill>
        <p:spPr>
          <a:xfrm>
            <a:off x="0" y="6226581"/>
            <a:ext cx="12192000" cy="317500"/>
          </a:xfrm>
          <a:prstGeom prst="rect">
            <a:avLst/>
          </a:prstGeom>
        </p:spPr>
      </p:pic>
    </p:spTree>
    <p:extLst>
      <p:ext uri="{BB962C8B-B14F-4D97-AF65-F5344CB8AC3E}">
        <p14:creationId xmlns:p14="http://schemas.microsoft.com/office/powerpoint/2010/main" val="279799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green 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9535A0-90DD-2B4F-BB13-C6B55ACFC4EF}"/>
              </a:ext>
            </a:extLst>
          </p:cNvPr>
          <p:cNvSpPr/>
          <p:nvPr userDrawn="1"/>
        </p:nvSpPr>
        <p:spPr>
          <a:xfrm>
            <a:off x="0" y="0"/>
            <a:ext cx="12192000" cy="6858000"/>
          </a:xfrm>
          <a:prstGeom prst="rect">
            <a:avLst/>
          </a:prstGeom>
          <a:solidFill>
            <a:srgbClr val="118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5CB0503-A677-2B4C-93A2-F813693C3AF3}"/>
              </a:ext>
            </a:extLst>
          </p:cNvPr>
          <p:cNvPicPr>
            <a:picLocks noChangeAspect="1"/>
          </p:cNvPicPr>
          <p:nvPr userDrawn="1"/>
        </p:nvPicPr>
        <p:blipFill>
          <a:blip r:embed="rId2"/>
          <a:stretch>
            <a:fillRect/>
          </a:stretch>
        </p:blipFill>
        <p:spPr>
          <a:xfrm>
            <a:off x="0" y="6226581"/>
            <a:ext cx="12192000" cy="317500"/>
          </a:xfrm>
          <a:prstGeom prst="rect">
            <a:avLst/>
          </a:prstGeom>
        </p:spPr>
      </p:pic>
    </p:spTree>
    <p:extLst>
      <p:ext uri="{BB962C8B-B14F-4D97-AF65-F5344CB8AC3E}">
        <p14:creationId xmlns:p14="http://schemas.microsoft.com/office/powerpoint/2010/main" val="18255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pink plai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0754680-E4D8-0F48-8712-074EB4EB2B8A}"/>
              </a:ext>
            </a:extLst>
          </p:cNvPr>
          <p:cNvSpPr/>
          <p:nvPr userDrawn="1"/>
        </p:nvSpPr>
        <p:spPr>
          <a:xfrm>
            <a:off x="0" y="0"/>
            <a:ext cx="12192000" cy="6858000"/>
          </a:xfrm>
          <a:prstGeom prst="rect">
            <a:avLst/>
          </a:prstGeom>
          <a:solidFill>
            <a:srgbClr val="9F4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7C3601A-0509-0F40-BBA3-B32EC6305400}"/>
              </a:ext>
            </a:extLst>
          </p:cNvPr>
          <p:cNvPicPr>
            <a:picLocks noChangeAspect="1"/>
          </p:cNvPicPr>
          <p:nvPr userDrawn="1"/>
        </p:nvPicPr>
        <p:blipFill>
          <a:blip r:embed="rId2"/>
          <a:stretch>
            <a:fillRect/>
          </a:stretch>
        </p:blipFill>
        <p:spPr>
          <a:xfrm>
            <a:off x="0" y="6226581"/>
            <a:ext cx="12192000" cy="317500"/>
          </a:xfrm>
          <a:prstGeom prst="rect">
            <a:avLst/>
          </a:prstGeom>
        </p:spPr>
      </p:pic>
    </p:spTree>
    <p:extLst>
      <p:ext uri="{BB962C8B-B14F-4D97-AF65-F5344CB8AC3E}">
        <p14:creationId xmlns:p14="http://schemas.microsoft.com/office/powerpoint/2010/main" val="3104254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light blue 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BEBE24-BBDF-2A4F-BB53-B323A8A50ADC}"/>
              </a:ext>
            </a:extLst>
          </p:cNvPr>
          <p:cNvSpPr/>
          <p:nvPr userDrawn="1"/>
        </p:nvSpPr>
        <p:spPr>
          <a:xfrm>
            <a:off x="0" y="0"/>
            <a:ext cx="12192000" cy="6858000"/>
          </a:xfrm>
          <a:prstGeom prst="rect">
            <a:avLst/>
          </a:prstGeom>
          <a:solidFill>
            <a:srgbClr val="357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7FC5E-300F-484F-8EC4-BC24E7EB3158}"/>
              </a:ext>
            </a:extLst>
          </p:cNvPr>
          <p:cNvPicPr>
            <a:picLocks noChangeAspect="1"/>
          </p:cNvPicPr>
          <p:nvPr userDrawn="1"/>
        </p:nvPicPr>
        <p:blipFill>
          <a:blip r:embed="rId2"/>
          <a:stretch>
            <a:fillRect/>
          </a:stretch>
        </p:blipFill>
        <p:spPr>
          <a:xfrm>
            <a:off x="0" y="6226581"/>
            <a:ext cx="12192000" cy="317500"/>
          </a:xfrm>
          <a:prstGeom prst="rect">
            <a:avLst/>
          </a:prstGeom>
        </p:spPr>
      </p:pic>
    </p:spTree>
    <p:extLst>
      <p:ext uri="{BB962C8B-B14F-4D97-AF65-F5344CB8AC3E}">
        <p14:creationId xmlns:p14="http://schemas.microsoft.com/office/powerpoint/2010/main" val="3384663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urple plai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F541C8-C112-8946-85BA-5C149CE01B10}"/>
              </a:ext>
            </a:extLst>
          </p:cNvPr>
          <p:cNvSpPr/>
          <p:nvPr userDrawn="1"/>
        </p:nvSpPr>
        <p:spPr>
          <a:xfrm>
            <a:off x="0" y="0"/>
            <a:ext cx="12192000" cy="6858000"/>
          </a:xfrm>
          <a:prstGeom prst="rect">
            <a:avLst/>
          </a:prstGeom>
          <a:solidFill>
            <a:srgbClr val="5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7CC0B05-1DC1-8746-936F-C9F2D2F6EF6E}"/>
              </a:ext>
            </a:extLst>
          </p:cNvPr>
          <p:cNvPicPr>
            <a:picLocks noChangeAspect="1"/>
          </p:cNvPicPr>
          <p:nvPr userDrawn="1"/>
        </p:nvPicPr>
        <p:blipFill>
          <a:blip r:embed="rId2"/>
          <a:stretch>
            <a:fillRect/>
          </a:stretch>
        </p:blipFill>
        <p:spPr>
          <a:xfrm>
            <a:off x="0" y="6226581"/>
            <a:ext cx="12192000" cy="317500"/>
          </a:xfrm>
          <a:prstGeom prst="rect">
            <a:avLst/>
          </a:prstGeom>
        </p:spPr>
      </p:pic>
    </p:spTree>
    <p:extLst>
      <p:ext uri="{BB962C8B-B14F-4D97-AF65-F5344CB8AC3E}">
        <p14:creationId xmlns:p14="http://schemas.microsoft.com/office/powerpoint/2010/main" val="184617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ground red 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76DAD1-33A1-EB47-B203-AD670D4E3436}"/>
              </a:ext>
            </a:extLst>
          </p:cNvPr>
          <p:cNvSpPr/>
          <p:nvPr userDrawn="1"/>
        </p:nvSpPr>
        <p:spPr>
          <a:xfrm>
            <a:off x="0" y="0"/>
            <a:ext cx="12192000" cy="6858000"/>
          </a:xfrm>
          <a:prstGeom prst="rect">
            <a:avLst/>
          </a:prstGeom>
          <a:solidFill>
            <a:srgbClr val="CD4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C03E3E1-EC4B-8C46-9695-5187FBB46261}"/>
              </a:ext>
            </a:extLst>
          </p:cNvPr>
          <p:cNvPicPr>
            <a:picLocks noChangeAspect="1"/>
          </p:cNvPicPr>
          <p:nvPr userDrawn="1"/>
        </p:nvPicPr>
        <p:blipFill>
          <a:blip r:embed="rId2"/>
          <a:stretch>
            <a:fillRect/>
          </a:stretch>
        </p:blipFill>
        <p:spPr>
          <a:xfrm>
            <a:off x="0" y="6226581"/>
            <a:ext cx="12192000" cy="317500"/>
          </a:xfrm>
          <a:prstGeom prst="rect">
            <a:avLst/>
          </a:prstGeom>
        </p:spPr>
      </p:pic>
    </p:spTree>
    <p:extLst>
      <p:ext uri="{BB962C8B-B14F-4D97-AF65-F5344CB8AC3E}">
        <p14:creationId xmlns:p14="http://schemas.microsoft.com/office/powerpoint/2010/main" val="3789105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8.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7.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352" y="404286"/>
            <a:ext cx="10655301" cy="896196"/>
          </a:xfrm>
          <a:prstGeom prst="rect">
            <a:avLst/>
          </a:prstGeom>
        </p:spPr>
        <p:txBody>
          <a:bodyPr vert="horz" lIns="0" tIns="0" rIns="0" bIns="0" rtlCol="0" anchor="t" anchorCtr="0">
            <a:normAutofit/>
          </a:bodyPr>
          <a:lstStyle/>
          <a:p>
            <a:r>
              <a:rPr lang="en-US"/>
              <a:t>Click to edit </a:t>
            </a:r>
            <a:br>
              <a:rPr lang="en-US"/>
            </a:br>
            <a:r>
              <a:rPr lang="en-US"/>
              <a:t>Master title style</a:t>
            </a:r>
          </a:p>
        </p:txBody>
      </p:sp>
      <p:sp>
        <p:nvSpPr>
          <p:cNvPr id="3" name="Text Placeholder 2"/>
          <p:cNvSpPr>
            <a:spLocks noGrp="1"/>
          </p:cNvSpPr>
          <p:nvPr>
            <p:ph type="body" idx="1"/>
          </p:nvPr>
        </p:nvSpPr>
        <p:spPr>
          <a:xfrm>
            <a:off x="768352" y="1564642"/>
            <a:ext cx="10655301" cy="4612324"/>
          </a:xfrm>
          <a:prstGeom prst="rect">
            <a:avLst/>
          </a:prstGeom>
        </p:spPr>
        <p:txBody>
          <a:bodyPr vert="horz" lIns="0" tIns="0" rIns="0" bIns="0" rtlCol="0" anchor="t" anchorCtr="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4E27D504-B8E7-4E4A-80B8-85B9D4BB2A95}"/>
              </a:ext>
            </a:extLst>
          </p:cNvPr>
          <p:cNvSpPr>
            <a:spLocks noGrp="1"/>
          </p:cNvSpPr>
          <p:nvPr>
            <p:ph type="sldNum" sz="quarter" idx="4"/>
          </p:nvPr>
        </p:nvSpPr>
        <p:spPr>
          <a:xfrm>
            <a:off x="457224" y="6290436"/>
            <a:ext cx="237461" cy="143629"/>
          </a:xfrm>
          <a:prstGeom prst="rect">
            <a:avLst/>
          </a:prstGeom>
        </p:spPr>
        <p:txBody>
          <a:bodyPr wrap="square" lIns="0" tIns="0" rIns="0" bIns="0" anchor="ctr" anchorCtr="0">
            <a:spAutoFit/>
          </a:bodyPr>
          <a:lstStyle>
            <a:lvl1pPr algn="r">
              <a:defRPr sz="933">
                <a:solidFill>
                  <a:schemeClr val="bg1">
                    <a:lumMod val="50000"/>
                  </a:schemeClr>
                </a:solidFill>
              </a:defRPr>
            </a:lvl1pPr>
          </a:lstStyle>
          <a:p>
            <a:pPr algn="l"/>
            <a:fld id="{A2E32196-42CD-4B7F-A248-988B25C84FFC}" type="slidenum">
              <a:rPr lang="en-GB" smtClean="0"/>
              <a:pPr algn="l"/>
              <a:t>‹#›</a:t>
            </a:fld>
            <a:endParaRPr lang="en-GB"/>
          </a:p>
        </p:txBody>
      </p:sp>
      <p:sp>
        <p:nvSpPr>
          <p:cNvPr id="4" name="MSIPCMContentMarking" descr="{&quot;HashCode&quot;:-410930392,&quot;Placement&quot;:&quot;Footer&quot;}">
            <a:extLst>
              <a:ext uri="{FF2B5EF4-FFF2-40B4-BE49-F238E27FC236}">
                <a16:creationId xmlns:a16="http://schemas.microsoft.com/office/drawing/2014/main" id="{6D6453B8-FACA-430D-9004-E79243CC2C54}"/>
              </a:ext>
            </a:extLst>
          </p:cNvPr>
          <p:cNvSpPr txBox="1"/>
          <p:nvPr userDrawn="1"/>
        </p:nvSpPr>
        <p:spPr>
          <a:xfrm>
            <a:off x="0" y="6629836"/>
            <a:ext cx="483189" cy="228163"/>
          </a:xfrm>
          <a:prstGeom prst="rect">
            <a:avLst/>
          </a:prstGeom>
          <a:noFill/>
        </p:spPr>
        <p:txBody>
          <a:bodyPr vert="horz" wrap="square" lIns="0" tIns="0" rIns="0" bIns="0" rtlCol="0" anchor="ctr" anchorCtr="1">
            <a:spAutoFit/>
          </a:bodyPr>
          <a:lstStyle/>
          <a:p>
            <a:pPr algn="l">
              <a:spcBef>
                <a:spcPts val="0"/>
              </a:spcBef>
              <a:spcAft>
                <a:spcPts val="0"/>
              </a:spcAft>
            </a:pPr>
            <a:r>
              <a:rPr lang="en-GB" sz="800">
                <a:solidFill>
                  <a:srgbClr val="317100"/>
                </a:solidFill>
                <a:latin typeface="Calibri" panose="020F0502020204030204" pitchFamily="34" charset="0"/>
              </a:rPr>
              <a:t>Public</a:t>
            </a:r>
          </a:p>
        </p:txBody>
      </p:sp>
    </p:spTree>
    <p:extLst>
      <p:ext uri="{BB962C8B-B14F-4D97-AF65-F5344CB8AC3E}">
        <p14:creationId xmlns:p14="http://schemas.microsoft.com/office/powerpoint/2010/main" val="427633334"/>
      </p:ext>
    </p:extLst>
  </p:cSld>
  <p:clrMap bg1="lt1" tx1="dk1" bg2="lt2" tx2="dk2" accent1="accent1" accent2="accent2" accent3="accent3" accent4="accent4" accent5="accent5" accent6="accent6" hlink="hlink" folHlink="folHlink"/>
  <p:sldLayoutIdLst>
    <p:sldLayoutId id="2147483708" r:id="rId1"/>
    <p:sldLayoutId id="2147483707" r:id="rId2"/>
    <p:sldLayoutId id="2147483706" r:id="rId3"/>
    <p:sldLayoutId id="2147483690" r:id="rId4"/>
    <p:sldLayoutId id="2147483701" r:id="rId5"/>
    <p:sldLayoutId id="2147483702" r:id="rId6"/>
    <p:sldLayoutId id="2147483703" r:id="rId7"/>
    <p:sldLayoutId id="2147483704" r:id="rId8"/>
    <p:sldLayoutId id="2147483705"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Lst>
  <p:hf hdr="0" dt="0"/>
  <p:txStyles>
    <p:titleStyle>
      <a:lvl1pPr algn="l" defTabSz="914354" rtl="0" eaLnBrk="1" latinLnBrk="0" hangingPunct="1">
        <a:lnSpc>
          <a:spcPct val="85000"/>
        </a:lnSpc>
        <a:spcBef>
          <a:spcPct val="0"/>
        </a:spcBef>
        <a:buNone/>
        <a:defRPr sz="3733" b="1" kern="1200">
          <a:solidFill>
            <a:srgbClr val="585858"/>
          </a:solidFill>
          <a:latin typeface="Calibri" panose="020F0502020204030204" pitchFamily="34" charset="0"/>
          <a:ea typeface="+mj-ea"/>
          <a:cs typeface="+mj-cs"/>
        </a:defRPr>
      </a:lvl1pPr>
    </p:titleStyle>
    <p:bodyStyle>
      <a:lvl1pPr marL="0" indent="0" algn="l" defTabSz="914354" rtl="0" eaLnBrk="1" latinLnBrk="0" hangingPunct="1">
        <a:lnSpc>
          <a:spcPct val="90000"/>
        </a:lnSpc>
        <a:spcBef>
          <a:spcPts val="1000"/>
        </a:spcBef>
        <a:buFont typeface="Arial" panose="020B0604020202020204" pitchFamily="34" charset="0"/>
        <a:buNone/>
        <a:defRPr sz="2800" kern="1200">
          <a:solidFill>
            <a:schemeClr val="bg1">
              <a:lumMod val="50000"/>
            </a:schemeClr>
          </a:solidFill>
          <a:latin typeface="+mn-lt"/>
          <a:ea typeface="+mn-ea"/>
          <a:cs typeface="+mn-cs"/>
        </a:defRPr>
      </a:lvl1pPr>
      <a:lvl2pPr marL="457178" indent="0" algn="l" defTabSz="914354" rtl="0" eaLnBrk="1" latinLnBrk="0" hangingPunct="1">
        <a:lnSpc>
          <a:spcPct val="90000"/>
        </a:lnSpc>
        <a:spcBef>
          <a:spcPts val="500"/>
        </a:spcBef>
        <a:buFont typeface="Arial" panose="020B0604020202020204" pitchFamily="34" charset="0"/>
        <a:buNone/>
        <a:defRPr sz="2400" kern="1200">
          <a:solidFill>
            <a:schemeClr val="bg1">
              <a:lumMod val="50000"/>
            </a:schemeClr>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2000" kern="1200">
          <a:solidFill>
            <a:schemeClr val="bg1">
              <a:lumMod val="50000"/>
            </a:schemeClr>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800" kern="1200">
          <a:solidFill>
            <a:schemeClr val="bg1">
              <a:lumMod val="50000"/>
            </a:schemeClr>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800" kern="1200">
          <a:solidFill>
            <a:schemeClr val="bg1">
              <a:lumMod val="50000"/>
            </a:schemeClr>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771185" name="SlideTitle" descr="Text Box: Title"/>
          <p:cNvSpPr>
            <a:spLocks noGrp="1" noChangeArrowheads="1"/>
          </p:cNvSpPr>
          <p:nvPr>
            <p:ph type="title"/>
          </p:nvPr>
        </p:nvSpPr>
        <p:spPr bwMode="gray">
          <a:xfrm>
            <a:off x="595326" y="197070"/>
            <a:ext cx="109913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altLang="ja-JP"/>
              <a:t>Title</a:t>
            </a:r>
          </a:p>
        </p:txBody>
      </p:sp>
      <p:sp>
        <p:nvSpPr>
          <p:cNvPr id="6" name="Oval 5"/>
          <p:cNvSpPr/>
          <p:nvPr/>
        </p:nvSpPr>
        <p:spPr bwMode="auto">
          <a:xfrm>
            <a:off x="10030885" y="6375400"/>
            <a:ext cx="266700" cy="204788"/>
          </a:xfrm>
          <a:prstGeom prst="ellipse">
            <a:avLst/>
          </a:prstGeom>
          <a:solidFill>
            <a:schemeClr val="bg1"/>
          </a:solidFill>
          <a:ln w="6350" cap="flat" cmpd="sng" algn="ctr">
            <a:noFill/>
            <a:prstDash val="solid"/>
            <a:round/>
            <a:headEnd type="none" w="med" len="med"/>
            <a:tailEnd type="none" w="med" len="med"/>
          </a:ln>
          <a:effectLst/>
        </p:spPr>
        <p:txBody>
          <a:bodyPr vert="horz" wrap="none" lIns="46800" tIns="64800" rIns="46800" bIns="64800" numCol="1" rtlCol="0" anchor="ctr" anchorCtr="0" compatLnSpc="1">
            <a:prstTxWarp prst="textNoShape">
              <a:avLst/>
            </a:prstTxWarp>
          </a:bodyPr>
          <a:lstStyle/>
          <a:p>
            <a:pPr algn="ctr" defTabSz="728663" fontAlgn="base">
              <a:lnSpc>
                <a:spcPct val="95000"/>
              </a:lnSpc>
              <a:spcBef>
                <a:spcPct val="0"/>
              </a:spcBef>
              <a:spcAft>
                <a:spcPct val="0"/>
              </a:spcAft>
              <a:buClr>
                <a:srgbClr val="FFFFFF"/>
              </a:buClr>
              <a:tabLst>
                <a:tab pos="4286250" algn="l"/>
              </a:tabLst>
            </a:pPr>
            <a:endParaRPr lang="en-GB" sz="1200">
              <a:solidFill>
                <a:srgbClr val="000000"/>
              </a:solidFill>
              <a:latin typeface="Calibri" panose="020F0502020204030204" pitchFamily="34" charset="0"/>
            </a:endParaRPr>
          </a:p>
        </p:txBody>
      </p:sp>
      <p:sp>
        <p:nvSpPr>
          <p:cNvPr id="141" name="Slide Number Placeholder 5"/>
          <p:cNvSpPr>
            <a:spLocks noGrp="1"/>
          </p:cNvSpPr>
          <p:nvPr>
            <p:ph type="sldNum" sz="quarter" idx="4"/>
          </p:nvPr>
        </p:nvSpPr>
        <p:spPr>
          <a:xfrm>
            <a:off x="10749142" y="6419909"/>
            <a:ext cx="817265" cy="181759"/>
          </a:xfrm>
          <a:prstGeom prst="rect">
            <a:avLst/>
          </a:prstGeom>
        </p:spPr>
        <p:txBody>
          <a:bodyPr anchor="ctr"/>
          <a:lstStyle>
            <a:lvl1pPr algn="ctr">
              <a:defRPr sz="1000" b="1">
                <a:solidFill>
                  <a:schemeClr val="tx1"/>
                </a:solidFill>
                <a:latin typeface="Calibri" panose="020F0502020204030204" pitchFamily="34" charset="0"/>
              </a:defRPr>
            </a:lvl1pPr>
          </a:lstStyle>
          <a:p>
            <a:fld id="{48F63A3B-78C7-47BE-AE5E-E10140E04643}" type="slidenum">
              <a:rPr lang="en-US" smtClean="0"/>
              <a:t>‹#›</a:t>
            </a:fld>
            <a:endParaRPr lang="en-US"/>
          </a:p>
        </p:txBody>
      </p:sp>
      <p:pic>
        <p:nvPicPr>
          <p:cNvPr id="76" name="Picture 2" descr="C:\Users\mcewank\Desktop\Lines.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707662"/>
            <a:ext cx="12192000" cy="586622"/>
          </a:xfrm>
          <a:prstGeom prst="rect">
            <a:avLst/>
          </a:prstGeom>
          <a:noFill/>
          <a:extLst>
            <a:ext uri="{909E8E84-426E-40DD-AFC4-6F175D3DCCD1}">
              <a14:hiddenFill xmlns:a14="http://schemas.microsoft.com/office/drawing/2010/main">
                <a:solidFill>
                  <a:srgbClr val="FFFFFF"/>
                </a:solidFill>
              </a14:hiddenFill>
            </a:ext>
          </a:extLst>
        </p:spPr>
      </p:pic>
      <p:sp>
        <p:nvSpPr>
          <p:cNvPr id="122" name="Text Placeholder 2"/>
          <p:cNvSpPr>
            <a:spLocks noGrp="1"/>
          </p:cNvSpPr>
          <p:nvPr>
            <p:ph type="body" idx="1"/>
          </p:nvPr>
        </p:nvSpPr>
        <p:spPr>
          <a:xfrm>
            <a:off x="595325" y="1300692"/>
            <a:ext cx="10972800" cy="4978559"/>
          </a:xfrm>
          <a:prstGeom prst="rect">
            <a:avLst/>
          </a:prstGeom>
        </p:spPr>
        <p:txBody>
          <a:bodyPr vert="horz" lIns="0" tIns="45720" rIns="0" bIns="45720" rtlCol="0">
            <a:normAutofit/>
          </a:bodyPr>
          <a:lstStyle/>
          <a:p>
            <a:pPr lvl="0"/>
            <a:r>
              <a:rPr lang="en-US"/>
              <a:t>Click to edit Master text styles</a:t>
            </a:r>
          </a:p>
          <a:p>
            <a:pPr lvl="3"/>
            <a:r>
              <a:rPr lang="en-US"/>
              <a:t>Second level</a:t>
            </a:r>
          </a:p>
          <a:p>
            <a:pPr lvl="4"/>
            <a:r>
              <a:rPr lang="en-US"/>
              <a:t>Third level</a:t>
            </a:r>
          </a:p>
          <a:p>
            <a:pPr lvl="5"/>
            <a:r>
              <a:rPr lang="en-US"/>
              <a:t>Fourth level</a:t>
            </a:r>
          </a:p>
          <a:p>
            <a:pPr lvl="6"/>
            <a:r>
              <a:rPr lang="en-US"/>
              <a:t>Fifth level</a:t>
            </a:r>
            <a:endParaRPr lang="en-GB"/>
          </a:p>
        </p:txBody>
      </p:sp>
      <p:pic>
        <p:nvPicPr>
          <p:cNvPr id="121" name="Picture 2"/>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9782977" y="183930"/>
            <a:ext cx="1706049" cy="562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SIPCMContentMarking" descr="{&quot;HashCode&quot;:-410930392,&quot;Placement&quot;:&quot;Footer&quot;}">
            <a:extLst>
              <a:ext uri="{FF2B5EF4-FFF2-40B4-BE49-F238E27FC236}">
                <a16:creationId xmlns:a16="http://schemas.microsoft.com/office/drawing/2014/main" id="{ECDE1722-78A3-4AAE-9016-C75AC3676F0D}"/>
              </a:ext>
            </a:extLst>
          </p:cNvPr>
          <p:cNvSpPr txBox="1"/>
          <p:nvPr userDrawn="1"/>
        </p:nvSpPr>
        <p:spPr>
          <a:xfrm>
            <a:off x="0" y="6629836"/>
            <a:ext cx="483189" cy="228163"/>
          </a:xfrm>
          <a:prstGeom prst="rect">
            <a:avLst/>
          </a:prstGeom>
          <a:noFill/>
        </p:spPr>
        <p:txBody>
          <a:bodyPr vert="horz" wrap="square" lIns="0" tIns="0" rIns="0" bIns="0" rtlCol="0" anchor="ctr" anchorCtr="1">
            <a:spAutoFit/>
          </a:bodyPr>
          <a:lstStyle/>
          <a:p>
            <a:pPr algn="l">
              <a:spcBef>
                <a:spcPts val="0"/>
              </a:spcBef>
              <a:spcAft>
                <a:spcPts val="0"/>
              </a:spcAft>
            </a:pPr>
            <a:r>
              <a:rPr lang="en-GB" sz="800">
                <a:solidFill>
                  <a:srgbClr val="317100"/>
                </a:solidFill>
                <a:latin typeface="Calibri" panose="020F0502020204030204" pitchFamily="34" charset="0"/>
              </a:rPr>
              <a:t>Public</a:t>
            </a:r>
          </a:p>
        </p:txBody>
      </p:sp>
    </p:spTree>
    <p:extLst>
      <p:ext uri="{BB962C8B-B14F-4D97-AF65-F5344CB8AC3E}">
        <p14:creationId xmlns:p14="http://schemas.microsoft.com/office/powerpoint/2010/main" val="3111131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8" r:id="rId3"/>
    <p:sldLayoutId id="2147483663" r:id="rId4"/>
  </p:sldLayoutIdLst>
  <p:txStyles>
    <p:titleStyle>
      <a:lvl1pPr algn="l" defTabSz="728663" rtl="0" eaLnBrk="1" fontAlgn="base" hangingPunct="1">
        <a:lnSpc>
          <a:spcPct val="95000"/>
        </a:lnSpc>
        <a:spcBef>
          <a:spcPct val="0"/>
        </a:spcBef>
        <a:spcAft>
          <a:spcPct val="0"/>
        </a:spcAft>
        <a:defRPr sz="4000" b="1">
          <a:solidFill>
            <a:schemeClr val="accent1"/>
          </a:solidFill>
          <a:latin typeface="Calibri" panose="020F0502020204030204" pitchFamily="34" charset="0"/>
          <a:ea typeface="+mj-ea"/>
          <a:cs typeface="+mj-cs"/>
        </a:defRPr>
      </a:lvl1pPr>
      <a:lvl2pPr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2pPr>
      <a:lvl3pPr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3pPr>
      <a:lvl4pPr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4pPr>
      <a:lvl5pPr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5pPr>
      <a:lvl6pPr marL="457200"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6pPr>
      <a:lvl7pPr marL="914400"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7pPr>
      <a:lvl8pPr marL="1371600"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8pPr>
      <a:lvl9pPr marL="1828800"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9pPr>
    </p:titleStyle>
    <p:bodyStyle>
      <a:lvl1pPr marL="457200" indent="-457200" algn="l" defTabSz="728663" rtl="0" eaLnBrk="1" fontAlgn="base" hangingPunct="1">
        <a:lnSpc>
          <a:spcPct val="95000"/>
        </a:lnSpc>
        <a:spcBef>
          <a:spcPct val="95000"/>
        </a:spcBef>
        <a:spcAft>
          <a:spcPct val="0"/>
        </a:spcAft>
        <a:buClr>
          <a:schemeClr val="accent1"/>
        </a:buClr>
        <a:buSzPct val="150000"/>
        <a:buFont typeface="Arial" panose="020B0604020202020204" pitchFamily="34" charset="0"/>
        <a:buChar char="•"/>
        <a:defRPr lang="en-US" altLang="ja-JP" sz="2000" b="1" dirty="0" smtClean="0">
          <a:solidFill>
            <a:srgbClr val="595959"/>
          </a:solidFill>
          <a:latin typeface="Calibri" panose="020F0502020204030204" pitchFamily="34" charset="0"/>
          <a:ea typeface="+mn-ea"/>
          <a:cs typeface="+mn-cs"/>
        </a:defRPr>
      </a:lvl1pPr>
      <a:lvl2pPr marL="287338" indent="-285750" algn="l" defTabSz="728663" rtl="0" eaLnBrk="1" fontAlgn="base" hangingPunct="1">
        <a:lnSpc>
          <a:spcPct val="95000"/>
        </a:lnSpc>
        <a:spcBef>
          <a:spcPct val="36000"/>
        </a:spcBef>
        <a:spcAft>
          <a:spcPct val="0"/>
        </a:spcAft>
        <a:buClr>
          <a:schemeClr val="tx1"/>
        </a:buClr>
        <a:buSzPct val="120000"/>
        <a:buFont typeface="Arial" panose="020B0604020202020204" pitchFamily="34" charset="0"/>
        <a:buChar char="•"/>
        <a:defRPr lang="en-US" altLang="ja-JP" sz="1400" dirty="0" smtClean="0">
          <a:solidFill>
            <a:srgbClr val="595959"/>
          </a:solidFill>
          <a:latin typeface="Calibri" panose="020F0502020204030204" pitchFamily="34" charset="0"/>
        </a:defRPr>
      </a:lvl2pPr>
      <a:lvl3pPr marL="346075" indent="-342900" algn="l" defTabSz="728663" rtl="0" eaLnBrk="1" fontAlgn="base" hangingPunct="1">
        <a:lnSpc>
          <a:spcPct val="95000"/>
        </a:lnSpc>
        <a:spcBef>
          <a:spcPct val="0"/>
        </a:spcBef>
        <a:spcAft>
          <a:spcPct val="0"/>
        </a:spcAft>
        <a:buClr>
          <a:schemeClr val="accent1"/>
        </a:buClr>
        <a:buSzPct val="100000"/>
        <a:buFont typeface="Wingdings" panose="05000000000000000000" pitchFamily="2" charset="2"/>
        <a:buChar char="l"/>
        <a:defRPr lang="en-US" altLang="ja-JP" sz="1400" dirty="0" smtClean="0">
          <a:solidFill>
            <a:srgbClr val="595959"/>
          </a:solidFill>
          <a:latin typeface="Calibri" panose="020F0502020204030204" pitchFamily="34" charset="0"/>
        </a:defRPr>
      </a:lvl3pPr>
      <a:lvl4pPr marL="704850" indent="-342900" algn="l" defTabSz="728663" rtl="0" eaLnBrk="1" fontAlgn="base" hangingPunct="1">
        <a:lnSpc>
          <a:spcPct val="95000"/>
        </a:lnSpc>
        <a:spcBef>
          <a:spcPct val="0"/>
        </a:spcBef>
        <a:spcAft>
          <a:spcPct val="0"/>
        </a:spcAft>
        <a:buClr>
          <a:schemeClr val="accent1"/>
        </a:buClr>
        <a:buSzPct val="100000"/>
        <a:buFont typeface="Courier New" panose="02070309020205020404" pitchFamily="49" charset="0"/>
        <a:buChar char="o"/>
        <a:defRPr lang="en-US" altLang="ja-JP" sz="1800" dirty="0" smtClean="0">
          <a:solidFill>
            <a:srgbClr val="595959"/>
          </a:solidFill>
          <a:latin typeface="Calibri" panose="020F0502020204030204" pitchFamily="34" charset="0"/>
        </a:defRPr>
      </a:lvl4pPr>
      <a:lvl5pPr marL="971550" indent="-342900" algn="l" defTabSz="728663" rtl="0" eaLnBrk="1" fontAlgn="base" hangingPunct="1">
        <a:lnSpc>
          <a:spcPct val="95000"/>
        </a:lnSpc>
        <a:spcBef>
          <a:spcPct val="0"/>
        </a:spcBef>
        <a:spcAft>
          <a:spcPct val="0"/>
        </a:spcAft>
        <a:buClr>
          <a:schemeClr val="accent1"/>
        </a:buClr>
        <a:buSzPct val="100000"/>
        <a:buFont typeface="Calibri" panose="020F0502020204030204" pitchFamily="34" charset="0"/>
        <a:buChar char="‒"/>
        <a:defRPr lang="en-US" altLang="ja-JP" sz="1600" dirty="0" smtClean="0">
          <a:solidFill>
            <a:srgbClr val="595959"/>
          </a:solidFill>
          <a:latin typeface="Calibri" panose="020F0502020204030204" pitchFamily="34" charset="0"/>
        </a:defRPr>
      </a:lvl5pPr>
      <a:lvl6pPr marL="1268413" indent="-342900" algn="l" defTabSz="728663" rtl="0" eaLnBrk="1" fontAlgn="base" hangingPunct="1">
        <a:lnSpc>
          <a:spcPct val="95000"/>
        </a:lnSpc>
        <a:spcBef>
          <a:spcPct val="0"/>
        </a:spcBef>
        <a:spcAft>
          <a:spcPct val="0"/>
        </a:spcAft>
        <a:buClr>
          <a:schemeClr val="accent2"/>
        </a:buClr>
        <a:buSzPct val="100000"/>
        <a:buFont typeface="Arial" panose="020B0604020202020204" pitchFamily="34" charset="0"/>
        <a:buChar char="•"/>
        <a:defRPr sz="1400">
          <a:solidFill>
            <a:schemeClr val="tx1"/>
          </a:solidFill>
          <a:latin typeface="+mn-lt"/>
        </a:defRPr>
      </a:lvl6pPr>
      <a:lvl7pPr marL="1620838" indent="-238125" algn="l" defTabSz="728663" rtl="0" eaLnBrk="1" fontAlgn="base" hangingPunct="1">
        <a:lnSpc>
          <a:spcPct val="95000"/>
        </a:lnSpc>
        <a:spcBef>
          <a:spcPct val="0"/>
        </a:spcBef>
        <a:spcAft>
          <a:spcPct val="0"/>
        </a:spcAft>
        <a:buClr>
          <a:schemeClr val="accent2"/>
        </a:buClr>
        <a:buSzPct val="100000"/>
        <a:buFont typeface="Courier New" panose="02070309020205020404" pitchFamily="49" charset="0"/>
        <a:buChar char="o"/>
        <a:defRPr sz="1200">
          <a:solidFill>
            <a:schemeClr val="tx1"/>
          </a:solidFill>
          <a:latin typeface="+mn-lt"/>
        </a:defRPr>
      </a:lvl7pPr>
      <a:lvl8pPr marL="20780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8pPr>
      <a:lvl9pPr marL="25352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hyperlink" Target="https://www.bbc.co.uk/news/uk-england-hampshire-62044754" TargetMode="External"/><Relationship Id="rId13" Type="http://schemas.openxmlformats.org/officeDocument/2006/relationships/hyperlink" Target="https://www.bma.org.uk/advice-and-support/nhs-delivery-and-workforce/pressures/nhs-backlog-data-analysis" TargetMode="External"/><Relationship Id="rId3" Type="http://schemas.openxmlformats.org/officeDocument/2006/relationships/image" Target="../media/image13.jpeg"/><Relationship Id="rId7" Type="http://schemas.openxmlformats.org/officeDocument/2006/relationships/hyperlink" Target="https://www.retailgazette.co.uk/blog/2022/07/boots-completes-drone-delivery-of-prescription-medicines-in-uk/?utm_source=Retail+Gazette+Subscribers&amp;utm_campaign=949ff6ac25-EMAIL_CAMPAIGN_2022_07_28_07_47&amp;utm_medium=email&amp;utm_term=0_d23e2768b6-949ff6ac25-60931625" TargetMode="External"/><Relationship Id="rId12" Type="http://schemas.openxmlformats.org/officeDocument/2006/relationships/hyperlink" Target="https://www.fiercehealthcare.com/health-tech/amazon-shells-out-39b-primary-care-startup-one-medical" TargetMode="External"/><Relationship Id="rId17" Type="http://schemas.openxmlformats.org/officeDocument/2006/relationships/hyperlink" Target="https://www.pmlive.com/pharma_news/uk_government_to_launch_national_mission_to_tackle_dementia_1453484?utm_source=pmlive&amp;utm_medium=email&amp;utm_campaign=pmlive_daily&amp;" TargetMode="External"/><Relationship Id="rId2" Type="http://schemas.openxmlformats.org/officeDocument/2006/relationships/notesSlide" Target="../notesSlides/notesSlide4.xml"/><Relationship Id="rId16" Type="http://schemas.openxmlformats.org/officeDocument/2006/relationships/hyperlink" Target="https://www.weforum.org/agenda/2022/07/data-could-fix-our-covid-stricken-health-systems-but-it-has-to-be-used-right/" TargetMode="External"/><Relationship Id="rId1" Type="http://schemas.openxmlformats.org/officeDocument/2006/relationships/slideLayout" Target="../slideLayouts/slideLayout17.xml"/><Relationship Id="rId6" Type="http://schemas.openxmlformats.org/officeDocument/2006/relationships/hyperlink" Target="https://www.bbc.co.uk/news/health-61986441" TargetMode="External"/><Relationship Id="rId11" Type="http://schemas.openxmlformats.org/officeDocument/2006/relationships/hyperlink" Target="https://www.healthcareitnews.com/news/oracles-acquisition-cerner-approved-could-close-june-6" TargetMode="External"/><Relationship Id="rId5" Type="http://schemas.openxmlformats.org/officeDocument/2006/relationships/hyperlink" Target="https://www.bbc.co.uk/news/health-62267282" TargetMode="External"/><Relationship Id="rId15" Type="http://schemas.openxmlformats.org/officeDocument/2006/relationships/hyperlink" Target="https://www.bbc.co.uk/news/health-62042465" TargetMode="External"/><Relationship Id="rId10" Type="http://schemas.openxmlformats.org/officeDocument/2006/relationships/hyperlink" Target="https://www.nationalhealthexecutive.com/articles/nhs-digital-launch-wireless-trials-to-improve-patient-care-and-connectivtiy" TargetMode="External"/><Relationship Id="rId4" Type="http://schemas.openxmlformats.org/officeDocument/2006/relationships/image" Target="../media/image2.png"/><Relationship Id="rId9" Type="http://schemas.openxmlformats.org/officeDocument/2006/relationships/hyperlink" Target="https://www.healthcarefinancenews.com/news/metaverse-and-virtual-reality-are-gaining-foothold-healthcare?mkt_tok=NDIwLVlOQS0yOTIAAAGFjRT9JnMnalA_02ZtrmAnQNGYCuH8C8UwWM4Qa5RhnkdTQKhW9qAAPU7QWy7j_NnUjjiBO5bKFkQA307pNP2zhbRn1acuJRXl-6IgmQg" TargetMode="External"/><Relationship Id="rId14" Type="http://schemas.openxmlformats.org/officeDocument/2006/relationships/hyperlink" Target="https://www.bbc.co.uk/news/health-62465626"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26" Type="http://schemas.openxmlformats.org/officeDocument/2006/relationships/image" Target="../media/image36.svg"/><Relationship Id="rId3" Type="http://schemas.openxmlformats.org/officeDocument/2006/relationships/image" Target="../media/image14.jpeg"/><Relationship Id="rId21" Type="http://schemas.openxmlformats.org/officeDocument/2006/relationships/image" Target="../media/image31.png"/><Relationship Id="rId34" Type="http://schemas.openxmlformats.org/officeDocument/2006/relationships/image" Target="../media/image44.sv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5" Type="http://schemas.openxmlformats.org/officeDocument/2006/relationships/image" Target="../media/image35.png"/><Relationship Id="rId33" Type="http://schemas.openxmlformats.org/officeDocument/2006/relationships/image" Target="../media/image43.png"/><Relationship Id="rId2" Type="http://schemas.openxmlformats.org/officeDocument/2006/relationships/notesSlide" Target="../notesSlides/notesSlide5.xml"/><Relationship Id="rId16" Type="http://schemas.openxmlformats.org/officeDocument/2006/relationships/image" Target="../media/image26.svg"/><Relationship Id="rId20" Type="http://schemas.openxmlformats.org/officeDocument/2006/relationships/image" Target="../media/image30.svg"/><Relationship Id="rId29" Type="http://schemas.openxmlformats.org/officeDocument/2006/relationships/image" Target="../media/image39.png"/><Relationship Id="rId1" Type="http://schemas.openxmlformats.org/officeDocument/2006/relationships/slideLayout" Target="../slideLayouts/slideLayout10.xml"/><Relationship Id="rId6" Type="http://schemas.openxmlformats.org/officeDocument/2006/relationships/image" Target="../media/image16.svg"/><Relationship Id="rId11" Type="http://schemas.openxmlformats.org/officeDocument/2006/relationships/image" Target="../media/image21.png"/><Relationship Id="rId24" Type="http://schemas.openxmlformats.org/officeDocument/2006/relationships/image" Target="../media/image34.svg"/><Relationship Id="rId32" Type="http://schemas.openxmlformats.org/officeDocument/2006/relationships/image" Target="../media/image42.sv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svg"/><Relationship Id="rId10" Type="http://schemas.openxmlformats.org/officeDocument/2006/relationships/image" Target="../media/image20.svg"/><Relationship Id="rId19" Type="http://schemas.openxmlformats.org/officeDocument/2006/relationships/image" Target="../media/image29.png"/><Relationship Id="rId31" Type="http://schemas.openxmlformats.org/officeDocument/2006/relationships/image" Target="../media/image41.png"/><Relationship Id="rId4" Type="http://schemas.openxmlformats.org/officeDocument/2006/relationships/image" Target="../media/image2.png"/><Relationship Id="rId9" Type="http://schemas.openxmlformats.org/officeDocument/2006/relationships/image" Target="../media/image19.png"/><Relationship Id="rId14" Type="http://schemas.openxmlformats.org/officeDocument/2006/relationships/image" Target="../media/image24.svg"/><Relationship Id="rId22" Type="http://schemas.openxmlformats.org/officeDocument/2006/relationships/image" Target="../media/image32.svg"/><Relationship Id="rId27" Type="http://schemas.openxmlformats.org/officeDocument/2006/relationships/image" Target="../media/image37.png"/><Relationship Id="rId30" Type="http://schemas.openxmlformats.org/officeDocument/2006/relationships/image" Target="../media/image40.svg"/></Relationships>
</file>

<file path=ppt/slides/_rels/slide6.xml.rels><?xml version="1.0" encoding="UTF-8" standalone="yes"?>
<Relationships xmlns="http://schemas.openxmlformats.org/package/2006/relationships"><Relationship Id="rId8" Type="http://schemas.openxmlformats.org/officeDocument/2006/relationships/hyperlink" Target="https://www.cerner.com/ae/en/blog/digital-maturity-in-health-comparison-with-other-industries" TargetMode="External"/><Relationship Id="rId13" Type="http://schemas.openxmlformats.org/officeDocument/2006/relationships/hyperlink" Target="https://d.docs.live.net/91682ee4e611b417/Industry%20Intelligence/Industry%20Trends/Intelligent%20Healthcare/INDUSTRY/Digital%20health%20and%20care%20plan:%20a%20compelling%20and%20surprisingly%20realistic%20vision" TargetMode="External"/><Relationship Id="rId18" Type="http://schemas.openxmlformats.org/officeDocument/2006/relationships/hyperlink" Target="https://www.pmlive.com/pharma_news/nhs_england_launches_pilot_programme_for_high_street_pharmacy_referrals_1449981?utm_source=pmlive&amp;utm_medium=email&amp;utm_campaign=pmlive_daily&amp;" TargetMode="External"/><Relationship Id="rId3" Type="http://schemas.openxmlformats.org/officeDocument/2006/relationships/image" Target="../media/image13.jpeg"/><Relationship Id="rId7" Type="http://schemas.openxmlformats.org/officeDocument/2006/relationships/hyperlink" Target="https://www.digitalhealth.net/2022/08/nhs-england-launches-remote-monitoring-initiative-for-heart-failure/" TargetMode="External"/><Relationship Id="rId12" Type="http://schemas.openxmlformats.org/officeDocument/2006/relationships/hyperlink" Target="https://www.computerworld.com/article/3664941/uk-government-unveils-2b-digital-health-strategy.html" TargetMode="External"/><Relationship Id="rId17" Type="http://schemas.openxmlformats.org/officeDocument/2006/relationships/hyperlink" Target="https://www.digitalhealth.net/2022/08/nhs-pilots-smart-goggles-save-time-nurses-patients/" TargetMode="External"/><Relationship Id="rId2" Type="http://schemas.openxmlformats.org/officeDocument/2006/relationships/notesSlide" Target="../notesSlides/notesSlide6.xml"/><Relationship Id="rId16" Type="http://schemas.openxmlformats.org/officeDocument/2006/relationships/hyperlink" Target="https://www.healthcareitnews.com/news/primary-care-reimagined-virtual-front-door-healthcare" TargetMode="External"/><Relationship Id="rId1" Type="http://schemas.openxmlformats.org/officeDocument/2006/relationships/slideLayout" Target="../slideLayouts/slideLayout17.xml"/><Relationship Id="rId6" Type="http://schemas.openxmlformats.org/officeDocument/2006/relationships/hyperlink" Target="https://www.digitalhealth.net/2022/07/east-kent-hospitals-uses-3d-printed-models-ahead-of-surgery/" TargetMode="External"/><Relationship Id="rId11" Type="http://schemas.openxmlformats.org/officeDocument/2006/relationships/hyperlink" Target="https://www.healthcareitnews.com/news/emea/uk-experts-welcome-englands-23b-plan-digital-health-and-social-care" TargetMode="External"/><Relationship Id="rId5" Type="http://schemas.openxmlformats.org/officeDocument/2006/relationships/hyperlink" Target="https://www.pmlive.com/pharma_news/nhs_england_to_roll_out_continuous_glucose_monitors_to_all_those_with_type_1_diabetes_1453079" TargetMode="External"/><Relationship Id="rId15" Type="http://schemas.openxmlformats.org/officeDocument/2006/relationships/hyperlink" Target="https://www.healthcareitnews.com/news/emea/google-and-deepmind-face-legal-claim-unauthorised-use-nhs-medical-records" TargetMode="External"/><Relationship Id="rId10" Type="http://schemas.openxmlformats.org/officeDocument/2006/relationships/hyperlink" Target="https://www.pmlive.com/pharma_news/uk_government_invests_175m_to_supercharge_clinical_research_1451377?utm_source=pmlive&amp;utm_medium=email&amp;utm_campaign=pmlive_daily&amp;" TargetMode="External"/><Relationship Id="rId4" Type="http://schemas.openxmlformats.org/officeDocument/2006/relationships/image" Target="../media/image2.png"/><Relationship Id="rId9" Type="http://schemas.openxmlformats.org/officeDocument/2006/relationships/hyperlink" Target="https://www.digitalhealth.net/2022/07/nhs-app-16m-repeat-prescriptions/" TargetMode="External"/><Relationship Id="rId14" Type="http://schemas.openxmlformats.org/officeDocument/2006/relationships/hyperlink" Target="https://www.computing.co.uk/news/4054043/meta-sued-secretly-harvesting-patient-targeted-advertising?utm_medium=email&amp;utm_id=c549cf4f0a06dc3c1226996a7f798eb1&amp;utm_content=%0A%20%20%20%20%20%20%20%20Meta%20sued%20for%20secretly%20harvesting%20patient%20data%20for%20targeted%20advertising%0A%20%20%20%20%20%20&amp;utm_campaign=CTG%20Daily%20V2&amp;utm_source=CTG%20newsletters%20V2&amp;utm_term=SAVVI%20SALES%20LT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slides/_rels/slide8.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hyperlink" Target="https://www.healthcareitnews.com/news/salesforce-health-cloud-rolls-out-rpm-and-other-care-anywhere-features?mkt_tok=NDIwLVlOQS0yOTIAAAGGQTc1GOjSk02nnl3dSjT5ZuMxWL3qE3o0NpfNwzjPSRB0uezYPw81jyf8TtufcAFsJHSKFLLCydNInPe52uBhuSHl96w5tTcJ9MEUFpkW" TargetMode="External"/><Relationship Id="rId18" Type="http://schemas.openxmlformats.org/officeDocument/2006/relationships/hyperlink" Target="https://www.bbc.co.uk/news/uk-wales-62442127" TargetMode="External"/><Relationship Id="rId26" Type="http://schemas.openxmlformats.org/officeDocument/2006/relationships/image" Target="../media/image57.svg"/><Relationship Id="rId3" Type="http://schemas.openxmlformats.org/officeDocument/2006/relationships/image" Target="../media/image49.jpeg"/><Relationship Id="rId21" Type="http://schemas.openxmlformats.org/officeDocument/2006/relationships/hyperlink" Target="https://techcrunch.com/2022/06/14/hacked-email-kaiser-permanente-breach/?utm_medium=TCnewsletter&amp;tpcc=TCdailynewsletter&amp;guccounter=1" TargetMode="External"/><Relationship Id="rId7" Type="http://schemas.openxmlformats.org/officeDocument/2006/relationships/image" Target="../media/image52.png"/><Relationship Id="rId12" Type="http://schemas.openxmlformats.org/officeDocument/2006/relationships/hyperlink" Target="https://www.openaccessgovernment.org/nhs-trusts-to-digitise-pathology-services-with-cloud-computing/138882/" TargetMode="External"/><Relationship Id="rId17" Type="http://schemas.openxmlformats.org/officeDocument/2006/relationships/hyperlink" Target="https://www.healthcareitnews.com/news/ransomware-attacks-have-doubled-2-years-report-shows" TargetMode="External"/><Relationship Id="rId25" Type="http://schemas.openxmlformats.org/officeDocument/2006/relationships/image" Target="../media/image56.png"/><Relationship Id="rId2" Type="http://schemas.openxmlformats.org/officeDocument/2006/relationships/notesSlide" Target="../notesSlides/notesSlide8.xml"/><Relationship Id="rId16" Type="http://schemas.openxmlformats.org/officeDocument/2006/relationships/hyperlink" Target="https://www.healthcareitnews.com/news/remote-patient-monitoring-new-cybercrime-target" TargetMode="External"/><Relationship Id="rId20" Type="http://schemas.openxmlformats.org/officeDocument/2006/relationships/hyperlink" Target="https://d.docs.live.net/91682ee4e611b417/Industry%20Intelligence/Industry%20Trends/Intelligent%20Healthcare/INDUSTRY/NHS%20warns%20of%20growing%20paperwork%20backlog%20after%20cyberattack" TargetMode="External"/><Relationship Id="rId1" Type="http://schemas.openxmlformats.org/officeDocument/2006/relationships/slideLayout" Target="../slideLayouts/slideLayout17.xml"/><Relationship Id="rId6" Type="http://schemas.openxmlformats.org/officeDocument/2006/relationships/image" Target="../media/image51.svg"/><Relationship Id="rId11" Type="http://schemas.openxmlformats.org/officeDocument/2006/relationships/hyperlink" Target="https://www.digitalhealth.net/2022/07/royal-orthopaedic-hospital-to-deploy-new-cloud-based-pacs/" TargetMode="External"/><Relationship Id="rId24" Type="http://schemas.openxmlformats.org/officeDocument/2006/relationships/hyperlink" Target="https://www.digitalhealth.net/2022/07/guys-st-thomas-heat-it-problems/" TargetMode="External"/><Relationship Id="rId5" Type="http://schemas.openxmlformats.org/officeDocument/2006/relationships/image" Target="../media/image50.png"/><Relationship Id="rId15" Type="http://schemas.openxmlformats.org/officeDocument/2006/relationships/hyperlink" Target="https://www.beckershospitalreview.com/cybersecurity/54-of-healthcare-organizations-hit-with-cyberattacks-in-the-last-year-survey-says.html" TargetMode="External"/><Relationship Id="rId23" Type="http://schemas.openxmlformats.org/officeDocument/2006/relationships/hyperlink" Target="https://www.digitalhealth.net/2022/08/northern-care-alliance-it-disruption-serious-incident/?utm_source=Digital+Health+Main+Newsletter+List&amp;utm_campaign=6ee261b1be-DHNEWS_4_8_22_COPY_01&amp;utm_medium=email&amp;utm_term=0_5b35787700-6ee261b1be-105546790" TargetMode="External"/><Relationship Id="rId10" Type="http://schemas.openxmlformats.org/officeDocument/2006/relationships/image" Target="../media/image55.svg"/><Relationship Id="rId19" Type="http://schemas.openxmlformats.org/officeDocument/2006/relationships/hyperlink" Target="https://www.computing.co.uk/news/4054597/nhs-staff-told-plan-weeks-disruption-following-cyberattack?utm_medium=email&amp;utm_id=c549cf4f0a06dc3c1226996a7f798eb1&amp;utm_content=%0A%20%20%20%20%20%20%20%20NHS%20staff%20told%20to%20plan%20for%20three%20weeks%20of%20disruption%20following%20cyberattack%0A%20%20%20%20%20%20&amp;utm_campaign=CTG%20Daily%20V2&amp;utm_source=CTG%20newsletters%20V2&amp;utm_term=SAVVI%20SALES%20LTD" TargetMode="External"/><Relationship Id="rId4" Type="http://schemas.openxmlformats.org/officeDocument/2006/relationships/image" Target="../media/image2.png"/><Relationship Id="rId9" Type="http://schemas.openxmlformats.org/officeDocument/2006/relationships/image" Target="../media/image54.png"/><Relationship Id="rId14" Type="http://schemas.openxmlformats.org/officeDocument/2006/relationships/hyperlink" Target="https://www.healthcareitnews.com/news/leveraging-cloud-and-ai-transform-patient-experience" TargetMode="External"/><Relationship Id="rId22" Type="http://schemas.openxmlformats.org/officeDocument/2006/relationships/hyperlink" Target="https://www.fiercehealthcare.com/health-tech/healthcare-data-breach-costs-reach-record-high-10m-attack-ibm-report?utm_source=email&amp;utm_medium=email&amp;utm_campaign=LS-NL-FiercePharma+Tracker&amp;oly_enc_id=9452A3941123F8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5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0B6560-B3E3-4A40-8A3A-7F29F4C5D8A7}"/>
              </a:ext>
            </a:extLst>
          </p:cNvPr>
          <p:cNvSpPr txBox="1"/>
          <p:nvPr/>
        </p:nvSpPr>
        <p:spPr>
          <a:xfrm>
            <a:off x="6495119" y="4755833"/>
            <a:ext cx="4786383" cy="721480"/>
          </a:xfrm>
          <a:prstGeom prst="rect">
            <a:avLst/>
          </a:prstGeom>
          <a:noFill/>
        </p:spPr>
        <p:txBody>
          <a:bodyPr wrap="square" lIns="0" tIns="0" rIns="0" bIns="0" rtlCol="0" anchor="ctr" anchorCtr="0">
            <a:spAutoFit/>
          </a:bodyPr>
          <a:lstStyle/>
          <a:p>
            <a:pPr defTabSz="609570">
              <a:lnSpc>
                <a:spcPts val="2900"/>
              </a:lnSpc>
            </a:pPr>
            <a:r>
              <a:rPr lang="en-GB" sz="2400" dirty="0">
                <a:solidFill>
                  <a:schemeClr val="bg1"/>
                </a:solidFill>
                <a:latin typeface="+mj-lt"/>
              </a:rPr>
              <a:t>Enabling Digital Transformation in Healthcare</a:t>
            </a:r>
          </a:p>
        </p:txBody>
      </p:sp>
    </p:spTree>
    <p:extLst>
      <p:ext uri="{BB962C8B-B14F-4D97-AF65-F5344CB8AC3E}">
        <p14:creationId xmlns:p14="http://schemas.microsoft.com/office/powerpoint/2010/main" val="230136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4E0496-4304-A041-93D6-A719EB8CC112}"/>
              </a:ext>
            </a:extLst>
          </p:cNvPr>
          <p:cNvPicPr>
            <a:picLocks noChangeAspect="1"/>
          </p:cNvPicPr>
          <p:nvPr/>
        </p:nvPicPr>
        <p:blipFill>
          <a:blip r:embed="rId3"/>
          <a:stretch>
            <a:fillRect/>
          </a:stretch>
        </p:blipFill>
        <p:spPr>
          <a:xfrm>
            <a:off x="600" y="6226581"/>
            <a:ext cx="12192000" cy="317500"/>
          </a:xfrm>
          <a:prstGeom prst="rect">
            <a:avLst/>
          </a:prstGeom>
        </p:spPr>
      </p:pic>
      <p:pic>
        <p:nvPicPr>
          <p:cNvPr id="3" name="Picture 2">
            <a:extLst>
              <a:ext uri="{FF2B5EF4-FFF2-40B4-BE49-F238E27FC236}">
                <a16:creationId xmlns:a16="http://schemas.microsoft.com/office/drawing/2014/main" id="{A4FB58F6-505B-3943-BCC1-1A2EE132AFC7}"/>
              </a:ext>
            </a:extLst>
          </p:cNvPr>
          <p:cNvPicPr>
            <a:picLocks noChangeAspect="1"/>
          </p:cNvPicPr>
          <p:nvPr/>
        </p:nvPicPr>
        <p:blipFill>
          <a:blip r:embed="rId4">
            <a:alphaModFix/>
          </a:blip>
          <a:stretch>
            <a:fillRect/>
          </a:stretch>
        </p:blipFill>
        <p:spPr>
          <a:xfrm>
            <a:off x="5035909" y="2773180"/>
            <a:ext cx="2121382" cy="809389"/>
          </a:xfrm>
          <a:prstGeom prst="rect">
            <a:avLst/>
          </a:prstGeom>
        </p:spPr>
      </p:pic>
    </p:spTree>
    <p:extLst>
      <p:ext uri="{BB962C8B-B14F-4D97-AF65-F5344CB8AC3E}">
        <p14:creationId xmlns:p14="http://schemas.microsoft.com/office/powerpoint/2010/main" val="225386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375DC-9554-4936-B25C-670E7F69A206}"/>
              </a:ext>
            </a:extLst>
          </p:cNvPr>
          <p:cNvPicPr>
            <a:picLocks noChangeAspect="1"/>
          </p:cNvPicPr>
          <p:nvPr/>
        </p:nvPicPr>
        <p:blipFill rotWithShape="1">
          <a:blip r:embed="rId3"/>
          <a:srcRect l="24759"/>
          <a:stretch/>
        </p:blipFill>
        <p:spPr>
          <a:xfrm flipH="1">
            <a:off x="-1" y="0"/>
            <a:ext cx="12191999" cy="6877050"/>
          </a:xfrm>
          <a:prstGeom prst="rect">
            <a:avLst/>
          </a:prstGeom>
        </p:spPr>
      </p:pic>
      <p:sp>
        <p:nvSpPr>
          <p:cNvPr id="20" name="Rectangle 19">
            <a:extLst>
              <a:ext uri="{FF2B5EF4-FFF2-40B4-BE49-F238E27FC236}">
                <a16:creationId xmlns:a16="http://schemas.microsoft.com/office/drawing/2014/main" id="{C2F1C919-9809-4AB5-8023-B174867D8B8D}"/>
              </a:ext>
            </a:extLst>
          </p:cNvPr>
          <p:cNvSpPr/>
          <p:nvPr/>
        </p:nvSpPr>
        <p:spPr>
          <a:xfrm>
            <a:off x="0" y="-85725"/>
            <a:ext cx="12201157" cy="6953251"/>
          </a:xfrm>
          <a:prstGeom prst="rect">
            <a:avLst/>
          </a:prstGeom>
          <a:solidFill>
            <a:srgbClr val="00000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54CB355C-7F69-AE4F-B4DA-7014B31654DE}"/>
              </a:ext>
            </a:extLst>
          </p:cNvPr>
          <p:cNvSpPr/>
          <p:nvPr/>
        </p:nvSpPr>
        <p:spPr>
          <a:xfrm>
            <a:off x="4410982" y="-628926"/>
            <a:ext cx="8481142" cy="8115851"/>
          </a:xfrm>
          <a:prstGeom prst="ellipse">
            <a:avLst/>
          </a:prstGeom>
          <a:solidFill>
            <a:schemeClr val="accent4">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068CEB6-EA57-464B-9969-7645C50E0C1C}"/>
              </a:ext>
            </a:extLst>
          </p:cNvPr>
          <p:cNvSpPr txBox="1"/>
          <p:nvPr/>
        </p:nvSpPr>
        <p:spPr>
          <a:xfrm>
            <a:off x="5911741" y="261304"/>
            <a:ext cx="5766140" cy="2721258"/>
          </a:xfrm>
          <a:prstGeom prst="rect">
            <a:avLst/>
          </a:prstGeom>
          <a:noFill/>
        </p:spPr>
        <p:txBody>
          <a:bodyPr wrap="square" rtlCol="0">
            <a:spAutoFit/>
          </a:bodyPr>
          <a:lstStyle/>
          <a:p>
            <a:pPr>
              <a:lnSpc>
                <a:spcPts val="1980"/>
              </a:lnSpc>
              <a:spcAft>
                <a:spcPts val="1500"/>
              </a:spcAft>
            </a:pPr>
            <a:r>
              <a:rPr lang="en-GB" sz="1400" dirty="0">
                <a:solidFill>
                  <a:schemeClr val="bg1"/>
                </a:solidFill>
              </a:rPr>
              <a:t>Healthcare has shifted away from its post-World War II focus on contagious disease and workplace accidents. Today, the primary goal is preventing and effectively managing chronic conditions. </a:t>
            </a:r>
          </a:p>
          <a:p>
            <a:pPr>
              <a:lnSpc>
                <a:spcPts val="1980"/>
              </a:lnSpc>
              <a:spcAft>
                <a:spcPts val="1500"/>
              </a:spcAft>
            </a:pPr>
            <a:r>
              <a:rPr lang="en-GB" sz="1400" dirty="0">
                <a:solidFill>
                  <a:schemeClr val="bg1"/>
                </a:solidFill>
              </a:rPr>
              <a:t>COVID-19 has stretched the system to the limit but has also shown the benefits of digital technology. </a:t>
            </a:r>
          </a:p>
          <a:p>
            <a:pPr>
              <a:lnSpc>
                <a:spcPts val="1980"/>
              </a:lnSpc>
              <a:spcAft>
                <a:spcPts val="1500"/>
              </a:spcAft>
            </a:pPr>
            <a:r>
              <a:rPr lang="en-GB" sz="1400" dirty="0">
                <a:solidFill>
                  <a:schemeClr val="bg1"/>
                </a:solidFill>
              </a:rPr>
              <a:t>The industry is under pressure to transform to a digital integrated health ecosystem that shifts from healthcare to healthy ageing. </a:t>
            </a:r>
          </a:p>
          <a:p>
            <a:pPr>
              <a:lnSpc>
                <a:spcPts val="1980"/>
              </a:lnSpc>
              <a:spcAft>
                <a:spcPts val="1500"/>
              </a:spcAft>
            </a:pPr>
            <a:endParaRPr lang="en-GB" dirty="0">
              <a:solidFill>
                <a:schemeClr val="bg1"/>
              </a:solidFill>
            </a:endParaRPr>
          </a:p>
        </p:txBody>
      </p:sp>
      <p:pic>
        <p:nvPicPr>
          <p:cNvPr id="25" name="Picture 24">
            <a:extLst>
              <a:ext uri="{FF2B5EF4-FFF2-40B4-BE49-F238E27FC236}">
                <a16:creationId xmlns:a16="http://schemas.microsoft.com/office/drawing/2014/main" id="{C322A33F-DB64-3240-8C55-1675A80E3AC9}"/>
              </a:ext>
            </a:extLst>
          </p:cNvPr>
          <p:cNvPicPr>
            <a:picLocks noChangeAspect="1"/>
          </p:cNvPicPr>
          <p:nvPr/>
        </p:nvPicPr>
        <p:blipFill>
          <a:blip r:embed="rId4"/>
          <a:stretch>
            <a:fillRect/>
          </a:stretch>
        </p:blipFill>
        <p:spPr>
          <a:xfrm>
            <a:off x="0" y="6226581"/>
            <a:ext cx="12192000" cy="317500"/>
          </a:xfrm>
          <a:prstGeom prst="rect">
            <a:avLst/>
          </a:prstGeom>
        </p:spPr>
      </p:pic>
      <p:grpSp>
        <p:nvGrpSpPr>
          <p:cNvPr id="5" name="Group 4">
            <a:extLst>
              <a:ext uri="{FF2B5EF4-FFF2-40B4-BE49-F238E27FC236}">
                <a16:creationId xmlns:a16="http://schemas.microsoft.com/office/drawing/2014/main" id="{E4AFD046-684B-4045-951E-226893CEF552}"/>
              </a:ext>
            </a:extLst>
          </p:cNvPr>
          <p:cNvGrpSpPr/>
          <p:nvPr/>
        </p:nvGrpSpPr>
        <p:grpSpPr>
          <a:xfrm>
            <a:off x="6209778" y="2750161"/>
            <a:ext cx="5082675" cy="2918717"/>
            <a:chOff x="6209778" y="2750161"/>
            <a:chExt cx="5082674" cy="2918717"/>
          </a:xfrm>
        </p:grpSpPr>
        <p:sp>
          <p:nvSpPr>
            <p:cNvPr id="23" name="TextBox 22">
              <a:extLst>
                <a:ext uri="{FF2B5EF4-FFF2-40B4-BE49-F238E27FC236}">
                  <a16:creationId xmlns:a16="http://schemas.microsoft.com/office/drawing/2014/main" id="{8E275254-2C7D-4FF2-8311-D8A415C2EB29}"/>
                </a:ext>
              </a:extLst>
            </p:cNvPr>
            <p:cNvSpPr txBox="1"/>
            <p:nvPr/>
          </p:nvSpPr>
          <p:spPr>
            <a:xfrm>
              <a:off x="6290178" y="2750161"/>
              <a:ext cx="888385" cy="523220"/>
            </a:xfrm>
            <a:prstGeom prst="rect">
              <a:avLst/>
            </a:prstGeom>
            <a:noFill/>
          </p:spPr>
          <p:txBody>
            <a:bodyPr wrap="none" rtlCol="0">
              <a:spAutoFit/>
            </a:bodyPr>
            <a:lstStyle/>
            <a:p>
              <a:pPr algn="ctr"/>
              <a:r>
                <a:rPr lang="en-GB" sz="1400" dirty="0">
                  <a:solidFill>
                    <a:schemeClr val="bg1"/>
                  </a:solidFill>
                </a:rPr>
                <a:t>Rising</a:t>
              </a:r>
            </a:p>
            <a:p>
              <a:pPr algn="ctr"/>
              <a:r>
                <a:rPr lang="en-GB" sz="1400" dirty="0">
                  <a:solidFill>
                    <a:schemeClr val="bg1"/>
                  </a:solidFill>
                </a:rPr>
                <a:t>Demand </a:t>
              </a:r>
            </a:p>
          </p:txBody>
        </p:sp>
        <p:sp>
          <p:nvSpPr>
            <p:cNvPr id="24" name="TextBox 23">
              <a:extLst>
                <a:ext uri="{FF2B5EF4-FFF2-40B4-BE49-F238E27FC236}">
                  <a16:creationId xmlns:a16="http://schemas.microsoft.com/office/drawing/2014/main" id="{AF6D5280-35BE-439F-8AF4-FB725841C3B4}"/>
                </a:ext>
              </a:extLst>
            </p:cNvPr>
            <p:cNvSpPr txBox="1"/>
            <p:nvPr/>
          </p:nvSpPr>
          <p:spPr>
            <a:xfrm>
              <a:off x="10221261" y="5145658"/>
              <a:ext cx="1071191" cy="523220"/>
            </a:xfrm>
            <a:prstGeom prst="rect">
              <a:avLst/>
            </a:prstGeom>
            <a:noFill/>
          </p:spPr>
          <p:txBody>
            <a:bodyPr wrap="none" rtlCol="0">
              <a:spAutoFit/>
            </a:bodyPr>
            <a:lstStyle/>
            <a:p>
              <a:pPr algn="ctr"/>
              <a:r>
                <a:rPr lang="en-GB" sz="1400" dirty="0">
                  <a:solidFill>
                    <a:schemeClr val="bg1"/>
                  </a:solidFill>
                </a:rPr>
                <a:t>Technology</a:t>
              </a:r>
            </a:p>
            <a:p>
              <a:pPr algn="ctr"/>
              <a:r>
                <a:rPr lang="en-GB" sz="1400" dirty="0">
                  <a:solidFill>
                    <a:schemeClr val="bg1"/>
                  </a:solidFill>
                </a:rPr>
                <a:t>Innovation</a:t>
              </a:r>
            </a:p>
          </p:txBody>
        </p:sp>
        <p:sp>
          <p:nvSpPr>
            <p:cNvPr id="26" name="TextBox 25">
              <a:extLst>
                <a:ext uri="{FF2B5EF4-FFF2-40B4-BE49-F238E27FC236}">
                  <a16:creationId xmlns:a16="http://schemas.microsoft.com/office/drawing/2014/main" id="{7B43835B-A569-4A19-9598-2435DF1EEADC}"/>
                </a:ext>
              </a:extLst>
            </p:cNvPr>
            <p:cNvSpPr txBox="1"/>
            <p:nvPr/>
          </p:nvSpPr>
          <p:spPr>
            <a:xfrm>
              <a:off x="10174804" y="2750477"/>
              <a:ext cx="1117648" cy="523220"/>
            </a:xfrm>
            <a:prstGeom prst="rect">
              <a:avLst/>
            </a:prstGeom>
            <a:noFill/>
          </p:spPr>
          <p:txBody>
            <a:bodyPr wrap="square" rtlCol="0">
              <a:spAutoFit/>
            </a:bodyPr>
            <a:lstStyle/>
            <a:p>
              <a:pPr algn="ctr"/>
              <a:r>
                <a:rPr lang="en-GB" sz="1400" dirty="0">
                  <a:solidFill>
                    <a:schemeClr val="bg1"/>
                  </a:solidFill>
                </a:rPr>
                <a:t>Economic</a:t>
              </a:r>
            </a:p>
            <a:p>
              <a:pPr algn="ctr"/>
              <a:r>
                <a:rPr lang="en-GB" sz="1400" dirty="0">
                  <a:solidFill>
                    <a:schemeClr val="bg1"/>
                  </a:solidFill>
                </a:rPr>
                <a:t>uncertainty</a:t>
              </a:r>
            </a:p>
          </p:txBody>
        </p:sp>
        <p:sp>
          <p:nvSpPr>
            <p:cNvPr id="27" name="Arrow: Right 26">
              <a:extLst>
                <a:ext uri="{FF2B5EF4-FFF2-40B4-BE49-F238E27FC236}">
                  <a16:creationId xmlns:a16="http://schemas.microsoft.com/office/drawing/2014/main" id="{06E7DDDB-2298-43B6-AB09-15CDE2266F40}"/>
                </a:ext>
              </a:extLst>
            </p:cNvPr>
            <p:cNvSpPr>
              <a:spLocks noChangeAspect="1"/>
            </p:cNvSpPr>
            <p:nvPr/>
          </p:nvSpPr>
          <p:spPr>
            <a:xfrm rot="2419600">
              <a:off x="7280781" y="3158184"/>
              <a:ext cx="1195376" cy="7560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C0B8BD3F-484E-4C43-AAF6-E5B980C55AB9}"/>
                </a:ext>
              </a:extLst>
            </p:cNvPr>
            <p:cNvSpPr txBox="1"/>
            <p:nvPr/>
          </p:nvSpPr>
          <p:spPr>
            <a:xfrm>
              <a:off x="6209778" y="5143852"/>
              <a:ext cx="973343" cy="523220"/>
            </a:xfrm>
            <a:prstGeom prst="rect">
              <a:avLst/>
            </a:prstGeom>
            <a:noFill/>
          </p:spPr>
          <p:txBody>
            <a:bodyPr wrap="none" rtlCol="0">
              <a:spAutoFit/>
            </a:bodyPr>
            <a:lstStyle/>
            <a:p>
              <a:pPr algn="ctr"/>
              <a:r>
                <a:rPr lang="en-GB" sz="1400" dirty="0">
                  <a:solidFill>
                    <a:schemeClr val="bg1"/>
                  </a:solidFill>
                </a:rPr>
                <a:t>Digital </a:t>
              </a:r>
            </a:p>
            <a:p>
              <a:pPr algn="ctr"/>
              <a:r>
                <a:rPr lang="en-GB" sz="1400" dirty="0">
                  <a:solidFill>
                    <a:schemeClr val="bg1"/>
                  </a:solidFill>
                </a:rPr>
                <a:t>Consumer</a:t>
              </a:r>
            </a:p>
          </p:txBody>
        </p:sp>
        <p:sp>
          <p:nvSpPr>
            <p:cNvPr id="32" name="Arrow: Right 31">
              <a:extLst>
                <a:ext uri="{FF2B5EF4-FFF2-40B4-BE49-F238E27FC236}">
                  <a16:creationId xmlns:a16="http://schemas.microsoft.com/office/drawing/2014/main" id="{EFB8EC6D-C9B1-4132-83EE-6A96A8DCA91E}"/>
                </a:ext>
              </a:extLst>
            </p:cNvPr>
            <p:cNvSpPr>
              <a:spLocks noChangeAspect="1"/>
            </p:cNvSpPr>
            <p:nvPr/>
          </p:nvSpPr>
          <p:spPr>
            <a:xfrm rot="19180400" flipH="1">
              <a:off x="9001725" y="3158184"/>
              <a:ext cx="1195376" cy="7560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Right 32">
              <a:extLst>
                <a:ext uri="{FF2B5EF4-FFF2-40B4-BE49-F238E27FC236}">
                  <a16:creationId xmlns:a16="http://schemas.microsoft.com/office/drawing/2014/main" id="{F267FAD6-4378-449E-98C9-2F7EF5689A4C}"/>
                </a:ext>
              </a:extLst>
            </p:cNvPr>
            <p:cNvSpPr>
              <a:spLocks noChangeAspect="1"/>
            </p:cNvSpPr>
            <p:nvPr/>
          </p:nvSpPr>
          <p:spPr>
            <a:xfrm rot="19180400" flipV="1">
              <a:off x="7280780" y="4515437"/>
              <a:ext cx="1195376" cy="7560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Arrow: Right 33">
              <a:extLst>
                <a:ext uri="{FF2B5EF4-FFF2-40B4-BE49-F238E27FC236}">
                  <a16:creationId xmlns:a16="http://schemas.microsoft.com/office/drawing/2014/main" id="{4597B32B-7DF3-4ECE-B704-D58936597490}"/>
                </a:ext>
              </a:extLst>
            </p:cNvPr>
            <p:cNvSpPr>
              <a:spLocks noChangeAspect="1"/>
            </p:cNvSpPr>
            <p:nvPr/>
          </p:nvSpPr>
          <p:spPr>
            <a:xfrm rot="2419600" flipH="1" flipV="1">
              <a:off x="9001725" y="4515437"/>
              <a:ext cx="1195376" cy="7560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Freeform: Shape 6">
            <a:extLst>
              <a:ext uri="{FF2B5EF4-FFF2-40B4-BE49-F238E27FC236}">
                <a16:creationId xmlns:a16="http://schemas.microsoft.com/office/drawing/2014/main" id="{ED92FAAD-4380-4174-A0BE-304AC9D5DBC4}"/>
              </a:ext>
            </a:extLst>
          </p:cNvPr>
          <p:cNvSpPr/>
          <p:nvPr/>
        </p:nvSpPr>
        <p:spPr>
          <a:xfrm>
            <a:off x="8410333" y="3963545"/>
            <a:ext cx="667112" cy="463724"/>
          </a:xfrm>
          <a:custGeom>
            <a:avLst/>
            <a:gdLst>
              <a:gd name="connsiteX0" fmla="*/ 431183 w 667112"/>
              <a:gd name="connsiteY0" fmla="*/ 122033 h 463724"/>
              <a:gd name="connsiteX1" fmla="*/ 431183 w 667112"/>
              <a:gd name="connsiteY1" fmla="*/ 97626 h 463724"/>
              <a:gd name="connsiteX2" fmla="*/ 333556 w 667112"/>
              <a:gd name="connsiteY2" fmla="*/ 0 h 463724"/>
              <a:gd name="connsiteX3" fmla="*/ 235930 w 667112"/>
              <a:gd name="connsiteY3" fmla="*/ 97626 h 463724"/>
              <a:gd name="connsiteX4" fmla="*/ 235930 w 667112"/>
              <a:gd name="connsiteY4" fmla="*/ 122033 h 463724"/>
              <a:gd name="connsiteX5" fmla="*/ 0 w 667112"/>
              <a:gd name="connsiteY5" fmla="*/ 122033 h 463724"/>
              <a:gd name="connsiteX6" fmla="*/ 0 w 667112"/>
              <a:gd name="connsiteY6" fmla="*/ 154575 h 463724"/>
              <a:gd name="connsiteX7" fmla="*/ 16271 w 667112"/>
              <a:gd name="connsiteY7" fmla="*/ 154575 h 463724"/>
              <a:gd name="connsiteX8" fmla="*/ 16271 w 667112"/>
              <a:gd name="connsiteY8" fmla="*/ 463725 h 463724"/>
              <a:gd name="connsiteX9" fmla="*/ 650842 w 667112"/>
              <a:gd name="connsiteY9" fmla="*/ 463725 h 463724"/>
              <a:gd name="connsiteX10" fmla="*/ 650842 w 667112"/>
              <a:gd name="connsiteY10" fmla="*/ 154575 h 463724"/>
              <a:gd name="connsiteX11" fmla="*/ 667113 w 667112"/>
              <a:gd name="connsiteY11" fmla="*/ 154575 h 463724"/>
              <a:gd name="connsiteX12" fmla="*/ 667113 w 667112"/>
              <a:gd name="connsiteY12" fmla="*/ 122033 h 463724"/>
              <a:gd name="connsiteX13" fmla="*/ 97626 w 667112"/>
              <a:gd name="connsiteY13" fmla="*/ 398641 h 463724"/>
              <a:gd name="connsiteX14" fmla="*/ 48813 w 667112"/>
              <a:gd name="connsiteY14" fmla="*/ 398641 h 463724"/>
              <a:gd name="connsiteX15" fmla="*/ 48813 w 667112"/>
              <a:gd name="connsiteY15" fmla="*/ 349827 h 463724"/>
              <a:gd name="connsiteX16" fmla="*/ 97626 w 667112"/>
              <a:gd name="connsiteY16" fmla="*/ 349827 h 463724"/>
              <a:gd name="connsiteX17" fmla="*/ 97626 w 667112"/>
              <a:gd name="connsiteY17" fmla="*/ 317285 h 463724"/>
              <a:gd name="connsiteX18" fmla="*/ 48813 w 667112"/>
              <a:gd name="connsiteY18" fmla="*/ 317285 h 463724"/>
              <a:gd name="connsiteX19" fmla="*/ 48813 w 667112"/>
              <a:gd name="connsiteY19" fmla="*/ 268472 h 463724"/>
              <a:gd name="connsiteX20" fmla="*/ 97626 w 667112"/>
              <a:gd name="connsiteY20" fmla="*/ 268472 h 463724"/>
              <a:gd name="connsiteX21" fmla="*/ 97626 w 667112"/>
              <a:gd name="connsiteY21" fmla="*/ 235930 h 463724"/>
              <a:gd name="connsiteX22" fmla="*/ 48813 w 667112"/>
              <a:gd name="connsiteY22" fmla="*/ 235930 h 463724"/>
              <a:gd name="connsiteX23" fmla="*/ 48813 w 667112"/>
              <a:gd name="connsiteY23" fmla="*/ 187117 h 463724"/>
              <a:gd name="connsiteX24" fmla="*/ 97626 w 667112"/>
              <a:gd name="connsiteY24" fmla="*/ 187117 h 463724"/>
              <a:gd name="connsiteX25" fmla="*/ 178981 w 667112"/>
              <a:gd name="connsiteY25" fmla="*/ 398641 h 463724"/>
              <a:gd name="connsiteX26" fmla="*/ 130168 w 667112"/>
              <a:gd name="connsiteY26" fmla="*/ 398641 h 463724"/>
              <a:gd name="connsiteX27" fmla="*/ 130168 w 667112"/>
              <a:gd name="connsiteY27" fmla="*/ 349827 h 463724"/>
              <a:gd name="connsiteX28" fmla="*/ 178981 w 667112"/>
              <a:gd name="connsiteY28" fmla="*/ 349827 h 463724"/>
              <a:gd name="connsiteX29" fmla="*/ 178981 w 667112"/>
              <a:gd name="connsiteY29" fmla="*/ 317285 h 463724"/>
              <a:gd name="connsiteX30" fmla="*/ 130168 w 667112"/>
              <a:gd name="connsiteY30" fmla="*/ 317285 h 463724"/>
              <a:gd name="connsiteX31" fmla="*/ 130168 w 667112"/>
              <a:gd name="connsiteY31" fmla="*/ 268472 h 463724"/>
              <a:gd name="connsiteX32" fmla="*/ 178981 w 667112"/>
              <a:gd name="connsiteY32" fmla="*/ 268472 h 463724"/>
              <a:gd name="connsiteX33" fmla="*/ 178981 w 667112"/>
              <a:gd name="connsiteY33" fmla="*/ 235930 h 463724"/>
              <a:gd name="connsiteX34" fmla="*/ 130168 w 667112"/>
              <a:gd name="connsiteY34" fmla="*/ 235930 h 463724"/>
              <a:gd name="connsiteX35" fmla="*/ 130168 w 667112"/>
              <a:gd name="connsiteY35" fmla="*/ 187117 h 463724"/>
              <a:gd name="connsiteX36" fmla="*/ 178981 w 667112"/>
              <a:gd name="connsiteY36" fmla="*/ 187117 h 463724"/>
              <a:gd name="connsiteX37" fmla="*/ 260337 w 667112"/>
              <a:gd name="connsiteY37" fmla="*/ 398641 h 463724"/>
              <a:gd name="connsiteX38" fmla="*/ 211524 w 667112"/>
              <a:gd name="connsiteY38" fmla="*/ 398641 h 463724"/>
              <a:gd name="connsiteX39" fmla="*/ 211524 w 667112"/>
              <a:gd name="connsiteY39" fmla="*/ 349827 h 463724"/>
              <a:gd name="connsiteX40" fmla="*/ 260337 w 667112"/>
              <a:gd name="connsiteY40" fmla="*/ 349827 h 463724"/>
              <a:gd name="connsiteX41" fmla="*/ 260337 w 667112"/>
              <a:gd name="connsiteY41" fmla="*/ 317285 h 463724"/>
              <a:gd name="connsiteX42" fmla="*/ 211524 w 667112"/>
              <a:gd name="connsiteY42" fmla="*/ 317285 h 463724"/>
              <a:gd name="connsiteX43" fmla="*/ 211524 w 667112"/>
              <a:gd name="connsiteY43" fmla="*/ 268472 h 463724"/>
              <a:gd name="connsiteX44" fmla="*/ 260337 w 667112"/>
              <a:gd name="connsiteY44" fmla="*/ 268472 h 463724"/>
              <a:gd name="connsiteX45" fmla="*/ 260337 w 667112"/>
              <a:gd name="connsiteY45" fmla="*/ 235930 h 463724"/>
              <a:gd name="connsiteX46" fmla="*/ 211524 w 667112"/>
              <a:gd name="connsiteY46" fmla="*/ 235930 h 463724"/>
              <a:gd name="connsiteX47" fmla="*/ 211524 w 667112"/>
              <a:gd name="connsiteY47" fmla="*/ 187117 h 463724"/>
              <a:gd name="connsiteX48" fmla="*/ 260337 w 667112"/>
              <a:gd name="connsiteY48" fmla="*/ 187117 h 463724"/>
              <a:gd name="connsiteX49" fmla="*/ 301014 w 667112"/>
              <a:gd name="connsiteY49" fmla="*/ 431183 h 463724"/>
              <a:gd name="connsiteX50" fmla="*/ 301014 w 667112"/>
              <a:gd name="connsiteY50" fmla="*/ 317285 h 463724"/>
              <a:gd name="connsiteX51" fmla="*/ 366098 w 667112"/>
              <a:gd name="connsiteY51" fmla="*/ 317285 h 463724"/>
              <a:gd name="connsiteX52" fmla="*/ 366098 w 667112"/>
              <a:gd name="connsiteY52" fmla="*/ 431183 h 463724"/>
              <a:gd name="connsiteX53" fmla="*/ 390505 w 667112"/>
              <a:gd name="connsiteY53" fmla="*/ 153599 h 463724"/>
              <a:gd name="connsiteX54" fmla="*/ 375292 w 667112"/>
              <a:gd name="connsiteY54" fmla="*/ 179958 h 463724"/>
              <a:gd name="connsiteX55" fmla="*/ 348770 w 667112"/>
              <a:gd name="connsiteY55" fmla="*/ 164582 h 463724"/>
              <a:gd name="connsiteX56" fmla="*/ 348770 w 667112"/>
              <a:gd name="connsiteY56" fmla="*/ 195253 h 463724"/>
              <a:gd name="connsiteX57" fmla="*/ 318343 w 667112"/>
              <a:gd name="connsiteY57" fmla="*/ 195253 h 463724"/>
              <a:gd name="connsiteX58" fmla="*/ 318343 w 667112"/>
              <a:gd name="connsiteY58" fmla="*/ 164582 h 463724"/>
              <a:gd name="connsiteX59" fmla="*/ 291821 w 667112"/>
              <a:gd name="connsiteY59" fmla="*/ 179958 h 463724"/>
              <a:gd name="connsiteX60" fmla="*/ 276608 w 667112"/>
              <a:gd name="connsiteY60" fmla="*/ 153599 h 463724"/>
              <a:gd name="connsiteX61" fmla="*/ 303211 w 667112"/>
              <a:gd name="connsiteY61" fmla="*/ 138304 h 463724"/>
              <a:gd name="connsiteX62" fmla="*/ 276608 w 667112"/>
              <a:gd name="connsiteY62" fmla="*/ 123009 h 463724"/>
              <a:gd name="connsiteX63" fmla="*/ 291821 w 667112"/>
              <a:gd name="connsiteY63" fmla="*/ 96650 h 463724"/>
              <a:gd name="connsiteX64" fmla="*/ 318343 w 667112"/>
              <a:gd name="connsiteY64" fmla="*/ 112026 h 463724"/>
              <a:gd name="connsiteX65" fmla="*/ 318343 w 667112"/>
              <a:gd name="connsiteY65" fmla="*/ 81355 h 463724"/>
              <a:gd name="connsiteX66" fmla="*/ 348770 w 667112"/>
              <a:gd name="connsiteY66" fmla="*/ 81355 h 463724"/>
              <a:gd name="connsiteX67" fmla="*/ 348770 w 667112"/>
              <a:gd name="connsiteY67" fmla="*/ 112026 h 463724"/>
              <a:gd name="connsiteX68" fmla="*/ 375292 w 667112"/>
              <a:gd name="connsiteY68" fmla="*/ 96650 h 463724"/>
              <a:gd name="connsiteX69" fmla="*/ 390505 w 667112"/>
              <a:gd name="connsiteY69" fmla="*/ 123009 h 463724"/>
              <a:gd name="connsiteX70" fmla="*/ 363902 w 667112"/>
              <a:gd name="connsiteY70" fmla="*/ 138304 h 463724"/>
              <a:gd name="connsiteX71" fmla="*/ 455589 w 667112"/>
              <a:gd name="connsiteY71" fmla="*/ 398641 h 463724"/>
              <a:gd name="connsiteX72" fmla="*/ 406776 w 667112"/>
              <a:gd name="connsiteY72" fmla="*/ 398641 h 463724"/>
              <a:gd name="connsiteX73" fmla="*/ 406776 w 667112"/>
              <a:gd name="connsiteY73" fmla="*/ 349827 h 463724"/>
              <a:gd name="connsiteX74" fmla="*/ 455589 w 667112"/>
              <a:gd name="connsiteY74" fmla="*/ 349827 h 463724"/>
              <a:gd name="connsiteX75" fmla="*/ 455589 w 667112"/>
              <a:gd name="connsiteY75" fmla="*/ 317285 h 463724"/>
              <a:gd name="connsiteX76" fmla="*/ 406776 w 667112"/>
              <a:gd name="connsiteY76" fmla="*/ 317285 h 463724"/>
              <a:gd name="connsiteX77" fmla="*/ 406776 w 667112"/>
              <a:gd name="connsiteY77" fmla="*/ 268472 h 463724"/>
              <a:gd name="connsiteX78" fmla="*/ 455589 w 667112"/>
              <a:gd name="connsiteY78" fmla="*/ 268472 h 463724"/>
              <a:gd name="connsiteX79" fmla="*/ 455589 w 667112"/>
              <a:gd name="connsiteY79" fmla="*/ 235930 h 463724"/>
              <a:gd name="connsiteX80" fmla="*/ 406776 w 667112"/>
              <a:gd name="connsiteY80" fmla="*/ 235930 h 463724"/>
              <a:gd name="connsiteX81" fmla="*/ 406776 w 667112"/>
              <a:gd name="connsiteY81" fmla="*/ 187117 h 463724"/>
              <a:gd name="connsiteX82" fmla="*/ 455589 w 667112"/>
              <a:gd name="connsiteY82" fmla="*/ 187117 h 463724"/>
              <a:gd name="connsiteX83" fmla="*/ 536944 w 667112"/>
              <a:gd name="connsiteY83" fmla="*/ 398641 h 463724"/>
              <a:gd name="connsiteX84" fmla="*/ 488131 w 667112"/>
              <a:gd name="connsiteY84" fmla="*/ 398641 h 463724"/>
              <a:gd name="connsiteX85" fmla="*/ 488131 w 667112"/>
              <a:gd name="connsiteY85" fmla="*/ 349827 h 463724"/>
              <a:gd name="connsiteX86" fmla="*/ 536944 w 667112"/>
              <a:gd name="connsiteY86" fmla="*/ 349827 h 463724"/>
              <a:gd name="connsiteX87" fmla="*/ 536944 w 667112"/>
              <a:gd name="connsiteY87" fmla="*/ 317285 h 463724"/>
              <a:gd name="connsiteX88" fmla="*/ 488131 w 667112"/>
              <a:gd name="connsiteY88" fmla="*/ 317285 h 463724"/>
              <a:gd name="connsiteX89" fmla="*/ 488131 w 667112"/>
              <a:gd name="connsiteY89" fmla="*/ 268472 h 463724"/>
              <a:gd name="connsiteX90" fmla="*/ 536944 w 667112"/>
              <a:gd name="connsiteY90" fmla="*/ 268472 h 463724"/>
              <a:gd name="connsiteX91" fmla="*/ 536944 w 667112"/>
              <a:gd name="connsiteY91" fmla="*/ 235930 h 463724"/>
              <a:gd name="connsiteX92" fmla="*/ 488131 w 667112"/>
              <a:gd name="connsiteY92" fmla="*/ 235930 h 463724"/>
              <a:gd name="connsiteX93" fmla="*/ 488131 w 667112"/>
              <a:gd name="connsiteY93" fmla="*/ 187117 h 463724"/>
              <a:gd name="connsiteX94" fmla="*/ 536944 w 667112"/>
              <a:gd name="connsiteY94" fmla="*/ 187117 h 463724"/>
              <a:gd name="connsiteX95" fmla="*/ 618300 w 667112"/>
              <a:gd name="connsiteY95" fmla="*/ 398641 h 463724"/>
              <a:gd name="connsiteX96" fmla="*/ 569486 w 667112"/>
              <a:gd name="connsiteY96" fmla="*/ 398641 h 463724"/>
              <a:gd name="connsiteX97" fmla="*/ 569486 w 667112"/>
              <a:gd name="connsiteY97" fmla="*/ 349827 h 463724"/>
              <a:gd name="connsiteX98" fmla="*/ 618300 w 667112"/>
              <a:gd name="connsiteY98" fmla="*/ 349827 h 463724"/>
              <a:gd name="connsiteX99" fmla="*/ 618300 w 667112"/>
              <a:gd name="connsiteY99" fmla="*/ 317285 h 463724"/>
              <a:gd name="connsiteX100" fmla="*/ 569486 w 667112"/>
              <a:gd name="connsiteY100" fmla="*/ 317285 h 463724"/>
              <a:gd name="connsiteX101" fmla="*/ 569486 w 667112"/>
              <a:gd name="connsiteY101" fmla="*/ 268472 h 463724"/>
              <a:gd name="connsiteX102" fmla="*/ 618300 w 667112"/>
              <a:gd name="connsiteY102" fmla="*/ 268472 h 463724"/>
              <a:gd name="connsiteX103" fmla="*/ 618300 w 667112"/>
              <a:gd name="connsiteY103" fmla="*/ 235930 h 463724"/>
              <a:gd name="connsiteX104" fmla="*/ 569486 w 667112"/>
              <a:gd name="connsiteY104" fmla="*/ 235930 h 463724"/>
              <a:gd name="connsiteX105" fmla="*/ 569486 w 667112"/>
              <a:gd name="connsiteY105" fmla="*/ 187117 h 463724"/>
              <a:gd name="connsiteX106" fmla="*/ 618300 w 667112"/>
              <a:gd name="connsiteY106" fmla="*/ 187117 h 4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667112" h="463724">
                <a:moveTo>
                  <a:pt x="431183" y="122033"/>
                </a:moveTo>
                <a:lnTo>
                  <a:pt x="431183" y="97626"/>
                </a:lnTo>
                <a:lnTo>
                  <a:pt x="333556" y="0"/>
                </a:lnTo>
                <a:lnTo>
                  <a:pt x="235930" y="97626"/>
                </a:lnTo>
                <a:lnTo>
                  <a:pt x="235930" y="122033"/>
                </a:lnTo>
                <a:lnTo>
                  <a:pt x="0" y="122033"/>
                </a:lnTo>
                <a:lnTo>
                  <a:pt x="0" y="154575"/>
                </a:lnTo>
                <a:lnTo>
                  <a:pt x="16271" y="154575"/>
                </a:lnTo>
                <a:lnTo>
                  <a:pt x="16271" y="463725"/>
                </a:lnTo>
                <a:lnTo>
                  <a:pt x="650842" y="463725"/>
                </a:lnTo>
                <a:lnTo>
                  <a:pt x="650842" y="154575"/>
                </a:lnTo>
                <a:lnTo>
                  <a:pt x="667113" y="154575"/>
                </a:lnTo>
                <a:lnTo>
                  <a:pt x="667113" y="122033"/>
                </a:lnTo>
                <a:close/>
                <a:moveTo>
                  <a:pt x="97626" y="398641"/>
                </a:moveTo>
                <a:lnTo>
                  <a:pt x="48813" y="398641"/>
                </a:lnTo>
                <a:lnTo>
                  <a:pt x="48813" y="349827"/>
                </a:lnTo>
                <a:lnTo>
                  <a:pt x="97626" y="349827"/>
                </a:lnTo>
                <a:close/>
                <a:moveTo>
                  <a:pt x="97626" y="317285"/>
                </a:moveTo>
                <a:lnTo>
                  <a:pt x="48813" y="317285"/>
                </a:lnTo>
                <a:lnTo>
                  <a:pt x="48813" y="268472"/>
                </a:lnTo>
                <a:lnTo>
                  <a:pt x="97626" y="268472"/>
                </a:lnTo>
                <a:close/>
                <a:moveTo>
                  <a:pt x="97626" y="235930"/>
                </a:moveTo>
                <a:lnTo>
                  <a:pt x="48813" y="235930"/>
                </a:lnTo>
                <a:lnTo>
                  <a:pt x="48813" y="187117"/>
                </a:lnTo>
                <a:lnTo>
                  <a:pt x="97626" y="187117"/>
                </a:lnTo>
                <a:close/>
                <a:moveTo>
                  <a:pt x="178981" y="398641"/>
                </a:moveTo>
                <a:lnTo>
                  <a:pt x="130168" y="398641"/>
                </a:lnTo>
                <a:lnTo>
                  <a:pt x="130168" y="349827"/>
                </a:lnTo>
                <a:lnTo>
                  <a:pt x="178981" y="349827"/>
                </a:lnTo>
                <a:close/>
                <a:moveTo>
                  <a:pt x="178981" y="317285"/>
                </a:moveTo>
                <a:lnTo>
                  <a:pt x="130168" y="317285"/>
                </a:lnTo>
                <a:lnTo>
                  <a:pt x="130168" y="268472"/>
                </a:lnTo>
                <a:lnTo>
                  <a:pt x="178981" y="268472"/>
                </a:lnTo>
                <a:close/>
                <a:moveTo>
                  <a:pt x="178981" y="235930"/>
                </a:moveTo>
                <a:lnTo>
                  <a:pt x="130168" y="235930"/>
                </a:lnTo>
                <a:lnTo>
                  <a:pt x="130168" y="187117"/>
                </a:lnTo>
                <a:lnTo>
                  <a:pt x="178981" y="187117"/>
                </a:lnTo>
                <a:close/>
                <a:moveTo>
                  <a:pt x="260337" y="398641"/>
                </a:moveTo>
                <a:lnTo>
                  <a:pt x="211524" y="398641"/>
                </a:lnTo>
                <a:lnTo>
                  <a:pt x="211524" y="349827"/>
                </a:lnTo>
                <a:lnTo>
                  <a:pt x="260337" y="349827"/>
                </a:lnTo>
                <a:close/>
                <a:moveTo>
                  <a:pt x="260337" y="317285"/>
                </a:moveTo>
                <a:lnTo>
                  <a:pt x="211524" y="317285"/>
                </a:lnTo>
                <a:lnTo>
                  <a:pt x="211524" y="268472"/>
                </a:lnTo>
                <a:lnTo>
                  <a:pt x="260337" y="268472"/>
                </a:lnTo>
                <a:close/>
                <a:moveTo>
                  <a:pt x="260337" y="235930"/>
                </a:moveTo>
                <a:lnTo>
                  <a:pt x="211524" y="235930"/>
                </a:lnTo>
                <a:lnTo>
                  <a:pt x="211524" y="187117"/>
                </a:lnTo>
                <a:lnTo>
                  <a:pt x="260337" y="187117"/>
                </a:lnTo>
                <a:close/>
                <a:moveTo>
                  <a:pt x="301014" y="431183"/>
                </a:moveTo>
                <a:lnTo>
                  <a:pt x="301014" y="317285"/>
                </a:lnTo>
                <a:lnTo>
                  <a:pt x="366098" y="317285"/>
                </a:lnTo>
                <a:lnTo>
                  <a:pt x="366098" y="431183"/>
                </a:lnTo>
                <a:close/>
                <a:moveTo>
                  <a:pt x="390505" y="153599"/>
                </a:moveTo>
                <a:lnTo>
                  <a:pt x="375292" y="179958"/>
                </a:lnTo>
                <a:lnTo>
                  <a:pt x="348770" y="164582"/>
                </a:lnTo>
                <a:lnTo>
                  <a:pt x="348770" y="195253"/>
                </a:lnTo>
                <a:lnTo>
                  <a:pt x="318343" y="195253"/>
                </a:lnTo>
                <a:lnTo>
                  <a:pt x="318343" y="164582"/>
                </a:lnTo>
                <a:lnTo>
                  <a:pt x="291821" y="179958"/>
                </a:lnTo>
                <a:lnTo>
                  <a:pt x="276608" y="153599"/>
                </a:lnTo>
                <a:lnTo>
                  <a:pt x="303211" y="138304"/>
                </a:lnTo>
                <a:lnTo>
                  <a:pt x="276608" y="123009"/>
                </a:lnTo>
                <a:lnTo>
                  <a:pt x="291821" y="96650"/>
                </a:lnTo>
                <a:lnTo>
                  <a:pt x="318343" y="112026"/>
                </a:lnTo>
                <a:lnTo>
                  <a:pt x="318343" y="81355"/>
                </a:lnTo>
                <a:lnTo>
                  <a:pt x="348770" y="81355"/>
                </a:lnTo>
                <a:lnTo>
                  <a:pt x="348770" y="112026"/>
                </a:lnTo>
                <a:lnTo>
                  <a:pt x="375292" y="96650"/>
                </a:lnTo>
                <a:lnTo>
                  <a:pt x="390505" y="123009"/>
                </a:lnTo>
                <a:lnTo>
                  <a:pt x="363902" y="138304"/>
                </a:lnTo>
                <a:close/>
                <a:moveTo>
                  <a:pt x="455589" y="398641"/>
                </a:moveTo>
                <a:lnTo>
                  <a:pt x="406776" y="398641"/>
                </a:lnTo>
                <a:lnTo>
                  <a:pt x="406776" y="349827"/>
                </a:lnTo>
                <a:lnTo>
                  <a:pt x="455589" y="349827"/>
                </a:lnTo>
                <a:close/>
                <a:moveTo>
                  <a:pt x="455589" y="317285"/>
                </a:moveTo>
                <a:lnTo>
                  <a:pt x="406776" y="317285"/>
                </a:lnTo>
                <a:lnTo>
                  <a:pt x="406776" y="268472"/>
                </a:lnTo>
                <a:lnTo>
                  <a:pt x="455589" y="268472"/>
                </a:lnTo>
                <a:close/>
                <a:moveTo>
                  <a:pt x="455589" y="235930"/>
                </a:moveTo>
                <a:lnTo>
                  <a:pt x="406776" y="235930"/>
                </a:lnTo>
                <a:lnTo>
                  <a:pt x="406776" y="187117"/>
                </a:lnTo>
                <a:lnTo>
                  <a:pt x="455589" y="187117"/>
                </a:lnTo>
                <a:close/>
                <a:moveTo>
                  <a:pt x="536944" y="398641"/>
                </a:moveTo>
                <a:lnTo>
                  <a:pt x="488131" y="398641"/>
                </a:lnTo>
                <a:lnTo>
                  <a:pt x="488131" y="349827"/>
                </a:lnTo>
                <a:lnTo>
                  <a:pt x="536944" y="349827"/>
                </a:lnTo>
                <a:close/>
                <a:moveTo>
                  <a:pt x="536944" y="317285"/>
                </a:moveTo>
                <a:lnTo>
                  <a:pt x="488131" y="317285"/>
                </a:lnTo>
                <a:lnTo>
                  <a:pt x="488131" y="268472"/>
                </a:lnTo>
                <a:lnTo>
                  <a:pt x="536944" y="268472"/>
                </a:lnTo>
                <a:close/>
                <a:moveTo>
                  <a:pt x="536944" y="235930"/>
                </a:moveTo>
                <a:lnTo>
                  <a:pt x="488131" y="235930"/>
                </a:lnTo>
                <a:lnTo>
                  <a:pt x="488131" y="187117"/>
                </a:lnTo>
                <a:lnTo>
                  <a:pt x="536944" y="187117"/>
                </a:lnTo>
                <a:close/>
                <a:moveTo>
                  <a:pt x="618300" y="398641"/>
                </a:moveTo>
                <a:lnTo>
                  <a:pt x="569486" y="398641"/>
                </a:lnTo>
                <a:lnTo>
                  <a:pt x="569486" y="349827"/>
                </a:lnTo>
                <a:lnTo>
                  <a:pt x="618300" y="349827"/>
                </a:lnTo>
                <a:close/>
                <a:moveTo>
                  <a:pt x="618300" y="317285"/>
                </a:moveTo>
                <a:lnTo>
                  <a:pt x="569486" y="317285"/>
                </a:lnTo>
                <a:lnTo>
                  <a:pt x="569486" y="268472"/>
                </a:lnTo>
                <a:lnTo>
                  <a:pt x="618300" y="268472"/>
                </a:lnTo>
                <a:close/>
                <a:moveTo>
                  <a:pt x="618300" y="235930"/>
                </a:moveTo>
                <a:lnTo>
                  <a:pt x="569486" y="235930"/>
                </a:lnTo>
                <a:lnTo>
                  <a:pt x="569486" y="187117"/>
                </a:lnTo>
                <a:lnTo>
                  <a:pt x="618300" y="187117"/>
                </a:lnTo>
                <a:close/>
              </a:path>
            </a:pathLst>
          </a:custGeom>
          <a:solidFill>
            <a:srgbClr val="FFFFFF"/>
          </a:solidFill>
          <a:ln w="8037"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3A19470F-81EF-428D-9108-B66FD7FF7ED7}"/>
              </a:ext>
            </a:extLst>
          </p:cNvPr>
          <p:cNvSpPr/>
          <p:nvPr/>
        </p:nvSpPr>
        <p:spPr>
          <a:xfrm>
            <a:off x="8602250" y="3875438"/>
            <a:ext cx="283278" cy="164662"/>
          </a:xfrm>
          <a:custGeom>
            <a:avLst/>
            <a:gdLst>
              <a:gd name="connsiteX0" fmla="*/ 141639 w 283278"/>
              <a:gd name="connsiteY0" fmla="*/ 46047 h 164662"/>
              <a:gd name="connsiteX1" fmla="*/ 260337 w 283278"/>
              <a:gd name="connsiteY1" fmla="*/ 164663 h 164662"/>
              <a:gd name="connsiteX2" fmla="*/ 283279 w 283278"/>
              <a:gd name="connsiteY2" fmla="*/ 141721 h 164662"/>
              <a:gd name="connsiteX3" fmla="*/ 141639 w 283278"/>
              <a:gd name="connsiteY3" fmla="*/ 0 h 164662"/>
              <a:gd name="connsiteX4" fmla="*/ 0 w 283278"/>
              <a:gd name="connsiteY4" fmla="*/ 141721 h 164662"/>
              <a:gd name="connsiteX5" fmla="*/ 22942 w 283278"/>
              <a:gd name="connsiteY5" fmla="*/ 164663 h 164662"/>
              <a:gd name="connsiteX6" fmla="*/ 141639 w 283278"/>
              <a:gd name="connsiteY6" fmla="*/ 46047 h 16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78" h="164662">
                <a:moveTo>
                  <a:pt x="141639" y="46047"/>
                </a:moveTo>
                <a:lnTo>
                  <a:pt x="260337" y="164663"/>
                </a:lnTo>
                <a:lnTo>
                  <a:pt x="283279" y="141721"/>
                </a:lnTo>
                <a:lnTo>
                  <a:pt x="141639" y="0"/>
                </a:lnTo>
                <a:lnTo>
                  <a:pt x="0" y="141721"/>
                </a:lnTo>
                <a:lnTo>
                  <a:pt x="22942" y="164663"/>
                </a:lnTo>
                <a:lnTo>
                  <a:pt x="141639" y="46047"/>
                </a:lnTo>
                <a:close/>
              </a:path>
            </a:pathLst>
          </a:custGeom>
          <a:solidFill>
            <a:srgbClr val="F7BA5E"/>
          </a:solidFill>
          <a:ln w="8037" cap="flat">
            <a:noFill/>
            <a:prstDash val="solid"/>
            <a:miter/>
          </a:ln>
        </p:spPr>
        <p:txBody>
          <a:bodyPr rtlCol="0" anchor="ctr"/>
          <a:lstStyle/>
          <a:p>
            <a:endParaRPr lang="en-GB"/>
          </a:p>
        </p:txBody>
      </p:sp>
    </p:spTree>
    <p:extLst>
      <p:ext uri="{BB962C8B-B14F-4D97-AF65-F5344CB8AC3E}">
        <p14:creationId xmlns:p14="http://schemas.microsoft.com/office/powerpoint/2010/main" val="230065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D39DAB1A-5613-4040-AF1D-9D99460F58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A09A35BA-E644-E542-936B-F0D41EA6E670}"/>
              </a:ext>
            </a:extLst>
          </p:cNvPr>
          <p:cNvPicPr>
            <a:picLocks noChangeAspect="1"/>
          </p:cNvPicPr>
          <p:nvPr/>
        </p:nvPicPr>
        <p:blipFill>
          <a:blip r:embed="rId4"/>
          <a:stretch>
            <a:fillRect/>
          </a:stretch>
        </p:blipFill>
        <p:spPr>
          <a:xfrm>
            <a:off x="0" y="6226581"/>
            <a:ext cx="9413818" cy="317500"/>
          </a:xfrm>
          <a:prstGeom prst="rect">
            <a:avLst/>
          </a:prstGeom>
        </p:spPr>
      </p:pic>
      <p:pic>
        <p:nvPicPr>
          <p:cNvPr id="38" name="Picture 37">
            <a:extLst>
              <a:ext uri="{FF2B5EF4-FFF2-40B4-BE49-F238E27FC236}">
                <a16:creationId xmlns:a16="http://schemas.microsoft.com/office/drawing/2014/main" id="{2649A7C7-74F8-7049-A302-3E35D1AA506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0888C69-490F-3B43-9824-D9537E8F5535}"/>
              </a:ext>
            </a:extLst>
          </p:cNvPr>
          <p:cNvSpPr txBox="1"/>
          <p:nvPr/>
        </p:nvSpPr>
        <p:spPr>
          <a:xfrm>
            <a:off x="619913" y="2569051"/>
            <a:ext cx="1763523" cy="307777"/>
          </a:xfrm>
          <a:prstGeom prst="rect">
            <a:avLst/>
          </a:prstGeom>
          <a:noFill/>
        </p:spPr>
        <p:txBody>
          <a:bodyPr wrap="square" rtlCol="0">
            <a:spAutoFit/>
          </a:bodyPr>
          <a:lstStyle/>
          <a:p>
            <a:pPr algn="ctr">
              <a:spcAft>
                <a:spcPts val="300"/>
              </a:spcAft>
            </a:pPr>
            <a:r>
              <a:rPr lang="en-GB" sz="1400">
                <a:solidFill>
                  <a:schemeClr val="bg1"/>
                </a:solidFill>
                <a:cs typeface="Futura Medium" panose="020B0602020204020303" pitchFamily="34" charset="-79"/>
              </a:rPr>
              <a:t>Current state</a:t>
            </a:r>
          </a:p>
        </p:txBody>
      </p:sp>
      <p:sp>
        <p:nvSpPr>
          <p:cNvPr id="6" name="TextBox 5">
            <a:extLst>
              <a:ext uri="{FF2B5EF4-FFF2-40B4-BE49-F238E27FC236}">
                <a16:creationId xmlns:a16="http://schemas.microsoft.com/office/drawing/2014/main" id="{F29AC916-C9D2-8E41-939C-CA506AB2A740}"/>
              </a:ext>
            </a:extLst>
          </p:cNvPr>
          <p:cNvSpPr txBox="1"/>
          <p:nvPr/>
        </p:nvSpPr>
        <p:spPr>
          <a:xfrm>
            <a:off x="239711" y="4763857"/>
            <a:ext cx="1529289" cy="1308050"/>
          </a:xfrm>
          <a:prstGeom prst="rect">
            <a:avLst/>
          </a:prstGeom>
          <a:noFill/>
        </p:spPr>
        <p:txBody>
          <a:bodyPr wrap="square" rtlCol="0">
            <a:spAutoFit/>
          </a:bodyPr>
          <a:lstStyle/>
          <a:p>
            <a:pPr algn="ctr">
              <a:spcAft>
                <a:spcPts val="300"/>
              </a:spcAft>
            </a:pPr>
            <a:r>
              <a:rPr lang="en-GB" sz="1600" b="1" dirty="0">
                <a:solidFill>
                  <a:schemeClr val="bg1"/>
                </a:solidFill>
                <a:cs typeface="Futura Medium" panose="020B0602020204020303" pitchFamily="34" charset="-79"/>
              </a:rPr>
              <a:t>Rising Demand </a:t>
            </a:r>
            <a:r>
              <a:rPr lang="en-GB" sz="1400" dirty="0">
                <a:solidFill>
                  <a:schemeClr val="bg1"/>
                </a:solidFill>
              </a:rPr>
              <a:t> </a:t>
            </a:r>
          </a:p>
          <a:p>
            <a:pPr algn="ctr">
              <a:spcAft>
                <a:spcPts val="300"/>
              </a:spcAft>
            </a:pPr>
            <a:r>
              <a:rPr lang="en-GB" sz="1400" dirty="0">
                <a:solidFill>
                  <a:schemeClr val="bg1"/>
                </a:solidFill>
              </a:rPr>
              <a:t>Post-COVID backlogs </a:t>
            </a:r>
          </a:p>
          <a:p>
            <a:pPr algn="ctr">
              <a:spcAft>
                <a:spcPts val="300"/>
              </a:spcAft>
            </a:pPr>
            <a:endParaRPr lang="en-GB" sz="1400" dirty="0">
              <a:solidFill>
                <a:schemeClr val="bg1"/>
              </a:solidFill>
            </a:endParaRPr>
          </a:p>
        </p:txBody>
      </p:sp>
      <p:sp>
        <p:nvSpPr>
          <p:cNvPr id="14" name="TextBox 13">
            <a:extLst>
              <a:ext uri="{FF2B5EF4-FFF2-40B4-BE49-F238E27FC236}">
                <a16:creationId xmlns:a16="http://schemas.microsoft.com/office/drawing/2014/main" id="{BC194EE9-9B4B-8140-A4FE-E4D90DAEF67F}"/>
              </a:ext>
            </a:extLst>
          </p:cNvPr>
          <p:cNvSpPr txBox="1"/>
          <p:nvPr/>
        </p:nvSpPr>
        <p:spPr>
          <a:xfrm>
            <a:off x="403726" y="452363"/>
            <a:ext cx="8835523" cy="523220"/>
          </a:xfrm>
          <a:prstGeom prst="rect">
            <a:avLst/>
          </a:prstGeom>
          <a:noFill/>
        </p:spPr>
        <p:txBody>
          <a:bodyPr wrap="square" rtlCol="0">
            <a:spAutoFit/>
          </a:bodyPr>
          <a:lstStyle/>
          <a:p>
            <a:r>
              <a:rPr lang="en-GB" sz="2800" dirty="0">
                <a:solidFill>
                  <a:schemeClr val="bg1"/>
                </a:solidFill>
              </a:rPr>
              <a:t>The journey to a digital integrated health ecosystem</a:t>
            </a:r>
          </a:p>
        </p:txBody>
      </p:sp>
      <p:cxnSp>
        <p:nvCxnSpPr>
          <p:cNvPr id="16" name="Straight Connector 15">
            <a:extLst>
              <a:ext uri="{FF2B5EF4-FFF2-40B4-BE49-F238E27FC236}">
                <a16:creationId xmlns:a16="http://schemas.microsoft.com/office/drawing/2014/main" id="{A05CFC34-A292-A84B-9902-2A5E580BC6E4}"/>
              </a:ext>
            </a:extLst>
          </p:cNvPr>
          <p:cNvCxnSpPr>
            <a:cxnSpLocks/>
          </p:cNvCxnSpPr>
          <p:nvPr/>
        </p:nvCxnSpPr>
        <p:spPr>
          <a:xfrm>
            <a:off x="487180" y="966866"/>
            <a:ext cx="5097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F1549E07-6A1F-E041-93ED-2DD533B14711}"/>
              </a:ext>
            </a:extLst>
          </p:cNvPr>
          <p:cNvSpPr/>
          <p:nvPr/>
        </p:nvSpPr>
        <p:spPr>
          <a:xfrm>
            <a:off x="1091212" y="2949214"/>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7B3068F-143A-ED40-B3B6-17B9E921BA4E}"/>
              </a:ext>
            </a:extLst>
          </p:cNvPr>
          <p:cNvSpPr/>
          <p:nvPr/>
        </p:nvSpPr>
        <p:spPr>
          <a:xfrm>
            <a:off x="4301925" y="2949214"/>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17F25DD-8B28-4D4A-ABD1-1CC4514EE15E}"/>
              </a:ext>
            </a:extLst>
          </p:cNvPr>
          <p:cNvCxnSpPr>
            <a:stCxn id="30" idx="6"/>
            <a:endCxn id="27" idx="2"/>
          </p:cNvCxnSpPr>
          <p:nvPr/>
        </p:nvCxnSpPr>
        <p:spPr>
          <a:xfrm>
            <a:off x="1199212" y="3003214"/>
            <a:ext cx="31027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AF3F694-FB0A-0341-BFD1-150070BFE0D4}"/>
              </a:ext>
            </a:extLst>
          </p:cNvPr>
          <p:cNvCxnSpPr>
            <a:cxnSpLocks/>
          </p:cNvCxnSpPr>
          <p:nvPr/>
        </p:nvCxnSpPr>
        <p:spPr>
          <a:xfrm>
            <a:off x="4416800" y="3003214"/>
            <a:ext cx="25408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98BFF46-37D4-8A46-B96E-C5CF56122E9D}"/>
              </a:ext>
            </a:extLst>
          </p:cNvPr>
          <p:cNvCxnSpPr>
            <a:cxnSpLocks/>
            <a:stCxn id="27" idx="4"/>
          </p:cNvCxnSpPr>
          <p:nvPr/>
        </p:nvCxnSpPr>
        <p:spPr>
          <a:xfrm>
            <a:off x="4355925" y="3057214"/>
            <a:ext cx="0" cy="59576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1E38CA0-08AA-D94A-B083-F849113508E8}"/>
              </a:ext>
            </a:extLst>
          </p:cNvPr>
          <p:cNvCxnSpPr>
            <a:cxnSpLocks/>
          </p:cNvCxnSpPr>
          <p:nvPr/>
        </p:nvCxnSpPr>
        <p:spPr>
          <a:xfrm>
            <a:off x="1004356" y="3657333"/>
            <a:ext cx="6674084" cy="58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7CFECE1-2C3A-C247-8B4D-62B6487B6BF7}"/>
              </a:ext>
            </a:extLst>
          </p:cNvPr>
          <p:cNvCxnSpPr>
            <a:cxnSpLocks/>
          </p:cNvCxnSpPr>
          <p:nvPr/>
        </p:nvCxnSpPr>
        <p:spPr>
          <a:xfrm>
            <a:off x="6988120" y="3003214"/>
            <a:ext cx="567712" cy="0"/>
          </a:xfrm>
          <a:prstGeom prst="line">
            <a:avLst/>
          </a:prstGeom>
          <a:ln>
            <a:solidFill>
              <a:schemeClr val="bg1"/>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8A64EDC-3E24-824A-B914-DE1F4BFDD781}"/>
              </a:ext>
            </a:extLst>
          </p:cNvPr>
          <p:cNvCxnSpPr>
            <a:cxnSpLocks/>
          </p:cNvCxnSpPr>
          <p:nvPr/>
        </p:nvCxnSpPr>
        <p:spPr>
          <a:xfrm>
            <a:off x="1004356" y="3652983"/>
            <a:ext cx="0" cy="2217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76F0342-A4D7-E14E-9498-44C13DEC4E46}"/>
              </a:ext>
            </a:extLst>
          </p:cNvPr>
          <p:cNvCxnSpPr>
            <a:cxnSpLocks/>
          </p:cNvCxnSpPr>
          <p:nvPr/>
        </p:nvCxnSpPr>
        <p:spPr>
          <a:xfrm flipH="1">
            <a:off x="6023372" y="3652983"/>
            <a:ext cx="2944" cy="2217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0AEBE50-690F-D548-BCE5-27BF0787228A}"/>
              </a:ext>
            </a:extLst>
          </p:cNvPr>
          <p:cNvCxnSpPr>
            <a:cxnSpLocks/>
          </p:cNvCxnSpPr>
          <p:nvPr/>
        </p:nvCxnSpPr>
        <p:spPr>
          <a:xfrm>
            <a:off x="4350409" y="3652983"/>
            <a:ext cx="0" cy="2217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46C7308-D457-5643-8016-7C9AEE56FD2F}"/>
              </a:ext>
            </a:extLst>
          </p:cNvPr>
          <p:cNvCxnSpPr>
            <a:cxnSpLocks/>
          </p:cNvCxnSpPr>
          <p:nvPr/>
        </p:nvCxnSpPr>
        <p:spPr>
          <a:xfrm>
            <a:off x="2677447" y="3663205"/>
            <a:ext cx="0" cy="21150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426FEAB3-D233-8148-88C0-AF2E8A706696}"/>
              </a:ext>
            </a:extLst>
          </p:cNvPr>
          <p:cNvSpPr txBox="1"/>
          <p:nvPr/>
        </p:nvSpPr>
        <p:spPr>
          <a:xfrm>
            <a:off x="1853138" y="4763857"/>
            <a:ext cx="1635501" cy="1054135"/>
          </a:xfrm>
          <a:prstGeom prst="rect">
            <a:avLst/>
          </a:prstGeom>
          <a:noFill/>
        </p:spPr>
        <p:txBody>
          <a:bodyPr wrap="square" rtlCol="0">
            <a:spAutoFit/>
          </a:bodyPr>
          <a:lstStyle/>
          <a:p>
            <a:pPr algn="ctr">
              <a:spcAft>
                <a:spcPts val="300"/>
              </a:spcAft>
            </a:pPr>
            <a:r>
              <a:rPr lang="en-GB" sz="1600" b="1" dirty="0">
                <a:solidFill>
                  <a:schemeClr val="bg1"/>
                </a:solidFill>
                <a:cs typeface="Futura Medium" panose="020B0602020204020303" pitchFamily="34" charset="-79"/>
              </a:rPr>
              <a:t>Improving Outcomes</a:t>
            </a:r>
            <a:r>
              <a:rPr lang="en-GB" sz="1400" dirty="0">
                <a:solidFill>
                  <a:schemeClr val="bg1"/>
                </a:solidFill>
              </a:rPr>
              <a:t> </a:t>
            </a:r>
          </a:p>
          <a:p>
            <a:pPr algn="ctr">
              <a:spcAft>
                <a:spcPts val="300"/>
              </a:spcAft>
            </a:pPr>
            <a:r>
              <a:rPr lang="en-GB" sz="1400" dirty="0">
                <a:solidFill>
                  <a:schemeClr val="bg1"/>
                </a:solidFill>
              </a:rPr>
              <a:t>Preventative quality care</a:t>
            </a:r>
          </a:p>
        </p:txBody>
      </p:sp>
      <p:sp>
        <p:nvSpPr>
          <p:cNvPr id="51" name="TextBox 50">
            <a:extLst>
              <a:ext uri="{FF2B5EF4-FFF2-40B4-BE49-F238E27FC236}">
                <a16:creationId xmlns:a16="http://schemas.microsoft.com/office/drawing/2014/main" id="{8AB5800C-22F9-CA4C-98DE-480012817905}"/>
              </a:ext>
            </a:extLst>
          </p:cNvPr>
          <p:cNvSpPr txBox="1"/>
          <p:nvPr/>
        </p:nvSpPr>
        <p:spPr>
          <a:xfrm>
            <a:off x="5387239" y="4763857"/>
            <a:ext cx="1272265" cy="807913"/>
          </a:xfrm>
          <a:prstGeom prst="rect">
            <a:avLst/>
          </a:prstGeom>
          <a:noFill/>
        </p:spPr>
        <p:txBody>
          <a:bodyPr wrap="square" rtlCol="0">
            <a:spAutoFit/>
          </a:bodyPr>
          <a:lstStyle/>
          <a:p>
            <a:pPr algn="ctr">
              <a:spcAft>
                <a:spcPts val="300"/>
              </a:spcAft>
            </a:pPr>
            <a:r>
              <a:rPr lang="en-GB" sz="1600" b="1" dirty="0">
                <a:solidFill>
                  <a:schemeClr val="bg1"/>
                </a:solidFill>
                <a:cs typeface="Futura Medium" panose="020B0602020204020303" pitchFamily="34" charset="-79"/>
              </a:rPr>
              <a:t>Innovation</a:t>
            </a:r>
          </a:p>
          <a:p>
            <a:pPr algn="ctr">
              <a:spcAft>
                <a:spcPts val="300"/>
              </a:spcAft>
            </a:pPr>
            <a:r>
              <a:rPr lang="en-GB" sz="1400" dirty="0">
                <a:solidFill>
                  <a:schemeClr val="bg1"/>
                </a:solidFill>
              </a:rPr>
              <a:t> Adapting to change</a:t>
            </a:r>
          </a:p>
        </p:txBody>
      </p:sp>
      <p:sp>
        <p:nvSpPr>
          <p:cNvPr id="58" name="TextBox 57">
            <a:extLst>
              <a:ext uri="{FF2B5EF4-FFF2-40B4-BE49-F238E27FC236}">
                <a16:creationId xmlns:a16="http://schemas.microsoft.com/office/drawing/2014/main" id="{9773C595-679A-EC47-8B64-D5E537837C5C}"/>
              </a:ext>
            </a:extLst>
          </p:cNvPr>
          <p:cNvSpPr txBox="1"/>
          <p:nvPr/>
        </p:nvSpPr>
        <p:spPr>
          <a:xfrm>
            <a:off x="3776625" y="2569051"/>
            <a:ext cx="1158599" cy="307777"/>
          </a:xfrm>
          <a:prstGeom prst="rect">
            <a:avLst/>
          </a:prstGeom>
          <a:noFill/>
        </p:spPr>
        <p:txBody>
          <a:bodyPr wrap="square" rtlCol="0">
            <a:spAutoFit/>
          </a:bodyPr>
          <a:lstStyle/>
          <a:p>
            <a:pPr algn="ctr">
              <a:spcAft>
                <a:spcPts val="300"/>
              </a:spcAft>
            </a:pPr>
            <a:r>
              <a:rPr lang="en-GB" sz="1400">
                <a:solidFill>
                  <a:schemeClr val="bg1"/>
                </a:solidFill>
                <a:cs typeface="Futura Medium" panose="020B0602020204020303" pitchFamily="34" charset="-79"/>
              </a:rPr>
              <a:t>Needs</a:t>
            </a:r>
          </a:p>
        </p:txBody>
      </p:sp>
      <p:sp>
        <p:nvSpPr>
          <p:cNvPr id="59" name="TextBox 58">
            <a:extLst>
              <a:ext uri="{FF2B5EF4-FFF2-40B4-BE49-F238E27FC236}">
                <a16:creationId xmlns:a16="http://schemas.microsoft.com/office/drawing/2014/main" id="{9F65D92C-C319-E947-805C-D7275B5DD87C}"/>
              </a:ext>
            </a:extLst>
          </p:cNvPr>
          <p:cNvSpPr txBox="1"/>
          <p:nvPr/>
        </p:nvSpPr>
        <p:spPr>
          <a:xfrm>
            <a:off x="6841959" y="2569051"/>
            <a:ext cx="1443535" cy="307777"/>
          </a:xfrm>
          <a:prstGeom prst="rect">
            <a:avLst/>
          </a:prstGeom>
          <a:noFill/>
        </p:spPr>
        <p:txBody>
          <a:bodyPr wrap="square" rtlCol="0">
            <a:spAutoFit/>
          </a:bodyPr>
          <a:lstStyle/>
          <a:p>
            <a:pPr algn="ctr">
              <a:spcAft>
                <a:spcPts val="300"/>
              </a:spcAft>
            </a:pPr>
            <a:r>
              <a:rPr lang="en-GB" sz="1400">
                <a:solidFill>
                  <a:schemeClr val="bg1"/>
                </a:solidFill>
                <a:cs typeface="Futura Medium" panose="020B0602020204020303" pitchFamily="34" charset="-79"/>
              </a:rPr>
              <a:t>Future state</a:t>
            </a:r>
          </a:p>
        </p:txBody>
      </p:sp>
      <p:sp>
        <p:nvSpPr>
          <p:cNvPr id="25" name="Rectangle 24">
            <a:extLst>
              <a:ext uri="{FF2B5EF4-FFF2-40B4-BE49-F238E27FC236}">
                <a16:creationId xmlns:a16="http://schemas.microsoft.com/office/drawing/2014/main" id="{0C8A8535-1254-5549-B65D-5174F69D0A4E}"/>
              </a:ext>
            </a:extLst>
          </p:cNvPr>
          <p:cNvSpPr/>
          <p:nvPr/>
        </p:nvSpPr>
        <p:spPr>
          <a:xfrm>
            <a:off x="403726" y="1258115"/>
            <a:ext cx="6298709" cy="803618"/>
          </a:xfrm>
          <a:prstGeom prst="rect">
            <a:avLst/>
          </a:prstGeom>
        </p:spPr>
        <p:txBody>
          <a:bodyPr wrap="square">
            <a:spAutoFit/>
          </a:bodyPr>
          <a:lstStyle/>
          <a:p>
            <a:pPr>
              <a:lnSpc>
                <a:spcPts val="1880"/>
              </a:lnSpc>
            </a:pPr>
            <a:r>
              <a:rPr lang="en-GB" sz="1400" dirty="0">
                <a:solidFill>
                  <a:schemeClr val="bg1">
                    <a:alpha val="80000"/>
                  </a:schemeClr>
                </a:solidFill>
              </a:rPr>
              <a:t>Global megatrends and market pressures are influencing your organisations journey, to participate in the evolving digital integrated health ecosystem, creating five challenges.</a:t>
            </a:r>
          </a:p>
        </p:txBody>
      </p:sp>
      <p:pic>
        <p:nvPicPr>
          <p:cNvPr id="53" name="Picture 52">
            <a:extLst>
              <a:ext uri="{FF2B5EF4-FFF2-40B4-BE49-F238E27FC236}">
                <a16:creationId xmlns:a16="http://schemas.microsoft.com/office/drawing/2014/main" id="{A2C0AC47-F67E-FB49-9257-F9D172C2F89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871605" y="4124441"/>
            <a:ext cx="324000" cy="606195"/>
          </a:xfrm>
          <a:prstGeom prst="rect">
            <a:avLst/>
          </a:prstGeom>
        </p:spPr>
      </p:pic>
      <p:cxnSp>
        <p:nvCxnSpPr>
          <p:cNvPr id="31" name="Straight Connector 30">
            <a:extLst>
              <a:ext uri="{FF2B5EF4-FFF2-40B4-BE49-F238E27FC236}">
                <a16:creationId xmlns:a16="http://schemas.microsoft.com/office/drawing/2014/main" id="{ABFE27D9-8FDE-49D5-8E8E-FA424955E64F}"/>
              </a:ext>
            </a:extLst>
          </p:cNvPr>
          <p:cNvCxnSpPr>
            <a:cxnSpLocks/>
          </p:cNvCxnSpPr>
          <p:nvPr/>
        </p:nvCxnSpPr>
        <p:spPr>
          <a:xfrm flipH="1">
            <a:off x="7678440" y="3652983"/>
            <a:ext cx="2944" cy="2217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C4DDDE3-8842-4144-AD03-0D5288FCC1E7}"/>
              </a:ext>
            </a:extLst>
          </p:cNvPr>
          <p:cNvSpPr txBox="1"/>
          <p:nvPr/>
        </p:nvSpPr>
        <p:spPr>
          <a:xfrm>
            <a:off x="6797207" y="4763857"/>
            <a:ext cx="1776129" cy="1054135"/>
          </a:xfrm>
          <a:prstGeom prst="rect">
            <a:avLst/>
          </a:prstGeom>
          <a:noFill/>
        </p:spPr>
        <p:txBody>
          <a:bodyPr wrap="square" rtlCol="0">
            <a:spAutoFit/>
          </a:bodyPr>
          <a:lstStyle/>
          <a:p>
            <a:pPr algn="ctr">
              <a:spcAft>
                <a:spcPts val="300"/>
              </a:spcAft>
            </a:pPr>
            <a:r>
              <a:rPr lang="en-GB" sz="1600" b="1" dirty="0">
                <a:solidFill>
                  <a:schemeClr val="bg1"/>
                </a:solidFill>
                <a:cs typeface="Futura Medium" panose="020B0602020204020303" pitchFamily="34" charset="-79"/>
              </a:rPr>
              <a:t>Financial Stability</a:t>
            </a:r>
          </a:p>
          <a:p>
            <a:pPr algn="ctr">
              <a:spcAft>
                <a:spcPts val="300"/>
              </a:spcAft>
            </a:pPr>
            <a:r>
              <a:rPr lang="en-GB" sz="1400" dirty="0">
                <a:solidFill>
                  <a:schemeClr val="bg1"/>
                </a:solidFill>
              </a:rPr>
              <a:t>Meeting demand sustainably</a:t>
            </a:r>
          </a:p>
        </p:txBody>
      </p:sp>
      <p:sp>
        <p:nvSpPr>
          <p:cNvPr id="2" name="TextBox 1">
            <a:extLst>
              <a:ext uri="{FF2B5EF4-FFF2-40B4-BE49-F238E27FC236}">
                <a16:creationId xmlns:a16="http://schemas.microsoft.com/office/drawing/2014/main" id="{CF1518D8-8CE8-4736-908A-B03E6088339B}"/>
              </a:ext>
            </a:extLst>
          </p:cNvPr>
          <p:cNvSpPr txBox="1"/>
          <p:nvPr/>
        </p:nvSpPr>
        <p:spPr>
          <a:xfrm>
            <a:off x="3748990" y="4763857"/>
            <a:ext cx="1272265" cy="1054135"/>
          </a:xfrm>
          <a:prstGeom prst="rect">
            <a:avLst/>
          </a:prstGeom>
          <a:noFill/>
        </p:spPr>
        <p:txBody>
          <a:bodyPr wrap="square" rtlCol="0">
            <a:spAutoFit/>
          </a:bodyPr>
          <a:lstStyle/>
          <a:p>
            <a:pPr algn="ctr">
              <a:spcAft>
                <a:spcPts val="300"/>
              </a:spcAft>
            </a:pPr>
            <a:r>
              <a:rPr lang="en-GB" sz="1600" b="1" dirty="0">
                <a:solidFill>
                  <a:schemeClr val="bg1"/>
                </a:solidFill>
                <a:cs typeface="Futura Medium" panose="020B0602020204020303" pitchFamily="34" charset="-79"/>
              </a:rPr>
              <a:t>Skilled Workforce</a:t>
            </a:r>
          </a:p>
          <a:p>
            <a:pPr algn="ctr">
              <a:spcAft>
                <a:spcPts val="300"/>
              </a:spcAft>
            </a:pPr>
            <a:r>
              <a:rPr lang="en-GB" sz="1400" dirty="0">
                <a:solidFill>
                  <a:schemeClr val="bg1"/>
                </a:solidFill>
              </a:rPr>
              <a:t> Retention &amp; development </a:t>
            </a:r>
          </a:p>
        </p:txBody>
      </p:sp>
      <p:grpSp>
        <p:nvGrpSpPr>
          <p:cNvPr id="12" name="Group 11">
            <a:extLst>
              <a:ext uri="{FF2B5EF4-FFF2-40B4-BE49-F238E27FC236}">
                <a16:creationId xmlns:a16="http://schemas.microsoft.com/office/drawing/2014/main" id="{4DB1D7EF-C391-450A-9C7C-B37D93EC6A94}"/>
              </a:ext>
            </a:extLst>
          </p:cNvPr>
          <p:cNvGrpSpPr/>
          <p:nvPr/>
        </p:nvGrpSpPr>
        <p:grpSpPr>
          <a:xfrm>
            <a:off x="754652" y="4180513"/>
            <a:ext cx="484500" cy="484500"/>
            <a:chOff x="754652" y="4170719"/>
            <a:chExt cx="484500" cy="484500"/>
          </a:xfrm>
        </p:grpSpPr>
        <p:sp>
          <p:nvSpPr>
            <p:cNvPr id="8" name="Freeform: Shape 7">
              <a:extLst>
                <a:ext uri="{FF2B5EF4-FFF2-40B4-BE49-F238E27FC236}">
                  <a16:creationId xmlns:a16="http://schemas.microsoft.com/office/drawing/2014/main" id="{8755CDD4-4C0E-48C1-878C-8BC3ED9F9751}"/>
                </a:ext>
              </a:extLst>
            </p:cNvPr>
            <p:cNvSpPr/>
            <p:nvPr/>
          </p:nvSpPr>
          <p:spPr>
            <a:xfrm>
              <a:off x="754652" y="4170719"/>
              <a:ext cx="484500" cy="484500"/>
            </a:xfrm>
            <a:custGeom>
              <a:avLst/>
              <a:gdLst>
                <a:gd name="connsiteX0" fmla="*/ 42750 w 484500"/>
                <a:gd name="connsiteY0" fmla="*/ 0 h 484500"/>
                <a:gd name="connsiteX1" fmla="*/ 0 w 484500"/>
                <a:gd name="connsiteY1" fmla="*/ 0 h 484500"/>
                <a:gd name="connsiteX2" fmla="*/ 0 w 484500"/>
                <a:gd name="connsiteY2" fmla="*/ 484500 h 484500"/>
                <a:gd name="connsiteX3" fmla="*/ 484500 w 484500"/>
                <a:gd name="connsiteY3" fmla="*/ 484500 h 484500"/>
                <a:gd name="connsiteX4" fmla="*/ 484500 w 484500"/>
                <a:gd name="connsiteY4" fmla="*/ 441750 h 484500"/>
                <a:gd name="connsiteX5" fmla="*/ 42750 w 484500"/>
                <a:gd name="connsiteY5" fmla="*/ 441750 h 484500"/>
                <a:gd name="connsiteX6" fmla="*/ 42750 w 484500"/>
                <a:gd name="connsiteY6" fmla="*/ 0 h 48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500" h="484500">
                  <a:moveTo>
                    <a:pt x="42750" y="0"/>
                  </a:moveTo>
                  <a:lnTo>
                    <a:pt x="0" y="0"/>
                  </a:lnTo>
                  <a:lnTo>
                    <a:pt x="0" y="484500"/>
                  </a:lnTo>
                  <a:lnTo>
                    <a:pt x="484500" y="484500"/>
                  </a:lnTo>
                  <a:lnTo>
                    <a:pt x="484500" y="441750"/>
                  </a:lnTo>
                  <a:lnTo>
                    <a:pt x="42750" y="441750"/>
                  </a:lnTo>
                  <a:lnTo>
                    <a:pt x="42750" y="0"/>
                  </a:lnTo>
                  <a:close/>
                </a:path>
              </a:pathLst>
            </a:custGeom>
            <a:solidFill>
              <a:srgbClr val="FFFFFF"/>
            </a:solidFill>
            <a:ln w="7045"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F626F5BC-A541-4F80-A467-DA5667E3DA12}"/>
                </a:ext>
              </a:extLst>
            </p:cNvPr>
            <p:cNvSpPr/>
            <p:nvPr/>
          </p:nvSpPr>
          <p:spPr>
            <a:xfrm>
              <a:off x="826977" y="4242503"/>
              <a:ext cx="412174" cy="327215"/>
            </a:xfrm>
            <a:custGeom>
              <a:avLst/>
              <a:gdLst>
                <a:gd name="connsiteX0" fmla="*/ 105799 w 412174"/>
                <a:gd name="connsiteY0" fmla="*/ 327216 h 327215"/>
                <a:gd name="connsiteX1" fmla="*/ 307030 w 412174"/>
                <a:gd name="connsiteY1" fmla="*/ 156714 h 327215"/>
                <a:gd name="connsiteX2" fmla="*/ 374006 w 412174"/>
                <a:gd name="connsiteY2" fmla="*/ 68414 h 327215"/>
                <a:gd name="connsiteX3" fmla="*/ 412174 w 412174"/>
                <a:gd name="connsiteY3" fmla="*/ 98503 h 327215"/>
                <a:gd name="connsiteX4" fmla="*/ 400468 w 412174"/>
                <a:gd name="connsiteY4" fmla="*/ 0 h 327215"/>
                <a:gd name="connsiteX5" fmla="*/ 301965 w 412174"/>
                <a:gd name="connsiteY5" fmla="*/ 11706 h 327215"/>
                <a:gd name="connsiteX6" fmla="*/ 340390 w 412174"/>
                <a:gd name="connsiteY6" fmla="*/ 41966 h 327215"/>
                <a:gd name="connsiteX7" fmla="*/ 272517 w 412174"/>
                <a:gd name="connsiteY7" fmla="*/ 131485 h 327215"/>
                <a:gd name="connsiteX8" fmla="*/ 105799 w 412174"/>
                <a:gd name="connsiteY8" fmla="*/ 284466 h 327215"/>
                <a:gd name="connsiteX9" fmla="*/ 38026 w 412174"/>
                <a:gd name="connsiteY9" fmla="*/ 232453 h 327215"/>
                <a:gd name="connsiteX10" fmla="*/ 0 w 412174"/>
                <a:gd name="connsiteY10" fmla="*/ 251976 h 327215"/>
                <a:gd name="connsiteX11" fmla="*/ 105799 w 412174"/>
                <a:gd name="connsiteY11" fmla="*/ 327216 h 327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174" h="327215">
                  <a:moveTo>
                    <a:pt x="105799" y="327216"/>
                  </a:moveTo>
                  <a:cubicBezTo>
                    <a:pt x="182414" y="327216"/>
                    <a:pt x="240162" y="248199"/>
                    <a:pt x="307030" y="156714"/>
                  </a:cubicBezTo>
                  <a:cubicBezTo>
                    <a:pt x="328249" y="127687"/>
                    <a:pt x="350201" y="97741"/>
                    <a:pt x="374006" y="68414"/>
                  </a:cubicBezTo>
                  <a:lnTo>
                    <a:pt x="412174" y="98503"/>
                  </a:lnTo>
                  <a:lnTo>
                    <a:pt x="400468" y="0"/>
                  </a:lnTo>
                  <a:lnTo>
                    <a:pt x="301965" y="11706"/>
                  </a:lnTo>
                  <a:lnTo>
                    <a:pt x="340390" y="41966"/>
                  </a:lnTo>
                  <a:cubicBezTo>
                    <a:pt x="316115" y="71955"/>
                    <a:pt x="293935" y="102194"/>
                    <a:pt x="272517" y="131485"/>
                  </a:cubicBezTo>
                  <a:cubicBezTo>
                    <a:pt x="212525" y="213579"/>
                    <a:pt x="160712" y="284466"/>
                    <a:pt x="105799" y="284466"/>
                  </a:cubicBezTo>
                  <a:cubicBezTo>
                    <a:pt x="65586" y="284466"/>
                    <a:pt x="38268" y="232952"/>
                    <a:pt x="38026" y="232453"/>
                  </a:cubicBezTo>
                  <a:lnTo>
                    <a:pt x="0" y="251976"/>
                  </a:lnTo>
                  <a:cubicBezTo>
                    <a:pt x="1582" y="255089"/>
                    <a:pt x="39387" y="327216"/>
                    <a:pt x="105799" y="327216"/>
                  </a:cubicBezTo>
                  <a:close/>
                </a:path>
              </a:pathLst>
            </a:custGeom>
            <a:solidFill>
              <a:srgbClr val="BECF4C"/>
            </a:solidFill>
            <a:ln w="7045" cap="flat">
              <a:noFill/>
              <a:prstDash val="solid"/>
              <a:miter/>
            </a:ln>
          </p:spPr>
          <p:txBody>
            <a:bodyPr rtlCol="0" anchor="ctr"/>
            <a:lstStyle/>
            <a:p>
              <a:endParaRPr lang="en-GB"/>
            </a:p>
          </p:txBody>
        </p:sp>
      </p:grpSp>
      <p:grpSp>
        <p:nvGrpSpPr>
          <p:cNvPr id="21" name="Group 20">
            <a:extLst>
              <a:ext uri="{FF2B5EF4-FFF2-40B4-BE49-F238E27FC236}">
                <a16:creationId xmlns:a16="http://schemas.microsoft.com/office/drawing/2014/main" id="{7B3E12D4-112F-42A2-8224-7481EF1F9A54}"/>
              </a:ext>
            </a:extLst>
          </p:cNvPr>
          <p:cNvGrpSpPr/>
          <p:nvPr/>
        </p:nvGrpSpPr>
        <p:grpSpPr>
          <a:xfrm>
            <a:off x="2419313" y="4172774"/>
            <a:ext cx="499983" cy="499979"/>
            <a:chOff x="3126910" y="4132424"/>
            <a:chExt cx="499983" cy="499979"/>
          </a:xfrm>
        </p:grpSpPr>
        <p:sp>
          <p:nvSpPr>
            <p:cNvPr id="19" name="Freeform: Shape 18">
              <a:extLst>
                <a:ext uri="{FF2B5EF4-FFF2-40B4-BE49-F238E27FC236}">
                  <a16:creationId xmlns:a16="http://schemas.microsoft.com/office/drawing/2014/main" id="{4D349EAF-3B9F-4A93-9E84-62C2AB24C26A}"/>
                </a:ext>
              </a:extLst>
            </p:cNvPr>
            <p:cNvSpPr/>
            <p:nvPr/>
          </p:nvSpPr>
          <p:spPr>
            <a:xfrm>
              <a:off x="3221654" y="4227164"/>
              <a:ext cx="310499" cy="310500"/>
            </a:xfrm>
            <a:custGeom>
              <a:avLst/>
              <a:gdLst>
                <a:gd name="connsiteX0" fmla="*/ 155250 w 310499"/>
                <a:gd name="connsiteY0" fmla="*/ 0 h 310500"/>
                <a:gd name="connsiteX1" fmla="*/ 0 w 310499"/>
                <a:gd name="connsiteY1" fmla="*/ 155250 h 310500"/>
                <a:gd name="connsiteX2" fmla="*/ 155250 w 310499"/>
                <a:gd name="connsiteY2" fmla="*/ 310500 h 310500"/>
                <a:gd name="connsiteX3" fmla="*/ 310500 w 310499"/>
                <a:gd name="connsiteY3" fmla="*/ 155250 h 310500"/>
                <a:gd name="connsiteX4" fmla="*/ 155250 w 310499"/>
                <a:gd name="connsiteY4" fmla="*/ 0 h 310500"/>
                <a:gd name="connsiteX5" fmla="*/ 133178 w 310499"/>
                <a:gd name="connsiteY5" fmla="*/ 218457 h 310500"/>
                <a:gd name="connsiteX6" fmla="*/ 65522 w 310499"/>
                <a:gd name="connsiteY6" fmla="*/ 150795 h 310500"/>
                <a:gd name="connsiteX7" fmla="*/ 88513 w 310499"/>
                <a:gd name="connsiteY7" fmla="*/ 127804 h 310500"/>
                <a:gd name="connsiteX8" fmla="*/ 133178 w 310499"/>
                <a:gd name="connsiteY8" fmla="*/ 172469 h 310500"/>
                <a:gd name="connsiteX9" fmla="*/ 224654 w 310499"/>
                <a:gd name="connsiteY9" fmla="*/ 81000 h 310500"/>
                <a:gd name="connsiteX10" fmla="*/ 247644 w 310499"/>
                <a:gd name="connsiteY10" fmla="*/ 103990 h 31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499" h="310500">
                  <a:moveTo>
                    <a:pt x="155250" y="0"/>
                  </a:moveTo>
                  <a:cubicBezTo>
                    <a:pt x="69508" y="0"/>
                    <a:pt x="0" y="69508"/>
                    <a:pt x="0" y="155250"/>
                  </a:cubicBezTo>
                  <a:cubicBezTo>
                    <a:pt x="0" y="240992"/>
                    <a:pt x="69508" y="310500"/>
                    <a:pt x="155250" y="310500"/>
                  </a:cubicBezTo>
                  <a:cubicBezTo>
                    <a:pt x="240993" y="310500"/>
                    <a:pt x="310500" y="240992"/>
                    <a:pt x="310500" y="155250"/>
                  </a:cubicBezTo>
                  <a:cubicBezTo>
                    <a:pt x="310403" y="69548"/>
                    <a:pt x="240952" y="97"/>
                    <a:pt x="155250" y="0"/>
                  </a:cubicBezTo>
                  <a:close/>
                  <a:moveTo>
                    <a:pt x="133178" y="218457"/>
                  </a:moveTo>
                  <a:lnTo>
                    <a:pt x="65522" y="150795"/>
                  </a:lnTo>
                  <a:lnTo>
                    <a:pt x="88513" y="127804"/>
                  </a:lnTo>
                  <a:lnTo>
                    <a:pt x="133178" y="172469"/>
                  </a:lnTo>
                  <a:lnTo>
                    <a:pt x="224654" y="81000"/>
                  </a:lnTo>
                  <a:lnTo>
                    <a:pt x="247644" y="103990"/>
                  </a:lnTo>
                  <a:close/>
                </a:path>
              </a:pathLst>
            </a:custGeom>
            <a:solidFill>
              <a:srgbClr val="FFFFFF"/>
            </a:solidFill>
            <a:ln w="6747"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D13BBE37-F929-49C1-9155-88F274C40F73}"/>
                </a:ext>
              </a:extLst>
            </p:cNvPr>
            <p:cNvSpPr/>
            <p:nvPr/>
          </p:nvSpPr>
          <p:spPr>
            <a:xfrm>
              <a:off x="3126910" y="4132424"/>
              <a:ext cx="499983" cy="499979"/>
            </a:xfrm>
            <a:custGeom>
              <a:avLst/>
              <a:gdLst>
                <a:gd name="connsiteX0" fmla="*/ 480304 w 499983"/>
                <a:gd name="connsiteY0" fmla="*/ 258528 h 499979"/>
                <a:gd name="connsiteX1" fmla="*/ 480304 w 499983"/>
                <a:gd name="connsiteY1" fmla="*/ 241451 h 499979"/>
                <a:gd name="connsiteX2" fmla="*/ 496936 w 499983"/>
                <a:gd name="connsiteY2" fmla="*/ 221073 h 499979"/>
                <a:gd name="connsiteX3" fmla="*/ 495024 w 499983"/>
                <a:gd name="connsiteY3" fmla="*/ 202077 h 499979"/>
                <a:gd name="connsiteX4" fmla="*/ 493790 w 499983"/>
                <a:gd name="connsiteY4" fmla="*/ 201180 h 499979"/>
                <a:gd name="connsiteX5" fmla="*/ 471671 w 499983"/>
                <a:gd name="connsiteY5" fmla="*/ 186938 h 499979"/>
                <a:gd name="connsiteX6" fmla="*/ 466392 w 499983"/>
                <a:gd name="connsiteY6" fmla="*/ 170704 h 499979"/>
                <a:gd name="connsiteX7" fmla="*/ 475916 w 499983"/>
                <a:gd name="connsiteY7" fmla="*/ 146175 h 499979"/>
                <a:gd name="connsiteX8" fmla="*/ 468221 w 499983"/>
                <a:gd name="connsiteY8" fmla="*/ 128702 h 499979"/>
                <a:gd name="connsiteX9" fmla="*/ 466777 w 499983"/>
                <a:gd name="connsiteY9" fmla="*/ 128233 h 499979"/>
                <a:gd name="connsiteX10" fmla="*/ 441336 w 499983"/>
                <a:gd name="connsiteY10" fmla="*/ 121524 h 499979"/>
                <a:gd name="connsiteX11" fmla="*/ 431299 w 499983"/>
                <a:gd name="connsiteY11" fmla="*/ 107713 h 499979"/>
                <a:gd name="connsiteX12" fmla="*/ 432777 w 499983"/>
                <a:gd name="connsiteY12" fmla="*/ 81442 h 499979"/>
                <a:gd name="connsiteX13" fmla="*/ 420055 w 499983"/>
                <a:gd name="connsiteY13" fmla="*/ 67206 h 499979"/>
                <a:gd name="connsiteX14" fmla="*/ 418541 w 499983"/>
                <a:gd name="connsiteY14" fmla="*/ 67206 h 499979"/>
                <a:gd name="connsiteX15" fmla="*/ 392270 w 499983"/>
                <a:gd name="connsiteY15" fmla="*/ 68685 h 499979"/>
                <a:gd name="connsiteX16" fmla="*/ 378460 w 499983"/>
                <a:gd name="connsiteY16" fmla="*/ 58647 h 499979"/>
                <a:gd name="connsiteX17" fmla="*/ 371750 w 499983"/>
                <a:gd name="connsiteY17" fmla="*/ 33207 h 499979"/>
                <a:gd name="connsiteX18" fmla="*/ 355253 w 499983"/>
                <a:gd name="connsiteY18" fmla="*/ 23598 h 499979"/>
                <a:gd name="connsiteX19" fmla="*/ 353809 w 499983"/>
                <a:gd name="connsiteY19" fmla="*/ 24067 h 499979"/>
                <a:gd name="connsiteX20" fmla="*/ 329279 w 499983"/>
                <a:gd name="connsiteY20" fmla="*/ 33591 h 499979"/>
                <a:gd name="connsiteX21" fmla="*/ 313046 w 499983"/>
                <a:gd name="connsiteY21" fmla="*/ 28313 h 499979"/>
                <a:gd name="connsiteX22" fmla="*/ 298803 w 499983"/>
                <a:gd name="connsiteY22" fmla="*/ 6193 h 499979"/>
                <a:gd name="connsiteX23" fmla="*/ 280144 w 499983"/>
                <a:gd name="connsiteY23" fmla="*/ 2151 h 499979"/>
                <a:gd name="connsiteX24" fmla="*/ 278911 w 499983"/>
                <a:gd name="connsiteY24" fmla="*/ 3048 h 499979"/>
                <a:gd name="connsiteX25" fmla="*/ 258533 w 499983"/>
                <a:gd name="connsiteY25" fmla="*/ 19680 h 499979"/>
                <a:gd name="connsiteX26" fmla="*/ 241455 w 499983"/>
                <a:gd name="connsiteY26" fmla="*/ 19680 h 499979"/>
                <a:gd name="connsiteX27" fmla="*/ 221077 w 499983"/>
                <a:gd name="connsiteY27" fmla="*/ 3048 h 499979"/>
                <a:gd name="connsiteX28" fmla="*/ 202081 w 499983"/>
                <a:gd name="connsiteY28" fmla="*/ 4960 h 499979"/>
                <a:gd name="connsiteX29" fmla="*/ 201185 w 499983"/>
                <a:gd name="connsiteY29" fmla="*/ 6193 h 499979"/>
                <a:gd name="connsiteX30" fmla="*/ 186942 w 499983"/>
                <a:gd name="connsiteY30" fmla="*/ 28313 h 499979"/>
                <a:gd name="connsiteX31" fmla="*/ 170708 w 499983"/>
                <a:gd name="connsiteY31" fmla="*/ 33591 h 499979"/>
                <a:gd name="connsiteX32" fmla="*/ 146179 w 499983"/>
                <a:gd name="connsiteY32" fmla="*/ 24067 h 499979"/>
                <a:gd name="connsiteX33" fmla="*/ 128707 w 499983"/>
                <a:gd name="connsiteY33" fmla="*/ 31763 h 499979"/>
                <a:gd name="connsiteX34" fmla="*/ 128237 w 499983"/>
                <a:gd name="connsiteY34" fmla="*/ 33207 h 499979"/>
                <a:gd name="connsiteX35" fmla="*/ 121528 w 499983"/>
                <a:gd name="connsiteY35" fmla="*/ 58647 h 499979"/>
                <a:gd name="connsiteX36" fmla="*/ 107717 w 499983"/>
                <a:gd name="connsiteY36" fmla="*/ 68685 h 499979"/>
                <a:gd name="connsiteX37" fmla="*/ 81446 w 499983"/>
                <a:gd name="connsiteY37" fmla="*/ 67206 h 499979"/>
                <a:gd name="connsiteX38" fmla="*/ 67211 w 499983"/>
                <a:gd name="connsiteY38" fmla="*/ 79928 h 499979"/>
                <a:gd name="connsiteX39" fmla="*/ 67211 w 499983"/>
                <a:gd name="connsiteY39" fmla="*/ 81442 h 499979"/>
                <a:gd name="connsiteX40" fmla="*/ 68689 w 499983"/>
                <a:gd name="connsiteY40" fmla="*/ 107713 h 499979"/>
                <a:gd name="connsiteX41" fmla="*/ 58652 w 499983"/>
                <a:gd name="connsiteY41" fmla="*/ 121524 h 499979"/>
                <a:gd name="connsiteX42" fmla="*/ 33211 w 499983"/>
                <a:gd name="connsiteY42" fmla="*/ 128233 h 499979"/>
                <a:gd name="connsiteX43" fmla="*/ 23602 w 499983"/>
                <a:gd name="connsiteY43" fmla="*/ 144731 h 499979"/>
                <a:gd name="connsiteX44" fmla="*/ 24071 w 499983"/>
                <a:gd name="connsiteY44" fmla="*/ 146175 h 499979"/>
                <a:gd name="connsiteX45" fmla="*/ 33596 w 499983"/>
                <a:gd name="connsiteY45" fmla="*/ 170704 h 499979"/>
                <a:gd name="connsiteX46" fmla="*/ 28317 w 499983"/>
                <a:gd name="connsiteY46" fmla="*/ 186938 h 499979"/>
                <a:gd name="connsiteX47" fmla="*/ 6197 w 499983"/>
                <a:gd name="connsiteY47" fmla="*/ 201180 h 499979"/>
                <a:gd name="connsiteX48" fmla="*/ 2148 w 499983"/>
                <a:gd name="connsiteY48" fmla="*/ 219838 h 499979"/>
                <a:gd name="connsiteX49" fmla="*/ 3045 w 499983"/>
                <a:gd name="connsiteY49" fmla="*/ 221073 h 499979"/>
                <a:gd name="connsiteX50" fmla="*/ 19684 w 499983"/>
                <a:gd name="connsiteY50" fmla="*/ 241451 h 499979"/>
                <a:gd name="connsiteX51" fmla="*/ 19684 w 499983"/>
                <a:gd name="connsiteY51" fmla="*/ 258528 h 499979"/>
                <a:gd name="connsiteX52" fmla="*/ 3045 w 499983"/>
                <a:gd name="connsiteY52" fmla="*/ 278907 h 499979"/>
                <a:gd name="connsiteX53" fmla="*/ 4963 w 499983"/>
                <a:gd name="connsiteY53" fmla="*/ 297902 h 499979"/>
                <a:gd name="connsiteX54" fmla="*/ 6197 w 499983"/>
                <a:gd name="connsiteY54" fmla="*/ 298799 h 499979"/>
                <a:gd name="connsiteX55" fmla="*/ 28317 w 499983"/>
                <a:gd name="connsiteY55" fmla="*/ 313041 h 499979"/>
                <a:gd name="connsiteX56" fmla="*/ 33596 w 499983"/>
                <a:gd name="connsiteY56" fmla="*/ 329275 h 499979"/>
                <a:gd name="connsiteX57" fmla="*/ 24071 w 499983"/>
                <a:gd name="connsiteY57" fmla="*/ 353805 h 499979"/>
                <a:gd name="connsiteX58" fmla="*/ 31767 w 499983"/>
                <a:gd name="connsiteY58" fmla="*/ 371277 h 499979"/>
                <a:gd name="connsiteX59" fmla="*/ 33211 w 499983"/>
                <a:gd name="connsiteY59" fmla="*/ 371746 h 499979"/>
                <a:gd name="connsiteX60" fmla="*/ 58652 w 499983"/>
                <a:gd name="connsiteY60" fmla="*/ 378456 h 499979"/>
                <a:gd name="connsiteX61" fmla="*/ 68689 w 499983"/>
                <a:gd name="connsiteY61" fmla="*/ 392266 h 499979"/>
                <a:gd name="connsiteX62" fmla="*/ 67211 w 499983"/>
                <a:gd name="connsiteY62" fmla="*/ 418537 h 499979"/>
                <a:gd name="connsiteX63" fmla="*/ 79932 w 499983"/>
                <a:gd name="connsiteY63" fmla="*/ 432773 h 499979"/>
                <a:gd name="connsiteX64" fmla="*/ 81446 w 499983"/>
                <a:gd name="connsiteY64" fmla="*/ 432773 h 499979"/>
                <a:gd name="connsiteX65" fmla="*/ 107717 w 499983"/>
                <a:gd name="connsiteY65" fmla="*/ 431295 h 499979"/>
                <a:gd name="connsiteX66" fmla="*/ 121528 w 499983"/>
                <a:gd name="connsiteY66" fmla="*/ 441332 h 499979"/>
                <a:gd name="connsiteX67" fmla="*/ 128237 w 499983"/>
                <a:gd name="connsiteY67" fmla="*/ 466773 h 499979"/>
                <a:gd name="connsiteX68" fmla="*/ 144735 w 499983"/>
                <a:gd name="connsiteY68" fmla="*/ 476381 h 499979"/>
                <a:gd name="connsiteX69" fmla="*/ 146179 w 499983"/>
                <a:gd name="connsiteY69" fmla="*/ 475912 h 499979"/>
                <a:gd name="connsiteX70" fmla="*/ 170708 w 499983"/>
                <a:gd name="connsiteY70" fmla="*/ 466388 h 499979"/>
                <a:gd name="connsiteX71" fmla="*/ 186942 w 499983"/>
                <a:gd name="connsiteY71" fmla="*/ 471666 h 499979"/>
                <a:gd name="connsiteX72" fmla="*/ 201185 w 499983"/>
                <a:gd name="connsiteY72" fmla="*/ 493786 h 499979"/>
                <a:gd name="connsiteX73" fmla="*/ 219844 w 499983"/>
                <a:gd name="connsiteY73" fmla="*/ 497828 h 499979"/>
                <a:gd name="connsiteX74" fmla="*/ 221077 w 499983"/>
                <a:gd name="connsiteY74" fmla="*/ 496932 h 499979"/>
                <a:gd name="connsiteX75" fmla="*/ 241455 w 499983"/>
                <a:gd name="connsiteY75" fmla="*/ 480300 h 499979"/>
                <a:gd name="connsiteX76" fmla="*/ 258533 w 499983"/>
                <a:gd name="connsiteY76" fmla="*/ 480300 h 499979"/>
                <a:gd name="connsiteX77" fmla="*/ 278911 w 499983"/>
                <a:gd name="connsiteY77" fmla="*/ 496932 h 499979"/>
                <a:gd name="connsiteX78" fmla="*/ 297907 w 499983"/>
                <a:gd name="connsiteY78" fmla="*/ 495019 h 499979"/>
                <a:gd name="connsiteX79" fmla="*/ 298803 w 499983"/>
                <a:gd name="connsiteY79" fmla="*/ 493786 h 499979"/>
                <a:gd name="connsiteX80" fmla="*/ 313046 w 499983"/>
                <a:gd name="connsiteY80" fmla="*/ 471666 h 499979"/>
                <a:gd name="connsiteX81" fmla="*/ 329279 w 499983"/>
                <a:gd name="connsiteY81" fmla="*/ 466388 h 499979"/>
                <a:gd name="connsiteX82" fmla="*/ 353809 w 499983"/>
                <a:gd name="connsiteY82" fmla="*/ 475912 h 499979"/>
                <a:gd name="connsiteX83" fmla="*/ 371281 w 499983"/>
                <a:gd name="connsiteY83" fmla="*/ 468216 h 499979"/>
                <a:gd name="connsiteX84" fmla="*/ 371750 w 499983"/>
                <a:gd name="connsiteY84" fmla="*/ 466773 h 499979"/>
                <a:gd name="connsiteX85" fmla="*/ 378460 w 499983"/>
                <a:gd name="connsiteY85" fmla="*/ 441332 h 499979"/>
                <a:gd name="connsiteX86" fmla="*/ 392270 w 499983"/>
                <a:gd name="connsiteY86" fmla="*/ 431295 h 499979"/>
                <a:gd name="connsiteX87" fmla="*/ 418541 w 499983"/>
                <a:gd name="connsiteY87" fmla="*/ 432773 h 499979"/>
                <a:gd name="connsiteX88" fmla="*/ 432777 w 499983"/>
                <a:gd name="connsiteY88" fmla="*/ 420051 h 499979"/>
                <a:gd name="connsiteX89" fmla="*/ 432777 w 499983"/>
                <a:gd name="connsiteY89" fmla="*/ 418537 h 499979"/>
                <a:gd name="connsiteX90" fmla="*/ 431299 w 499983"/>
                <a:gd name="connsiteY90" fmla="*/ 392266 h 499979"/>
                <a:gd name="connsiteX91" fmla="*/ 441336 w 499983"/>
                <a:gd name="connsiteY91" fmla="*/ 378456 h 499979"/>
                <a:gd name="connsiteX92" fmla="*/ 466777 w 499983"/>
                <a:gd name="connsiteY92" fmla="*/ 371746 h 499979"/>
                <a:gd name="connsiteX93" fmla="*/ 476386 w 499983"/>
                <a:gd name="connsiteY93" fmla="*/ 355248 h 499979"/>
                <a:gd name="connsiteX94" fmla="*/ 475916 w 499983"/>
                <a:gd name="connsiteY94" fmla="*/ 353805 h 499979"/>
                <a:gd name="connsiteX95" fmla="*/ 466392 w 499983"/>
                <a:gd name="connsiteY95" fmla="*/ 329275 h 499979"/>
                <a:gd name="connsiteX96" fmla="*/ 471671 w 499983"/>
                <a:gd name="connsiteY96" fmla="*/ 313041 h 499979"/>
                <a:gd name="connsiteX97" fmla="*/ 493790 w 499983"/>
                <a:gd name="connsiteY97" fmla="*/ 298799 h 499979"/>
                <a:gd name="connsiteX98" fmla="*/ 497832 w 499983"/>
                <a:gd name="connsiteY98" fmla="*/ 280140 h 499979"/>
                <a:gd name="connsiteX99" fmla="*/ 496936 w 499983"/>
                <a:gd name="connsiteY99" fmla="*/ 278907 h 499979"/>
                <a:gd name="connsiteX100" fmla="*/ 249994 w 499983"/>
                <a:gd name="connsiteY100" fmla="*/ 425490 h 499979"/>
                <a:gd name="connsiteX101" fmla="*/ 74494 w 499983"/>
                <a:gd name="connsiteY101" fmla="*/ 249990 h 499979"/>
                <a:gd name="connsiteX102" fmla="*/ 249994 w 499983"/>
                <a:gd name="connsiteY102" fmla="*/ 74490 h 499979"/>
                <a:gd name="connsiteX103" fmla="*/ 425494 w 499983"/>
                <a:gd name="connsiteY103" fmla="*/ 249990 h 499979"/>
                <a:gd name="connsiteX104" fmla="*/ 249994 w 499983"/>
                <a:gd name="connsiteY104" fmla="*/ 425490 h 49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99983" h="499979">
                  <a:moveTo>
                    <a:pt x="480304" y="258528"/>
                  </a:moveTo>
                  <a:cubicBezTo>
                    <a:pt x="476246" y="253559"/>
                    <a:pt x="476246" y="246420"/>
                    <a:pt x="480304" y="241451"/>
                  </a:cubicBezTo>
                  <a:lnTo>
                    <a:pt x="496936" y="221073"/>
                  </a:lnTo>
                  <a:cubicBezTo>
                    <a:pt x="501654" y="215299"/>
                    <a:pt x="500797" y="206794"/>
                    <a:pt x="495024" y="202077"/>
                  </a:cubicBezTo>
                  <a:cubicBezTo>
                    <a:pt x="494629" y="201755"/>
                    <a:pt x="494218" y="201456"/>
                    <a:pt x="493790" y="201180"/>
                  </a:cubicBezTo>
                  <a:lnTo>
                    <a:pt x="471671" y="186938"/>
                  </a:lnTo>
                  <a:cubicBezTo>
                    <a:pt x="466279" y="183467"/>
                    <a:pt x="464073" y="176682"/>
                    <a:pt x="466392" y="170704"/>
                  </a:cubicBezTo>
                  <a:lnTo>
                    <a:pt x="475916" y="146175"/>
                  </a:lnTo>
                  <a:cubicBezTo>
                    <a:pt x="478616" y="139225"/>
                    <a:pt x="475171" y="131402"/>
                    <a:pt x="468221" y="128702"/>
                  </a:cubicBezTo>
                  <a:cubicBezTo>
                    <a:pt x="467749" y="128519"/>
                    <a:pt x="467267" y="128362"/>
                    <a:pt x="466777" y="128233"/>
                  </a:cubicBezTo>
                  <a:lnTo>
                    <a:pt x="441336" y="121524"/>
                  </a:lnTo>
                  <a:cubicBezTo>
                    <a:pt x="435135" y="119889"/>
                    <a:pt x="430940" y="114116"/>
                    <a:pt x="431299" y="107713"/>
                  </a:cubicBezTo>
                  <a:lnTo>
                    <a:pt x="432777" y="81442"/>
                  </a:lnTo>
                  <a:cubicBezTo>
                    <a:pt x="433195" y="73998"/>
                    <a:pt x="427499" y="67624"/>
                    <a:pt x="420055" y="67206"/>
                  </a:cubicBezTo>
                  <a:cubicBezTo>
                    <a:pt x="419551" y="67178"/>
                    <a:pt x="419046" y="67178"/>
                    <a:pt x="418541" y="67206"/>
                  </a:cubicBezTo>
                  <a:lnTo>
                    <a:pt x="392270" y="68685"/>
                  </a:lnTo>
                  <a:cubicBezTo>
                    <a:pt x="385867" y="69044"/>
                    <a:pt x="380095" y="64849"/>
                    <a:pt x="378460" y="58647"/>
                  </a:cubicBezTo>
                  <a:lnTo>
                    <a:pt x="371750" y="33207"/>
                  </a:lnTo>
                  <a:cubicBezTo>
                    <a:pt x="369848" y="25998"/>
                    <a:pt x="362462" y="21696"/>
                    <a:pt x="355253" y="23598"/>
                  </a:cubicBezTo>
                  <a:cubicBezTo>
                    <a:pt x="354763" y="23727"/>
                    <a:pt x="354281" y="23883"/>
                    <a:pt x="353809" y="24067"/>
                  </a:cubicBezTo>
                  <a:lnTo>
                    <a:pt x="329279" y="33591"/>
                  </a:lnTo>
                  <a:cubicBezTo>
                    <a:pt x="323301" y="35911"/>
                    <a:pt x="316517" y="33704"/>
                    <a:pt x="313046" y="28313"/>
                  </a:cubicBezTo>
                  <a:lnTo>
                    <a:pt x="298803" y="6193"/>
                  </a:lnTo>
                  <a:cubicBezTo>
                    <a:pt x="294767" y="-76"/>
                    <a:pt x="286413" y="-1885"/>
                    <a:pt x="280144" y="2151"/>
                  </a:cubicBezTo>
                  <a:cubicBezTo>
                    <a:pt x="279716" y="2427"/>
                    <a:pt x="279304" y="2726"/>
                    <a:pt x="278911" y="3048"/>
                  </a:cubicBezTo>
                  <a:lnTo>
                    <a:pt x="258533" y="19680"/>
                  </a:lnTo>
                  <a:cubicBezTo>
                    <a:pt x="253563" y="23738"/>
                    <a:pt x="246425" y="23738"/>
                    <a:pt x="241455" y="19680"/>
                  </a:cubicBezTo>
                  <a:lnTo>
                    <a:pt x="221077" y="3048"/>
                  </a:lnTo>
                  <a:cubicBezTo>
                    <a:pt x="215303" y="-1670"/>
                    <a:pt x="206799" y="-813"/>
                    <a:pt x="202081" y="4960"/>
                  </a:cubicBezTo>
                  <a:cubicBezTo>
                    <a:pt x="201759" y="5354"/>
                    <a:pt x="201460" y="5766"/>
                    <a:pt x="201185" y="6193"/>
                  </a:cubicBezTo>
                  <a:lnTo>
                    <a:pt x="186942" y="28313"/>
                  </a:lnTo>
                  <a:cubicBezTo>
                    <a:pt x="183471" y="33704"/>
                    <a:pt x="176686" y="35911"/>
                    <a:pt x="170708" y="33591"/>
                  </a:cubicBezTo>
                  <a:lnTo>
                    <a:pt x="146179" y="24067"/>
                  </a:lnTo>
                  <a:cubicBezTo>
                    <a:pt x="139229" y="21367"/>
                    <a:pt x="131407" y="24813"/>
                    <a:pt x="128707" y="31763"/>
                  </a:cubicBezTo>
                  <a:cubicBezTo>
                    <a:pt x="128524" y="32235"/>
                    <a:pt x="128366" y="32717"/>
                    <a:pt x="128237" y="33207"/>
                  </a:cubicBezTo>
                  <a:lnTo>
                    <a:pt x="121528" y="58647"/>
                  </a:lnTo>
                  <a:cubicBezTo>
                    <a:pt x="119893" y="64849"/>
                    <a:pt x="114120" y="69044"/>
                    <a:pt x="107717" y="68685"/>
                  </a:cubicBezTo>
                  <a:lnTo>
                    <a:pt x="81446" y="67206"/>
                  </a:lnTo>
                  <a:cubicBezTo>
                    <a:pt x="74003" y="66788"/>
                    <a:pt x="67628" y="72484"/>
                    <a:pt x="67211" y="79928"/>
                  </a:cubicBezTo>
                  <a:cubicBezTo>
                    <a:pt x="67182" y="80432"/>
                    <a:pt x="67182" y="80938"/>
                    <a:pt x="67211" y="81442"/>
                  </a:cubicBezTo>
                  <a:lnTo>
                    <a:pt x="68689" y="107713"/>
                  </a:lnTo>
                  <a:cubicBezTo>
                    <a:pt x="69048" y="114116"/>
                    <a:pt x="64853" y="119889"/>
                    <a:pt x="58652" y="121524"/>
                  </a:cubicBezTo>
                  <a:lnTo>
                    <a:pt x="33211" y="128233"/>
                  </a:lnTo>
                  <a:cubicBezTo>
                    <a:pt x="26002" y="130135"/>
                    <a:pt x="21700" y="137522"/>
                    <a:pt x="23602" y="144731"/>
                  </a:cubicBezTo>
                  <a:cubicBezTo>
                    <a:pt x="23731" y="145220"/>
                    <a:pt x="23888" y="145703"/>
                    <a:pt x="24071" y="146175"/>
                  </a:cubicBezTo>
                  <a:lnTo>
                    <a:pt x="33596" y="170704"/>
                  </a:lnTo>
                  <a:cubicBezTo>
                    <a:pt x="35915" y="176683"/>
                    <a:pt x="33708" y="183467"/>
                    <a:pt x="28317" y="186938"/>
                  </a:cubicBezTo>
                  <a:lnTo>
                    <a:pt x="6197" y="201180"/>
                  </a:lnTo>
                  <a:cubicBezTo>
                    <a:pt x="-73" y="205214"/>
                    <a:pt x="-1886" y="213568"/>
                    <a:pt x="2148" y="219838"/>
                  </a:cubicBezTo>
                  <a:cubicBezTo>
                    <a:pt x="2423" y="220266"/>
                    <a:pt x="2723" y="220678"/>
                    <a:pt x="3045" y="221073"/>
                  </a:cubicBezTo>
                  <a:lnTo>
                    <a:pt x="19684" y="241451"/>
                  </a:lnTo>
                  <a:cubicBezTo>
                    <a:pt x="23742" y="246420"/>
                    <a:pt x="23742" y="253559"/>
                    <a:pt x="19684" y="258528"/>
                  </a:cubicBezTo>
                  <a:lnTo>
                    <a:pt x="3045" y="278907"/>
                  </a:lnTo>
                  <a:cubicBezTo>
                    <a:pt x="-1671" y="284681"/>
                    <a:pt x="-812" y="293186"/>
                    <a:pt x="4963" y="297902"/>
                  </a:cubicBezTo>
                  <a:cubicBezTo>
                    <a:pt x="5357" y="298224"/>
                    <a:pt x="5769" y="298523"/>
                    <a:pt x="6197" y="298799"/>
                  </a:cubicBezTo>
                  <a:lnTo>
                    <a:pt x="28317" y="313041"/>
                  </a:lnTo>
                  <a:cubicBezTo>
                    <a:pt x="33708" y="316512"/>
                    <a:pt x="35915" y="323297"/>
                    <a:pt x="33596" y="329275"/>
                  </a:cubicBezTo>
                  <a:lnTo>
                    <a:pt x="24071" y="353805"/>
                  </a:lnTo>
                  <a:cubicBezTo>
                    <a:pt x="21371" y="360754"/>
                    <a:pt x="24817" y="368577"/>
                    <a:pt x="31767" y="371277"/>
                  </a:cubicBezTo>
                  <a:cubicBezTo>
                    <a:pt x="32239" y="371460"/>
                    <a:pt x="32721" y="371617"/>
                    <a:pt x="33211" y="371746"/>
                  </a:cubicBezTo>
                  <a:lnTo>
                    <a:pt x="58652" y="378456"/>
                  </a:lnTo>
                  <a:cubicBezTo>
                    <a:pt x="64853" y="380090"/>
                    <a:pt x="69048" y="385863"/>
                    <a:pt x="68689" y="392266"/>
                  </a:cubicBezTo>
                  <a:lnTo>
                    <a:pt x="67211" y="418537"/>
                  </a:lnTo>
                  <a:cubicBezTo>
                    <a:pt x="66793" y="425981"/>
                    <a:pt x="72488" y="432355"/>
                    <a:pt x="79932" y="432773"/>
                  </a:cubicBezTo>
                  <a:cubicBezTo>
                    <a:pt x="80437" y="432801"/>
                    <a:pt x="80942" y="432801"/>
                    <a:pt x="81446" y="432773"/>
                  </a:cubicBezTo>
                  <a:lnTo>
                    <a:pt x="107717" y="431295"/>
                  </a:lnTo>
                  <a:cubicBezTo>
                    <a:pt x="114120" y="430935"/>
                    <a:pt x="119893" y="435131"/>
                    <a:pt x="121528" y="441332"/>
                  </a:cubicBezTo>
                  <a:lnTo>
                    <a:pt x="128237" y="466773"/>
                  </a:lnTo>
                  <a:cubicBezTo>
                    <a:pt x="130140" y="473982"/>
                    <a:pt x="137526" y="478283"/>
                    <a:pt x="144735" y="476381"/>
                  </a:cubicBezTo>
                  <a:cubicBezTo>
                    <a:pt x="145224" y="476252"/>
                    <a:pt x="145707" y="476096"/>
                    <a:pt x="146179" y="475912"/>
                  </a:cubicBezTo>
                  <a:lnTo>
                    <a:pt x="170708" y="466388"/>
                  </a:lnTo>
                  <a:cubicBezTo>
                    <a:pt x="176686" y="464069"/>
                    <a:pt x="183471" y="466275"/>
                    <a:pt x="186942" y="471666"/>
                  </a:cubicBezTo>
                  <a:lnTo>
                    <a:pt x="201185" y="493786"/>
                  </a:lnTo>
                  <a:cubicBezTo>
                    <a:pt x="205221" y="500055"/>
                    <a:pt x="213575" y="501864"/>
                    <a:pt x="219844" y="497828"/>
                  </a:cubicBezTo>
                  <a:cubicBezTo>
                    <a:pt x="220272" y="497553"/>
                    <a:pt x="220683" y="497254"/>
                    <a:pt x="221077" y="496932"/>
                  </a:cubicBezTo>
                  <a:lnTo>
                    <a:pt x="241455" y="480300"/>
                  </a:lnTo>
                  <a:cubicBezTo>
                    <a:pt x="246425" y="476241"/>
                    <a:pt x="253563" y="476241"/>
                    <a:pt x="258533" y="480300"/>
                  </a:cubicBezTo>
                  <a:lnTo>
                    <a:pt x="278911" y="496932"/>
                  </a:lnTo>
                  <a:cubicBezTo>
                    <a:pt x="284685" y="501649"/>
                    <a:pt x="293189" y="500793"/>
                    <a:pt x="297907" y="495019"/>
                  </a:cubicBezTo>
                  <a:cubicBezTo>
                    <a:pt x="298229" y="494625"/>
                    <a:pt x="298528" y="494213"/>
                    <a:pt x="298803" y="493786"/>
                  </a:cubicBezTo>
                  <a:lnTo>
                    <a:pt x="313046" y="471666"/>
                  </a:lnTo>
                  <a:cubicBezTo>
                    <a:pt x="316517" y="466275"/>
                    <a:pt x="323302" y="464069"/>
                    <a:pt x="329279" y="466388"/>
                  </a:cubicBezTo>
                  <a:lnTo>
                    <a:pt x="353809" y="475912"/>
                  </a:lnTo>
                  <a:cubicBezTo>
                    <a:pt x="360759" y="478612"/>
                    <a:pt x="368581" y="475166"/>
                    <a:pt x="371281" y="468216"/>
                  </a:cubicBezTo>
                  <a:cubicBezTo>
                    <a:pt x="371464" y="467745"/>
                    <a:pt x="371622" y="467263"/>
                    <a:pt x="371750" y="466773"/>
                  </a:cubicBezTo>
                  <a:lnTo>
                    <a:pt x="378460" y="441332"/>
                  </a:lnTo>
                  <a:cubicBezTo>
                    <a:pt x="380095" y="435131"/>
                    <a:pt x="385867" y="430935"/>
                    <a:pt x="392270" y="431295"/>
                  </a:cubicBezTo>
                  <a:lnTo>
                    <a:pt x="418541" y="432773"/>
                  </a:lnTo>
                  <a:cubicBezTo>
                    <a:pt x="425985" y="433191"/>
                    <a:pt x="432359" y="427495"/>
                    <a:pt x="432777" y="420051"/>
                  </a:cubicBezTo>
                  <a:cubicBezTo>
                    <a:pt x="432806" y="419547"/>
                    <a:pt x="432806" y="419041"/>
                    <a:pt x="432777" y="418537"/>
                  </a:cubicBezTo>
                  <a:lnTo>
                    <a:pt x="431299" y="392266"/>
                  </a:lnTo>
                  <a:cubicBezTo>
                    <a:pt x="430940" y="385863"/>
                    <a:pt x="435135" y="380090"/>
                    <a:pt x="441336" y="378456"/>
                  </a:cubicBezTo>
                  <a:lnTo>
                    <a:pt x="466777" y="371746"/>
                  </a:lnTo>
                  <a:cubicBezTo>
                    <a:pt x="473986" y="369844"/>
                    <a:pt x="478288" y="362457"/>
                    <a:pt x="476386" y="355248"/>
                  </a:cubicBezTo>
                  <a:cubicBezTo>
                    <a:pt x="476257" y="354759"/>
                    <a:pt x="476100" y="354276"/>
                    <a:pt x="475916" y="353805"/>
                  </a:cubicBezTo>
                  <a:lnTo>
                    <a:pt x="466392" y="329275"/>
                  </a:lnTo>
                  <a:cubicBezTo>
                    <a:pt x="464073" y="323297"/>
                    <a:pt x="466279" y="316512"/>
                    <a:pt x="471671" y="313041"/>
                  </a:cubicBezTo>
                  <a:lnTo>
                    <a:pt x="493790" y="298799"/>
                  </a:lnTo>
                  <a:cubicBezTo>
                    <a:pt x="500059" y="294762"/>
                    <a:pt x="501869" y="286409"/>
                    <a:pt x="497832" y="280140"/>
                  </a:cubicBezTo>
                  <a:cubicBezTo>
                    <a:pt x="497557" y="279712"/>
                    <a:pt x="497258" y="279300"/>
                    <a:pt x="496936" y="278907"/>
                  </a:cubicBezTo>
                  <a:close/>
                  <a:moveTo>
                    <a:pt x="249994" y="425490"/>
                  </a:moveTo>
                  <a:cubicBezTo>
                    <a:pt x="153068" y="425490"/>
                    <a:pt x="74494" y="346916"/>
                    <a:pt x="74494" y="249990"/>
                  </a:cubicBezTo>
                  <a:cubicBezTo>
                    <a:pt x="74494" y="153064"/>
                    <a:pt x="153068" y="74490"/>
                    <a:pt x="249994" y="74490"/>
                  </a:cubicBezTo>
                  <a:cubicBezTo>
                    <a:pt x="346920" y="74490"/>
                    <a:pt x="425494" y="153064"/>
                    <a:pt x="425494" y="249990"/>
                  </a:cubicBezTo>
                  <a:cubicBezTo>
                    <a:pt x="425386" y="346871"/>
                    <a:pt x="346875" y="425382"/>
                    <a:pt x="249994" y="425490"/>
                  </a:cubicBezTo>
                  <a:close/>
                </a:path>
              </a:pathLst>
            </a:custGeom>
            <a:solidFill>
              <a:srgbClr val="BECF4C"/>
            </a:solidFill>
            <a:ln w="6747" cap="flat">
              <a:noFill/>
              <a:prstDash val="solid"/>
              <a:miter/>
            </a:ln>
          </p:spPr>
          <p:txBody>
            <a:bodyPr rtlCol="0" anchor="ctr"/>
            <a:lstStyle/>
            <a:p>
              <a:endParaRPr lang="en-GB"/>
            </a:p>
          </p:txBody>
        </p:sp>
      </p:grpSp>
      <p:grpSp>
        <p:nvGrpSpPr>
          <p:cNvPr id="24" name="Graphic 22" descr="Stethoscope with solid fill">
            <a:extLst>
              <a:ext uri="{FF2B5EF4-FFF2-40B4-BE49-F238E27FC236}">
                <a16:creationId xmlns:a16="http://schemas.microsoft.com/office/drawing/2014/main" id="{77F401E7-FBE9-40DF-A4FD-44240EF6183E}"/>
              </a:ext>
            </a:extLst>
          </p:cNvPr>
          <p:cNvGrpSpPr/>
          <p:nvPr/>
        </p:nvGrpSpPr>
        <p:grpSpPr>
          <a:xfrm>
            <a:off x="4062409" y="4134763"/>
            <a:ext cx="576000" cy="576000"/>
            <a:chOff x="4062409" y="4075337"/>
            <a:chExt cx="576000" cy="576000"/>
          </a:xfrm>
        </p:grpSpPr>
        <p:sp>
          <p:nvSpPr>
            <p:cNvPr id="26" name="Freeform: Shape 25">
              <a:extLst>
                <a:ext uri="{FF2B5EF4-FFF2-40B4-BE49-F238E27FC236}">
                  <a16:creationId xmlns:a16="http://schemas.microsoft.com/office/drawing/2014/main" id="{E3727BDF-A079-493D-933F-AE2DCF697BBB}"/>
                </a:ext>
              </a:extLst>
            </p:cNvPr>
            <p:cNvSpPr/>
            <p:nvPr/>
          </p:nvSpPr>
          <p:spPr>
            <a:xfrm>
              <a:off x="4146409" y="4099337"/>
              <a:ext cx="408000" cy="528000"/>
            </a:xfrm>
            <a:custGeom>
              <a:avLst/>
              <a:gdLst>
                <a:gd name="connsiteX0" fmla="*/ 342000 w 408000"/>
                <a:gd name="connsiteY0" fmla="*/ 240000 h 528000"/>
                <a:gd name="connsiteX1" fmla="*/ 300000 w 408000"/>
                <a:gd name="connsiteY1" fmla="*/ 198000 h 528000"/>
                <a:gd name="connsiteX2" fmla="*/ 342000 w 408000"/>
                <a:gd name="connsiteY2" fmla="*/ 156000 h 528000"/>
                <a:gd name="connsiteX3" fmla="*/ 384000 w 408000"/>
                <a:gd name="connsiteY3" fmla="*/ 198000 h 528000"/>
                <a:gd name="connsiteX4" fmla="*/ 342000 w 408000"/>
                <a:gd name="connsiteY4" fmla="*/ 240000 h 528000"/>
                <a:gd name="connsiteX5" fmla="*/ 408000 w 408000"/>
                <a:gd name="connsiteY5" fmla="*/ 198000 h 528000"/>
                <a:gd name="connsiteX6" fmla="*/ 342000 w 408000"/>
                <a:gd name="connsiteY6" fmla="*/ 132000 h 528000"/>
                <a:gd name="connsiteX7" fmla="*/ 276000 w 408000"/>
                <a:gd name="connsiteY7" fmla="*/ 198000 h 528000"/>
                <a:gd name="connsiteX8" fmla="*/ 324000 w 408000"/>
                <a:gd name="connsiteY8" fmla="*/ 261600 h 528000"/>
                <a:gd name="connsiteX9" fmla="*/ 324000 w 408000"/>
                <a:gd name="connsiteY9" fmla="*/ 402000 h 528000"/>
                <a:gd name="connsiteX10" fmla="*/ 234000 w 408000"/>
                <a:gd name="connsiteY10" fmla="*/ 492000 h 528000"/>
                <a:gd name="connsiteX11" fmla="*/ 144000 w 408000"/>
                <a:gd name="connsiteY11" fmla="*/ 402000 h 528000"/>
                <a:gd name="connsiteX12" fmla="*/ 144000 w 408000"/>
                <a:gd name="connsiteY12" fmla="*/ 340800 h 528000"/>
                <a:gd name="connsiteX13" fmla="*/ 252000 w 408000"/>
                <a:gd name="connsiteY13" fmla="*/ 216000 h 528000"/>
                <a:gd name="connsiteX14" fmla="*/ 240000 w 408000"/>
                <a:gd name="connsiteY14" fmla="*/ 195600 h 528000"/>
                <a:gd name="connsiteX15" fmla="*/ 240000 w 408000"/>
                <a:gd name="connsiteY15" fmla="*/ 48000 h 528000"/>
                <a:gd name="connsiteX16" fmla="*/ 208800 w 408000"/>
                <a:gd name="connsiteY16" fmla="*/ 12600 h 528000"/>
                <a:gd name="connsiteX17" fmla="*/ 192000 w 408000"/>
                <a:gd name="connsiteY17" fmla="*/ 0 h 528000"/>
                <a:gd name="connsiteX18" fmla="*/ 186000 w 408000"/>
                <a:gd name="connsiteY18" fmla="*/ 0 h 528000"/>
                <a:gd name="connsiteX19" fmla="*/ 162000 w 408000"/>
                <a:gd name="connsiteY19" fmla="*/ 24000 h 528000"/>
                <a:gd name="connsiteX20" fmla="*/ 186000 w 408000"/>
                <a:gd name="connsiteY20" fmla="*/ 48000 h 528000"/>
                <a:gd name="connsiteX21" fmla="*/ 192000 w 408000"/>
                <a:gd name="connsiteY21" fmla="*/ 48000 h 528000"/>
                <a:gd name="connsiteX22" fmla="*/ 208800 w 408000"/>
                <a:gd name="connsiteY22" fmla="*/ 37200 h 528000"/>
                <a:gd name="connsiteX23" fmla="*/ 216000 w 408000"/>
                <a:gd name="connsiteY23" fmla="*/ 48000 h 528000"/>
                <a:gd name="connsiteX24" fmla="*/ 216000 w 408000"/>
                <a:gd name="connsiteY24" fmla="*/ 195600 h 528000"/>
                <a:gd name="connsiteX25" fmla="*/ 204000 w 408000"/>
                <a:gd name="connsiteY25" fmla="*/ 216000 h 528000"/>
                <a:gd name="connsiteX26" fmla="*/ 126000 w 408000"/>
                <a:gd name="connsiteY26" fmla="*/ 294000 h 528000"/>
                <a:gd name="connsiteX27" fmla="*/ 48000 w 408000"/>
                <a:gd name="connsiteY27" fmla="*/ 216000 h 528000"/>
                <a:gd name="connsiteX28" fmla="*/ 36000 w 408000"/>
                <a:gd name="connsiteY28" fmla="*/ 195600 h 528000"/>
                <a:gd name="connsiteX29" fmla="*/ 36000 w 408000"/>
                <a:gd name="connsiteY29" fmla="*/ 48000 h 528000"/>
                <a:gd name="connsiteX30" fmla="*/ 43200 w 408000"/>
                <a:gd name="connsiteY30" fmla="*/ 37200 h 528000"/>
                <a:gd name="connsiteX31" fmla="*/ 60000 w 408000"/>
                <a:gd name="connsiteY31" fmla="*/ 48000 h 528000"/>
                <a:gd name="connsiteX32" fmla="*/ 66000 w 408000"/>
                <a:gd name="connsiteY32" fmla="*/ 48000 h 528000"/>
                <a:gd name="connsiteX33" fmla="*/ 90000 w 408000"/>
                <a:gd name="connsiteY33" fmla="*/ 24000 h 528000"/>
                <a:gd name="connsiteX34" fmla="*/ 66000 w 408000"/>
                <a:gd name="connsiteY34" fmla="*/ 0 h 528000"/>
                <a:gd name="connsiteX35" fmla="*/ 60000 w 408000"/>
                <a:gd name="connsiteY35" fmla="*/ 0 h 528000"/>
                <a:gd name="connsiteX36" fmla="*/ 43200 w 408000"/>
                <a:gd name="connsiteY36" fmla="*/ 12600 h 528000"/>
                <a:gd name="connsiteX37" fmla="*/ 12000 w 408000"/>
                <a:gd name="connsiteY37" fmla="*/ 48000 h 528000"/>
                <a:gd name="connsiteX38" fmla="*/ 12000 w 408000"/>
                <a:gd name="connsiteY38" fmla="*/ 195600 h 528000"/>
                <a:gd name="connsiteX39" fmla="*/ 0 w 408000"/>
                <a:gd name="connsiteY39" fmla="*/ 216000 h 528000"/>
                <a:gd name="connsiteX40" fmla="*/ 108000 w 408000"/>
                <a:gd name="connsiteY40" fmla="*/ 340800 h 528000"/>
                <a:gd name="connsiteX41" fmla="*/ 108000 w 408000"/>
                <a:gd name="connsiteY41" fmla="*/ 402000 h 528000"/>
                <a:gd name="connsiteX42" fmla="*/ 234000 w 408000"/>
                <a:gd name="connsiteY42" fmla="*/ 528000 h 528000"/>
                <a:gd name="connsiteX43" fmla="*/ 360000 w 408000"/>
                <a:gd name="connsiteY43" fmla="*/ 402000 h 528000"/>
                <a:gd name="connsiteX44" fmla="*/ 360000 w 408000"/>
                <a:gd name="connsiteY44" fmla="*/ 261600 h 528000"/>
                <a:gd name="connsiteX45" fmla="*/ 408000 w 408000"/>
                <a:gd name="connsiteY45" fmla="*/ 198000 h 5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08000" h="528000">
                  <a:moveTo>
                    <a:pt x="342000" y="240000"/>
                  </a:moveTo>
                  <a:cubicBezTo>
                    <a:pt x="318600" y="240000"/>
                    <a:pt x="300000" y="221400"/>
                    <a:pt x="300000" y="198000"/>
                  </a:cubicBezTo>
                  <a:cubicBezTo>
                    <a:pt x="300000" y="174600"/>
                    <a:pt x="318600" y="156000"/>
                    <a:pt x="342000" y="156000"/>
                  </a:cubicBezTo>
                  <a:cubicBezTo>
                    <a:pt x="365400" y="156000"/>
                    <a:pt x="384000" y="174600"/>
                    <a:pt x="384000" y="198000"/>
                  </a:cubicBezTo>
                  <a:cubicBezTo>
                    <a:pt x="384000" y="221400"/>
                    <a:pt x="365400" y="240000"/>
                    <a:pt x="342000" y="240000"/>
                  </a:cubicBezTo>
                  <a:close/>
                  <a:moveTo>
                    <a:pt x="408000" y="198000"/>
                  </a:moveTo>
                  <a:cubicBezTo>
                    <a:pt x="408000" y="161400"/>
                    <a:pt x="378600" y="132000"/>
                    <a:pt x="342000" y="132000"/>
                  </a:cubicBezTo>
                  <a:cubicBezTo>
                    <a:pt x="305400" y="132000"/>
                    <a:pt x="276000" y="161400"/>
                    <a:pt x="276000" y="198000"/>
                  </a:cubicBezTo>
                  <a:cubicBezTo>
                    <a:pt x="276000" y="228000"/>
                    <a:pt x="296400" y="253800"/>
                    <a:pt x="324000" y="261600"/>
                  </a:cubicBezTo>
                  <a:lnTo>
                    <a:pt x="324000" y="402000"/>
                  </a:lnTo>
                  <a:cubicBezTo>
                    <a:pt x="324000" y="451800"/>
                    <a:pt x="283800" y="492000"/>
                    <a:pt x="234000" y="492000"/>
                  </a:cubicBezTo>
                  <a:cubicBezTo>
                    <a:pt x="184200" y="492000"/>
                    <a:pt x="144000" y="451800"/>
                    <a:pt x="144000" y="402000"/>
                  </a:cubicBezTo>
                  <a:lnTo>
                    <a:pt x="144000" y="340800"/>
                  </a:lnTo>
                  <a:cubicBezTo>
                    <a:pt x="205200" y="331800"/>
                    <a:pt x="252000" y="279600"/>
                    <a:pt x="252000" y="216000"/>
                  </a:cubicBezTo>
                  <a:cubicBezTo>
                    <a:pt x="252000" y="207000"/>
                    <a:pt x="247200" y="199200"/>
                    <a:pt x="240000" y="195600"/>
                  </a:cubicBezTo>
                  <a:lnTo>
                    <a:pt x="240000" y="48000"/>
                  </a:lnTo>
                  <a:cubicBezTo>
                    <a:pt x="240000" y="30000"/>
                    <a:pt x="226200" y="15000"/>
                    <a:pt x="208800" y="12600"/>
                  </a:cubicBezTo>
                  <a:cubicBezTo>
                    <a:pt x="206400" y="5400"/>
                    <a:pt x="199800" y="0"/>
                    <a:pt x="192000" y="0"/>
                  </a:cubicBezTo>
                  <a:lnTo>
                    <a:pt x="186000" y="0"/>
                  </a:lnTo>
                  <a:cubicBezTo>
                    <a:pt x="172800" y="0"/>
                    <a:pt x="162000" y="10800"/>
                    <a:pt x="162000" y="24000"/>
                  </a:cubicBezTo>
                  <a:cubicBezTo>
                    <a:pt x="162000" y="37200"/>
                    <a:pt x="172800" y="48000"/>
                    <a:pt x="186000" y="48000"/>
                  </a:cubicBezTo>
                  <a:lnTo>
                    <a:pt x="192000" y="48000"/>
                  </a:lnTo>
                  <a:cubicBezTo>
                    <a:pt x="199200" y="48000"/>
                    <a:pt x="205800" y="43200"/>
                    <a:pt x="208800" y="37200"/>
                  </a:cubicBezTo>
                  <a:cubicBezTo>
                    <a:pt x="213000" y="39000"/>
                    <a:pt x="216000" y="43200"/>
                    <a:pt x="216000" y="48000"/>
                  </a:cubicBezTo>
                  <a:lnTo>
                    <a:pt x="216000" y="195600"/>
                  </a:lnTo>
                  <a:cubicBezTo>
                    <a:pt x="208800" y="199800"/>
                    <a:pt x="204000" y="207600"/>
                    <a:pt x="204000" y="216000"/>
                  </a:cubicBezTo>
                  <a:cubicBezTo>
                    <a:pt x="204000" y="259200"/>
                    <a:pt x="169200" y="294000"/>
                    <a:pt x="126000" y="294000"/>
                  </a:cubicBezTo>
                  <a:cubicBezTo>
                    <a:pt x="82800" y="294000"/>
                    <a:pt x="48000" y="259200"/>
                    <a:pt x="48000" y="216000"/>
                  </a:cubicBezTo>
                  <a:cubicBezTo>
                    <a:pt x="48000" y="207000"/>
                    <a:pt x="43200" y="199200"/>
                    <a:pt x="36000" y="195600"/>
                  </a:cubicBezTo>
                  <a:lnTo>
                    <a:pt x="36000" y="48000"/>
                  </a:lnTo>
                  <a:cubicBezTo>
                    <a:pt x="36000" y="43200"/>
                    <a:pt x="39000" y="39000"/>
                    <a:pt x="43200" y="37200"/>
                  </a:cubicBezTo>
                  <a:cubicBezTo>
                    <a:pt x="46200" y="43800"/>
                    <a:pt x="52200" y="48000"/>
                    <a:pt x="60000" y="48000"/>
                  </a:cubicBezTo>
                  <a:lnTo>
                    <a:pt x="66000" y="48000"/>
                  </a:lnTo>
                  <a:cubicBezTo>
                    <a:pt x="79200" y="48000"/>
                    <a:pt x="90000" y="37200"/>
                    <a:pt x="90000" y="24000"/>
                  </a:cubicBezTo>
                  <a:cubicBezTo>
                    <a:pt x="90000" y="10800"/>
                    <a:pt x="79200" y="0"/>
                    <a:pt x="66000" y="0"/>
                  </a:cubicBezTo>
                  <a:lnTo>
                    <a:pt x="60000" y="0"/>
                  </a:lnTo>
                  <a:cubicBezTo>
                    <a:pt x="52200" y="0"/>
                    <a:pt x="45600" y="5400"/>
                    <a:pt x="43200" y="12600"/>
                  </a:cubicBezTo>
                  <a:cubicBezTo>
                    <a:pt x="25800" y="15000"/>
                    <a:pt x="12000" y="30000"/>
                    <a:pt x="12000" y="48000"/>
                  </a:cubicBezTo>
                  <a:lnTo>
                    <a:pt x="12000" y="195600"/>
                  </a:lnTo>
                  <a:cubicBezTo>
                    <a:pt x="4800" y="199800"/>
                    <a:pt x="0" y="207600"/>
                    <a:pt x="0" y="216000"/>
                  </a:cubicBezTo>
                  <a:cubicBezTo>
                    <a:pt x="0" y="279600"/>
                    <a:pt x="46800" y="331800"/>
                    <a:pt x="108000" y="340800"/>
                  </a:cubicBezTo>
                  <a:lnTo>
                    <a:pt x="108000" y="402000"/>
                  </a:lnTo>
                  <a:cubicBezTo>
                    <a:pt x="108000" y="471600"/>
                    <a:pt x="164400" y="528000"/>
                    <a:pt x="234000" y="528000"/>
                  </a:cubicBezTo>
                  <a:cubicBezTo>
                    <a:pt x="303600" y="528000"/>
                    <a:pt x="360000" y="471600"/>
                    <a:pt x="360000" y="402000"/>
                  </a:cubicBezTo>
                  <a:lnTo>
                    <a:pt x="360000" y="261600"/>
                  </a:lnTo>
                  <a:cubicBezTo>
                    <a:pt x="387600" y="253800"/>
                    <a:pt x="408000" y="228000"/>
                    <a:pt x="408000" y="198000"/>
                  </a:cubicBezTo>
                  <a:close/>
                </a:path>
              </a:pathLst>
            </a:custGeom>
            <a:solidFill>
              <a:srgbClr val="FFFFFF"/>
            </a:solidFill>
            <a:ln w="5953"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5C8298E-EDFD-4B17-9E33-374B84A30D59}"/>
                </a:ext>
              </a:extLst>
            </p:cNvPr>
            <p:cNvSpPr/>
            <p:nvPr/>
          </p:nvSpPr>
          <p:spPr>
            <a:xfrm>
              <a:off x="4458409" y="4267337"/>
              <a:ext cx="60000" cy="60000"/>
            </a:xfrm>
            <a:custGeom>
              <a:avLst/>
              <a:gdLst>
                <a:gd name="connsiteX0" fmla="*/ 60000 w 60000"/>
                <a:gd name="connsiteY0" fmla="*/ 30000 h 60000"/>
                <a:gd name="connsiteX1" fmla="*/ 30000 w 60000"/>
                <a:gd name="connsiteY1" fmla="*/ 60000 h 60000"/>
                <a:gd name="connsiteX2" fmla="*/ 0 w 60000"/>
                <a:gd name="connsiteY2" fmla="*/ 30000 h 60000"/>
                <a:gd name="connsiteX3" fmla="*/ 30000 w 60000"/>
                <a:gd name="connsiteY3" fmla="*/ 0 h 60000"/>
                <a:gd name="connsiteX4" fmla="*/ 60000 w 60000"/>
                <a:gd name="connsiteY4" fmla="*/ 30000 h 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0" h="60000">
                  <a:moveTo>
                    <a:pt x="60000" y="30000"/>
                  </a:moveTo>
                  <a:cubicBezTo>
                    <a:pt x="60000" y="46569"/>
                    <a:pt x="46569" y="60000"/>
                    <a:pt x="30000" y="60000"/>
                  </a:cubicBezTo>
                  <a:cubicBezTo>
                    <a:pt x="13431" y="60000"/>
                    <a:pt x="0" y="46569"/>
                    <a:pt x="0" y="30000"/>
                  </a:cubicBezTo>
                  <a:cubicBezTo>
                    <a:pt x="0" y="13431"/>
                    <a:pt x="13431" y="0"/>
                    <a:pt x="30000" y="0"/>
                  </a:cubicBezTo>
                  <a:cubicBezTo>
                    <a:pt x="46569" y="0"/>
                    <a:pt x="60000" y="13431"/>
                    <a:pt x="60000" y="30000"/>
                  </a:cubicBezTo>
                  <a:close/>
                </a:path>
              </a:pathLst>
            </a:custGeom>
            <a:solidFill>
              <a:srgbClr val="BECF4C"/>
            </a:solidFill>
            <a:ln w="5953" cap="flat">
              <a:noFill/>
              <a:prstDash val="solid"/>
              <a:miter/>
            </a:ln>
          </p:spPr>
          <p:txBody>
            <a:bodyPr rtlCol="0" anchor="ctr"/>
            <a:lstStyle/>
            <a:p>
              <a:endParaRPr lang="en-GB"/>
            </a:p>
          </p:txBody>
        </p:sp>
      </p:grpSp>
      <p:sp>
        <p:nvSpPr>
          <p:cNvPr id="34" name="Graphic 32" descr="Coins with solid fill">
            <a:extLst>
              <a:ext uri="{FF2B5EF4-FFF2-40B4-BE49-F238E27FC236}">
                <a16:creationId xmlns:a16="http://schemas.microsoft.com/office/drawing/2014/main" id="{1F295CBF-38AE-4E09-BC98-3AAB7EB22787}"/>
              </a:ext>
            </a:extLst>
          </p:cNvPr>
          <p:cNvSpPr/>
          <p:nvPr/>
        </p:nvSpPr>
        <p:spPr>
          <a:xfrm>
            <a:off x="7422802" y="4249274"/>
            <a:ext cx="535534" cy="459000"/>
          </a:xfrm>
          <a:custGeom>
            <a:avLst/>
            <a:gdLst>
              <a:gd name="connsiteX0" fmla="*/ 497888 w 535534"/>
              <a:gd name="connsiteY0" fmla="*/ 382500 h 459000"/>
              <a:gd name="connsiteX1" fmla="*/ 472388 w 535534"/>
              <a:gd name="connsiteY1" fmla="*/ 404175 h 459000"/>
              <a:gd name="connsiteX2" fmla="*/ 472388 w 535534"/>
              <a:gd name="connsiteY2" fmla="*/ 381225 h 459000"/>
              <a:gd name="connsiteX3" fmla="*/ 497888 w 535534"/>
              <a:gd name="connsiteY3" fmla="*/ 371025 h 459000"/>
              <a:gd name="connsiteX4" fmla="*/ 497888 w 535534"/>
              <a:gd name="connsiteY4" fmla="*/ 382500 h 459000"/>
              <a:gd name="connsiteX5" fmla="*/ 446888 w 535534"/>
              <a:gd name="connsiteY5" fmla="*/ 340425 h 459000"/>
              <a:gd name="connsiteX6" fmla="*/ 446888 w 535534"/>
              <a:gd name="connsiteY6" fmla="*/ 317475 h 459000"/>
              <a:gd name="connsiteX7" fmla="*/ 472388 w 535534"/>
              <a:gd name="connsiteY7" fmla="*/ 307275 h 459000"/>
              <a:gd name="connsiteX8" fmla="*/ 472388 w 535534"/>
              <a:gd name="connsiteY8" fmla="*/ 318750 h 459000"/>
              <a:gd name="connsiteX9" fmla="*/ 446888 w 535534"/>
              <a:gd name="connsiteY9" fmla="*/ 340425 h 459000"/>
              <a:gd name="connsiteX10" fmla="*/ 446888 w 535534"/>
              <a:gd name="connsiteY10" fmla="*/ 411825 h 459000"/>
              <a:gd name="connsiteX11" fmla="*/ 421388 w 535534"/>
              <a:gd name="connsiteY11" fmla="*/ 416288 h 459000"/>
              <a:gd name="connsiteX12" fmla="*/ 421388 w 535534"/>
              <a:gd name="connsiteY12" fmla="*/ 391425 h 459000"/>
              <a:gd name="connsiteX13" fmla="*/ 446888 w 535534"/>
              <a:gd name="connsiteY13" fmla="*/ 387600 h 459000"/>
              <a:gd name="connsiteX14" fmla="*/ 446888 w 535534"/>
              <a:gd name="connsiteY14" fmla="*/ 411825 h 459000"/>
              <a:gd name="connsiteX15" fmla="*/ 395888 w 535534"/>
              <a:gd name="connsiteY15" fmla="*/ 327675 h 459000"/>
              <a:gd name="connsiteX16" fmla="*/ 421388 w 535534"/>
              <a:gd name="connsiteY16" fmla="*/ 323850 h 459000"/>
              <a:gd name="connsiteX17" fmla="*/ 421388 w 535534"/>
              <a:gd name="connsiteY17" fmla="*/ 348075 h 459000"/>
              <a:gd name="connsiteX18" fmla="*/ 395888 w 535534"/>
              <a:gd name="connsiteY18" fmla="*/ 352538 h 459000"/>
              <a:gd name="connsiteX19" fmla="*/ 395888 w 535534"/>
              <a:gd name="connsiteY19" fmla="*/ 327675 h 459000"/>
              <a:gd name="connsiteX20" fmla="*/ 395888 w 535534"/>
              <a:gd name="connsiteY20" fmla="*/ 419475 h 459000"/>
              <a:gd name="connsiteX21" fmla="*/ 370388 w 535534"/>
              <a:gd name="connsiteY21" fmla="*/ 420750 h 459000"/>
              <a:gd name="connsiteX22" fmla="*/ 370388 w 535534"/>
              <a:gd name="connsiteY22" fmla="*/ 395250 h 459000"/>
              <a:gd name="connsiteX23" fmla="*/ 395888 w 535534"/>
              <a:gd name="connsiteY23" fmla="*/ 393975 h 459000"/>
              <a:gd name="connsiteX24" fmla="*/ 395888 w 535534"/>
              <a:gd name="connsiteY24" fmla="*/ 419475 h 459000"/>
              <a:gd name="connsiteX25" fmla="*/ 344888 w 535534"/>
              <a:gd name="connsiteY25" fmla="*/ 357000 h 459000"/>
              <a:gd name="connsiteX26" fmla="*/ 344888 w 535534"/>
              <a:gd name="connsiteY26" fmla="*/ 331500 h 459000"/>
              <a:gd name="connsiteX27" fmla="*/ 370388 w 535534"/>
              <a:gd name="connsiteY27" fmla="*/ 330225 h 459000"/>
              <a:gd name="connsiteX28" fmla="*/ 370388 w 535534"/>
              <a:gd name="connsiteY28" fmla="*/ 355725 h 459000"/>
              <a:gd name="connsiteX29" fmla="*/ 344888 w 535534"/>
              <a:gd name="connsiteY29" fmla="*/ 357000 h 459000"/>
              <a:gd name="connsiteX30" fmla="*/ 344888 w 535534"/>
              <a:gd name="connsiteY30" fmla="*/ 420750 h 459000"/>
              <a:gd name="connsiteX31" fmla="*/ 319388 w 535534"/>
              <a:gd name="connsiteY31" fmla="*/ 419475 h 459000"/>
              <a:gd name="connsiteX32" fmla="*/ 319388 w 535534"/>
              <a:gd name="connsiteY32" fmla="*/ 395250 h 459000"/>
              <a:gd name="connsiteX33" fmla="*/ 332138 w 535534"/>
              <a:gd name="connsiteY33" fmla="*/ 395250 h 459000"/>
              <a:gd name="connsiteX34" fmla="*/ 344888 w 535534"/>
              <a:gd name="connsiteY34" fmla="*/ 395250 h 459000"/>
              <a:gd name="connsiteX35" fmla="*/ 344888 w 535534"/>
              <a:gd name="connsiteY35" fmla="*/ 420750 h 459000"/>
              <a:gd name="connsiteX36" fmla="*/ 293888 w 535534"/>
              <a:gd name="connsiteY36" fmla="*/ 330225 h 459000"/>
              <a:gd name="connsiteX37" fmla="*/ 319388 w 535534"/>
              <a:gd name="connsiteY37" fmla="*/ 331500 h 459000"/>
              <a:gd name="connsiteX38" fmla="*/ 319388 w 535534"/>
              <a:gd name="connsiteY38" fmla="*/ 357000 h 459000"/>
              <a:gd name="connsiteX39" fmla="*/ 293888 w 535534"/>
              <a:gd name="connsiteY39" fmla="*/ 355725 h 459000"/>
              <a:gd name="connsiteX40" fmla="*/ 293888 w 535534"/>
              <a:gd name="connsiteY40" fmla="*/ 330225 h 459000"/>
              <a:gd name="connsiteX41" fmla="*/ 293888 w 535534"/>
              <a:gd name="connsiteY41" fmla="*/ 416288 h 459000"/>
              <a:gd name="connsiteX42" fmla="*/ 268388 w 535534"/>
              <a:gd name="connsiteY42" fmla="*/ 411825 h 459000"/>
              <a:gd name="connsiteX43" fmla="*/ 268388 w 535534"/>
              <a:gd name="connsiteY43" fmla="*/ 391425 h 459000"/>
              <a:gd name="connsiteX44" fmla="*/ 293888 w 535534"/>
              <a:gd name="connsiteY44" fmla="*/ 393975 h 459000"/>
              <a:gd name="connsiteX45" fmla="*/ 293888 w 535534"/>
              <a:gd name="connsiteY45" fmla="*/ 416288 h 459000"/>
              <a:gd name="connsiteX46" fmla="*/ 242888 w 535534"/>
              <a:gd name="connsiteY46" fmla="*/ 348075 h 459000"/>
              <a:gd name="connsiteX47" fmla="*/ 242888 w 535534"/>
              <a:gd name="connsiteY47" fmla="*/ 323213 h 459000"/>
              <a:gd name="connsiteX48" fmla="*/ 268388 w 535534"/>
              <a:gd name="connsiteY48" fmla="*/ 327038 h 459000"/>
              <a:gd name="connsiteX49" fmla="*/ 268388 w 535534"/>
              <a:gd name="connsiteY49" fmla="*/ 352538 h 459000"/>
              <a:gd name="connsiteX50" fmla="*/ 242888 w 535534"/>
              <a:gd name="connsiteY50" fmla="*/ 348075 h 459000"/>
              <a:gd name="connsiteX51" fmla="*/ 242888 w 535534"/>
              <a:gd name="connsiteY51" fmla="*/ 404175 h 459000"/>
              <a:gd name="connsiteX52" fmla="*/ 217388 w 535534"/>
              <a:gd name="connsiteY52" fmla="*/ 382500 h 459000"/>
              <a:gd name="connsiteX53" fmla="*/ 217388 w 535534"/>
              <a:gd name="connsiteY53" fmla="*/ 381225 h 459000"/>
              <a:gd name="connsiteX54" fmla="*/ 218025 w 535534"/>
              <a:gd name="connsiteY54" fmla="*/ 381225 h 459000"/>
              <a:gd name="connsiteX55" fmla="*/ 223125 w 535534"/>
              <a:gd name="connsiteY55" fmla="*/ 382500 h 459000"/>
              <a:gd name="connsiteX56" fmla="*/ 242888 w 535534"/>
              <a:gd name="connsiteY56" fmla="*/ 386962 h 459000"/>
              <a:gd name="connsiteX57" fmla="*/ 242888 w 535534"/>
              <a:gd name="connsiteY57" fmla="*/ 404175 h 459000"/>
              <a:gd name="connsiteX58" fmla="*/ 140888 w 535534"/>
              <a:gd name="connsiteY58" fmla="*/ 317475 h 459000"/>
              <a:gd name="connsiteX59" fmla="*/ 153638 w 535534"/>
              <a:gd name="connsiteY59" fmla="*/ 318113 h 459000"/>
              <a:gd name="connsiteX60" fmla="*/ 153638 w 535534"/>
              <a:gd name="connsiteY60" fmla="*/ 318750 h 459000"/>
              <a:gd name="connsiteX61" fmla="*/ 160013 w 535534"/>
              <a:gd name="connsiteY61" fmla="*/ 343613 h 459000"/>
              <a:gd name="connsiteX62" fmla="*/ 140888 w 535534"/>
              <a:gd name="connsiteY62" fmla="*/ 342337 h 459000"/>
              <a:gd name="connsiteX63" fmla="*/ 140888 w 535534"/>
              <a:gd name="connsiteY63" fmla="*/ 317475 h 459000"/>
              <a:gd name="connsiteX64" fmla="*/ 115388 w 535534"/>
              <a:gd name="connsiteY64" fmla="*/ 240975 h 459000"/>
              <a:gd name="connsiteX65" fmla="*/ 140888 w 535534"/>
              <a:gd name="connsiteY65" fmla="*/ 244800 h 459000"/>
              <a:gd name="connsiteX66" fmla="*/ 140888 w 535534"/>
              <a:gd name="connsiteY66" fmla="*/ 270300 h 459000"/>
              <a:gd name="connsiteX67" fmla="*/ 115388 w 535534"/>
              <a:gd name="connsiteY67" fmla="*/ 265838 h 459000"/>
              <a:gd name="connsiteX68" fmla="*/ 115388 w 535534"/>
              <a:gd name="connsiteY68" fmla="*/ 240975 h 459000"/>
              <a:gd name="connsiteX69" fmla="*/ 115388 w 535534"/>
              <a:gd name="connsiteY69" fmla="*/ 339788 h 459000"/>
              <a:gd name="connsiteX70" fmla="*/ 89888 w 535534"/>
              <a:gd name="connsiteY70" fmla="*/ 335325 h 459000"/>
              <a:gd name="connsiteX71" fmla="*/ 89888 w 535534"/>
              <a:gd name="connsiteY71" fmla="*/ 310463 h 459000"/>
              <a:gd name="connsiteX72" fmla="*/ 115388 w 535534"/>
              <a:gd name="connsiteY72" fmla="*/ 314288 h 459000"/>
              <a:gd name="connsiteX73" fmla="*/ 115388 w 535534"/>
              <a:gd name="connsiteY73" fmla="*/ 339788 h 459000"/>
              <a:gd name="connsiteX74" fmla="*/ 64388 w 535534"/>
              <a:gd name="connsiteY74" fmla="*/ 235875 h 459000"/>
              <a:gd name="connsiteX75" fmla="*/ 64388 w 535534"/>
              <a:gd name="connsiteY75" fmla="*/ 224400 h 459000"/>
              <a:gd name="connsiteX76" fmla="*/ 89888 w 535534"/>
              <a:gd name="connsiteY76" fmla="*/ 233963 h 459000"/>
              <a:gd name="connsiteX77" fmla="*/ 89888 w 535534"/>
              <a:gd name="connsiteY77" fmla="*/ 257550 h 459000"/>
              <a:gd name="connsiteX78" fmla="*/ 64388 w 535534"/>
              <a:gd name="connsiteY78" fmla="*/ 235875 h 459000"/>
              <a:gd name="connsiteX79" fmla="*/ 64388 w 535534"/>
              <a:gd name="connsiteY79" fmla="*/ 327675 h 459000"/>
              <a:gd name="connsiteX80" fmla="*/ 38888 w 535534"/>
              <a:gd name="connsiteY80" fmla="*/ 306000 h 459000"/>
              <a:gd name="connsiteX81" fmla="*/ 38888 w 535534"/>
              <a:gd name="connsiteY81" fmla="*/ 294525 h 459000"/>
              <a:gd name="connsiteX82" fmla="*/ 64388 w 535534"/>
              <a:gd name="connsiteY82" fmla="*/ 304088 h 459000"/>
              <a:gd name="connsiteX83" fmla="*/ 64388 w 535534"/>
              <a:gd name="connsiteY83" fmla="*/ 327675 h 459000"/>
              <a:gd name="connsiteX84" fmla="*/ 38888 w 535534"/>
              <a:gd name="connsiteY84" fmla="*/ 128775 h 459000"/>
              <a:gd name="connsiteX85" fmla="*/ 64388 w 535534"/>
              <a:gd name="connsiteY85" fmla="*/ 138338 h 459000"/>
              <a:gd name="connsiteX86" fmla="*/ 64388 w 535534"/>
              <a:gd name="connsiteY86" fmla="*/ 161925 h 459000"/>
              <a:gd name="connsiteX87" fmla="*/ 38888 w 535534"/>
              <a:gd name="connsiteY87" fmla="*/ 140250 h 459000"/>
              <a:gd name="connsiteX88" fmla="*/ 38888 w 535534"/>
              <a:gd name="connsiteY88" fmla="*/ 128775 h 459000"/>
              <a:gd name="connsiteX89" fmla="*/ 115388 w 535534"/>
              <a:gd name="connsiteY89" fmla="*/ 149175 h 459000"/>
              <a:gd name="connsiteX90" fmla="*/ 115388 w 535534"/>
              <a:gd name="connsiteY90" fmla="*/ 174675 h 459000"/>
              <a:gd name="connsiteX91" fmla="*/ 89888 w 535534"/>
              <a:gd name="connsiteY91" fmla="*/ 170213 h 459000"/>
              <a:gd name="connsiteX92" fmla="*/ 89888 w 535534"/>
              <a:gd name="connsiteY92" fmla="*/ 145350 h 459000"/>
              <a:gd name="connsiteX93" fmla="*/ 115388 w 535534"/>
              <a:gd name="connsiteY93" fmla="*/ 149175 h 459000"/>
              <a:gd name="connsiteX94" fmla="*/ 179138 w 535534"/>
              <a:gd name="connsiteY94" fmla="*/ 38250 h 459000"/>
              <a:gd name="connsiteX95" fmla="*/ 319388 w 535534"/>
              <a:gd name="connsiteY95" fmla="*/ 76500 h 459000"/>
              <a:gd name="connsiteX96" fmla="*/ 179138 w 535534"/>
              <a:gd name="connsiteY96" fmla="*/ 114750 h 459000"/>
              <a:gd name="connsiteX97" fmla="*/ 38888 w 535534"/>
              <a:gd name="connsiteY97" fmla="*/ 76500 h 459000"/>
              <a:gd name="connsiteX98" fmla="*/ 179138 w 535534"/>
              <a:gd name="connsiteY98" fmla="*/ 38250 h 459000"/>
              <a:gd name="connsiteX99" fmla="*/ 217388 w 535534"/>
              <a:gd name="connsiteY99" fmla="*/ 340425 h 459000"/>
              <a:gd name="connsiteX100" fmla="*/ 191888 w 535534"/>
              <a:gd name="connsiteY100" fmla="*/ 318750 h 459000"/>
              <a:gd name="connsiteX101" fmla="*/ 191888 w 535534"/>
              <a:gd name="connsiteY101" fmla="*/ 307275 h 459000"/>
              <a:gd name="connsiteX102" fmla="*/ 217388 w 535534"/>
              <a:gd name="connsiteY102" fmla="*/ 316838 h 459000"/>
              <a:gd name="connsiteX103" fmla="*/ 217388 w 535534"/>
              <a:gd name="connsiteY103" fmla="*/ 340425 h 459000"/>
              <a:gd name="connsiteX104" fmla="*/ 293888 w 535534"/>
              <a:gd name="connsiteY104" fmla="*/ 161925 h 459000"/>
              <a:gd name="connsiteX105" fmla="*/ 293888 w 535534"/>
              <a:gd name="connsiteY105" fmla="*/ 138975 h 459000"/>
              <a:gd name="connsiteX106" fmla="*/ 319388 w 535534"/>
              <a:gd name="connsiteY106" fmla="*/ 128775 h 459000"/>
              <a:gd name="connsiteX107" fmla="*/ 319388 w 535534"/>
              <a:gd name="connsiteY107" fmla="*/ 140250 h 459000"/>
              <a:gd name="connsiteX108" fmla="*/ 293888 w 535534"/>
              <a:gd name="connsiteY108" fmla="*/ 161925 h 459000"/>
              <a:gd name="connsiteX109" fmla="*/ 242888 w 535534"/>
              <a:gd name="connsiteY109" fmla="*/ 174038 h 459000"/>
              <a:gd name="connsiteX110" fmla="*/ 242888 w 535534"/>
              <a:gd name="connsiteY110" fmla="*/ 149175 h 459000"/>
              <a:gd name="connsiteX111" fmla="*/ 268388 w 535534"/>
              <a:gd name="connsiteY111" fmla="*/ 145350 h 459000"/>
              <a:gd name="connsiteX112" fmla="*/ 268388 w 535534"/>
              <a:gd name="connsiteY112" fmla="*/ 169575 h 459000"/>
              <a:gd name="connsiteX113" fmla="*/ 242888 w 535534"/>
              <a:gd name="connsiteY113" fmla="*/ 174038 h 459000"/>
              <a:gd name="connsiteX114" fmla="*/ 191888 w 535534"/>
              <a:gd name="connsiteY114" fmla="*/ 178500 h 459000"/>
              <a:gd name="connsiteX115" fmla="*/ 191888 w 535534"/>
              <a:gd name="connsiteY115" fmla="*/ 153000 h 459000"/>
              <a:gd name="connsiteX116" fmla="*/ 217388 w 535534"/>
              <a:gd name="connsiteY116" fmla="*/ 151725 h 459000"/>
              <a:gd name="connsiteX117" fmla="*/ 217388 w 535534"/>
              <a:gd name="connsiteY117" fmla="*/ 177225 h 459000"/>
              <a:gd name="connsiteX118" fmla="*/ 191888 w 535534"/>
              <a:gd name="connsiteY118" fmla="*/ 178500 h 459000"/>
              <a:gd name="connsiteX119" fmla="*/ 140888 w 535534"/>
              <a:gd name="connsiteY119" fmla="*/ 177225 h 459000"/>
              <a:gd name="connsiteX120" fmla="*/ 140888 w 535534"/>
              <a:gd name="connsiteY120" fmla="*/ 151725 h 459000"/>
              <a:gd name="connsiteX121" fmla="*/ 166388 w 535534"/>
              <a:gd name="connsiteY121" fmla="*/ 153000 h 459000"/>
              <a:gd name="connsiteX122" fmla="*/ 166388 w 535534"/>
              <a:gd name="connsiteY122" fmla="*/ 178500 h 459000"/>
              <a:gd name="connsiteX123" fmla="*/ 140888 w 535534"/>
              <a:gd name="connsiteY123" fmla="*/ 177225 h 459000"/>
              <a:gd name="connsiteX124" fmla="*/ 472388 w 535534"/>
              <a:gd name="connsiteY124" fmla="*/ 255000 h 459000"/>
              <a:gd name="connsiteX125" fmla="*/ 332138 w 535534"/>
              <a:gd name="connsiteY125" fmla="*/ 293250 h 459000"/>
              <a:gd name="connsiteX126" fmla="*/ 191888 w 535534"/>
              <a:gd name="connsiteY126" fmla="*/ 255000 h 459000"/>
              <a:gd name="connsiteX127" fmla="*/ 332138 w 535534"/>
              <a:gd name="connsiteY127" fmla="*/ 216750 h 459000"/>
              <a:gd name="connsiteX128" fmla="*/ 472388 w 535534"/>
              <a:gd name="connsiteY128" fmla="*/ 255000 h 459000"/>
              <a:gd name="connsiteX129" fmla="*/ 510638 w 535534"/>
              <a:gd name="connsiteY129" fmla="*/ 274125 h 459000"/>
              <a:gd name="connsiteX130" fmla="*/ 510638 w 535534"/>
              <a:gd name="connsiteY130" fmla="*/ 255000 h 459000"/>
              <a:gd name="connsiteX131" fmla="*/ 441150 w 535534"/>
              <a:gd name="connsiteY131" fmla="*/ 191250 h 459000"/>
              <a:gd name="connsiteX132" fmla="*/ 381863 w 535534"/>
              <a:gd name="connsiteY132" fmla="*/ 181050 h 459000"/>
              <a:gd name="connsiteX133" fmla="*/ 382500 w 535534"/>
              <a:gd name="connsiteY133" fmla="*/ 172125 h 459000"/>
              <a:gd name="connsiteX134" fmla="*/ 357000 w 535534"/>
              <a:gd name="connsiteY134" fmla="*/ 127500 h 459000"/>
              <a:gd name="connsiteX135" fmla="*/ 357000 w 535534"/>
              <a:gd name="connsiteY135" fmla="*/ 76500 h 459000"/>
              <a:gd name="connsiteX136" fmla="*/ 287513 w 535534"/>
              <a:gd name="connsiteY136" fmla="*/ 12750 h 459000"/>
              <a:gd name="connsiteX137" fmla="*/ 178500 w 535534"/>
              <a:gd name="connsiteY137" fmla="*/ 0 h 459000"/>
              <a:gd name="connsiteX138" fmla="*/ 0 w 535534"/>
              <a:gd name="connsiteY138" fmla="*/ 76500 h 459000"/>
              <a:gd name="connsiteX139" fmla="*/ 0 w 535534"/>
              <a:gd name="connsiteY139" fmla="*/ 140250 h 459000"/>
              <a:gd name="connsiteX140" fmla="*/ 25500 w 535534"/>
              <a:gd name="connsiteY140" fmla="*/ 184875 h 459000"/>
              <a:gd name="connsiteX141" fmla="*/ 25500 w 535534"/>
              <a:gd name="connsiteY141" fmla="*/ 196988 h 459000"/>
              <a:gd name="connsiteX142" fmla="*/ 0 w 535534"/>
              <a:gd name="connsiteY142" fmla="*/ 242250 h 459000"/>
              <a:gd name="connsiteX143" fmla="*/ 0 w 535534"/>
              <a:gd name="connsiteY143" fmla="*/ 306000 h 459000"/>
              <a:gd name="connsiteX144" fmla="*/ 69487 w 535534"/>
              <a:gd name="connsiteY144" fmla="*/ 369750 h 459000"/>
              <a:gd name="connsiteX145" fmla="*/ 178500 w 535534"/>
              <a:gd name="connsiteY145" fmla="*/ 382500 h 459000"/>
              <a:gd name="connsiteX146" fmla="*/ 247988 w 535534"/>
              <a:gd name="connsiteY146" fmla="*/ 446250 h 459000"/>
              <a:gd name="connsiteX147" fmla="*/ 357000 w 535534"/>
              <a:gd name="connsiteY147" fmla="*/ 459000 h 459000"/>
              <a:gd name="connsiteX148" fmla="*/ 535500 w 535534"/>
              <a:gd name="connsiteY148" fmla="*/ 382500 h 459000"/>
              <a:gd name="connsiteX149" fmla="*/ 535500 w 535534"/>
              <a:gd name="connsiteY149" fmla="*/ 318750 h 459000"/>
              <a:gd name="connsiteX150" fmla="*/ 510638 w 535534"/>
              <a:gd name="connsiteY150" fmla="*/ 274125 h 45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535534" h="459000">
                <a:moveTo>
                  <a:pt x="497888" y="382500"/>
                </a:moveTo>
                <a:cubicBezTo>
                  <a:pt x="497888" y="390788"/>
                  <a:pt x="488325" y="398438"/>
                  <a:pt x="472388" y="404175"/>
                </a:cubicBezTo>
                <a:lnTo>
                  <a:pt x="472388" y="381225"/>
                </a:lnTo>
                <a:cubicBezTo>
                  <a:pt x="481313" y="378675"/>
                  <a:pt x="490238" y="374850"/>
                  <a:pt x="497888" y="371025"/>
                </a:cubicBezTo>
                <a:lnTo>
                  <a:pt x="497888" y="382500"/>
                </a:lnTo>
                <a:close/>
                <a:moveTo>
                  <a:pt x="446888" y="340425"/>
                </a:moveTo>
                <a:lnTo>
                  <a:pt x="446888" y="317475"/>
                </a:lnTo>
                <a:cubicBezTo>
                  <a:pt x="455813" y="314925"/>
                  <a:pt x="464738" y="311100"/>
                  <a:pt x="472388" y="307275"/>
                </a:cubicBezTo>
                <a:lnTo>
                  <a:pt x="472388" y="318750"/>
                </a:lnTo>
                <a:cubicBezTo>
                  <a:pt x="472388" y="327038"/>
                  <a:pt x="462825" y="334688"/>
                  <a:pt x="446888" y="340425"/>
                </a:cubicBezTo>
                <a:close/>
                <a:moveTo>
                  <a:pt x="446888" y="411825"/>
                </a:moveTo>
                <a:cubicBezTo>
                  <a:pt x="439238" y="413738"/>
                  <a:pt x="430313" y="415013"/>
                  <a:pt x="421388" y="416288"/>
                </a:cubicBezTo>
                <a:lnTo>
                  <a:pt x="421388" y="391425"/>
                </a:lnTo>
                <a:cubicBezTo>
                  <a:pt x="429675" y="390150"/>
                  <a:pt x="438600" y="388875"/>
                  <a:pt x="446888" y="387600"/>
                </a:cubicBezTo>
                <a:lnTo>
                  <a:pt x="446888" y="411825"/>
                </a:lnTo>
                <a:close/>
                <a:moveTo>
                  <a:pt x="395888" y="327675"/>
                </a:moveTo>
                <a:cubicBezTo>
                  <a:pt x="404175" y="326400"/>
                  <a:pt x="413100" y="325125"/>
                  <a:pt x="421388" y="323850"/>
                </a:cubicBezTo>
                <a:lnTo>
                  <a:pt x="421388" y="348075"/>
                </a:lnTo>
                <a:cubicBezTo>
                  <a:pt x="413738" y="349988"/>
                  <a:pt x="404813" y="351263"/>
                  <a:pt x="395888" y="352538"/>
                </a:cubicBezTo>
                <a:lnTo>
                  <a:pt x="395888" y="327675"/>
                </a:lnTo>
                <a:close/>
                <a:moveTo>
                  <a:pt x="395888" y="419475"/>
                </a:moveTo>
                <a:cubicBezTo>
                  <a:pt x="387600" y="420113"/>
                  <a:pt x="379313" y="420750"/>
                  <a:pt x="370388" y="420750"/>
                </a:cubicBezTo>
                <a:lnTo>
                  <a:pt x="370388" y="395250"/>
                </a:lnTo>
                <a:cubicBezTo>
                  <a:pt x="378037" y="395250"/>
                  <a:pt x="386963" y="394613"/>
                  <a:pt x="395888" y="393975"/>
                </a:cubicBezTo>
                <a:lnTo>
                  <a:pt x="395888" y="419475"/>
                </a:lnTo>
                <a:close/>
                <a:moveTo>
                  <a:pt x="344888" y="357000"/>
                </a:moveTo>
                <a:lnTo>
                  <a:pt x="344888" y="331500"/>
                </a:lnTo>
                <a:cubicBezTo>
                  <a:pt x="352538" y="331500"/>
                  <a:pt x="361463" y="330863"/>
                  <a:pt x="370388" y="330225"/>
                </a:cubicBezTo>
                <a:lnTo>
                  <a:pt x="370388" y="355725"/>
                </a:lnTo>
                <a:cubicBezTo>
                  <a:pt x="362100" y="356363"/>
                  <a:pt x="353813" y="356363"/>
                  <a:pt x="344888" y="357000"/>
                </a:cubicBezTo>
                <a:close/>
                <a:moveTo>
                  <a:pt x="344888" y="420750"/>
                </a:moveTo>
                <a:cubicBezTo>
                  <a:pt x="335963" y="420750"/>
                  <a:pt x="327675" y="420113"/>
                  <a:pt x="319388" y="419475"/>
                </a:cubicBezTo>
                <a:lnTo>
                  <a:pt x="319388" y="395250"/>
                </a:lnTo>
                <a:cubicBezTo>
                  <a:pt x="323850" y="395250"/>
                  <a:pt x="327675" y="395250"/>
                  <a:pt x="332138" y="395250"/>
                </a:cubicBezTo>
                <a:cubicBezTo>
                  <a:pt x="335963" y="395250"/>
                  <a:pt x="340425" y="395250"/>
                  <a:pt x="344888" y="395250"/>
                </a:cubicBezTo>
                <a:lnTo>
                  <a:pt x="344888" y="420750"/>
                </a:lnTo>
                <a:close/>
                <a:moveTo>
                  <a:pt x="293888" y="330225"/>
                </a:moveTo>
                <a:cubicBezTo>
                  <a:pt x="302175" y="330863"/>
                  <a:pt x="310463" y="331500"/>
                  <a:pt x="319388" y="331500"/>
                </a:cubicBezTo>
                <a:lnTo>
                  <a:pt x="319388" y="357000"/>
                </a:lnTo>
                <a:cubicBezTo>
                  <a:pt x="310463" y="357000"/>
                  <a:pt x="302175" y="356363"/>
                  <a:pt x="293888" y="355725"/>
                </a:cubicBezTo>
                <a:lnTo>
                  <a:pt x="293888" y="330225"/>
                </a:lnTo>
                <a:close/>
                <a:moveTo>
                  <a:pt x="293888" y="416288"/>
                </a:moveTo>
                <a:cubicBezTo>
                  <a:pt x="284963" y="415013"/>
                  <a:pt x="276038" y="413738"/>
                  <a:pt x="268388" y="411825"/>
                </a:cubicBezTo>
                <a:lnTo>
                  <a:pt x="268388" y="391425"/>
                </a:lnTo>
                <a:cubicBezTo>
                  <a:pt x="276675" y="392700"/>
                  <a:pt x="284963" y="393337"/>
                  <a:pt x="293888" y="393975"/>
                </a:cubicBezTo>
                <a:lnTo>
                  <a:pt x="293888" y="416288"/>
                </a:lnTo>
                <a:close/>
                <a:moveTo>
                  <a:pt x="242888" y="348075"/>
                </a:moveTo>
                <a:lnTo>
                  <a:pt x="242888" y="323213"/>
                </a:lnTo>
                <a:cubicBezTo>
                  <a:pt x="251175" y="324488"/>
                  <a:pt x="259462" y="326400"/>
                  <a:pt x="268388" y="327038"/>
                </a:cubicBezTo>
                <a:lnTo>
                  <a:pt x="268388" y="352538"/>
                </a:lnTo>
                <a:cubicBezTo>
                  <a:pt x="259462" y="351263"/>
                  <a:pt x="250538" y="349988"/>
                  <a:pt x="242888" y="348075"/>
                </a:cubicBezTo>
                <a:close/>
                <a:moveTo>
                  <a:pt x="242888" y="404175"/>
                </a:moveTo>
                <a:cubicBezTo>
                  <a:pt x="226950" y="397800"/>
                  <a:pt x="217388" y="390150"/>
                  <a:pt x="217388" y="382500"/>
                </a:cubicBezTo>
                <a:lnTo>
                  <a:pt x="217388" y="381225"/>
                </a:lnTo>
                <a:cubicBezTo>
                  <a:pt x="217388" y="381225"/>
                  <a:pt x="217388" y="381225"/>
                  <a:pt x="218025" y="381225"/>
                </a:cubicBezTo>
                <a:cubicBezTo>
                  <a:pt x="219938" y="381863"/>
                  <a:pt x="221212" y="382500"/>
                  <a:pt x="223125" y="382500"/>
                </a:cubicBezTo>
                <a:cubicBezTo>
                  <a:pt x="229500" y="384413"/>
                  <a:pt x="235875" y="385688"/>
                  <a:pt x="242888" y="386962"/>
                </a:cubicBezTo>
                <a:lnTo>
                  <a:pt x="242888" y="404175"/>
                </a:lnTo>
                <a:close/>
                <a:moveTo>
                  <a:pt x="140888" y="317475"/>
                </a:moveTo>
                <a:cubicBezTo>
                  <a:pt x="145350" y="317475"/>
                  <a:pt x="149175" y="318113"/>
                  <a:pt x="153638" y="318113"/>
                </a:cubicBezTo>
                <a:lnTo>
                  <a:pt x="153638" y="318750"/>
                </a:lnTo>
                <a:cubicBezTo>
                  <a:pt x="153638" y="327675"/>
                  <a:pt x="155550" y="336600"/>
                  <a:pt x="160013" y="343613"/>
                </a:cubicBezTo>
                <a:cubicBezTo>
                  <a:pt x="153638" y="343613"/>
                  <a:pt x="147263" y="342975"/>
                  <a:pt x="140888" y="342337"/>
                </a:cubicBezTo>
                <a:lnTo>
                  <a:pt x="140888" y="317475"/>
                </a:lnTo>
                <a:close/>
                <a:moveTo>
                  <a:pt x="115388" y="240975"/>
                </a:moveTo>
                <a:cubicBezTo>
                  <a:pt x="123675" y="242250"/>
                  <a:pt x="131963" y="244163"/>
                  <a:pt x="140888" y="244800"/>
                </a:cubicBezTo>
                <a:lnTo>
                  <a:pt x="140888" y="270300"/>
                </a:lnTo>
                <a:cubicBezTo>
                  <a:pt x="131963" y="269025"/>
                  <a:pt x="123038" y="267750"/>
                  <a:pt x="115388" y="265838"/>
                </a:cubicBezTo>
                <a:lnTo>
                  <a:pt x="115388" y="240975"/>
                </a:lnTo>
                <a:close/>
                <a:moveTo>
                  <a:pt x="115388" y="339788"/>
                </a:moveTo>
                <a:cubicBezTo>
                  <a:pt x="106463" y="338513"/>
                  <a:pt x="97538" y="337238"/>
                  <a:pt x="89888" y="335325"/>
                </a:cubicBezTo>
                <a:lnTo>
                  <a:pt x="89888" y="310463"/>
                </a:lnTo>
                <a:cubicBezTo>
                  <a:pt x="98175" y="311738"/>
                  <a:pt x="106463" y="313650"/>
                  <a:pt x="115388" y="314288"/>
                </a:cubicBezTo>
                <a:lnTo>
                  <a:pt x="115388" y="339788"/>
                </a:lnTo>
                <a:close/>
                <a:moveTo>
                  <a:pt x="64388" y="235875"/>
                </a:moveTo>
                <a:lnTo>
                  <a:pt x="64388" y="224400"/>
                </a:lnTo>
                <a:cubicBezTo>
                  <a:pt x="72038" y="228225"/>
                  <a:pt x="80325" y="231413"/>
                  <a:pt x="89888" y="233963"/>
                </a:cubicBezTo>
                <a:lnTo>
                  <a:pt x="89888" y="257550"/>
                </a:lnTo>
                <a:cubicBezTo>
                  <a:pt x="73950" y="251813"/>
                  <a:pt x="64388" y="244163"/>
                  <a:pt x="64388" y="235875"/>
                </a:cubicBezTo>
                <a:close/>
                <a:moveTo>
                  <a:pt x="64388" y="327675"/>
                </a:moveTo>
                <a:cubicBezTo>
                  <a:pt x="48450" y="321300"/>
                  <a:pt x="38888" y="313650"/>
                  <a:pt x="38888" y="306000"/>
                </a:cubicBezTo>
                <a:lnTo>
                  <a:pt x="38888" y="294525"/>
                </a:lnTo>
                <a:cubicBezTo>
                  <a:pt x="46538" y="298350"/>
                  <a:pt x="54825" y="301538"/>
                  <a:pt x="64388" y="304088"/>
                </a:cubicBezTo>
                <a:lnTo>
                  <a:pt x="64388" y="327675"/>
                </a:lnTo>
                <a:close/>
                <a:moveTo>
                  <a:pt x="38888" y="128775"/>
                </a:moveTo>
                <a:cubicBezTo>
                  <a:pt x="46538" y="132600"/>
                  <a:pt x="54825" y="135788"/>
                  <a:pt x="64388" y="138338"/>
                </a:cubicBezTo>
                <a:lnTo>
                  <a:pt x="64388" y="161925"/>
                </a:lnTo>
                <a:cubicBezTo>
                  <a:pt x="48450" y="155550"/>
                  <a:pt x="38888" y="147900"/>
                  <a:pt x="38888" y="140250"/>
                </a:cubicBezTo>
                <a:lnTo>
                  <a:pt x="38888" y="128775"/>
                </a:lnTo>
                <a:close/>
                <a:moveTo>
                  <a:pt x="115388" y="149175"/>
                </a:moveTo>
                <a:lnTo>
                  <a:pt x="115388" y="174675"/>
                </a:lnTo>
                <a:cubicBezTo>
                  <a:pt x="106463" y="173400"/>
                  <a:pt x="97538" y="172125"/>
                  <a:pt x="89888" y="170213"/>
                </a:cubicBezTo>
                <a:lnTo>
                  <a:pt x="89888" y="145350"/>
                </a:lnTo>
                <a:cubicBezTo>
                  <a:pt x="98175" y="146625"/>
                  <a:pt x="106463" y="147900"/>
                  <a:pt x="115388" y="149175"/>
                </a:cubicBezTo>
                <a:close/>
                <a:moveTo>
                  <a:pt x="179138" y="38250"/>
                </a:moveTo>
                <a:cubicBezTo>
                  <a:pt x="256913" y="38250"/>
                  <a:pt x="319388" y="55463"/>
                  <a:pt x="319388" y="76500"/>
                </a:cubicBezTo>
                <a:cubicBezTo>
                  <a:pt x="319388" y="97537"/>
                  <a:pt x="256913" y="114750"/>
                  <a:pt x="179138" y="114750"/>
                </a:cubicBezTo>
                <a:cubicBezTo>
                  <a:pt x="101362" y="114750"/>
                  <a:pt x="38888" y="97537"/>
                  <a:pt x="38888" y="76500"/>
                </a:cubicBezTo>
                <a:cubicBezTo>
                  <a:pt x="38888" y="55463"/>
                  <a:pt x="101362" y="38250"/>
                  <a:pt x="179138" y="38250"/>
                </a:cubicBezTo>
                <a:close/>
                <a:moveTo>
                  <a:pt x="217388" y="340425"/>
                </a:moveTo>
                <a:cubicBezTo>
                  <a:pt x="201450" y="334050"/>
                  <a:pt x="191888" y="326400"/>
                  <a:pt x="191888" y="318750"/>
                </a:cubicBezTo>
                <a:lnTo>
                  <a:pt x="191888" y="307275"/>
                </a:lnTo>
                <a:cubicBezTo>
                  <a:pt x="199538" y="311100"/>
                  <a:pt x="207825" y="314288"/>
                  <a:pt x="217388" y="316838"/>
                </a:cubicBezTo>
                <a:lnTo>
                  <a:pt x="217388" y="340425"/>
                </a:lnTo>
                <a:close/>
                <a:moveTo>
                  <a:pt x="293888" y="161925"/>
                </a:moveTo>
                <a:lnTo>
                  <a:pt x="293888" y="138975"/>
                </a:lnTo>
                <a:cubicBezTo>
                  <a:pt x="302813" y="136425"/>
                  <a:pt x="311738" y="132600"/>
                  <a:pt x="319388" y="128775"/>
                </a:cubicBezTo>
                <a:lnTo>
                  <a:pt x="319388" y="140250"/>
                </a:lnTo>
                <a:cubicBezTo>
                  <a:pt x="319388" y="148538"/>
                  <a:pt x="309825" y="156188"/>
                  <a:pt x="293888" y="161925"/>
                </a:cubicBezTo>
                <a:close/>
                <a:moveTo>
                  <a:pt x="242888" y="174038"/>
                </a:moveTo>
                <a:lnTo>
                  <a:pt x="242888" y="149175"/>
                </a:lnTo>
                <a:cubicBezTo>
                  <a:pt x="251175" y="147900"/>
                  <a:pt x="260100" y="146625"/>
                  <a:pt x="268388" y="145350"/>
                </a:cubicBezTo>
                <a:lnTo>
                  <a:pt x="268388" y="169575"/>
                </a:lnTo>
                <a:cubicBezTo>
                  <a:pt x="260738" y="171488"/>
                  <a:pt x="251813" y="172762"/>
                  <a:pt x="242888" y="174038"/>
                </a:cubicBezTo>
                <a:close/>
                <a:moveTo>
                  <a:pt x="191888" y="178500"/>
                </a:moveTo>
                <a:lnTo>
                  <a:pt x="191888" y="153000"/>
                </a:lnTo>
                <a:cubicBezTo>
                  <a:pt x="199538" y="153000"/>
                  <a:pt x="208462" y="152363"/>
                  <a:pt x="217388" y="151725"/>
                </a:cubicBezTo>
                <a:lnTo>
                  <a:pt x="217388" y="177225"/>
                </a:lnTo>
                <a:cubicBezTo>
                  <a:pt x="209100" y="177863"/>
                  <a:pt x="200813" y="177863"/>
                  <a:pt x="191888" y="178500"/>
                </a:cubicBezTo>
                <a:close/>
                <a:moveTo>
                  <a:pt x="140888" y="177225"/>
                </a:moveTo>
                <a:lnTo>
                  <a:pt x="140888" y="151725"/>
                </a:lnTo>
                <a:cubicBezTo>
                  <a:pt x="149175" y="152363"/>
                  <a:pt x="157462" y="153000"/>
                  <a:pt x="166388" y="153000"/>
                </a:cubicBezTo>
                <a:lnTo>
                  <a:pt x="166388" y="178500"/>
                </a:lnTo>
                <a:cubicBezTo>
                  <a:pt x="157462" y="177863"/>
                  <a:pt x="149175" y="177863"/>
                  <a:pt x="140888" y="177225"/>
                </a:cubicBezTo>
                <a:close/>
                <a:moveTo>
                  <a:pt x="472388" y="255000"/>
                </a:moveTo>
                <a:cubicBezTo>
                  <a:pt x="472388" y="276038"/>
                  <a:pt x="409912" y="293250"/>
                  <a:pt x="332138" y="293250"/>
                </a:cubicBezTo>
                <a:cubicBezTo>
                  <a:pt x="254363" y="293250"/>
                  <a:pt x="191888" y="276038"/>
                  <a:pt x="191888" y="255000"/>
                </a:cubicBezTo>
                <a:cubicBezTo>
                  <a:pt x="191888" y="233963"/>
                  <a:pt x="254363" y="216750"/>
                  <a:pt x="332138" y="216750"/>
                </a:cubicBezTo>
                <a:cubicBezTo>
                  <a:pt x="409912" y="216750"/>
                  <a:pt x="472388" y="233963"/>
                  <a:pt x="472388" y="255000"/>
                </a:cubicBezTo>
                <a:close/>
                <a:moveTo>
                  <a:pt x="510638" y="274125"/>
                </a:moveTo>
                <a:lnTo>
                  <a:pt x="510638" y="255000"/>
                </a:lnTo>
                <a:cubicBezTo>
                  <a:pt x="510638" y="225038"/>
                  <a:pt x="487050" y="203363"/>
                  <a:pt x="441150" y="191250"/>
                </a:cubicBezTo>
                <a:cubicBezTo>
                  <a:pt x="423938" y="186788"/>
                  <a:pt x="404175" y="182963"/>
                  <a:pt x="381863" y="181050"/>
                </a:cubicBezTo>
                <a:cubicBezTo>
                  <a:pt x="382500" y="178500"/>
                  <a:pt x="382500" y="175313"/>
                  <a:pt x="382500" y="172125"/>
                </a:cubicBezTo>
                <a:cubicBezTo>
                  <a:pt x="382500" y="154275"/>
                  <a:pt x="374213" y="138975"/>
                  <a:pt x="357000" y="127500"/>
                </a:cubicBezTo>
                <a:lnTo>
                  <a:pt x="357000" y="76500"/>
                </a:lnTo>
                <a:cubicBezTo>
                  <a:pt x="357000" y="46537"/>
                  <a:pt x="333413" y="24862"/>
                  <a:pt x="287513" y="12750"/>
                </a:cubicBezTo>
                <a:cubicBezTo>
                  <a:pt x="257550" y="4462"/>
                  <a:pt x="219300" y="0"/>
                  <a:pt x="178500" y="0"/>
                </a:cubicBezTo>
                <a:cubicBezTo>
                  <a:pt x="124950" y="0"/>
                  <a:pt x="0" y="7650"/>
                  <a:pt x="0" y="76500"/>
                </a:cubicBezTo>
                <a:lnTo>
                  <a:pt x="0" y="140250"/>
                </a:lnTo>
                <a:cubicBezTo>
                  <a:pt x="0" y="158100"/>
                  <a:pt x="8287" y="173400"/>
                  <a:pt x="25500" y="184875"/>
                </a:cubicBezTo>
                <a:lnTo>
                  <a:pt x="25500" y="196988"/>
                </a:lnTo>
                <a:cubicBezTo>
                  <a:pt x="10200" y="207825"/>
                  <a:pt x="0" y="222488"/>
                  <a:pt x="0" y="242250"/>
                </a:cubicBezTo>
                <a:lnTo>
                  <a:pt x="0" y="306000"/>
                </a:lnTo>
                <a:cubicBezTo>
                  <a:pt x="0" y="335962"/>
                  <a:pt x="23588" y="357638"/>
                  <a:pt x="69487" y="369750"/>
                </a:cubicBezTo>
                <a:cubicBezTo>
                  <a:pt x="99450" y="378038"/>
                  <a:pt x="137700" y="382500"/>
                  <a:pt x="178500" y="382500"/>
                </a:cubicBezTo>
                <a:cubicBezTo>
                  <a:pt x="178500" y="412462"/>
                  <a:pt x="202087" y="434138"/>
                  <a:pt x="247988" y="446250"/>
                </a:cubicBezTo>
                <a:cubicBezTo>
                  <a:pt x="277950" y="454538"/>
                  <a:pt x="316200" y="459000"/>
                  <a:pt x="357000" y="459000"/>
                </a:cubicBezTo>
                <a:cubicBezTo>
                  <a:pt x="410550" y="459000"/>
                  <a:pt x="535500" y="451350"/>
                  <a:pt x="535500" y="382500"/>
                </a:cubicBezTo>
                <a:lnTo>
                  <a:pt x="535500" y="318750"/>
                </a:lnTo>
                <a:cubicBezTo>
                  <a:pt x="536138" y="300900"/>
                  <a:pt x="527850" y="285600"/>
                  <a:pt x="510638" y="274125"/>
                </a:cubicBezTo>
                <a:close/>
              </a:path>
            </a:pathLst>
          </a:custGeom>
          <a:solidFill>
            <a:srgbClr val="FFFFFF"/>
          </a:solidFill>
          <a:ln w="6350" cap="flat">
            <a:noFill/>
            <a:prstDash val="solid"/>
            <a:miter/>
          </a:ln>
        </p:spPr>
        <p:txBody>
          <a:bodyPr rtlCol="0" anchor="ctr"/>
          <a:lstStyle/>
          <a:p>
            <a:endParaRPr lang="en-GB"/>
          </a:p>
        </p:txBody>
      </p:sp>
    </p:spTree>
    <p:extLst>
      <p:ext uri="{BB962C8B-B14F-4D97-AF65-F5344CB8AC3E}">
        <p14:creationId xmlns:p14="http://schemas.microsoft.com/office/powerpoint/2010/main" val="284136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indoor, computer, keyboard, sitting&#10;&#10;Description automatically generated">
            <a:extLst>
              <a:ext uri="{FF2B5EF4-FFF2-40B4-BE49-F238E27FC236}">
                <a16:creationId xmlns:a16="http://schemas.microsoft.com/office/drawing/2014/main" id="{D17E917D-53B8-6349-A2C5-10B2EB96F42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D7D7CC81-EF1A-D84E-B796-8F38921F6134}"/>
              </a:ext>
            </a:extLst>
          </p:cNvPr>
          <p:cNvSpPr/>
          <p:nvPr/>
        </p:nvSpPr>
        <p:spPr bwMode="auto">
          <a:xfrm>
            <a:off x="0" y="0"/>
            <a:ext cx="12192000" cy="6857999"/>
          </a:xfrm>
          <a:prstGeom prst="rect">
            <a:avLst/>
          </a:prstGeom>
          <a:solidFill>
            <a:schemeClr val="accent5">
              <a:alpha val="89000"/>
            </a:schemeClr>
          </a:solidFill>
          <a:ln w="635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46800" tIns="64800" rIns="46800" bIns="64800" numCol="1" rtlCol="0" anchor="ctr" anchorCtr="0" compatLnSpc="1">
            <a:prstTxWarp prst="textNoShape">
              <a:avLst/>
            </a:prstTxWarp>
          </a:bodyPr>
          <a:lstStyle/>
          <a:p>
            <a:pPr marL="0" marR="0" lvl="0" indent="0" algn="ctr" defTabSz="728663" rtl="0" eaLnBrk="1" fontAlgn="base" latinLnBrk="0" hangingPunct="1">
              <a:lnSpc>
                <a:spcPct val="95000"/>
              </a:lnSpc>
              <a:spcBef>
                <a:spcPct val="0"/>
              </a:spcBef>
              <a:spcAft>
                <a:spcPct val="0"/>
              </a:spcAft>
              <a:buClr>
                <a:srgbClr val="FFFFFF"/>
              </a:buClr>
              <a:buSzTx/>
              <a:buFontTx/>
              <a:buNone/>
              <a:tabLst>
                <a:tab pos="4286250" algn="l"/>
              </a:tabLst>
              <a:defRPr/>
            </a:pPr>
            <a:endParaRPr kumimoji="0" lang="en-US" sz="1200" b="0" i="0" u="none" strike="noStrike" kern="0" cap="none" spc="0" normalizeH="0" baseline="0" noProof="0" dirty="0">
              <a:ln>
                <a:noFill/>
              </a:ln>
              <a:solidFill>
                <a:srgbClr val="000000"/>
              </a:solidFill>
              <a:effectLst/>
              <a:uLnTx/>
              <a:uFillTx/>
              <a:latin typeface="Credit Suisse Type Roman" pitchFamily="34" charset="0"/>
              <a:ea typeface="+mn-ea"/>
              <a:cs typeface="+mn-cs"/>
            </a:endParaRPr>
          </a:p>
        </p:txBody>
      </p:sp>
      <p:pic>
        <p:nvPicPr>
          <p:cNvPr id="9" name="Picture 8">
            <a:extLst>
              <a:ext uri="{FF2B5EF4-FFF2-40B4-BE49-F238E27FC236}">
                <a16:creationId xmlns:a16="http://schemas.microsoft.com/office/drawing/2014/main" id="{8BE9E95A-4908-0B46-9A7C-52338805CB95}"/>
              </a:ext>
            </a:extLst>
          </p:cNvPr>
          <p:cNvPicPr>
            <a:picLocks noChangeAspect="1"/>
          </p:cNvPicPr>
          <p:nvPr/>
        </p:nvPicPr>
        <p:blipFill>
          <a:blip r:embed="rId4"/>
          <a:stretch>
            <a:fillRect/>
          </a:stretch>
        </p:blipFill>
        <p:spPr>
          <a:xfrm>
            <a:off x="0" y="6226581"/>
            <a:ext cx="12192000" cy="317500"/>
          </a:xfrm>
          <a:prstGeom prst="rect">
            <a:avLst/>
          </a:prstGeom>
        </p:spPr>
      </p:pic>
      <p:sp>
        <p:nvSpPr>
          <p:cNvPr id="10" name="Text Placeholder 3">
            <a:extLst>
              <a:ext uri="{FF2B5EF4-FFF2-40B4-BE49-F238E27FC236}">
                <a16:creationId xmlns:a16="http://schemas.microsoft.com/office/drawing/2014/main" id="{C4FC1BE4-12DB-9E4C-AFF0-9D444009F348}"/>
              </a:ext>
            </a:extLst>
          </p:cNvPr>
          <p:cNvSpPr txBox="1">
            <a:spLocks/>
          </p:cNvSpPr>
          <p:nvPr/>
        </p:nvSpPr>
        <p:spPr>
          <a:xfrm>
            <a:off x="540000" y="540000"/>
            <a:ext cx="10980000" cy="540000"/>
          </a:xfrm>
          <a:prstGeom prst="rect">
            <a:avLst/>
          </a:prstGeom>
        </p:spPr>
        <p:txBody>
          <a:bodyPr lIns="0" tIns="0" rIns="0" bIns="0">
            <a:noAutofit/>
          </a:bodyPr>
          <a:lstStyle>
            <a:lvl1pPr marL="0" indent="0" algn="l" defTabSz="728663" rtl="0" eaLnBrk="1" fontAlgn="base" hangingPunct="1">
              <a:lnSpc>
                <a:spcPts val="3000"/>
              </a:lnSpc>
              <a:spcBef>
                <a:spcPts val="0"/>
              </a:spcBef>
              <a:spcAft>
                <a:spcPts val="0"/>
              </a:spcAft>
              <a:buClr>
                <a:schemeClr val="accent1"/>
              </a:buClr>
              <a:buSzPct val="150000"/>
              <a:buFontTx/>
              <a:buNone/>
              <a:defRPr lang="en-US" altLang="ja-JP" sz="2400" b="0" i="0" dirty="0" smtClean="0">
                <a:solidFill>
                  <a:schemeClr val="bg1"/>
                </a:solidFill>
                <a:latin typeface="Trebuchet MS" panose="020B0703020202090204" pitchFamily="34" charset="0"/>
                <a:ea typeface="+mn-ea"/>
                <a:cs typeface="+mn-cs"/>
              </a:defRPr>
            </a:lvl1pPr>
            <a:lvl2pPr marL="1588" indent="0" algn="l" defTabSz="728663" rtl="0" eaLnBrk="1" fontAlgn="base" hangingPunct="1">
              <a:lnSpc>
                <a:spcPct val="95000"/>
              </a:lnSpc>
              <a:spcBef>
                <a:spcPct val="36000"/>
              </a:spcBef>
              <a:spcAft>
                <a:spcPct val="0"/>
              </a:spcAft>
              <a:buClr>
                <a:schemeClr val="tx1"/>
              </a:buClr>
              <a:buSzPct val="120000"/>
              <a:buFontTx/>
              <a:buNone/>
              <a:defRPr lang="en-US" altLang="ja-JP" sz="1400" dirty="0" smtClean="0">
                <a:solidFill>
                  <a:srgbClr val="595959"/>
                </a:solidFill>
                <a:latin typeface="Calibri" panose="020F0502020204030204" pitchFamily="34" charset="0"/>
              </a:defRPr>
            </a:lvl2pPr>
            <a:lvl3pPr marL="3175" indent="0" algn="l" defTabSz="728663" rtl="0" eaLnBrk="1" fontAlgn="base" hangingPunct="1">
              <a:lnSpc>
                <a:spcPct val="95000"/>
              </a:lnSpc>
              <a:spcBef>
                <a:spcPct val="0"/>
              </a:spcBef>
              <a:spcAft>
                <a:spcPct val="0"/>
              </a:spcAft>
              <a:buClr>
                <a:schemeClr val="accent1"/>
              </a:buClr>
              <a:buSzPct val="100000"/>
              <a:buFontTx/>
              <a:buNone/>
              <a:defRPr lang="en-US" altLang="ja-JP" sz="1400" dirty="0" smtClean="0">
                <a:solidFill>
                  <a:srgbClr val="595959"/>
                </a:solidFill>
                <a:latin typeface="Calibri" panose="020F0502020204030204" pitchFamily="34" charset="0"/>
              </a:defRPr>
            </a:lvl3pPr>
            <a:lvl4pPr marL="361950" indent="0" algn="l" defTabSz="728663" rtl="0" eaLnBrk="1" fontAlgn="base" hangingPunct="1">
              <a:lnSpc>
                <a:spcPts val="1600"/>
              </a:lnSpc>
              <a:spcBef>
                <a:spcPct val="0"/>
              </a:spcBef>
              <a:spcAft>
                <a:spcPts val="1000"/>
              </a:spcAft>
              <a:buClr>
                <a:schemeClr val="accent1"/>
              </a:buClr>
              <a:buSzPct val="100000"/>
              <a:buFontTx/>
              <a:buNone/>
              <a:defRPr lang="en-US" altLang="ja-JP" sz="1200" b="0" i="0" dirty="0" smtClean="0">
                <a:solidFill>
                  <a:srgbClr val="595959"/>
                </a:solidFill>
                <a:latin typeface="Trebuchet MS" panose="020B0703020202090204" pitchFamily="34" charset="0"/>
              </a:defRPr>
            </a:lvl4pPr>
            <a:lvl5pPr marL="628650" indent="0" algn="l" defTabSz="728663" rtl="0" eaLnBrk="1" fontAlgn="base" hangingPunct="1">
              <a:lnSpc>
                <a:spcPts val="1600"/>
              </a:lnSpc>
              <a:spcBef>
                <a:spcPct val="0"/>
              </a:spcBef>
              <a:spcAft>
                <a:spcPts val="1000"/>
              </a:spcAft>
              <a:buClr>
                <a:schemeClr val="accent1"/>
              </a:buClr>
              <a:buSzPct val="100000"/>
              <a:buFontTx/>
              <a:buNone/>
              <a:defRPr lang="en-US" altLang="ja-JP" sz="1200" b="0" i="0" dirty="0" smtClean="0">
                <a:solidFill>
                  <a:srgbClr val="595959"/>
                </a:solidFill>
                <a:latin typeface="Trebuchet MS" panose="020B0703020202090204" pitchFamily="34" charset="0"/>
              </a:defRPr>
            </a:lvl5pPr>
            <a:lvl6pPr marL="1268413" indent="-342900" algn="l" defTabSz="728663" rtl="0" eaLnBrk="1" fontAlgn="base" hangingPunct="1">
              <a:lnSpc>
                <a:spcPts val="1600"/>
              </a:lnSpc>
              <a:spcBef>
                <a:spcPct val="0"/>
              </a:spcBef>
              <a:spcAft>
                <a:spcPts val="1000"/>
              </a:spcAft>
              <a:buClr>
                <a:schemeClr val="accent2"/>
              </a:buClr>
              <a:buSzPct val="100000"/>
              <a:buFont typeface="Arial" panose="020B0604020202020204" pitchFamily="34" charset="0"/>
              <a:buChar char="•"/>
              <a:defRPr sz="1200" b="0" i="0">
                <a:solidFill>
                  <a:schemeClr val="tx1"/>
                </a:solidFill>
                <a:latin typeface="Trebuchet MS" panose="020B0703020202090204" pitchFamily="34" charset="0"/>
              </a:defRPr>
            </a:lvl6pPr>
            <a:lvl7pPr marL="1620838" indent="-238125" algn="l" defTabSz="728663" rtl="0" eaLnBrk="1" fontAlgn="base" hangingPunct="1">
              <a:lnSpc>
                <a:spcPts val="1600"/>
              </a:lnSpc>
              <a:spcBef>
                <a:spcPct val="0"/>
              </a:spcBef>
              <a:spcAft>
                <a:spcPts val="1000"/>
              </a:spcAft>
              <a:buClr>
                <a:schemeClr val="accent2"/>
              </a:buClr>
              <a:buSzPct val="100000"/>
              <a:buFont typeface="Courier New" panose="02070309020205020404" pitchFamily="49" charset="0"/>
              <a:buChar char="o"/>
              <a:defRPr sz="1200" b="0" i="0">
                <a:solidFill>
                  <a:schemeClr val="tx1"/>
                </a:solidFill>
                <a:latin typeface="Trebuchet MS" panose="020B0703020202090204" pitchFamily="34" charset="0"/>
              </a:defRPr>
            </a:lvl7pPr>
            <a:lvl8pPr marL="20780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8pPr>
            <a:lvl9pPr marL="25352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9pPr>
          </a:lstStyle>
          <a:p>
            <a:pPr marL="0" marR="0" lvl="0" indent="0" algn="l" defTabSz="728663" rtl="0" eaLnBrk="1" fontAlgn="base" latinLnBrk="0" hangingPunct="1">
              <a:lnSpc>
                <a:spcPts val="3000"/>
              </a:lnSpc>
              <a:spcBef>
                <a:spcPts val="0"/>
              </a:spcBef>
              <a:spcAft>
                <a:spcPts val="0"/>
              </a:spcAft>
              <a:buClr>
                <a:srgbClr val="001946"/>
              </a:buClr>
              <a:buSzPct val="150000"/>
              <a:buFontTx/>
              <a:buNone/>
              <a:tabLst/>
              <a:defRPr/>
            </a:pPr>
            <a:r>
              <a:rPr kumimoji="0" lang="en-GB" altLang="ja-JP" sz="2400" b="0" i="0" u="none" strike="noStrike" kern="0" cap="none" spc="0" normalizeH="0" baseline="0" noProof="0" dirty="0">
                <a:ln>
                  <a:noFill/>
                </a:ln>
                <a:solidFill>
                  <a:srgbClr val="FFFFFF"/>
                </a:solidFill>
                <a:effectLst/>
                <a:uLnTx/>
                <a:uFillTx/>
                <a:latin typeface="Trebuchet MS" panose="020B0703020202090204" pitchFamily="34" charset="0"/>
                <a:ea typeface="ＭＳ Ｐゴシック" panose="020B0600070205080204" pitchFamily="34" charset="-128"/>
                <a:cs typeface="+mn-cs"/>
              </a:rPr>
              <a:t>Tracking the key drivers</a:t>
            </a:r>
          </a:p>
        </p:txBody>
      </p:sp>
      <p:cxnSp>
        <p:nvCxnSpPr>
          <p:cNvPr id="37" name="Straight Connector 36">
            <a:extLst>
              <a:ext uri="{FF2B5EF4-FFF2-40B4-BE49-F238E27FC236}">
                <a16:creationId xmlns:a16="http://schemas.microsoft.com/office/drawing/2014/main" id="{B21976A4-985C-9047-8DDF-465209462122}"/>
              </a:ext>
            </a:extLst>
          </p:cNvPr>
          <p:cNvCxnSpPr/>
          <p:nvPr/>
        </p:nvCxnSpPr>
        <p:spPr bwMode="auto">
          <a:xfrm>
            <a:off x="540000" y="1080000"/>
            <a:ext cx="5400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6" name="Rectangle 35">
            <a:extLst>
              <a:ext uri="{FF2B5EF4-FFF2-40B4-BE49-F238E27FC236}">
                <a16:creationId xmlns:a16="http://schemas.microsoft.com/office/drawing/2014/main" id="{DB8E0FAF-3C23-4193-BE2F-EDB4547C8801}"/>
              </a:ext>
            </a:extLst>
          </p:cNvPr>
          <p:cNvSpPr/>
          <p:nvPr/>
        </p:nvSpPr>
        <p:spPr>
          <a:xfrm>
            <a:off x="5013532" y="1828801"/>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Talent is a huge issue for Healthcare.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The large number of unfilled NHS </a:t>
            </a:r>
            <a:r>
              <a:rPr kumimoji="0" lang="en-GB" sz="1200" b="0" i="0" u="none" strike="noStrike" kern="1200" cap="none" spc="0" normalizeH="0" baseline="0" noProof="0" dirty="0">
                <a:ln>
                  <a:noFill/>
                </a:ln>
                <a:solidFill>
                  <a:srgbClr val="128FCF"/>
                </a:solidFill>
                <a:effectLst/>
                <a:uLnTx/>
                <a:uFillTx/>
                <a:latin typeface="Trebuchet MS" panose="020B0603020202020204" pitchFamily="34" charset="0"/>
                <a:ea typeface="+mn-ea"/>
                <a:cs typeface="+mn-cs"/>
                <a:hlinkClick r:id="rId5">
                  <a:extLst>
                    <a:ext uri="{A12FA001-AC4F-418D-AE19-62706E023703}">
                      <ahyp:hlinkClr xmlns:ahyp="http://schemas.microsoft.com/office/drawing/2018/hyperlinkcolor" val="tx"/>
                    </a:ext>
                  </a:extLst>
                </a:hlinkClick>
              </a:rPr>
              <a:t>job vacancies </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is posing a serious risk to patient safety, a report by MPs says. England is short of 12,000 hospital doctors and more than 50,000 nurses and midwives, the worst workforce crisis in NHS history.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The </a:t>
            </a:r>
            <a:r>
              <a:rPr kumimoji="0" lang="en-GB" sz="1200" b="0" i="0" u="none" strike="noStrike" kern="1200" cap="none" spc="0" normalizeH="0" baseline="0" noProof="0" dirty="0">
                <a:ln>
                  <a:noFill/>
                </a:ln>
                <a:solidFill>
                  <a:srgbClr val="128FCF"/>
                </a:solidFill>
                <a:effectLst/>
                <a:uLnTx/>
                <a:uFillTx/>
                <a:latin typeface="Trebuchet MS" panose="020B0603020202020204" pitchFamily="34" charset="0"/>
                <a:ea typeface="+mn-ea"/>
                <a:cs typeface="+mn-cs"/>
                <a:hlinkClick r:id="rId6">
                  <a:extLst>
                    <a:ext uri="{A12FA001-AC4F-418D-AE19-62706E023703}">
                      <ahyp:hlinkClr xmlns:ahyp="http://schemas.microsoft.com/office/drawing/2018/hyperlinkcolor" val="tx"/>
                    </a:ext>
                  </a:extLst>
                </a:hlinkClick>
              </a:rPr>
              <a:t>shortage of GPs </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in England is set to become worse, with more than one in four posts predicted to be vacant within a decade, The current 4,200 shortfall could rise to more than 10,000 by 2030-31</a:t>
            </a:r>
          </a:p>
        </p:txBody>
      </p:sp>
      <p:sp>
        <p:nvSpPr>
          <p:cNvPr id="38" name="Rectangle 37">
            <a:extLst>
              <a:ext uri="{FF2B5EF4-FFF2-40B4-BE49-F238E27FC236}">
                <a16:creationId xmlns:a16="http://schemas.microsoft.com/office/drawing/2014/main" id="{8DE80808-EB0D-4E1B-8B85-0F7769529F80}"/>
              </a:ext>
            </a:extLst>
          </p:cNvPr>
          <p:cNvSpPr/>
          <p:nvPr/>
        </p:nvSpPr>
        <p:spPr>
          <a:xfrm>
            <a:off x="7279009"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Following the pandemic, digital, AI and data-driven tech are required more than ever.</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7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Trebuchet MS" panose="020B0603020202020204" pitchFamily="34" charset="0"/>
              </a:rPr>
              <a:t>Boots has launched its first </a:t>
            </a:r>
            <a:r>
              <a:rPr lang="en-GB" sz="1200" dirty="0">
                <a:solidFill>
                  <a:srgbClr val="128FCF"/>
                </a:solidFill>
                <a:latin typeface="Trebuchet MS" panose="020B0603020202020204" pitchFamily="34" charset="0"/>
                <a:hlinkClick r:id="rId7">
                  <a:extLst>
                    <a:ext uri="{A12FA001-AC4F-418D-AE19-62706E023703}">
                      <ahyp:hlinkClr xmlns:ahyp="http://schemas.microsoft.com/office/drawing/2018/hyperlinkcolor" val="tx"/>
                    </a:ext>
                  </a:extLst>
                </a:hlinkClick>
              </a:rPr>
              <a:t>drone</a:t>
            </a:r>
            <a:r>
              <a:rPr lang="en-GB" sz="1200" dirty="0">
                <a:solidFill>
                  <a:srgbClr val="FFFFFF"/>
                </a:solidFill>
                <a:latin typeface="Trebuchet MS" panose="020B0603020202020204" pitchFamily="34" charset="0"/>
              </a:rPr>
              <a:t> to deliver prescription medicines. NHS trials using</a:t>
            </a:r>
            <a:r>
              <a:rPr lang="en-GB" sz="1200" dirty="0">
                <a:solidFill>
                  <a:srgbClr val="128FCF"/>
                </a:solidFill>
                <a:latin typeface="Trebuchet MS" panose="020B0603020202020204" pitchFamily="34" charset="0"/>
              </a:rPr>
              <a:t> </a:t>
            </a:r>
            <a:r>
              <a:rPr lang="en-GB" sz="1200" dirty="0">
                <a:solidFill>
                  <a:srgbClr val="128FCF"/>
                </a:solidFill>
                <a:latin typeface="Trebuchet MS" panose="020B0603020202020204" pitchFamily="34" charset="0"/>
                <a:hlinkClick r:id="rId8">
                  <a:extLst>
                    <a:ext uri="{A12FA001-AC4F-418D-AE19-62706E023703}">
                      <ahyp:hlinkClr xmlns:ahyp="http://schemas.microsoft.com/office/drawing/2018/hyperlinkcolor" val="tx"/>
                    </a:ext>
                  </a:extLst>
                </a:hlinkClick>
              </a:rPr>
              <a:t>drones </a:t>
            </a:r>
            <a:r>
              <a:rPr lang="en-GB" sz="1200" dirty="0">
                <a:solidFill>
                  <a:srgbClr val="FFFFFF"/>
                </a:solidFill>
                <a:latin typeface="Trebuchet MS" panose="020B0603020202020204" pitchFamily="34" charset="0"/>
              </a:rPr>
              <a:t>to for chemotherapy drugs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Trebuchet MS" panose="020B0603020202020204" pitchFamily="34" charset="0"/>
              </a:rPr>
              <a:t>More than eight in 10 healthcare executives expect the </a:t>
            </a:r>
            <a:r>
              <a:rPr lang="en-GB" sz="1200" dirty="0">
                <a:solidFill>
                  <a:srgbClr val="128FCF"/>
                </a:solidFill>
                <a:latin typeface="Trebuchet MS" panose="020B0603020202020204" pitchFamily="34" charset="0"/>
                <a:hlinkClick r:id="rId9">
                  <a:extLst>
                    <a:ext uri="{A12FA001-AC4F-418D-AE19-62706E023703}">
                      <ahyp:hlinkClr xmlns:ahyp="http://schemas.microsoft.com/office/drawing/2018/hyperlinkcolor" val="tx"/>
                    </a:ext>
                  </a:extLst>
                </a:hlinkClick>
              </a:rPr>
              <a:t>metaverse</a:t>
            </a:r>
            <a:r>
              <a:rPr lang="en-GB" sz="1200" dirty="0">
                <a:solidFill>
                  <a:srgbClr val="FFFFFF"/>
                </a:solidFill>
                <a:latin typeface="Trebuchet MS" panose="020B0603020202020204" pitchFamily="34" charset="0"/>
              </a:rPr>
              <a:t> to have a positive impact on the healthcare industry.</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7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Trebuchet MS" panose="020B0603020202020204" pitchFamily="34" charset="0"/>
              </a:rPr>
              <a:t>NHS Digital are running a series of trials exploring how state-of-the-art </a:t>
            </a:r>
            <a:r>
              <a:rPr lang="en-GB" sz="1200" dirty="0">
                <a:solidFill>
                  <a:srgbClr val="128FCF"/>
                </a:solidFill>
                <a:latin typeface="Trebuchet MS" panose="020B0603020202020204" pitchFamily="34" charset="0"/>
                <a:hlinkClick r:id="rId10">
                  <a:extLst>
                    <a:ext uri="{A12FA001-AC4F-418D-AE19-62706E023703}">
                      <ahyp:hlinkClr xmlns:ahyp="http://schemas.microsoft.com/office/drawing/2018/hyperlinkcolor" val="tx"/>
                    </a:ext>
                  </a:extLst>
                </a:hlinkClick>
              </a:rPr>
              <a:t>wireless technologies </a:t>
            </a:r>
            <a:r>
              <a:rPr lang="en-GB" sz="1200" dirty="0">
                <a:solidFill>
                  <a:srgbClr val="FFFFFF"/>
                </a:solidFill>
                <a:latin typeface="Trebuchet MS" panose="020B0603020202020204" pitchFamily="34" charset="0"/>
              </a:rPr>
              <a:t>can support the delivery of improved healthcare.</a:t>
            </a:r>
          </a:p>
        </p:txBody>
      </p:sp>
      <p:sp>
        <p:nvSpPr>
          <p:cNvPr id="39" name="Rectangle 38">
            <a:extLst>
              <a:ext uri="{FF2B5EF4-FFF2-40B4-BE49-F238E27FC236}">
                <a16:creationId xmlns:a16="http://schemas.microsoft.com/office/drawing/2014/main" id="{B8DDC1FE-E17F-4D8D-83D7-193BB4EFE23B}"/>
              </a:ext>
            </a:extLst>
          </p:cNvPr>
          <p:cNvSpPr/>
          <p:nvPr/>
        </p:nvSpPr>
        <p:spPr>
          <a:xfrm>
            <a:off x="9544487" y="1828800"/>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200" b="0" i="1"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 Private health care profits have been eroding over time and, in parallel, new entrants (e.g. </a:t>
            </a:r>
            <a:r>
              <a:rPr kumimoji="0" lang="en-GB" sz="1200" b="0" i="1" u="none" strike="noStrike" kern="1200" cap="none" spc="0" normalizeH="0" baseline="0" noProof="0" dirty="0" err="1">
                <a:ln>
                  <a:noFill/>
                </a:ln>
                <a:solidFill>
                  <a:srgbClr val="FFFFFF"/>
                </a:solidFill>
                <a:effectLst/>
                <a:uLnTx/>
                <a:uFillTx/>
                <a:latin typeface="Trebuchet MS" panose="020B0603020202020204" pitchFamily="34" charset="0"/>
                <a:ea typeface="+mn-ea"/>
                <a:cs typeface="+mn-cs"/>
              </a:rPr>
              <a:t>BigTech</a:t>
            </a:r>
            <a:r>
              <a:rPr kumimoji="0" lang="en-GB" sz="1200" b="0" i="1"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 are threatening </a:t>
            </a:r>
            <a:r>
              <a:rPr lang="en-GB" sz="1200" i="1" dirty="0">
                <a:solidFill>
                  <a:srgbClr val="FFFFFF"/>
                </a:solidFill>
                <a:latin typeface="Trebuchet MS" panose="020B0603020202020204" pitchFamily="34" charset="0"/>
              </a:rPr>
              <a:t>to redefine </a:t>
            </a:r>
            <a:r>
              <a:rPr kumimoji="0" lang="en-GB" sz="1200" b="0" i="1"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the health care business.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algn="ctr">
              <a:defRPr/>
            </a:pPr>
            <a:r>
              <a:rPr lang="en-GB" sz="1200" dirty="0">
                <a:solidFill>
                  <a:srgbClr val="FFFFFF"/>
                </a:solidFill>
                <a:latin typeface="Trebuchet MS" panose="020B0603020202020204" pitchFamily="34" charset="0"/>
              </a:rPr>
              <a:t>Oracles acquisition of Cerner is </a:t>
            </a:r>
            <a:r>
              <a:rPr lang="en-GB" sz="1200" dirty="0">
                <a:solidFill>
                  <a:srgbClr val="128FCF"/>
                </a:solidFill>
                <a:latin typeface="Trebuchet MS" panose="020B0603020202020204" pitchFamily="34" charset="0"/>
                <a:hlinkClick r:id="rId11">
                  <a:extLst>
                    <a:ext uri="{A12FA001-AC4F-418D-AE19-62706E023703}">
                      <ahyp:hlinkClr xmlns:ahyp="http://schemas.microsoft.com/office/drawing/2018/hyperlinkcolor" val="tx"/>
                    </a:ext>
                  </a:extLst>
                </a:hlinkClick>
              </a:rPr>
              <a:t>approved</a:t>
            </a:r>
            <a:r>
              <a:rPr lang="en-GB" sz="1200" dirty="0">
                <a:solidFill>
                  <a:srgbClr val="FFFFFF"/>
                </a:solidFill>
                <a:latin typeface="Trebuchet MS" panose="020B0603020202020204" pitchFamily="34" charset="0"/>
              </a:rPr>
              <a:t>. The computing giant is bullish on what the addition of Cerner, with its own cloud infrastructure and troves of health data, can do for its business.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Trebuchet MS" panose="020B0603020202020204" pitchFamily="34" charset="0"/>
              </a:rPr>
              <a:t>Amazon scoops up primary care company One Medical in </a:t>
            </a:r>
            <a:r>
              <a:rPr lang="en-GB" sz="1200" dirty="0">
                <a:solidFill>
                  <a:srgbClr val="128FCF"/>
                </a:solidFill>
                <a:latin typeface="Trebuchet MS" panose="020B0603020202020204" pitchFamily="34" charset="0"/>
                <a:hlinkClick r:id="rId12">
                  <a:extLst>
                    <a:ext uri="{A12FA001-AC4F-418D-AE19-62706E023703}">
                      <ahyp:hlinkClr xmlns:ahyp="http://schemas.microsoft.com/office/drawing/2018/hyperlinkcolor" val="tx"/>
                    </a:ext>
                  </a:extLst>
                </a:hlinkClick>
              </a:rPr>
              <a:t>deal valued at $3.9B</a:t>
            </a:r>
            <a:endParaRPr lang="en-GB" sz="1200" dirty="0">
              <a:solidFill>
                <a:srgbClr val="128FC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p:txBody>
      </p:sp>
      <p:sp>
        <p:nvSpPr>
          <p:cNvPr id="40" name="TextBox 39">
            <a:extLst>
              <a:ext uri="{FF2B5EF4-FFF2-40B4-BE49-F238E27FC236}">
                <a16:creationId xmlns:a16="http://schemas.microsoft.com/office/drawing/2014/main" id="{02F73CFE-74DE-4252-AFF5-A22C1A0C7518}"/>
              </a:ext>
            </a:extLst>
          </p:cNvPr>
          <p:cNvSpPr txBox="1"/>
          <p:nvPr/>
        </p:nvSpPr>
        <p:spPr>
          <a:xfrm>
            <a:off x="3350806" y="1305683"/>
            <a:ext cx="1440000" cy="430887"/>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a:ea typeface="+mn-ea"/>
                <a:cs typeface="Futura Medium" panose="020B0602020204020303" pitchFamily="34" charset="-79"/>
              </a:rPr>
              <a:t>Improving Outcomes</a:t>
            </a:r>
          </a:p>
        </p:txBody>
      </p:sp>
      <p:sp>
        <p:nvSpPr>
          <p:cNvPr id="63" name="TextBox 62">
            <a:extLst>
              <a:ext uri="{FF2B5EF4-FFF2-40B4-BE49-F238E27FC236}">
                <a16:creationId xmlns:a16="http://schemas.microsoft.com/office/drawing/2014/main" id="{0C071807-21D0-402B-B7AF-0338748454A8}"/>
              </a:ext>
            </a:extLst>
          </p:cNvPr>
          <p:cNvSpPr txBox="1"/>
          <p:nvPr/>
        </p:nvSpPr>
        <p:spPr>
          <a:xfrm>
            <a:off x="5791734" y="1305683"/>
            <a:ext cx="1273466" cy="430887"/>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a:ea typeface="+mn-ea"/>
                <a:cs typeface="Futura Medium" panose="020B0602020204020303" pitchFamily="34" charset="-79"/>
              </a:rPr>
              <a:t>Skilled </a:t>
            </a:r>
            <a:r>
              <a:rPr lang="en-GB" sz="1400" b="1" dirty="0">
                <a:solidFill>
                  <a:srgbClr val="FFFFFF"/>
                </a:solidFill>
                <a:latin typeface="Calibri"/>
                <a:cs typeface="Futura Medium" panose="020B0602020204020303" pitchFamily="34" charset="-79"/>
              </a:rPr>
              <a:t>Workforce</a:t>
            </a:r>
            <a:endParaRPr kumimoji="0" lang="en-GB" sz="1400" b="1" i="0" u="none" strike="noStrike" kern="1200" cap="none" spc="0" normalizeH="0" baseline="0" noProof="0" dirty="0">
              <a:ln>
                <a:noFill/>
              </a:ln>
              <a:solidFill>
                <a:srgbClr val="FFFFFF"/>
              </a:solidFill>
              <a:effectLst/>
              <a:uLnTx/>
              <a:uFillTx/>
              <a:latin typeface="Calibri"/>
              <a:ea typeface="+mn-ea"/>
              <a:cs typeface="Futura Medium" panose="020B0602020204020303" pitchFamily="34" charset="-79"/>
            </a:endParaRPr>
          </a:p>
        </p:txBody>
      </p:sp>
      <p:sp>
        <p:nvSpPr>
          <p:cNvPr id="64" name="TextBox 63">
            <a:extLst>
              <a:ext uri="{FF2B5EF4-FFF2-40B4-BE49-F238E27FC236}">
                <a16:creationId xmlns:a16="http://schemas.microsoft.com/office/drawing/2014/main" id="{3A58D6A9-3DCF-45C6-B7D9-216D366CD84B}"/>
              </a:ext>
            </a:extLst>
          </p:cNvPr>
          <p:cNvSpPr txBox="1"/>
          <p:nvPr/>
        </p:nvSpPr>
        <p:spPr>
          <a:xfrm>
            <a:off x="1325536" y="1305683"/>
            <a:ext cx="1036739" cy="430887"/>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a:ea typeface="+mn-ea"/>
                <a:cs typeface="Futura Medium" panose="020B0602020204020303" pitchFamily="34" charset="-79"/>
              </a:rPr>
              <a:t>Rising Demand</a:t>
            </a:r>
          </a:p>
        </p:txBody>
      </p:sp>
      <p:sp>
        <p:nvSpPr>
          <p:cNvPr id="66" name="TextBox 65">
            <a:extLst>
              <a:ext uri="{FF2B5EF4-FFF2-40B4-BE49-F238E27FC236}">
                <a16:creationId xmlns:a16="http://schemas.microsoft.com/office/drawing/2014/main" id="{7EBF373A-D381-4790-955B-7B8F6F26EB28}"/>
              </a:ext>
            </a:extLst>
          </p:cNvPr>
          <p:cNvSpPr txBox="1"/>
          <p:nvPr/>
        </p:nvSpPr>
        <p:spPr>
          <a:xfrm>
            <a:off x="7866611" y="1305683"/>
            <a:ext cx="1440000" cy="215444"/>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a:ea typeface="+mn-ea"/>
                <a:cs typeface="Futura Medium" panose="020B0602020204020303" pitchFamily="34" charset="-79"/>
              </a:rPr>
              <a:t>Innovation</a:t>
            </a:r>
          </a:p>
        </p:txBody>
      </p:sp>
      <p:sp>
        <p:nvSpPr>
          <p:cNvPr id="79" name="TextBox 78">
            <a:extLst>
              <a:ext uri="{FF2B5EF4-FFF2-40B4-BE49-F238E27FC236}">
                <a16:creationId xmlns:a16="http://schemas.microsoft.com/office/drawing/2014/main" id="{566A652F-45D8-4C7F-807E-66D952A59F1E}"/>
              </a:ext>
            </a:extLst>
          </p:cNvPr>
          <p:cNvSpPr txBox="1"/>
          <p:nvPr/>
        </p:nvSpPr>
        <p:spPr>
          <a:xfrm>
            <a:off x="10092532" y="1305683"/>
            <a:ext cx="1249667" cy="430887"/>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a:ea typeface="+mn-ea"/>
                <a:cs typeface="Futura Medium" panose="020B0602020204020303" pitchFamily="34" charset="-79"/>
              </a:rPr>
              <a:t>Financial</a:t>
            </a:r>
            <a:r>
              <a:rPr lang="en-GB" sz="1400" b="1" dirty="0">
                <a:solidFill>
                  <a:srgbClr val="FFFFFF"/>
                </a:solidFill>
                <a:latin typeface="Calibri"/>
                <a:cs typeface="Futura Medium" panose="020B0602020204020303" pitchFamily="34" charset="-79"/>
              </a:rPr>
              <a:t>  Stability</a:t>
            </a:r>
          </a:p>
        </p:txBody>
      </p:sp>
      <p:sp>
        <p:nvSpPr>
          <p:cNvPr id="82" name="Rectangle 81">
            <a:extLst>
              <a:ext uri="{FF2B5EF4-FFF2-40B4-BE49-F238E27FC236}">
                <a16:creationId xmlns:a16="http://schemas.microsoft.com/office/drawing/2014/main" id="{E16B9DD8-6AC8-46DF-BB85-36DD11832732}"/>
              </a:ext>
            </a:extLst>
          </p:cNvPr>
          <p:cNvSpPr/>
          <p:nvPr/>
        </p:nvSpPr>
        <p:spPr>
          <a:xfrm>
            <a:off x="539750" y="1828800"/>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i="1" dirty="0">
                <a:solidFill>
                  <a:srgbClr val="FFFFFF"/>
                </a:solidFill>
                <a:latin typeface="Trebuchet MS" panose="020B0603020202020204" pitchFamily="34" charset="0"/>
              </a:rPr>
              <a:t>Long-term demand is growing due to an aging population.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The UK has </a:t>
            </a:r>
            <a:r>
              <a:rPr lang="en-GB" sz="1200" dirty="0">
                <a:solidFill>
                  <a:srgbClr val="FFFFFF"/>
                </a:solidFill>
                <a:latin typeface="Trebuchet MS" panose="020B0603020202020204" pitchFamily="34" charset="0"/>
              </a:rPr>
              <a:t>a </a:t>
            </a:r>
            <a:r>
              <a:rPr lang="en-GB" sz="1200" dirty="0">
                <a:solidFill>
                  <a:srgbClr val="128FCF"/>
                </a:solidFill>
                <a:latin typeface="Trebuchet MS" panose="020B0603020202020204" pitchFamily="34" charset="0"/>
                <a:hlinkClick r:id="rId13">
                  <a:extLst>
                    <a:ext uri="{A12FA001-AC4F-418D-AE19-62706E023703}">
                      <ahyp:hlinkClr xmlns:ahyp="http://schemas.microsoft.com/office/drawing/2018/hyperlinkcolor" val="tx"/>
                    </a:ext>
                  </a:extLst>
                </a:hlinkClick>
              </a:rPr>
              <a:t>record backlog</a:t>
            </a:r>
            <a:r>
              <a:rPr lang="en-GB" sz="1200" dirty="0">
                <a:solidFill>
                  <a:srgbClr val="FFFFFF"/>
                </a:solidFill>
                <a:latin typeface="Trebuchet MS" panose="020B0603020202020204" pitchFamily="34" charset="0"/>
              </a:rPr>
              <a:t> of over 6.73m waiting for treatment. However, the number of people </a:t>
            </a:r>
            <a:r>
              <a:rPr lang="en-GB" sz="1200" dirty="0">
                <a:solidFill>
                  <a:srgbClr val="128FCF"/>
                </a:solidFill>
                <a:latin typeface="Trebuchet MS" panose="020B0603020202020204" pitchFamily="34" charset="0"/>
                <a:hlinkClick r:id="rId14">
                  <a:extLst>
                    <a:ext uri="{A12FA001-AC4F-418D-AE19-62706E023703}">
                      <ahyp:hlinkClr xmlns:ahyp="http://schemas.microsoft.com/office/drawing/2018/hyperlinkcolor" val="tx"/>
                    </a:ext>
                  </a:extLst>
                </a:hlinkClick>
              </a:rPr>
              <a:t>waiting longer than two years </a:t>
            </a:r>
            <a:r>
              <a:rPr lang="en-GB" sz="1200" dirty="0">
                <a:solidFill>
                  <a:srgbClr val="FFFFFF"/>
                </a:solidFill>
                <a:latin typeface="Trebuchet MS" panose="020B0603020202020204" pitchFamily="34" charset="0"/>
              </a:rPr>
              <a:t>for has fallen from 22,500 to 200.</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Trebuchet MS" panose="020B0603020202020204" pitchFamily="34" charset="0"/>
              </a:rPr>
              <a:t>Long NHS waiting times appear to be pushing people into </a:t>
            </a:r>
            <a:r>
              <a:rPr lang="en-GB" sz="1200" dirty="0">
                <a:solidFill>
                  <a:srgbClr val="128FCF"/>
                </a:solidFill>
                <a:latin typeface="Trebuchet MS" panose="020B0603020202020204" pitchFamily="34" charset="0"/>
                <a:hlinkClick r:id="rId15">
                  <a:extLst>
                    <a:ext uri="{A12FA001-AC4F-418D-AE19-62706E023703}">
                      <ahyp:hlinkClr xmlns:ahyp="http://schemas.microsoft.com/office/drawing/2018/hyperlinkcolor" val="tx"/>
                    </a:ext>
                  </a:extLst>
                </a:hlinkClick>
              </a:rPr>
              <a:t>paying for private treatment.</a:t>
            </a:r>
            <a:endParaRPr lang="en-GB" sz="1200" dirty="0">
              <a:solidFill>
                <a:srgbClr val="128FC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Trebuchet MS" panose="020B0603020202020204" pitchFamily="34" charset="0"/>
              </a:rPr>
              <a:t>There were 69,000 self-funded treatments in the UK in the final three months of last year - a 39% rise on the same period before the pandemic.</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p:txBody>
      </p:sp>
      <p:sp>
        <p:nvSpPr>
          <p:cNvPr id="83" name="Rectangle 82">
            <a:extLst>
              <a:ext uri="{FF2B5EF4-FFF2-40B4-BE49-F238E27FC236}">
                <a16:creationId xmlns:a16="http://schemas.microsoft.com/office/drawing/2014/main" id="{448FD7A3-9A35-4C0E-9FBA-425B1AE1357B}"/>
              </a:ext>
            </a:extLst>
          </p:cNvPr>
          <p:cNvSpPr/>
          <p:nvPr/>
        </p:nvSpPr>
        <p:spPr>
          <a:xfrm>
            <a:off x="2776766"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i="1" dirty="0">
                <a:solidFill>
                  <a:srgbClr val="FFFFFF"/>
                </a:solidFill>
                <a:latin typeface="Trebuchet MS" panose="020B0603020202020204" pitchFamily="34" charset="0"/>
              </a:rPr>
              <a:t>People are now living longer, but the extra years are not always spent in good health.</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5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Trebuchet MS" panose="020B0603020202020204" pitchFamily="34" charset="0"/>
              </a:rPr>
              <a:t>One of the challenges is tackling </a:t>
            </a:r>
            <a:r>
              <a:rPr lang="en-GB" sz="1200" dirty="0">
                <a:solidFill>
                  <a:srgbClr val="128FCF"/>
                </a:solidFill>
                <a:latin typeface="Trebuchet MS" panose="020B0603020202020204" pitchFamily="34" charset="0"/>
                <a:hlinkClick r:id="rId16">
                  <a:extLst>
                    <a:ext uri="{A12FA001-AC4F-418D-AE19-62706E023703}">
                      <ahyp:hlinkClr xmlns:ahyp="http://schemas.microsoft.com/office/drawing/2018/hyperlinkcolor" val="tx"/>
                    </a:ext>
                  </a:extLst>
                </a:hlinkClick>
              </a:rPr>
              <a:t>non-communicable diseases (NCDs), </a:t>
            </a:r>
            <a:r>
              <a:rPr lang="en-GB" sz="1200" dirty="0">
                <a:solidFill>
                  <a:srgbClr val="FFFFFF"/>
                </a:solidFill>
                <a:latin typeface="Trebuchet MS" panose="020B0603020202020204" pitchFamily="34" charset="0"/>
              </a:rPr>
              <a:t>such as cancer, diabetes and obesity. Combined, they kill 41mn people each year, 71% of deaths worldwide.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7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A new UK ‘</a:t>
            </a:r>
            <a:r>
              <a:rPr kumimoji="0" lang="en-GB" sz="1200" b="0" i="0" u="none" strike="noStrike" kern="1200" cap="none" spc="0" normalizeH="0" baseline="0" noProof="0" dirty="0">
                <a:ln>
                  <a:noFill/>
                </a:ln>
                <a:solidFill>
                  <a:srgbClr val="128FCF"/>
                </a:solidFill>
                <a:effectLst/>
                <a:uLnTx/>
                <a:uFillTx/>
                <a:latin typeface="Trebuchet MS" panose="020B0603020202020204" pitchFamily="34" charset="0"/>
                <a:ea typeface="+mn-ea"/>
                <a:cs typeface="+mn-cs"/>
                <a:hlinkClick r:id="rId17">
                  <a:extLst>
                    <a:ext uri="{A12FA001-AC4F-418D-AE19-62706E023703}">
                      <ahyp:hlinkClr xmlns:ahyp="http://schemas.microsoft.com/office/drawing/2018/hyperlinkcolor" val="tx"/>
                    </a:ext>
                  </a:extLst>
                </a:hlinkClick>
              </a:rPr>
              <a:t>national dementia mission</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 includes a doubling of dementia research funding to £160m a year by 2024. A £95m will boost the number of clinical trials and research projects. The mission will be driven by a new taskforce similar to the one for COVID-19 vaccines.</a:t>
            </a:r>
          </a:p>
        </p:txBody>
      </p:sp>
      <p:grpSp>
        <p:nvGrpSpPr>
          <p:cNvPr id="41" name="Group 40">
            <a:extLst>
              <a:ext uri="{FF2B5EF4-FFF2-40B4-BE49-F238E27FC236}">
                <a16:creationId xmlns:a16="http://schemas.microsoft.com/office/drawing/2014/main" id="{8CD21E27-E951-4DC8-B53B-7DB523E5EE58}"/>
              </a:ext>
            </a:extLst>
          </p:cNvPr>
          <p:cNvGrpSpPr/>
          <p:nvPr/>
        </p:nvGrpSpPr>
        <p:grpSpPr>
          <a:xfrm>
            <a:off x="777476" y="1272632"/>
            <a:ext cx="484500" cy="484500"/>
            <a:chOff x="754652" y="4170719"/>
            <a:chExt cx="484500" cy="484500"/>
          </a:xfrm>
        </p:grpSpPr>
        <p:sp>
          <p:nvSpPr>
            <p:cNvPr id="42" name="Freeform: Shape 41">
              <a:extLst>
                <a:ext uri="{FF2B5EF4-FFF2-40B4-BE49-F238E27FC236}">
                  <a16:creationId xmlns:a16="http://schemas.microsoft.com/office/drawing/2014/main" id="{11987703-3F12-4233-871A-18281477E65E}"/>
                </a:ext>
              </a:extLst>
            </p:cNvPr>
            <p:cNvSpPr/>
            <p:nvPr/>
          </p:nvSpPr>
          <p:spPr>
            <a:xfrm>
              <a:off x="754652" y="4170719"/>
              <a:ext cx="484500" cy="484500"/>
            </a:xfrm>
            <a:custGeom>
              <a:avLst/>
              <a:gdLst>
                <a:gd name="connsiteX0" fmla="*/ 42750 w 484500"/>
                <a:gd name="connsiteY0" fmla="*/ 0 h 484500"/>
                <a:gd name="connsiteX1" fmla="*/ 0 w 484500"/>
                <a:gd name="connsiteY1" fmla="*/ 0 h 484500"/>
                <a:gd name="connsiteX2" fmla="*/ 0 w 484500"/>
                <a:gd name="connsiteY2" fmla="*/ 484500 h 484500"/>
                <a:gd name="connsiteX3" fmla="*/ 484500 w 484500"/>
                <a:gd name="connsiteY3" fmla="*/ 484500 h 484500"/>
                <a:gd name="connsiteX4" fmla="*/ 484500 w 484500"/>
                <a:gd name="connsiteY4" fmla="*/ 441750 h 484500"/>
                <a:gd name="connsiteX5" fmla="*/ 42750 w 484500"/>
                <a:gd name="connsiteY5" fmla="*/ 441750 h 484500"/>
                <a:gd name="connsiteX6" fmla="*/ 42750 w 484500"/>
                <a:gd name="connsiteY6" fmla="*/ 0 h 48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500" h="484500">
                  <a:moveTo>
                    <a:pt x="42750" y="0"/>
                  </a:moveTo>
                  <a:lnTo>
                    <a:pt x="0" y="0"/>
                  </a:lnTo>
                  <a:lnTo>
                    <a:pt x="0" y="484500"/>
                  </a:lnTo>
                  <a:lnTo>
                    <a:pt x="484500" y="484500"/>
                  </a:lnTo>
                  <a:lnTo>
                    <a:pt x="484500" y="441750"/>
                  </a:lnTo>
                  <a:lnTo>
                    <a:pt x="42750" y="441750"/>
                  </a:lnTo>
                  <a:lnTo>
                    <a:pt x="42750" y="0"/>
                  </a:lnTo>
                  <a:close/>
                </a:path>
              </a:pathLst>
            </a:custGeom>
            <a:solidFill>
              <a:srgbClr val="FFFFFF"/>
            </a:solidFill>
            <a:ln w="7045"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A0CE5146-8C69-4468-914B-33509D9A03BC}"/>
                </a:ext>
              </a:extLst>
            </p:cNvPr>
            <p:cNvSpPr/>
            <p:nvPr/>
          </p:nvSpPr>
          <p:spPr>
            <a:xfrm>
              <a:off x="826977" y="4242503"/>
              <a:ext cx="412174" cy="327215"/>
            </a:xfrm>
            <a:custGeom>
              <a:avLst/>
              <a:gdLst>
                <a:gd name="connsiteX0" fmla="*/ 105799 w 412174"/>
                <a:gd name="connsiteY0" fmla="*/ 327216 h 327215"/>
                <a:gd name="connsiteX1" fmla="*/ 307030 w 412174"/>
                <a:gd name="connsiteY1" fmla="*/ 156714 h 327215"/>
                <a:gd name="connsiteX2" fmla="*/ 374006 w 412174"/>
                <a:gd name="connsiteY2" fmla="*/ 68414 h 327215"/>
                <a:gd name="connsiteX3" fmla="*/ 412174 w 412174"/>
                <a:gd name="connsiteY3" fmla="*/ 98503 h 327215"/>
                <a:gd name="connsiteX4" fmla="*/ 400468 w 412174"/>
                <a:gd name="connsiteY4" fmla="*/ 0 h 327215"/>
                <a:gd name="connsiteX5" fmla="*/ 301965 w 412174"/>
                <a:gd name="connsiteY5" fmla="*/ 11706 h 327215"/>
                <a:gd name="connsiteX6" fmla="*/ 340390 w 412174"/>
                <a:gd name="connsiteY6" fmla="*/ 41966 h 327215"/>
                <a:gd name="connsiteX7" fmla="*/ 272517 w 412174"/>
                <a:gd name="connsiteY7" fmla="*/ 131485 h 327215"/>
                <a:gd name="connsiteX8" fmla="*/ 105799 w 412174"/>
                <a:gd name="connsiteY8" fmla="*/ 284466 h 327215"/>
                <a:gd name="connsiteX9" fmla="*/ 38026 w 412174"/>
                <a:gd name="connsiteY9" fmla="*/ 232453 h 327215"/>
                <a:gd name="connsiteX10" fmla="*/ 0 w 412174"/>
                <a:gd name="connsiteY10" fmla="*/ 251976 h 327215"/>
                <a:gd name="connsiteX11" fmla="*/ 105799 w 412174"/>
                <a:gd name="connsiteY11" fmla="*/ 327216 h 327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174" h="327215">
                  <a:moveTo>
                    <a:pt x="105799" y="327216"/>
                  </a:moveTo>
                  <a:cubicBezTo>
                    <a:pt x="182414" y="327216"/>
                    <a:pt x="240162" y="248199"/>
                    <a:pt x="307030" y="156714"/>
                  </a:cubicBezTo>
                  <a:cubicBezTo>
                    <a:pt x="328249" y="127687"/>
                    <a:pt x="350201" y="97741"/>
                    <a:pt x="374006" y="68414"/>
                  </a:cubicBezTo>
                  <a:lnTo>
                    <a:pt x="412174" y="98503"/>
                  </a:lnTo>
                  <a:lnTo>
                    <a:pt x="400468" y="0"/>
                  </a:lnTo>
                  <a:lnTo>
                    <a:pt x="301965" y="11706"/>
                  </a:lnTo>
                  <a:lnTo>
                    <a:pt x="340390" y="41966"/>
                  </a:lnTo>
                  <a:cubicBezTo>
                    <a:pt x="316115" y="71955"/>
                    <a:pt x="293935" y="102194"/>
                    <a:pt x="272517" y="131485"/>
                  </a:cubicBezTo>
                  <a:cubicBezTo>
                    <a:pt x="212525" y="213579"/>
                    <a:pt x="160712" y="284466"/>
                    <a:pt x="105799" y="284466"/>
                  </a:cubicBezTo>
                  <a:cubicBezTo>
                    <a:pt x="65586" y="284466"/>
                    <a:pt x="38268" y="232952"/>
                    <a:pt x="38026" y="232453"/>
                  </a:cubicBezTo>
                  <a:lnTo>
                    <a:pt x="0" y="251976"/>
                  </a:lnTo>
                  <a:cubicBezTo>
                    <a:pt x="1582" y="255089"/>
                    <a:pt x="39387" y="327216"/>
                    <a:pt x="105799" y="327216"/>
                  </a:cubicBezTo>
                  <a:close/>
                </a:path>
              </a:pathLst>
            </a:custGeom>
            <a:solidFill>
              <a:schemeClr val="accent2"/>
            </a:solidFill>
            <a:ln w="7045" cap="flat">
              <a:noFill/>
              <a:prstDash val="solid"/>
              <a:miter/>
            </a:ln>
          </p:spPr>
          <p:txBody>
            <a:bodyPr rtlCol="0" anchor="ctr"/>
            <a:lstStyle/>
            <a:p>
              <a:endParaRPr lang="en-GB"/>
            </a:p>
          </p:txBody>
        </p:sp>
      </p:grpSp>
      <p:grpSp>
        <p:nvGrpSpPr>
          <p:cNvPr id="44" name="Group 43">
            <a:extLst>
              <a:ext uri="{FF2B5EF4-FFF2-40B4-BE49-F238E27FC236}">
                <a16:creationId xmlns:a16="http://schemas.microsoft.com/office/drawing/2014/main" id="{17F87A11-905E-4EFE-91F4-26214B0A976F}"/>
              </a:ext>
            </a:extLst>
          </p:cNvPr>
          <p:cNvGrpSpPr/>
          <p:nvPr/>
        </p:nvGrpSpPr>
        <p:grpSpPr>
          <a:xfrm>
            <a:off x="2926999" y="1253226"/>
            <a:ext cx="499983" cy="499979"/>
            <a:chOff x="3126910" y="4132424"/>
            <a:chExt cx="499983" cy="499979"/>
          </a:xfrm>
        </p:grpSpPr>
        <p:sp>
          <p:nvSpPr>
            <p:cNvPr id="45" name="Freeform: Shape 44">
              <a:extLst>
                <a:ext uri="{FF2B5EF4-FFF2-40B4-BE49-F238E27FC236}">
                  <a16:creationId xmlns:a16="http://schemas.microsoft.com/office/drawing/2014/main" id="{96F094A9-9C9A-41B5-8581-32BFF4D47889}"/>
                </a:ext>
              </a:extLst>
            </p:cNvPr>
            <p:cNvSpPr/>
            <p:nvPr/>
          </p:nvSpPr>
          <p:spPr>
            <a:xfrm>
              <a:off x="3221654" y="4227164"/>
              <a:ext cx="310499" cy="310500"/>
            </a:xfrm>
            <a:custGeom>
              <a:avLst/>
              <a:gdLst>
                <a:gd name="connsiteX0" fmla="*/ 155250 w 310499"/>
                <a:gd name="connsiteY0" fmla="*/ 0 h 310500"/>
                <a:gd name="connsiteX1" fmla="*/ 0 w 310499"/>
                <a:gd name="connsiteY1" fmla="*/ 155250 h 310500"/>
                <a:gd name="connsiteX2" fmla="*/ 155250 w 310499"/>
                <a:gd name="connsiteY2" fmla="*/ 310500 h 310500"/>
                <a:gd name="connsiteX3" fmla="*/ 310500 w 310499"/>
                <a:gd name="connsiteY3" fmla="*/ 155250 h 310500"/>
                <a:gd name="connsiteX4" fmla="*/ 155250 w 310499"/>
                <a:gd name="connsiteY4" fmla="*/ 0 h 310500"/>
                <a:gd name="connsiteX5" fmla="*/ 133178 w 310499"/>
                <a:gd name="connsiteY5" fmla="*/ 218457 h 310500"/>
                <a:gd name="connsiteX6" fmla="*/ 65522 w 310499"/>
                <a:gd name="connsiteY6" fmla="*/ 150795 h 310500"/>
                <a:gd name="connsiteX7" fmla="*/ 88513 w 310499"/>
                <a:gd name="connsiteY7" fmla="*/ 127804 h 310500"/>
                <a:gd name="connsiteX8" fmla="*/ 133178 w 310499"/>
                <a:gd name="connsiteY8" fmla="*/ 172469 h 310500"/>
                <a:gd name="connsiteX9" fmla="*/ 224654 w 310499"/>
                <a:gd name="connsiteY9" fmla="*/ 81000 h 310500"/>
                <a:gd name="connsiteX10" fmla="*/ 247644 w 310499"/>
                <a:gd name="connsiteY10" fmla="*/ 103990 h 31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499" h="310500">
                  <a:moveTo>
                    <a:pt x="155250" y="0"/>
                  </a:moveTo>
                  <a:cubicBezTo>
                    <a:pt x="69508" y="0"/>
                    <a:pt x="0" y="69508"/>
                    <a:pt x="0" y="155250"/>
                  </a:cubicBezTo>
                  <a:cubicBezTo>
                    <a:pt x="0" y="240992"/>
                    <a:pt x="69508" y="310500"/>
                    <a:pt x="155250" y="310500"/>
                  </a:cubicBezTo>
                  <a:cubicBezTo>
                    <a:pt x="240993" y="310500"/>
                    <a:pt x="310500" y="240992"/>
                    <a:pt x="310500" y="155250"/>
                  </a:cubicBezTo>
                  <a:cubicBezTo>
                    <a:pt x="310403" y="69548"/>
                    <a:pt x="240952" y="97"/>
                    <a:pt x="155250" y="0"/>
                  </a:cubicBezTo>
                  <a:close/>
                  <a:moveTo>
                    <a:pt x="133178" y="218457"/>
                  </a:moveTo>
                  <a:lnTo>
                    <a:pt x="65522" y="150795"/>
                  </a:lnTo>
                  <a:lnTo>
                    <a:pt x="88513" y="127804"/>
                  </a:lnTo>
                  <a:lnTo>
                    <a:pt x="133178" y="172469"/>
                  </a:lnTo>
                  <a:lnTo>
                    <a:pt x="224654" y="81000"/>
                  </a:lnTo>
                  <a:lnTo>
                    <a:pt x="247644" y="103990"/>
                  </a:lnTo>
                  <a:close/>
                </a:path>
              </a:pathLst>
            </a:custGeom>
            <a:solidFill>
              <a:srgbClr val="FFFFFF"/>
            </a:solidFill>
            <a:ln w="6747"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F72B5F95-8A95-4237-82F5-3AFE71454186}"/>
                </a:ext>
              </a:extLst>
            </p:cNvPr>
            <p:cNvSpPr/>
            <p:nvPr/>
          </p:nvSpPr>
          <p:spPr>
            <a:xfrm>
              <a:off x="3126910" y="4132424"/>
              <a:ext cx="499983" cy="499979"/>
            </a:xfrm>
            <a:custGeom>
              <a:avLst/>
              <a:gdLst>
                <a:gd name="connsiteX0" fmla="*/ 480304 w 499983"/>
                <a:gd name="connsiteY0" fmla="*/ 258528 h 499979"/>
                <a:gd name="connsiteX1" fmla="*/ 480304 w 499983"/>
                <a:gd name="connsiteY1" fmla="*/ 241451 h 499979"/>
                <a:gd name="connsiteX2" fmla="*/ 496936 w 499983"/>
                <a:gd name="connsiteY2" fmla="*/ 221073 h 499979"/>
                <a:gd name="connsiteX3" fmla="*/ 495024 w 499983"/>
                <a:gd name="connsiteY3" fmla="*/ 202077 h 499979"/>
                <a:gd name="connsiteX4" fmla="*/ 493790 w 499983"/>
                <a:gd name="connsiteY4" fmla="*/ 201180 h 499979"/>
                <a:gd name="connsiteX5" fmla="*/ 471671 w 499983"/>
                <a:gd name="connsiteY5" fmla="*/ 186938 h 499979"/>
                <a:gd name="connsiteX6" fmla="*/ 466392 w 499983"/>
                <a:gd name="connsiteY6" fmla="*/ 170704 h 499979"/>
                <a:gd name="connsiteX7" fmla="*/ 475916 w 499983"/>
                <a:gd name="connsiteY7" fmla="*/ 146175 h 499979"/>
                <a:gd name="connsiteX8" fmla="*/ 468221 w 499983"/>
                <a:gd name="connsiteY8" fmla="*/ 128702 h 499979"/>
                <a:gd name="connsiteX9" fmla="*/ 466777 w 499983"/>
                <a:gd name="connsiteY9" fmla="*/ 128233 h 499979"/>
                <a:gd name="connsiteX10" fmla="*/ 441336 w 499983"/>
                <a:gd name="connsiteY10" fmla="*/ 121524 h 499979"/>
                <a:gd name="connsiteX11" fmla="*/ 431299 w 499983"/>
                <a:gd name="connsiteY11" fmla="*/ 107713 h 499979"/>
                <a:gd name="connsiteX12" fmla="*/ 432777 w 499983"/>
                <a:gd name="connsiteY12" fmla="*/ 81442 h 499979"/>
                <a:gd name="connsiteX13" fmla="*/ 420055 w 499983"/>
                <a:gd name="connsiteY13" fmla="*/ 67206 h 499979"/>
                <a:gd name="connsiteX14" fmla="*/ 418541 w 499983"/>
                <a:gd name="connsiteY14" fmla="*/ 67206 h 499979"/>
                <a:gd name="connsiteX15" fmla="*/ 392270 w 499983"/>
                <a:gd name="connsiteY15" fmla="*/ 68685 h 499979"/>
                <a:gd name="connsiteX16" fmla="*/ 378460 w 499983"/>
                <a:gd name="connsiteY16" fmla="*/ 58647 h 499979"/>
                <a:gd name="connsiteX17" fmla="*/ 371750 w 499983"/>
                <a:gd name="connsiteY17" fmla="*/ 33207 h 499979"/>
                <a:gd name="connsiteX18" fmla="*/ 355253 w 499983"/>
                <a:gd name="connsiteY18" fmla="*/ 23598 h 499979"/>
                <a:gd name="connsiteX19" fmla="*/ 353809 w 499983"/>
                <a:gd name="connsiteY19" fmla="*/ 24067 h 499979"/>
                <a:gd name="connsiteX20" fmla="*/ 329279 w 499983"/>
                <a:gd name="connsiteY20" fmla="*/ 33591 h 499979"/>
                <a:gd name="connsiteX21" fmla="*/ 313046 w 499983"/>
                <a:gd name="connsiteY21" fmla="*/ 28313 h 499979"/>
                <a:gd name="connsiteX22" fmla="*/ 298803 w 499983"/>
                <a:gd name="connsiteY22" fmla="*/ 6193 h 499979"/>
                <a:gd name="connsiteX23" fmla="*/ 280144 w 499983"/>
                <a:gd name="connsiteY23" fmla="*/ 2151 h 499979"/>
                <a:gd name="connsiteX24" fmla="*/ 278911 w 499983"/>
                <a:gd name="connsiteY24" fmla="*/ 3048 h 499979"/>
                <a:gd name="connsiteX25" fmla="*/ 258533 w 499983"/>
                <a:gd name="connsiteY25" fmla="*/ 19680 h 499979"/>
                <a:gd name="connsiteX26" fmla="*/ 241455 w 499983"/>
                <a:gd name="connsiteY26" fmla="*/ 19680 h 499979"/>
                <a:gd name="connsiteX27" fmla="*/ 221077 w 499983"/>
                <a:gd name="connsiteY27" fmla="*/ 3048 h 499979"/>
                <a:gd name="connsiteX28" fmla="*/ 202081 w 499983"/>
                <a:gd name="connsiteY28" fmla="*/ 4960 h 499979"/>
                <a:gd name="connsiteX29" fmla="*/ 201185 w 499983"/>
                <a:gd name="connsiteY29" fmla="*/ 6193 h 499979"/>
                <a:gd name="connsiteX30" fmla="*/ 186942 w 499983"/>
                <a:gd name="connsiteY30" fmla="*/ 28313 h 499979"/>
                <a:gd name="connsiteX31" fmla="*/ 170708 w 499983"/>
                <a:gd name="connsiteY31" fmla="*/ 33591 h 499979"/>
                <a:gd name="connsiteX32" fmla="*/ 146179 w 499983"/>
                <a:gd name="connsiteY32" fmla="*/ 24067 h 499979"/>
                <a:gd name="connsiteX33" fmla="*/ 128707 w 499983"/>
                <a:gd name="connsiteY33" fmla="*/ 31763 h 499979"/>
                <a:gd name="connsiteX34" fmla="*/ 128237 w 499983"/>
                <a:gd name="connsiteY34" fmla="*/ 33207 h 499979"/>
                <a:gd name="connsiteX35" fmla="*/ 121528 w 499983"/>
                <a:gd name="connsiteY35" fmla="*/ 58647 h 499979"/>
                <a:gd name="connsiteX36" fmla="*/ 107717 w 499983"/>
                <a:gd name="connsiteY36" fmla="*/ 68685 h 499979"/>
                <a:gd name="connsiteX37" fmla="*/ 81446 w 499983"/>
                <a:gd name="connsiteY37" fmla="*/ 67206 h 499979"/>
                <a:gd name="connsiteX38" fmla="*/ 67211 w 499983"/>
                <a:gd name="connsiteY38" fmla="*/ 79928 h 499979"/>
                <a:gd name="connsiteX39" fmla="*/ 67211 w 499983"/>
                <a:gd name="connsiteY39" fmla="*/ 81442 h 499979"/>
                <a:gd name="connsiteX40" fmla="*/ 68689 w 499983"/>
                <a:gd name="connsiteY40" fmla="*/ 107713 h 499979"/>
                <a:gd name="connsiteX41" fmla="*/ 58652 w 499983"/>
                <a:gd name="connsiteY41" fmla="*/ 121524 h 499979"/>
                <a:gd name="connsiteX42" fmla="*/ 33211 w 499983"/>
                <a:gd name="connsiteY42" fmla="*/ 128233 h 499979"/>
                <a:gd name="connsiteX43" fmla="*/ 23602 w 499983"/>
                <a:gd name="connsiteY43" fmla="*/ 144731 h 499979"/>
                <a:gd name="connsiteX44" fmla="*/ 24071 w 499983"/>
                <a:gd name="connsiteY44" fmla="*/ 146175 h 499979"/>
                <a:gd name="connsiteX45" fmla="*/ 33596 w 499983"/>
                <a:gd name="connsiteY45" fmla="*/ 170704 h 499979"/>
                <a:gd name="connsiteX46" fmla="*/ 28317 w 499983"/>
                <a:gd name="connsiteY46" fmla="*/ 186938 h 499979"/>
                <a:gd name="connsiteX47" fmla="*/ 6197 w 499983"/>
                <a:gd name="connsiteY47" fmla="*/ 201180 h 499979"/>
                <a:gd name="connsiteX48" fmla="*/ 2148 w 499983"/>
                <a:gd name="connsiteY48" fmla="*/ 219838 h 499979"/>
                <a:gd name="connsiteX49" fmla="*/ 3045 w 499983"/>
                <a:gd name="connsiteY49" fmla="*/ 221073 h 499979"/>
                <a:gd name="connsiteX50" fmla="*/ 19684 w 499983"/>
                <a:gd name="connsiteY50" fmla="*/ 241451 h 499979"/>
                <a:gd name="connsiteX51" fmla="*/ 19684 w 499983"/>
                <a:gd name="connsiteY51" fmla="*/ 258528 h 499979"/>
                <a:gd name="connsiteX52" fmla="*/ 3045 w 499983"/>
                <a:gd name="connsiteY52" fmla="*/ 278907 h 499979"/>
                <a:gd name="connsiteX53" fmla="*/ 4963 w 499983"/>
                <a:gd name="connsiteY53" fmla="*/ 297902 h 499979"/>
                <a:gd name="connsiteX54" fmla="*/ 6197 w 499983"/>
                <a:gd name="connsiteY54" fmla="*/ 298799 h 499979"/>
                <a:gd name="connsiteX55" fmla="*/ 28317 w 499983"/>
                <a:gd name="connsiteY55" fmla="*/ 313041 h 499979"/>
                <a:gd name="connsiteX56" fmla="*/ 33596 w 499983"/>
                <a:gd name="connsiteY56" fmla="*/ 329275 h 499979"/>
                <a:gd name="connsiteX57" fmla="*/ 24071 w 499983"/>
                <a:gd name="connsiteY57" fmla="*/ 353805 h 499979"/>
                <a:gd name="connsiteX58" fmla="*/ 31767 w 499983"/>
                <a:gd name="connsiteY58" fmla="*/ 371277 h 499979"/>
                <a:gd name="connsiteX59" fmla="*/ 33211 w 499983"/>
                <a:gd name="connsiteY59" fmla="*/ 371746 h 499979"/>
                <a:gd name="connsiteX60" fmla="*/ 58652 w 499983"/>
                <a:gd name="connsiteY60" fmla="*/ 378456 h 499979"/>
                <a:gd name="connsiteX61" fmla="*/ 68689 w 499983"/>
                <a:gd name="connsiteY61" fmla="*/ 392266 h 499979"/>
                <a:gd name="connsiteX62" fmla="*/ 67211 w 499983"/>
                <a:gd name="connsiteY62" fmla="*/ 418537 h 499979"/>
                <a:gd name="connsiteX63" fmla="*/ 79932 w 499983"/>
                <a:gd name="connsiteY63" fmla="*/ 432773 h 499979"/>
                <a:gd name="connsiteX64" fmla="*/ 81446 w 499983"/>
                <a:gd name="connsiteY64" fmla="*/ 432773 h 499979"/>
                <a:gd name="connsiteX65" fmla="*/ 107717 w 499983"/>
                <a:gd name="connsiteY65" fmla="*/ 431295 h 499979"/>
                <a:gd name="connsiteX66" fmla="*/ 121528 w 499983"/>
                <a:gd name="connsiteY66" fmla="*/ 441332 h 499979"/>
                <a:gd name="connsiteX67" fmla="*/ 128237 w 499983"/>
                <a:gd name="connsiteY67" fmla="*/ 466773 h 499979"/>
                <a:gd name="connsiteX68" fmla="*/ 144735 w 499983"/>
                <a:gd name="connsiteY68" fmla="*/ 476381 h 499979"/>
                <a:gd name="connsiteX69" fmla="*/ 146179 w 499983"/>
                <a:gd name="connsiteY69" fmla="*/ 475912 h 499979"/>
                <a:gd name="connsiteX70" fmla="*/ 170708 w 499983"/>
                <a:gd name="connsiteY70" fmla="*/ 466388 h 499979"/>
                <a:gd name="connsiteX71" fmla="*/ 186942 w 499983"/>
                <a:gd name="connsiteY71" fmla="*/ 471666 h 499979"/>
                <a:gd name="connsiteX72" fmla="*/ 201185 w 499983"/>
                <a:gd name="connsiteY72" fmla="*/ 493786 h 499979"/>
                <a:gd name="connsiteX73" fmla="*/ 219844 w 499983"/>
                <a:gd name="connsiteY73" fmla="*/ 497828 h 499979"/>
                <a:gd name="connsiteX74" fmla="*/ 221077 w 499983"/>
                <a:gd name="connsiteY74" fmla="*/ 496932 h 499979"/>
                <a:gd name="connsiteX75" fmla="*/ 241455 w 499983"/>
                <a:gd name="connsiteY75" fmla="*/ 480300 h 499979"/>
                <a:gd name="connsiteX76" fmla="*/ 258533 w 499983"/>
                <a:gd name="connsiteY76" fmla="*/ 480300 h 499979"/>
                <a:gd name="connsiteX77" fmla="*/ 278911 w 499983"/>
                <a:gd name="connsiteY77" fmla="*/ 496932 h 499979"/>
                <a:gd name="connsiteX78" fmla="*/ 297907 w 499983"/>
                <a:gd name="connsiteY78" fmla="*/ 495019 h 499979"/>
                <a:gd name="connsiteX79" fmla="*/ 298803 w 499983"/>
                <a:gd name="connsiteY79" fmla="*/ 493786 h 499979"/>
                <a:gd name="connsiteX80" fmla="*/ 313046 w 499983"/>
                <a:gd name="connsiteY80" fmla="*/ 471666 h 499979"/>
                <a:gd name="connsiteX81" fmla="*/ 329279 w 499983"/>
                <a:gd name="connsiteY81" fmla="*/ 466388 h 499979"/>
                <a:gd name="connsiteX82" fmla="*/ 353809 w 499983"/>
                <a:gd name="connsiteY82" fmla="*/ 475912 h 499979"/>
                <a:gd name="connsiteX83" fmla="*/ 371281 w 499983"/>
                <a:gd name="connsiteY83" fmla="*/ 468216 h 499979"/>
                <a:gd name="connsiteX84" fmla="*/ 371750 w 499983"/>
                <a:gd name="connsiteY84" fmla="*/ 466773 h 499979"/>
                <a:gd name="connsiteX85" fmla="*/ 378460 w 499983"/>
                <a:gd name="connsiteY85" fmla="*/ 441332 h 499979"/>
                <a:gd name="connsiteX86" fmla="*/ 392270 w 499983"/>
                <a:gd name="connsiteY86" fmla="*/ 431295 h 499979"/>
                <a:gd name="connsiteX87" fmla="*/ 418541 w 499983"/>
                <a:gd name="connsiteY87" fmla="*/ 432773 h 499979"/>
                <a:gd name="connsiteX88" fmla="*/ 432777 w 499983"/>
                <a:gd name="connsiteY88" fmla="*/ 420051 h 499979"/>
                <a:gd name="connsiteX89" fmla="*/ 432777 w 499983"/>
                <a:gd name="connsiteY89" fmla="*/ 418537 h 499979"/>
                <a:gd name="connsiteX90" fmla="*/ 431299 w 499983"/>
                <a:gd name="connsiteY90" fmla="*/ 392266 h 499979"/>
                <a:gd name="connsiteX91" fmla="*/ 441336 w 499983"/>
                <a:gd name="connsiteY91" fmla="*/ 378456 h 499979"/>
                <a:gd name="connsiteX92" fmla="*/ 466777 w 499983"/>
                <a:gd name="connsiteY92" fmla="*/ 371746 h 499979"/>
                <a:gd name="connsiteX93" fmla="*/ 476386 w 499983"/>
                <a:gd name="connsiteY93" fmla="*/ 355248 h 499979"/>
                <a:gd name="connsiteX94" fmla="*/ 475916 w 499983"/>
                <a:gd name="connsiteY94" fmla="*/ 353805 h 499979"/>
                <a:gd name="connsiteX95" fmla="*/ 466392 w 499983"/>
                <a:gd name="connsiteY95" fmla="*/ 329275 h 499979"/>
                <a:gd name="connsiteX96" fmla="*/ 471671 w 499983"/>
                <a:gd name="connsiteY96" fmla="*/ 313041 h 499979"/>
                <a:gd name="connsiteX97" fmla="*/ 493790 w 499983"/>
                <a:gd name="connsiteY97" fmla="*/ 298799 h 499979"/>
                <a:gd name="connsiteX98" fmla="*/ 497832 w 499983"/>
                <a:gd name="connsiteY98" fmla="*/ 280140 h 499979"/>
                <a:gd name="connsiteX99" fmla="*/ 496936 w 499983"/>
                <a:gd name="connsiteY99" fmla="*/ 278907 h 499979"/>
                <a:gd name="connsiteX100" fmla="*/ 249994 w 499983"/>
                <a:gd name="connsiteY100" fmla="*/ 425490 h 499979"/>
                <a:gd name="connsiteX101" fmla="*/ 74494 w 499983"/>
                <a:gd name="connsiteY101" fmla="*/ 249990 h 499979"/>
                <a:gd name="connsiteX102" fmla="*/ 249994 w 499983"/>
                <a:gd name="connsiteY102" fmla="*/ 74490 h 499979"/>
                <a:gd name="connsiteX103" fmla="*/ 425494 w 499983"/>
                <a:gd name="connsiteY103" fmla="*/ 249990 h 499979"/>
                <a:gd name="connsiteX104" fmla="*/ 249994 w 499983"/>
                <a:gd name="connsiteY104" fmla="*/ 425490 h 49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99983" h="499979">
                  <a:moveTo>
                    <a:pt x="480304" y="258528"/>
                  </a:moveTo>
                  <a:cubicBezTo>
                    <a:pt x="476246" y="253559"/>
                    <a:pt x="476246" y="246420"/>
                    <a:pt x="480304" y="241451"/>
                  </a:cubicBezTo>
                  <a:lnTo>
                    <a:pt x="496936" y="221073"/>
                  </a:lnTo>
                  <a:cubicBezTo>
                    <a:pt x="501654" y="215299"/>
                    <a:pt x="500797" y="206794"/>
                    <a:pt x="495024" y="202077"/>
                  </a:cubicBezTo>
                  <a:cubicBezTo>
                    <a:pt x="494629" y="201755"/>
                    <a:pt x="494218" y="201456"/>
                    <a:pt x="493790" y="201180"/>
                  </a:cubicBezTo>
                  <a:lnTo>
                    <a:pt x="471671" y="186938"/>
                  </a:lnTo>
                  <a:cubicBezTo>
                    <a:pt x="466279" y="183467"/>
                    <a:pt x="464073" y="176682"/>
                    <a:pt x="466392" y="170704"/>
                  </a:cubicBezTo>
                  <a:lnTo>
                    <a:pt x="475916" y="146175"/>
                  </a:lnTo>
                  <a:cubicBezTo>
                    <a:pt x="478616" y="139225"/>
                    <a:pt x="475171" y="131402"/>
                    <a:pt x="468221" y="128702"/>
                  </a:cubicBezTo>
                  <a:cubicBezTo>
                    <a:pt x="467749" y="128519"/>
                    <a:pt x="467267" y="128362"/>
                    <a:pt x="466777" y="128233"/>
                  </a:cubicBezTo>
                  <a:lnTo>
                    <a:pt x="441336" y="121524"/>
                  </a:lnTo>
                  <a:cubicBezTo>
                    <a:pt x="435135" y="119889"/>
                    <a:pt x="430940" y="114116"/>
                    <a:pt x="431299" y="107713"/>
                  </a:cubicBezTo>
                  <a:lnTo>
                    <a:pt x="432777" y="81442"/>
                  </a:lnTo>
                  <a:cubicBezTo>
                    <a:pt x="433195" y="73998"/>
                    <a:pt x="427499" y="67624"/>
                    <a:pt x="420055" y="67206"/>
                  </a:cubicBezTo>
                  <a:cubicBezTo>
                    <a:pt x="419551" y="67178"/>
                    <a:pt x="419046" y="67178"/>
                    <a:pt x="418541" y="67206"/>
                  </a:cubicBezTo>
                  <a:lnTo>
                    <a:pt x="392270" y="68685"/>
                  </a:lnTo>
                  <a:cubicBezTo>
                    <a:pt x="385867" y="69044"/>
                    <a:pt x="380095" y="64849"/>
                    <a:pt x="378460" y="58647"/>
                  </a:cubicBezTo>
                  <a:lnTo>
                    <a:pt x="371750" y="33207"/>
                  </a:lnTo>
                  <a:cubicBezTo>
                    <a:pt x="369848" y="25998"/>
                    <a:pt x="362462" y="21696"/>
                    <a:pt x="355253" y="23598"/>
                  </a:cubicBezTo>
                  <a:cubicBezTo>
                    <a:pt x="354763" y="23727"/>
                    <a:pt x="354281" y="23883"/>
                    <a:pt x="353809" y="24067"/>
                  </a:cubicBezTo>
                  <a:lnTo>
                    <a:pt x="329279" y="33591"/>
                  </a:lnTo>
                  <a:cubicBezTo>
                    <a:pt x="323301" y="35911"/>
                    <a:pt x="316517" y="33704"/>
                    <a:pt x="313046" y="28313"/>
                  </a:cubicBezTo>
                  <a:lnTo>
                    <a:pt x="298803" y="6193"/>
                  </a:lnTo>
                  <a:cubicBezTo>
                    <a:pt x="294767" y="-76"/>
                    <a:pt x="286413" y="-1885"/>
                    <a:pt x="280144" y="2151"/>
                  </a:cubicBezTo>
                  <a:cubicBezTo>
                    <a:pt x="279716" y="2427"/>
                    <a:pt x="279304" y="2726"/>
                    <a:pt x="278911" y="3048"/>
                  </a:cubicBezTo>
                  <a:lnTo>
                    <a:pt x="258533" y="19680"/>
                  </a:lnTo>
                  <a:cubicBezTo>
                    <a:pt x="253563" y="23738"/>
                    <a:pt x="246425" y="23738"/>
                    <a:pt x="241455" y="19680"/>
                  </a:cubicBezTo>
                  <a:lnTo>
                    <a:pt x="221077" y="3048"/>
                  </a:lnTo>
                  <a:cubicBezTo>
                    <a:pt x="215303" y="-1670"/>
                    <a:pt x="206799" y="-813"/>
                    <a:pt x="202081" y="4960"/>
                  </a:cubicBezTo>
                  <a:cubicBezTo>
                    <a:pt x="201759" y="5354"/>
                    <a:pt x="201460" y="5766"/>
                    <a:pt x="201185" y="6193"/>
                  </a:cubicBezTo>
                  <a:lnTo>
                    <a:pt x="186942" y="28313"/>
                  </a:lnTo>
                  <a:cubicBezTo>
                    <a:pt x="183471" y="33704"/>
                    <a:pt x="176686" y="35911"/>
                    <a:pt x="170708" y="33591"/>
                  </a:cubicBezTo>
                  <a:lnTo>
                    <a:pt x="146179" y="24067"/>
                  </a:lnTo>
                  <a:cubicBezTo>
                    <a:pt x="139229" y="21367"/>
                    <a:pt x="131407" y="24813"/>
                    <a:pt x="128707" y="31763"/>
                  </a:cubicBezTo>
                  <a:cubicBezTo>
                    <a:pt x="128524" y="32235"/>
                    <a:pt x="128366" y="32717"/>
                    <a:pt x="128237" y="33207"/>
                  </a:cubicBezTo>
                  <a:lnTo>
                    <a:pt x="121528" y="58647"/>
                  </a:lnTo>
                  <a:cubicBezTo>
                    <a:pt x="119893" y="64849"/>
                    <a:pt x="114120" y="69044"/>
                    <a:pt x="107717" y="68685"/>
                  </a:cubicBezTo>
                  <a:lnTo>
                    <a:pt x="81446" y="67206"/>
                  </a:lnTo>
                  <a:cubicBezTo>
                    <a:pt x="74003" y="66788"/>
                    <a:pt x="67628" y="72484"/>
                    <a:pt x="67211" y="79928"/>
                  </a:cubicBezTo>
                  <a:cubicBezTo>
                    <a:pt x="67182" y="80432"/>
                    <a:pt x="67182" y="80938"/>
                    <a:pt x="67211" y="81442"/>
                  </a:cubicBezTo>
                  <a:lnTo>
                    <a:pt x="68689" y="107713"/>
                  </a:lnTo>
                  <a:cubicBezTo>
                    <a:pt x="69048" y="114116"/>
                    <a:pt x="64853" y="119889"/>
                    <a:pt x="58652" y="121524"/>
                  </a:cubicBezTo>
                  <a:lnTo>
                    <a:pt x="33211" y="128233"/>
                  </a:lnTo>
                  <a:cubicBezTo>
                    <a:pt x="26002" y="130135"/>
                    <a:pt x="21700" y="137522"/>
                    <a:pt x="23602" y="144731"/>
                  </a:cubicBezTo>
                  <a:cubicBezTo>
                    <a:pt x="23731" y="145220"/>
                    <a:pt x="23888" y="145703"/>
                    <a:pt x="24071" y="146175"/>
                  </a:cubicBezTo>
                  <a:lnTo>
                    <a:pt x="33596" y="170704"/>
                  </a:lnTo>
                  <a:cubicBezTo>
                    <a:pt x="35915" y="176683"/>
                    <a:pt x="33708" y="183467"/>
                    <a:pt x="28317" y="186938"/>
                  </a:cubicBezTo>
                  <a:lnTo>
                    <a:pt x="6197" y="201180"/>
                  </a:lnTo>
                  <a:cubicBezTo>
                    <a:pt x="-73" y="205214"/>
                    <a:pt x="-1886" y="213568"/>
                    <a:pt x="2148" y="219838"/>
                  </a:cubicBezTo>
                  <a:cubicBezTo>
                    <a:pt x="2423" y="220266"/>
                    <a:pt x="2723" y="220678"/>
                    <a:pt x="3045" y="221073"/>
                  </a:cubicBezTo>
                  <a:lnTo>
                    <a:pt x="19684" y="241451"/>
                  </a:lnTo>
                  <a:cubicBezTo>
                    <a:pt x="23742" y="246420"/>
                    <a:pt x="23742" y="253559"/>
                    <a:pt x="19684" y="258528"/>
                  </a:cubicBezTo>
                  <a:lnTo>
                    <a:pt x="3045" y="278907"/>
                  </a:lnTo>
                  <a:cubicBezTo>
                    <a:pt x="-1671" y="284681"/>
                    <a:pt x="-812" y="293186"/>
                    <a:pt x="4963" y="297902"/>
                  </a:cubicBezTo>
                  <a:cubicBezTo>
                    <a:pt x="5357" y="298224"/>
                    <a:pt x="5769" y="298523"/>
                    <a:pt x="6197" y="298799"/>
                  </a:cubicBezTo>
                  <a:lnTo>
                    <a:pt x="28317" y="313041"/>
                  </a:lnTo>
                  <a:cubicBezTo>
                    <a:pt x="33708" y="316512"/>
                    <a:pt x="35915" y="323297"/>
                    <a:pt x="33596" y="329275"/>
                  </a:cubicBezTo>
                  <a:lnTo>
                    <a:pt x="24071" y="353805"/>
                  </a:lnTo>
                  <a:cubicBezTo>
                    <a:pt x="21371" y="360754"/>
                    <a:pt x="24817" y="368577"/>
                    <a:pt x="31767" y="371277"/>
                  </a:cubicBezTo>
                  <a:cubicBezTo>
                    <a:pt x="32239" y="371460"/>
                    <a:pt x="32721" y="371617"/>
                    <a:pt x="33211" y="371746"/>
                  </a:cubicBezTo>
                  <a:lnTo>
                    <a:pt x="58652" y="378456"/>
                  </a:lnTo>
                  <a:cubicBezTo>
                    <a:pt x="64853" y="380090"/>
                    <a:pt x="69048" y="385863"/>
                    <a:pt x="68689" y="392266"/>
                  </a:cubicBezTo>
                  <a:lnTo>
                    <a:pt x="67211" y="418537"/>
                  </a:lnTo>
                  <a:cubicBezTo>
                    <a:pt x="66793" y="425981"/>
                    <a:pt x="72488" y="432355"/>
                    <a:pt x="79932" y="432773"/>
                  </a:cubicBezTo>
                  <a:cubicBezTo>
                    <a:pt x="80437" y="432801"/>
                    <a:pt x="80942" y="432801"/>
                    <a:pt x="81446" y="432773"/>
                  </a:cubicBezTo>
                  <a:lnTo>
                    <a:pt x="107717" y="431295"/>
                  </a:lnTo>
                  <a:cubicBezTo>
                    <a:pt x="114120" y="430935"/>
                    <a:pt x="119893" y="435131"/>
                    <a:pt x="121528" y="441332"/>
                  </a:cubicBezTo>
                  <a:lnTo>
                    <a:pt x="128237" y="466773"/>
                  </a:lnTo>
                  <a:cubicBezTo>
                    <a:pt x="130140" y="473982"/>
                    <a:pt x="137526" y="478283"/>
                    <a:pt x="144735" y="476381"/>
                  </a:cubicBezTo>
                  <a:cubicBezTo>
                    <a:pt x="145224" y="476252"/>
                    <a:pt x="145707" y="476096"/>
                    <a:pt x="146179" y="475912"/>
                  </a:cubicBezTo>
                  <a:lnTo>
                    <a:pt x="170708" y="466388"/>
                  </a:lnTo>
                  <a:cubicBezTo>
                    <a:pt x="176686" y="464069"/>
                    <a:pt x="183471" y="466275"/>
                    <a:pt x="186942" y="471666"/>
                  </a:cubicBezTo>
                  <a:lnTo>
                    <a:pt x="201185" y="493786"/>
                  </a:lnTo>
                  <a:cubicBezTo>
                    <a:pt x="205221" y="500055"/>
                    <a:pt x="213575" y="501864"/>
                    <a:pt x="219844" y="497828"/>
                  </a:cubicBezTo>
                  <a:cubicBezTo>
                    <a:pt x="220272" y="497553"/>
                    <a:pt x="220683" y="497254"/>
                    <a:pt x="221077" y="496932"/>
                  </a:cubicBezTo>
                  <a:lnTo>
                    <a:pt x="241455" y="480300"/>
                  </a:lnTo>
                  <a:cubicBezTo>
                    <a:pt x="246425" y="476241"/>
                    <a:pt x="253563" y="476241"/>
                    <a:pt x="258533" y="480300"/>
                  </a:cubicBezTo>
                  <a:lnTo>
                    <a:pt x="278911" y="496932"/>
                  </a:lnTo>
                  <a:cubicBezTo>
                    <a:pt x="284685" y="501649"/>
                    <a:pt x="293189" y="500793"/>
                    <a:pt x="297907" y="495019"/>
                  </a:cubicBezTo>
                  <a:cubicBezTo>
                    <a:pt x="298229" y="494625"/>
                    <a:pt x="298528" y="494213"/>
                    <a:pt x="298803" y="493786"/>
                  </a:cubicBezTo>
                  <a:lnTo>
                    <a:pt x="313046" y="471666"/>
                  </a:lnTo>
                  <a:cubicBezTo>
                    <a:pt x="316517" y="466275"/>
                    <a:pt x="323302" y="464069"/>
                    <a:pt x="329279" y="466388"/>
                  </a:cubicBezTo>
                  <a:lnTo>
                    <a:pt x="353809" y="475912"/>
                  </a:lnTo>
                  <a:cubicBezTo>
                    <a:pt x="360759" y="478612"/>
                    <a:pt x="368581" y="475166"/>
                    <a:pt x="371281" y="468216"/>
                  </a:cubicBezTo>
                  <a:cubicBezTo>
                    <a:pt x="371464" y="467745"/>
                    <a:pt x="371622" y="467263"/>
                    <a:pt x="371750" y="466773"/>
                  </a:cubicBezTo>
                  <a:lnTo>
                    <a:pt x="378460" y="441332"/>
                  </a:lnTo>
                  <a:cubicBezTo>
                    <a:pt x="380095" y="435131"/>
                    <a:pt x="385867" y="430935"/>
                    <a:pt x="392270" y="431295"/>
                  </a:cubicBezTo>
                  <a:lnTo>
                    <a:pt x="418541" y="432773"/>
                  </a:lnTo>
                  <a:cubicBezTo>
                    <a:pt x="425985" y="433191"/>
                    <a:pt x="432359" y="427495"/>
                    <a:pt x="432777" y="420051"/>
                  </a:cubicBezTo>
                  <a:cubicBezTo>
                    <a:pt x="432806" y="419547"/>
                    <a:pt x="432806" y="419041"/>
                    <a:pt x="432777" y="418537"/>
                  </a:cubicBezTo>
                  <a:lnTo>
                    <a:pt x="431299" y="392266"/>
                  </a:lnTo>
                  <a:cubicBezTo>
                    <a:pt x="430940" y="385863"/>
                    <a:pt x="435135" y="380090"/>
                    <a:pt x="441336" y="378456"/>
                  </a:cubicBezTo>
                  <a:lnTo>
                    <a:pt x="466777" y="371746"/>
                  </a:lnTo>
                  <a:cubicBezTo>
                    <a:pt x="473986" y="369844"/>
                    <a:pt x="478288" y="362457"/>
                    <a:pt x="476386" y="355248"/>
                  </a:cubicBezTo>
                  <a:cubicBezTo>
                    <a:pt x="476257" y="354759"/>
                    <a:pt x="476100" y="354276"/>
                    <a:pt x="475916" y="353805"/>
                  </a:cubicBezTo>
                  <a:lnTo>
                    <a:pt x="466392" y="329275"/>
                  </a:lnTo>
                  <a:cubicBezTo>
                    <a:pt x="464073" y="323297"/>
                    <a:pt x="466279" y="316512"/>
                    <a:pt x="471671" y="313041"/>
                  </a:cubicBezTo>
                  <a:lnTo>
                    <a:pt x="493790" y="298799"/>
                  </a:lnTo>
                  <a:cubicBezTo>
                    <a:pt x="500059" y="294762"/>
                    <a:pt x="501869" y="286409"/>
                    <a:pt x="497832" y="280140"/>
                  </a:cubicBezTo>
                  <a:cubicBezTo>
                    <a:pt x="497557" y="279712"/>
                    <a:pt x="497258" y="279300"/>
                    <a:pt x="496936" y="278907"/>
                  </a:cubicBezTo>
                  <a:close/>
                  <a:moveTo>
                    <a:pt x="249994" y="425490"/>
                  </a:moveTo>
                  <a:cubicBezTo>
                    <a:pt x="153068" y="425490"/>
                    <a:pt x="74494" y="346916"/>
                    <a:pt x="74494" y="249990"/>
                  </a:cubicBezTo>
                  <a:cubicBezTo>
                    <a:pt x="74494" y="153064"/>
                    <a:pt x="153068" y="74490"/>
                    <a:pt x="249994" y="74490"/>
                  </a:cubicBezTo>
                  <a:cubicBezTo>
                    <a:pt x="346920" y="74490"/>
                    <a:pt x="425494" y="153064"/>
                    <a:pt x="425494" y="249990"/>
                  </a:cubicBezTo>
                  <a:cubicBezTo>
                    <a:pt x="425386" y="346871"/>
                    <a:pt x="346875" y="425382"/>
                    <a:pt x="249994" y="425490"/>
                  </a:cubicBezTo>
                  <a:close/>
                </a:path>
              </a:pathLst>
            </a:custGeom>
            <a:solidFill>
              <a:schemeClr val="accent2"/>
            </a:solidFill>
            <a:ln w="6747" cap="flat">
              <a:noFill/>
              <a:prstDash val="solid"/>
              <a:miter/>
            </a:ln>
          </p:spPr>
          <p:txBody>
            <a:bodyPr rtlCol="0" anchor="ctr"/>
            <a:lstStyle/>
            <a:p>
              <a:endParaRPr lang="en-GB"/>
            </a:p>
          </p:txBody>
        </p:sp>
      </p:grpSp>
      <p:grpSp>
        <p:nvGrpSpPr>
          <p:cNvPr id="50" name="Graphic 22" descr="Stethoscope with solid fill">
            <a:extLst>
              <a:ext uri="{FF2B5EF4-FFF2-40B4-BE49-F238E27FC236}">
                <a16:creationId xmlns:a16="http://schemas.microsoft.com/office/drawing/2014/main" id="{E782DAC3-4B69-49AC-91F8-D1E640B561C5}"/>
              </a:ext>
            </a:extLst>
          </p:cNvPr>
          <p:cNvGrpSpPr/>
          <p:nvPr/>
        </p:nvGrpSpPr>
        <p:grpSpPr>
          <a:xfrm>
            <a:off x="5298808" y="1184474"/>
            <a:ext cx="576000" cy="576000"/>
            <a:chOff x="4062409" y="4075337"/>
            <a:chExt cx="576000" cy="576000"/>
          </a:xfrm>
        </p:grpSpPr>
        <p:sp>
          <p:nvSpPr>
            <p:cNvPr id="51" name="Freeform: Shape 50">
              <a:extLst>
                <a:ext uri="{FF2B5EF4-FFF2-40B4-BE49-F238E27FC236}">
                  <a16:creationId xmlns:a16="http://schemas.microsoft.com/office/drawing/2014/main" id="{C206AF07-45F4-4C07-AD9E-EE2359E5A33D}"/>
                </a:ext>
              </a:extLst>
            </p:cNvPr>
            <p:cNvSpPr/>
            <p:nvPr/>
          </p:nvSpPr>
          <p:spPr>
            <a:xfrm>
              <a:off x="4146409" y="4099337"/>
              <a:ext cx="408000" cy="528000"/>
            </a:xfrm>
            <a:custGeom>
              <a:avLst/>
              <a:gdLst>
                <a:gd name="connsiteX0" fmla="*/ 342000 w 408000"/>
                <a:gd name="connsiteY0" fmla="*/ 240000 h 528000"/>
                <a:gd name="connsiteX1" fmla="*/ 300000 w 408000"/>
                <a:gd name="connsiteY1" fmla="*/ 198000 h 528000"/>
                <a:gd name="connsiteX2" fmla="*/ 342000 w 408000"/>
                <a:gd name="connsiteY2" fmla="*/ 156000 h 528000"/>
                <a:gd name="connsiteX3" fmla="*/ 384000 w 408000"/>
                <a:gd name="connsiteY3" fmla="*/ 198000 h 528000"/>
                <a:gd name="connsiteX4" fmla="*/ 342000 w 408000"/>
                <a:gd name="connsiteY4" fmla="*/ 240000 h 528000"/>
                <a:gd name="connsiteX5" fmla="*/ 408000 w 408000"/>
                <a:gd name="connsiteY5" fmla="*/ 198000 h 528000"/>
                <a:gd name="connsiteX6" fmla="*/ 342000 w 408000"/>
                <a:gd name="connsiteY6" fmla="*/ 132000 h 528000"/>
                <a:gd name="connsiteX7" fmla="*/ 276000 w 408000"/>
                <a:gd name="connsiteY7" fmla="*/ 198000 h 528000"/>
                <a:gd name="connsiteX8" fmla="*/ 324000 w 408000"/>
                <a:gd name="connsiteY8" fmla="*/ 261600 h 528000"/>
                <a:gd name="connsiteX9" fmla="*/ 324000 w 408000"/>
                <a:gd name="connsiteY9" fmla="*/ 402000 h 528000"/>
                <a:gd name="connsiteX10" fmla="*/ 234000 w 408000"/>
                <a:gd name="connsiteY10" fmla="*/ 492000 h 528000"/>
                <a:gd name="connsiteX11" fmla="*/ 144000 w 408000"/>
                <a:gd name="connsiteY11" fmla="*/ 402000 h 528000"/>
                <a:gd name="connsiteX12" fmla="*/ 144000 w 408000"/>
                <a:gd name="connsiteY12" fmla="*/ 340800 h 528000"/>
                <a:gd name="connsiteX13" fmla="*/ 252000 w 408000"/>
                <a:gd name="connsiteY13" fmla="*/ 216000 h 528000"/>
                <a:gd name="connsiteX14" fmla="*/ 240000 w 408000"/>
                <a:gd name="connsiteY14" fmla="*/ 195600 h 528000"/>
                <a:gd name="connsiteX15" fmla="*/ 240000 w 408000"/>
                <a:gd name="connsiteY15" fmla="*/ 48000 h 528000"/>
                <a:gd name="connsiteX16" fmla="*/ 208800 w 408000"/>
                <a:gd name="connsiteY16" fmla="*/ 12600 h 528000"/>
                <a:gd name="connsiteX17" fmla="*/ 192000 w 408000"/>
                <a:gd name="connsiteY17" fmla="*/ 0 h 528000"/>
                <a:gd name="connsiteX18" fmla="*/ 186000 w 408000"/>
                <a:gd name="connsiteY18" fmla="*/ 0 h 528000"/>
                <a:gd name="connsiteX19" fmla="*/ 162000 w 408000"/>
                <a:gd name="connsiteY19" fmla="*/ 24000 h 528000"/>
                <a:gd name="connsiteX20" fmla="*/ 186000 w 408000"/>
                <a:gd name="connsiteY20" fmla="*/ 48000 h 528000"/>
                <a:gd name="connsiteX21" fmla="*/ 192000 w 408000"/>
                <a:gd name="connsiteY21" fmla="*/ 48000 h 528000"/>
                <a:gd name="connsiteX22" fmla="*/ 208800 w 408000"/>
                <a:gd name="connsiteY22" fmla="*/ 37200 h 528000"/>
                <a:gd name="connsiteX23" fmla="*/ 216000 w 408000"/>
                <a:gd name="connsiteY23" fmla="*/ 48000 h 528000"/>
                <a:gd name="connsiteX24" fmla="*/ 216000 w 408000"/>
                <a:gd name="connsiteY24" fmla="*/ 195600 h 528000"/>
                <a:gd name="connsiteX25" fmla="*/ 204000 w 408000"/>
                <a:gd name="connsiteY25" fmla="*/ 216000 h 528000"/>
                <a:gd name="connsiteX26" fmla="*/ 126000 w 408000"/>
                <a:gd name="connsiteY26" fmla="*/ 294000 h 528000"/>
                <a:gd name="connsiteX27" fmla="*/ 48000 w 408000"/>
                <a:gd name="connsiteY27" fmla="*/ 216000 h 528000"/>
                <a:gd name="connsiteX28" fmla="*/ 36000 w 408000"/>
                <a:gd name="connsiteY28" fmla="*/ 195600 h 528000"/>
                <a:gd name="connsiteX29" fmla="*/ 36000 w 408000"/>
                <a:gd name="connsiteY29" fmla="*/ 48000 h 528000"/>
                <a:gd name="connsiteX30" fmla="*/ 43200 w 408000"/>
                <a:gd name="connsiteY30" fmla="*/ 37200 h 528000"/>
                <a:gd name="connsiteX31" fmla="*/ 60000 w 408000"/>
                <a:gd name="connsiteY31" fmla="*/ 48000 h 528000"/>
                <a:gd name="connsiteX32" fmla="*/ 66000 w 408000"/>
                <a:gd name="connsiteY32" fmla="*/ 48000 h 528000"/>
                <a:gd name="connsiteX33" fmla="*/ 90000 w 408000"/>
                <a:gd name="connsiteY33" fmla="*/ 24000 h 528000"/>
                <a:gd name="connsiteX34" fmla="*/ 66000 w 408000"/>
                <a:gd name="connsiteY34" fmla="*/ 0 h 528000"/>
                <a:gd name="connsiteX35" fmla="*/ 60000 w 408000"/>
                <a:gd name="connsiteY35" fmla="*/ 0 h 528000"/>
                <a:gd name="connsiteX36" fmla="*/ 43200 w 408000"/>
                <a:gd name="connsiteY36" fmla="*/ 12600 h 528000"/>
                <a:gd name="connsiteX37" fmla="*/ 12000 w 408000"/>
                <a:gd name="connsiteY37" fmla="*/ 48000 h 528000"/>
                <a:gd name="connsiteX38" fmla="*/ 12000 w 408000"/>
                <a:gd name="connsiteY38" fmla="*/ 195600 h 528000"/>
                <a:gd name="connsiteX39" fmla="*/ 0 w 408000"/>
                <a:gd name="connsiteY39" fmla="*/ 216000 h 528000"/>
                <a:gd name="connsiteX40" fmla="*/ 108000 w 408000"/>
                <a:gd name="connsiteY40" fmla="*/ 340800 h 528000"/>
                <a:gd name="connsiteX41" fmla="*/ 108000 w 408000"/>
                <a:gd name="connsiteY41" fmla="*/ 402000 h 528000"/>
                <a:gd name="connsiteX42" fmla="*/ 234000 w 408000"/>
                <a:gd name="connsiteY42" fmla="*/ 528000 h 528000"/>
                <a:gd name="connsiteX43" fmla="*/ 360000 w 408000"/>
                <a:gd name="connsiteY43" fmla="*/ 402000 h 528000"/>
                <a:gd name="connsiteX44" fmla="*/ 360000 w 408000"/>
                <a:gd name="connsiteY44" fmla="*/ 261600 h 528000"/>
                <a:gd name="connsiteX45" fmla="*/ 408000 w 408000"/>
                <a:gd name="connsiteY45" fmla="*/ 198000 h 5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08000" h="528000">
                  <a:moveTo>
                    <a:pt x="342000" y="240000"/>
                  </a:moveTo>
                  <a:cubicBezTo>
                    <a:pt x="318600" y="240000"/>
                    <a:pt x="300000" y="221400"/>
                    <a:pt x="300000" y="198000"/>
                  </a:cubicBezTo>
                  <a:cubicBezTo>
                    <a:pt x="300000" y="174600"/>
                    <a:pt x="318600" y="156000"/>
                    <a:pt x="342000" y="156000"/>
                  </a:cubicBezTo>
                  <a:cubicBezTo>
                    <a:pt x="365400" y="156000"/>
                    <a:pt x="384000" y="174600"/>
                    <a:pt x="384000" y="198000"/>
                  </a:cubicBezTo>
                  <a:cubicBezTo>
                    <a:pt x="384000" y="221400"/>
                    <a:pt x="365400" y="240000"/>
                    <a:pt x="342000" y="240000"/>
                  </a:cubicBezTo>
                  <a:close/>
                  <a:moveTo>
                    <a:pt x="408000" y="198000"/>
                  </a:moveTo>
                  <a:cubicBezTo>
                    <a:pt x="408000" y="161400"/>
                    <a:pt x="378600" y="132000"/>
                    <a:pt x="342000" y="132000"/>
                  </a:cubicBezTo>
                  <a:cubicBezTo>
                    <a:pt x="305400" y="132000"/>
                    <a:pt x="276000" y="161400"/>
                    <a:pt x="276000" y="198000"/>
                  </a:cubicBezTo>
                  <a:cubicBezTo>
                    <a:pt x="276000" y="228000"/>
                    <a:pt x="296400" y="253800"/>
                    <a:pt x="324000" y="261600"/>
                  </a:cubicBezTo>
                  <a:lnTo>
                    <a:pt x="324000" y="402000"/>
                  </a:lnTo>
                  <a:cubicBezTo>
                    <a:pt x="324000" y="451800"/>
                    <a:pt x="283800" y="492000"/>
                    <a:pt x="234000" y="492000"/>
                  </a:cubicBezTo>
                  <a:cubicBezTo>
                    <a:pt x="184200" y="492000"/>
                    <a:pt x="144000" y="451800"/>
                    <a:pt x="144000" y="402000"/>
                  </a:cubicBezTo>
                  <a:lnTo>
                    <a:pt x="144000" y="340800"/>
                  </a:lnTo>
                  <a:cubicBezTo>
                    <a:pt x="205200" y="331800"/>
                    <a:pt x="252000" y="279600"/>
                    <a:pt x="252000" y="216000"/>
                  </a:cubicBezTo>
                  <a:cubicBezTo>
                    <a:pt x="252000" y="207000"/>
                    <a:pt x="247200" y="199200"/>
                    <a:pt x="240000" y="195600"/>
                  </a:cubicBezTo>
                  <a:lnTo>
                    <a:pt x="240000" y="48000"/>
                  </a:lnTo>
                  <a:cubicBezTo>
                    <a:pt x="240000" y="30000"/>
                    <a:pt x="226200" y="15000"/>
                    <a:pt x="208800" y="12600"/>
                  </a:cubicBezTo>
                  <a:cubicBezTo>
                    <a:pt x="206400" y="5400"/>
                    <a:pt x="199800" y="0"/>
                    <a:pt x="192000" y="0"/>
                  </a:cubicBezTo>
                  <a:lnTo>
                    <a:pt x="186000" y="0"/>
                  </a:lnTo>
                  <a:cubicBezTo>
                    <a:pt x="172800" y="0"/>
                    <a:pt x="162000" y="10800"/>
                    <a:pt x="162000" y="24000"/>
                  </a:cubicBezTo>
                  <a:cubicBezTo>
                    <a:pt x="162000" y="37200"/>
                    <a:pt x="172800" y="48000"/>
                    <a:pt x="186000" y="48000"/>
                  </a:cubicBezTo>
                  <a:lnTo>
                    <a:pt x="192000" y="48000"/>
                  </a:lnTo>
                  <a:cubicBezTo>
                    <a:pt x="199200" y="48000"/>
                    <a:pt x="205800" y="43200"/>
                    <a:pt x="208800" y="37200"/>
                  </a:cubicBezTo>
                  <a:cubicBezTo>
                    <a:pt x="213000" y="39000"/>
                    <a:pt x="216000" y="43200"/>
                    <a:pt x="216000" y="48000"/>
                  </a:cubicBezTo>
                  <a:lnTo>
                    <a:pt x="216000" y="195600"/>
                  </a:lnTo>
                  <a:cubicBezTo>
                    <a:pt x="208800" y="199800"/>
                    <a:pt x="204000" y="207600"/>
                    <a:pt x="204000" y="216000"/>
                  </a:cubicBezTo>
                  <a:cubicBezTo>
                    <a:pt x="204000" y="259200"/>
                    <a:pt x="169200" y="294000"/>
                    <a:pt x="126000" y="294000"/>
                  </a:cubicBezTo>
                  <a:cubicBezTo>
                    <a:pt x="82800" y="294000"/>
                    <a:pt x="48000" y="259200"/>
                    <a:pt x="48000" y="216000"/>
                  </a:cubicBezTo>
                  <a:cubicBezTo>
                    <a:pt x="48000" y="207000"/>
                    <a:pt x="43200" y="199200"/>
                    <a:pt x="36000" y="195600"/>
                  </a:cubicBezTo>
                  <a:lnTo>
                    <a:pt x="36000" y="48000"/>
                  </a:lnTo>
                  <a:cubicBezTo>
                    <a:pt x="36000" y="43200"/>
                    <a:pt x="39000" y="39000"/>
                    <a:pt x="43200" y="37200"/>
                  </a:cubicBezTo>
                  <a:cubicBezTo>
                    <a:pt x="46200" y="43800"/>
                    <a:pt x="52200" y="48000"/>
                    <a:pt x="60000" y="48000"/>
                  </a:cubicBezTo>
                  <a:lnTo>
                    <a:pt x="66000" y="48000"/>
                  </a:lnTo>
                  <a:cubicBezTo>
                    <a:pt x="79200" y="48000"/>
                    <a:pt x="90000" y="37200"/>
                    <a:pt x="90000" y="24000"/>
                  </a:cubicBezTo>
                  <a:cubicBezTo>
                    <a:pt x="90000" y="10800"/>
                    <a:pt x="79200" y="0"/>
                    <a:pt x="66000" y="0"/>
                  </a:cubicBezTo>
                  <a:lnTo>
                    <a:pt x="60000" y="0"/>
                  </a:lnTo>
                  <a:cubicBezTo>
                    <a:pt x="52200" y="0"/>
                    <a:pt x="45600" y="5400"/>
                    <a:pt x="43200" y="12600"/>
                  </a:cubicBezTo>
                  <a:cubicBezTo>
                    <a:pt x="25800" y="15000"/>
                    <a:pt x="12000" y="30000"/>
                    <a:pt x="12000" y="48000"/>
                  </a:cubicBezTo>
                  <a:lnTo>
                    <a:pt x="12000" y="195600"/>
                  </a:lnTo>
                  <a:cubicBezTo>
                    <a:pt x="4800" y="199800"/>
                    <a:pt x="0" y="207600"/>
                    <a:pt x="0" y="216000"/>
                  </a:cubicBezTo>
                  <a:cubicBezTo>
                    <a:pt x="0" y="279600"/>
                    <a:pt x="46800" y="331800"/>
                    <a:pt x="108000" y="340800"/>
                  </a:cubicBezTo>
                  <a:lnTo>
                    <a:pt x="108000" y="402000"/>
                  </a:lnTo>
                  <a:cubicBezTo>
                    <a:pt x="108000" y="471600"/>
                    <a:pt x="164400" y="528000"/>
                    <a:pt x="234000" y="528000"/>
                  </a:cubicBezTo>
                  <a:cubicBezTo>
                    <a:pt x="303600" y="528000"/>
                    <a:pt x="360000" y="471600"/>
                    <a:pt x="360000" y="402000"/>
                  </a:cubicBezTo>
                  <a:lnTo>
                    <a:pt x="360000" y="261600"/>
                  </a:lnTo>
                  <a:cubicBezTo>
                    <a:pt x="387600" y="253800"/>
                    <a:pt x="408000" y="228000"/>
                    <a:pt x="408000" y="198000"/>
                  </a:cubicBezTo>
                  <a:close/>
                </a:path>
              </a:pathLst>
            </a:custGeom>
            <a:solidFill>
              <a:srgbClr val="FFFFFF"/>
            </a:solidFill>
            <a:ln w="5953"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7AAA870F-05BA-4765-9984-4B81AE36B395}"/>
                </a:ext>
              </a:extLst>
            </p:cNvPr>
            <p:cNvSpPr/>
            <p:nvPr/>
          </p:nvSpPr>
          <p:spPr>
            <a:xfrm>
              <a:off x="4458409" y="4267337"/>
              <a:ext cx="60000" cy="60000"/>
            </a:xfrm>
            <a:custGeom>
              <a:avLst/>
              <a:gdLst>
                <a:gd name="connsiteX0" fmla="*/ 60000 w 60000"/>
                <a:gd name="connsiteY0" fmla="*/ 30000 h 60000"/>
                <a:gd name="connsiteX1" fmla="*/ 30000 w 60000"/>
                <a:gd name="connsiteY1" fmla="*/ 60000 h 60000"/>
                <a:gd name="connsiteX2" fmla="*/ 0 w 60000"/>
                <a:gd name="connsiteY2" fmla="*/ 30000 h 60000"/>
                <a:gd name="connsiteX3" fmla="*/ 30000 w 60000"/>
                <a:gd name="connsiteY3" fmla="*/ 0 h 60000"/>
                <a:gd name="connsiteX4" fmla="*/ 60000 w 60000"/>
                <a:gd name="connsiteY4" fmla="*/ 30000 h 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0" h="60000">
                  <a:moveTo>
                    <a:pt x="60000" y="30000"/>
                  </a:moveTo>
                  <a:cubicBezTo>
                    <a:pt x="60000" y="46569"/>
                    <a:pt x="46569" y="60000"/>
                    <a:pt x="30000" y="60000"/>
                  </a:cubicBezTo>
                  <a:cubicBezTo>
                    <a:pt x="13431" y="60000"/>
                    <a:pt x="0" y="46569"/>
                    <a:pt x="0" y="30000"/>
                  </a:cubicBezTo>
                  <a:cubicBezTo>
                    <a:pt x="0" y="13431"/>
                    <a:pt x="13431" y="0"/>
                    <a:pt x="30000" y="0"/>
                  </a:cubicBezTo>
                  <a:cubicBezTo>
                    <a:pt x="46569" y="0"/>
                    <a:pt x="60000" y="13431"/>
                    <a:pt x="60000" y="30000"/>
                  </a:cubicBezTo>
                  <a:close/>
                </a:path>
              </a:pathLst>
            </a:custGeom>
            <a:solidFill>
              <a:schemeClr val="accent2"/>
            </a:solidFill>
            <a:ln w="5953" cap="flat">
              <a:noFill/>
              <a:prstDash val="solid"/>
              <a:miter/>
            </a:ln>
          </p:spPr>
          <p:txBody>
            <a:bodyPr rtlCol="0" anchor="ctr"/>
            <a:lstStyle/>
            <a:p>
              <a:endParaRPr lang="en-GB"/>
            </a:p>
          </p:txBody>
        </p:sp>
      </p:grpSp>
      <p:grpSp>
        <p:nvGrpSpPr>
          <p:cNvPr id="2" name="Group 4">
            <a:extLst>
              <a:ext uri="{FF2B5EF4-FFF2-40B4-BE49-F238E27FC236}">
                <a16:creationId xmlns:a16="http://schemas.microsoft.com/office/drawing/2014/main" id="{90074A6A-FD2A-43DD-B8CB-1A73F05880C7}"/>
              </a:ext>
            </a:extLst>
          </p:cNvPr>
          <p:cNvGrpSpPr>
            <a:grpSpLocks noChangeAspect="1"/>
          </p:cNvGrpSpPr>
          <p:nvPr/>
        </p:nvGrpSpPr>
        <p:grpSpPr bwMode="auto">
          <a:xfrm>
            <a:off x="7577138" y="1071563"/>
            <a:ext cx="323850" cy="606425"/>
            <a:chOff x="4773" y="675"/>
            <a:chExt cx="204" cy="382"/>
          </a:xfrm>
        </p:grpSpPr>
        <p:sp>
          <p:nvSpPr>
            <p:cNvPr id="12" name="AutoShape 3">
              <a:extLst>
                <a:ext uri="{FF2B5EF4-FFF2-40B4-BE49-F238E27FC236}">
                  <a16:creationId xmlns:a16="http://schemas.microsoft.com/office/drawing/2014/main" id="{2A41B5CD-56DC-4CFE-873E-07DFA520616A}"/>
                </a:ext>
              </a:extLst>
            </p:cNvPr>
            <p:cNvSpPr>
              <a:spLocks noChangeAspect="1" noChangeArrowheads="1" noTextEdit="1"/>
            </p:cNvSpPr>
            <p:nvPr/>
          </p:nvSpPr>
          <p:spPr bwMode="auto">
            <a:xfrm>
              <a:off x="4773" y="675"/>
              <a:ext cx="204"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5">
              <a:extLst>
                <a:ext uri="{FF2B5EF4-FFF2-40B4-BE49-F238E27FC236}">
                  <a16:creationId xmlns:a16="http://schemas.microsoft.com/office/drawing/2014/main" id="{8F72B0ED-54F3-406A-B83D-6D82613E9696}"/>
                </a:ext>
              </a:extLst>
            </p:cNvPr>
            <p:cNvSpPr>
              <a:spLocks noEditPoints="1"/>
            </p:cNvSpPr>
            <p:nvPr/>
          </p:nvSpPr>
          <p:spPr bwMode="auto">
            <a:xfrm>
              <a:off x="4763" y="811"/>
              <a:ext cx="225" cy="248"/>
            </a:xfrm>
            <a:custGeom>
              <a:avLst/>
              <a:gdLst>
                <a:gd name="T0" fmla="*/ 1240 w 1355"/>
                <a:gd name="T1" fmla="*/ 1211 h 1501"/>
                <a:gd name="T2" fmla="*/ 1240 w 1355"/>
                <a:gd name="T3" fmla="*/ 1211 h 1501"/>
                <a:gd name="T4" fmla="*/ 898 w 1355"/>
                <a:gd name="T5" fmla="*/ 733 h 1501"/>
                <a:gd name="T6" fmla="*/ 898 w 1355"/>
                <a:gd name="T7" fmla="*/ 103 h 1501"/>
                <a:gd name="T8" fmla="*/ 899 w 1355"/>
                <a:gd name="T9" fmla="*/ 103 h 1501"/>
                <a:gd name="T10" fmla="*/ 950 w 1355"/>
                <a:gd name="T11" fmla="*/ 51 h 1501"/>
                <a:gd name="T12" fmla="*/ 899 w 1355"/>
                <a:gd name="T13" fmla="*/ 0 h 1501"/>
                <a:gd name="T14" fmla="*/ 455 w 1355"/>
                <a:gd name="T15" fmla="*/ 0 h 1501"/>
                <a:gd name="T16" fmla="*/ 404 w 1355"/>
                <a:gd name="T17" fmla="*/ 51 h 1501"/>
                <a:gd name="T18" fmla="*/ 455 w 1355"/>
                <a:gd name="T19" fmla="*/ 103 h 1501"/>
                <a:gd name="T20" fmla="*/ 457 w 1355"/>
                <a:gd name="T21" fmla="*/ 103 h 1501"/>
                <a:gd name="T22" fmla="*/ 457 w 1355"/>
                <a:gd name="T23" fmla="*/ 733 h 1501"/>
                <a:gd name="T24" fmla="*/ 114 w 1355"/>
                <a:gd name="T25" fmla="*/ 1211 h 1501"/>
                <a:gd name="T26" fmla="*/ 262 w 1355"/>
                <a:gd name="T27" fmla="*/ 1501 h 1501"/>
                <a:gd name="T28" fmla="*/ 1092 w 1355"/>
                <a:gd name="T29" fmla="*/ 1501 h 1501"/>
                <a:gd name="T30" fmla="*/ 1240 w 1355"/>
                <a:gd name="T31" fmla="*/ 1211 h 1501"/>
                <a:gd name="T32" fmla="*/ 543 w 1355"/>
                <a:gd name="T33" fmla="*/ 103 h 1501"/>
                <a:gd name="T34" fmla="*/ 543 w 1355"/>
                <a:gd name="T35" fmla="*/ 103 h 1501"/>
                <a:gd name="T36" fmla="*/ 811 w 1355"/>
                <a:gd name="T37" fmla="*/ 103 h 1501"/>
                <a:gd name="T38" fmla="*/ 811 w 1355"/>
                <a:gd name="T39" fmla="*/ 537 h 1501"/>
                <a:gd name="T40" fmla="*/ 543 w 1355"/>
                <a:gd name="T41" fmla="*/ 537 h 1501"/>
                <a:gd name="T42" fmla="*/ 543 w 1355"/>
                <a:gd name="T43" fmla="*/ 103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55" h="1501">
                  <a:moveTo>
                    <a:pt x="1240" y="1211"/>
                  </a:moveTo>
                  <a:lnTo>
                    <a:pt x="1240" y="1211"/>
                  </a:lnTo>
                  <a:lnTo>
                    <a:pt x="898" y="733"/>
                  </a:lnTo>
                  <a:lnTo>
                    <a:pt x="898" y="103"/>
                  </a:lnTo>
                  <a:lnTo>
                    <a:pt x="899" y="103"/>
                  </a:lnTo>
                  <a:cubicBezTo>
                    <a:pt x="927" y="103"/>
                    <a:pt x="950" y="80"/>
                    <a:pt x="950" y="51"/>
                  </a:cubicBezTo>
                  <a:cubicBezTo>
                    <a:pt x="950" y="23"/>
                    <a:pt x="927" y="0"/>
                    <a:pt x="899" y="0"/>
                  </a:cubicBezTo>
                  <a:lnTo>
                    <a:pt x="455" y="0"/>
                  </a:lnTo>
                  <a:cubicBezTo>
                    <a:pt x="427" y="0"/>
                    <a:pt x="404" y="23"/>
                    <a:pt x="404" y="51"/>
                  </a:cubicBezTo>
                  <a:cubicBezTo>
                    <a:pt x="404" y="80"/>
                    <a:pt x="427" y="103"/>
                    <a:pt x="455" y="103"/>
                  </a:cubicBezTo>
                  <a:lnTo>
                    <a:pt x="457" y="103"/>
                  </a:lnTo>
                  <a:lnTo>
                    <a:pt x="457" y="733"/>
                  </a:lnTo>
                  <a:lnTo>
                    <a:pt x="114" y="1211"/>
                  </a:lnTo>
                  <a:cubicBezTo>
                    <a:pt x="0" y="1371"/>
                    <a:pt x="66" y="1501"/>
                    <a:pt x="262" y="1501"/>
                  </a:cubicBezTo>
                  <a:lnTo>
                    <a:pt x="1092" y="1501"/>
                  </a:lnTo>
                  <a:cubicBezTo>
                    <a:pt x="1289" y="1501"/>
                    <a:pt x="1355" y="1371"/>
                    <a:pt x="1240" y="1211"/>
                  </a:cubicBezTo>
                  <a:close/>
                  <a:moveTo>
                    <a:pt x="543" y="103"/>
                  </a:moveTo>
                  <a:lnTo>
                    <a:pt x="543" y="103"/>
                  </a:lnTo>
                  <a:lnTo>
                    <a:pt x="811" y="103"/>
                  </a:lnTo>
                  <a:lnTo>
                    <a:pt x="811" y="537"/>
                  </a:lnTo>
                  <a:lnTo>
                    <a:pt x="543" y="537"/>
                  </a:lnTo>
                  <a:lnTo>
                    <a:pt x="543" y="103"/>
                  </a:lnTo>
                  <a:close/>
                </a:path>
              </a:pathLst>
            </a:custGeom>
            <a:solidFill>
              <a:srgbClr val="FFFFFF"/>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6">
              <a:extLst>
                <a:ext uri="{FF2B5EF4-FFF2-40B4-BE49-F238E27FC236}">
                  <a16:creationId xmlns:a16="http://schemas.microsoft.com/office/drawing/2014/main" id="{026646DB-DF6C-4CF8-8900-7C636F69EED8}"/>
                </a:ext>
              </a:extLst>
            </p:cNvPr>
            <p:cNvSpPr>
              <a:spLocks/>
            </p:cNvSpPr>
            <p:nvPr/>
          </p:nvSpPr>
          <p:spPr bwMode="auto">
            <a:xfrm>
              <a:off x="4886" y="727"/>
              <a:ext cx="50" cy="50"/>
            </a:xfrm>
            <a:custGeom>
              <a:avLst/>
              <a:gdLst>
                <a:gd name="T0" fmla="*/ 149 w 298"/>
                <a:gd name="T1" fmla="*/ 298 h 298"/>
                <a:gd name="T2" fmla="*/ 149 w 298"/>
                <a:gd name="T3" fmla="*/ 298 h 298"/>
                <a:gd name="T4" fmla="*/ 298 w 298"/>
                <a:gd name="T5" fmla="*/ 149 h 298"/>
                <a:gd name="T6" fmla="*/ 149 w 298"/>
                <a:gd name="T7" fmla="*/ 0 h 298"/>
                <a:gd name="T8" fmla="*/ 0 w 298"/>
                <a:gd name="T9" fmla="*/ 149 h 298"/>
                <a:gd name="T10" fmla="*/ 149 w 298"/>
                <a:gd name="T11" fmla="*/ 298 h 298"/>
              </a:gdLst>
              <a:ahLst/>
              <a:cxnLst>
                <a:cxn ang="0">
                  <a:pos x="T0" y="T1"/>
                </a:cxn>
                <a:cxn ang="0">
                  <a:pos x="T2" y="T3"/>
                </a:cxn>
                <a:cxn ang="0">
                  <a:pos x="T4" y="T5"/>
                </a:cxn>
                <a:cxn ang="0">
                  <a:pos x="T6" y="T7"/>
                </a:cxn>
                <a:cxn ang="0">
                  <a:pos x="T8" y="T9"/>
                </a:cxn>
                <a:cxn ang="0">
                  <a:pos x="T10" y="T11"/>
                </a:cxn>
              </a:cxnLst>
              <a:rect l="0" t="0" r="r" b="b"/>
              <a:pathLst>
                <a:path w="298" h="298">
                  <a:moveTo>
                    <a:pt x="149" y="298"/>
                  </a:moveTo>
                  <a:lnTo>
                    <a:pt x="149" y="298"/>
                  </a:lnTo>
                  <a:cubicBezTo>
                    <a:pt x="231" y="298"/>
                    <a:pt x="298" y="231"/>
                    <a:pt x="298" y="149"/>
                  </a:cubicBezTo>
                  <a:cubicBezTo>
                    <a:pt x="298" y="66"/>
                    <a:pt x="231" y="0"/>
                    <a:pt x="149" y="0"/>
                  </a:cubicBezTo>
                  <a:cubicBezTo>
                    <a:pt x="66" y="0"/>
                    <a:pt x="0" y="66"/>
                    <a:pt x="0" y="149"/>
                  </a:cubicBezTo>
                  <a:cubicBezTo>
                    <a:pt x="0" y="231"/>
                    <a:pt x="66" y="298"/>
                    <a:pt x="149" y="29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7">
              <a:extLst>
                <a:ext uri="{FF2B5EF4-FFF2-40B4-BE49-F238E27FC236}">
                  <a16:creationId xmlns:a16="http://schemas.microsoft.com/office/drawing/2014/main" id="{6365585D-AC16-4F97-BAEB-0C96175A51FB}"/>
                </a:ext>
              </a:extLst>
            </p:cNvPr>
            <p:cNvSpPr>
              <a:spLocks/>
            </p:cNvSpPr>
            <p:nvPr/>
          </p:nvSpPr>
          <p:spPr bwMode="auto">
            <a:xfrm>
              <a:off x="4836" y="675"/>
              <a:ext cx="40" cy="40"/>
            </a:xfrm>
            <a:custGeom>
              <a:avLst/>
              <a:gdLst>
                <a:gd name="T0" fmla="*/ 123 w 246"/>
                <a:gd name="T1" fmla="*/ 245 h 245"/>
                <a:gd name="T2" fmla="*/ 123 w 246"/>
                <a:gd name="T3" fmla="*/ 245 h 245"/>
                <a:gd name="T4" fmla="*/ 246 w 246"/>
                <a:gd name="T5" fmla="*/ 122 h 245"/>
                <a:gd name="T6" fmla="*/ 123 w 246"/>
                <a:gd name="T7" fmla="*/ 0 h 245"/>
                <a:gd name="T8" fmla="*/ 0 w 246"/>
                <a:gd name="T9" fmla="*/ 122 h 245"/>
                <a:gd name="T10" fmla="*/ 123 w 246"/>
                <a:gd name="T11" fmla="*/ 245 h 245"/>
              </a:gdLst>
              <a:ahLst/>
              <a:cxnLst>
                <a:cxn ang="0">
                  <a:pos x="T0" y="T1"/>
                </a:cxn>
                <a:cxn ang="0">
                  <a:pos x="T2" y="T3"/>
                </a:cxn>
                <a:cxn ang="0">
                  <a:pos x="T4" y="T5"/>
                </a:cxn>
                <a:cxn ang="0">
                  <a:pos x="T6" y="T7"/>
                </a:cxn>
                <a:cxn ang="0">
                  <a:pos x="T8" y="T9"/>
                </a:cxn>
                <a:cxn ang="0">
                  <a:pos x="T10" y="T11"/>
                </a:cxn>
              </a:cxnLst>
              <a:rect l="0" t="0" r="r" b="b"/>
              <a:pathLst>
                <a:path w="246" h="245">
                  <a:moveTo>
                    <a:pt x="123" y="245"/>
                  </a:moveTo>
                  <a:lnTo>
                    <a:pt x="123" y="245"/>
                  </a:lnTo>
                  <a:cubicBezTo>
                    <a:pt x="191" y="245"/>
                    <a:pt x="246" y="190"/>
                    <a:pt x="246" y="122"/>
                  </a:cubicBezTo>
                  <a:cubicBezTo>
                    <a:pt x="246" y="54"/>
                    <a:pt x="191" y="0"/>
                    <a:pt x="123" y="0"/>
                  </a:cubicBezTo>
                  <a:cubicBezTo>
                    <a:pt x="55" y="0"/>
                    <a:pt x="0" y="54"/>
                    <a:pt x="0" y="122"/>
                  </a:cubicBezTo>
                  <a:cubicBezTo>
                    <a:pt x="0" y="190"/>
                    <a:pt x="55" y="245"/>
                    <a:pt x="123" y="245"/>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68" name="Graphic 32" descr="Coins with solid fill">
            <a:extLst>
              <a:ext uri="{FF2B5EF4-FFF2-40B4-BE49-F238E27FC236}">
                <a16:creationId xmlns:a16="http://schemas.microsoft.com/office/drawing/2014/main" id="{A506BF92-3E84-43D4-85C4-DA2729C3CE4F}"/>
              </a:ext>
            </a:extLst>
          </p:cNvPr>
          <p:cNvSpPr/>
          <p:nvPr/>
        </p:nvSpPr>
        <p:spPr>
          <a:xfrm>
            <a:off x="9691010" y="1285382"/>
            <a:ext cx="535534" cy="459000"/>
          </a:xfrm>
          <a:custGeom>
            <a:avLst/>
            <a:gdLst>
              <a:gd name="connsiteX0" fmla="*/ 497888 w 535534"/>
              <a:gd name="connsiteY0" fmla="*/ 382500 h 459000"/>
              <a:gd name="connsiteX1" fmla="*/ 472388 w 535534"/>
              <a:gd name="connsiteY1" fmla="*/ 404175 h 459000"/>
              <a:gd name="connsiteX2" fmla="*/ 472388 w 535534"/>
              <a:gd name="connsiteY2" fmla="*/ 381225 h 459000"/>
              <a:gd name="connsiteX3" fmla="*/ 497888 w 535534"/>
              <a:gd name="connsiteY3" fmla="*/ 371025 h 459000"/>
              <a:gd name="connsiteX4" fmla="*/ 497888 w 535534"/>
              <a:gd name="connsiteY4" fmla="*/ 382500 h 459000"/>
              <a:gd name="connsiteX5" fmla="*/ 446888 w 535534"/>
              <a:gd name="connsiteY5" fmla="*/ 340425 h 459000"/>
              <a:gd name="connsiteX6" fmla="*/ 446888 w 535534"/>
              <a:gd name="connsiteY6" fmla="*/ 317475 h 459000"/>
              <a:gd name="connsiteX7" fmla="*/ 472388 w 535534"/>
              <a:gd name="connsiteY7" fmla="*/ 307275 h 459000"/>
              <a:gd name="connsiteX8" fmla="*/ 472388 w 535534"/>
              <a:gd name="connsiteY8" fmla="*/ 318750 h 459000"/>
              <a:gd name="connsiteX9" fmla="*/ 446888 w 535534"/>
              <a:gd name="connsiteY9" fmla="*/ 340425 h 459000"/>
              <a:gd name="connsiteX10" fmla="*/ 446888 w 535534"/>
              <a:gd name="connsiteY10" fmla="*/ 411825 h 459000"/>
              <a:gd name="connsiteX11" fmla="*/ 421388 w 535534"/>
              <a:gd name="connsiteY11" fmla="*/ 416288 h 459000"/>
              <a:gd name="connsiteX12" fmla="*/ 421388 w 535534"/>
              <a:gd name="connsiteY12" fmla="*/ 391425 h 459000"/>
              <a:gd name="connsiteX13" fmla="*/ 446888 w 535534"/>
              <a:gd name="connsiteY13" fmla="*/ 387600 h 459000"/>
              <a:gd name="connsiteX14" fmla="*/ 446888 w 535534"/>
              <a:gd name="connsiteY14" fmla="*/ 411825 h 459000"/>
              <a:gd name="connsiteX15" fmla="*/ 395888 w 535534"/>
              <a:gd name="connsiteY15" fmla="*/ 327675 h 459000"/>
              <a:gd name="connsiteX16" fmla="*/ 421388 w 535534"/>
              <a:gd name="connsiteY16" fmla="*/ 323850 h 459000"/>
              <a:gd name="connsiteX17" fmla="*/ 421388 w 535534"/>
              <a:gd name="connsiteY17" fmla="*/ 348075 h 459000"/>
              <a:gd name="connsiteX18" fmla="*/ 395888 w 535534"/>
              <a:gd name="connsiteY18" fmla="*/ 352538 h 459000"/>
              <a:gd name="connsiteX19" fmla="*/ 395888 w 535534"/>
              <a:gd name="connsiteY19" fmla="*/ 327675 h 459000"/>
              <a:gd name="connsiteX20" fmla="*/ 395888 w 535534"/>
              <a:gd name="connsiteY20" fmla="*/ 419475 h 459000"/>
              <a:gd name="connsiteX21" fmla="*/ 370388 w 535534"/>
              <a:gd name="connsiteY21" fmla="*/ 420750 h 459000"/>
              <a:gd name="connsiteX22" fmla="*/ 370388 w 535534"/>
              <a:gd name="connsiteY22" fmla="*/ 395250 h 459000"/>
              <a:gd name="connsiteX23" fmla="*/ 395888 w 535534"/>
              <a:gd name="connsiteY23" fmla="*/ 393975 h 459000"/>
              <a:gd name="connsiteX24" fmla="*/ 395888 w 535534"/>
              <a:gd name="connsiteY24" fmla="*/ 419475 h 459000"/>
              <a:gd name="connsiteX25" fmla="*/ 344888 w 535534"/>
              <a:gd name="connsiteY25" fmla="*/ 357000 h 459000"/>
              <a:gd name="connsiteX26" fmla="*/ 344888 w 535534"/>
              <a:gd name="connsiteY26" fmla="*/ 331500 h 459000"/>
              <a:gd name="connsiteX27" fmla="*/ 370388 w 535534"/>
              <a:gd name="connsiteY27" fmla="*/ 330225 h 459000"/>
              <a:gd name="connsiteX28" fmla="*/ 370388 w 535534"/>
              <a:gd name="connsiteY28" fmla="*/ 355725 h 459000"/>
              <a:gd name="connsiteX29" fmla="*/ 344888 w 535534"/>
              <a:gd name="connsiteY29" fmla="*/ 357000 h 459000"/>
              <a:gd name="connsiteX30" fmla="*/ 344888 w 535534"/>
              <a:gd name="connsiteY30" fmla="*/ 420750 h 459000"/>
              <a:gd name="connsiteX31" fmla="*/ 319388 w 535534"/>
              <a:gd name="connsiteY31" fmla="*/ 419475 h 459000"/>
              <a:gd name="connsiteX32" fmla="*/ 319388 w 535534"/>
              <a:gd name="connsiteY32" fmla="*/ 395250 h 459000"/>
              <a:gd name="connsiteX33" fmla="*/ 332138 w 535534"/>
              <a:gd name="connsiteY33" fmla="*/ 395250 h 459000"/>
              <a:gd name="connsiteX34" fmla="*/ 344888 w 535534"/>
              <a:gd name="connsiteY34" fmla="*/ 395250 h 459000"/>
              <a:gd name="connsiteX35" fmla="*/ 344888 w 535534"/>
              <a:gd name="connsiteY35" fmla="*/ 420750 h 459000"/>
              <a:gd name="connsiteX36" fmla="*/ 293888 w 535534"/>
              <a:gd name="connsiteY36" fmla="*/ 330225 h 459000"/>
              <a:gd name="connsiteX37" fmla="*/ 319388 w 535534"/>
              <a:gd name="connsiteY37" fmla="*/ 331500 h 459000"/>
              <a:gd name="connsiteX38" fmla="*/ 319388 w 535534"/>
              <a:gd name="connsiteY38" fmla="*/ 357000 h 459000"/>
              <a:gd name="connsiteX39" fmla="*/ 293888 w 535534"/>
              <a:gd name="connsiteY39" fmla="*/ 355725 h 459000"/>
              <a:gd name="connsiteX40" fmla="*/ 293888 w 535534"/>
              <a:gd name="connsiteY40" fmla="*/ 330225 h 459000"/>
              <a:gd name="connsiteX41" fmla="*/ 293888 w 535534"/>
              <a:gd name="connsiteY41" fmla="*/ 416288 h 459000"/>
              <a:gd name="connsiteX42" fmla="*/ 268388 w 535534"/>
              <a:gd name="connsiteY42" fmla="*/ 411825 h 459000"/>
              <a:gd name="connsiteX43" fmla="*/ 268388 w 535534"/>
              <a:gd name="connsiteY43" fmla="*/ 391425 h 459000"/>
              <a:gd name="connsiteX44" fmla="*/ 293888 w 535534"/>
              <a:gd name="connsiteY44" fmla="*/ 393975 h 459000"/>
              <a:gd name="connsiteX45" fmla="*/ 293888 w 535534"/>
              <a:gd name="connsiteY45" fmla="*/ 416288 h 459000"/>
              <a:gd name="connsiteX46" fmla="*/ 242888 w 535534"/>
              <a:gd name="connsiteY46" fmla="*/ 348075 h 459000"/>
              <a:gd name="connsiteX47" fmla="*/ 242888 w 535534"/>
              <a:gd name="connsiteY47" fmla="*/ 323213 h 459000"/>
              <a:gd name="connsiteX48" fmla="*/ 268388 w 535534"/>
              <a:gd name="connsiteY48" fmla="*/ 327038 h 459000"/>
              <a:gd name="connsiteX49" fmla="*/ 268388 w 535534"/>
              <a:gd name="connsiteY49" fmla="*/ 352538 h 459000"/>
              <a:gd name="connsiteX50" fmla="*/ 242888 w 535534"/>
              <a:gd name="connsiteY50" fmla="*/ 348075 h 459000"/>
              <a:gd name="connsiteX51" fmla="*/ 242888 w 535534"/>
              <a:gd name="connsiteY51" fmla="*/ 404175 h 459000"/>
              <a:gd name="connsiteX52" fmla="*/ 217388 w 535534"/>
              <a:gd name="connsiteY52" fmla="*/ 382500 h 459000"/>
              <a:gd name="connsiteX53" fmla="*/ 217388 w 535534"/>
              <a:gd name="connsiteY53" fmla="*/ 381225 h 459000"/>
              <a:gd name="connsiteX54" fmla="*/ 218025 w 535534"/>
              <a:gd name="connsiteY54" fmla="*/ 381225 h 459000"/>
              <a:gd name="connsiteX55" fmla="*/ 223125 w 535534"/>
              <a:gd name="connsiteY55" fmla="*/ 382500 h 459000"/>
              <a:gd name="connsiteX56" fmla="*/ 242888 w 535534"/>
              <a:gd name="connsiteY56" fmla="*/ 386962 h 459000"/>
              <a:gd name="connsiteX57" fmla="*/ 242888 w 535534"/>
              <a:gd name="connsiteY57" fmla="*/ 404175 h 459000"/>
              <a:gd name="connsiteX58" fmla="*/ 140888 w 535534"/>
              <a:gd name="connsiteY58" fmla="*/ 317475 h 459000"/>
              <a:gd name="connsiteX59" fmla="*/ 153638 w 535534"/>
              <a:gd name="connsiteY59" fmla="*/ 318113 h 459000"/>
              <a:gd name="connsiteX60" fmla="*/ 153638 w 535534"/>
              <a:gd name="connsiteY60" fmla="*/ 318750 h 459000"/>
              <a:gd name="connsiteX61" fmla="*/ 160013 w 535534"/>
              <a:gd name="connsiteY61" fmla="*/ 343613 h 459000"/>
              <a:gd name="connsiteX62" fmla="*/ 140888 w 535534"/>
              <a:gd name="connsiteY62" fmla="*/ 342337 h 459000"/>
              <a:gd name="connsiteX63" fmla="*/ 140888 w 535534"/>
              <a:gd name="connsiteY63" fmla="*/ 317475 h 459000"/>
              <a:gd name="connsiteX64" fmla="*/ 115388 w 535534"/>
              <a:gd name="connsiteY64" fmla="*/ 240975 h 459000"/>
              <a:gd name="connsiteX65" fmla="*/ 140888 w 535534"/>
              <a:gd name="connsiteY65" fmla="*/ 244800 h 459000"/>
              <a:gd name="connsiteX66" fmla="*/ 140888 w 535534"/>
              <a:gd name="connsiteY66" fmla="*/ 270300 h 459000"/>
              <a:gd name="connsiteX67" fmla="*/ 115388 w 535534"/>
              <a:gd name="connsiteY67" fmla="*/ 265838 h 459000"/>
              <a:gd name="connsiteX68" fmla="*/ 115388 w 535534"/>
              <a:gd name="connsiteY68" fmla="*/ 240975 h 459000"/>
              <a:gd name="connsiteX69" fmla="*/ 115388 w 535534"/>
              <a:gd name="connsiteY69" fmla="*/ 339788 h 459000"/>
              <a:gd name="connsiteX70" fmla="*/ 89888 w 535534"/>
              <a:gd name="connsiteY70" fmla="*/ 335325 h 459000"/>
              <a:gd name="connsiteX71" fmla="*/ 89888 w 535534"/>
              <a:gd name="connsiteY71" fmla="*/ 310463 h 459000"/>
              <a:gd name="connsiteX72" fmla="*/ 115388 w 535534"/>
              <a:gd name="connsiteY72" fmla="*/ 314288 h 459000"/>
              <a:gd name="connsiteX73" fmla="*/ 115388 w 535534"/>
              <a:gd name="connsiteY73" fmla="*/ 339788 h 459000"/>
              <a:gd name="connsiteX74" fmla="*/ 64388 w 535534"/>
              <a:gd name="connsiteY74" fmla="*/ 235875 h 459000"/>
              <a:gd name="connsiteX75" fmla="*/ 64388 w 535534"/>
              <a:gd name="connsiteY75" fmla="*/ 224400 h 459000"/>
              <a:gd name="connsiteX76" fmla="*/ 89888 w 535534"/>
              <a:gd name="connsiteY76" fmla="*/ 233963 h 459000"/>
              <a:gd name="connsiteX77" fmla="*/ 89888 w 535534"/>
              <a:gd name="connsiteY77" fmla="*/ 257550 h 459000"/>
              <a:gd name="connsiteX78" fmla="*/ 64388 w 535534"/>
              <a:gd name="connsiteY78" fmla="*/ 235875 h 459000"/>
              <a:gd name="connsiteX79" fmla="*/ 64388 w 535534"/>
              <a:gd name="connsiteY79" fmla="*/ 327675 h 459000"/>
              <a:gd name="connsiteX80" fmla="*/ 38888 w 535534"/>
              <a:gd name="connsiteY80" fmla="*/ 306000 h 459000"/>
              <a:gd name="connsiteX81" fmla="*/ 38888 w 535534"/>
              <a:gd name="connsiteY81" fmla="*/ 294525 h 459000"/>
              <a:gd name="connsiteX82" fmla="*/ 64388 w 535534"/>
              <a:gd name="connsiteY82" fmla="*/ 304088 h 459000"/>
              <a:gd name="connsiteX83" fmla="*/ 64388 w 535534"/>
              <a:gd name="connsiteY83" fmla="*/ 327675 h 459000"/>
              <a:gd name="connsiteX84" fmla="*/ 38888 w 535534"/>
              <a:gd name="connsiteY84" fmla="*/ 128775 h 459000"/>
              <a:gd name="connsiteX85" fmla="*/ 64388 w 535534"/>
              <a:gd name="connsiteY85" fmla="*/ 138338 h 459000"/>
              <a:gd name="connsiteX86" fmla="*/ 64388 w 535534"/>
              <a:gd name="connsiteY86" fmla="*/ 161925 h 459000"/>
              <a:gd name="connsiteX87" fmla="*/ 38888 w 535534"/>
              <a:gd name="connsiteY87" fmla="*/ 140250 h 459000"/>
              <a:gd name="connsiteX88" fmla="*/ 38888 w 535534"/>
              <a:gd name="connsiteY88" fmla="*/ 128775 h 459000"/>
              <a:gd name="connsiteX89" fmla="*/ 115388 w 535534"/>
              <a:gd name="connsiteY89" fmla="*/ 149175 h 459000"/>
              <a:gd name="connsiteX90" fmla="*/ 115388 w 535534"/>
              <a:gd name="connsiteY90" fmla="*/ 174675 h 459000"/>
              <a:gd name="connsiteX91" fmla="*/ 89888 w 535534"/>
              <a:gd name="connsiteY91" fmla="*/ 170213 h 459000"/>
              <a:gd name="connsiteX92" fmla="*/ 89888 w 535534"/>
              <a:gd name="connsiteY92" fmla="*/ 145350 h 459000"/>
              <a:gd name="connsiteX93" fmla="*/ 115388 w 535534"/>
              <a:gd name="connsiteY93" fmla="*/ 149175 h 459000"/>
              <a:gd name="connsiteX94" fmla="*/ 179138 w 535534"/>
              <a:gd name="connsiteY94" fmla="*/ 38250 h 459000"/>
              <a:gd name="connsiteX95" fmla="*/ 319388 w 535534"/>
              <a:gd name="connsiteY95" fmla="*/ 76500 h 459000"/>
              <a:gd name="connsiteX96" fmla="*/ 179138 w 535534"/>
              <a:gd name="connsiteY96" fmla="*/ 114750 h 459000"/>
              <a:gd name="connsiteX97" fmla="*/ 38888 w 535534"/>
              <a:gd name="connsiteY97" fmla="*/ 76500 h 459000"/>
              <a:gd name="connsiteX98" fmla="*/ 179138 w 535534"/>
              <a:gd name="connsiteY98" fmla="*/ 38250 h 459000"/>
              <a:gd name="connsiteX99" fmla="*/ 217388 w 535534"/>
              <a:gd name="connsiteY99" fmla="*/ 340425 h 459000"/>
              <a:gd name="connsiteX100" fmla="*/ 191888 w 535534"/>
              <a:gd name="connsiteY100" fmla="*/ 318750 h 459000"/>
              <a:gd name="connsiteX101" fmla="*/ 191888 w 535534"/>
              <a:gd name="connsiteY101" fmla="*/ 307275 h 459000"/>
              <a:gd name="connsiteX102" fmla="*/ 217388 w 535534"/>
              <a:gd name="connsiteY102" fmla="*/ 316838 h 459000"/>
              <a:gd name="connsiteX103" fmla="*/ 217388 w 535534"/>
              <a:gd name="connsiteY103" fmla="*/ 340425 h 459000"/>
              <a:gd name="connsiteX104" fmla="*/ 293888 w 535534"/>
              <a:gd name="connsiteY104" fmla="*/ 161925 h 459000"/>
              <a:gd name="connsiteX105" fmla="*/ 293888 w 535534"/>
              <a:gd name="connsiteY105" fmla="*/ 138975 h 459000"/>
              <a:gd name="connsiteX106" fmla="*/ 319388 w 535534"/>
              <a:gd name="connsiteY106" fmla="*/ 128775 h 459000"/>
              <a:gd name="connsiteX107" fmla="*/ 319388 w 535534"/>
              <a:gd name="connsiteY107" fmla="*/ 140250 h 459000"/>
              <a:gd name="connsiteX108" fmla="*/ 293888 w 535534"/>
              <a:gd name="connsiteY108" fmla="*/ 161925 h 459000"/>
              <a:gd name="connsiteX109" fmla="*/ 242888 w 535534"/>
              <a:gd name="connsiteY109" fmla="*/ 174038 h 459000"/>
              <a:gd name="connsiteX110" fmla="*/ 242888 w 535534"/>
              <a:gd name="connsiteY110" fmla="*/ 149175 h 459000"/>
              <a:gd name="connsiteX111" fmla="*/ 268388 w 535534"/>
              <a:gd name="connsiteY111" fmla="*/ 145350 h 459000"/>
              <a:gd name="connsiteX112" fmla="*/ 268388 w 535534"/>
              <a:gd name="connsiteY112" fmla="*/ 169575 h 459000"/>
              <a:gd name="connsiteX113" fmla="*/ 242888 w 535534"/>
              <a:gd name="connsiteY113" fmla="*/ 174038 h 459000"/>
              <a:gd name="connsiteX114" fmla="*/ 191888 w 535534"/>
              <a:gd name="connsiteY114" fmla="*/ 178500 h 459000"/>
              <a:gd name="connsiteX115" fmla="*/ 191888 w 535534"/>
              <a:gd name="connsiteY115" fmla="*/ 153000 h 459000"/>
              <a:gd name="connsiteX116" fmla="*/ 217388 w 535534"/>
              <a:gd name="connsiteY116" fmla="*/ 151725 h 459000"/>
              <a:gd name="connsiteX117" fmla="*/ 217388 w 535534"/>
              <a:gd name="connsiteY117" fmla="*/ 177225 h 459000"/>
              <a:gd name="connsiteX118" fmla="*/ 191888 w 535534"/>
              <a:gd name="connsiteY118" fmla="*/ 178500 h 459000"/>
              <a:gd name="connsiteX119" fmla="*/ 140888 w 535534"/>
              <a:gd name="connsiteY119" fmla="*/ 177225 h 459000"/>
              <a:gd name="connsiteX120" fmla="*/ 140888 w 535534"/>
              <a:gd name="connsiteY120" fmla="*/ 151725 h 459000"/>
              <a:gd name="connsiteX121" fmla="*/ 166388 w 535534"/>
              <a:gd name="connsiteY121" fmla="*/ 153000 h 459000"/>
              <a:gd name="connsiteX122" fmla="*/ 166388 w 535534"/>
              <a:gd name="connsiteY122" fmla="*/ 178500 h 459000"/>
              <a:gd name="connsiteX123" fmla="*/ 140888 w 535534"/>
              <a:gd name="connsiteY123" fmla="*/ 177225 h 459000"/>
              <a:gd name="connsiteX124" fmla="*/ 472388 w 535534"/>
              <a:gd name="connsiteY124" fmla="*/ 255000 h 459000"/>
              <a:gd name="connsiteX125" fmla="*/ 332138 w 535534"/>
              <a:gd name="connsiteY125" fmla="*/ 293250 h 459000"/>
              <a:gd name="connsiteX126" fmla="*/ 191888 w 535534"/>
              <a:gd name="connsiteY126" fmla="*/ 255000 h 459000"/>
              <a:gd name="connsiteX127" fmla="*/ 332138 w 535534"/>
              <a:gd name="connsiteY127" fmla="*/ 216750 h 459000"/>
              <a:gd name="connsiteX128" fmla="*/ 472388 w 535534"/>
              <a:gd name="connsiteY128" fmla="*/ 255000 h 459000"/>
              <a:gd name="connsiteX129" fmla="*/ 510638 w 535534"/>
              <a:gd name="connsiteY129" fmla="*/ 274125 h 459000"/>
              <a:gd name="connsiteX130" fmla="*/ 510638 w 535534"/>
              <a:gd name="connsiteY130" fmla="*/ 255000 h 459000"/>
              <a:gd name="connsiteX131" fmla="*/ 441150 w 535534"/>
              <a:gd name="connsiteY131" fmla="*/ 191250 h 459000"/>
              <a:gd name="connsiteX132" fmla="*/ 381863 w 535534"/>
              <a:gd name="connsiteY132" fmla="*/ 181050 h 459000"/>
              <a:gd name="connsiteX133" fmla="*/ 382500 w 535534"/>
              <a:gd name="connsiteY133" fmla="*/ 172125 h 459000"/>
              <a:gd name="connsiteX134" fmla="*/ 357000 w 535534"/>
              <a:gd name="connsiteY134" fmla="*/ 127500 h 459000"/>
              <a:gd name="connsiteX135" fmla="*/ 357000 w 535534"/>
              <a:gd name="connsiteY135" fmla="*/ 76500 h 459000"/>
              <a:gd name="connsiteX136" fmla="*/ 287513 w 535534"/>
              <a:gd name="connsiteY136" fmla="*/ 12750 h 459000"/>
              <a:gd name="connsiteX137" fmla="*/ 178500 w 535534"/>
              <a:gd name="connsiteY137" fmla="*/ 0 h 459000"/>
              <a:gd name="connsiteX138" fmla="*/ 0 w 535534"/>
              <a:gd name="connsiteY138" fmla="*/ 76500 h 459000"/>
              <a:gd name="connsiteX139" fmla="*/ 0 w 535534"/>
              <a:gd name="connsiteY139" fmla="*/ 140250 h 459000"/>
              <a:gd name="connsiteX140" fmla="*/ 25500 w 535534"/>
              <a:gd name="connsiteY140" fmla="*/ 184875 h 459000"/>
              <a:gd name="connsiteX141" fmla="*/ 25500 w 535534"/>
              <a:gd name="connsiteY141" fmla="*/ 196988 h 459000"/>
              <a:gd name="connsiteX142" fmla="*/ 0 w 535534"/>
              <a:gd name="connsiteY142" fmla="*/ 242250 h 459000"/>
              <a:gd name="connsiteX143" fmla="*/ 0 w 535534"/>
              <a:gd name="connsiteY143" fmla="*/ 306000 h 459000"/>
              <a:gd name="connsiteX144" fmla="*/ 69487 w 535534"/>
              <a:gd name="connsiteY144" fmla="*/ 369750 h 459000"/>
              <a:gd name="connsiteX145" fmla="*/ 178500 w 535534"/>
              <a:gd name="connsiteY145" fmla="*/ 382500 h 459000"/>
              <a:gd name="connsiteX146" fmla="*/ 247988 w 535534"/>
              <a:gd name="connsiteY146" fmla="*/ 446250 h 459000"/>
              <a:gd name="connsiteX147" fmla="*/ 357000 w 535534"/>
              <a:gd name="connsiteY147" fmla="*/ 459000 h 459000"/>
              <a:gd name="connsiteX148" fmla="*/ 535500 w 535534"/>
              <a:gd name="connsiteY148" fmla="*/ 382500 h 459000"/>
              <a:gd name="connsiteX149" fmla="*/ 535500 w 535534"/>
              <a:gd name="connsiteY149" fmla="*/ 318750 h 459000"/>
              <a:gd name="connsiteX150" fmla="*/ 510638 w 535534"/>
              <a:gd name="connsiteY150" fmla="*/ 274125 h 45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535534" h="459000">
                <a:moveTo>
                  <a:pt x="497888" y="382500"/>
                </a:moveTo>
                <a:cubicBezTo>
                  <a:pt x="497888" y="390788"/>
                  <a:pt x="488325" y="398438"/>
                  <a:pt x="472388" y="404175"/>
                </a:cubicBezTo>
                <a:lnTo>
                  <a:pt x="472388" y="381225"/>
                </a:lnTo>
                <a:cubicBezTo>
                  <a:pt x="481313" y="378675"/>
                  <a:pt x="490238" y="374850"/>
                  <a:pt x="497888" y="371025"/>
                </a:cubicBezTo>
                <a:lnTo>
                  <a:pt x="497888" y="382500"/>
                </a:lnTo>
                <a:close/>
                <a:moveTo>
                  <a:pt x="446888" y="340425"/>
                </a:moveTo>
                <a:lnTo>
                  <a:pt x="446888" y="317475"/>
                </a:lnTo>
                <a:cubicBezTo>
                  <a:pt x="455813" y="314925"/>
                  <a:pt x="464738" y="311100"/>
                  <a:pt x="472388" y="307275"/>
                </a:cubicBezTo>
                <a:lnTo>
                  <a:pt x="472388" y="318750"/>
                </a:lnTo>
                <a:cubicBezTo>
                  <a:pt x="472388" y="327038"/>
                  <a:pt x="462825" y="334688"/>
                  <a:pt x="446888" y="340425"/>
                </a:cubicBezTo>
                <a:close/>
                <a:moveTo>
                  <a:pt x="446888" y="411825"/>
                </a:moveTo>
                <a:cubicBezTo>
                  <a:pt x="439238" y="413738"/>
                  <a:pt x="430313" y="415013"/>
                  <a:pt x="421388" y="416288"/>
                </a:cubicBezTo>
                <a:lnTo>
                  <a:pt x="421388" y="391425"/>
                </a:lnTo>
                <a:cubicBezTo>
                  <a:pt x="429675" y="390150"/>
                  <a:pt x="438600" y="388875"/>
                  <a:pt x="446888" y="387600"/>
                </a:cubicBezTo>
                <a:lnTo>
                  <a:pt x="446888" y="411825"/>
                </a:lnTo>
                <a:close/>
                <a:moveTo>
                  <a:pt x="395888" y="327675"/>
                </a:moveTo>
                <a:cubicBezTo>
                  <a:pt x="404175" y="326400"/>
                  <a:pt x="413100" y="325125"/>
                  <a:pt x="421388" y="323850"/>
                </a:cubicBezTo>
                <a:lnTo>
                  <a:pt x="421388" y="348075"/>
                </a:lnTo>
                <a:cubicBezTo>
                  <a:pt x="413738" y="349988"/>
                  <a:pt x="404813" y="351263"/>
                  <a:pt x="395888" y="352538"/>
                </a:cubicBezTo>
                <a:lnTo>
                  <a:pt x="395888" y="327675"/>
                </a:lnTo>
                <a:close/>
                <a:moveTo>
                  <a:pt x="395888" y="419475"/>
                </a:moveTo>
                <a:cubicBezTo>
                  <a:pt x="387600" y="420113"/>
                  <a:pt x="379313" y="420750"/>
                  <a:pt x="370388" y="420750"/>
                </a:cubicBezTo>
                <a:lnTo>
                  <a:pt x="370388" y="395250"/>
                </a:lnTo>
                <a:cubicBezTo>
                  <a:pt x="378037" y="395250"/>
                  <a:pt x="386963" y="394613"/>
                  <a:pt x="395888" y="393975"/>
                </a:cubicBezTo>
                <a:lnTo>
                  <a:pt x="395888" y="419475"/>
                </a:lnTo>
                <a:close/>
                <a:moveTo>
                  <a:pt x="344888" y="357000"/>
                </a:moveTo>
                <a:lnTo>
                  <a:pt x="344888" y="331500"/>
                </a:lnTo>
                <a:cubicBezTo>
                  <a:pt x="352538" y="331500"/>
                  <a:pt x="361463" y="330863"/>
                  <a:pt x="370388" y="330225"/>
                </a:cubicBezTo>
                <a:lnTo>
                  <a:pt x="370388" y="355725"/>
                </a:lnTo>
                <a:cubicBezTo>
                  <a:pt x="362100" y="356363"/>
                  <a:pt x="353813" y="356363"/>
                  <a:pt x="344888" y="357000"/>
                </a:cubicBezTo>
                <a:close/>
                <a:moveTo>
                  <a:pt x="344888" y="420750"/>
                </a:moveTo>
                <a:cubicBezTo>
                  <a:pt x="335963" y="420750"/>
                  <a:pt x="327675" y="420113"/>
                  <a:pt x="319388" y="419475"/>
                </a:cubicBezTo>
                <a:lnTo>
                  <a:pt x="319388" y="395250"/>
                </a:lnTo>
                <a:cubicBezTo>
                  <a:pt x="323850" y="395250"/>
                  <a:pt x="327675" y="395250"/>
                  <a:pt x="332138" y="395250"/>
                </a:cubicBezTo>
                <a:cubicBezTo>
                  <a:pt x="335963" y="395250"/>
                  <a:pt x="340425" y="395250"/>
                  <a:pt x="344888" y="395250"/>
                </a:cubicBezTo>
                <a:lnTo>
                  <a:pt x="344888" y="420750"/>
                </a:lnTo>
                <a:close/>
                <a:moveTo>
                  <a:pt x="293888" y="330225"/>
                </a:moveTo>
                <a:cubicBezTo>
                  <a:pt x="302175" y="330863"/>
                  <a:pt x="310463" y="331500"/>
                  <a:pt x="319388" y="331500"/>
                </a:cubicBezTo>
                <a:lnTo>
                  <a:pt x="319388" y="357000"/>
                </a:lnTo>
                <a:cubicBezTo>
                  <a:pt x="310463" y="357000"/>
                  <a:pt x="302175" y="356363"/>
                  <a:pt x="293888" y="355725"/>
                </a:cubicBezTo>
                <a:lnTo>
                  <a:pt x="293888" y="330225"/>
                </a:lnTo>
                <a:close/>
                <a:moveTo>
                  <a:pt x="293888" y="416288"/>
                </a:moveTo>
                <a:cubicBezTo>
                  <a:pt x="284963" y="415013"/>
                  <a:pt x="276038" y="413738"/>
                  <a:pt x="268388" y="411825"/>
                </a:cubicBezTo>
                <a:lnTo>
                  <a:pt x="268388" y="391425"/>
                </a:lnTo>
                <a:cubicBezTo>
                  <a:pt x="276675" y="392700"/>
                  <a:pt x="284963" y="393337"/>
                  <a:pt x="293888" y="393975"/>
                </a:cubicBezTo>
                <a:lnTo>
                  <a:pt x="293888" y="416288"/>
                </a:lnTo>
                <a:close/>
                <a:moveTo>
                  <a:pt x="242888" y="348075"/>
                </a:moveTo>
                <a:lnTo>
                  <a:pt x="242888" y="323213"/>
                </a:lnTo>
                <a:cubicBezTo>
                  <a:pt x="251175" y="324488"/>
                  <a:pt x="259462" y="326400"/>
                  <a:pt x="268388" y="327038"/>
                </a:cubicBezTo>
                <a:lnTo>
                  <a:pt x="268388" y="352538"/>
                </a:lnTo>
                <a:cubicBezTo>
                  <a:pt x="259462" y="351263"/>
                  <a:pt x="250538" y="349988"/>
                  <a:pt x="242888" y="348075"/>
                </a:cubicBezTo>
                <a:close/>
                <a:moveTo>
                  <a:pt x="242888" y="404175"/>
                </a:moveTo>
                <a:cubicBezTo>
                  <a:pt x="226950" y="397800"/>
                  <a:pt x="217388" y="390150"/>
                  <a:pt x="217388" y="382500"/>
                </a:cubicBezTo>
                <a:lnTo>
                  <a:pt x="217388" y="381225"/>
                </a:lnTo>
                <a:cubicBezTo>
                  <a:pt x="217388" y="381225"/>
                  <a:pt x="217388" y="381225"/>
                  <a:pt x="218025" y="381225"/>
                </a:cubicBezTo>
                <a:cubicBezTo>
                  <a:pt x="219938" y="381863"/>
                  <a:pt x="221212" y="382500"/>
                  <a:pt x="223125" y="382500"/>
                </a:cubicBezTo>
                <a:cubicBezTo>
                  <a:pt x="229500" y="384413"/>
                  <a:pt x="235875" y="385688"/>
                  <a:pt x="242888" y="386962"/>
                </a:cubicBezTo>
                <a:lnTo>
                  <a:pt x="242888" y="404175"/>
                </a:lnTo>
                <a:close/>
                <a:moveTo>
                  <a:pt x="140888" y="317475"/>
                </a:moveTo>
                <a:cubicBezTo>
                  <a:pt x="145350" y="317475"/>
                  <a:pt x="149175" y="318113"/>
                  <a:pt x="153638" y="318113"/>
                </a:cubicBezTo>
                <a:lnTo>
                  <a:pt x="153638" y="318750"/>
                </a:lnTo>
                <a:cubicBezTo>
                  <a:pt x="153638" y="327675"/>
                  <a:pt x="155550" y="336600"/>
                  <a:pt x="160013" y="343613"/>
                </a:cubicBezTo>
                <a:cubicBezTo>
                  <a:pt x="153638" y="343613"/>
                  <a:pt x="147263" y="342975"/>
                  <a:pt x="140888" y="342337"/>
                </a:cubicBezTo>
                <a:lnTo>
                  <a:pt x="140888" y="317475"/>
                </a:lnTo>
                <a:close/>
                <a:moveTo>
                  <a:pt x="115388" y="240975"/>
                </a:moveTo>
                <a:cubicBezTo>
                  <a:pt x="123675" y="242250"/>
                  <a:pt x="131963" y="244163"/>
                  <a:pt x="140888" y="244800"/>
                </a:cubicBezTo>
                <a:lnTo>
                  <a:pt x="140888" y="270300"/>
                </a:lnTo>
                <a:cubicBezTo>
                  <a:pt x="131963" y="269025"/>
                  <a:pt x="123038" y="267750"/>
                  <a:pt x="115388" y="265838"/>
                </a:cubicBezTo>
                <a:lnTo>
                  <a:pt x="115388" y="240975"/>
                </a:lnTo>
                <a:close/>
                <a:moveTo>
                  <a:pt x="115388" y="339788"/>
                </a:moveTo>
                <a:cubicBezTo>
                  <a:pt x="106463" y="338513"/>
                  <a:pt x="97538" y="337238"/>
                  <a:pt x="89888" y="335325"/>
                </a:cubicBezTo>
                <a:lnTo>
                  <a:pt x="89888" y="310463"/>
                </a:lnTo>
                <a:cubicBezTo>
                  <a:pt x="98175" y="311738"/>
                  <a:pt x="106463" y="313650"/>
                  <a:pt x="115388" y="314288"/>
                </a:cubicBezTo>
                <a:lnTo>
                  <a:pt x="115388" y="339788"/>
                </a:lnTo>
                <a:close/>
                <a:moveTo>
                  <a:pt x="64388" y="235875"/>
                </a:moveTo>
                <a:lnTo>
                  <a:pt x="64388" y="224400"/>
                </a:lnTo>
                <a:cubicBezTo>
                  <a:pt x="72038" y="228225"/>
                  <a:pt x="80325" y="231413"/>
                  <a:pt x="89888" y="233963"/>
                </a:cubicBezTo>
                <a:lnTo>
                  <a:pt x="89888" y="257550"/>
                </a:lnTo>
                <a:cubicBezTo>
                  <a:pt x="73950" y="251813"/>
                  <a:pt x="64388" y="244163"/>
                  <a:pt x="64388" y="235875"/>
                </a:cubicBezTo>
                <a:close/>
                <a:moveTo>
                  <a:pt x="64388" y="327675"/>
                </a:moveTo>
                <a:cubicBezTo>
                  <a:pt x="48450" y="321300"/>
                  <a:pt x="38888" y="313650"/>
                  <a:pt x="38888" y="306000"/>
                </a:cubicBezTo>
                <a:lnTo>
                  <a:pt x="38888" y="294525"/>
                </a:lnTo>
                <a:cubicBezTo>
                  <a:pt x="46538" y="298350"/>
                  <a:pt x="54825" y="301538"/>
                  <a:pt x="64388" y="304088"/>
                </a:cubicBezTo>
                <a:lnTo>
                  <a:pt x="64388" y="327675"/>
                </a:lnTo>
                <a:close/>
                <a:moveTo>
                  <a:pt x="38888" y="128775"/>
                </a:moveTo>
                <a:cubicBezTo>
                  <a:pt x="46538" y="132600"/>
                  <a:pt x="54825" y="135788"/>
                  <a:pt x="64388" y="138338"/>
                </a:cubicBezTo>
                <a:lnTo>
                  <a:pt x="64388" y="161925"/>
                </a:lnTo>
                <a:cubicBezTo>
                  <a:pt x="48450" y="155550"/>
                  <a:pt x="38888" y="147900"/>
                  <a:pt x="38888" y="140250"/>
                </a:cubicBezTo>
                <a:lnTo>
                  <a:pt x="38888" y="128775"/>
                </a:lnTo>
                <a:close/>
                <a:moveTo>
                  <a:pt x="115388" y="149175"/>
                </a:moveTo>
                <a:lnTo>
                  <a:pt x="115388" y="174675"/>
                </a:lnTo>
                <a:cubicBezTo>
                  <a:pt x="106463" y="173400"/>
                  <a:pt x="97538" y="172125"/>
                  <a:pt x="89888" y="170213"/>
                </a:cubicBezTo>
                <a:lnTo>
                  <a:pt x="89888" y="145350"/>
                </a:lnTo>
                <a:cubicBezTo>
                  <a:pt x="98175" y="146625"/>
                  <a:pt x="106463" y="147900"/>
                  <a:pt x="115388" y="149175"/>
                </a:cubicBezTo>
                <a:close/>
                <a:moveTo>
                  <a:pt x="179138" y="38250"/>
                </a:moveTo>
                <a:cubicBezTo>
                  <a:pt x="256913" y="38250"/>
                  <a:pt x="319388" y="55463"/>
                  <a:pt x="319388" y="76500"/>
                </a:cubicBezTo>
                <a:cubicBezTo>
                  <a:pt x="319388" y="97537"/>
                  <a:pt x="256913" y="114750"/>
                  <a:pt x="179138" y="114750"/>
                </a:cubicBezTo>
                <a:cubicBezTo>
                  <a:pt x="101362" y="114750"/>
                  <a:pt x="38888" y="97537"/>
                  <a:pt x="38888" y="76500"/>
                </a:cubicBezTo>
                <a:cubicBezTo>
                  <a:pt x="38888" y="55463"/>
                  <a:pt x="101362" y="38250"/>
                  <a:pt x="179138" y="38250"/>
                </a:cubicBezTo>
                <a:close/>
                <a:moveTo>
                  <a:pt x="217388" y="340425"/>
                </a:moveTo>
                <a:cubicBezTo>
                  <a:pt x="201450" y="334050"/>
                  <a:pt x="191888" y="326400"/>
                  <a:pt x="191888" y="318750"/>
                </a:cubicBezTo>
                <a:lnTo>
                  <a:pt x="191888" y="307275"/>
                </a:lnTo>
                <a:cubicBezTo>
                  <a:pt x="199538" y="311100"/>
                  <a:pt x="207825" y="314288"/>
                  <a:pt x="217388" y="316838"/>
                </a:cubicBezTo>
                <a:lnTo>
                  <a:pt x="217388" y="340425"/>
                </a:lnTo>
                <a:close/>
                <a:moveTo>
                  <a:pt x="293888" y="161925"/>
                </a:moveTo>
                <a:lnTo>
                  <a:pt x="293888" y="138975"/>
                </a:lnTo>
                <a:cubicBezTo>
                  <a:pt x="302813" y="136425"/>
                  <a:pt x="311738" y="132600"/>
                  <a:pt x="319388" y="128775"/>
                </a:cubicBezTo>
                <a:lnTo>
                  <a:pt x="319388" y="140250"/>
                </a:lnTo>
                <a:cubicBezTo>
                  <a:pt x="319388" y="148538"/>
                  <a:pt x="309825" y="156188"/>
                  <a:pt x="293888" y="161925"/>
                </a:cubicBezTo>
                <a:close/>
                <a:moveTo>
                  <a:pt x="242888" y="174038"/>
                </a:moveTo>
                <a:lnTo>
                  <a:pt x="242888" y="149175"/>
                </a:lnTo>
                <a:cubicBezTo>
                  <a:pt x="251175" y="147900"/>
                  <a:pt x="260100" y="146625"/>
                  <a:pt x="268388" y="145350"/>
                </a:cubicBezTo>
                <a:lnTo>
                  <a:pt x="268388" y="169575"/>
                </a:lnTo>
                <a:cubicBezTo>
                  <a:pt x="260738" y="171488"/>
                  <a:pt x="251813" y="172762"/>
                  <a:pt x="242888" y="174038"/>
                </a:cubicBezTo>
                <a:close/>
                <a:moveTo>
                  <a:pt x="191888" y="178500"/>
                </a:moveTo>
                <a:lnTo>
                  <a:pt x="191888" y="153000"/>
                </a:lnTo>
                <a:cubicBezTo>
                  <a:pt x="199538" y="153000"/>
                  <a:pt x="208462" y="152363"/>
                  <a:pt x="217388" y="151725"/>
                </a:cubicBezTo>
                <a:lnTo>
                  <a:pt x="217388" y="177225"/>
                </a:lnTo>
                <a:cubicBezTo>
                  <a:pt x="209100" y="177863"/>
                  <a:pt x="200813" y="177863"/>
                  <a:pt x="191888" y="178500"/>
                </a:cubicBezTo>
                <a:close/>
                <a:moveTo>
                  <a:pt x="140888" y="177225"/>
                </a:moveTo>
                <a:lnTo>
                  <a:pt x="140888" y="151725"/>
                </a:lnTo>
                <a:cubicBezTo>
                  <a:pt x="149175" y="152363"/>
                  <a:pt x="157462" y="153000"/>
                  <a:pt x="166388" y="153000"/>
                </a:cubicBezTo>
                <a:lnTo>
                  <a:pt x="166388" y="178500"/>
                </a:lnTo>
                <a:cubicBezTo>
                  <a:pt x="157462" y="177863"/>
                  <a:pt x="149175" y="177863"/>
                  <a:pt x="140888" y="177225"/>
                </a:cubicBezTo>
                <a:close/>
                <a:moveTo>
                  <a:pt x="472388" y="255000"/>
                </a:moveTo>
                <a:cubicBezTo>
                  <a:pt x="472388" y="276038"/>
                  <a:pt x="409912" y="293250"/>
                  <a:pt x="332138" y="293250"/>
                </a:cubicBezTo>
                <a:cubicBezTo>
                  <a:pt x="254363" y="293250"/>
                  <a:pt x="191888" y="276038"/>
                  <a:pt x="191888" y="255000"/>
                </a:cubicBezTo>
                <a:cubicBezTo>
                  <a:pt x="191888" y="233963"/>
                  <a:pt x="254363" y="216750"/>
                  <a:pt x="332138" y="216750"/>
                </a:cubicBezTo>
                <a:cubicBezTo>
                  <a:pt x="409912" y="216750"/>
                  <a:pt x="472388" y="233963"/>
                  <a:pt x="472388" y="255000"/>
                </a:cubicBezTo>
                <a:close/>
                <a:moveTo>
                  <a:pt x="510638" y="274125"/>
                </a:moveTo>
                <a:lnTo>
                  <a:pt x="510638" y="255000"/>
                </a:lnTo>
                <a:cubicBezTo>
                  <a:pt x="510638" y="225038"/>
                  <a:pt x="487050" y="203363"/>
                  <a:pt x="441150" y="191250"/>
                </a:cubicBezTo>
                <a:cubicBezTo>
                  <a:pt x="423938" y="186788"/>
                  <a:pt x="404175" y="182963"/>
                  <a:pt x="381863" y="181050"/>
                </a:cubicBezTo>
                <a:cubicBezTo>
                  <a:pt x="382500" y="178500"/>
                  <a:pt x="382500" y="175313"/>
                  <a:pt x="382500" y="172125"/>
                </a:cubicBezTo>
                <a:cubicBezTo>
                  <a:pt x="382500" y="154275"/>
                  <a:pt x="374213" y="138975"/>
                  <a:pt x="357000" y="127500"/>
                </a:cubicBezTo>
                <a:lnTo>
                  <a:pt x="357000" y="76500"/>
                </a:lnTo>
                <a:cubicBezTo>
                  <a:pt x="357000" y="46537"/>
                  <a:pt x="333413" y="24862"/>
                  <a:pt x="287513" y="12750"/>
                </a:cubicBezTo>
                <a:cubicBezTo>
                  <a:pt x="257550" y="4462"/>
                  <a:pt x="219300" y="0"/>
                  <a:pt x="178500" y="0"/>
                </a:cubicBezTo>
                <a:cubicBezTo>
                  <a:pt x="124950" y="0"/>
                  <a:pt x="0" y="7650"/>
                  <a:pt x="0" y="76500"/>
                </a:cubicBezTo>
                <a:lnTo>
                  <a:pt x="0" y="140250"/>
                </a:lnTo>
                <a:cubicBezTo>
                  <a:pt x="0" y="158100"/>
                  <a:pt x="8287" y="173400"/>
                  <a:pt x="25500" y="184875"/>
                </a:cubicBezTo>
                <a:lnTo>
                  <a:pt x="25500" y="196988"/>
                </a:lnTo>
                <a:cubicBezTo>
                  <a:pt x="10200" y="207825"/>
                  <a:pt x="0" y="222488"/>
                  <a:pt x="0" y="242250"/>
                </a:cubicBezTo>
                <a:lnTo>
                  <a:pt x="0" y="306000"/>
                </a:lnTo>
                <a:cubicBezTo>
                  <a:pt x="0" y="335962"/>
                  <a:pt x="23588" y="357638"/>
                  <a:pt x="69487" y="369750"/>
                </a:cubicBezTo>
                <a:cubicBezTo>
                  <a:pt x="99450" y="378038"/>
                  <a:pt x="137700" y="382500"/>
                  <a:pt x="178500" y="382500"/>
                </a:cubicBezTo>
                <a:cubicBezTo>
                  <a:pt x="178500" y="412462"/>
                  <a:pt x="202087" y="434138"/>
                  <a:pt x="247988" y="446250"/>
                </a:cubicBezTo>
                <a:cubicBezTo>
                  <a:pt x="277950" y="454538"/>
                  <a:pt x="316200" y="459000"/>
                  <a:pt x="357000" y="459000"/>
                </a:cubicBezTo>
                <a:cubicBezTo>
                  <a:pt x="410550" y="459000"/>
                  <a:pt x="535500" y="451350"/>
                  <a:pt x="535500" y="382500"/>
                </a:cubicBezTo>
                <a:lnTo>
                  <a:pt x="535500" y="318750"/>
                </a:lnTo>
                <a:cubicBezTo>
                  <a:pt x="536138" y="300900"/>
                  <a:pt x="527850" y="285600"/>
                  <a:pt x="510638" y="274125"/>
                </a:cubicBezTo>
                <a:close/>
              </a:path>
            </a:pathLst>
          </a:custGeom>
          <a:solidFill>
            <a:srgbClr val="FFFFFF"/>
          </a:solidFill>
          <a:ln w="6350" cap="flat">
            <a:noFill/>
            <a:prstDash val="solid"/>
            <a:miter/>
          </a:ln>
        </p:spPr>
        <p:txBody>
          <a:bodyPr rtlCol="0" anchor="ctr"/>
          <a:lstStyle/>
          <a:p>
            <a:endParaRPr lang="en-GB" dirty="0"/>
          </a:p>
        </p:txBody>
      </p:sp>
    </p:spTree>
    <p:extLst>
      <p:ext uri="{BB962C8B-B14F-4D97-AF65-F5344CB8AC3E}">
        <p14:creationId xmlns:p14="http://schemas.microsoft.com/office/powerpoint/2010/main" val="3550163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7F5FFD16-636C-144A-9ED9-3AB369BA27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A09A35BA-E644-E542-936B-F0D41EA6E670}"/>
              </a:ext>
            </a:extLst>
          </p:cNvPr>
          <p:cNvPicPr>
            <a:picLocks noChangeAspect="1"/>
          </p:cNvPicPr>
          <p:nvPr/>
        </p:nvPicPr>
        <p:blipFill>
          <a:blip r:embed="rId4"/>
          <a:stretch>
            <a:fillRect/>
          </a:stretch>
        </p:blipFill>
        <p:spPr>
          <a:xfrm>
            <a:off x="0" y="6226581"/>
            <a:ext cx="12192000" cy="317500"/>
          </a:xfrm>
          <a:prstGeom prst="rect">
            <a:avLst/>
          </a:prstGeom>
        </p:spPr>
      </p:pic>
      <p:sp>
        <p:nvSpPr>
          <p:cNvPr id="14" name="TextBox 13">
            <a:extLst>
              <a:ext uri="{FF2B5EF4-FFF2-40B4-BE49-F238E27FC236}">
                <a16:creationId xmlns:a16="http://schemas.microsoft.com/office/drawing/2014/main" id="{BC194EE9-9B4B-8140-A4FE-E4D90DAEF67F}"/>
              </a:ext>
            </a:extLst>
          </p:cNvPr>
          <p:cNvSpPr txBox="1"/>
          <p:nvPr/>
        </p:nvSpPr>
        <p:spPr>
          <a:xfrm>
            <a:off x="403727" y="452363"/>
            <a:ext cx="9328102" cy="523220"/>
          </a:xfrm>
          <a:prstGeom prst="rect">
            <a:avLst/>
          </a:prstGeom>
          <a:noFill/>
        </p:spPr>
        <p:txBody>
          <a:bodyPr wrap="square" rtlCol="0">
            <a:spAutoFit/>
          </a:bodyPr>
          <a:lstStyle/>
          <a:p>
            <a:r>
              <a:rPr lang="en-GB" sz="2800" dirty="0">
                <a:solidFill>
                  <a:schemeClr val="bg1"/>
                </a:solidFill>
              </a:rPr>
              <a:t>Transforming to the digital integrated health ecosystem</a:t>
            </a:r>
          </a:p>
        </p:txBody>
      </p:sp>
      <p:cxnSp>
        <p:nvCxnSpPr>
          <p:cNvPr id="69" name="Straight Connector 68">
            <a:extLst>
              <a:ext uri="{FF2B5EF4-FFF2-40B4-BE49-F238E27FC236}">
                <a16:creationId xmlns:a16="http://schemas.microsoft.com/office/drawing/2014/main" id="{9FD84226-3081-534C-ACA6-D42247B05ABD}"/>
              </a:ext>
            </a:extLst>
          </p:cNvPr>
          <p:cNvCxnSpPr>
            <a:cxnSpLocks/>
          </p:cNvCxnSpPr>
          <p:nvPr/>
        </p:nvCxnSpPr>
        <p:spPr>
          <a:xfrm>
            <a:off x="487180" y="966866"/>
            <a:ext cx="5097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F7475A6-6D4A-43CE-BCDE-D71EE1DB6E55}"/>
              </a:ext>
            </a:extLst>
          </p:cNvPr>
          <p:cNvSpPr txBox="1"/>
          <p:nvPr/>
        </p:nvSpPr>
        <p:spPr>
          <a:xfrm>
            <a:off x="996902" y="1210229"/>
            <a:ext cx="2981858" cy="369332"/>
          </a:xfrm>
          <a:prstGeom prst="rect">
            <a:avLst/>
          </a:prstGeom>
          <a:noFill/>
        </p:spPr>
        <p:txBody>
          <a:bodyPr wrap="square" rtlCol="0">
            <a:spAutoFit/>
          </a:bodyPr>
          <a:lstStyle/>
          <a:p>
            <a:pPr algn="ctr">
              <a:spcAft>
                <a:spcPts val="300"/>
              </a:spcAft>
            </a:pPr>
            <a:r>
              <a:rPr lang="en-GB" b="1" dirty="0">
                <a:solidFill>
                  <a:schemeClr val="bg1"/>
                </a:solidFill>
                <a:cs typeface="Futura Medium" panose="020B0602020204020303" pitchFamily="34" charset="-79"/>
              </a:rPr>
              <a:t>Traditional Healthcare</a:t>
            </a:r>
          </a:p>
        </p:txBody>
      </p:sp>
      <p:sp>
        <p:nvSpPr>
          <p:cNvPr id="27" name="TextBox 26">
            <a:extLst>
              <a:ext uri="{FF2B5EF4-FFF2-40B4-BE49-F238E27FC236}">
                <a16:creationId xmlns:a16="http://schemas.microsoft.com/office/drawing/2014/main" id="{BA205EDA-096A-482C-B995-A775E3C0E7DB}"/>
              </a:ext>
            </a:extLst>
          </p:cNvPr>
          <p:cNvSpPr txBox="1"/>
          <p:nvPr/>
        </p:nvSpPr>
        <p:spPr>
          <a:xfrm>
            <a:off x="7599659" y="1162297"/>
            <a:ext cx="4180114" cy="369332"/>
          </a:xfrm>
          <a:prstGeom prst="rect">
            <a:avLst/>
          </a:prstGeom>
          <a:noFill/>
        </p:spPr>
        <p:txBody>
          <a:bodyPr wrap="square" rtlCol="0">
            <a:spAutoFit/>
          </a:bodyPr>
          <a:lstStyle/>
          <a:p>
            <a:pPr algn="ctr">
              <a:spcAft>
                <a:spcPts val="300"/>
              </a:spcAft>
            </a:pPr>
            <a:r>
              <a:rPr lang="en-GB" b="1" dirty="0">
                <a:solidFill>
                  <a:schemeClr val="bg1"/>
                </a:solidFill>
                <a:cs typeface="Futura Medium" panose="020B0602020204020303" pitchFamily="34" charset="-79"/>
              </a:rPr>
              <a:t>Digital Integrated Health Ecosystem</a:t>
            </a:r>
          </a:p>
        </p:txBody>
      </p:sp>
      <p:cxnSp>
        <p:nvCxnSpPr>
          <p:cNvPr id="32" name="Straight Connector 31">
            <a:extLst>
              <a:ext uri="{FF2B5EF4-FFF2-40B4-BE49-F238E27FC236}">
                <a16:creationId xmlns:a16="http://schemas.microsoft.com/office/drawing/2014/main" id="{3745A20A-F6AC-4F2B-AEAE-89BE08551291}"/>
              </a:ext>
            </a:extLst>
          </p:cNvPr>
          <p:cNvCxnSpPr>
            <a:cxnSpLocks/>
          </p:cNvCxnSpPr>
          <p:nvPr/>
        </p:nvCxnSpPr>
        <p:spPr>
          <a:xfrm>
            <a:off x="2178169" y="1596505"/>
            <a:ext cx="8131509" cy="0"/>
          </a:xfrm>
          <a:prstGeom prst="line">
            <a:avLst/>
          </a:prstGeom>
          <a:ln>
            <a:solidFill>
              <a:schemeClr val="bg1"/>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2" name="Rectangle: Rounded Corners 51">
            <a:extLst>
              <a:ext uri="{FF2B5EF4-FFF2-40B4-BE49-F238E27FC236}">
                <a16:creationId xmlns:a16="http://schemas.microsoft.com/office/drawing/2014/main" id="{9DE4B2E4-4006-47AD-9576-3D426E67E156}"/>
              </a:ext>
            </a:extLst>
          </p:cNvPr>
          <p:cNvSpPr/>
          <p:nvPr/>
        </p:nvSpPr>
        <p:spPr>
          <a:xfrm>
            <a:off x="874044" y="1808513"/>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420E947C-4B7D-44B2-863C-8EDB374219B9}"/>
              </a:ext>
            </a:extLst>
          </p:cNvPr>
          <p:cNvSpPr/>
          <p:nvPr/>
        </p:nvSpPr>
        <p:spPr>
          <a:xfrm>
            <a:off x="874044" y="2682873"/>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Rounded Corners 54">
            <a:extLst>
              <a:ext uri="{FF2B5EF4-FFF2-40B4-BE49-F238E27FC236}">
                <a16:creationId xmlns:a16="http://schemas.microsoft.com/office/drawing/2014/main" id="{9E336B44-86F8-473F-810D-816F27FEE5C4}"/>
              </a:ext>
            </a:extLst>
          </p:cNvPr>
          <p:cNvSpPr/>
          <p:nvPr/>
        </p:nvSpPr>
        <p:spPr>
          <a:xfrm>
            <a:off x="874044" y="3557233"/>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Rounded Corners 56">
            <a:extLst>
              <a:ext uri="{FF2B5EF4-FFF2-40B4-BE49-F238E27FC236}">
                <a16:creationId xmlns:a16="http://schemas.microsoft.com/office/drawing/2014/main" id="{F9C1ECB3-A64B-44E6-A8EB-25208DDAFC0E}"/>
              </a:ext>
            </a:extLst>
          </p:cNvPr>
          <p:cNvSpPr/>
          <p:nvPr/>
        </p:nvSpPr>
        <p:spPr>
          <a:xfrm>
            <a:off x="874044" y="4426473"/>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Rounded Corners 57">
            <a:extLst>
              <a:ext uri="{FF2B5EF4-FFF2-40B4-BE49-F238E27FC236}">
                <a16:creationId xmlns:a16="http://schemas.microsoft.com/office/drawing/2014/main" id="{3C940C8B-A0EF-440C-AE24-6F0A37A669A0}"/>
              </a:ext>
            </a:extLst>
          </p:cNvPr>
          <p:cNvSpPr/>
          <p:nvPr/>
        </p:nvSpPr>
        <p:spPr>
          <a:xfrm>
            <a:off x="8218364" y="1819031"/>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Rounded Corners 58">
            <a:extLst>
              <a:ext uri="{FF2B5EF4-FFF2-40B4-BE49-F238E27FC236}">
                <a16:creationId xmlns:a16="http://schemas.microsoft.com/office/drawing/2014/main" id="{5CC52E0A-DADA-4ED7-BDEA-6155822107C6}"/>
              </a:ext>
            </a:extLst>
          </p:cNvPr>
          <p:cNvSpPr/>
          <p:nvPr/>
        </p:nvSpPr>
        <p:spPr>
          <a:xfrm>
            <a:off x="8218364" y="2693391"/>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Rounded Corners 60">
            <a:extLst>
              <a:ext uri="{FF2B5EF4-FFF2-40B4-BE49-F238E27FC236}">
                <a16:creationId xmlns:a16="http://schemas.microsoft.com/office/drawing/2014/main" id="{56053C67-AADC-447A-BB77-C50AAF1621EB}"/>
              </a:ext>
            </a:extLst>
          </p:cNvPr>
          <p:cNvSpPr/>
          <p:nvPr/>
        </p:nvSpPr>
        <p:spPr>
          <a:xfrm>
            <a:off x="8218364" y="3567751"/>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Rounded Corners 61">
            <a:extLst>
              <a:ext uri="{FF2B5EF4-FFF2-40B4-BE49-F238E27FC236}">
                <a16:creationId xmlns:a16="http://schemas.microsoft.com/office/drawing/2014/main" id="{AE94FF3F-43D1-494D-930B-7922F98F98F9}"/>
              </a:ext>
            </a:extLst>
          </p:cNvPr>
          <p:cNvSpPr/>
          <p:nvPr/>
        </p:nvSpPr>
        <p:spPr>
          <a:xfrm>
            <a:off x="8218364" y="4436991"/>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Plus Sign 90">
            <a:extLst>
              <a:ext uri="{FF2B5EF4-FFF2-40B4-BE49-F238E27FC236}">
                <a16:creationId xmlns:a16="http://schemas.microsoft.com/office/drawing/2014/main" id="{C4367C31-027C-40C7-B37C-E10D0A5A6E9D}"/>
              </a:ext>
            </a:extLst>
          </p:cNvPr>
          <p:cNvSpPr/>
          <p:nvPr/>
        </p:nvSpPr>
        <p:spPr>
          <a:xfrm>
            <a:off x="4221214" y="3411047"/>
            <a:ext cx="855039" cy="883565"/>
          </a:xfrm>
          <a:prstGeom prst="mathPlus">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2" name="Equals 91">
            <a:extLst>
              <a:ext uri="{FF2B5EF4-FFF2-40B4-BE49-F238E27FC236}">
                <a16:creationId xmlns:a16="http://schemas.microsoft.com/office/drawing/2014/main" id="{FB2CA006-89EB-4EED-9BE2-F3C994FB7386}"/>
              </a:ext>
            </a:extLst>
          </p:cNvPr>
          <p:cNvSpPr/>
          <p:nvPr/>
        </p:nvSpPr>
        <p:spPr>
          <a:xfrm>
            <a:off x="7028719" y="3511159"/>
            <a:ext cx="864004" cy="683685"/>
          </a:xfrm>
          <a:prstGeom prst="mathEqual">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93" name="Graphic 92" descr="Connections with solid fill">
            <a:extLst>
              <a:ext uri="{FF2B5EF4-FFF2-40B4-BE49-F238E27FC236}">
                <a16:creationId xmlns:a16="http://schemas.microsoft.com/office/drawing/2014/main" id="{36C9982F-75BD-4961-9701-07FE3FD998D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79535" y="2817298"/>
            <a:ext cx="478068" cy="478068"/>
          </a:xfrm>
          <a:prstGeom prst="rect">
            <a:avLst/>
          </a:prstGeom>
        </p:spPr>
      </p:pic>
      <p:pic>
        <p:nvPicPr>
          <p:cNvPr id="94" name="Graphic 93" descr="DNA with solid fill">
            <a:extLst>
              <a:ext uri="{FF2B5EF4-FFF2-40B4-BE49-F238E27FC236}">
                <a16:creationId xmlns:a16="http://schemas.microsoft.com/office/drawing/2014/main" id="{8036D34C-7B84-4721-8DA2-C10AA8E9E6D9}"/>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0606011" y="3703237"/>
            <a:ext cx="490865" cy="490865"/>
          </a:xfrm>
          <a:prstGeom prst="rect">
            <a:avLst/>
          </a:prstGeom>
        </p:spPr>
      </p:pic>
      <p:pic>
        <p:nvPicPr>
          <p:cNvPr id="95" name="Graphic 94" descr="Binary with solid fill">
            <a:extLst>
              <a:ext uri="{FF2B5EF4-FFF2-40B4-BE49-F238E27FC236}">
                <a16:creationId xmlns:a16="http://schemas.microsoft.com/office/drawing/2014/main" id="{04F00400-61B3-433F-85FF-6CE8E8C3C308}"/>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0578389" y="4549693"/>
            <a:ext cx="546109" cy="546109"/>
          </a:xfrm>
          <a:prstGeom prst="rect">
            <a:avLst/>
          </a:prstGeom>
        </p:spPr>
      </p:pic>
      <p:pic>
        <p:nvPicPr>
          <p:cNvPr id="96" name="Graphic 95" descr="Yoga with solid fill">
            <a:extLst>
              <a:ext uri="{FF2B5EF4-FFF2-40B4-BE49-F238E27FC236}">
                <a16:creationId xmlns:a16="http://schemas.microsoft.com/office/drawing/2014/main" id="{8287667A-85A4-4119-86BB-D86911375A1D}"/>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0597268" y="1957493"/>
            <a:ext cx="508351" cy="508351"/>
          </a:xfrm>
          <a:prstGeom prst="rect">
            <a:avLst/>
          </a:prstGeom>
        </p:spPr>
      </p:pic>
      <p:pic>
        <p:nvPicPr>
          <p:cNvPr id="97" name="Graphic 96" descr="Hospital with solid fill">
            <a:extLst>
              <a:ext uri="{FF2B5EF4-FFF2-40B4-BE49-F238E27FC236}">
                <a16:creationId xmlns:a16="http://schemas.microsoft.com/office/drawing/2014/main" id="{4D73EB9B-9527-4AAA-A913-225D2277D7A0}"/>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929104" y="1898464"/>
            <a:ext cx="557977" cy="557977"/>
          </a:xfrm>
          <a:prstGeom prst="rect">
            <a:avLst/>
          </a:prstGeom>
        </p:spPr>
      </p:pic>
      <p:sp>
        <p:nvSpPr>
          <p:cNvPr id="99" name="TextBox 98">
            <a:extLst>
              <a:ext uri="{FF2B5EF4-FFF2-40B4-BE49-F238E27FC236}">
                <a16:creationId xmlns:a16="http://schemas.microsoft.com/office/drawing/2014/main" id="{621632AE-F178-4FA1-B78C-C53629E4F320}"/>
              </a:ext>
            </a:extLst>
          </p:cNvPr>
          <p:cNvSpPr txBox="1"/>
          <p:nvPr/>
        </p:nvSpPr>
        <p:spPr>
          <a:xfrm>
            <a:off x="1226800" y="2048189"/>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Location dependent</a:t>
            </a:r>
          </a:p>
        </p:txBody>
      </p:sp>
      <p:sp>
        <p:nvSpPr>
          <p:cNvPr id="100" name="TextBox 99">
            <a:extLst>
              <a:ext uri="{FF2B5EF4-FFF2-40B4-BE49-F238E27FC236}">
                <a16:creationId xmlns:a16="http://schemas.microsoft.com/office/drawing/2014/main" id="{D9DD82B8-8BA1-4021-B16C-4435CBD244F3}"/>
              </a:ext>
            </a:extLst>
          </p:cNvPr>
          <p:cNvSpPr txBox="1"/>
          <p:nvPr/>
        </p:nvSpPr>
        <p:spPr>
          <a:xfrm>
            <a:off x="1226800" y="2917519"/>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People intensive</a:t>
            </a:r>
          </a:p>
        </p:txBody>
      </p:sp>
      <p:sp>
        <p:nvSpPr>
          <p:cNvPr id="101" name="TextBox 100">
            <a:extLst>
              <a:ext uri="{FF2B5EF4-FFF2-40B4-BE49-F238E27FC236}">
                <a16:creationId xmlns:a16="http://schemas.microsoft.com/office/drawing/2014/main" id="{428283AC-C23B-4ED7-A36B-885F38B0243C}"/>
              </a:ext>
            </a:extLst>
          </p:cNvPr>
          <p:cNvSpPr txBox="1"/>
          <p:nvPr/>
        </p:nvSpPr>
        <p:spPr>
          <a:xfrm>
            <a:off x="1216141" y="3793046"/>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Treatment focused </a:t>
            </a:r>
          </a:p>
        </p:txBody>
      </p:sp>
      <p:sp>
        <p:nvSpPr>
          <p:cNvPr id="102" name="TextBox 101">
            <a:extLst>
              <a:ext uri="{FF2B5EF4-FFF2-40B4-BE49-F238E27FC236}">
                <a16:creationId xmlns:a16="http://schemas.microsoft.com/office/drawing/2014/main" id="{24A491B5-AD3F-4885-A17D-1221549ECEBC}"/>
              </a:ext>
            </a:extLst>
          </p:cNvPr>
          <p:cNvSpPr txBox="1"/>
          <p:nvPr/>
        </p:nvSpPr>
        <p:spPr>
          <a:xfrm>
            <a:off x="1226800" y="4623754"/>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Fragmented ecosystem</a:t>
            </a:r>
          </a:p>
        </p:txBody>
      </p:sp>
      <p:sp>
        <p:nvSpPr>
          <p:cNvPr id="103" name="TextBox 102">
            <a:extLst>
              <a:ext uri="{FF2B5EF4-FFF2-40B4-BE49-F238E27FC236}">
                <a16:creationId xmlns:a16="http://schemas.microsoft.com/office/drawing/2014/main" id="{B2B99008-80FB-45CC-B18F-48E9E48B4D68}"/>
              </a:ext>
            </a:extLst>
          </p:cNvPr>
          <p:cNvSpPr txBox="1"/>
          <p:nvPr/>
        </p:nvSpPr>
        <p:spPr>
          <a:xfrm>
            <a:off x="7993095" y="2033952"/>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Personal Wellness</a:t>
            </a:r>
          </a:p>
        </p:txBody>
      </p:sp>
      <p:sp>
        <p:nvSpPr>
          <p:cNvPr id="104" name="TextBox 103">
            <a:extLst>
              <a:ext uri="{FF2B5EF4-FFF2-40B4-BE49-F238E27FC236}">
                <a16:creationId xmlns:a16="http://schemas.microsoft.com/office/drawing/2014/main" id="{0D8D672B-B204-4D67-95E3-FA3D3E4D54F0}"/>
              </a:ext>
            </a:extLst>
          </p:cNvPr>
          <p:cNvSpPr txBox="1"/>
          <p:nvPr/>
        </p:nvSpPr>
        <p:spPr>
          <a:xfrm>
            <a:off x="7993095" y="2911354"/>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Virtual Care</a:t>
            </a:r>
          </a:p>
        </p:txBody>
      </p:sp>
      <p:sp>
        <p:nvSpPr>
          <p:cNvPr id="105" name="TextBox 104">
            <a:extLst>
              <a:ext uri="{FF2B5EF4-FFF2-40B4-BE49-F238E27FC236}">
                <a16:creationId xmlns:a16="http://schemas.microsoft.com/office/drawing/2014/main" id="{FEBFAF82-A380-4F49-AE16-669BED752888}"/>
              </a:ext>
            </a:extLst>
          </p:cNvPr>
          <p:cNvSpPr txBox="1"/>
          <p:nvPr/>
        </p:nvSpPr>
        <p:spPr>
          <a:xfrm>
            <a:off x="7993095" y="3806524"/>
            <a:ext cx="2600190" cy="276999"/>
          </a:xfrm>
          <a:prstGeom prst="rect">
            <a:avLst/>
          </a:prstGeom>
          <a:noFill/>
        </p:spPr>
        <p:txBody>
          <a:bodyPr wrap="none" lIns="90000" rIns="0" rtlCol="0" anchor="ctr">
            <a:spAutoFit/>
          </a:bodyPr>
          <a:lstStyle/>
          <a:p>
            <a:pPr lvl="1"/>
            <a:r>
              <a:rPr lang="en-GB" sz="1200" dirty="0">
                <a:solidFill>
                  <a:prstClr val="white"/>
                </a:solidFill>
                <a:latin typeface="Trebuchet MS" panose="020B0703020202090204" pitchFamily="34" charset="0"/>
              </a:rPr>
              <a:t>Smart Diagnostic &amp; Treatment</a:t>
            </a:r>
          </a:p>
        </p:txBody>
      </p:sp>
      <p:sp>
        <p:nvSpPr>
          <p:cNvPr id="106" name="TextBox 105">
            <a:extLst>
              <a:ext uri="{FF2B5EF4-FFF2-40B4-BE49-F238E27FC236}">
                <a16:creationId xmlns:a16="http://schemas.microsoft.com/office/drawing/2014/main" id="{EE944984-3696-4127-9130-FDDFE7156B55}"/>
              </a:ext>
            </a:extLst>
          </p:cNvPr>
          <p:cNvSpPr txBox="1"/>
          <p:nvPr/>
        </p:nvSpPr>
        <p:spPr>
          <a:xfrm>
            <a:off x="8002327" y="4680884"/>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Health Data Exchange</a:t>
            </a:r>
          </a:p>
        </p:txBody>
      </p:sp>
      <p:pic>
        <p:nvPicPr>
          <p:cNvPr id="2" name="Graphic 1" descr="Collision with solid fill">
            <a:extLst>
              <a:ext uri="{FF2B5EF4-FFF2-40B4-BE49-F238E27FC236}">
                <a16:creationId xmlns:a16="http://schemas.microsoft.com/office/drawing/2014/main" id="{A1478F5B-A593-4F6C-934F-2D6EAFC49C06}"/>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970822" y="4565615"/>
            <a:ext cx="478068" cy="478068"/>
          </a:xfrm>
          <a:prstGeom prst="rect">
            <a:avLst/>
          </a:prstGeom>
        </p:spPr>
      </p:pic>
      <p:pic>
        <p:nvPicPr>
          <p:cNvPr id="3" name="Graphic 2" descr="Inpatient with solid fill">
            <a:extLst>
              <a:ext uri="{FF2B5EF4-FFF2-40B4-BE49-F238E27FC236}">
                <a16:creationId xmlns:a16="http://schemas.microsoft.com/office/drawing/2014/main" id="{4A51E225-B7BE-4AAB-B218-44A4AA26EF2F}"/>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963126" y="3692511"/>
            <a:ext cx="478068" cy="478068"/>
          </a:xfrm>
          <a:prstGeom prst="rect">
            <a:avLst/>
          </a:prstGeom>
        </p:spPr>
      </p:pic>
      <p:grpSp>
        <p:nvGrpSpPr>
          <p:cNvPr id="109" name="Group 108">
            <a:extLst>
              <a:ext uri="{FF2B5EF4-FFF2-40B4-BE49-F238E27FC236}">
                <a16:creationId xmlns:a16="http://schemas.microsoft.com/office/drawing/2014/main" id="{F9B33F76-C9BF-4773-854C-CA5464069238}"/>
              </a:ext>
            </a:extLst>
          </p:cNvPr>
          <p:cNvGrpSpPr/>
          <p:nvPr/>
        </p:nvGrpSpPr>
        <p:grpSpPr>
          <a:xfrm>
            <a:off x="4879831" y="1690660"/>
            <a:ext cx="2383835" cy="4331611"/>
            <a:chOff x="4897692" y="1856250"/>
            <a:chExt cx="2383835" cy="4011226"/>
          </a:xfrm>
        </p:grpSpPr>
        <p:grpSp>
          <p:nvGrpSpPr>
            <p:cNvPr id="110" name="Group 109">
              <a:extLst>
                <a:ext uri="{FF2B5EF4-FFF2-40B4-BE49-F238E27FC236}">
                  <a16:creationId xmlns:a16="http://schemas.microsoft.com/office/drawing/2014/main" id="{7E482370-CFF4-42C7-B576-7A89AEF5B128}"/>
                </a:ext>
              </a:extLst>
            </p:cNvPr>
            <p:cNvGrpSpPr/>
            <p:nvPr/>
          </p:nvGrpSpPr>
          <p:grpSpPr>
            <a:xfrm>
              <a:off x="5027334" y="1856250"/>
              <a:ext cx="2124550" cy="780512"/>
              <a:chOff x="5121444" y="1846952"/>
              <a:chExt cx="2668898" cy="980493"/>
            </a:xfrm>
          </p:grpSpPr>
          <p:pic>
            <p:nvPicPr>
              <p:cNvPr id="123" name="Graphic 122" descr="Hockey Stick Curve Graph with solid fill">
                <a:extLst>
                  <a:ext uri="{FF2B5EF4-FFF2-40B4-BE49-F238E27FC236}">
                    <a16:creationId xmlns:a16="http://schemas.microsoft.com/office/drawing/2014/main" id="{47BAA933-2859-4F17-B9E1-7FA5FE1CD2E3}"/>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6149893" y="1846952"/>
                <a:ext cx="612001" cy="566734"/>
              </a:xfrm>
              <a:prstGeom prst="rect">
                <a:avLst/>
              </a:prstGeom>
            </p:spPr>
          </p:pic>
          <p:sp>
            <p:nvSpPr>
              <p:cNvPr id="124" name="Rectangle 123">
                <a:extLst>
                  <a:ext uri="{FF2B5EF4-FFF2-40B4-BE49-F238E27FC236}">
                    <a16:creationId xmlns:a16="http://schemas.microsoft.com/office/drawing/2014/main" id="{80B25EE1-BDA5-4173-A677-45AED1EAFFE5}"/>
                  </a:ext>
                </a:extLst>
              </p:cNvPr>
              <p:cNvSpPr/>
              <p:nvPr/>
            </p:nvSpPr>
            <p:spPr>
              <a:xfrm>
                <a:off x="5121444" y="2335144"/>
                <a:ext cx="2668898" cy="492301"/>
              </a:xfrm>
              <a:prstGeom prst="rect">
                <a:avLst/>
              </a:prstGeom>
            </p:spPr>
            <p:txBody>
              <a:bodyPr wrap="square">
                <a:spAutoFit/>
              </a:bodyPr>
              <a:lstStyle/>
              <a:p>
                <a:pPr algn="ctr"/>
                <a:r>
                  <a:rPr lang="en-GB" sz="1100" dirty="0">
                    <a:solidFill>
                      <a:schemeClr val="bg1"/>
                    </a:solidFill>
                    <a:latin typeface="Trebuchet MS" panose="020B0603020202020204" pitchFamily="34" charset="0"/>
                  </a:rPr>
                  <a:t>Rising Demand</a:t>
                </a:r>
              </a:p>
              <a:p>
                <a:pPr algn="ctr"/>
                <a:r>
                  <a:rPr lang="en-GB" sz="1050" i="1" dirty="0">
                    <a:solidFill>
                      <a:schemeClr val="bg1"/>
                    </a:solidFill>
                    <a:latin typeface="Trebuchet MS" panose="020B0603020202020204" pitchFamily="34" charset="0"/>
                  </a:rPr>
                  <a:t>Post-COVID backlogs </a:t>
                </a:r>
              </a:p>
            </p:txBody>
          </p:sp>
        </p:grpSp>
        <p:grpSp>
          <p:nvGrpSpPr>
            <p:cNvPr id="111" name="Group 110">
              <a:extLst>
                <a:ext uri="{FF2B5EF4-FFF2-40B4-BE49-F238E27FC236}">
                  <a16:creationId xmlns:a16="http://schemas.microsoft.com/office/drawing/2014/main" id="{49379574-8143-433D-BA52-AE117BB3945D}"/>
                </a:ext>
              </a:extLst>
            </p:cNvPr>
            <p:cNvGrpSpPr/>
            <p:nvPr/>
          </p:nvGrpSpPr>
          <p:grpSpPr>
            <a:xfrm>
              <a:off x="5224628" y="2650600"/>
              <a:ext cx="1729961" cy="1099631"/>
              <a:chOff x="5461660" y="3038219"/>
              <a:chExt cx="2173208" cy="1381380"/>
            </a:xfrm>
          </p:grpSpPr>
          <p:pic>
            <p:nvPicPr>
              <p:cNvPr id="121" name="Graphic 120" descr="Badge Tick with solid fill">
                <a:extLst>
                  <a:ext uri="{FF2B5EF4-FFF2-40B4-BE49-F238E27FC236}">
                    <a16:creationId xmlns:a16="http://schemas.microsoft.com/office/drawing/2014/main" id="{CA70B1D6-4D72-4A1E-8CDD-AE18F3A7EFFC}"/>
                  </a:ext>
                </a:extLst>
              </p:cNvPr>
              <p:cNvPicPr>
                <a:picLocks noChangeAspect="1"/>
              </p:cNvPicPr>
              <p:nvPr/>
            </p:nvPicPr>
            <p:blipFill>
              <a:blip r:embed="rId21">
                <a:extLst>
                  <a:ext uri="{96DAC541-7B7A-43D3-8B79-37D633B846F1}">
                    <asvg:svgBlip xmlns:asvg="http://schemas.microsoft.com/office/drawing/2016/SVG/main" r:embed="rId22"/>
                  </a:ext>
                </a:extLst>
              </a:blip>
              <a:srcRect/>
              <a:stretch/>
            </p:blipFill>
            <p:spPr>
              <a:xfrm>
                <a:off x="6242257" y="3038219"/>
                <a:ext cx="612000" cy="566736"/>
              </a:xfrm>
              <a:prstGeom prst="rect">
                <a:avLst/>
              </a:prstGeom>
            </p:spPr>
          </p:pic>
          <p:sp>
            <p:nvSpPr>
              <p:cNvPr id="122" name="Rectangle 121">
                <a:extLst>
                  <a:ext uri="{FF2B5EF4-FFF2-40B4-BE49-F238E27FC236}">
                    <a16:creationId xmlns:a16="http://schemas.microsoft.com/office/drawing/2014/main" id="{899A9AC1-24E0-477A-99E3-20BF814C8E80}"/>
                  </a:ext>
                </a:extLst>
              </p:cNvPr>
              <p:cNvSpPr/>
              <p:nvPr/>
            </p:nvSpPr>
            <p:spPr>
              <a:xfrm>
                <a:off x="5461660" y="3551357"/>
                <a:ext cx="2173208" cy="868242"/>
              </a:xfrm>
              <a:prstGeom prst="rect">
                <a:avLst/>
              </a:prstGeom>
            </p:spPr>
            <p:txBody>
              <a:bodyPr wrap="none">
                <a:spAutoFit/>
              </a:bodyPr>
              <a:lstStyle/>
              <a:p>
                <a:pPr lvl="0" algn="ctr"/>
                <a:r>
                  <a:rPr lang="en-GB" sz="1100" dirty="0">
                    <a:solidFill>
                      <a:schemeClr val="bg1"/>
                    </a:solidFill>
                    <a:latin typeface="Trebuchet MS" panose="020B0603020202020204" pitchFamily="34" charset="0"/>
                  </a:rPr>
                  <a:t>Improving Outcomes </a:t>
                </a:r>
              </a:p>
              <a:p>
                <a:pPr algn="ctr"/>
                <a:r>
                  <a:rPr lang="en-GB" sz="1050" i="1" dirty="0">
                    <a:solidFill>
                      <a:schemeClr val="bg1"/>
                    </a:solidFill>
                    <a:latin typeface="Trebuchet MS" panose="020B0603020202020204" pitchFamily="34" charset="0"/>
                  </a:rPr>
                  <a:t>Preventative quality care</a:t>
                </a:r>
              </a:p>
              <a:p>
                <a:pPr algn="ctr"/>
                <a:endParaRPr lang="en-GB" sz="1050" i="1" dirty="0">
                  <a:solidFill>
                    <a:schemeClr val="bg1"/>
                  </a:solidFill>
                  <a:latin typeface="Trebuchet MS" panose="020B0603020202020204" pitchFamily="34" charset="0"/>
                </a:endParaRPr>
              </a:p>
              <a:p>
                <a:pPr lvl="0" algn="ctr"/>
                <a:endParaRPr lang="en-GB" sz="1050" b="1" i="1" dirty="0">
                  <a:solidFill>
                    <a:schemeClr val="bg1"/>
                  </a:solidFill>
                  <a:latin typeface="Trebuchet MS" panose="020B0603020202020204" pitchFamily="34" charset="0"/>
                </a:endParaRPr>
              </a:p>
            </p:txBody>
          </p:sp>
        </p:grpSp>
        <p:sp>
          <p:nvSpPr>
            <p:cNvPr id="120" name="Rectangle 119">
              <a:extLst>
                <a:ext uri="{FF2B5EF4-FFF2-40B4-BE49-F238E27FC236}">
                  <a16:creationId xmlns:a16="http://schemas.microsoft.com/office/drawing/2014/main" id="{70E70D40-EBDB-4DF6-B7F0-F1BE6F8D4A27}"/>
                </a:ext>
              </a:extLst>
            </p:cNvPr>
            <p:cNvSpPr/>
            <p:nvPr/>
          </p:nvSpPr>
          <p:spPr>
            <a:xfrm>
              <a:off x="4897692" y="3863815"/>
              <a:ext cx="2383835" cy="391892"/>
            </a:xfrm>
            <a:prstGeom prst="rect">
              <a:avLst/>
            </a:prstGeom>
          </p:spPr>
          <p:txBody>
            <a:bodyPr wrap="square">
              <a:spAutoFit/>
            </a:bodyPr>
            <a:lstStyle/>
            <a:p>
              <a:pPr algn="ctr"/>
              <a:r>
                <a:rPr lang="en-GB" sz="1100" dirty="0">
                  <a:solidFill>
                    <a:schemeClr val="bg1"/>
                  </a:solidFill>
                  <a:latin typeface="Trebuchet MS" panose="020B0603020202020204" pitchFamily="34" charset="0"/>
                </a:rPr>
                <a:t>Skilled Workforce</a:t>
              </a:r>
            </a:p>
            <a:p>
              <a:pPr algn="ctr"/>
              <a:r>
                <a:rPr lang="en-GB" sz="1050" i="1" dirty="0">
                  <a:solidFill>
                    <a:schemeClr val="bg1"/>
                  </a:solidFill>
                  <a:latin typeface="Trebuchet MS" panose="020B0603020202020204" pitchFamily="34" charset="0"/>
                </a:rPr>
                <a:t>Retention &amp; development </a:t>
              </a:r>
              <a:endParaRPr lang="en-GB" sz="1050" b="1" i="1" dirty="0">
                <a:solidFill>
                  <a:schemeClr val="bg1"/>
                </a:solidFill>
                <a:latin typeface="Trebuchet MS" panose="020B0603020202020204" pitchFamily="34" charset="0"/>
              </a:endParaRPr>
            </a:p>
          </p:txBody>
        </p:sp>
        <p:grpSp>
          <p:nvGrpSpPr>
            <p:cNvPr id="113" name="Group 112">
              <a:extLst>
                <a:ext uri="{FF2B5EF4-FFF2-40B4-BE49-F238E27FC236}">
                  <a16:creationId xmlns:a16="http://schemas.microsoft.com/office/drawing/2014/main" id="{08C48AE6-2173-47C4-ABF1-33CCDEA1BAE1}"/>
                </a:ext>
              </a:extLst>
            </p:cNvPr>
            <p:cNvGrpSpPr/>
            <p:nvPr/>
          </p:nvGrpSpPr>
          <p:grpSpPr>
            <a:xfrm>
              <a:off x="5154893" y="3435559"/>
              <a:ext cx="1869421" cy="1663114"/>
              <a:chOff x="5227596" y="4602359"/>
              <a:chExt cx="2348401" cy="2089237"/>
            </a:xfrm>
          </p:grpSpPr>
          <p:pic>
            <p:nvPicPr>
              <p:cNvPr id="117" name="Graphic 116" descr="Stethoscope with solid fill">
                <a:extLst>
                  <a:ext uri="{FF2B5EF4-FFF2-40B4-BE49-F238E27FC236}">
                    <a16:creationId xmlns:a16="http://schemas.microsoft.com/office/drawing/2014/main" id="{B7C7295C-361C-4307-8FEF-7CB019FEA688}"/>
                  </a:ext>
                </a:extLst>
              </p:cNvPr>
              <p:cNvPicPr>
                <a:picLocks noChangeAspect="1"/>
              </p:cNvPicPr>
              <p:nvPr/>
            </p:nvPicPr>
            <p:blipFill>
              <a:blip r:embed="rId23">
                <a:extLst>
                  <a:ext uri="{96DAC541-7B7A-43D3-8B79-37D633B846F1}">
                    <asvg:svgBlip xmlns:asvg="http://schemas.microsoft.com/office/drawing/2016/SVG/main" r:embed="rId24"/>
                  </a:ext>
                </a:extLst>
              </a:blip>
              <a:srcRect/>
              <a:stretch/>
            </p:blipFill>
            <p:spPr>
              <a:xfrm>
                <a:off x="6095797" y="4602359"/>
                <a:ext cx="611999" cy="566734"/>
              </a:xfrm>
              <a:prstGeom prst="rect">
                <a:avLst/>
              </a:prstGeom>
            </p:spPr>
          </p:pic>
          <p:sp>
            <p:nvSpPr>
              <p:cNvPr id="118" name="Rectangle 117">
                <a:extLst>
                  <a:ext uri="{FF2B5EF4-FFF2-40B4-BE49-F238E27FC236}">
                    <a16:creationId xmlns:a16="http://schemas.microsoft.com/office/drawing/2014/main" id="{DBEE36B0-80A2-417F-A56E-55B757C1CD79}"/>
                  </a:ext>
                </a:extLst>
              </p:cNvPr>
              <p:cNvSpPr/>
              <p:nvPr/>
            </p:nvSpPr>
            <p:spPr>
              <a:xfrm>
                <a:off x="5227596" y="6172441"/>
                <a:ext cx="2348401" cy="519155"/>
              </a:xfrm>
              <a:prstGeom prst="rect">
                <a:avLst/>
              </a:prstGeom>
            </p:spPr>
            <p:txBody>
              <a:bodyPr wrap="square">
                <a:spAutoFit/>
              </a:bodyPr>
              <a:lstStyle/>
              <a:p>
                <a:pPr algn="ctr"/>
                <a:r>
                  <a:rPr lang="en-GB" sz="1200" dirty="0">
                    <a:solidFill>
                      <a:schemeClr val="bg1"/>
                    </a:solidFill>
                    <a:latin typeface="Trebuchet MS" panose="020B0603020202020204" pitchFamily="34" charset="0"/>
                  </a:rPr>
                  <a:t>Innovation</a:t>
                </a:r>
              </a:p>
              <a:p>
                <a:pPr algn="ctr"/>
                <a:r>
                  <a:rPr lang="en-GB" sz="1100" i="1" dirty="0">
                    <a:solidFill>
                      <a:schemeClr val="bg1"/>
                    </a:solidFill>
                    <a:latin typeface="Trebuchet MS" panose="020B0603020202020204" pitchFamily="34" charset="0"/>
                  </a:rPr>
                  <a:t>Adapting to change</a:t>
                </a:r>
                <a:endParaRPr lang="en-GB" sz="1100" b="1" i="1" dirty="0">
                  <a:solidFill>
                    <a:schemeClr val="bg1"/>
                  </a:solidFill>
                  <a:latin typeface="Trebuchet MS" panose="020B0603020202020204" pitchFamily="34" charset="0"/>
                </a:endParaRPr>
              </a:p>
            </p:txBody>
          </p:sp>
        </p:grpSp>
        <p:grpSp>
          <p:nvGrpSpPr>
            <p:cNvPr id="114" name="Group 113">
              <a:extLst>
                <a:ext uri="{FF2B5EF4-FFF2-40B4-BE49-F238E27FC236}">
                  <a16:creationId xmlns:a16="http://schemas.microsoft.com/office/drawing/2014/main" id="{7289D576-DA8E-40AB-AAEE-14410FABB54E}"/>
                </a:ext>
              </a:extLst>
            </p:cNvPr>
            <p:cNvGrpSpPr/>
            <p:nvPr/>
          </p:nvGrpSpPr>
          <p:grpSpPr>
            <a:xfrm>
              <a:off x="5093182" y="5046924"/>
              <a:ext cx="1992853" cy="820552"/>
              <a:chOff x="5248539" y="5666642"/>
              <a:chExt cx="2503460" cy="1030794"/>
            </a:xfrm>
          </p:grpSpPr>
          <p:pic>
            <p:nvPicPr>
              <p:cNvPr id="115" name="Graphic 114" descr="Coins with solid fill">
                <a:extLst>
                  <a:ext uri="{FF2B5EF4-FFF2-40B4-BE49-F238E27FC236}">
                    <a16:creationId xmlns:a16="http://schemas.microsoft.com/office/drawing/2014/main" id="{F2CB4CA2-B0D0-4144-8A45-DD414810F34A}"/>
                  </a:ext>
                </a:extLst>
              </p:cNvPr>
              <p:cNvPicPr>
                <a:picLocks noChangeAspect="1"/>
              </p:cNvPicPr>
              <p:nvPr/>
            </p:nvPicPr>
            <p:blipFill>
              <a:blip r:embed="rId25">
                <a:extLst>
                  <a:ext uri="{96DAC541-7B7A-43D3-8B79-37D633B846F1}">
                    <asvg:svgBlip xmlns:asvg="http://schemas.microsoft.com/office/drawing/2016/SVG/main" r:embed="rId26"/>
                  </a:ext>
                </a:extLst>
              </a:blip>
              <a:srcRect/>
              <a:stretch/>
            </p:blipFill>
            <p:spPr>
              <a:xfrm>
                <a:off x="6194265" y="5666642"/>
                <a:ext cx="612001" cy="566735"/>
              </a:xfrm>
              <a:prstGeom prst="rect">
                <a:avLst/>
              </a:prstGeom>
            </p:spPr>
          </p:pic>
          <p:sp>
            <p:nvSpPr>
              <p:cNvPr id="116" name="Rectangle 115">
                <a:extLst>
                  <a:ext uri="{FF2B5EF4-FFF2-40B4-BE49-F238E27FC236}">
                    <a16:creationId xmlns:a16="http://schemas.microsoft.com/office/drawing/2014/main" id="{E596A511-2927-4D69-B995-EEB228146D05}"/>
                  </a:ext>
                </a:extLst>
              </p:cNvPr>
              <p:cNvSpPr/>
              <p:nvPr/>
            </p:nvSpPr>
            <p:spPr>
              <a:xfrm>
                <a:off x="5248539" y="6196183"/>
                <a:ext cx="2503460" cy="501253"/>
              </a:xfrm>
              <a:prstGeom prst="rect">
                <a:avLst/>
              </a:prstGeom>
            </p:spPr>
            <p:txBody>
              <a:bodyPr wrap="none">
                <a:spAutoFit/>
              </a:bodyPr>
              <a:lstStyle/>
              <a:p>
                <a:pPr algn="ctr"/>
                <a:r>
                  <a:rPr lang="en-GB" sz="1100" dirty="0">
                    <a:solidFill>
                      <a:schemeClr val="bg1"/>
                    </a:solidFill>
                    <a:latin typeface="Trebuchet MS" panose="020B0603020202020204" pitchFamily="34" charset="0"/>
                  </a:rPr>
                  <a:t>Financial Stability</a:t>
                </a:r>
              </a:p>
              <a:p>
                <a:pPr algn="ctr"/>
                <a:r>
                  <a:rPr lang="en-GB" sz="1100" i="1" dirty="0">
                    <a:solidFill>
                      <a:schemeClr val="bg1"/>
                    </a:solidFill>
                    <a:latin typeface="Trebuchet MS" panose="020B0603020202020204" pitchFamily="34" charset="0"/>
                  </a:rPr>
                  <a:t>Meeting demand sustainably</a:t>
                </a:r>
              </a:p>
            </p:txBody>
          </p:sp>
        </p:grpSp>
      </p:grpSp>
      <p:pic>
        <p:nvPicPr>
          <p:cNvPr id="4" name="Graphic 3" descr="Selfie with solid fill">
            <a:extLst>
              <a:ext uri="{FF2B5EF4-FFF2-40B4-BE49-F238E27FC236}">
                <a16:creationId xmlns:a16="http://schemas.microsoft.com/office/drawing/2014/main" id="{1CDB0C89-114A-4059-9881-F3E7B683DD78}"/>
              </a:ext>
            </a:extLst>
          </p:cNvPr>
          <p:cNvPicPr>
            <a:picLocks noChangeAspect="1"/>
          </p:cNvPicPr>
          <p:nvPr/>
        </p:nvPicPr>
        <p:blipFill>
          <a:blip r:embed="rId27">
            <a:extLst>
              <a:ext uri="{96DAC541-7B7A-43D3-8B79-37D633B846F1}">
                <asvg:svgBlip xmlns:asvg="http://schemas.microsoft.com/office/drawing/2016/SVG/main" r:embed="rId28"/>
              </a:ext>
            </a:extLst>
          </a:blip>
          <a:srcRect/>
          <a:stretch/>
        </p:blipFill>
        <p:spPr>
          <a:xfrm>
            <a:off x="10578389" y="2814157"/>
            <a:ext cx="546109" cy="546109"/>
          </a:xfrm>
          <a:prstGeom prst="rect">
            <a:avLst/>
          </a:prstGeom>
        </p:spPr>
      </p:pic>
      <p:pic>
        <p:nvPicPr>
          <p:cNvPr id="6" name="Graphic 5" descr="Lights On with solid fill">
            <a:extLst>
              <a:ext uri="{FF2B5EF4-FFF2-40B4-BE49-F238E27FC236}">
                <a16:creationId xmlns:a16="http://schemas.microsoft.com/office/drawing/2014/main" id="{15496A75-40DC-43AA-A404-87B7F22461B0}"/>
              </a:ext>
            </a:extLst>
          </p:cNvPr>
          <p:cNvPicPr>
            <a:picLocks noChangeAspect="1"/>
          </p:cNvPicPr>
          <p:nvPr/>
        </p:nvPicPr>
        <p:blipFill>
          <a:blip r:embed="rId29">
            <a:extLst>
              <a:ext uri="{96DAC541-7B7A-43D3-8B79-37D633B846F1}">
                <asvg:svgBlip xmlns:asvg="http://schemas.microsoft.com/office/drawing/2016/SVG/main" r:embed="rId30"/>
              </a:ext>
            </a:extLst>
          </a:blip>
          <a:srcRect/>
          <a:stretch/>
        </p:blipFill>
        <p:spPr>
          <a:xfrm>
            <a:off x="5783743" y="4243016"/>
            <a:ext cx="576000" cy="576000"/>
          </a:xfrm>
          <a:prstGeom prst="rect">
            <a:avLst/>
          </a:prstGeom>
        </p:spPr>
      </p:pic>
      <p:sp>
        <p:nvSpPr>
          <p:cNvPr id="50" name="Rectangle: Rounded Corners 49">
            <a:extLst>
              <a:ext uri="{FF2B5EF4-FFF2-40B4-BE49-F238E27FC236}">
                <a16:creationId xmlns:a16="http://schemas.microsoft.com/office/drawing/2014/main" id="{0976F8F8-8FD6-4DEF-85EC-B483C811230C}"/>
              </a:ext>
            </a:extLst>
          </p:cNvPr>
          <p:cNvSpPr/>
          <p:nvPr/>
        </p:nvSpPr>
        <p:spPr>
          <a:xfrm>
            <a:off x="865870" y="5295713"/>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Graphic 50" descr="Disk with solid fill">
            <a:extLst>
              <a:ext uri="{FF2B5EF4-FFF2-40B4-BE49-F238E27FC236}">
                <a16:creationId xmlns:a16="http://schemas.microsoft.com/office/drawing/2014/main" id="{A8E75C59-D856-4393-A23F-0D39EE828B43}"/>
              </a:ext>
            </a:extLst>
          </p:cNvPr>
          <p:cNvPicPr>
            <a:picLocks noChangeAspect="1"/>
          </p:cNvPicPr>
          <p:nvPr/>
        </p:nvPicPr>
        <p:blipFill>
          <a:blip r:embed="rId31">
            <a:extLst>
              <a:ext uri="{96DAC541-7B7A-43D3-8B79-37D633B846F1}">
                <asvg:svgBlip xmlns:asvg="http://schemas.microsoft.com/office/drawing/2016/SVG/main" r:embed="rId32"/>
              </a:ext>
            </a:extLst>
          </a:blip>
          <a:srcRect/>
          <a:stretch/>
        </p:blipFill>
        <p:spPr>
          <a:xfrm>
            <a:off x="920930" y="5385664"/>
            <a:ext cx="557977" cy="557977"/>
          </a:xfrm>
          <a:prstGeom prst="rect">
            <a:avLst/>
          </a:prstGeom>
        </p:spPr>
      </p:pic>
      <p:sp>
        <p:nvSpPr>
          <p:cNvPr id="54" name="TextBox 53">
            <a:extLst>
              <a:ext uri="{FF2B5EF4-FFF2-40B4-BE49-F238E27FC236}">
                <a16:creationId xmlns:a16="http://schemas.microsoft.com/office/drawing/2014/main" id="{06F80CAF-706B-43B6-99F5-B05799F02820}"/>
              </a:ext>
            </a:extLst>
          </p:cNvPr>
          <p:cNvSpPr txBox="1"/>
          <p:nvPr/>
        </p:nvSpPr>
        <p:spPr>
          <a:xfrm>
            <a:off x="1218626" y="5535389"/>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Legacy IT</a:t>
            </a:r>
          </a:p>
        </p:txBody>
      </p:sp>
      <p:sp>
        <p:nvSpPr>
          <p:cNvPr id="56" name="Rectangle: Rounded Corners 55">
            <a:extLst>
              <a:ext uri="{FF2B5EF4-FFF2-40B4-BE49-F238E27FC236}">
                <a16:creationId xmlns:a16="http://schemas.microsoft.com/office/drawing/2014/main" id="{B30B452C-AFDC-469C-A607-24CCE95CD7C2}"/>
              </a:ext>
            </a:extLst>
          </p:cNvPr>
          <p:cNvSpPr/>
          <p:nvPr/>
        </p:nvSpPr>
        <p:spPr>
          <a:xfrm>
            <a:off x="8206290" y="5308515"/>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0" name="Graphic 59" descr="Influencer with solid fill">
            <a:extLst>
              <a:ext uri="{FF2B5EF4-FFF2-40B4-BE49-F238E27FC236}">
                <a16:creationId xmlns:a16="http://schemas.microsoft.com/office/drawing/2014/main" id="{4FAC10A9-F33B-49BA-9A2A-3053F15BF898}"/>
              </a:ext>
            </a:extLst>
          </p:cNvPr>
          <p:cNvPicPr>
            <a:picLocks noChangeAspect="1"/>
          </p:cNvPicPr>
          <p:nvPr/>
        </p:nvPicPr>
        <p:blipFill>
          <a:blip r:embed="rId33">
            <a:extLst>
              <a:ext uri="{96DAC541-7B7A-43D3-8B79-37D633B846F1}">
                <asvg:svgBlip xmlns:asvg="http://schemas.microsoft.com/office/drawing/2016/SVG/main" r:embed="rId34"/>
              </a:ext>
            </a:extLst>
          </a:blip>
          <a:srcRect/>
          <a:stretch/>
        </p:blipFill>
        <p:spPr>
          <a:xfrm>
            <a:off x="10566315" y="5421217"/>
            <a:ext cx="546109" cy="546109"/>
          </a:xfrm>
          <a:prstGeom prst="rect">
            <a:avLst/>
          </a:prstGeom>
        </p:spPr>
      </p:pic>
      <p:sp>
        <p:nvSpPr>
          <p:cNvPr id="63" name="TextBox 62">
            <a:extLst>
              <a:ext uri="{FF2B5EF4-FFF2-40B4-BE49-F238E27FC236}">
                <a16:creationId xmlns:a16="http://schemas.microsoft.com/office/drawing/2014/main" id="{27B620C3-7F32-4585-B3C2-4C849E70799A}"/>
              </a:ext>
            </a:extLst>
          </p:cNvPr>
          <p:cNvSpPr txBox="1"/>
          <p:nvPr/>
        </p:nvSpPr>
        <p:spPr>
          <a:xfrm>
            <a:off x="7990253" y="5552408"/>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Integrated Ecosystem</a:t>
            </a:r>
          </a:p>
        </p:txBody>
      </p:sp>
    </p:spTree>
    <p:extLst>
      <p:ext uri="{BB962C8B-B14F-4D97-AF65-F5344CB8AC3E}">
        <p14:creationId xmlns:p14="http://schemas.microsoft.com/office/powerpoint/2010/main" val="245853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22" name="Picture 21" descr="A picture containing indoor, computer, keyboard, sitting&#10;&#10;Description automatically generated">
            <a:extLst>
              <a:ext uri="{FF2B5EF4-FFF2-40B4-BE49-F238E27FC236}">
                <a16:creationId xmlns:a16="http://schemas.microsoft.com/office/drawing/2014/main" id="{D17E917D-53B8-6349-A2C5-10B2EB96F42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D7D7CC81-EF1A-D84E-B796-8F38921F6134}"/>
              </a:ext>
            </a:extLst>
          </p:cNvPr>
          <p:cNvSpPr/>
          <p:nvPr/>
        </p:nvSpPr>
        <p:spPr bwMode="auto">
          <a:xfrm>
            <a:off x="0" y="0"/>
            <a:ext cx="12192000" cy="6857999"/>
          </a:xfrm>
          <a:prstGeom prst="rect">
            <a:avLst/>
          </a:prstGeom>
          <a:solidFill>
            <a:schemeClr val="accent5">
              <a:alpha val="89000"/>
            </a:schemeClr>
          </a:solidFill>
          <a:ln w="635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46800" tIns="64800" rIns="46800" bIns="64800" numCol="1" rtlCol="0" anchor="ctr" anchorCtr="0" compatLnSpc="1">
            <a:prstTxWarp prst="textNoShape">
              <a:avLst/>
            </a:prstTxWarp>
          </a:bodyPr>
          <a:lstStyle/>
          <a:p>
            <a:pPr marL="0" marR="0" lvl="0" indent="0" algn="ctr" defTabSz="728663" rtl="0" eaLnBrk="1" fontAlgn="base" latinLnBrk="0" hangingPunct="1">
              <a:lnSpc>
                <a:spcPct val="95000"/>
              </a:lnSpc>
              <a:spcBef>
                <a:spcPct val="0"/>
              </a:spcBef>
              <a:spcAft>
                <a:spcPct val="0"/>
              </a:spcAft>
              <a:buClr>
                <a:srgbClr val="FFFFFF"/>
              </a:buClr>
              <a:buSzTx/>
              <a:buFontTx/>
              <a:buNone/>
              <a:tabLst>
                <a:tab pos="4286250" algn="l"/>
              </a:tabLst>
              <a:defRPr/>
            </a:pPr>
            <a:endParaRPr kumimoji="0" lang="en-US" sz="1200" b="0" i="0" u="none" strike="noStrike" kern="0" cap="none" spc="0" normalizeH="0" baseline="0" noProof="0" dirty="0">
              <a:ln>
                <a:noFill/>
              </a:ln>
              <a:solidFill>
                <a:srgbClr val="000000"/>
              </a:solidFill>
              <a:effectLst/>
              <a:uLnTx/>
              <a:uFillTx/>
              <a:latin typeface="Credit Suisse Type Roman" pitchFamily="34" charset="0"/>
              <a:ea typeface="+mn-ea"/>
              <a:cs typeface="+mn-cs"/>
            </a:endParaRPr>
          </a:p>
        </p:txBody>
      </p:sp>
      <p:pic>
        <p:nvPicPr>
          <p:cNvPr id="9" name="Picture 8">
            <a:extLst>
              <a:ext uri="{FF2B5EF4-FFF2-40B4-BE49-F238E27FC236}">
                <a16:creationId xmlns:a16="http://schemas.microsoft.com/office/drawing/2014/main" id="{8BE9E95A-4908-0B46-9A7C-52338805CB95}"/>
              </a:ext>
            </a:extLst>
          </p:cNvPr>
          <p:cNvPicPr>
            <a:picLocks noChangeAspect="1"/>
          </p:cNvPicPr>
          <p:nvPr/>
        </p:nvPicPr>
        <p:blipFill>
          <a:blip r:embed="rId4"/>
          <a:stretch>
            <a:fillRect/>
          </a:stretch>
        </p:blipFill>
        <p:spPr>
          <a:xfrm>
            <a:off x="0" y="6226581"/>
            <a:ext cx="12192000" cy="317500"/>
          </a:xfrm>
          <a:prstGeom prst="rect">
            <a:avLst/>
          </a:prstGeom>
        </p:spPr>
      </p:pic>
      <p:sp>
        <p:nvSpPr>
          <p:cNvPr id="10" name="Text Placeholder 3">
            <a:extLst>
              <a:ext uri="{FF2B5EF4-FFF2-40B4-BE49-F238E27FC236}">
                <a16:creationId xmlns:a16="http://schemas.microsoft.com/office/drawing/2014/main" id="{C4FC1BE4-12DB-9E4C-AFF0-9D444009F348}"/>
              </a:ext>
            </a:extLst>
          </p:cNvPr>
          <p:cNvSpPr txBox="1">
            <a:spLocks/>
          </p:cNvSpPr>
          <p:nvPr/>
        </p:nvSpPr>
        <p:spPr>
          <a:xfrm>
            <a:off x="540000" y="540000"/>
            <a:ext cx="10980000" cy="540000"/>
          </a:xfrm>
          <a:prstGeom prst="rect">
            <a:avLst/>
          </a:prstGeom>
        </p:spPr>
        <p:txBody>
          <a:bodyPr lIns="0" tIns="0" rIns="0" bIns="0">
            <a:noAutofit/>
          </a:bodyPr>
          <a:lstStyle>
            <a:lvl1pPr marL="0" indent="0" algn="l" defTabSz="728663" rtl="0" eaLnBrk="1" fontAlgn="base" hangingPunct="1">
              <a:lnSpc>
                <a:spcPts val="3000"/>
              </a:lnSpc>
              <a:spcBef>
                <a:spcPts val="0"/>
              </a:spcBef>
              <a:spcAft>
                <a:spcPts val="0"/>
              </a:spcAft>
              <a:buClr>
                <a:schemeClr val="accent1"/>
              </a:buClr>
              <a:buSzPct val="150000"/>
              <a:buFontTx/>
              <a:buNone/>
              <a:defRPr lang="en-US" altLang="ja-JP" sz="2400" b="0" i="0" dirty="0" smtClean="0">
                <a:solidFill>
                  <a:schemeClr val="bg1"/>
                </a:solidFill>
                <a:latin typeface="Trebuchet MS" panose="020B0703020202090204" pitchFamily="34" charset="0"/>
                <a:ea typeface="+mn-ea"/>
                <a:cs typeface="+mn-cs"/>
              </a:defRPr>
            </a:lvl1pPr>
            <a:lvl2pPr marL="1588" indent="0" algn="l" defTabSz="728663" rtl="0" eaLnBrk="1" fontAlgn="base" hangingPunct="1">
              <a:lnSpc>
                <a:spcPct val="95000"/>
              </a:lnSpc>
              <a:spcBef>
                <a:spcPct val="36000"/>
              </a:spcBef>
              <a:spcAft>
                <a:spcPct val="0"/>
              </a:spcAft>
              <a:buClr>
                <a:schemeClr val="tx1"/>
              </a:buClr>
              <a:buSzPct val="120000"/>
              <a:buFontTx/>
              <a:buNone/>
              <a:defRPr lang="en-US" altLang="ja-JP" sz="1400" dirty="0" smtClean="0">
                <a:solidFill>
                  <a:srgbClr val="595959"/>
                </a:solidFill>
                <a:latin typeface="Calibri" panose="020F0502020204030204" pitchFamily="34" charset="0"/>
              </a:defRPr>
            </a:lvl2pPr>
            <a:lvl3pPr marL="3175" indent="0" algn="l" defTabSz="728663" rtl="0" eaLnBrk="1" fontAlgn="base" hangingPunct="1">
              <a:lnSpc>
                <a:spcPct val="95000"/>
              </a:lnSpc>
              <a:spcBef>
                <a:spcPct val="0"/>
              </a:spcBef>
              <a:spcAft>
                <a:spcPct val="0"/>
              </a:spcAft>
              <a:buClr>
                <a:schemeClr val="accent1"/>
              </a:buClr>
              <a:buSzPct val="100000"/>
              <a:buFontTx/>
              <a:buNone/>
              <a:defRPr lang="en-US" altLang="ja-JP" sz="1400" dirty="0" smtClean="0">
                <a:solidFill>
                  <a:srgbClr val="595959"/>
                </a:solidFill>
                <a:latin typeface="Calibri" panose="020F0502020204030204" pitchFamily="34" charset="0"/>
              </a:defRPr>
            </a:lvl3pPr>
            <a:lvl4pPr marL="361950" indent="0" algn="l" defTabSz="728663" rtl="0" eaLnBrk="1" fontAlgn="base" hangingPunct="1">
              <a:lnSpc>
                <a:spcPts val="1600"/>
              </a:lnSpc>
              <a:spcBef>
                <a:spcPct val="0"/>
              </a:spcBef>
              <a:spcAft>
                <a:spcPts val="1000"/>
              </a:spcAft>
              <a:buClr>
                <a:schemeClr val="accent1"/>
              </a:buClr>
              <a:buSzPct val="100000"/>
              <a:buFontTx/>
              <a:buNone/>
              <a:defRPr lang="en-US" altLang="ja-JP" sz="1200" b="0" i="0" dirty="0" smtClean="0">
                <a:solidFill>
                  <a:srgbClr val="595959"/>
                </a:solidFill>
                <a:latin typeface="Trebuchet MS" panose="020B0703020202090204" pitchFamily="34" charset="0"/>
              </a:defRPr>
            </a:lvl4pPr>
            <a:lvl5pPr marL="628650" indent="0" algn="l" defTabSz="728663" rtl="0" eaLnBrk="1" fontAlgn="base" hangingPunct="1">
              <a:lnSpc>
                <a:spcPts val="1600"/>
              </a:lnSpc>
              <a:spcBef>
                <a:spcPct val="0"/>
              </a:spcBef>
              <a:spcAft>
                <a:spcPts val="1000"/>
              </a:spcAft>
              <a:buClr>
                <a:schemeClr val="accent1"/>
              </a:buClr>
              <a:buSzPct val="100000"/>
              <a:buFontTx/>
              <a:buNone/>
              <a:defRPr lang="en-US" altLang="ja-JP" sz="1200" b="0" i="0" dirty="0" smtClean="0">
                <a:solidFill>
                  <a:srgbClr val="595959"/>
                </a:solidFill>
                <a:latin typeface="Trebuchet MS" panose="020B0703020202090204" pitchFamily="34" charset="0"/>
              </a:defRPr>
            </a:lvl5pPr>
            <a:lvl6pPr marL="1268413" indent="-342900" algn="l" defTabSz="728663" rtl="0" eaLnBrk="1" fontAlgn="base" hangingPunct="1">
              <a:lnSpc>
                <a:spcPts val="1600"/>
              </a:lnSpc>
              <a:spcBef>
                <a:spcPct val="0"/>
              </a:spcBef>
              <a:spcAft>
                <a:spcPts val="1000"/>
              </a:spcAft>
              <a:buClr>
                <a:schemeClr val="accent2"/>
              </a:buClr>
              <a:buSzPct val="100000"/>
              <a:buFont typeface="Arial" panose="020B0604020202020204" pitchFamily="34" charset="0"/>
              <a:buChar char="•"/>
              <a:defRPr sz="1200" b="0" i="0">
                <a:solidFill>
                  <a:schemeClr val="tx1"/>
                </a:solidFill>
                <a:latin typeface="Trebuchet MS" panose="020B0703020202090204" pitchFamily="34" charset="0"/>
              </a:defRPr>
            </a:lvl6pPr>
            <a:lvl7pPr marL="1620838" indent="-238125" algn="l" defTabSz="728663" rtl="0" eaLnBrk="1" fontAlgn="base" hangingPunct="1">
              <a:lnSpc>
                <a:spcPts val="1600"/>
              </a:lnSpc>
              <a:spcBef>
                <a:spcPct val="0"/>
              </a:spcBef>
              <a:spcAft>
                <a:spcPts val="1000"/>
              </a:spcAft>
              <a:buClr>
                <a:schemeClr val="accent2"/>
              </a:buClr>
              <a:buSzPct val="100000"/>
              <a:buFont typeface="Courier New" panose="02070309020205020404" pitchFamily="49" charset="0"/>
              <a:buChar char="o"/>
              <a:defRPr sz="1200" b="0" i="0">
                <a:solidFill>
                  <a:schemeClr val="tx1"/>
                </a:solidFill>
                <a:latin typeface="Trebuchet MS" panose="020B0703020202090204" pitchFamily="34" charset="0"/>
              </a:defRPr>
            </a:lvl7pPr>
            <a:lvl8pPr marL="20780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8pPr>
            <a:lvl9pPr marL="25352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9pPr>
          </a:lstStyle>
          <a:p>
            <a:pPr marL="0" marR="0" lvl="0" indent="0" algn="l" defTabSz="728663" rtl="0" eaLnBrk="1" fontAlgn="base" latinLnBrk="0" hangingPunct="1">
              <a:lnSpc>
                <a:spcPts val="3000"/>
              </a:lnSpc>
              <a:spcBef>
                <a:spcPts val="0"/>
              </a:spcBef>
              <a:spcAft>
                <a:spcPts val="0"/>
              </a:spcAft>
              <a:buClr>
                <a:srgbClr val="001946"/>
              </a:buClr>
              <a:buSzPct val="150000"/>
              <a:buFontTx/>
              <a:buNone/>
              <a:tabLst/>
              <a:defRPr/>
            </a:pPr>
            <a:r>
              <a:rPr kumimoji="0" lang="en-GB" altLang="ja-JP" sz="2400" b="0" i="0" u="none" strike="noStrike" kern="0" cap="none" spc="0" normalizeH="0" baseline="0" noProof="0" dirty="0">
                <a:ln>
                  <a:noFill/>
                </a:ln>
                <a:solidFill>
                  <a:srgbClr val="FFFFFF"/>
                </a:solidFill>
                <a:effectLst/>
                <a:uLnTx/>
                <a:uFillTx/>
                <a:latin typeface="Trebuchet MS" panose="020B0703020202090204" pitchFamily="34" charset="0"/>
                <a:ea typeface="ＭＳ Ｐゴシック" panose="020B0600070205080204" pitchFamily="34" charset="-128"/>
                <a:cs typeface="+mn-cs"/>
              </a:rPr>
              <a:t>Tracking the </a:t>
            </a:r>
            <a:r>
              <a:rPr kumimoji="0" lang="en-GB" altLang="ja-JP" sz="2400" b="0" i="0" u="none" strike="noStrike" kern="0" cap="none" spc="0" normalizeH="0" baseline="0" noProof="0" dirty="0" err="1">
                <a:ln>
                  <a:noFill/>
                </a:ln>
                <a:solidFill>
                  <a:srgbClr val="FFFFFF"/>
                </a:solidFill>
                <a:effectLst/>
                <a:uLnTx/>
                <a:uFillTx/>
                <a:latin typeface="Trebuchet MS" panose="020B0703020202090204" pitchFamily="34" charset="0"/>
                <a:ea typeface="ＭＳ Ｐゴシック" panose="020B0600070205080204" pitchFamily="34" charset="-128"/>
                <a:cs typeface="+mn-cs"/>
              </a:rPr>
              <a:t>tra</a:t>
            </a:r>
            <a:r>
              <a:rPr lang="en-GB" altLang="ja-JP" kern="0" dirty="0" err="1">
                <a:solidFill>
                  <a:srgbClr val="FFFFFF"/>
                </a:solidFill>
                <a:ea typeface="ＭＳ Ｐゴシック" panose="020B0600070205080204" pitchFamily="34" charset="-128"/>
              </a:rPr>
              <a:t>nsformations</a:t>
            </a:r>
            <a:endParaRPr kumimoji="0" lang="en-GB" altLang="ja-JP" sz="2400" b="0" i="0" u="none" strike="noStrike" kern="0" cap="none" spc="0" normalizeH="0" baseline="0" noProof="0" dirty="0">
              <a:ln>
                <a:noFill/>
              </a:ln>
              <a:solidFill>
                <a:srgbClr val="FFFFFF"/>
              </a:solidFill>
              <a:effectLst/>
              <a:uLnTx/>
              <a:uFillTx/>
              <a:latin typeface="Trebuchet MS" panose="020B0703020202090204" pitchFamily="34" charset="0"/>
              <a:ea typeface="ＭＳ Ｐゴシック" panose="020B0600070205080204" pitchFamily="34" charset="-128"/>
              <a:cs typeface="+mn-cs"/>
            </a:endParaRPr>
          </a:p>
        </p:txBody>
      </p:sp>
      <p:cxnSp>
        <p:nvCxnSpPr>
          <p:cNvPr id="37" name="Straight Connector 36">
            <a:extLst>
              <a:ext uri="{FF2B5EF4-FFF2-40B4-BE49-F238E27FC236}">
                <a16:creationId xmlns:a16="http://schemas.microsoft.com/office/drawing/2014/main" id="{B21976A4-985C-9047-8DDF-465209462122}"/>
              </a:ext>
            </a:extLst>
          </p:cNvPr>
          <p:cNvCxnSpPr/>
          <p:nvPr/>
        </p:nvCxnSpPr>
        <p:spPr bwMode="auto">
          <a:xfrm>
            <a:off x="540000" y="1080000"/>
            <a:ext cx="5400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6" name="Rectangle 35">
            <a:extLst>
              <a:ext uri="{FF2B5EF4-FFF2-40B4-BE49-F238E27FC236}">
                <a16:creationId xmlns:a16="http://schemas.microsoft.com/office/drawing/2014/main" id="{DB8E0FAF-3C23-4193-BE2F-EDB4547C8801}"/>
              </a:ext>
            </a:extLst>
          </p:cNvPr>
          <p:cNvSpPr/>
          <p:nvPr/>
        </p:nvSpPr>
        <p:spPr>
          <a:xfrm>
            <a:off x="5013532" y="1828801"/>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i="1" dirty="0">
                <a:solidFill>
                  <a:schemeClr val="bg1"/>
                </a:solidFill>
                <a:latin typeface="Trebuchet MS" panose="020B0603020202020204" pitchFamily="34" charset="0"/>
              </a:rPr>
              <a:t>Robotics, wearables and smart devices are gaining momentum as part of smart treatments.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chemeClr val="bg1"/>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Trebuchet MS" panose="020B0603020202020204" pitchFamily="34" charset="0"/>
              </a:rPr>
              <a:t>NHS England is to roll out </a:t>
            </a:r>
            <a:r>
              <a:rPr lang="en-GB" sz="1200" dirty="0">
                <a:solidFill>
                  <a:srgbClr val="128FCF"/>
                </a:solidFill>
                <a:latin typeface="Trebuchet MS" panose="020B0603020202020204" pitchFamily="34" charset="0"/>
                <a:hlinkClick r:id="rId5">
                  <a:extLst>
                    <a:ext uri="{A12FA001-AC4F-418D-AE19-62706E023703}">
                      <ahyp:hlinkClr xmlns:ahyp="http://schemas.microsoft.com/office/drawing/2018/hyperlinkcolor" val="tx"/>
                    </a:ext>
                  </a:extLst>
                </a:hlinkClick>
              </a:rPr>
              <a:t>continuous glucose monitors </a:t>
            </a:r>
            <a:r>
              <a:rPr lang="en-GB" sz="1200" dirty="0">
                <a:solidFill>
                  <a:schemeClr val="bg1"/>
                </a:solidFill>
                <a:latin typeface="Trebuchet MS" panose="020B0603020202020204" pitchFamily="34" charset="0"/>
              </a:rPr>
              <a:t>to all those with type 1 diabetes.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chemeClr val="bg1"/>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Trebuchet MS" panose="020B0603020202020204" pitchFamily="34" charset="0"/>
              </a:rPr>
              <a:t>East Kent Hospitals uses </a:t>
            </a:r>
            <a:r>
              <a:rPr lang="en-GB" sz="1200" dirty="0">
                <a:solidFill>
                  <a:srgbClr val="128FCF"/>
                </a:solidFill>
                <a:latin typeface="Trebuchet MS" panose="020B0603020202020204" pitchFamily="34" charset="0"/>
                <a:hlinkClick r:id="rId6">
                  <a:extLst>
                    <a:ext uri="{A12FA001-AC4F-418D-AE19-62706E023703}">
                      <ahyp:hlinkClr xmlns:ahyp="http://schemas.microsoft.com/office/drawing/2018/hyperlinkcolor" val="tx"/>
                    </a:ext>
                  </a:extLst>
                </a:hlinkClick>
              </a:rPr>
              <a:t>3D printed models</a:t>
            </a:r>
            <a:r>
              <a:rPr lang="en-GB" sz="1200" dirty="0">
                <a:solidFill>
                  <a:schemeClr val="bg1"/>
                </a:solidFill>
                <a:latin typeface="Trebuchet MS" panose="020B0603020202020204" pitchFamily="34" charset="0"/>
              </a:rPr>
              <a:t> ahead of surgery.</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chemeClr val="bg1"/>
              </a:solidFill>
              <a:latin typeface="Trebuchet MS" panose="020B0603020202020204" pitchFamily="34" charset="0"/>
            </a:endParaRPr>
          </a:p>
          <a:p>
            <a:pPr algn="ctr">
              <a:defRPr/>
            </a:pPr>
            <a:r>
              <a:rPr lang="en-GB" sz="1200" dirty="0">
                <a:solidFill>
                  <a:srgbClr val="FFFFFF"/>
                </a:solidFill>
                <a:latin typeface="Trebuchet MS" panose="020B0603020202020204" pitchFamily="34" charset="0"/>
              </a:rPr>
              <a:t>NHS England has a new initiative to support heart failure patients with the tools and expertise to </a:t>
            </a:r>
            <a:r>
              <a:rPr lang="en-GB" sz="1200" dirty="0">
                <a:solidFill>
                  <a:srgbClr val="128FCF"/>
                </a:solidFill>
                <a:latin typeface="Trebuchet MS" panose="020B0603020202020204" pitchFamily="34" charset="0"/>
                <a:hlinkClick r:id="rId7">
                  <a:extLst>
                    <a:ext uri="{A12FA001-AC4F-418D-AE19-62706E023703}">
                      <ahyp:hlinkClr xmlns:ahyp="http://schemas.microsoft.com/office/drawing/2018/hyperlinkcolor" val="tx"/>
                    </a:ext>
                  </a:extLst>
                </a:hlinkClick>
              </a:rPr>
              <a:t>remotely monitor </a:t>
            </a:r>
            <a:r>
              <a:rPr lang="en-GB" sz="1200" dirty="0">
                <a:solidFill>
                  <a:srgbClr val="FFFFFF"/>
                </a:solidFill>
                <a:latin typeface="Trebuchet MS" panose="020B0603020202020204" pitchFamily="34" charset="0"/>
              </a:rPr>
              <a:t>their condition at home.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u="sng" dirty="0">
              <a:solidFill>
                <a:schemeClr val="bg1"/>
              </a:solidFill>
              <a:latin typeface="Trebuchet MS" panose="020B0603020202020204" pitchFamily="34" charset="0"/>
            </a:endParaRPr>
          </a:p>
        </p:txBody>
      </p:sp>
      <p:sp>
        <p:nvSpPr>
          <p:cNvPr id="38" name="Rectangle 37">
            <a:extLst>
              <a:ext uri="{FF2B5EF4-FFF2-40B4-BE49-F238E27FC236}">
                <a16:creationId xmlns:a16="http://schemas.microsoft.com/office/drawing/2014/main" id="{8DE80808-EB0D-4E1B-8B85-0F7769529F80}"/>
              </a:ext>
            </a:extLst>
          </p:cNvPr>
          <p:cNvSpPr/>
          <p:nvPr/>
        </p:nvSpPr>
        <p:spPr>
          <a:xfrm>
            <a:off x="7279009" y="1835940"/>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Health data is critical to better outcomes and efficiency if used correctly.</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Trebuchet MS" panose="020B0603020202020204" pitchFamily="34" charset="0"/>
              </a:rPr>
              <a:t>L</a:t>
            </a:r>
            <a:r>
              <a:rPr kumimoji="0" lang="en-GB" sz="1200" b="0" i="0" u="none" strike="noStrike" kern="1200" cap="none" spc="0" normalizeH="0" baseline="0" noProof="0" dirty="0" err="1">
                <a:ln>
                  <a:noFill/>
                </a:ln>
                <a:solidFill>
                  <a:srgbClr val="FFFFFF"/>
                </a:solidFill>
                <a:effectLst/>
                <a:uLnTx/>
                <a:uFillTx/>
                <a:latin typeface="Trebuchet MS" panose="020B0603020202020204" pitchFamily="34" charset="0"/>
                <a:ea typeface="+mn-ea"/>
                <a:cs typeface="+mn-cs"/>
              </a:rPr>
              <a:t>ess</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 than </a:t>
            </a:r>
            <a:r>
              <a:rPr kumimoji="0" lang="en-GB" sz="1200" b="0" i="0" u="none" strike="noStrike" kern="1200" cap="none" spc="0" normalizeH="0" baseline="0" noProof="0" dirty="0">
                <a:ln>
                  <a:noFill/>
                </a:ln>
                <a:solidFill>
                  <a:srgbClr val="128FCF"/>
                </a:solidFill>
                <a:effectLst/>
                <a:uLnTx/>
                <a:uFillTx/>
                <a:latin typeface="Trebuchet MS" panose="020B0603020202020204" pitchFamily="34" charset="0"/>
                <a:ea typeface="+mn-ea"/>
                <a:cs typeface="+mn-cs"/>
                <a:hlinkClick r:id="rId8">
                  <a:extLst>
                    <a:ext uri="{A12FA001-AC4F-418D-AE19-62706E023703}">
                      <ahyp:hlinkClr xmlns:ahyp="http://schemas.microsoft.com/office/drawing/2018/hyperlinkcolor" val="tx"/>
                    </a:ext>
                  </a:extLst>
                </a:hlinkClick>
              </a:rPr>
              <a:t>3% of data is utilised</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 for effective decision-making, while the remaining 97% is retained for record-keeping.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algn="ctr">
              <a:defRPr/>
            </a:pPr>
            <a:r>
              <a:rPr lang="en-GB" sz="1200" dirty="0">
                <a:solidFill>
                  <a:srgbClr val="FFFFFF"/>
                </a:solidFill>
                <a:latin typeface="Trebuchet MS" panose="020B0603020202020204" pitchFamily="34" charset="0"/>
              </a:rPr>
              <a:t>NHS statistics revealed that more than 16m repeat prescriptions have been ordered via the </a:t>
            </a:r>
            <a:r>
              <a:rPr lang="en-GB" sz="1200" dirty="0">
                <a:solidFill>
                  <a:srgbClr val="128FCF"/>
                </a:solidFill>
                <a:latin typeface="Trebuchet MS" panose="020B0603020202020204" pitchFamily="34" charset="0"/>
                <a:hlinkClick r:id="rId9">
                  <a:extLst>
                    <a:ext uri="{A12FA001-AC4F-418D-AE19-62706E023703}">
                      <ahyp:hlinkClr xmlns:ahyp="http://schemas.microsoft.com/office/drawing/2018/hyperlinkcolor" val="tx"/>
                    </a:ext>
                  </a:extLst>
                </a:hlinkClick>
              </a:rPr>
              <a:t>NHS App </a:t>
            </a:r>
            <a:r>
              <a:rPr lang="en-GB" sz="1200" dirty="0">
                <a:solidFill>
                  <a:srgbClr val="FFFFFF"/>
                </a:solidFill>
                <a:latin typeface="Trebuchet MS" panose="020B0603020202020204" pitchFamily="34" charset="0"/>
              </a:rPr>
              <a:t>in the last year. </a:t>
            </a:r>
          </a:p>
          <a:p>
            <a:pPr algn="ctr">
              <a:defRPr/>
            </a:pPr>
            <a:endParaRPr lang="en-GB" sz="1200" dirty="0">
              <a:solidFill>
                <a:srgbClr val="FFFFFF"/>
              </a:solidFill>
              <a:latin typeface="Trebuchet MS" panose="020B0603020202020204" pitchFamily="34" charset="0"/>
            </a:endParaRPr>
          </a:p>
          <a:p>
            <a:pPr algn="ctr">
              <a:defRPr/>
            </a:pPr>
            <a:r>
              <a:rPr lang="en-GB" sz="1200" dirty="0">
                <a:solidFill>
                  <a:srgbClr val="FFFFFF"/>
                </a:solidFill>
                <a:latin typeface="Trebuchet MS" panose="020B0603020202020204" pitchFamily="34" charset="0"/>
              </a:rPr>
              <a:t>The UK government has announced a £175m fund to ‘supercharge’ the UK’s </a:t>
            </a:r>
            <a:r>
              <a:rPr lang="en-GB" sz="1200" dirty="0">
                <a:solidFill>
                  <a:srgbClr val="128FCF"/>
                </a:solidFill>
                <a:latin typeface="Trebuchet MS" panose="020B0603020202020204" pitchFamily="34" charset="0"/>
                <a:hlinkClick r:id="rId10">
                  <a:extLst>
                    <a:ext uri="{A12FA001-AC4F-418D-AE19-62706E023703}">
                      <ahyp:hlinkClr xmlns:ahyp="http://schemas.microsoft.com/office/drawing/2018/hyperlinkcolor" val="tx"/>
                    </a:ext>
                  </a:extLst>
                </a:hlinkClick>
              </a:rPr>
              <a:t>clinical research system</a:t>
            </a:r>
            <a:r>
              <a:rPr lang="en-GB" sz="1200" dirty="0">
                <a:solidFill>
                  <a:srgbClr val="FFFFFF"/>
                </a:solidFill>
                <a:latin typeface="Trebuchet MS" panose="020B0603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p:txBody>
      </p:sp>
      <p:sp>
        <p:nvSpPr>
          <p:cNvPr id="39" name="Rectangle 38">
            <a:extLst>
              <a:ext uri="{FF2B5EF4-FFF2-40B4-BE49-F238E27FC236}">
                <a16:creationId xmlns:a16="http://schemas.microsoft.com/office/drawing/2014/main" id="{B8DDC1FE-E17F-4D8D-83D7-193BB4EFE23B}"/>
              </a:ext>
            </a:extLst>
          </p:cNvPr>
          <p:cNvSpPr/>
          <p:nvPr/>
        </p:nvSpPr>
        <p:spPr>
          <a:xfrm>
            <a:off x="9544487" y="1828800"/>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i="1" dirty="0">
                <a:solidFill>
                  <a:srgbClr val="FFFFFF"/>
                </a:solidFill>
                <a:latin typeface="Trebuchet MS" panose="020B0603020202020204" pitchFamily="34" charset="0"/>
              </a:rPr>
              <a:t>Platform-enabled ecosystems are beginning to gain more traction.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i="1" dirty="0">
              <a:solidFill>
                <a:srgbClr val="FFFFFF"/>
              </a:solidFill>
              <a:latin typeface="Trebuchet MS" panose="020B0603020202020204" pitchFamily="34" charset="0"/>
            </a:endParaRPr>
          </a:p>
          <a:p>
            <a:pPr algn="ctr">
              <a:defRPr/>
            </a:pPr>
            <a:r>
              <a:rPr lang="en-GB" sz="1200" dirty="0"/>
              <a:t>England's plan for a "</a:t>
            </a:r>
            <a:r>
              <a:rPr lang="en-GB" sz="1200" dirty="0">
                <a:solidFill>
                  <a:srgbClr val="128FCF"/>
                </a:solidFill>
                <a:hlinkClick r:id="rId11">
                  <a:extLst>
                    <a:ext uri="{A12FA001-AC4F-418D-AE19-62706E023703}">
                      <ahyp:hlinkClr xmlns:ahyp="http://schemas.microsoft.com/office/drawing/2018/hyperlinkcolor" val="tx"/>
                    </a:ext>
                  </a:extLst>
                </a:hlinkClick>
              </a:rPr>
              <a:t>digital revolution</a:t>
            </a:r>
            <a:r>
              <a:rPr lang="en-GB" sz="1200" dirty="0"/>
              <a:t>" in health and social care includes digital maturity assessments across the NHS. The plan </a:t>
            </a:r>
            <a:r>
              <a:rPr lang="en-GB" sz="1200" dirty="0">
                <a:solidFill>
                  <a:srgbClr val="128FCF"/>
                </a:solidFill>
                <a:hlinkClick r:id="rId12">
                  <a:extLst>
                    <a:ext uri="{A12FA001-AC4F-418D-AE19-62706E023703}">
                      <ahyp:hlinkClr xmlns:ahyp="http://schemas.microsoft.com/office/drawing/2018/hyperlinkcolor" val="tx"/>
                    </a:ext>
                  </a:extLst>
                </a:hlinkClick>
              </a:rPr>
              <a:t>includes £2bn </a:t>
            </a:r>
            <a:r>
              <a:rPr lang="en-GB" sz="1200" dirty="0"/>
              <a:t>for electronic patient records (EPRs) in all NHS trusts and the availability of remote monitoring to more than 500,000 people to manage long-term health conditions at home. </a:t>
            </a:r>
            <a:r>
              <a:rPr lang="en-GB" sz="1200" dirty="0">
                <a:solidFill>
                  <a:srgbClr val="FFFFFF"/>
                </a:solidFill>
                <a:latin typeface="Trebuchet MS" panose="020B0603020202020204" pitchFamily="34" charset="0"/>
              </a:rPr>
              <a:t>The </a:t>
            </a:r>
            <a:r>
              <a:rPr lang="en-GB" sz="1200" dirty="0">
                <a:solidFill>
                  <a:srgbClr val="128FCF"/>
                </a:solidFill>
                <a:latin typeface="Trebuchet MS" panose="020B0603020202020204" pitchFamily="34" charset="0"/>
                <a:hlinkClick r:id="rId13">
                  <a:extLst>
                    <a:ext uri="{A12FA001-AC4F-418D-AE19-62706E023703}">
                      <ahyp:hlinkClr xmlns:ahyp="http://schemas.microsoft.com/office/drawing/2018/hyperlinkcolor" val="tx"/>
                    </a:ext>
                  </a:extLst>
                </a:hlinkClick>
              </a:rPr>
              <a:t>Digital Health and Care Plan </a:t>
            </a:r>
            <a:r>
              <a:rPr lang="en-GB" sz="1200" dirty="0">
                <a:solidFill>
                  <a:srgbClr val="FFFFFF"/>
                </a:solidFill>
                <a:latin typeface="Trebuchet MS" panose="020B0603020202020204" pitchFamily="34" charset="0"/>
              </a:rPr>
              <a:t>vision of a digitally enabled 2028 is one of co-development with the public and with tech innovators. </a:t>
            </a:r>
          </a:p>
          <a:p>
            <a:pPr algn="ctr">
              <a:defRPr/>
            </a:pPr>
            <a:endParaRPr lang="en-GB" sz="1200" dirty="0">
              <a:solidFill>
                <a:srgbClr val="128FCF"/>
              </a:solidFill>
              <a:latin typeface="Trebuchet MS" panose="020B0603020202020204" pitchFamily="34" charset="0"/>
            </a:endParaRPr>
          </a:p>
        </p:txBody>
      </p:sp>
      <p:sp>
        <p:nvSpPr>
          <p:cNvPr id="40" name="TextBox 39">
            <a:extLst>
              <a:ext uri="{FF2B5EF4-FFF2-40B4-BE49-F238E27FC236}">
                <a16:creationId xmlns:a16="http://schemas.microsoft.com/office/drawing/2014/main" id="{02F73CFE-74DE-4252-AFF5-A22C1A0C7518}"/>
              </a:ext>
            </a:extLst>
          </p:cNvPr>
          <p:cNvSpPr txBox="1"/>
          <p:nvPr/>
        </p:nvSpPr>
        <p:spPr>
          <a:xfrm>
            <a:off x="5552908" y="1228603"/>
            <a:ext cx="1440000" cy="430887"/>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lang="en-GB" sz="1400" dirty="0">
                <a:solidFill>
                  <a:prstClr val="white"/>
                </a:solidFill>
                <a:latin typeface="Trebuchet MS" panose="020B0703020202090204" pitchFamily="34" charset="0"/>
              </a:rPr>
              <a:t>Smart Diagnostic &amp; Treatment</a:t>
            </a:r>
          </a:p>
        </p:txBody>
      </p:sp>
      <p:sp>
        <p:nvSpPr>
          <p:cNvPr id="63" name="TextBox 62">
            <a:extLst>
              <a:ext uri="{FF2B5EF4-FFF2-40B4-BE49-F238E27FC236}">
                <a16:creationId xmlns:a16="http://schemas.microsoft.com/office/drawing/2014/main" id="{0C071807-21D0-402B-B7AF-0338748454A8}"/>
              </a:ext>
            </a:extLst>
          </p:cNvPr>
          <p:cNvSpPr txBox="1"/>
          <p:nvPr/>
        </p:nvSpPr>
        <p:spPr>
          <a:xfrm>
            <a:off x="3620183" y="1204822"/>
            <a:ext cx="849342" cy="684803"/>
          </a:xfrm>
          <a:prstGeom prst="rect">
            <a:avLst/>
          </a:prstGeom>
          <a:noFill/>
        </p:spPr>
        <p:txBody>
          <a:bodyPr wrap="square" lIns="0" tIns="0" rIns="0" bIns="0" rtlCol="0">
            <a:spAutoFit/>
          </a:bodyPr>
          <a:lstStyle/>
          <a:p>
            <a:pPr algn="ctr">
              <a:spcAft>
                <a:spcPts val="300"/>
              </a:spcAft>
            </a:pPr>
            <a:r>
              <a:rPr lang="en-GB" sz="1400" dirty="0">
                <a:solidFill>
                  <a:prstClr val="white"/>
                </a:solidFill>
                <a:latin typeface="Trebuchet MS" panose="020B0703020202090204" pitchFamily="34" charset="0"/>
              </a:rPr>
              <a:t>Virtual Care</a:t>
            </a:r>
          </a:p>
          <a:p>
            <a:pPr marL="0" marR="0" lvl="0" indent="0" algn="ctr" defTabSz="457200" rtl="0" eaLnBrk="1" fontAlgn="auto" latinLnBrk="0" hangingPunct="1">
              <a:lnSpc>
                <a:spcPct val="100000"/>
              </a:lnSpc>
              <a:spcBef>
                <a:spcPts val="0"/>
              </a:spcBef>
              <a:spcAft>
                <a:spcPts val="30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a:ea typeface="+mn-ea"/>
              <a:cs typeface="Futura Medium" panose="020B0602020204020303" pitchFamily="34" charset="-79"/>
            </a:endParaRPr>
          </a:p>
        </p:txBody>
      </p:sp>
      <p:sp>
        <p:nvSpPr>
          <p:cNvPr id="64" name="TextBox 63">
            <a:extLst>
              <a:ext uri="{FF2B5EF4-FFF2-40B4-BE49-F238E27FC236}">
                <a16:creationId xmlns:a16="http://schemas.microsoft.com/office/drawing/2014/main" id="{3A58D6A9-3DCF-45C6-B7D9-216D366CD84B}"/>
              </a:ext>
            </a:extLst>
          </p:cNvPr>
          <p:cNvSpPr txBox="1"/>
          <p:nvPr/>
        </p:nvSpPr>
        <p:spPr>
          <a:xfrm>
            <a:off x="1019464" y="1234609"/>
            <a:ext cx="1828499" cy="430887"/>
          </a:xfrm>
          <a:prstGeom prst="rect">
            <a:avLst/>
          </a:prstGeom>
          <a:noFill/>
        </p:spPr>
        <p:txBody>
          <a:bodyPr wrap="square" lIns="0" tIns="0" rIns="0" bIns="0" rtlCol="0">
            <a:spAutoFit/>
          </a:bodyPr>
          <a:lstStyle/>
          <a:p>
            <a:pPr lvl="1"/>
            <a:r>
              <a:rPr lang="en-GB" sz="1400" dirty="0">
                <a:solidFill>
                  <a:prstClr val="white"/>
                </a:solidFill>
                <a:latin typeface="Trebuchet MS" panose="020B0703020202090204" pitchFamily="34" charset="0"/>
              </a:rPr>
              <a:t>Personal Wellness</a:t>
            </a:r>
            <a:endParaRPr kumimoji="0" lang="en-GB" sz="1400" b="1" i="0" u="none" strike="noStrike" kern="1200" cap="none" spc="0" normalizeH="0" baseline="0" noProof="0" dirty="0">
              <a:ln>
                <a:noFill/>
              </a:ln>
              <a:solidFill>
                <a:srgbClr val="FFFFFF"/>
              </a:solidFill>
              <a:effectLst/>
              <a:uLnTx/>
              <a:uFillTx/>
              <a:latin typeface="Calibri"/>
              <a:ea typeface="+mn-ea"/>
              <a:cs typeface="Futura Medium" panose="020B0602020204020303" pitchFamily="34" charset="-79"/>
            </a:endParaRPr>
          </a:p>
        </p:txBody>
      </p:sp>
      <p:sp>
        <p:nvSpPr>
          <p:cNvPr id="66" name="TextBox 65">
            <a:extLst>
              <a:ext uri="{FF2B5EF4-FFF2-40B4-BE49-F238E27FC236}">
                <a16:creationId xmlns:a16="http://schemas.microsoft.com/office/drawing/2014/main" id="{7EBF373A-D381-4790-955B-7B8F6F26EB28}"/>
              </a:ext>
            </a:extLst>
          </p:cNvPr>
          <p:cNvSpPr txBox="1"/>
          <p:nvPr/>
        </p:nvSpPr>
        <p:spPr>
          <a:xfrm>
            <a:off x="8076291" y="1284725"/>
            <a:ext cx="1230319" cy="430887"/>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lang="en-GB" sz="1400" dirty="0">
                <a:solidFill>
                  <a:prstClr val="white"/>
                </a:solidFill>
                <a:latin typeface="Trebuchet MS" panose="020B0703020202090204" pitchFamily="34" charset="0"/>
              </a:rPr>
              <a:t>Health Data Exchange</a:t>
            </a:r>
          </a:p>
        </p:txBody>
      </p:sp>
      <p:sp>
        <p:nvSpPr>
          <p:cNvPr id="79" name="TextBox 78">
            <a:extLst>
              <a:ext uri="{FF2B5EF4-FFF2-40B4-BE49-F238E27FC236}">
                <a16:creationId xmlns:a16="http://schemas.microsoft.com/office/drawing/2014/main" id="{566A652F-45D8-4C7F-807E-66D952A59F1E}"/>
              </a:ext>
            </a:extLst>
          </p:cNvPr>
          <p:cNvSpPr txBox="1"/>
          <p:nvPr/>
        </p:nvSpPr>
        <p:spPr>
          <a:xfrm>
            <a:off x="10114272" y="1249368"/>
            <a:ext cx="1440000" cy="430887"/>
          </a:xfrm>
          <a:prstGeom prst="rect">
            <a:avLst/>
          </a:prstGeom>
          <a:noFill/>
        </p:spPr>
        <p:txBody>
          <a:bodyPr wrap="square" lIns="0" tIns="0" rIns="0" bIns="0" rtlCol="0">
            <a:spAutoFit/>
          </a:bodyPr>
          <a:lstStyle/>
          <a:p>
            <a:pPr algn="ctr">
              <a:spcAft>
                <a:spcPts val="300"/>
              </a:spcAft>
            </a:pPr>
            <a:r>
              <a:rPr lang="en-GB" sz="1400" dirty="0">
                <a:solidFill>
                  <a:prstClr val="white"/>
                </a:solidFill>
                <a:latin typeface="Trebuchet MS" panose="020B0703020202090204" pitchFamily="34" charset="0"/>
              </a:rPr>
              <a:t>Integration Ecosystem</a:t>
            </a:r>
            <a:endParaRPr kumimoji="0" lang="en-GB" sz="1400" b="1" i="0" u="none" strike="noStrike" kern="1200" cap="none" spc="0" normalizeH="0" baseline="0" noProof="0" dirty="0">
              <a:ln>
                <a:noFill/>
              </a:ln>
              <a:solidFill>
                <a:srgbClr val="FFFFFF"/>
              </a:solidFill>
              <a:effectLst/>
              <a:uLnTx/>
              <a:uFillTx/>
              <a:latin typeface="Calibri"/>
              <a:ea typeface="+mn-ea"/>
              <a:cs typeface="Futura Medium" panose="020B0602020204020303" pitchFamily="34" charset="-79"/>
            </a:endParaRPr>
          </a:p>
        </p:txBody>
      </p:sp>
      <p:sp>
        <p:nvSpPr>
          <p:cNvPr id="82" name="Rectangle 81">
            <a:extLst>
              <a:ext uri="{FF2B5EF4-FFF2-40B4-BE49-F238E27FC236}">
                <a16:creationId xmlns:a16="http://schemas.microsoft.com/office/drawing/2014/main" id="{E16B9DD8-6AC8-46DF-BB85-36DD11832732}"/>
              </a:ext>
            </a:extLst>
          </p:cNvPr>
          <p:cNvSpPr/>
          <p:nvPr/>
        </p:nvSpPr>
        <p:spPr>
          <a:xfrm>
            <a:off x="539750" y="1828800"/>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i="1" dirty="0"/>
              <a:t>Increasing awareness of wellness, accelerated by COVID-19.</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900" i="1" dirty="0"/>
          </a:p>
          <a:p>
            <a:pPr algn="ctr">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Meta </a:t>
            </a:r>
            <a:r>
              <a:rPr kumimoji="0" lang="en-GB" sz="1200" b="0" i="0" u="none" strike="noStrike" kern="1200" cap="none" spc="0" normalizeH="0" baseline="0" noProof="0" dirty="0">
                <a:ln>
                  <a:noFill/>
                </a:ln>
                <a:solidFill>
                  <a:srgbClr val="128FCF"/>
                </a:solidFill>
                <a:effectLst/>
                <a:uLnTx/>
                <a:uFillTx/>
                <a:latin typeface="Trebuchet MS" panose="020B0603020202020204" pitchFamily="34" charset="0"/>
                <a:ea typeface="+mn-ea"/>
                <a:cs typeface="+mn-cs"/>
                <a:hlinkClick r:id="rId14">
                  <a:extLst>
                    <a:ext uri="{A12FA001-AC4F-418D-AE19-62706E023703}">
                      <ahyp:hlinkClr xmlns:ahyp="http://schemas.microsoft.com/office/drawing/2018/hyperlinkcolor" val="tx"/>
                    </a:ext>
                  </a:extLst>
                </a:hlinkClick>
              </a:rPr>
              <a:t>sued for secretly harvesting patient data </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for targeted advertising</a:t>
            </a:r>
            <a:r>
              <a:rPr lang="en-GB" sz="1200" dirty="0">
                <a:solidFill>
                  <a:srgbClr val="FFFFFF"/>
                </a:solidFill>
                <a:latin typeface="Trebuchet MS" panose="020B0603020202020204" pitchFamily="34" charset="0"/>
              </a:rPr>
              <a:t>. According to the complaint portals of 33 of the top 100 US hospitals included Meta's Pixel monitoring tool, which gathers patients' data and shares it with Facebook.</a:t>
            </a:r>
          </a:p>
          <a:p>
            <a:pPr algn="ctr">
              <a:defRPr/>
            </a:pPr>
            <a:endParaRPr lang="en-GB" sz="700" dirty="0">
              <a:solidFill>
                <a:srgbClr val="FFFFFF"/>
              </a:solidFill>
              <a:latin typeface="Trebuchet MS" panose="020B0603020202020204" pitchFamily="34" charset="0"/>
            </a:endParaRPr>
          </a:p>
          <a:p>
            <a:pPr algn="ctr">
              <a:defRPr/>
            </a:pPr>
            <a:r>
              <a:rPr lang="en-GB" sz="1200" dirty="0">
                <a:solidFill>
                  <a:srgbClr val="FFFFFF"/>
                </a:solidFill>
                <a:latin typeface="Trebuchet MS" panose="020B0603020202020204" pitchFamily="34" charset="0"/>
              </a:rPr>
              <a:t>Google is facing a class-action lawsuit for the </a:t>
            </a:r>
            <a:r>
              <a:rPr lang="en-GB" sz="1200" dirty="0">
                <a:solidFill>
                  <a:srgbClr val="128FCF"/>
                </a:solidFill>
                <a:latin typeface="Trebuchet MS" panose="020B0603020202020204" pitchFamily="34" charset="0"/>
                <a:hlinkClick r:id="rId15">
                  <a:extLst>
                    <a:ext uri="{A12FA001-AC4F-418D-AE19-62706E023703}">
                      <ahyp:hlinkClr xmlns:ahyp="http://schemas.microsoft.com/office/drawing/2018/hyperlinkcolor" val="tx"/>
                    </a:ext>
                  </a:extLst>
                </a:hlinkClick>
              </a:rPr>
              <a:t>unlawful use </a:t>
            </a:r>
            <a:r>
              <a:rPr lang="en-GB" sz="1200" dirty="0">
                <a:solidFill>
                  <a:srgbClr val="FFFFFF"/>
                </a:solidFill>
                <a:latin typeface="Trebuchet MS" panose="020B0603020202020204" pitchFamily="34" charset="0"/>
              </a:rPr>
              <a:t>of confidential medical records belonging to 1.6 million NHS patients, without their knowledge or consent.</a:t>
            </a:r>
            <a:endParaRPr lang="en-GB" sz="1200" dirty="0"/>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p:txBody>
      </p:sp>
      <p:sp>
        <p:nvSpPr>
          <p:cNvPr id="83" name="Rectangle 82">
            <a:extLst>
              <a:ext uri="{FF2B5EF4-FFF2-40B4-BE49-F238E27FC236}">
                <a16:creationId xmlns:a16="http://schemas.microsoft.com/office/drawing/2014/main" id="{448FD7A3-9A35-4C0E-9FBA-425B1AE1357B}"/>
              </a:ext>
            </a:extLst>
          </p:cNvPr>
          <p:cNvSpPr/>
          <p:nvPr/>
        </p:nvSpPr>
        <p:spPr>
          <a:xfrm>
            <a:off x="2776766"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i="1" dirty="0">
                <a:solidFill>
                  <a:srgbClr val="FFFFFF"/>
                </a:solidFill>
                <a:latin typeface="Trebuchet MS" panose="020B0603020202020204" pitchFamily="34" charset="0"/>
              </a:rPr>
              <a:t>Virtual care is moving from a COVID necessity to a every day solution.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algn="ctr">
              <a:defRPr/>
            </a:pPr>
            <a:r>
              <a:rPr lang="en-GB" sz="1200" dirty="0"/>
              <a:t>50% of adults 18-49 have not had a </a:t>
            </a:r>
            <a:r>
              <a:rPr lang="en-GB" sz="1200" dirty="0">
                <a:solidFill>
                  <a:srgbClr val="128FCF"/>
                </a:solidFill>
                <a:hlinkClick r:id="rId16">
                  <a:extLst>
                    <a:ext uri="{A12FA001-AC4F-418D-AE19-62706E023703}">
                      <ahyp:hlinkClr xmlns:ahyp="http://schemas.microsoft.com/office/drawing/2018/hyperlinkcolor" val="tx"/>
                    </a:ext>
                  </a:extLst>
                </a:hlinkClick>
              </a:rPr>
              <a:t>recent primary care visit</a:t>
            </a:r>
            <a:r>
              <a:rPr lang="en-GB" sz="1200" dirty="0"/>
              <a:t>, and many don't have a relationship with a primary care physician.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Trebuchet MS" panose="020B0603020202020204" pitchFamily="34" charset="0"/>
              </a:rPr>
              <a:t>The NHS to trial </a:t>
            </a:r>
            <a:r>
              <a:rPr lang="en-GB" sz="1200" dirty="0">
                <a:solidFill>
                  <a:srgbClr val="128FCF"/>
                </a:solidFill>
                <a:latin typeface="Trebuchet MS" panose="020B0603020202020204" pitchFamily="34" charset="0"/>
                <a:hlinkClick r:id="rId17">
                  <a:extLst>
                    <a:ext uri="{A12FA001-AC4F-418D-AE19-62706E023703}">
                      <ahyp:hlinkClr xmlns:ahyp="http://schemas.microsoft.com/office/drawing/2018/hyperlinkcolor" val="tx"/>
                    </a:ext>
                  </a:extLst>
                </a:hlinkClick>
              </a:rPr>
              <a:t>smart VR goggles</a:t>
            </a:r>
            <a:r>
              <a:rPr lang="en-GB" sz="1200" dirty="0">
                <a:solidFill>
                  <a:srgbClr val="FFFFFF"/>
                </a:solidFill>
                <a:latin typeface="Trebuchet MS" panose="020B0603020202020204" pitchFamily="34" charset="0"/>
              </a:rPr>
              <a:t> for community nurses on home visits. These can transcribe the appointment directly to electronic records, reducing time for nurses.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Trebuchet MS" panose="020B0603020202020204" pitchFamily="34" charset="0"/>
              </a:rPr>
              <a:t>NHS England launches pilot cancer programme for </a:t>
            </a:r>
            <a:r>
              <a:rPr lang="en-GB" sz="1200" dirty="0">
                <a:solidFill>
                  <a:srgbClr val="128FCF"/>
                </a:solidFill>
                <a:latin typeface="Trebuchet MS" panose="020B0603020202020204" pitchFamily="34" charset="0"/>
                <a:hlinkClick r:id="rId18">
                  <a:extLst>
                    <a:ext uri="{A12FA001-AC4F-418D-AE19-62706E023703}">
                      <ahyp:hlinkClr xmlns:ahyp="http://schemas.microsoft.com/office/drawing/2018/hyperlinkcolor" val="tx"/>
                    </a:ext>
                  </a:extLst>
                </a:hlinkClick>
              </a:rPr>
              <a:t>high street pharmacy referrals</a:t>
            </a:r>
            <a:r>
              <a:rPr lang="en-GB" sz="1200" dirty="0">
                <a:solidFill>
                  <a:srgbClr val="128FCF"/>
                </a:solidFill>
                <a:latin typeface="Trebuchet MS" panose="020B0603020202020204" pitchFamily="34"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p:txBody>
      </p:sp>
      <p:sp>
        <p:nvSpPr>
          <p:cNvPr id="21" name="Freeform: Shape 20">
            <a:extLst>
              <a:ext uri="{FF2B5EF4-FFF2-40B4-BE49-F238E27FC236}">
                <a16:creationId xmlns:a16="http://schemas.microsoft.com/office/drawing/2014/main" id="{6126B747-4A44-41B9-9B72-AC5293DA3DDA}"/>
              </a:ext>
            </a:extLst>
          </p:cNvPr>
          <p:cNvSpPr/>
          <p:nvPr/>
        </p:nvSpPr>
        <p:spPr>
          <a:xfrm>
            <a:off x="3114045" y="1287326"/>
            <a:ext cx="21817" cy="21817"/>
          </a:xfrm>
          <a:custGeom>
            <a:avLst/>
            <a:gdLst>
              <a:gd name="connsiteX0" fmla="*/ 21818 w 21817"/>
              <a:gd name="connsiteY0" fmla="*/ 10909 h 21817"/>
              <a:gd name="connsiteX1" fmla="*/ 10909 w 21817"/>
              <a:gd name="connsiteY1" fmla="*/ 21818 h 21817"/>
              <a:gd name="connsiteX2" fmla="*/ 0 w 21817"/>
              <a:gd name="connsiteY2" fmla="*/ 10909 h 21817"/>
              <a:gd name="connsiteX3" fmla="*/ 10909 w 21817"/>
              <a:gd name="connsiteY3" fmla="*/ 0 h 21817"/>
              <a:gd name="connsiteX4" fmla="*/ 21818 w 21817"/>
              <a:gd name="connsiteY4" fmla="*/ 10909 h 21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7" h="21817">
                <a:moveTo>
                  <a:pt x="21818" y="10909"/>
                </a:moveTo>
                <a:cubicBezTo>
                  <a:pt x="21818" y="16933"/>
                  <a:pt x="16933" y="21818"/>
                  <a:pt x="10909" y="21818"/>
                </a:cubicBezTo>
                <a:cubicBezTo>
                  <a:pt x="4884" y="21818"/>
                  <a:pt x="0" y="16933"/>
                  <a:pt x="0" y="10909"/>
                </a:cubicBezTo>
                <a:cubicBezTo>
                  <a:pt x="0" y="4884"/>
                  <a:pt x="4884" y="0"/>
                  <a:pt x="10909" y="0"/>
                </a:cubicBezTo>
                <a:cubicBezTo>
                  <a:pt x="16933" y="0"/>
                  <a:pt x="21818" y="4884"/>
                  <a:pt x="21818" y="10909"/>
                </a:cubicBezTo>
                <a:close/>
              </a:path>
            </a:pathLst>
          </a:custGeom>
          <a:solidFill>
            <a:schemeClr val="bg1"/>
          </a:solidFill>
          <a:ln w="7243"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27CD4E1E-1DB5-400F-890E-8F7EB340C344}"/>
              </a:ext>
            </a:extLst>
          </p:cNvPr>
          <p:cNvSpPr/>
          <p:nvPr/>
        </p:nvSpPr>
        <p:spPr>
          <a:xfrm>
            <a:off x="3041320" y="1287326"/>
            <a:ext cx="21817" cy="21817"/>
          </a:xfrm>
          <a:custGeom>
            <a:avLst/>
            <a:gdLst>
              <a:gd name="connsiteX0" fmla="*/ 21818 w 21817"/>
              <a:gd name="connsiteY0" fmla="*/ 10909 h 21817"/>
              <a:gd name="connsiteX1" fmla="*/ 10909 w 21817"/>
              <a:gd name="connsiteY1" fmla="*/ 21818 h 21817"/>
              <a:gd name="connsiteX2" fmla="*/ 0 w 21817"/>
              <a:gd name="connsiteY2" fmla="*/ 10909 h 21817"/>
              <a:gd name="connsiteX3" fmla="*/ 10909 w 21817"/>
              <a:gd name="connsiteY3" fmla="*/ 0 h 21817"/>
              <a:gd name="connsiteX4" fmla="*/ 21818 w 21817"/>
              <a:gd name="connsiteY4" fmla="*/ 10909 h 21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7" h="21817">
                <a:moveTo>
                  <a:pt x="21818" y="10909"/>
                </a:moveTo>
                <a:cubicBezTo>
                  <a:pt x="21818" y="16933"/>
                  <a:pt x="16933" y="21818"/>
                  <a:pt x="10909" y="21818"/>
                </a:cubicBezTo>
                <a:cubicBezTo>
                  <a:pt x="4884" y="21818"/>
                  <a:pt x="0" y="16933"/>
                  <a:pt x="0" y="10909"/>
                </a:cubicBezTo>
                <a:cubicBezTo>
                  <a:pt x="0" y="4884"/>
                  <a:pt x="4884" y="0"/>
                  <a:pt x="10909" y="0"/>
                </a:cubicBezTo>
                <a:cubicBezTo>
                  <a:pt x="16933" y="0"/>
                  <a:pt x="21818" y="4884"/>
                  <a:pt x="21818" y="10909"/>
                </a:cubicBezTo>
                <a:close/>
              </a:path>
            </a:pathLst>
          </a:custGeom>
          <a:solidFill>
            <a:schemeClr val="bg1"/>
          </a:solidFill>
          <a:ln w="7243" cap="flat">
            <a:noFill/>
            <a:prstDash val="solid"/>
            <a:miter/>
          </a:ln>
        </p:spPr>
        <p:txBody>
          <a:bodyPr rtlCol="0" anchor="ctr"/>
          <a:lstStyle/>
          <a:p>
            <a:endParaRPr lang="en-GB"/>
          </a:p>
        </p:txBody>
      </p:sp>
      <p:sp>
        <p:nvSpPr>
          <p:cNvPr id="3" name="Freeform: Shape 2">
            <a:extLst>
              <a:ext uri="{FF2B5EF4-FFF2-40B4-BE49-F238E27FC236}">
                <a16:creationId xmlns:a16="http://schemas.microsoft.com/office/drawing/2014/main" id="{FA274156-667E-4E2A-ACD5-1C3C0E4C2F70}"/>
              </a:ext>
            </a:extLst>
          </p:cNvPr>
          <p:cNvSpPr/>
          <p:nvPr/>
        </p:nvSpPr>
        <p:spPr>
          <a:xfrm>
            <a:off x="768641" y="1326277"/>
            <a:ext cx="444436" cy="395124"/>
          </a:xfrm>
          <a:custGeom>
            <a:avLst/>
            <a:gdLst>
              <a:gd name="connsiteX0" fmla="*/ 444236 w 444436"/>
              <a:gd name="connsiteY0" fmla="*/ 18685 h 395124"/>
              <a:gd name="connsiteX1" fmla="*/ 420460 w 444436"/>
              <a:gd name="connsiteY1" fmla="*/ 588 h 395124"/>
              <a:gd name="connsiteX2" fmla="*/ 420360 w 444436"/>
              <a:gd name="connsiteY2" fmla="*/ 602 h 395124"/>
              <a:gd name="connsiteX3" fmla="*/ 23989 w 444436"/>
              <a:gd name="connsiteY3" fmla="*/ 189 h 395124"/>
              <a:gd name="connsiteX4" fmla="*/ 189 w 444436"/>
              <a:gd name="connsiteY4" fmla="*/ 18381 h 395124"/>
              <a:gd name="connsiteX5" fmla="*/ 18381 w 444436"/>
              <a:gd name="connsiteY5" fmla="*/ 42181 h 395124"/>
              <a:gd name="connsiteX6" fmla="*/ 174747 w 444436"/>
              <a:gd name="connsiteY6" fmla="*/ 55276 h 395124"/>
              <a:gd name="connsiteX7" fmla="*/ 174747 w 444436"/>
              <a:gd name="connsiteY7" fmla="*/ 193902 h 395124"/>
              <a:gd name="connsiteX8" fmla="*/ 174747 w 444436"/>
              <a:gd name="connsiteY8" fmla="*/ 193902 h 395124"/>
              <a:gd name="connsiteX9" fmla="*/ 174747 w 444436"/>
              <a:gd name="connsiteY9" fmla="*/ 373943 h 395124"/>
              <a:gd name="connsiteX10" fmla="*/ 195928 w 444436"/>
              <a:gd name="connsiteY10" fmla="*/ 395125 h 395124"/>
              <a:gd name="connsiteX11" fmla="*/ 217109 w 444436"/>
              <a:gd name="connsiteY11" fmla="*/ 373943 h 395124"/>
              <a:gd name="connsiteX12" fmla="*/ 217109 w 444436"/>
              <a:gd name="connsiteY12" fmla="*/ 299809 h 395124"/>
              <a:gd name="connsiteX13" fmla="*/ 323016 w 444436"/>
              <a:gd name="connsiteY13" fmla="*/ 299809 h 395124"/>
              <a:gd name="connsiteX14" fmla="*/ 344196 w 444436"/>
              <a:gd name="connsiteY14" fmla="*/ 278627 h 395124"/>
              <a:gd name="connsiteX15" fmla="*/ 340067 w 444436"/>
              <a:gd name="connsiteY15" fmla="*/ 266062 h 395124"/>
              <a:gd name="connsiteX16" fmla="*/ 270084 w 444436"/>
              <a:gd name="connsiteY16" fmla="*/ 171058 h 395124"/>
              <a:gd name="connsiteX17" fmla="*/ 270084 w 444436"/>
              <a:gd name="connsiteY17" fmla="*/ 55461 h 395124"/>
              <a:gd name="connsiteX18" fmla="*/ 426153 w 444436"/>
              <a:gd name="connsiteY18" fmla="*/ 42557 h 395124"/>
              <a:gd name="connsiteX19" fmla="*/ 444236 w 444436"/>
              <a:gd name="connsiteY19" fmla="*/ 18685 h 395124"/>
              <a:gd name="connsiteX20" fmla="*/ 217130 w 444436"/>
              <a:gd name="connsiteY20" fmla="*/ 257446 h 395124"/>
              <a:gd name="connsiteX21" fmla="*/ 217130 w 444436"/>
              <a:gd name="connsiteY21" fmla="*/ 193902 h 395124"/>
              <a:gd name="connsiteX22" fmla="*/ 234298 w 444436"/>
              <a:gd name="connsiteY22" fmla="*/ 193902 h 395124"/>
              <a:gd name="connsiteX23" fmla="*/ 281119 w 444436"/>
              <a:gd name="connsiteY23" fmla="*/ 257446 h 39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36" h="395124">
                <a:moveTo>
                  <a:pt x="444236" y="18685"/>
                </a:moveTo>
                <a:cubicBezTo>
                  <a:pt x="442668" y="7122"/>
                  <a:pt x="432023" y="-980"/>
                  <a:pt x="420460" y="588"/>
                </a:cubicBezTo>
                <a:cubicBezTo>
                  <a:pt x="420427" y="592"/>
                  <a:pt x="420393" y="597"/>
                  <a:pt x="420360" y="602"/>
                </a:cubicBezTo>
                <a:cubicBezTo>
                  <a:pt x="288820" y="18316"/>
                  <a:pt x="155491" y="18178"/>
                  <a:pt x="23989" y="189"/>
                </a:cubicBezTo>
                <a:cubicBezTo>
                  <a:pt x="12393" y="-1360"/>
                  <a:pt x="1737" y="6785"/>
                  <a:pt x="189" y="18381"/>
                </a:cubicBezTo>
                <a:cubicBezTo>
                  <a:pt x="-1360" y="29977"/>
                  <a:pt x="6785" y="40632"/>
                  <a:pt x="18381" y="42181"/>
                </a:cubicBezTo>
                <a:cubicBezTo>
                  <a:pt x="70766" y="49171"/>
                  <a:pt x="122888" y="53535"/>
                  <a:pt x="174747" y="55276"/>
                </a:cubicBezTo>
                <a:lnTo>
                  <a:pt x="174747" y="193902"/>
                </a:lnTo>
                <a:lnTo>
                  <a:pt x="174747" y="193902"/>
                </a:lnTo>
                <a:lnTo>
                  <a:pt x="174747" y="373943"/>
                </a:lnTo>
                <a:cubicBezTo>
                  <a:pt x="174747" y="385641"/>
                  <a:pt x="184230" y="395125"/>
                  <a:pt x="195928" y="395125"/>
                </a:cubicBezTo>
                <a:cubicBezTo>
                  <a:pt x="207626" y="395125"/>
                  <a:pt x="217109" y="385641"/>
                  <a:pt x="217109" y="373943"/>
                </a:cubicBezTo>
                <a:lnTo>
                  <a:pt x="217109" y="299809"/>
                </a:lnTo>
                <a:lnTo>
                  <a:pt x="323016" y="299809"/>
                </a:lnTo>
                <a:cubicBezTo>
                  <a:pt x="334713" y="299809"/>
                  <a:pt x="344197" y="290325"/>
                  <a:pt x="344196" y="278627"/>
                </a:cubicBezTo>
                <a:cubicBezTo>
                  <a:pt x="344196" y="274105"/>
                  <a:pt x="342749" y="269702"/>
                  <a:pt x="340067" y="266062"/>
                </a:cubicBezTo>
                <a:lnTo>
                  <a:pt x="270084" y="171058"/>
                </a:lnTo>
                <a:lnTo>
                  <a:pt x="270084" y="55461"/>
                </a:lnTo>
                <a:cubicBezTo>
                  <a:pt x="322301" y="53974"/>
                  <a:pt x="374400" y="49666"/>
                  <a:pt x="426153" y="42557"/>
                </a:cubicBezTo>
                <a:cubicBezTo>
                  <a:pt x="437737" y="40956"/>
                  <a:pt x="445832" y="30270"/>
                  <a:pt x="444236" y="18685"/>
                </a:cubicBezTo>
                <a:close/>
                <a:moveTo>
                  <a:pt x="217130" y="257446"/>
                </a:moveTo>
                <a:lnTo>
                  <a:pt x="217130" y="193902"/>
                </a:lnTo>
                <a:lnTo>
                  <a:pt x="234298" y="193902"/>
                </a:lnTo>
                <a:lnTo>
                  <a:pt x="281119" y="257446"/>
                </a:lnTo>
                <a:close/>
              </a:path>
            </a:pathLst>
          </a:custGeom>
          <a:solidFill>
            <a:srgbClr val="FFFFFF"/>
          </a:solidFill>
          <a:ln w="5259" cap="flat">
            <a:noFill/>
            <a:prstDash val="solid"/>
            <a:miter/>
          </a:ln>
        </p:spPr>
        <p:txBody>
          <a:bodyPr rtlCol="0" anchor="ctr"/>
          <a:lstStyle/>
          <a:p>
            <a:endParaRPr lang="en-GB"/>
          </a:p>
        </p:txBody>
      </p:sp>
      <p:sp>
        <p:nvSpPr>
          <p:cNvPr id="4" name="Freeform: Shape 3">
            <a:extLst>
              <a:ext uri="{FF2B5EF4-FFF2-40B4-BE49-F238E27FC236}">
                <a16:creationId xmlns:a16="http://schemas.microsoft.com/office/drawing/2014/main" id="{B0F39EC9-7ABD-4939-8286-1E366A7C5792}"/>
              </a:ext>
            </a:extLst>
          </p:cNvPr>
          <p:cNvSpPr/>
          <p:nvPr/>
        </p:nvSpPr>
        <p:spPr>
          <a:xfrm>
            <a:off x="948704" y="1244488"/>
            <a:ext cx="84725" cy="84725"/>
          </a:xfrm>
          <a:custGeom>
            <a:avLst/>
            <a:gdLst>
              <a:gd name="connsiteX0" fmla="*/ 84725 w 84725"/>
              <a:gd name="connsiteY0" fmla="*/ 42363 h 84725"/>
              <a:gd name="connsiteX1" fmla="*/ 42363 w 84725"/>
              <a:gd name="connsiteY1" fmla="*/ 84725 h 84725"/>
              <a:gd name="connsiteX2" fmla="*/ 0 w 84725"/>
              <a:gd name="connsiteY2" fmla="*/ 42363 h 84725"/>
              <a:gd name="connsiteX3" fmla="*/ 42363 w 84725"/>
              <a:gd name="connsiteY3" fmla="*/ 0 h 84725"/>
              <a:gd name="connsiteX4" fmla="*/ 84725 w 84725"/>
              <a:gd name="connsiteY4" fmla="*/ 42363 h 8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5" h="84725">
                <a:moveTo>
                  <a:pt x="84725" y="42363"/>
                </a:moveTo>
                <a:cubicBezTo>
                  <a:pt x="84725" y="65759"/>
                  <a:pt x="65759" y="84725"/>
                  <a:pt x="42363" y="84725"/>
                </a:cubicBezTo>
                <a:cubicBezTo>
                  <a:pt x="18966" y="84725"/>
                  <a:pt x="0" y="65759"/>
                  <a:pt x="0" y="42363"/>
                </a:cubicBezTo>
                <a:cubicBezTo>
                  <a:pt x="0" y="18966"/>
                  <a:pt x="18966" y="0"/>
                  <a:pt x="42363" y="0"/>
                </a:cubicBezTo>
                <a:cubicBezTo>
                  <a:pt x="65759" y="0"/>
                  <a:pt x="84725" y="18966"/>
                  <a:pt x="84725" y="42363"/>
                </a:cubicBezTo>
                <a:close/>
              </a:path>
            </a:pathLst>
          </a:custGeom>
          <a:solidFill>
            <a:schemeClr val="accent2"/>
          </a:solidFill>
          <a:ln w="5259"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BCAF99C0-C20A-46BF-9737-114351F1E51B}"/>
              </a:ext>
            </a:extLst>
          </p:cNvPr>
          <p:cNvSpPr/>
          <p:nvPr/>
        </p:nvSpPr>
        <p:spPr>
          <a:xfrm>
            <a:off x="2994583" y="1447039"/>
            <a:ext cx="147904" cy="87047"/>
          </a:xfrm>
          <a:custGeom>
            <a:avLst/>
            <a:gdLst>
              <a:gd name="connsiteX0" fmla="*/ 147905 w 147904"/>
              <a:gd name="connsiteY0" fmla="*/ 87048 h 87047"/>
              <a:gd name="connsiteX1" fmla="*/ 147905 w 147904"/>
              <a:gd name="connsiteY1" fmla="*/ 36988 h 87047"/>
              <a:gd name="connsiteX2" fmla="*/ 140509 w 147904"/>
              <a:gd name="connsiteY2" fmla="*/ 22197 h 87047"/>
              <a:gd name="connsiteX3" fmla="*/ 104455 w 147904"/>
              <a:gd name="connsiteY3" fmla="*/ 4631 h 87047"/>
              <a:gd name="connsiteX4" fmla="*/ 73952 w 147904"/>
              <a:gd name="connsiteY4" fmla="*/ 0 h 87047"/>
              <a:gd name="connsiteX5" fmla="*/ 43444 w 147904"/>
              <a:gd name="connsiteY5" fmla="*/ 4619 h 87047"/>
              <a:gd name="connsiteX6" fmla="*/ 7395 w 147904"/>
              <a:gd name="connsiteY6" fmla="*/ 22186 h 87047"/>
              <a:gd name="connsiteX7" fmla="*/ 0 w 147904"/>
              <a:gd name="connsiteY7" fmla="*/ 36976 h 87047"/>
              <a:gd name="connsiteX8" fmla="*/ 0 w 147904"/>
              <a:gd name="connsiteY8" fmla="*/ 87036 h 8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04" h="87047">
                <a:moveTo>
                  <a:pt x="147905" y="87048"/>
                </a:moveTo>
                <a:lnTo>
                  <a:pt x="147905" y="36988"/>
                </a:lnTo>
                <a:cubicBezTo>
                  <a:pt x="147782" y="31198"/>
                  <a:pt x="145068" y="25768"/>
                  <a:pt x="140509" y="22197"/>
                </a:cubicBezTo>
                <a:cubicBezTo>
                  <a:pt x="129788" y="13986"/>
                  <a:pt x="117528" y="8012"/>
                  <a:pt x="104455" y="4631"/>
                </a:cubicBezTo>
                <a:cubicBezTo>
                  <a:pt x="94568" y="1602"/>
                  <a:pt x="84291" y="43"/>
                  <a:pt x="73952" y="0"/>
                </a:cubicBezTo>
                <a:cubicBezTo>
                  <a:pt x="63623" y="179"/>
                  <a:pt x="53363" y="1732"/>
                  <a:pt x="43444" y="4619"/>
                </a:cubicBezTo>
                <a:cubicBezTo>
                  <a:pt x="30520" y="8391"/>
                  <a:pt x="18330" y="14331"/>
                  <a:pt x="7395" y="22186"/>
                </a:cubicBezTo>
                <a:cubicBezTo>
                  <a:pt x="2835" y="25756"/>
                  <a:pt x="120" y="31186"/>
                  <a:pt x="0" y="36976"/>
                </a:cubicBezTo>
                <a:lnTo>
                  <a:pt x="0" y="87036"/>
                </a:lnTo>
                <a:close/>
              </a:path>
            </a:pathLst>
          </a:custGeom>
          <a:solidFill>
            <a:schemeClr val="accent2"/>
          </a:solidFill>
          <a:ln w="5655"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C6F477D9-E8E0-4AFE-9A56-F03FC3BFC709}"/>
              </a:ext>
            </a:extLst>
          </p:cNvPr>
          <p:cNvSpPr/>
          <p:nvPr/>
        </p:nvSpPr>
        <p:spPr>
          <a:xfrm>
            <a:off x="3026029" y="1352778"/>
            <a:ext cx="85010" cy="85010"/>
          </a:xfrm>
          <a:custGeom>
            <a:avLst/>
            <a:gdLst>
              <a:gd name="connsiteX0" fmla="*/ 42505 w 85010"/>
              <a:gd name="connsiteY0" fmla="*/ 0 h 85010"/>
              <a:gd name="connsiteX1" fmla="*/ 0 w 85010"/>
              <a:gd name="connsiteY1" fmla="*/ 42505 h 85010"/>
              <a:gd name="connsiteX2" fmla="*/ 42505 w 85010"/>
              <a:gd name="connsiteY2" fmla="*/ 85011 h 85010"/>
              <a:gd name="connsiteX3" fmla="*/ 85011 w 85010"/>
              <a:gd name="connsiteY3" fmla="*/ 42505 h 85010"/>
              <a:gd name="connsiteX4" fmla="*/ 42505 w 85010"/>
              <a:gd name="connsiteY4" fmla="*/ 0 h 85010"/>
              <a:gd name="connsiteX5" fmla="*/ 42505 w 85010"/>
              <a:gd name="connsiteY5" fmla="*/ 73833 h 85010"/>
              <a:gd name="connsiteX6" fmla="*/ 17333 w 85010"/>
              <a:gd name="connsiteY6" fmla="*/ 58172 h 85010"/>
              <a:gd name="connsiteX7" fmla="*/ 67672 w 85010"/>
              <a:gd name="connsiteY7" fmla="*/ 58172 h 85010"/>
              <a:gd name="connsiteX8" fmla="*/ 42505 w 85010"/>
              <a:gd name="connsiteY8" fmla="*/ 73833 h 8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10" h="85010">
                <a:moveTo>
                  <a:pt x="42505" y="0"/>
                </a:moveTo>
                <a:cubicBezTo>
                  <a:pt x="19030" y="0"/>
                  <a:pt x="0" y="19030"/>
                  <a:pt x="0" y="42505"/>
                </a:cubicBezTo>
                <a:cubicBezTo>
                  <a:pt x="0" y="65981"/>
                  <a:pt x="19030" y="85011"/>
                  <a:pt x="42505" y="85011"/>
                </a:cubicBezTo>
                <a:cubicBezTo>
                  <a:pt x="65981" y="85011"/>
                  <a:pt x="85011" y="65981"/>
                  <a:pt x="85011" y="42505"/>
                </a:cubicBezTo>
                <a:cubicBezTo>
                  <a:pt x="85011" y="19030"/>
                  <a:pt x="65981" y="0"/>
                  <a:pt x="42505" y="0"/>
                </a:cubicBezTo>
                <a:close/>
                <a:moveTo>
                  <a:pt x="42505" y="73833"/>
                </a:moveTo>
                <a:cubicBezTo>
                  <a:pt x="31814" y="73842"/>
                  <a:pt x="22050" y="67767"/>
                  <a:pt x="17333" y="58172"/>
                </a:cubicBezTo>
                <a:lnTo>
                  <a:pt x="67672" y="58172"/>
                </a:lnTo>
                <a:cubicBezTo>
                  <a:pt x="62960" y="67768"/>
                  <a:pt x="53196" y="73844"/>
                  <a:pt x="42505" y="73833"/>
                </a:cubicBezTo>
                <a:close/>
              </a:path>
            </a:pathLst>
          </a:custGeom>
          <a:solidFill>
            <a:srgbClr val="FFFFFF"/>
          </a:solidFill>
          <a:ln w="5655"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8E4BABC-6C52-4241-9EED-DA3D46C5C513}"/>
              </a:ext>
            </a:extLst>
          </p:cNvPr>
          <p:cNvSpPr/>
          <p:nvPr/>
        </p:nvSpPr>
        <p:spPr>
          <a:xfrm rot="18900000">
            <a:off x="2983205" y="1184382"/>
            <a:ext cx="11377" cy="32180"/>
          </a:xfrm>
          <a:custGeom>
            <a:avLst/>
            <a:gdLst>
              <a:gd name="connsiteX0" fmla="*/ 0 w 11377"/>
              <a:gd name="connsiteY0" fmla="*/ 0 h 32180"/>
              <a:gd name="connsiteX1" fmla="*/ 11377 w 11377"/>
              <a:gd name="connsiteY1" fmla="*/ 0 h 32180"/>
              <a:gd name="connsiteX2" fmla="*/ 11377 w 11377"/>
              <a:gd name="connsiteY2" fmla="*/ 32181 h 32180"/>
              <a:gd name="connsiteX3" fmla="*/ 0 w 11377"/>
              <a:gd name="connsiteY3" fmla="*/ 32181 h 32180"/>
            </a:gdLst>
            <a:ahLst/>
            <a:cxnLst>
              <a:cxn ang="0">
                <a:pos x="connsiteX0" y="connsiteY0"/>
              </a:cxn>
              <a:cxn ang="0">
                <a:pos x="connsiteX1" y="connsiteY1"/>
              </a:cxn>
              <a:cxn ang="0">
                <a:pos x="connsiteX2" y="connsiteY2"/>
              </a:cxn>
              <a:cxn ang="0">
                <a:pos x="connsiteX3" y="connsiteY3"/>
              </a:cxn>
            </a:cxnLst>
            <a:rect l="l" t="t" r="r" b="b"/>
            <a:pathLst>
              <a:path w="11377" h="32180">
                <a:moveTo>
                  <a:pt x="0" y="0"/>
                </a:moveTo>
                <a:lnTo>
                  <a:pt x="11377" y="0"/>
                </a:lnTo>
                <a:lnTo>
                  <a:pt x="11377" y="32181"/>
                </a:lnTo>
                <a:lnTo>
                  <a:pt x="0" y="32181"/>
                </a:lnTo>
                <a:close/>
              </a:path>
            </a:pathLst>
          </a:custGeom>
          <a:solidFill>
            <a:srgbClr val="FFFFFF"/>
          </a:solidFill>
          <a:ln w="5655"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9C39768F-D224-4E07-B8E7-8C61CBCCC8BF}"/>
              </a:ext>
            </a:extLst>
          </p:cNvPr>
          <p:cNvSpPr/>
          <p:nvPr/>
        </p:nvSpPr>
        <p:spPr>
          <a:xfrm rot="18900000">
            <a:off x="3035375" y="1194783"/>
            <a:ext cx="32180" cy="11377"/>
          </a:xfrm>
          <a:custGeom>
            <a:avLst/>
            <a:gdLst>
              <a:gd name="connsiteX0" fmla="*/ 0 w 32180"/>
              <a:gd name="connsiteY0" fmla="*/ 0 h 11377"/>
              <a:gd name="connsiteX1" fmla="*/ 32181 w 32180"/>
              <a:gd name="connsiteY1" fmla="*/ 0 h 11377"/>
              <a:gd name="connsiteX2" fmla="*/ 32181 w 32180"/>
              <a:gd name="connsiteY2" fmla="*/ 11377 h 11377"/>
              <a:gd name="connsiteX3" fmla="*/ 0 w 32180"/>
              <a:gd name="connsiteY3" fmla="*/ 11377 h 11377"/>
            </a:gdLst>
            <a:ahLst/>
            <a:cxnLst>
              <a:cxn ang="0">
                <a:pos x="connsiteX0" y="connsiteY0"/>
              </a:cxn>
              <a:cxn ang="0">
                <a:pos x="connsiteX1" y="connsiteY1"/>
              </a:cxn>
              <a:cxn ang="0">
                <a:pos x="connsiteX2" y="connsiteY2"/>
              </a:cxn>
              <a:cxn ang="0">
                <a:pos x="connsiteX3" y="connsiteY3"/>
              </a:cxn>
            </a:cxnLst>
            <a:rect l="l" t="t" r="r" b="b"/>
            <a:pathLst>
              <a:path w="32180" h="11377">
                <a:moveTo>
                  <a:pt x="0" y="0"/>
                </a:moveTo>
                <a:lnTo>
                  <a:pt x="32181" y="0"/>
                </a:lnTo>
                <a:lnTo>
                  <a:pt x="32181" y="11377"/>
                </a:lnTo>
                <a:lnTo>
                  <a:pt x="0" y="11377"/>
                </a:lnTo>
                <a:close/>
              </a:path>
            </a:pathLst>
          </a:custGeom>
          <a:solidFill>
            <a:srgbClr val="FFFFFF"/>
          </a:solidFill>
          <a:ln w="5655"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36C436B6-F3E4-4E6F-B163-CE4DB032D614}"/>
              </a:ext>
            </a:extLst>
          </p:cNvPr>
          <p:cNvSpPr/>
          <p:nvPr/>
        </p:nvSpPr>
        <p:spPr>
          <a:xfrm>
            <a:off x="3014493" y="1172028"/>
            <a:ext cx="11377" cy="34131"/>
          </a:xfrm>
          <a:custGeom>
            <a:avLst/>
            <a:gdLst>
              <a:gd name="connsiteX0" fmla="*/ 0 w 11377"/>
              <a:gd name="connsiteY0" fmla="*/ 0 h 34131"/>
              <a:gd name="connsiteX1" fmla="*/ 11377 w 11377"/>
              <a:gd name="connsiteY1" fmla="*/ 0 h 34131"/>
              <a:gd name="connsiteX2" fmla="*/ 11377 w 11377"/>
              <a:gd name="connsiteY2" fmla="*/ 34132 h 34131"/>
              <a:gd name="connsiteX3" fmla="*/ 0 w 11377"/>
              <a:gd name="connsiteY3" fmla="*/ 34132 h 34131"/>
            </a:gdLst>
            <a:ahLst/>
            <a:cxnLst>
              <a:cxn ang="0">
                <a:pos x="connsiteX0" y="connsiteY0"/>
              </a:cxn>
              <a:cxn ang="0">
                <a:pos x="connsiteX1" y="connsiteY1"/>
              </a:cxn>
              <a:cxn ang="0">
                <a:pos x="connsiteX2" y="connsiteY2"/>
              </a:cxn>
              <a:cxn ang="0">
                <a:pos x="connsiteX3" y="connsiteY3"/>
              </a:cxn>
            </a:cxnLst>
            <a:rect l="l" t="t" r="r" b="b"/>
            <a:pathLst>
              <a:path w="11377" h="34131">
                <a:moveTo>
                  <a:pt x="0" y="0"/>
                </a:moveTo>
                <a:lnTo>
                  <a:pt x="11377" y="0"/>
                </a:lnTo>
                <a:lnTo>
                  <a:pt x="11377" y="34132"/>
                </a:lnTo>
                <a:lnTo>
                  <a:pt x="0" y="34132"/>
                </a:lnTo>
                <a:close/>
              </a:path>
            </a:pathLst>
          </a:custGeom>
          <a:solidFill>
            <a:srgbClr val="FFFFFF"/>
          </a:solidFill>
          <a:ln w="565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AF79076-8CCB-4EC0-8197-2933AF637B1F}"/>
              </a:ext>
            </a:extLst>
          </p:cNvPr>
          <p:cNvSpPr/>
          <p:nvPr/>
        </p:nvSpPr>
        <p:spPr>
          <a:xfrm>
            <a:off x="2943385" y="1228914"/>
            <a:ext cx="250299" cy="420959"/>
          </a:xfrm>
          <a:custGeom>
            <a:avLst/>
            <a:gdLst>
              <a:gd name="connsiteX0" fmla="*/ 227545 w 250299"/>
              <a:gd name="connsiteY0" fmla="*/ 201378 h 420959"/>
              <a:gd name="connsiteX1" fmla="*/ 227545 w 250299"/>
              <a:gd name="connsiteY1" fmla="*/ 358384 h 420959"/>
              <a:gd name="connsiteX2" fmla="*/ 22755 w 250299"/>
              <a:gd name="connsiteY2" fmla="*/ 358384 h 420959"/>
              <a:gd name="connsiteX3" fmla="*/ 22755 w 250299"/>
              <a:gd name="connsiteY3" fmla="*/ 62575 h 420959"/>
              <a:gd name="connsiteX4" fmla="*/ 227545 w 250299"/>
              <a:gd name="connsiteY4" fmla="*/ 62575 h 420959"/>
              <a:gd name="connsiteX5" fmla="*/ 227545 w 250299"/>
              <a:gd name="connsiteY5" fmla="*/ 128944 h 420959"/>
              <a:gd name="connsiteX6" fmla="*/ 229451 w 250299"/>
              <a:gd name="connsiteY6" fmla="*/ 127653 h 420959"/>
              <a:gd name="connsiteX7" fmla="*/ 250044 w 250299"/>
              <a:gd name="connsiteY7" fmla="*/ 121896 h 420959"/>
              <a:gd name="connsiteX8" fmla="*/ 250300 w 250299"/>
              <a:gd name="connsiteY8" fmla="*/ 121896 h 420959"/>
              <a:gd name="connsiteX9" fmla="*/ 250300 w 250299"/>
              <a:gd name="connsiteY9" fmla="*/ 22755 h 420959"/>
              <a:gd name="connsiteX10" fmla="*/ 227545 w 250299"/>
              <a:gd name="connsiteY10" fmla="*/ 0 h 420959"/>
              <a:gd name="connsiteX11" fmla="*/ 22755 w 250299"/>
              <a:gd name="connsiteY11" fmla="*/ 0 h 420959"/>
              <a:gd name="connsiteX12" fmla="*/ 0 w 250299"/>
              <a:gd name="connsiteY12" fmla="*/ 22755 h 420959"/>
              <a:gd name="connsiteX13" fmla="*/ 0 w 250299"/>
              <a:gd name="connsiteY13" fmla="*/ 398204 h 420959"/>
              <a:gd name="connsiteX14" fmla="*/ 22755 w 250299"/>
              <a:gd name="connsiteY14" fmla="*/ 420959 h 420959"/>
              <a:gd name="connsiteX15" fmla="*/ 227545 w 250299"/>
              <a:gd name="connsiteY15" fmla="*/ 420959 h 420959"/>
              <a:gd name="connsiteX16" fmla="*/ 250300 w 250299"/>
              <a:gd name="connsiteY16" fmla="*/ 398204 h 420959"/>
              <a:gd name="connsiteX17" fmla="*/ 250300 w 250299"/>
              <a:gd name="connsiteY17" fmla="*/ 238923 h 420959"/>
              <a:gd name="connsiteX18" fmla="*/ 105240 w 250299"/>
              <a:gd name="connsiteY18" fmla="*/ 22755 h 420959"/>
              <a:gd name="connsiteX19" fmla="*/ 145060 w 250299"/>
              <a:gd name="connsiteY19" fmla="*/ 22755 h 420959"/>
              <a:gd name="connsiteX20" fmla="*/ 153593 w 250299"/>
              <a:gd name="connsiteY20" fmla="*/ 31287 h 420959"/>
              <a:gd name="connsiteX21" fmla="*/ 145060 w 250299"/>
              <a:gd name="connsiteY21" fmla="*/ 39820 h 420959"/>
              <a:gd name="connsiteX22" fmla="*/ 105240 w 250299"/>
              <a:gd name="connsiteY22" fmla="*/ 39820 h 420959"/>
              <a:gd name="connsiteX23" fmla="*/ 96707 w 250299"/>
              <a:gd name="connsiteY23" fmla="*/ 31287 h 420959"/>
              <a:gd name="connsiteX24" fmla="*/ 105240 w 250299"/>
              <a:gd name="connsiteY24" fmla="*/ 22755 h 420959"/>
              <a:gd name="connsiteX25" fmla="*/ 76797 w 250299"/>
              <a:gd name="connsiteY25" fmla="*/ 22755 h 420959"/>
              <a:gd name="connsiteX26" fmla="*/ 85330 w 250299"/>
              <a:gd name="connsiteY26" fmla="*/ 31287 h 420959"/>
              <a:gd name="connsiteX27" fmla="*/ 76797 w 250299"/>
              <a:gd name="connsiteY27" fmla="*/ 39820 h 420959"/>
              <a:gd name="connsiteX28" fmla="*/ 68264 w 250299"/>
              <a:gd name="connsiteY28" fmla="*/ 31287 h 420959"/>
              <a:gd name="connsiteX29" fmla="*/ 76797 w 250299"/>
              <a:gd name="connsiteY29" fmla="*/ 22755 h 42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0299" h="420959">
                <a:moveTo>
                  <a:pt x="227545" y="201378"/>
                </a:moveTo>
                <a:lnTo>
                  <a:pt x="227545" y="358384"/>
                </a:lnTo>
                <a:lnTo>
                  <a:pt x="22755" y="358384"/>
                </a:lnTo>
                <a:lnTo>
                  <a:pt x="22755" y="62575"/>
                </a:lnTo>
                <a:lnTo>
                  <a:pt x="227545" y="62575"/>
                </a:lnTo>
                <a:lnTo>
                  <a:pt x="227545" y="128944"/>
                </a:lnTo>
                <a:cubicBezTo>
                  <a:pt x="228177" y="128506"/>
                  <a:pt x="228791" y="128051"/>
                  <a:pt x="229451" y="127653"/>
                </a:cubicBezTo>
                <a:cubicBezTo>
                  <a:pt x="235661" y="123891"/>
                  <a:pt x="242783" y="121900"/>
                  <a:pt x="250044" y="121896"/>
                </a:cubicBezTo>
                <a:lnTo>
                  <a:pt x="250300" y="121896"/>
                </a:lnTo>
                <a:lnTo>
                  <a:pt x="250300" y="22755"/>
                </a:lnTo>
                <a:cubicBezTo>
                  <a:pt x="250262" y="10203"/>
                  <a:pt x="240097" y="38"/>
                  <a:pt x="227545" y="0"/>
                </a:cubicBezTo>
                <a:lnTo>
                  <a:pt x="22755" y="0"/>
                </a:lnTo>
                <a:cubicBezTo>
                  <a:pt x="10203" y="38"/>
                  <a:pt x="38" y="10203"/>
                  <a:pt x="0" y="22755"/>
                </a:cubicBezTo>
                <a:lnTo>
                  <a:pt x="0" y="398204"/>
                </a:lnTo>
                <a:cubicBezTo>
                  <a:pt x="38" y="410756"/>
                  <a:pt x="10203" y="420921"/>
                  <a:pt x="22755" y="420959"/>
                </a:cubicBezTo>
                <a:lnTo>
                  <a:pt x="227545" y="420959"/>
                </a:lnTo>
                <a:cubicBezTo>
                  <a:pt x="240097" y="420921"/>
                  <a:pt x="250262" y="410756"/>
                  <a:pt x="250300" y="398204"/>
                </a:cubicBezTo>
                <a:lnTo>
                  <a:pt x="250300" y="238923"/>
                </a:lnTo>
                <a:close/>
                <a:moveTo>
                  <a:pt x="105240" y="22755"/>
                </a:moveTo>
                <a:lnTo>
                  <a:pt x="145060" y="22755"/>
                </a:lnTo>
                <a:cubicBezTo>
                  <a:pt x="149773" y="22755"/>
                  <a:pt x="153593" y="26575"/>
                  <a:pt x="153593" y="31287"/>
                </a:cubicBezTo>
                <a:cubicBezTo>
                  <a:pt x="153593" y="36000"/>
                  <a:pt x="149773" y="39820"/>
                  <a:pt x="145060" y="39820"/>
                </a:cubicBezTo>
                <a:lnTo>
                  <a:pt x="105240" y="39820"/>
                </a:lnTo>
                <a:cubicBezTo>
                  <a:pt x="100527" y="39820"/>
                  <a:pt x="96707" y="36000"/>
                  <a:pt x="96707" y="31287"/>
                </a:cubicBezTo>
                <a:cubicBezTo>
                  <a:pt x="96707" y="26575"/>
                  <a:pt x="100527" y="22755"/>
                  <a:pt x="105240" y="22755"/>
                </a:cubicBezTo>
                <a:close/>
                <a:moveTo>
                  <a:pt x="76797" y="22755"/>
                </a:moveTo>
                <a:cubicBezTo>
                  <a:pt x="81509" y="22755"/>
                  <a:pt x="85330" y="26575"/>
                  <a:pt x="85330" y="31287"/>
                </a:cubicBezTo>
                <a:cubicBezTo>
                  <a:pt x="85330" y="36000"/>
                  <a:pt x="81509" y="39820"/>
                  <a:pt x="76797" y="39820"/>
                </a:cubicBezTo>
                <a:cubicBezTo>
                  <a:pt x="72084" y="39820"/>
                  <a:pt x="68264" y="36000"/>
                  <a:pt x="68264" y="31287"/>
                </a:cubicBezTo>
                <a:cubicBezTo>
                  <a:pt x="68264" y="26575"/>
                  <a:pt x="72084" y="22755"/>
                  <a:pt x="76797" y="22755"/>
                </a:cubicBezTo>
                <a:close/>
              </a:path>
            </a:pathLst>
          </a:custGeom>
          <a:solidFill>
            <a:srgbClr val="FFFFFF"/>
          </a:solidFill>
          <a:ln w="565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1F72823D-28AA-42BA-AB30-8A17FEC3E219}"/>
              </a:ext>
            </a:extLst>
          </p:cNvPr>
          <p:cNvSpPr/>
          <p:nvPr/>
        </p:nvSpPr>
        <p:spPr>
          <a:xfrm>
            <a:off x="3166379" y="1367877"/>
            <a:ext cx="135388" cy="327056"/>
          </a:xfrm>
          <a:custGeom>
            <a:avLst/>
            <a:gdLst>
              <a:gd name="connsiteX0" fmla="*/ 44371 w 135388"/>
              <a:gd name="connsiteY0" fmla="*/ 111338 h 327056"/>
              <a:gd name="connsiteX1" fmla="*/ 44371 w 135388"/>
              <a:gd name="connsiteY1" fmla="*/ 259242 h 327056"/>
              <a:gd name="connsiteX2" fmla="*/ 4551 w 135388"/>
              <a:gd name="connsiteY2" fmla="*/ 299062 h 327056"/>
              <a:gd name="connsiteX3" fmla="*/ 0 w 135388"/>
              <a:gd name="connsiteY3" fmla="*/ 298408 h 327056"/>
              <a:gd name="connsiteX4" fmla="*/ 34132 w 135388"/>
              <a:gd name="connsiteY4" fmla="*/ 322818 h 327056"/>
              <a:gd name="connsiteX5" fmla="*/ 63047 w 135388"/>
              <a:gd name="connsiteY5" fmla="*/ 320782 h 327056"/>
              <a:gd name="connsiteX6" fmla="*/ 128324 w 135388"/>
              <a:gd name="connsiteY6" fmla="*/ 258673 h 327056"/>
              <a:gd name="connsiteX7" fmla="*/ 131481 w 135388"/>
              <a:gd name="connsiteY7" fmla="*/ 229445 h 327056"/>
              <a:gd name="connsiteX8" fmla="*/ 108420 w 135388"/>
              <a:gd name="connsiteY8" fmla="*/ 195353 h 327056"/>
              <a:gd name="connsiteX9" fmla="*/ 108420 w 135388"/>
              <a:gd name="connsiteY9" fmla="*/ 195222 h 327056"/>
              <a:gd name="connsiteX10" fmla="*/ 85153 w 135388"/>
              <a:gd name="connsiteY10" fmla="*/ 77354 h 327056"/>
              <a:gd name="connsiteX11" fmla="*/ 83276 w 135388"/>
              <a:gd name="connsiteY11" fmla="*/ 71961 h 327056"/>
              <a:gd name="connsiteX12" fmla="*/ 81569 w 135388"/>
              <a:gd name="connsiteY12" fmla="*/ 68417 h 327056"/>
              <a:gd name="connsiteX13" fmla="*/ 46778 w 135388"/>
              <a:gd name="connsiteY13" fmla="*/ 10979 h 327056"/>
              <a:gd name="connsiteX14" fmla="*/ 15527 w 135388"/>
              <a:gd name="connsiteY14" fmla="*/ 3290 h 327056"/>
              <a:gd name="connsiteX15" fmla="*/ 7839 w 135388"/>
              <a:gd name="connsiteY15" fmla="*/ 34541 h 327056"/>
              <a:gd name="connsiteX16" fmla="*/ 41157 w 135388"/>
              <a:gd name="connsiteY16" fmla="*/ 89510 h 327056"/>
              <a:gd name="connsiteX17" fmla="*/ 44497 w 135388"/>
              <a:gd name="connsiteY17" fmla="*/ 106440 h 32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5388" h="327056">
                <a:moveTo>
                  <a:pt x="44371" y="111338"/>
                </a:moveTo>
                <a:lnTo>
                  <a:pt x="44371" y="259242"/>
                </a:lnTo>
                <a:cubicBezTo>
                  <a:pt x="44346" y="281224"/>
                  <a:pt x="26533" y="299037"/>
                  <a:pt x="4551" y="299062"/>
                </a:cubicBezTo>
                <a:lnTo>
                  <a:pt x="0" y="298408"/>
                </a:lnTo>
                <a:lnTo>
                  <a:pt x="34132" y="322818"/>
                </a:lnTo>
                <a:cubicBezTo>
                  <a:pt x="43012" y="329160"/>
                  <a:pt x="55144" y="328306"/>
                  <a:pt x="63047" y="320782"/>
                </a:cubicBezTo>
                <a:lnTo>
                  <a:pt x="128324" y="258673"/>
                </a:lnTo>
                <a:cubicBezTo>
                  <a:pt x="136374" y="251009"/>
                  <a:pt x="137709" y="238651"/>
                  <a:pt x="131481" y="229445"/>
                </a:cubicBezTo>
                <a:lnTo>
                  <a:pt x="108420" y="195353"/>
                </a:lnTo>
                <a:lnTo>
                  <a:pt x="108420" y="195222"/>
                </a:lnTo>
                <a:lnTo>
                  <a:pt x="85153" y="77354"/>
                </a:lnTo>
                <a:cubicBezTo>
                  <a:pt x="84758" y="75484"/>
                  <a:pt x="84128" y="73672"/>
                  <a:pt x="83276" y="71961"/>
                </a:cubicBezTo>
                <a:cubicBezTo>
                  <a:pt x="82813" y="70731"/>
                  <a:pt x="82242" y="69545"/>
                  <a:pt x="81569" y="68417"/>
                </a:cubicBezTo>
                <a:lnTo>
                  <a:pt x="46778" y="10979"/>
                </a:lnTo>
                <a:cubicBezTo>
                  <a:pt x="40271" y="226"/>
                  <a:pt x="26280" y="-3216"/>
                  <a:pt x="15527" y="3290"/>
                </a:cubicBezTo>
                <a:cubicBezTo>
                  <a:pt x="4774" y="9797"/>
                  <a:pt x="1332" y="23788"/>
                  <a:pt x="7839" y="34541"/>
                </a:cubicBezTo>
                <a:lnTo>
                  <a:pt x="41157" y="89510"/>
                </a:lnTo>
                <a:lnTo>
                  <a:pt x="44497" y="106440"/>
                </a:lnTo>
                <a:close/>
              </a:path>
            </a:pathLst>
          </a:custGeom>
          <a:solidFill>
            <a:srgbClr val="FFFFFF"/>
          </a:solidFill>
          <a:ln w="5655" cap="flat">
            <a:noFill/>
            <a:prstDash val="solid"/>
            <a:miter/>
          </a:ln>
        </p:spPr>
        <p:txBody>
          <a:bodyPr rtlCol="0" anchor="ctr"/>
          <a:lstStyle/>
          <a:p>
            <a:endParaRPr lang="en-GB"/>
          </a:p>
        </p:txBody>
      </p:sp>
      <p:sp>
        <p:nvSpPr>
          <p:cNvPr id="19" name="Graphic 55" descr="DNA with solid fill">
            <a:extLst>
              <a:ext uri="{FF2B5EF4-FFF2-40B4-BE49-F238E27FC236}">
                <a16:creationId xmlns:a16="http://schemas.microsoft.com/office/drawing/2014/main" id="{480BF677-A29C-4508-B78D-F722E7079184}"/>
              </a:ext>
            </a:extLst>
          </p:cNvPr>
          <p:cNvSpPr/>
          <p:nvPr/>
        </p:nvSpPr>
        <p:spPr>
          <a:xfrm>
            <a:off x="5129254" y="1245199"/>
            <a:ext cx="224979" cy="449959"/>
          </a:xfrm>
          <a:custGeom>
            <a:avLst/>
            <a:gdLst>
              <a:gd name="connsiteX0" fmla="*/ 224980 w 224979"/>
              <a:gd name="connsiteY0" fmla="*/ 224980 h 449959"/>
              <a:gd name="connsiteX1" fmla="*/ 144703 w 224979"/>
              <a:gd name="connsiteY1" fmla="*/ 112490 h 449959"/>
              <a:gd name="connsiteX2" fmla="*/ 224980 w 224979"/>
              <a:gd name="connsiteY2" fmla="*/ 0 h 449959"/>
              <a:gd name="connsiteX3" fmla="*/ 194301 w 224979"/>
              <a:gd name="connsiteY3" fmla="*/ 0 h 449959"/>
              <a:gd name="connsiteX4" fmla="*/ 190210 w 224979"/>
              <a:gd name="connsiteY4" fmla="*/ 25566 h 449959"/>
              <a:gd name="connsiteX5" fmla="*/ 34770 w 224979"/>
              <a:gd name="connsiteY5" fmla="*/ 25566 h 449959"/>
              <a:gd name="connsiteX6" fmla="*/ 30679 w 224979"/>
              <a:gd name="connsiteY6" fmla="*/ 0 h 449959"/>
              <a:gd name="connsiteX7" fmla="*/ 0 w 224979"/>
              <a:gd name="connsiteY7" fmla="*/ 0 h 449959"/>
              <a:gd name="connsiteX8" fmla="*/ 80277 w 224979"/>
              <a:gd name="connsiteY8" fmla="*/ 112490 h 449959"/>
              <a:gd name="connsiteX9" fmla="*/ 0 w 224979"/>
              <a:gd name="connsiteY9" fmla="*/ 224980 h 449959"/>
              <a:gd name="connsiteX10" fmla="*/ 80277 w 224979"/>
              <a:gd name="connsiteY10" fmla="*/ 337981 h 449959"/>
              <a:gd name="connsiteX11" fmla="*/ 0 w 224979"/>
              <a:gd name="connsiteY11" fmla="*/ 449960 h 449959"/>
              <a:gd name="connsiteX12" fmla="*/ 30679 w 224979"/>
              <a:gd name="connsiteY12" fmla="*/ 449960 h 449959"/>
              <a:gd name="connsiteX13" fmla="*/ 34770 w 224979"/>
              <a:gd name="connsiteY13" fmla="*/ 424394 h 449959"/>
              <a:gd name="connsiteX14" fmla="*/ 190210 w 224979"/>
              <a:gd name="connsiteY14" fmla="*/ 424394 h 449959"/>
              <a:gd name="connsiteX15" fmla="*/ 194301 w 224979"/>
              <a:gd name="connsiteY15" fmla="*/ 449960 h 449959"/>
              <a:gd name="connsiteX16" fmla="*/ 224980 w 224979"/>
              <a:gd name="connsiteY16" fmla="*/ 449960 h 449959"/>
              <a:gd name="connsiteX17" fmla="*/ 144703 w 224979"/>
              <a:gd name="connsiteY17" fmla="*/ 337981 h 449959"/>
              <a:gd name="connsiteX18" fmla="*/ 224980 w 224979"/>
              <a:gd name="connsiteY18" fmla="*/ 224980 h 449959"/>
              <a:gd name="connsiteX19" fmla="*/ 30679 w 224979"/>
              <a:gd name="connsiteY19" fmla="*/ 224980 h 449959"/>
              <a:gd name="connsiteX20" fmla="*/ 34770 w 224979"/>
              <a:gd name="connsiteY20" fmla="*/ 199414 h 449959"/>
              <a:gd name="connsiteX21" fmla="*/ 190722 w 224979"/>
              <a:gd name="connsiteY21" fmla="*/ 199414 h 449959"/>
              <a:gd name="connsiteX22" fmla="*/ 194812 w 224979"/>
              <a:gd name="connsiteY22" fmla="*/ 224980 h 449959"/>
              <a:gd name="connsiteX23" fmla="*/ 190722 w 224979"/>
              <a:gd name="connsiteY23" fmla="*/ 250546 h 449959"/>
              <a:gd name="connsiteX24" fmla="*/ 34770 w 224979"/>
              <a:gd name="connsiteY24" fmla="*/ 250546 h 449959"/>
              <a:gd name="connsiteX25" fmla="*/ 30679 w 224979"/>
              <a:gd name="connsiteY25" fmla="*/ 224980 h 449959"/>
              <a:gd name="connsiteX26" fmla="*/ 54200 w 224979"/>
              <a:gd name="connsiteY26" fmla="*/ 56245 h 449959"/>
              <a:gd name="connsiteX27" fmla="*/ 170269 w 224979"/>
              <a:gd name="connsiteY27" fmla="*/ 56245 h 449959"/>
              <a:gd name="connsiteX28" fmla="*/ 111979 w 224979"/>
              <a:gd name="connsiteY28" fmla="*/ 95105 h 449959"/>
              <a:gd name="connsiteX29" fmla="*/ 54200 w 224979"/>
              <a:gd name="connsiteY29" fmla="*/ 56245 h 449959"/>
              <a:gd name="connsiteX30" fmla="*/ 112490 w 224979"/>
              <a:gd name="connsiteY30" fmla="*/ 129875 h 449959"/>
              <a:gd name="connsiteX31" fmla="*/ 170780 w 224979"/>
              <a:gd name="connsiteY31" fmla="*/ 168735 h 449959"/>
              <a:gd name="connsiteX32" fmla="*/ 54200 w 224979"/>
              <a:gd name="connsiteY32" fmla="*/ 168735 h 449959"/>
              <a:gd name="connsiteX33" fmla="*/ 112490 w 224979"/>
              <a:gd name="connsiteY33" fmla="*/ 129875 h 449959"/>
              <a:gd name="connsiteX34" fmla="*/ 112490 w 224979"/>
              <a:gd name="connsiteY34" fmla="*/ 355366 h 449959"/>
              <a:gd name="connsiteX35" fmla="*/ 170269 w 224979"/>
              <a:gd name="connsiteY35" fmla="*/ 393715 h 449959"/>
              <a:gd name="connsiteX36" fmla="*/ 54711 w 224979"/>
              <a:gd name="connsiteY36" fmla="*/ 393715 h 449959"/>
              <a:gd name="connsiteX37" fmla="*/ 112490 w 224979"/>
              <a:gd name="connsiteY37" fmla="*/ 355366 h 449959"/>
              <a:gd name="connsiteX38" fmla="*/ 112490 w 224979"/>
              <a:gd name="connsiteY38" fmla="*/ 320596 h 449959"/>
              <a:gd name="connsiteX39" fmla="*/ 53688 w 224979"/>
              <a:gd name="connsiteY39" fmla="*/ 281225 h 449959"/>
              <a:gd name="connsiteX40" fmla="*/ 171291 w 224979"/>
              <a:gd name="connsiteY40" fmla="*/ 281225 h 449959"/>
              <a:gd name="connsiteX41" fmla="*/ 112490 w 224979"/>
              <a:gd name="connsiteY41" fmla="*/ 320596 h 44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4979" h="449959">
                <a:moveTo>
                  <a:pt x="224980" y="224980"/>
                </a:moveTo>
                <a:cubicBezTo>
                  <a:pt x="224980" y="166690"/>
                  <a:pt x="186120" y="136011"/>
                  <a:pt x="144703" y="112490"/>
                </a:cubicBezTo>
                <a:cubicBezTo>
                  <a:pt x="186120" y="88458"/>
                  <a:pt x="224980" y="58290"/>
                  <a:pt x="224980" y="0"/>
                </a:cubicBezTo>
                <a:lnTo>
                  <a:pt x="194301" y="0"/>
                </a:lnTo>
                <a:cubicBezTo>
                  <a:pt x="194301" y="9204"/>
                  <a:pt x="192767" y="17896"/>
                  <a:pt x="190210" y="25566"/>
                </a:cubicBezTo>
                <a:lnTo>
                  <a:pt x="34770" y="25566"/>
                </a:lnTo>
                <a:cubicBezTo>
                  <a:pt x="32213" y="17896"/>
                  <a:pt x="30679" y="9204"/>
                  <a:pt x="30679" y="0"/>
                </a:cubicBezTo>
                <a:lnTo>
                  <a:pt x="0" y="0"/>
                </a:lnTo>
                <a:cubicBezTo>
                  <a:pt x="0" y="58290"/>
                  <a:pt x="38860" y="88458"/>
                  <a:pt x="80277" y="112490"/>
                </a:cubicBezTo>
                <a:cubicBezTo>
                  <a:pt x="38860" y="136011"/>
                  <a:pt x="0" y="166690"/>
                  <a:pt x="0" y="224980"/>
                </a:cubicBezTo>
                <a:cubicBezTo>
                  <a:pt x="0" y="283781"/>
                  <a:pt x="38860" y="314460"/>
                  <a:pt x="80277" y="337981"/>
                </a:cubicBezTo>
                <a:cubicBezTo>
                  <a:pt x="38860" y="361502"/>
                  <a:pt x="0" y="391669"/>
                  <a:pt x="0" y="449960"/>
                </a:cubicBezTo>
                <a:lnTo>
                  <a:pt x="30679" y="449960"/>
                </a:lnTo>
                <a:cubicBezTo>
                  <a:pt x="30679" y="440245"/>
                  <a:pt x="32213" y="432063"/>
                  <a:pt x="34770" y="424394"/>
                </a:cubicBezTo>
                <a:lnTo>
                  <a:pt x="190210" y="424394"/>
                </a:lnTo>
                <a:cubicBezTo>
                  <a:pt x="192767" y="432063"/>
                  <a:pt x="194301" y="440245"/>
                  <a:pt x="194301" y="449960"/>
                </a:cubicBezTo>
                <a:lnTo>
                  <a:pt x="224980" y="449960"/>
                </a:lnTo>
                <a:cubicBezTo>
                  <a:pt x="224980" y="391669"/>
                  <a:pt x="186120" y="361502"/>
                  <a:pt x="144703" y="337981"/>
                </a:cubicBezTo>
                <a:cubicBezTo>
                  <a:pt x="186120" y="314460"/>
                  <a:pt x="224980" y="283781"/>
                  <a:pt x="224980" y="224980"/>
                </a:cubicBezTo>
                <a:close/>
                <a:moveTo>
                  <a:pt x="30679" y="224980"/>
                </a:moveTo>
                <a:cubicBezTo>
                  <a:pt x="30679" y="215776"/>
                  <a:pt x="32213" y="207084"/>
                  <a:pt x="34770" y="199414"/>
                </a:cubicBezTo>
                <a:lnTo>
                  <a:pt x="190722" y="199414"/>
                </a:lnTo>
                <a:cubicBezTo>
                  <a:pt x="193278" y="207084"/>
                  <a:pt x="194812" y="215776"/>
                  <a:pt x="194812" y="224980"/>
                </a:cubicBezTo>
                <a:cubicBezTo>
                  <a:pt x="194812" y="234184"/>
                  <a:pt x="193278" y="242876"/>
                  <a:pt x="190722" y="250546"/>
                </a:cubicBezTo>
                <a:lnTo>
                  <a:pt x="34770" y="250546"/>
                </a:lnTo>
                <a:cubicBezTo>
                  <a:pt x="32213" y="242876"/>
                  <a:pt x="30679" y="234184"/>
                  <a:pt x="30679" y="224980"/>
                </a:cubicBezTo>
                <a:close/>
                <a:moveTo>
                  <a:pt x="54200" y="56245"/>
                </a:moveTo>
                <a:lnTo>
                  <a:pt x="170269" y="56245"/>
                </a:lnTo>
                <a:cubicBezTo>
                  <a:pt x="155441" y="71073"/>
                  <a:pt x="134477" y="82833"/>
                  <a:pt x="111979" y="95105"/>
                </a:cubicBezTo>
                <a:cubicBezTo>
                  <a:pt x="89992" y="82833"/>
                  <a:pt x="69028" y="71073"/>
                  <a:pt x="54200" y="56245"/>
                </a:cubicBezTo>
                <a:close/>
                <a:moveTo>
                  <a:pt x="112490" y="129875"/>
                </a:moveTo>
                <a:cubicBezTo>
                  <a:pt x="134988" y="142146"/>
                  <a:pt x="155952" y="153907"/>
                  <a:pt x="170780" y="168735"/>
                </a:cubicBezTo>
                <a:lnTo>
                  <a:pt x="54200" y="168735"/>
                </a:lnTo>
                <a:cubicBezTo>
                  <a:pt x="69028" y="153907"/>
                  <a:pt x="89992" y="141635"/>
                  <a:pt x="112490" y="129875"/>
                </a:cubicBezTo>
                <a:close/>
                <a:moveTo>
                  <a:pt x="112490" y="355366"/>
                </a:moveTo>
                <a:cubicBezTo>
                  <a:pt x="134988" y="367126"/>
                  <a:pt x="155441" y="378886"/>
                  <a:pt x="170269" y="393715"/>
                </a:cubicBezTo>
                <a:lnTo>
                  <a:pt x="54711" y="393715"/>
                </a:lnTo>
                <a:cubicBezTo>
                  <a:pt x="69539" y="378886"/>
                  <a:pt x="89992" y="367126"/>
                  <a:pt x="112490" y="355366"/>
                </a:cubicBezTo>
                <a:close/>
                <a:moveTo>
                  <a:pt x="112490" y="320596"/>
                </a:moveTo>
                <a:cubicBezTo>
                  <a:pt x="89481" y="308325"/>
                  <a:pt x="68517" y="296564"/>
                  <a:pt x="53688" y="281225"/>
                </a:cubicBezTo>
                <a:lnTo>
                  <a:pt x="171291" y="281225"/>
                </a:lnTo>
                <a:cubicBezTo>
                  <a:pt x="156463" y="296564"/>
                  <a:pt x="135499" y="308325"/>
                  <a:pt x="112490" y="320596"/>
                </a:cubicBezTo>
                <a:close/>
              </a:path>
            </a:pathLst>
          </a:custGeom>
          <a:solidFill>
            <a:srgbClr val="FFFFFF"/>
          </a:solidFill>
          <a:ln w="506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6945CF0-E37B-4D4E-8AF9-74534F4F5632}"/>
              </a:ext>
            </a:extLst>
          </p:cNvPr>
          <p:cNvSpPr/>
          <p:nvPr/>
        </p:nvSpPr>
        <p:spPr>
          <a:xfrm>
            <a:off x="7512031" y="1301065"/>
            <a:ext cx="34131" cy="170659"/>
          </a:xfrm>
          <a:custGeom>
            <a:avLst/>
            <a:gdLst>
              <a:gd name="connsiteX0" fmla="*/ 0 w 34131"/>
              <a:gd name="connsiteY0" fmla="*/ 0 h 170659"/>
              <a:gd name="connsiteX1" fmla="*/ 34132 w 34131"/>
              <a:gd name="connsiteY1" fmla="*/ 0 h 170659"/>
              <a:gd name="connsiteX2" fmla="*/ 34132 w 34131"/>
              <a:gd name="connsiteY2" fmla="*/ 170659 h 170659"/>
              <a:gd name="connsiteX3" fmla="*/ 0 w 34131"/>
              <a:gd name="connsiteY3" fmla="*/ 170659 h 170659"/>
            </a:gdLst>
            <a:ahLst/>
            <a:cxnLst>
              <a:cxn ang="0">
                <a:pos x="connsiteX0" y="connsiteY0"/>
              </a:cxn>
              <a:cxn ang="0">
                <a:pos x="connsiteX1" y="connsiteY1"/>
              </a:cxn>
              <a:cxn ang="0">
                <a:pos x="connsiteX2" y="connsiteY2"/>
              </a:cxn>
              <a:cxn ang="0">
                <a:pos x="connsiteX3" y="connsiteY3"/>
              </a:cxn>
            </a:cxnLst>
            <a:rect l="l" t="t" r="r" b="b"/>
            <a:pathLst>
              <a:path w="34131" h="170659">
                <a:moveTo>
                  <a:pt x="0" y="0"/>
                </a:moveTo>
                <a:lnTo>
                  <a:pt x="34132" y="0"/>
                </a:lnTo>
                <a:lnTo>
                  <a:pt x="34132" y="170659"/>
                </a:lnTo>
                <a:lnTo>
                  <a:pt x="0" y="170659"/>
                </a:lnTo>
                <a:close/>
              </a:path>
            </a:pathLst>
          </a:custGeom>
          <a:solidFill>
            <a:srgbClr val="FFFFFF"/>
          </a:solidFill>
          <a:ln w="565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E938216D-9DD5-40A5-B853-152D6BD71D9E}"/>
              </a:ext>
            </a:extLst>
          </p:cNvPr>
          <p:cNvSpPr/>
          <p:nvPr/>
        </p:nvSpPr>
        <p:spPr>
          <a:xfrm>
            <a:off x="7580294" y="1301065"/>
            <a:ext cx="125149" cy="170659"/>
          </a:xfrm>
          <a:custGeom>
            <a:avLst/>
            <a:gdLst>
              <a:gd name="connsiteX0" fmla="*/ 79641 w 125149"/>
              <a:gd name="connsiteY0" fmla="*/ 34132 h 170659"/>
              <a:gd name="connsiteX1" fmla="*/ 91018 w 125149"/>
              <a:gd name="connsiteY1" fmla="*/ 45509 h 170659"/>
              <a:gd name="connsiteX2" fmla="*/ 91018 w 125149"/>
              <a:gd name="connsiteY2" fmla="*/ 125150 h 170659"/>
              <a:gd name="connsiteX3" fmla="*/ 79641 w 125149"/>
              <a:gd name="connsiteY3" fmla="*/ 136527 h 170659"/>
              <a:gd name="connsiteX4" fmla="*/ 45509 w 125149"/>
              <a:gd name="connsiteY4" fmla="*/ 136527 h 170659"/>
              <a:gd name="connsiteX5" fmla="*/ 34132 w 125149"/>
              <a:gd name="connsiteY5" fmla="*/ 125150 h 170659"/>
              <a:gd name="connsiteX6" fmla="*/ 34132 w 125149"/>
              <a:gd name="connsiteY6" fmla="*/ 45509 h 170659"/>
              <a:gd name="connsiteX7" fmla="*/ 45509 w 125149"/>
              <a:gd name="connsiteY7" fmla="*/ 34132 h 170659"/>
              <a:gd name="connsiteX8" fmla="*/ 79641 w 125149"/>
              <a:gd name="connsiteY8" fmla="*/ 34132 h 170659"/>
              <a:gd name="connsiteX9" fmla="*/ 79641 w 125149"/>
              <a:gd name="connsiteY9" fmla="*/ 0 h 170659"/>
              <a:gd name="connsiteX10" fmla="*/ 45509 w 125149"/>
              <a:gd name="connsiteY10" fmla="*/ 0 h 170659"/>
              <a:gd name="connsiteX11" fmla="*/ 0 w 125149"/>
              <a:gd name="connsiteY11" fmla="*/ 45509 h 170659"/>
              <a:gd name="connsiteX12" fmla="*/ 0 w 125149"/>
              <a:gd name="connsiteY12" fmla="*/ 125150 h 170659"/>
              <a:gd name="connsiteX13" fmla="*/ 45509 w 125149"/>
              <a:gd name="connsiteY13" fmla="*/ 170659 h 170659"/>
              <a:gd name="connsiteX14" fmla="*/ 79641 w 125149"/>
              <a:gd name="connsiteY14" fmla="*/ 170659 h 170659"/>
              <a:gd name="connsiteX15" fmla="*/ 125150 w 125149"/>
              <a:gd name="connsiteY15" fmla="*/ 125150 h 170659"/>
              <a:gd name="connsiteX16" fmla="*/ 125150 w 125149"/>
              <a:gd name="connsiteY16" fmla="*/ 45509 h 170659"/>
              <a:gd name="connsiteX17" fmla="*/ 79641 w 125149"/>
              <a:gd name="connsiteY17" fmla="*/ 0 h 17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149" h="170659">
                <a:moveTo>
                  <a:pt x="79641" y="34132"/>
                </a:moveTo>
                <a:cubicBezTo>
                  <a:pt x="85925" y="34132"/>
                  <a:pt x="91018" y="39225"/>
                  <a:pt x="91018" y="45509"/>
                </a:cubicBezTo>
                <a:lnTo>
                  <a:pt x="91018" y="125150"/>
                </a:lnTo>
                <a:cubicBezTo>
                  <a:pt x="91018" y="131434"/>
                  <a:pt x="85925" y="136527"/>
                  <a:pt x="79641" y="136527"/>
                </a:cubicBezTo>
                <a:lnTo>
                  <a:pt x="45509" y="136527"/>
                </a:lnTo>
                <a:cubicBezTo>
                  <a:pt x="39225" y="136527"/>
                  <a:pt x="34132" y="131434"/>
                  <a:pt x="34132" y="125150"/>
                </a:cubicBezTo>
                <a:lnTo>
                  <a:pt x="34132" y="45509"/>
                </a:lnTo>
                <a:cubicBezTo>
                  <a:pt x="34132" y="39225"/>
                  <a:pt x="39225" y="34132"/>
                  <a:pt x="45509" y="34132"/>
                </a:cubicBezTo>
                <a:lnTo>
                  <a:pt x="79641" y="34132"/>
                </a:lnTo>
                <a:moveTo>
                  <a:pt x="79641" y="0"/>
                </a:moveTo>
                <a:lnTo>
                  <a:pt x="45509" y="0"/>
                </a:lnTo>
                <a:cubicBezTo>
                  <a:pt x="20375" y="0"/>
                  <a:pt x="0" y="20375"/>
                  <a:pt x="0" y="45509"/>
                </a:cubicBezTo>
                <a:lnTo>
                  <a:pt x="0" y="125150"/>
                </a:lnTo>
                <a:cubicBezTo>
                  <a:pt x="0" y="150284"/>
                  <a:pt x="20375" y="170659"/>
                  <a:pt x="45509" y="170659"/>
                </a:cubicBezTo>
                <a:lnTo>
                  <a:pt x="79641" y="170659"/>
                </a:lnTo>
                <a:cubicBezTo>
                  <a:pt x="104775" y="170659"/>
                  <a:pt x="125150" y="150284"/>
                  <a:pt x="125150" y="125150"/>
                </a:cubicBezTo>
                <a:lnTo>
                  <a:pt x="125150" y="45509"/>
                </a:lnTo>
                <a:cubicBezTo>
                  <a:pt x="125150" y="20375"/>
                  <a:pt x="104775" y="0"/>
                  <a:pt x="79641" y="0"/>
                </a:cubicBezTo>
                <a:close/>
              </a:path>
            </a:pathLst>
          </a:custGeom>
          <a:solidFill>
            <a:srgbClr val="FFFFFF"/>
          </a:solidFill>
          <a:ln w="565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9FE6D38B-0984-4147-9477-3490B820DC35}"/>
              </a:ext>
            </a:extLst>
          </p:cNvPr>
          <p:cNvSpPr/>
          <p:nvPr/>
        </p:nvSpPr>
        <p:spPr>
          <a:xfrm>
            <a:off x="7739576" y="1301065"/>
            <a:ext cx="34131" cy="170659"/>
          </a:xfrm>
          <a:custGeom>
            <a:avLst/>
            <a:gdLst>
              <a:gd name="connsiteX0" fmla="*/ 0 w 34131"/>
              <a:gd name="connsiteY0" fmla="*/ 0 h 170659"/>
              <a:gd name="connsiteX1" fmla="*/ 34132 w 34131"/>
              <a:gd name="connsiteY1" fmla="*/ 0 h 170659"/>
              <a:gd name="connsiteX2" fmla="*/ 34132 w 34131"/>
              <a:gd name="connsiteY2" fmla="*/ 170659 h 170659"/>
              <a:gd name="connsiteX3" fmla="*/ 0 w 34131"/>
              <a:gd name="connsiteY3" fmla="*/ 170659 h 170659"/>
            </a:gdLst>
            <a:ahLst/>
            <a:cxnLst>
              <a:cxn ang="0">
                <a:pos x="connsiteX0" y="connsiteY0"/>
              </a:cxn>
              <a:cxn ang="0">
                <a:pos x="connsiteX1" y="connsiteY1"/>
              </a:cxn>
              <a:cxn ang="0">
                <a:pos x="connsiteX2" y="connsiteY2"/>
              </a:cxn>
              <a:cxn ang="0">
                <a:pos x="connsiteX3" y="connsiteY3"/>
              </a:cxn>
            </a:cxnLst>
            <a:rect l="l" t="t" r="r" b="b"/>
            <a:pathLst>
              <a:path w="34131" h="170659">
                <a:moveTo>
                  <a:pt x="0" y="0"/>
                </a:moveTo>
                <a:lnTo>
                  <a:pt x="34132" y="0"/>
                </a:lnTo>
                <a:lnTo>
                  <a:pt x="34132" y="170659"/>
                </a:lnTo>
                <a:lnTo>
                  <a:pt x="0" y="170659"/>
                </a:lnTo>
                <a:close/>
              </a:path>
            </a:pathLst>
          </a:custGeom>
          <a:solidFill>
            <a:schemeClr val="accent2"/>
          </a:solidFill>
          <a:ln w="565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B4106E37-BE5C-4859-9D6A-779935E29DBA}"/>
              </a:ext>
            </a:extLst>
          </p:cNvPr>
          <p:cNvSpPr/>
          <p:nvPr/>
        </p:nvSpPr>
        <p:spPr>
          <a:xfrm>
            <a:off x="7807840" y="1301065"/>
            <a:ext cx="125149" cy="170659"/>
          </a:xfrm>
          <a:custGeom>
            <a:avLst/>
            <a:gdLst>
              <a:gd name="connsiteX0" fmla="*/ 79641 w 125149"/>
              <a:gd name="connsiteY0" fmla="*/ 34132 h 170659"/>
              <a:gd name="connsiteX1" fmla="*/ 91018 w 125149"/>
              <a:gd name="connsiteY1" fmla="*/ 45509 h 170659"/>
              <a:gd name="connsiteX2" fmla="*/ 91018 w 125149"/>
              <a:gd name="connsiteY2" fmla="*/ 125150 h 170659"/>
              <a:gd name="connsiteX3" fmla="*/ 79641 w 125149"/>
              <a:gd name="connsiteY3" fmla="*/ 136527 h 170659"/>
              <a:gd name="connsiteX4" fmla="*/ 45509 w 125149"/>
              <a:gd name="connsiteY4" fmla="*/ 136527 h 170659"/>
              <a:gd name="connsiteX5" fmla="*/ 34132 w 125149"/>
              <a:gd name="connsiteY5" fmla="*/ 125150 h 170659"/>
              <a:gd name="connsiteX6" fmla="*/ 34132 w 125149"/>
              <a:gd name="connsiteY6" fmla="*/ 45509 h 170659"/>
              <a:gd name="connsiteX7" fmla="*/ 45509 w 125149"/>
              <a:gd name="connsiteY7" fmla="*/ 34132 h 170659"/>
              <a:gd name="connsiteX8" fmla="*/ 79641 w 125149"/>
              <a:gd name="connsiteY8" fmla="*/ 34132 h 170659"/>
              <a:gd name="connsiteX9" fmla="*/ 79641 w 125149"/>
              <a:gd name="connsiteY9" fmla="*/ 0 h 170659"/>
              <a:gd name="connsiteX10" fmla="*/ 45509 w 125149"/>
              <a:gd name="connsiteY10" fmla="*/ 0 h 170659"/>
              <a:gd name="connsiteX11" fmla="*/ 0 w 125149"/>
              <a:gd name="connsiteY11" fmla="*/ 45509 h 170659"/>
              <a:gd name="connsiteX12" fmla="*/ 0 w 125149"/>
              <a:gd name="connsiteY12" fmla="*/ 125150 h 170659"/>
              <a:gd name="connsiteX13" fmla="*/ 45509 w 125149"/>
              <a:gd name="connsiteY13" fmla="*/ 170659 h 170659"/>
              <a:gd name="connsiteX14" fmla="*/ 79641 w 125149"/>
              <a:gd name="connsiteY14" fmla="*/ 170659 h 170659"/>
              <a:gd name="connsiteX15" fmla="*/ 125150 w 125149"/>
              <a:gd name="connsiteY15" fmla="*/ 125150 h 170659"/>
              <a:gd name="connsiteX16" fmla="*/ 125150 w 125149"/>
              <a:gd name="connsiteY16" fmla="*/ 45509 h 170659"/>
              <a:gd name="connsiteX17" fmla="*/ 79641 w 125149"/>
              <a:gd name="connsiteY17" fmla="*/ 0 h 17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149" h="170659">
                <a:moveTo>
                  <a:pt x="79641" y="34132"/>
                </a:moveTo>
                <a:cubicBezTo>
                  <a:pt x="85925" y="34132"/>
                  <a:pt x="91018" y="39225"/>
                  <a:pt x="91018" y="45509"/>
                </a:cubicBezTo>
                <a:lnTo>
                  <a:pt x="91018" y="125150"/>
                </a:lnTo>
                <a:cubicBezTo>
                  <a:pt x="91018" y="131434"/>
                  <a:pt x="85925" y="136527"/>
                  <a:pt x="79641" y="136527"/>
                </a:cubicBezTo>
                <a:lnTo>
                  <a:pt x="45509" y="136527"/>
                </a:lnTo>
                <a:cubicBezTo>
                  <a:pt x="39225" y="136527"/>
                  <a:pt x="34132" y="131434"/>
                  <a:pt x="34132" y="125150"/>
                </a:cubicBezTo>
                <a:lnTo>
                  <a:pt x="34132" y="45509"/>
                </a:lnTo>
                <a:cubicBezTo>
                  <a:pt x="34132" y="39225"/>
                  <a:pt x="39225" y="34132"/>
                  <a:pt x="45509" y="34132"/>
                </a:cubicBezTo>
                <a:lnTo>
                  <a:pt x="79641" y="34132"/>
                </a:lnTo>
                <a:moveTo>
                  <a:pt x="79641" y="0"/>
                </a:moveTo>
                <a:lnTo>
                  <a:pt x="45509" y="0"/>
                </a:lnTo>
                <a:cubicBezTo>
                  <a:pt x="20375" y="0"/>
                  <a:pt x="0" y="20375"/>
                  <a:pt x="0" y="45509"/>
                </a:cubicBezTo>
                <a:lnTo>
                  <a:pt x="0" y="125150"/>
                </a:lnTo>
                <a:cubicBezTo>
                  <a:pt x="0" y="150284"/>
                  <a:pt x="20375" y="170659"/>
                  <a:pt x="45509" y="170659"/>
                </a:cubicBezTo>
                <a:lnTo>
                  <a:pt x="79641" y="170659"/>
                </a:lnTo>
                <a:cubicBezTo>
                  <a:pt x="104775" y="170659"/>
                  <a:pt x="125150" y="150284"/>
                  <a:pt x="125150" y="125150"/>
                </a:cubicBezTo>
                <a:lnTo>
                  <a:pt x="125150" y="45509"/>
                </a:lnTo>
                <a:cubicBezTo>
                  <a:pt x="125150" y="20375"/>
                  <a:pt x="104775" y="0"/>
                  <a:pt x="79641" y="0"/>
                </a:cubicBezTo>
                <a:close/>
              </a:path>
            </a:pathLst>
          </a:custGeom>
          <a:solidFill>
            <a:srgbClr val="FFFFFF"/>
          </a:solidFill>
          <a:ln w="5655"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9CA072EF-6B37-44E0-AE8F-BB35FBCCD0D2}"/>
              </a:ext>
            </a:extLst>
          </p:cNvPr>
          <p:cNvSpPr/>
          <p:nvPr/>
        </p:nvSpPr>
        <p:spPr>
          <a:xfrm>
            <a:off x="7512031" y="1528610"/>
            <a:ext cx="34131" cy="170659"/>
          </a:xfrm>
          <a:custGeom>
            <a:avLst/>
            <a:gdLst>
              <a:gd name="connsiteX0" fmla="*/ 0 w 34131"/>
              <a:gd name="connsiteY0" fmla="*/ 0 h 170659"/>
              <a:gd name="connsiteX1" fmla="*/ 34132 w 34131"/>
              <a:gd name="connsiteY1" fmla="*/ 0 h 170659"/>
              <a:gd name="connsiteX2" fmla="*/ 34132 w 34131"/>
              <a:gd name="connsiteY2" fmla="*/ 170659 h 170659"/>
              <a:gd name="connsiteX3" fmla="*/ 0 w 34131"/>
              <a:gd name="connsiteY3" fmla="*/ 170659 h 170659"/>
            </a:gdLst>
            <a:ahLst/>
            <a:cxnLst>
              <a:cxn ang="0">
                <a:pos x="connsiteX0" y="connsiteY0"/>
              </a:cxn>
              <a:cxn ang="0">
                <a:pos x="connsiteX1" y="connsiteY1"/>
              </a:cxn>
              <a:cxn ang="0">
                <a:pos x="connsiteX2" y="connsiteY2"/>
              </a:cxn>
              <a:cxn ang="0">
                <a:pos x="connsiteX3" y="connsiteY3"/>
              </a:cxn>
            </a:cxnLst>
            <a:rect l="l" t="t" r="r" b="b"/>
            <a:pathLst>
              <a:path w="34131" h="170659">
                <a:moveTo>
                  <a:pt x="0" y="0"/>
                </a:moveTo>
                <a:lnTo>
                  <a:pt x="34132" y="0"/>
                </a:lnTo>
                <a:lnTo>
                  <a:pt x="34132" y="170659"/>
                </a:lnTo>
                <a:lnTo>
                  <a:pt x="0" y="170659"/>
                </a:lnTo>
                <a:close/>
              </a:path>
            </a:pathLst>
          </a:custGeom>
          <a:solidFill>
            <a:schemeClr val="accent2"/>
          </a:solidFill>
          <a:ln w="5655"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59CF8952-DF4A-4729-B23A-6C9AAB2A5F11}"/>
              </a:ext>
            </a:extLst>
          </p:cNvPr>
          <p:cNvSpPr/>
          <p:nvPr/>
        </p:nvSpPr>
        <p:spPr>
          <a:xfrm>
            <a:off x="7580294" y="1528610"/>
            <a:ext cx="125149" cy="170659"/>
          </a:xfrm>
          <a:custGeom>
            <a:avLst/>
            <a:gdLst>
              <a:gd name="connsiteX0" fmla="*/ 79641 w 125149"/>
              <a:gd name="connsiteY0" fmla="*/ 34132 h 170659"/>
              <a:gd name="connsiteX1" fmla="*/ 91018 w 125149"/>
              <a:gd name="connsiteY1" fmla="*/ 45509 h 170659"/>
              <a:gd name="connsiteX2" fmla="*/ 91018 w 125149"/>
              <a:gd name="connsiteY2" fmla="*/ 125150 h 170659"/>
              <a:gd name="connsiteX3" fmla="*/ 79641 w 125149"/>
              <a:gd name="connsiteY3" fmla="*/ 136527 h 170659"/>
              <a:gd name="connsiteX4" fmla="*/ 45509 w 125149"/>
              <a:gd name="connsiteY4" fmla="*/ 136527 h 170659"/>
              <a:gd name="connsiteX5" fmla="*/ 34132 w 125149"/>
              <a:gd name="connsiteY5" fmla="*/ 125150 h 170659"/>
              <a:gd name="connsiteX6" fmla="*/ 34132 w 125149"/>
              <a:gd name="connsiteY6" fmla="*/ 45509 h 170659"/>
              <a:gd name="connsiteX7" fmla="*/ 45509 w 125149"/>
              <a:gd name="connsiteY7" fmla="*/ 34132 h 170659"/>
              <a:gd name="connsiteX8" fmla="*/ 79641 w 125149"/>
              <a:gd name="connsiteY8" fmla="*/ 34132 h 170659"/>
              <a:gd name="connsiteX9" fmla="*/ 79641 w 125149"/>
              <a:gd name="connsiteY9" fmla="*/ 0 h 170659"/>
              <a:gd name="connsiteX10" fmla="*/ 45509 w 125149"/>
              <a:gd name="connsiteY10" fmla="*/ 0 h 170659"/>
              <a:gd name="connsiteX11" fmla="*/ 0 w 125149"/>
              <a:gd name="connsiteY11" fmla="*/ 45509 h 170659"/>
              <a:gd name="connsiteX12" fmla="*/ 0 w 125149"/>
              <a:gd name="connsiteY12" fmla="*/ 125150 h 170659"/>
              <a:gd name="connsiteX13" fmla="*/ 45509 w 125149"/>
              <a:gd name="connsiteY13" fmla="*/ 170659 h 170659"/>
              <a:gd name="connsiteX14" fmla="*/ 79641 w 125149"/>
              <a:gd name="connsiteY14" fmla="*/ 170659 h 170659"/>
              <a:gd name="connsiteX15" fmla="*/ 125150 w 125149"/>
              <a:gd name="connsiteY15" fmla="*/ 125150 h 170659"/>
              <a:gd name="connsiteX16" fmla="*/ 125150 w 125149"/>
              <a:gd name="connsiteY16" fmla="*/ 45509 h 170659"/>
              <a:gd name="connsiteX17" fmla="*/ 79641 w 125149"/>
              <a:gd name="connsiteY17" fmla="*/ 0 h 17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149" h="170659">
                <a:moveTo>
                  <a:pt x="79641" y="34132"/>
                </a:moveTo>
                <a:cubicBezTo>
                  <a:pt x="85925" y="34132"/>
                  <a:pt x="91018" y="39225"/>
                  <a:pt x="91018" y="45509"/>
                </a:cubicBezTo>
                <a:lnTo>
                  <a:pt x="91018" y="125150"/>
                </a:lnTo>
                <a:cubicBezTo>
                  <a:pt x="91018" y="131434"/>
                  <a:pt x="85925" y="136527"/>
                  <a:pt x="79641" y="136527"/>
                </a:cubicBezTo>
                <a:lnTo>
                  <a:pt x="45509" y="136527"/>
                </a:lnTo>
                <a:cubicBezTo>
                  <a:pt x="39225" y="136527"/>
                  <a:pt x="34132" y="131434"/>
                  <a:pt x="34132" y="125150"/>
                </a:cubicBezTo>
                <a:lnTo>
                  <a:pt x="34132" y="45509"/>
                </a:lnTo>
                <a:cubicBezTo>
                  <a:pt x="34132" y="39225"/>
                  <a:pt x="39225" y="34132"/>
                  <a:pt x="45509" y="34132"/>
                </a:cubicBezTo>
                <a:lnTo>
                  <a:pt x="79641" y="34132"/>
                </a:lnTo>
                <a:moveTo>
                  <a:pt x="79641" y="0"/>
                </a:moveTo>
                <a:lnTo>
                  <a:pt x="45509" y="0"/>
                </a:lnTo>
                <a:cubicBezTo>
                  <a:pt x="20375" y="0"/>
                  <a:pt x="0" y="20375"/>
                  <a:pt x="0" y="45509"/>
                </a:cubicBezTo>
                <a:lnTo>
                  <a:pt x="0" y="125150"/>
                </a:lnTo>
                <a:cubicBezTo>
                  <a:pt x="0" y="150284"/>
                  <a:pt x="20375" y="170659"/>
                  <a:pt x="45509" y="170659"/>
                </a:cubicBezTo>
                <a:lnTo>
                  <a:pt x="79641" y="170659"/>
                </a:lnTo>
                <a:cubicBezTo>
                  <a:pt x="104775" y="170659"/>
                  <a:pt x="125150" y="150284"/>
                  <a:pt x="125150" y="125150"/>
                </a:cubicBezTo>
                <a:lnTo>
                  <a:pt x="125150" y="45509"/>
                </a:lnTo>
                <a:cubicBezTo>
                  <a:pt x="125150" y="20375"/>
                  <a:pt x="104775" y="0"/>
                  <a:pt x="79641" y="0"/>
                </a:cubicBezTo>
                <a:close/>
              </a:path>
            </a:pathLst>
          </a:custGeom>
          <a:solidFill>
            <a:srgbClr val="FFFFFF"/>
          </a:solidFill>
          <a:ln w="5655"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F0D50C95-9A7E-406B-8922-C100BFDF3359}"/>
              </a:ext>
            </a:extLst>
          </p:cNvPr>
          <p:cNvSpPr/>
          <p:nvPr/>
        </p:nvSpPr>
        <p:spPr>
          <a:xfrm>
            <a:off x="7739576" y="1528610"/>
            <a:ext cx="34131" cy="170659"/>
          </a:xfrm>
          <a:custGeom>
            <a:avLst/>
            <a:gdLst>
              <a:gd name="connsiteX0" fmla="*/ 0 w 34131"/>
              <a:gd name="connsiteY0" fmla="*/ 0 h 170659"/>
              <a:gd name="connsiteX1" fmla="*/ 34132 w 34131"/>
              <a:gd name="connsiteY1" fmla="*/ 0 h 170659"/>
              <a:gd name="connsiteX2" fmla="*/ 34132 w 34131"/>
              <a:gd name="connsiteY2" fmla="*/ 170659 h 170659"/>
              <a:gd name="connsiteX3" fmla="*/ 0 w 34131"/>
              <a:gd name="connsiteY3" fmla="*/ 170659 h 170659"/>
            </a:gdLst>
            <a:ahLst/>
            <a:cxnLst>
              <a:cxn ang="0">
                <a:pos x="connsiteX0" y="connsiteY0"/>
              </a:cxn>
              <a:cxn ang="0">
                <a:pos x="connsiteX1" y="connsiteY1"/>
              </a:cxn>
              <a:cxn ang="0">
                <a:pos x="connsiteX2" y="connsiteY2"/>
              </a:cxn>
              <a:cxn ang="0">
                <a:pos x="connsiteX3" y="connsiteY3"/>
              </a:cxn>
            </a:cxnLst>
            <a:rect l="l" t="t" r="r" b="b"/>
            <a:pathLst>
              <a:path w="34131" h="170659">
                <a:moveTo>
                  <a:pt x="0" y="0"/>
                </a:moveTo>
                <a:lnTo>
                  <a:pt x="34132" y="0"/>
                </a:lnTo>
                <a:lnTo>
                  <a:pt x="34132" y="170659"/>
                </a:lnTo>
                <a:lnTo>
                  <a:pt x="0" y="170659"/>
                </a:lnTo>
                <a:close/>
              </a:path>
            </a:pathLst>
          </a:custGeom>
          <a:solidFill>
            <a:srgbClr val="FFFFFF"/>
          </a:solidFill>
          <a:ln w="5655"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20263787-2B3C-4EEE-9923-8BD187983469}"/>
              </a:ext>
            </a:extLst>
          </p:cNvPr>
          <p:cNvSpPr/>
          <p:nvPr/>
        </p:nvSpPr>
        <p:spPr>
          <a:xfrm>
            <a:off x="7807840" y="1528610"/>
            <a:ext cx="125149" cy="170659"/>
          </a:xfrm>
          <a:custGeom>
            <a:avLst/>
            <a:gdLst>
              <a:gd name="connsiteX0" fmla="*/ 79641 w 125149"/>
              <a:gd name="connsiteY0" fmla="*/ 34132 h 170659"/>
              <a:gd name="connsiteX1" fmla="*/ 91018 w 125149"/>
              <a:gd name="connsiteY1" fmla="*/ 45509 h 170659"/>
              <a:gd name="connsiteX2" fmla="*/ 91018 w 125149"/>
              <a:gd name="connsiteY2" fmla="*/ 125150 h 170659"/>
              <a:gd name="connsiteX3" fmla="*/ 79641 w 125149"/>
              <a:gd name="connsiteY3" fmla="*/ 136527 h 170659"/>
              <a:gd name="connsiteX4" fmla="*/ 45509 w 125149"/>
              <a:gd name="connsiteY4" fmla="*/ 136527 h 170659"/>
              <a:gd name="connsiteX5" fmla="*/ 34132 w 125149"/>
              <a:gd name="connsiteY5" fmla="*/ 125150 h 170659"/>
              <a:gd name="connsiteX6" fmla="*/ 34132 w 125149"/>
              <a:gd name="connsiteY6" fmla="*/ 45509 h 170659"/>
              <a:gd name="connsiteX7" fmla="*/ 45509 w 125149"/>
              <a:gd name="connsiteY7" fmla="*/ 34132 h 170659"/>
              <a:gd name="connsiteX8" fmla="*/ 79641 w 125149"/>
              <a:gd name="connsiteY8" fmla="*/ 34132 h 170659"/>
              <a:gd name="connsiteX9" fmla="*/ 79641 w 125149"/>
              <a:gd name="connsiteY9" fmla="*/ 0 h 170659"/>
              <a:gd name="connsiteX10" fmla="*/ 45509 w 125149"/>
              <a:gd name="connsiteY10" fmla="*/ 0 h 170659"/>
              <a:gd name="connsiteX11" fmla="*/ 0 w 125149"/>
              <a:gd name="connsiteY11" fmla="*/ 45509 h 170659"/>
              <a:gd name="connsiteX12" fmla="*/ 0 w 125149"/>
              <a:gd name="connsiteY12" fmla="*/ 125150 h 170659"/>
              <a:gd name="connsiteX13" fmla="*/ 45509 w 125149"/>
              <a:gd name="connsiteY13" fmla="*/ 170659 h 170659"/>
              <a:gd name="connsiteX14" fmla="*/ 79641 w 125149"/>
              <a:gd name="connsiteY14" fmla="*/ 170659 h 170659"/>
              <a:gd name="connsiteX15" fmla="*/ 125150 w 125149"/>
              <a:gd name="connsiteY15" fmla="*/ 125150 h 170659"/>
              <a:gd name="connsiteX16" fmla="*/ 125150 w 125149"/>
              <a:gd name="connsiteY16" fmla="*/ 45509 h 170659"/>
              <a:gd name="connsiteX17" fmla="*/ 79641 w 125149"/>
              <a:gd name="connsiteY17" fmla="*/ 0 h 17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149" h="170659">
                <a:moveTo>
                  <a:pt x="79641" y="34132"/>
                </a:moveTo>
                <a:cubicBezTo>
                  <a:pt x="85925" y="34132"/>
                  <a:pt x="91018" y="39225"/>
                  <a:pt x="91018" y="45509"/>
                </a:cubicBezTo>
                <a:lnTo>
                  <a:pt x="91018" y="125150"/>
                </a:lnTo>
                <a:cubicBezTo>
                  <a:pt x="91018" y="131434"/>
                  <a:pt x="85925" y="136527"/>
                  <a:pt x="79641" y="136527"/>
                </a:cubicBezTo>
                <a:lnTo>
                  <a:pt x="45509" y="136527"/>
                </a:lnTo>
                <a:cubicBezTo>
                  <a:pt x="39225" y="136527"/>
                  <a:pt x="34132" y="131434"/>
                  <a:pt x="34132" y="125150"/>
                </a:cubicBezTo>
                <a:lnTo>
                  <a:pt x="34132" y="45509"/>
                </a:lnTo>
                <a:cubicBezTo>
                  <a:pt x="34132" y="39225"/>
                  <a:pt x="39225" y="34132"/>
                  <a:pt x="45509" y="34132"/>
                </a:cubicBezTo>
                <a:lnTo>
                  <a:pt x="79641" y="34132"/>
                </a:lnTo>
                <a:moveTo>
                  <a:pt x="79641" y="0"/>
                </a:moveTo>
                <a:lnTo>
                  <a:pt x="45509" y="0"/>
                </a:lnTo>
                <a:cubicBezTo>
                  <a:pt x="20375" y="0"/>
                  <a:pt x="0" y="20375"/>
                  <a:pt x="0" y="45509"/>
                </a:cubicBezTo>
                <a:lnTo>
                  <a:pt x="0" y="125150"/>
                </a:lnTo>
                <a:cubicBezTo>
                  <a:pt x="0" y="150284"/>
                  <a:pt x="20375" y="170659"/>
                  <a:pt x="45509" y="170659"/>
                </a:cubicBezTo>
                <a:lnTo>
                  <a:pt x="79641" y="170659"/>
                </a:lnTo>
                <a:cubicBezTo>
                  <a:pt x="104775" y="170659"/>
                  <a:pt x="125150" y="150284"/>
                  <a:pt x="125150" y="125150"/>
                </a:cubicBezTo>
                <a:lnTo>
                  <a:pt x="125150" y="45509"/>
                </a:lnTo>
                <a:cubicBezTo>
                  <a:pt x="125150" y="20375"/>
                  <a:pt x="104775" y="0"/>
                  <a:pt x="79641" y="0"/>
                </a:cubicBezTo>
                <a:close/>
              </a:path>
            </a:pathLst>
          </a:custGeom>
          <a:solidFill>
            <a:srgbClr val="FFFFFF"/>
          </a:solidFill>
          <a:ln w="5655" cap="flat">
            <a:noFill/>
            <a:prstDash val="solid"/>
            <a:miter/>
          </a:ln>
        </p:spPr>
        <p:txBody>
          <a:bodyPr rtlCol="0" anchor="ctr"/>
          <a:lstStyle/>
          <a:p>
            <a:endParaRPr lang="en-GB"/>
          </a:p>
        </p:txBody>
      </p:sp>
      <p:sp>
        <p:nvSpPr>
          <p:cNvPr id="44" name="Graphic 67" descr="Influencer with solid fill">
            <a:extLst>
              <a:ext uri="{FF2B5EF4-FFF2-40B4-BE49-F238E27FC236}">
                <a16:creationId xmlns:a16="http://schemas.microsoft.com/office/drawing/2014/main" id="{F41742F9-A976-4151-840C-DAFF1D976087}"/>
              </a:ext>
            </a:extLst>
          </p:cNvPr>
          <p:cNvSpPr/>
          <p:nvPr/>
        </p:nvSpPr>
        <p:spPr>
          <a:xfrm>
            <a:off x="9729698" y="1262920"/>
            <a:ext cx="443808" cy="420183"/>
          </a:xfrm>
          <a:custGeom>
            <a:avLst/>
            <a:gdLst>
              <a:gd name="connsiteX0" fmla="*/ 392611 w 443808"/>
              <a:gd name="connsiteY0" fmla="*/ 218569 h 420183"/>
              <a:gd name="connsiteX1" fmla="*/ 443809 w 443808"/>
              <a:gd name="connsiteY1" fmla="*/ 167371 h 420183"/>
              <a:gd name="connsiteX2" fmla="*/ 392611 w 443808"/>
              <a:gd name="connsiteY2" fmla="*/ 116174 h 420183"/>
              <a:gd name="connsiteX3" fmla="*/ 341413 w 443808"/>
              <a:gd name="connsiteY3" fmla="*/ 167371 h 420183"/>
              <a:gd name="connsiteX4" fmla="*/ 341982 w 443808"/>
              <a:gd name="connsiteY4" fmla="*/ 175335 h 420183"/>
              <a:gd name="connsiteX5" fmla="*/ 282820 w 443808"/>
              <a:gd name="connsiteY5" fmla="*/ 199796 h 420183"/>
              <a:gd name="connsiteX6" fmla="*/ 232192 w 443808"/>
              <a:gd name="connsiteY6" fmla="*/ 164527 h 420183"/>
              <a:gd name="connsiteX7" fmla="*/ 232192 w 443808"/>
              <a:gd name="connsiteY7" fmla="*/ 101383 h 420183"/>
              <a:gd name="connsiteX8" fmla="*/ 270874 w 443808"/>
              <a:gd name="connsiteY8" fmla="*/ 39946 h 420183"/>
              <a:gd name="connsiteX9" fmla="*/ 209437 w 443808"/>
              <a:gd name="connsiteY9" fmla="*/ 1263 h 420183"/>
              <a:gd name="connsiteX10" fmla="*/ 170754 w 443808"/>
              <a:gd name="connsiteY10" fmla="*/ 62700 h 420183"/>
              <a:gd name="connsiteX11" fmla="*/ 209437 w 443808"/>
              <a:gd name="connsiteY11" fmla="*/ 101383 h 420183"/>
              <a:gd name="connsiteX12" fmla="*/ 209437 w 443808"/>
              <a:gd name="connsiteY12" fmla="*/ 165096 h 420183"/>
              <a:gd name="connsiteX13" fmla="*/ 159377 w 443808"/>
              <a:gd name="connsiteY13" fmla="*/ 199796 h 420183"/>
              <a:gd name="connsiteX14" fmla="*/ 101922 w 443808"/>
              <a:gd name="connsiteY14" fmla="*/ 175904 h 420183"/>
              <a:gd name="connsiteX15" fmla="*/ 59257 w 443808"/>
              <a:gd name="connsiteY15" fmla="*/ 117311 h 420183"/>
              <a:gd name="connsiteX16" fmla="*/ 664 w 443808"/>
              <a:gd name="connsiteY16" fmla="*/ 159407 h 420183"/>
              <a:gd name="connsiteX17" fmla="*/ 43329 w 443808"/>
              <a:gd name="connsiteY17" fmla="*/ 218000 h 420183"/>
              <a:gd name="connsiteX18" fmla="*/ 93389 w 443808"/>
              <a:gd name="connsiteY18" fmla="*/ 196952 h 420183"/>
              <a:gd name="connsiteX19" fmla="*/ 151413 w 443808"/>
              <a:gd name="connsiteY19" fmla="*/ 220844 h 420183"/>
              <a:gd name="connsiteX20" fmla="*/ 163928 w 443808"/>
              <a:gd name="connsiteY20" fmla="*/ 277731 h 420183"/>
              <a:gd name="connsiteX21" fmla="*/ 116712 w 443808"/>
              <a:gd name="connsiteY21" fmla="*/ 325515 h 420183"/>
              <a:gd name="connsiteX22" fmla="*/ 46173 w 443808"/>
              <a:gd name="connsiteY22" fmla="*/ 342012 h 420183"/>
              <a:gd name="connsiteX23" fmla="*/ 62670 w 443808"/>
              <a:gd name="connsiteY23" fmla="*/ 412551 h 420183"/>
              <a:gd name="connsiteX24" fmla="*/ 133209 w 443808"/>
              <a:gd name="connsiteY24" fmla="*/ 396054 h 420183"/>
              <a:gd name="connsiteX25" fmla="*/ 132640 w 443808"/>
              <a:gd name="connsiteY25" fmla="*/ 341444 h 420183"/>
              <a:gd name="connsiteX26" fmla="*/ 179856 w 443808"/>
              <a:gd name="connsiteY26" fmla="*/ 294228 h 420183"/>
              <a:gd name="connsiteX27" fmla="*/ 260635 w 443808"/>
              <a:gd name="connsiteY27" fmla="*/ 294228 h 420183"/>
              <a:gd name="connsiteX28" fmla="*/ 307850 w 443808"/>
              <a:gd name="connsiteY28" fmla="*/ 341444 h 420183"/>
              <a:gd name="connsiteX29" fmla="*/ 323210 w 443808"/>
              <a:gd name="connsiteY29" fmla="*/ 411983 h 420183"/>
              <a:gd name="connsiteX30" fmla="*/ 393749 w 443808"/>
              <a:gd name="connsiteY30" fmla="*/ 396623 h 420183"/>
              <a:gd name="connsiteX31" fmla="*/ 378389 w 443808"/>
              <a:gd name="connsiteY31" fmla="*/ 326084 h 420183"/>
              <a:gd name="connsiteX32" fmla="*/ 323210 w 443808"/>
              <a:gd name="connsiteY32" fmla="*/ 325515 h 420183"/>
              <a:gd name="connsiteX33" fmla="*/ 277701 w 443808"/>
              <a:gd name="connsiteY33" fmla="*/ 277731 h 420183"/>
              <a:gd name="connsiteX34" fmla="*/ 291922 w 443808"/>
              <a:gd name="connsiteY34" fmla="*/ 235066 h 420183"/>
              <a:gd name="connsiteX35" fmla="*/ 290784 w 443808"/>
              <a:gd name="connsiteY35" fmla="*/ 221413 h 420183"/>
              <a:gd name="connsiteX36" fmla="*/ 350515 w 443808"/>
              <a:gd name="connsiteY36" fmla="*/ 196952 h 420183"/>
              <a:gd name="connsiteX37" fmla="*/ 392611 w 443808"/>
              <a:gd name="connsiteY37" fmla="*/ 218569 h 420183"/>
              <a:gd name="connsiteX38" fmla="*/ 380665 w 443808"/>
              <a:gd name="connsiteY38" fmla="*/ 161114 h 420183"/>
              <a:gd name="connsiteX39" fmla="*/ 393749 w 443808"/>
              <a:gd name="connsiteY39" fmla="*/ 144048 h 420183"/>
              <a:gd name="connsiteX40" fmla="*/ 397731 w 443808"/>
              <a:gd name="connsiteY40" fmla="*/ 139497 h 420183"/>
              <a:gd name="connsiteX41" fmla="*/ 402282 w 443808"/>
              <a:gd name="connsiteY41" fmla="*/ 143479 h 420183"/>
              <a:gd name="connsiteX42" fmla="*/ 402282 w 443808"/>
              <a:gd name="connsiteY42" fmla="*/ 144048 h 420183"/>
              <a:gd name="connsiteX43" fmla="*/ 400006 w 443808"/>
              <a:gd name="connsiteY43" fmla="*/ 157701 h 420183"/>
              <a:gd name="connsiteX44" fmla="*/ 402282 w 443808"/>
              <a:gd name="connsiteY44" fmla="*/ 159976 h 420183"/>
              <a:gd name="connsiteX45" fmla="*/ 415934 w 443808"/>
              <a:gd name="connsiteY45" fmla="*/ 159976 h 420183"/>
              <a:gd name="connsiteX46" fmla="*/ 420485 w 443808"/>
              <a:gd name="connsiteY46" fmla="*/ 164527 h 420183"/>
              <a:gd name="connsiteX47" fmla="*/ 417641 w 443808"/>
              <a:gd name="connsiteY47" fmla="*/ 168509 h 420183"/>
              <a:gd name="connsiteX48" fmla="*/ 417641 w 443808"/>
              <a:gd name="connsiteY48" fmla="*/ 174767 h 420183"/>
              <a:gd name="connsiteX49" fmla="*/ 415366 w 443808"/>
              <a:gd name="connsiteY49" fmla="*/ 175904 h 420183"/>
              <a:gd name="connsiteX50" fmla="*/ 416503 w 443808"/>
              <a:gd name="connsiteY50" fmla="*/ 178749 h 420183"/>
              <a:gd name="connsiteX51" fmla="*/ 411952 w 443808"/>
              <a:gd name="connsiteY51" fmla="*/ 183299 h 420183"/>
              <a:gd name="connsiteX52" fmla="*/ 411384 w 443808"/>
              <a:gd name="connsiteY52" fmla="*/ 183299 h 420183"/>
              <a:gd name="connsiteX53" fmla="*/ 412521 w 443808"/>
              <a:gd name="connsiteY53" fmla="*/ 186144 h 420183"/>
              <a:gd name="connsiteX54" fmla="*/ 407970 w 443808"/>
              <a:gd name="connsiteY54" fmla="*/ 190695 h 420183"/>
              <a:gd name="connsiteX55" fmla="*/ 394886 w 443808"/>
              <a:gd name="connsiteY55" fmla="*/ 190695 h 420183"/>
              <a:gd name="connsiteX56" fmla="*/ 379527 w 443808"/>
              <a:gd name="connsiteY56" fmla="*/ 185006 h 420183"/>
              <a:gd name="connsiteX57" fmla="*/ 379527 w 443808"/>
              <a:gd name="connsiteY57" fmla="*/ 161114 h 420183"/>
              <a:gd name="connsiteX58" fmla="*/ 368150 w 443808"/>
              <a:gd name="connsiteY58" fmla="*/ 157701 h 420183"/>
              <a:gd name="connsiteX59" fmla="*/ 373270 w 443808"/>
              <a:gd name="connsiteY59" fmla="*/ 157701 h 420183"/>
              <a:gd name="connsiteX60" fmla="*/ 376114 w 443808"/>
              <a:gd name="connsiteY60" fmla="*/ 160545 h 420183"/>
              <a:gd name="connsiteX61" fmla="*/ 376114 w 443808"/>
              <a:gd name="connsiteY61" fmla="*/ 185006 h 420183"/>
              <a:gd name="connsiteX62" fmla="*/ 373270 w 443808"/>
              <a:gd name="connsiteY62" fmla="*/ 187850 h 420183"/>
              <a:gd name="connsiteX63" fmla="*/ 368150 w 443808"/>
              <a:gd name="connsiteY63" fmla="*/ 187850 h 420183"/>
              <a:gd name="connsiteX64" fmla="*/ 368150 w 443808"/>
              <a:gd name="connsiteY64" fmla="*/ 157701 h 420183"/>
              <a:gd name="connsiteX65" fmla="*/ 73479 w 443808"/>
              <a:gd name="connsiteY65" fmla="*/ 171922 h 420183"/>
              <a:gd name="connsiteX66" fmla="*/ 56413 w 443808"/>
              <a:gd name="connsiteY66" fmla="*/ 171922 h 420183"/>
              <a:gd name="connsiteX67" fmla="*/ 56413 w 443808"/>
              <a:gd name="connsiteY67" fmla="*/ 188988 h 420183"/>
              <a:gd name="connsiteX68" fmla="*/ 45035 w 443808"/>
              <a:gd name="connsiteY68" fmla="*/ 188988 h 420183"/>
              <a:gd name="connsiteX69" fmla="*/ 45035 w 443808"/>
              <a:gd name="connsiteY69" fmla="*/ 171922 h 420183"/>
              <a:gd name="connsiteX70" fmla="*/ 27969 w 443808"/>
              <a:gd name="connsiteY70" fmla="*/ 171922 h 420183"/>
              <a:gd name="connsiteX71" fmla="*/ 27969 w 443808"/>
              <a:gd name="connsiteY71" fmla="*/ 160545 h 420183"/>
              <a:gd name="connsiteX72" fmla="*/ 45035 w 443808"/>
              <a:gd name="connsiteY72" fmla="*/ 160545 h 420183"/>
              <a:gd name="connsiteX73" fmla="*/ 45035 w 443808"/>
              <a:gd name="connsiteY73" fmla="*/ 143479 h 420183"/>
              <a:gd name="connsiteX74" fmla="*/ 56413 w 443808"/>
              <a:gd name="connsiteY74" fmla="*/ 143479 h 420183"/>
              <a:gd name="connsiteX75" fmla="*/ 56413 w 443808"/>
              <a:gd name="connsiteY75" fmla="*/ 160545 h 420183"/>
              <a:gd name="connsiteX76" fmla="*/ 73479 w 443808"/>
              <a:gd name="connsiteY76" fmla="*/ 160545 h 420183"/>
              <a:gd name="connsiteX77" fmla="*/ 73479 w 443808"/>
              <a:gd name="connsiteY77" fmla="*/ 171922 h 420183"/>
              <a:gd name="connsiteX78" fmla="*/ 72910 w 443808"/>
              <a:gd name="connsiteY78" fmla="*/ 384677 h 420183"/>
              <a:gd name="connsiteX79" fmla="*/ 70065 w 443808"/>
              <a:gd name="connsiteY79" fmla="*/ 387521 h 420183"/>
              <a:gd name="connsiteX80" fmla="*/ 64946 w 443808"/>
              <a:gd name="connsiteY80" fmla="*/ 387521 h 420183"/>
              <a:gd name="connsiteX81" fmla="*/ 64946 w 443808"/>
              <a:gd name="connsiteY81" fmla="*/ 357372 h 420183"/>
              <a:gd name="connsiteX82" fmla="*/ 70065 w 443808"/>
              <a:gd name="connsiteY82" fmla="*/ 357372 h 420183"/>
              <a:gd name="connsiteX83" fmla="*/ 72910 w 443808"/>
              <a:gd name="connsiteY83" fmla="*/ 360216 h 420183"/>
              <a:gd name="connsiteX84" fmla="*/ 72910 w 443808"/>
              <a:gd name="connsiteY84" fmla="*/ 384677 h 420183"/>
              <a:gd name="connsiteX85" fmla="*/ 115574 w 443808"/>
              <a:gd name="connsiteY85" fmla="*/ 371024 h 420183"/>
              <a:gd name="connsiteX86" fmla="*/ 112161 w 443808"/>
              <a:gd name="connsiteY86" fmla="*/ 375006 h 420183"/>
              <a:gd name="connsiteX87" fmla="*/ 113299 w 443808"/>
              <a:gd name="connsiteY87" fmla="*/ 377851 h 420183"/>
              <a:gd name="connsiteX88" fmla="*/ 108748 w 443808"/>
              <a:gd name="connsiteY88" fmla="*/ 382402 h 420183"/>
              <a:gd name="connsiteX89" fmla="*/ 109886 w 443808"/>
              <a:gd name="connsiteY89" fmla="*/ 385246 h 420183"/>
              <a:gd name="connsiteX90" fmla="*/ 105335 w 443808"/>
              <a:gd name="connsiteY90" fmla="*/ 389797 h 420183"/>
              <a:gd name="connsiteX91" fmla="*/ 92251 w 443808"/>
              <a:gd name="connsiteY91" fmla="*/ 389797 h 420183"/>
              <a:gd name="connsiteX92" fmla="*/ 76892 w 443808"/>
              <a:gd name="connsiteY92" fmla="*/ 384108 h 420183"/>
              <a:gd name="connsiteX93" fmla="*/ 76892 w 443808"/>
              <a:gd name="connsiteY93" fmla="*/ 360785 h 420183"/>
              <a:gd name="connsiteX94" fmla="*/ 89976 w 443808"/>
              <a:gd name="connsiteY94" fmla="*/ 343719 h 420183"/>
              <a:gd name="connsiteX95" fmla="*/ 93958 w 443808"/>
              <a:gd name="connsiteY95" fmla="*/ 339168 h 420183"/>
              <a:gd name="connsiteX96" fmla="*/ 98509 w 443808"/>
              <a:gd name="connsiteY96" fmla="*/ 343150 h 420183"/>
              <a:gd name="connsiteX97" fmla="*/ 98509 w 443808"/>
              <a:gd name="connsiteY97" fmla="*/ 343719 h 420183"/>
              <a:gd name="connsiteX98" fmla="*/ 96233 w 443808"/>
              <a:gd name="connsiteY98" fmla="*/ 357372 h 420183"/>
              <a:gd name="connsiteX99" fmla="*/ 98509 w 443808"/>
              <a:gd name="connsiteY99" fmla="*/ 359647 h 420183"/>
              <a:gd name="connsiteX100" fmla="*/ 112730 w 443808"/>
              <a:gd name="connsiteY100" fmla="*/ 359647 h 420183"/>
              <a:gd name="connsiteX101" fmla="*/ 117281 w 443808"/>
              <a:gd name="connsiteY101" fmla="*/ 364198 h 420183"/>
              <a:gd name="connsiteX102" fmla="*/ 114437 w 443808"/>
              <a:gd name="connsiteY102" fmla="*/ 368180 h 420183"/>
              <a:gd name="connsiteX103" fmla="*/ 115574 w 443808"/>
              <a:gd name="connsiteY103" fmla="*/ 371024 h 420183"/>
              <a:gd name="connsiteX104" fmla="*/ 195784 w 443808"/>
              <a:gd name="connsiteY104" fmla="*/ 42790 h 420183"/>
              <a:gd name="connsiteX105" fmla="*/ 221383 w 443808"/>
              <a:gd name="connsiteY105" fmla="*/ 39946 h 420183"/>
              <a:gd name="connsiteX106" fmla="*/ 246982 w 443808"/>
              <a:gd name="connsiteY106" fmla="*/ 42790 h 420183"/>
              <a:gd name="connsiteX107" fmla="*/ 221383 w 443808"/>
              <a:gd name="connsiteY107" fmla="*/ 78060 h 420183"/>
              <a:gd name="connsiteX108" fmla="*/ 195784 w 443808"/>
              <a:gd name="connsiteY108" fmla="*/ 42790 h 420183"/>
              <a:gd name="connsiteX109" fmla="*/ 200904 w 443808"/>
              <a:gd name="connsiteY109" fmla="*/ 211174 h 420183"/>
              <a:gd name="connsiteX110" fmla="*/ 220814 w 443808"/>
              <a:gd name="connsiteY110" fmla="*/ 191264 h 420183"/>
              <a:gd name="connsiteX111" fmla="*/ 240724 w 443808"/>
              <a:gd name="connsiteY111" fmla="*/ 211174 h 420183"/>
              <a:gd name="connsiteX112" fmla="*/ 220814 w 443808"/>
              <a:gd name="connsiteY112" fmla="*/ 231084 h 420183"/>
              <a:gd name="connsiteX113" fmla="*/ 200904 w 443808"/>
              <a:gd name="connsiteY113" fmla="*/ 211174 h 420183"/>
              <a:gd name="connsiteX114" fmla="*/ 200904 w 443808"/>
              <a:gd name="connsiteY114" fmla="*/ 211174 h 420183"/>
              <a:gd name="connsiteX115" fmla="*/ 260635 w 443808"/>
              <a:gd name="connsiteY115" fmla="*/ 271473 h 420183"/>
              <a:gd name="connsiteX116" fmla="*/ 180994 w 443808"/>
              <a:gd name="connsiteY116" fmla="*/ 271473 h 420183"/>
              <a:gd name="connsiteX117" fmla="*/ 180994 w 443808"/>
              <a:gd name="connsiteY117" fmla="*/ 256114 h 420183"/>
              <a:gd name="connsiteX118" fmla="*/ 184976 w 443808"/>
              <a:gd name="connsiteY118" fmla="*/ 248150 h 420183"/>
              <a:gd name="connsiteX119" fmla="*/ 204317 w 443808"/>
              <a:gd name="connsiteY119" fmla="*/ 238479 h 420183"/>
              <a:gd name="connsiteX120" fmla="*/ 220814 w 443808"/>
              <a:gd name="connsiteY120" fmla="*/ 236204 h 420183"/>
              <a:gd name="connsiteX121" fmla="*/ 237311 w 443808"/>
              <a:gd name="connsiteY121" fmla="*/ 238479 h 420183"/>
              <a:gd name="connsiteX122" fmla="*/ 256653 w 443808"/>
              <a:gd name="connsiteY122" fmla="*/ 248150 h 420183"/>
              <a:gd name="connsiteX123" fmla="*/ 260635 w 443808"/>
              <a:gd name="connsiteY123" fmla="*/ 256114 h 420183"/>
              <a:gd name="connsiteX124" fmla="*/ 260635 w 443808"/>
              <a:gd name="connsiteY124" fmla="*/ 271473 h 420183"/>
              <a:gd name="connsiteX125" fmla="*/ 352222 w 443808"/>
              <a:gd name="connsiteY125" fmla="*/ 356803 h 420183"/>
              <a:gd name="connsiteX126" fmla="*/ 377821 w 443808"/>
              <a:gd name="connsiteY126" fmla="*/ 359647 h 420183"/>
              <a:gd name="connsiteX127" fmla="*/ 352222 w 443808"/>
              <a:gd name="connsiteY127" fmla="*/ 394917 h 420183"/>
              <a:gd name="connsiteX128" fmla="*/ 326623 w 443808"/>
              <a:gd name="connsiteY128" fmla="*/ 359647 h 420183"/>
              <a:gd name="connsiteX129" fmla="*/ 352222 w 443808"/>
              <a:gd name="connsiteY129" fmla="*/ 356803 h 42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443808" h="420183">
                <a:moveTo>
                  <a:pt x="392611" y="218569"/>
                </a:moveTo>
                <a:cubicBezTo>
                  <a:pt x="421054" y="218569"/>
                  <a:pt x="443809" y="195814"/>
                  <a:pt x="443809" y="167371"/>
                </a:cubicBezTo>
                <a:cubicBezTo>
                  <a:pt x="443809" y="138928"/>
                  <a:pt x="421054" y="116174"/>
                  <a:pt x="392611" y="116174"/>
                </a:cubicBezTo>
                <a:cubicBezTo>
                  <a:pt x="364168" y="116174"/>
                  <a:pt x="341413" y="138928"/>
                  <a:pt x="341413" y="167371"/>
                </a:cubicBezTo>
                <a:cubicBezTo>
                  <a:pt x="341413" y="170216"/>
                  <a:pt x="341413" y="172491"/>
                  <a:pt x="341982" y="175335"/>
                </a:cubicBezTo>
                <a:lnTo>
                  <a:pt x="282820" y="199796"/>
                </a:lnTo>
                <a:cubicBezTo>
                  <a:pt x="272012" y="181024"/>
                  <a:pt x="253808" y="167940"/>
                  <a:pt x="232192" y="164527"/>
                </a:cubicBezTo>
                <a:lnTo>
                  <a:pt x="232192" y="101383"/>
                </a:lnTo>
                <a:cubicBezTo>
                  <a:pt x="259497" y="95126"/>
                  <a:pt x="277132" y="67820"/>
                  <a:pt x="270874" y="39946"/>
                </a:cubicBezTo>
                <a:cubicBezTo>
                  <a:pt x="264617" y="12640"/>
                  <a:pt x="237311" y="-4994"/>
                  <a:pt x="209437" y="1263"/>
                </a:cubicBezTo>
                <a:cubicBezTo>
                  <a:pt x="181563" y="7521"/>
                  <a:pt x="164497" y="34826"/>
                  <a:pt x="170754" y="62700"/>
                </a:cubicBezTo>
                <a:cubicBezTo>
                  <a:pt x="175305" y="82042"/>
                  <a:pt x="190096" y="96832"/>
                  <a:pt x="209437" y="101383"/>
                </a:cubicBezTo>
                <a:lnTo>
                  <a:pt x="209437" y="165096"/>
                </a:lnTo>
                <a:cubicBezTo>
                  <a:pt x="188389" y="168509"/>
                  <a:pt x="170185" y="181024"/>
                  <a:pt x="159377" y="199796"/>
                </a:cubicBezTo>
                <a:lnTo>
                  <a:pt x="101922" y="175904"/>
                </a:lnTo>
                <a:cubicBezTo>
                  <a:pt x="106473" y="148030"/>
                  <a:pt x="87131" y="121862"/>
                  <a:pt x="59257" y="117311"/>
                </a:cubicBezTo>
                <a:cubicBezTo>
                  <a:pt x="30814" y="112760"/>
                  <a:pt x="4646" y="131533"/>
                  <a:pt x="664" y="159407"/>
                </a:cubicBezTo>
                <a:cubicBezTo>
                  <a:pt x="-3887" y="187282"/>
                  <a:pt x="15454" y="213449"/>
                  <a:pt x="43329" y="218000"/>
                </a:cubicBezTo>
                <a:cubicBezTo>
                  <a:pt x="62670" y="220844"/>
                  <a:pt x="82012" y="212880"/>
                  <a:pt x="93389" y="196952"/>
                </a:cubicBezTo>
                <a:lnTo>
                  <a:pt x="151413" y="220844"/>
                </a:lnTo>
                <a:cubicBezTo>
                  <a:pt x="147431" y="240755"/>
                  <a:pt x="151982" y="261234"/>
                  <a:pt x="163928" y="277731"/>
                </a:cubicBezTo>
                <a:lnTo>
                  <a:pt x="116712" y="325515"/>
                </a:lnTo>
                <a:cubicBezTo>
                  <a:pt x="92820" y="310725"/>
                  <a:pt x="60964" y="318120"/>
                  <a:pt x="46173" y="342012"/>
                </a:cubicBezTo>
                <a:cubicBezTo>
                  <a:pt x="31383" y="365905"/>
                  <a:pt x="38778" y="397761"/>
                  <a:pt x="62670" y="412551"/>
                </a:cubicBezTo>
                <a:cubicBezTo>
                  <a:pt x="86562" y="427342"/>
                  <a:pt x="118419" y="419947"/>
                  <a:pt x="133209" y="396054"/>
                </a:cubicBezTo>
                <a:cubicBezTo>
                  <a:pt x="143449" y="378989"/>
                  <a:pt x="143449" y="357941"/>
                  <a:pt x="132640" y="341444"/>
                </a:cubicBezTo>
                <a:lnTo>
                  <a:pt x="179856" y="294228"/>
                </a:lnTo>
                <a:cubicBezTo>
                  <a:pt x="204317" y="311294"/>
                  <a:pt x="236742" y="311294"/>
                  <a:pt x="260635" y="294228"/>
                </a:cubicBezTo>
                <a:lnTo>
                  <a:pt x="307850" y="341444"/>
                </a:lnTo>
                <a:cubicBezTo>
                  <a:pt x="292491" y="365336"/>
                  <a:pt x="299317" y="396623"/>
                  <a:pt x="323210" y="411983"/>
                </a:cubicBezTo>
                <a:cubicBezTo>
                  <a:pt x="347102" y="427342"/>
                  <a:pt x="378389" y="420516"/>
                  <a:pt x="393749" y="396623"/>
                </a:cubicBezTo>
                <a:cubicBezTo>
                  <a:pt x="409108" y="372731"/>
                  <a:pt x="402282" y="341444"/>
                  <a:pt x="378389" y="326084"/>
                </a:cubicBezTo>
                <a:cubicBezTo>
                  <a:pt x="361892" y="315276"/>
                  <a:pt x="340276" y="315276"/>
                  <a:pt x="323210" y="325515"/>
                </a:cubicBezTo>
                <a:lnTo>
                  <a:pt x="277701" y="277731"/>
                </a:lnTo>
                <a:cubicBezTo>
                  <a:pt x="286802" y="265216"/>
                  <a:pt x="291922" y="250425"/>
                  <a:pt x="291922" y="235066"/>
                </a:cubicBezTo>
                <a:cubicBezTo>
                  <a:pt x="291922" y="230515"/>
                  <a:pt x="291353" y="225964"/>
                  <a:pt x="290784" y="221413"/>
                </a:cubicBezTo>
                <a:lnTo>
                  <a:pt x="350515" y="196952"/>
                </a:lnTo>
                <a:cubicBezTo>
                  <a:pt x="360186" y="210036"/>
                  <a:pt x="375545" y="218569"/>
                  <a:pt x="392611" y="218569"/>
                </a:cubicBezTo>
                <a:close/>
                <a:moveTo>
                  <a:pt x="380665" y="161114"/>
                </a:moveTo>
                <a:cubicBezTo>
                  <a:pt x="380665" y="161114"/>
                  <a:pt x="393749" y="154856"/>
                  <a:pt x="393749" y="144048"/>
                </a:cubicBezTo>
                <a:cubicBezTo>
                  <a:pt x="393749" y="141772"/>
                  <a:pt x="395455" y="139497"/>
                  <a:pt x="397731" y="139497"/>
                </a:cubicBezTo>
                <a:cubicBezTo>
                  <a:pt x="400006" y="139497"/>
                  <a:pt x="402282" y="141204"/>
                  <a:pt x="402282" y="143479"/>
                </a:cubicBezTo>
                <a:cubicBezTo>
                  <a:pt x="402282" y="143479"/>
                  <a:pt x="402282" y="143479"/>
                  <a:pt x="402282" y="144048"/>
                </a:cubicBezTo>
                <a:cubicBezTo>
                  <a:pt x="402282" y="148599"/>
                  <a:pt x="401713" y="153150"/>
                  <a:pt x="400006" y="157701"/>
                </a:cubicBezTo>
                <a:cubicBezTo>
                  <a:pt x="400006" y="158838"/>
                  <a:pt x="401144" y="159976"/>
                  <a:pt x="402282" y="159976"/>
                </a:cubicBezTo>
                <a:lnTo>
                  <a:pt x="415934" y="159976"/>
                </a:lnTo>
                <a:cubicBezTo>
                  <a:pt x="418210" y="159976"/>
                  <a:pt x="420485" y="161683"/>
                  <a:pt x="420485" y="164527"/>
                </a:cubicBezTo>
                <a:cubicBezTo>
                  <a:pt x="420485" y="166234"/>
                  <a:pt x="419348" y="167940"/>
                  <a:pt x="417641" y="168509"/>
                </a:cubicBezTo>
                <a:cubicBezTo>
                  <a:pt x="419348" y="170216"/>
                  <a:pt x="419348" y="173060"/>
                  <a:pt x="417641" y="174767"/>
                </a:cubicBezTo>
                <a:cubicBezTo>
                  <a:pt x="417072" y="175335"/>
                  <a:pt x="416503" y="175904"/>
                  <a:pt x="415366" y="175904"/>
                </a:cubicBezTo>
                <a:cubicBezTo>
                  <a:pt x="415934" y="176473"/>
                  <a:pt x="416503" y="177611"/>
                  <a:pt x="416503" y="178749"/>
                </a:cubicBezTo>
                <a:cubicBezTo>
                  <a:pt x="416503" y="181024"/>
                  <a:pt x="414797" y="183299"/>
                  <a:pt x="411952" y="183299"/>
                </a:cubicBezTo>
                <a:lnTo>
                  <a:pt x="411384" y="183299"/>
                </a:lnTo>
                <a:cubicBezTo>
                  <a:pt x="411952" y="183868"/>
                  <a:pt x="412521" y="185006"/>
                  <a:pt x="412521" y="186144"/>
                </a:cubicBezTo>
                <a:cubicBezTo>
                  <a:pt x="412521" y="188419"/>
                  <a:pt x="410815" y="190695"/>
                  <a:pt x="407970" y="190695"/>
                </a:cubicBezTo>
                <a:lnTo>
                  <a:pt x="394886" y="190695"/>
                </a:lnTo>
                <a:cubicBezTo>
                  <a:pt x="385216" y="190695"/>
                  <a:pt x="384647" y="185006"/>
                  <a:pt x="379527" y="185006"/>
                </a:cubicBezTo>
                <a:lnTo>
                  <a:pt x="379527" y="161114"/>
                </a:lnTo>
                <a:close/>
                <a:moveTo>
                  <a:pt x="368150" y="157701"/>
                </a:moveTo>
                <a:lnTo>
                  <a:pt x="373270" y="157701"/>
                </a:lnTo>
                <a:cubicBezTo>
                  <a:pt x="374976" y="157701"/>
                  <a:pt x="376114" y="158838"/>
                  <a:pt x="376114" y="160545"/>
                </a:cubicBezTo>
                <a:lnTo>
                  <a:pt x="376114" y="185006"/>
                </a:lnTo>
                <a:cubicBezTo>
                  <a:pt x="376114" y="186713"/>
                  <a:pt x="374976" y="187850"/>
                  <a:pt x="373270" y="187850"/>
                </a:cubicBezTo>
                <a:lnTo>
                  <a:pt x="368150" y="187850"/>
                </a:lnTo>
                <a:lnTo>
                  <a:pt x="368150" y="157701"/>
                </a:lnTo>
                <a:close/>
                <a:moveTo>
                  <a:pt x="73479" y="171922"/>
                </a:moveTo>
                <a:lnTo>
                  <a:pt x="56413" y="171922"/>
                </a:lnTo>
                <a:lnTo>
                  <a:pt x="56413" y="188988"/>
                </a:lnTo>
                <a:lnTo>
                  <a:pt x="45035" y="188988"/>
                </a:lnTo>
                <a:lnTo>
                  <a:pt x="45035" y="171922"/>
                </a:lnTo>
                <a:lnTo>
                  <a:pt x="27969" y="171922"/>
                </a:lnTo>
                <a:lnTo>
                  <a:pt x="27969" y="160545"/>
                </a:lnTo>
                <a:lnTo>
                  <a:pt x="45035" y="160545"/>
                </a:lnTo>
                <a:lnTo>
                  <a:pt x="45035" y="143479"/>
                </a:lnTo>
                <a:lnTo>
                  <a:pt x="56413" y="143479"/>
                </a:lnTo>
                <a:lnTo>
                  <a:pt x="56413" y="160545"/>
                </a:lnTo>
                <a:lnTo>
                  <a:pt x="73479" y="160545"/>
                </a:lnTo>
                <a:lnTo>
                  <a:pt x="73479" y="171922"/>
                </a:lnTo>
                <a:close/>
                <a:moveTo>
                  <a:pt x="72910" y="384677"/>
                </a:moveTo>
                <a:cubicBezTo>
                  <a:pt x="72910" y="386384"/>
                  <a:pt x="71772" y="387521"/>
                  <a:pt x="70065" y="387521"/>
                </a:cubicBezTo>
                <a:lnTo>
                  <a:pt x="64946" y="387521"/>
                </a:lnTo>
                <a:lnTo>
                  <a:pt x="64946" y="357372"/>
                </a:lnTo>
                <a:lnTo>
                  <a:pt x="70065" y="357372"/>
                </a:lnTo>
                <a:cubicBezTo>
                  <a:pt x="71772" y="357372"/>
                  <a:pt x="72910" y="358509"/>
                  <a:pt x="72910" y="360216"/>
                </a:cubicBezTo>
                <a:lnTo>
                  <a:pt x="72910" y="384677"/>
                </a:lnTo>
                <a:close/>
                <a:moveTo>
                  <a:pt x="115574" y="371024"/>
                </a:moveTo>
                <a:cubicBezTo>
                  <a:pt x="115574" y="373300"/>
                  <a:pt x="113868" y="375006"/>
                  <a:pt x="112161" y="375006"/>
                </a:cubicBezTo>
                <a:cubicBezTo>
                  <a:pt x="112730" y="375575"/>
                  <a:pt x="113299" y="376713"/>
                  <a:pt x="113299" y="377851"/>
                </a:cubicBezTo>
                <a:cubicBezTo>
                  <a:pt x="113299" y="380126"/>
                  <a:pt x="111024" y="382402"/>
                  <a:pt x="108748" y="382402"/>
                </a:cubicBezTo>
                <a:cubicBezTo>
                  <a:pt x="109317" y="382971"/>
                  <a:pt x="109886" y="384108"/>
                  <a:pt x="109886" y="385246"/>
                </a:cubicBezTo>
                <a:cubicBezTo>
                  <a:pt x="109886" y="387521"/>
                  <a:pt x="108179" y="389797"/>
                  <a:pt x="105335" y="389797"/>
                </a:cubicBezTo>
                <a:lnTo>
                  <a:pt x="92251" y="389797"/>
                </a:lnTo>
                <a:cubicBezTo>
                  <a:pt x="82580" y="389797"/>
                  <a:pt x="82012" y="384108"/>
                  <a:pt x="76892" y="384108"/>
                </a:cubicBezTo>
                <a:lnTo>
                  <a:pt x="76892" y="360785"/>
                </a:lnTo>
                <a:cubicBezTo>
                  <a:pt x="76892" y="360785"/>
                  <a:pt x="89976" y="354527"/>
                  <a:pt x="89976" y="343719"/>
                </a:cubicBezTo>
                <a:cubicBezTo>
                  <a:pt x="89976" y="341444"/>
                  <a:pt x="91682" y="339168"/>
                  <a:pt x="93958" y="339168"/>
                </a:cubicBezTo>
                <a:cubicBezTo>
                  <a:pt x="96233" y="339168"/>
                  <a:pt x="98509" y="340875"/>
                  <a:pt x="98509" y="343150"/>
                </a:cubicBezTo>
                <a:cubicBezTo>
                  <a:pt x="98509" y="343150"/>
                  <a:pt x="98509" y="343150"/>
                  <a:pt x="98509" y="343719"/>
                </a:cubicBezTo>
                <a:cubicBezTo>
                  <a:pt x="98509" y="348270"/>
                  <a:pt x="97940" y="352821"/>
                  <a:pt x="96233" y="357372"/>
                </a:cubicBezTo>
                <a:cubicBezTo>
                  <a:pt x="96233" y="358509"/>
                  <a:pt x="97371" y="359647"/>
                  <a:pt x="98509" y="359647"/>
                </a:cubicBezTo>
                <a:lnTo>
                  <a:pt x="112730" y="359647"/>
                </a:lnTo>
                <a:cubicBezTo>
                  <a:pt x="115006" y="359647"/>
                  <a:pt x="117281" y="361354"/>
                  <a:pt x="117281" y="364198"/>
                </a:cubicBezTo>
                <a:cubicBezTo>
                  <a:pt x="117281" y="365905"/>
                  <a:pt x="116143" y="367611"/>
                  <a:pt x="114437" y="368180"/>
                </a:cubicBezTo>
                <a:cubicBezTo>
                  <a:pt x="115006" y="368749"/>
                  <a:pt x="115574" y="369887"/>
                  <a:pt x="115574" y="371024"/>
                </a:cubicBezTo>
                <a:close/>
                <a:moveTo>
                  <a:pt x="195784" y="42790"/>
                </a:moveTo>
                <a:cubicBezTo>
                  <a:pt x="195784" y="32551"/>
                  <a:pt x="211712" y="21173"/>
                  <a:pt x="221383" y="39946"/>
                </a:cubicBezTo>
                <a:cubicBezTo>
                  <a:pt x="231054" y="21173"/>
                  <a:pt x="246982" y="32551"/>
                  <a:pt x="246982" y="42790"/>
                </a:cubicBezTo>
                <a:cubicBezTo>
                  <a:pt x="246982" y="58718"/>
                  <a:pt x="221383" y="78060"/>
                  <a:pt x="221383" y="78060"/>
                </a:cubicBezTo>
                <a:cubicBezTo>
                  <a:pt x="221383" y="78060"/>
                  <a:pt x="195784" y="58149"/>
                  <a:pt x="195784" y="42790"/>
                </a:cubicBezTo>
                <a:close/>
                <a:moveTo>
                  <a:pt x="200904" y="211174"/>
                </a:moveTo>
                <a:cubicBezTo>
                  <a:pt x="200904" y="200365"/>
                  <a:pt x="210006" y="191264"/>
                  <a:pt x="220814" y="191264"/>
                </a:cubicBezTo>
                <a:cubicBezTo>
                  <a:pt x="231623" y="191264"/>
                  <a:pt x="240724" y="200365"/>
                  <a:pt x="240724" y="211174"/>
                </a:cubicBezTo>
                <a:cubicBezTo>
                  <a:pt x="240724" y="221982"/>
                  <a:pt x="231623" y="231084"/>
                  <a:pt x="220814" y="231084"/>
                </a:cubicBezTo>
                <a:cubicBezTo>
                  <a:pt x="210006" y="231084"/>
                  <a:pt x="200904" y="222551"/>
                  <a:pt x="200904" y="211174"/>
                </a:cubicBezTo>
                <a:lnTo>
                  <a:pt x="200904" y="211174"/>
                </a:lnTo>
                <a:close/>
                <a:moveTo>
                  <a:pt x="260635" y="271473"/>
                </a:moveTo>
                <a:lnTo>
                  <a:pt x="180994" y="271473"/>
                </a:lnTo>
                <a:lnTo>
                  <a:pt x="180994" y="256114"/>
                </a:lnTo>
                <a:cubicBezTo>
                  <a:pt x="180994" y="253270"/>
                  <a:pt x="182700" y="249856"/>
                  <a:pt x="184976" y="248150"/>
                </a:cubicBezTo>
                <a:cubicBezTo>
                  <a:pt x="190664" y="244168"/>
                  <a:pt x="197491" y="240755"/>
                  <a:pt x="204317" y="238479"/>
                </a:cubicBezTo>
                <a:cubicBezTo>
                  <a:pt x="209437" y="236773"/>
                  <a:pt x="215126" y="236204"/>
                  <a:pt x="220814" y="236204"/>
                </a:cubicBezTo>
                <a:cubicBezTo>
                  <a:pt x="226503" y="236204"/>
                  <a:pt x="232192" y="236773"/>
                  <a:pt x="237311" y="238479"/>
                </a:cubicBezTo>
                <a:cubicBezTo>
                  <a:pt x="244138" y="240186"/>
                  <a:pt x="250964" y="243599"/>
                  <a:pt x="256653" y="248150"/>
                </a:cubicBezTo>
                <a:cubicBezTo>
                  <a:pt x="258928" y="249856"/>
                  <a:pt x="260635" y="253270"/>
                  <a:pt x="260635" y="256114"/>
                </a:cubicBezTo>
                <a:lnTo>
                  <a:pt x="260635" y="271473"/>
                </a:lnTo>
                <a:close/>
                <a:moveTo>
                  <a:pt x="352222" y="356803"/>
                </a:moveTo>
                <a:cubicBezTo>
                  <a:pt x="361892" y="338030"/>
                  <a:pt x="377821" y="349408"/>
                  <a:pt x="377821" y="359647"/>
                </a:cubicBezTo>
                <a:cubicBezTo>
                  <a:pt x="377821" y="375575"/>
                  <a:pt x="352222" y="394917"/>
                  <a:pt x="352222" y="394917"/>
                </a:cubicBezTo>
                <a:cubicBezTo>
                  <a:pt x="352222" y="394917"/>
                  <a:pt x="326623" y="375575"/>
                  <a:pt x="326623" y="359647"/>
                </a:cubicBezTo>
                <a:cubicBezTo>
                  <a:pt x="326623" y="349408"/>
                  <a:pt x="342551" y="338030"/>
                  <a:pt x="352222" y="356803"/>
                </a:cubicBezTo>
                <a:close/>
              </a:path>
            </a:pathLst>
          </a:custGeom>
          <a:solidFill>
            <a:srgbClr val="FFFFFF"/>
          </a:solidFill>
          <a:ln w="5655"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4FC59AFC-1E9B-488B-BAB5-B6AF57989C63}"/>
              </a:ext>
            </a:extLst>
          </p:cNvPr>
          <p:cNvSpPr/>
          <p:nvPr/>
        </p:nvSpPr>
        <p:spPr>
          <a:xfrm>
            <a:off x="9909239" y="1283152"/>
            <a:ext cx="84725" cy="84725"/>
          </a:xfrm>
          <a:custGeom>
            <a:avLst/>
            <a:gdLst>
              <a:gd name="connsiteX0" fmla="*/ 84725 w 84725"/>
              <a:gd name="connsiteY0" fmla="*/ 42363 h 84725"/>
              <a:gd name="connsiteX1" fmla="*/ 42363 w 84725"/>
              <a:gd name="connsiteY1" fmla="*/ 84725 h 84725"/>
              <a:gd name="connsiteX2" fmla="*/ 0 w 84725"/>
              <a:gd name="connsiteY2" fmla="*/ 42363 h 84725"/>
              <a:gd name="connsiteX3" fmla="*/ 42363 w 84725"/>
              <a:gd name="connsiteY3" fmla="*/ 0 h 84725"/>
              <a:gd name="connsiteX4" fmla="*/ 84725 w 84725"/>
              <a:gd name="connsiteY4" fmla="*/ 42363 h 8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5" h="84725">
                <a:moveTo>
                  <a:pt x="84725" y="42363"/>
                </a:moveTo>
                <a:cubicBezTo>
                  <a:pt x="84725" y="65759"/>
                  <a:pt x="65759" y="84725"/>
                  <a:pt x="42363" y="84725"/>
                </a:cubicBezTo>
                <a:cubicBezTo>
                  <a:pt x="18966" y="84725"/>
                  <a:pt x="0" y="65759"/>
                  <a:pt x="0" y="42363"/>
                </a:cubicBezTo>
                <a:cubicBezTo>
                  <a:pt x="0" y="18966"/>
                  <a:pt x="18966" y="0"/>
                  <a:pt x="42363" y="0"/>
                </a:cubicBezTo>
                <a:cubicBezTo>
                  <a:pt x="65759" y="0"/>
                  <a:pt x="84725" y="18966"/>
                  <a:pt x="84725" y="42363"/>
                </a:cubicBezTo>
                <a:close/>
              </a:path>
            </a:pathLst>
          </a:custGeom>
          <a:solidFill>
            <a:schemeClr val="accent2"/>
          </a:solidFill>
          <a:ln w="5259" cap="flat">
            <a:noFill/>
            <a:prstDash val="solid"/>
            <a:miter/>
          </a:ln>
        </p:spPr>
        <p:txBody>
          <a:bodyPr rtlCol="0" anchor="ctr"/>
          <a:lstStyle/>
          <a:p>
            <a:endParaRPr lang="en-GB"/>
          </a:p>
        </p:txBody>
      </p:sp>
      <p:sp>
        <p:nvSpPr>
          <p:cNvPr id="45" name="Rectangle 44">
            <a:extLst>
              <a:ext uri="{FF2B5EF4-FFF2-40B4-BE49-F238E27FC236}">
                <a16:creationId xmlns:a16="http://schemas.microsoft.com/office/drawing/2014/main" id="{B9E775C5-4E5D-4211-8948-72A2D8959FC1}"/>
              </a:ext>
            </a:extLst>
          </p:cNvPr>
          <p:cNvSpPr/>
          <p:nvPr/>
        </p:nvSpPr>
        <p:spPr>
          <a:xfrm>
            <a:off x="5143512" y="1446262"/>
            <a:ext cx="188248" cy="576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7504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CC09B5-C7FB-BA4D-B040-742FF464EDC0}"/>
              </a:ext>
            </a:extLst>
          </p:cNvPr>
          <p:cNvSpPr txBox="1"/>
          <p:nvPr/>
        </p:nvSpPr>
        <p:spPr>
          <a:xfrm>
            <a:off x="403726" y="452363"/>
            <a:ext cx="6417357" cy="523220"/>
          </a:xfrm>
          <a:prstGeom prst="rect">
            <a:avLst/>
          </a:prstGeom>
          <a:noFill/>
        </p:spPr>
        <p:txBody>
          <a:bodyPr wrap="square" rtlCol="0">
            <a:spAutoFit/>
          </a:bodyPr>
          <a:lstStyle/>
          <a:p>
            <a:r>
              <a:rPr lang="en-GB" sz="2800">
                <a:solidFill>
                  <a:schemeClr val="bg1"/>
                </a:solidFill>
                <a:latin typeface="+mj-lt"/>
              </a:rPr>
              <a:t>Mapping the digital possibilities</a:t>
            </a:r>
          </a:p>
        </p:txBody>
      </p:sp>
      <p:cxnSp>
        <p:nvCxnSpPr>
          <p:cNvPr id="48" name="Straight Connector 47">
            <a:extLst>
              <a:ext uri="{FF2B5EF4-FFF2-40B4-BE49-F238E27FC236}">
                <a16:creationId xmlns:a16="http://schemas.microsoft.com/office/drawing/2014/main" id="{600330D0-A80D-5C4A-BBBA-ECA7797D18AD}"/>
              </a:ext>
            </a:extLst>
          </p:cNvPr>
          <p:cNvCxnSpPr>
            <a:cxnSpLocks/>
          </p:cNvCxnSpPr>
          <p:nvPr/>
        </p:nvCxnSpPr>
        <p:spPr>
          <a:xfrm>
            <a:off x="487180" y="966866"/>
            <a:ext cx="5097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D7AF779-52E2-E849-AF70-6FA1404ED13D}"/>
              </a:ext>
            </a:extLst>
          </p:cNvPr>
          <p:cNvSpPr txBox="1"/>
          <p:nvPr/>
        </p:nvSpPr>
        <p:spPr>
          <a:xfrm>
            <a:off x="3529649" y="3074666"/>
            <a:ext cx="2156963" cy="523220"/>
          </a:xfrm>
          <a:prstGeom prst="rect">
            <a:avLst/>
          </a:prstGeom>
          <a:noFill/>
        </p:spPr>
        <p:txBody>
          <a:bodyPr wrap="square" rtlCol="0">
            <a:spAutoFit/>
          </a:bodyPr>
          <a:lstStyle/>
          <a:p>
            <a:pPr algn="ctr"/>
            <a:r>
              <a:rPr lang="en-GB" sz="1400" dirty="0">
                <a:solidFill>
                  <a:schemeClr val="bg1"/>
                </a:solidFill>
              </a:rPr>
              <a:t>Virtual Care for better Patient Engagement</a:t>
            </a:r>
          </a:p>
        </p:txBody>
      </p:sp>
      <p:sp>
        <p:nvSpPr>
          <p:cNvPr id="31" name="TextBox 30">
            <a:extLst>
              <a:ext uri="{FF2B5EF4-FFF2-40B4-BE49-F238E27FC236}">
                <a16:creationId xmlns:a16="http://schemas.microsoft.com/office/drawing/2014/main" id="{57D58B07-1858-1140-AB20-44B7BD8F29CC}"/>
              </a:ext>
            </a:extLst>
          </p:cNvPr>
          <p:cNvSpPr txBox="1"/>
          <p:nvPr/>
        </p:nvSpPr>
        <p:spPr>
          <a:xfrm>
            <a:off x="6351287" y="3066688"/>
            <a:ext cx="1956441" cy="523220"/>
          </a:xfrm>
          <a:prstGeom prst="rect">
            <a:avLst/>
          </a:prstGeom>
          <a:noFill/>
        </p:spPr>
        <p:txBody>
          <a:bodyPr wrap="square" rtlCol="0">
            <a:spAutoFit/>
          </a:bodyPr>
          <a:lstStyle/>
          <a:p>
            <a:pPr algn="ctr"/>
            <a:r>
              <a:rPr lang="en-GB" sz="1400" dirty="0">
                <a:solidFill>
                  <a:schemeClr val="bg1"/>
                </a:solidFill>
              </a:rPr>
              <a:t>Secure operations for Trust &amp; Compliance</a:t>
            </a:r>
          </a:p>
        </p:txBody>
      </p:sp>
      <p:sp>
        <p:nvSpPr>
          <p:cNvPr id="32" name="TextBox 31">
            <a:extLst>
              <a:ext uri="{FF2B5EF4-FFF2-40B4-BE49-F238E27FC236}">
                <a16:creationId xmlns:a16="http://schemas.microsoft.com/office/drawing/2014/main" id="{FCA43CB9-606C-D845-979B-8C59C1207D5E}"/>
              </a:ext>
            </a:extLst>
          </p:cNvPr>
          <p:cNvSpPr txBox="1"/>
          <p:nvPr/>
        </p:nvSpPr>
        <p:spPr>
          <a:xfrm>
            <a:off x="9204350" y="3055507"/>
            <a:ext cx="1400819" cy="738664"/>
          </a:xfrm>
          <a:prstGeom prst="rect">
            <a:avLst/>
          </a:prstGeom>
          <a:noFill/>
        </p:spPr>
        <p:txBody>
          <a:bodyPr wrap="square" rtlCol="0">
            <a:spAutoFit/>
          </a:bodyPr>
          <a:lstStyle/>
          <a:p>
            <a:pPr algn="ctr"/>
            <a:r>
              <a:rPr lang="en-GB" sz="1400" dirty="0">
                <a:solidFill>
                  <a:schemeClr val="bg1"/>
                </a:solidFill>
              </a:rPr>
              <a:t>IT cost control for Financial Stability  </a:t>
            </a:r>
          </a:p>
        </p:txBody>
      </p:sp>
      <p:cxnSp>
        <p:nvCxnSpPr>
          <p:cNvPr id="22" name="Straight Connector 21">
            <a:extLst>
              <a:ext uri="{FF2B5EF4-FFF2-40B4-BE49-F238E27FC236}">
                <a16:creationId xmlns:a16="http://schemas.microsoft.com/office/drawing/2014/main" id="{C06E88A6-981D-9E41-B00F-A68D8028EFC6}"/>
              </a:ext>
            </a:extLst>
          </p:cNvPr>
          <p:cNvCxnSpPr>
            <a:cxnSpLocks/>
          </p:cNvCxnSpPr>
          <p:nvPr/>
        </p:nvCxnSpPr>
        <p:spPr>
          <a:xfrm>
            <a:off x="2186973" y="2563036"/>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9BF1A0EC-6B27-3B43-B037-0048C696704E}"/>
              </a:ext>
            </a:extLst>
          </p:cNvPr>
          <p:cNvSpPr/>
          <p:nvPr/>
        </p:nvSpPr>
        <p:spPr>
          <a:xfrm>
            <a:off x="2132973" y="2838044"/>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E48BBA52-78A9-3A4B-8FDC-01454B4136F5}"/>
              </a:ext>
            </a:extLst>
          </p:cNvPr>
          <p:cNvCxnSpPr/>
          <p:nvPr/>
        </p:nvCxnSpPr>
        <p:spPr>
          <a:xfrm>
            <a:off x="2178243" y="2563036"/>
            <a:ext cx="7693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044646-9AFA-E341-AC36-7357484E09EA}"/>
              </a:ext>
            </a:extLst>
          </p:cNvPr>
          <p:cNvCxnSpPr>
            <a:cxnSpLocks/>
          </p:cNvCxnSpPr>
          <p:nvPr/>
        </p:nvCxnSpPr>
        <p:spPr>
          <a:xfrm>
            <a:off x="4598782" y="2563036"/>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E9D4B6-1BDC-C84B-992C-83C556586A8E}"/>
              </a:ext>
            </a:extLst>
          </p:cNvPr>
          <p:cNvCxnSpPr>
            <a:cxnSpLocks/>
          </p:cNvCxnSpPr>
          <p:nvPr/>
        </p:nvCxnSpPr>
        <p:spPr>
          <a:xfrm>
            <a:off x="7244806" y="2563036"/>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3804EC7-560B-4A44-880E-EB3BF56B428F}"/>
              </a:ext>
            </a:extLst>
          </p:cNvPr>
          <p:cNvCxnSpPr>
            <a:cxnSpLocks/>
          </p:cNvCxnSpPr>
          <p:nvPr/>
        </p:nvCxnSpPr>
        <p:spPr>
          <a:xfrm>
            <a:off x="9873433" y="2563036"/>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DBBD2043-960B-DF4D-8B98-171C8DDBBA34}"/>
              </a:ext>
            </a:extLst>
          </p:cNvPr>
          <p:cNvSpPr txBox="1"/>
          <p:nvPr/>
        </p:nvSpPr>
        <p:spPr>
          <a:xfrm>
            <a:off x="1146022" y="3037448"/>
            <a:ext cx="2064442" cy="738664"/>
          </a:xfrm>
          <a:prstGeom prst="rect">
            <a:avLst/>
          </a:prstGeom>
          <a:noFill/>
        </p:spPr>
        <p:txBody>
          <a:bodyPr wrap="square" rtlCol="0">
            <a:spAutoFit/>
          </a:bodyPr>
          <a:lstStyle/>
          <a:p>
            <a:pPr algn="ctr"/>
            <a:r>
              <a:rPr lang="en-GB" sz="1400" dirty="0">
                <a:solidFill>
                  <a:schemeClr val="bg1"/>
                </a:solidFill>
              </a:rPr>
              <a:t>Agile IT infrastructure for Integrated &amp; Intelligent Care</a:t>
            </a:r>
          </a:p>
        </p:txBody>
      </p:sp>
      <p:sp>
        <p:nvSpPr>
          <p:cNvPr id="64" name="Oval 63">
            <a:extLst>
              <a:ext uri="{FF2B5EF4-FFF2-40B4-BE49-F238E27FC236}">
                <a16:creationId xmlns:a16="http://schemas.microsoft.com/office/drawing/2014/main" id="{EBF29E8A-A7C5-E24F-8DC0-D4B35A74D478}"/>
              </a:ext>
            </a:extLst>
          </p:cNvPr>
          <p:cNvSpPr/>
          <p:nvPr/>
        </p:nvSpPr>
        <p:spPr>
          <a:xfrm>
            <a:off x="4545569" y="2838044"/>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387CD1F5-84AF-8E47-B44E-E4786EA255D6}"/>
              </a:ext>
            </a:extLst>
          </p:cNvPr>
          <p:cNvSpPr/>
          <p:nvPr/>
        </p:nvSpPr>
        <p:spPr>
          <a:xfrm>
            <a:off x="7201118" y="2838044"/>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BD6C0F3-EA2F-FE48-8B06-46E04F2695C0}"/>
              </a:ext>
            </a:extLst>
          </p:cNvPr>
          <p:cNvSpPr/>
          <p:nvPr/>
        </p:nvSpPr>
        <p:spPr>
          <a:xfrm>
            <a:off x="9812557" y="2838044"/>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9A5E7A1B-B219-3344-9DDD-09852FA31912}"/>
              </a:ext>
            </a:extLst>
          </p:cNvPr>
          <p:cNvCxnSpPr>
            <a:cxnSpLocks/>
          </p:cNvCxnSpPr>
          <p:nvPr/>
        </p:nvCxnSpPr>
        <p:spPr>
          <a:xfrm>
            <a:off x="4616237" y="3812917"/>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B4D0B61-8BF7-6740-A807-394A3D2B9B50}"/>
              </a:ext>
            </a:extLst>
          </p:cNvPr>
          <p:cNvCxnSpPr>
            <a:cxnSpLocks/>
          </p:cNvCxnSpPr>
          <p:nvPr/>
        </p:nvCxnSpPr>
        <p:spPr>
          <a:xfrm>
            <a:off x="7276284" y="3812917"/>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E78AE42-5F1C-A34F-8E2C-993145747608}"/>
              </a:ext>
            </a:extLst>
          </p:cNvPr>
          <p:cNvCxnSpPr>
            <a:cxnSpLocks/>
          </p:cNvCxnSpPr>
          <p:nvPr/>
        </p:nvCxnSpPr>
        <p:spPr>
          <a:xfrm>
            <a:off x="2199920" y="3820552"/>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6E77E44-08D1-F54F-A8A6-3208D651C875}"/>
              </a:ext>
            </a:extLst>
          </p:cNvPr>
          <p:cNvCxnSpPr>
            <a:cxnSpLocks/>
          </p:cNvCxnSpPr>
          <p:nvPr/>
        </p:nvCxnSpPr>
        <p:spPr>
          <a:xfrm>
            <a:off x="9878455" y="3825435"/>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D5C2E1E3-AAD2-0141-9776-8AB7859680A5}"/>
              </a:ext>
            </a:extLst>
          </p:cNvPr>
          <p:cNvSpPr txBox="1"/>
          <p:nvPr/>
        </p:nvSpPr>
        <p:spPr>
          <a:xfrm>
            <a:off x="3851592" y="4983490"/>
            <a:ext cx="1529289" cy="515077"/>
          </a:xfrm>
          <a:prstGeom prst="rect">
            <a:avLst/>
          </a:prstGeom>
          <a:noFill/>
        </p:spPr>
        <p:txBody>
          <a:bodyPr wrap="square" rtlCol="0">
            <a:spAutoFit/>
          </a:bodyPr>
          <a:lstStyle/>
          <a:p>
            <a:pPr algn="ctr">
              <a:lnSpc>
                <a:spcPts val="1680"/>
              </a:lnSpc>
              <a:spcAft>
                <a:spcPts val="300"/>
              </a:spcAft>
            </a:pPr>
            <a:r>
              <a:rPr lang="en-GB" sz="1400">
                <a:solidFill>
                  <a:schemeClr val="bg1"/>
                </a:solidFill>
                <a:cs typeface="Futura Medium" panose="020B0602020204020303" pitchFamily="34" charset="-79"/>
              </a:rPr>
              <a:t>Digital workspace</a:t>
            </a:r>
          </a:p>
        </p:txBody>
      </p:sp>
      <p:sp>
        <p:nvSpPr>
          <p:cNvPr id="87" name="TextBox 86">
            <a:extLst>
              <a:ext uri="{FF2B5EF4-FFF2-40B4-BE49-F238E27FC236}">
                <a16:creationId xmlns:a16="http://schemas.microsoft.com/office/drawing/2014/main" id="{82290C58-4BF7-E648-886A-F2A67B5D9391}"/>
              </a:ext>
            </a:extLst>
          </p:cNvPr>
          <p:cNvSpPr txBox="1"/>
          <p:nvPr/>
        </p:nvSpPr>
        <p:spPr>
          <a:xfrm>
            <a:off x="6672880" y="4966784"/>
            <a:ext cx="1206807" cy="515077"/>
          </a:xfrm>
          <a:prstGeom prst="rect">
            <a:avLst/>
          </a:prstGeom>
          <a:noFill/>
        </p:spPr>
        <p:txBody>
          <a:bodyPr wrap="square" rtlCol="0">
            <a:spAutoFit/>
          </a:bodyPr>
          <a:lstStyle/>
          <a:p>
            <a:pPr algn="ctr">
              <a:lnSpc>
                <a:spcPts val="1680"/>
              </a:lnSpc>
              <a:spcAft>
                <a:spcPts val="300"/>
              </a:spcAft>
            </a:pPr>
            <a:r>
              <a:rPr lang="en-GB" sz="1400">
                <a:solidFill>
                  <a:schemeClr val="bg1"/>
                </a:solidFill>
                <a:cs typeface="Futura Medium" panose="020B0602020204020303" pitchFamily="34" charset="-79"/>
              </a:rPr>
              <a:t>Cyber security</a:t>
            </a:r>
          </a:p>
        </p:txBody>
      </p:sp>
      <p:sp>
        <p:nvSpPr>
          <p:cNvPr id="88" name="TextBox 87">
            <a:extLst>
              <a:ext uri="{FF2B5EF4-FFF2-40B4-BE49-F238E27FC236}">
                <a16:creationId xmlns:a16="http://schemas.microsoft.com/office/drawing/2014/main" id="{474CD7A6-E264-894E-A54D-94EC422D3E55}"/>
              </a:ext>
            </a:extLst>
          </p:cNvPr>
          <p:cNvSpPr txBox="1"/>
          <p:nvPr/>
        </p:nvSpPr>
        <p:spPr>
          <a:xfrm>
            <a:off x="1402441" y="4974419"/>
            <a:ext cx="1628065" cy="515077"/>
          </a:xfrm>
          <a:prstGeom prst="rect">
            <a:avLst/>
          </a:prstGeom>
          <a:noFill/>
        </p:spPr>
        <p:txBody>
          <a:bodyPr wrap="square" rtlCol="0">
            <a:spAutoFit/>
          </a:bodyPr>
          <a:lstStyle/>
          <a:p>
            <a:pPr algn="ctr">
              <a:lnSpc>
                <a:spcPts val="1680"/>
              </a:lnSpc>
              <a:spcAft>
                <a:spcPts val="300"/>
              </a:spcAft>
            </a:pPr>
            <a:r>
              <a:rPr lang="en-GB" sz="1400">
                <a:solidFill>
                  <a:schemeClr val="bg1"/>
                </a:solidFill>
                <a:cs typeface="Futura Medium" panose="020B0602020204020303" pitchFamily="34" charset="-79"/>
              </a:rPr>
              <a:t>Hybrid infrastructure</a:t>
            </a:r>
          </a:p>
        </p:txBody>
      </p:sp>
      <p:pic>
        <p:nvPicPr>
          <p:cNvPr id="53" name="Picture 52">
            <a:extLst>
              <a:ext uri="{FF2B5EF4-FFF2-40B4-BE49-F238E27FC236}">
                <a16:creationId xmlns:a16="http://schemas.microsoft.com/office/drawing/2014/main" id="{32C29771-8D19-584D-94BC-FCDAB8018D1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77944" y="4271444"/>
            <a:ext cx="460375" cy="552450"/>
          </a:xfrm>
          <a:prstGeom prst="rect">
            <a:avLst/>
          </a:prstGeom>
        </p:spPr>
      </p:pic>
      <p:pic>
        <p:nvPicPr>
          <p:cNvPr id="54" name="Picture 53">
            <a:extLst>
              <a:ext uri="{FF2B5EF4-FFF2-40B4-BE49-F238E27FC236}">
                <a16:creationId xmlns:a16="http://schemas.microsoft.com/office/drawing/2014/main" id="{6F16757B-7A3B-1F49-90DF-F8DA49C392B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95756" y="4286642"/>
            <a:ext cx="444500" cy="522732"/>
          </a:xfrm>
          <a:prstGeom prst="rect">
            <a:avLst/>
          </a:prstGeom>
        </p:spPr>
      </p:pic>
      <p:pic>
        <p:nvPicPr>
          <p:cNvPr id="55" name="Picture 54">
            <a:extLst>
              <a:ext uri="{FF2B5EF4-FFF2-40B4-BE49-F238E27FC236}">
                <a16:creationId xmlns:a16="http://schemas.microsoft.com/office/drawing/2014/main" id="{7EE10A79-F5E4-394E-BF9F-66D0AD1952F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53015" y="4304042"/>
            <a:ext cx="490728" cy="490728"/>
          </a:xfrm>
          <a:prstGeom prst="rect">
            <a:avLst/>
          </a:prstGeom>
        </p:spPr>
      </p:pic>
      <p:pic>
        <p:nvPicPr>
          <p:cNvPr id="56" name="Picture 55">
            <a:extLst>
              <a:ext uri="{FF2B5EF4-FFF2-40B4-BE49-F238E27FC236}">
                <a16:creationId xmlns:a16="http://schemas.microsoft.com/office/drawing/2014/main" id="{0B893460-AF7D-0E4E-9351-9F1652E858C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028874" y="4378530"/>
            <a:ext cx="483616" cy="387604"/>
          </a:xfrm>
          <a:prstGeom prst="rect">
            <a:avLst/>
          </a:prstGeom>
        </p:spPr>
      </p:pic>
      <p:sp>
        <p:nvSpPr>
          <p:cNvPr id="63" name="TextBox 62">
            <a:extLst>
              <a:ext uri="{FF2B5EF4-FFF2-40B4-BE49-F238E27FC236}">
                <a16:creationId xmlns:a16="http://schemas.microsoft.com/office/drawing/2014/main" id="{4BE14A03-5A3B-9642-B0A0-7A614A27DEC5}"/>
              </a:ext>
            </a:extLst>
          </p:cNvPr>
          <p:cNvSpPr txBox="1"/>
          <p:nvPr/>
        </p:nvSpPr>
        <p:spPr>
          <a:xfrm>
            <a:off x="9059400" y="4935947"/>
            <a:ext cx="1628065" cy="553549"/>
          </a:xfrm>
          <a:prstGeom prst="rect">
            <a:avLst/>
          </a:prstGeom>
          <a:noFill/>
        </p:spPr>
        <p:txBody>
          <a:bodyPr wrap="square" rtlCol="0">
            <a:spAutoFit/>
          </a:bodyPr>
          <a:lstStyle/>
          <a:p>
            <a:pPr algn="ctr">
              <a:lnSpc>
                <a:spcPts val="1680"/>
              </a:lnSpc>
              <a:spcAft>
                <a:spcPts val="300"/>
              </a:spcAft>
            </a:pPr>
            <a:r>
              <a:rPr lang="en-GB" sz="1400">
                <a:solidFill>
                  <a:schemeClr val="bg1"/>
                </a:solidFill>
                <a:cs typeface="Futura Medium" panose="020B0602020204020303" pitchFamily="34" charset="-79"/>
              </a:rPr>
              <a:t>IT</a:t>
            </a:r>
          </a:p>
          <a:p>
            <a:pPr algn="ctr">
              <a:lnSpc>
                <a:spcPts val="1680"/>
              </a:lnSpc>
              <a:spcAft>
                <a:spcPts val="300"/>
              </a:spcAft>
            </a:pPr>
            <a:r>
              <a:rPr lang="en-GB" sz="1400">
                <a:solidFill>
                  <a:schemeClr val="bg1"/>
                </a:solidFill>
                <a:cs typeface="Futura Medium" panose="020B0602020204020303" pitchFamily="34" charset="-79"/>
              </a:rPr>
              <a:t>intelligence</a:t>
            </a:r>
          </a:p>
        </p:txBody>
      </p:sp>
      <p:sp>
        <p:nvSpPr>
          <p:cNvPr id="57" name="TextBox 56">
            <a:extLst>
              <a:ext uri="{FF2B5EF4-FFF2-40B4-BE49-F238E27FC236}">
                <a16:creationId xmlns:a16="http://schemas.microsoft.com/office/drawing/2014/main" id="{C596B450-F1E6-463E-99A2-C01A10BCC366}"/>
              </a:ext>
            </a:extLst>
          </p:cNvPr>
          <p:cNvSpPr txBox="1"/>
          <p:nvPr/>
        </p:nvSpPr>
        <p:spPr>
          <a:xfrm>
            <a:off x="1895831" y="1915395"/>
            <a:ext cx="1529289" cy="500137"/>
          </a:xfrm>
          <a:prstGeom prst="rect">
            <a:avLst/>
          </a:prstGeom>
          <a:noFill/>
        </p:spPr>
        <p:txBody>
          <a:bodyPr wrap="square" rtlCol="0">
            <a:spAutoFit/>
          </a:bodyPr>
          <a:lstStyle/>
          <a:p>
            <a:pPr algn="ctr">
              <a:spcAft>
                <a:spcPts val="300"/>
              </a:spcAft>
            </a:pPr>
            <a:r>
              <a:rPr lang="en-GB" sz="1200" b="1" dirty="0">
                <a:solidFill>
                  <a:schemeClr val="bg1"/>
                </a:solidFill>
                <a:cs typeface="Futura Medium" panose="020B0602020204020303" pitchFamily="34" charset="-79"/>
              </a:rPr>
              <a:t>Rising Demand </a:t>
            </a:r>
            <a:r>
              <a:rPr lang="en-GB" sz="1200" dirty="0">
                <a:solidFill>
                  <a:schemeClr val="bg1"/>
                </a:solidFill>
              </a:rPr>
              <a:t> </a:t>
            </a:r>
          </a:p>
          <a:p>
            <a:pPr algn="ctr">
              <a:spcAft>
                <a:spcPts val="300"/>
              </a:spcAft>
            </a:pPr>
            <a:endParaRPr lang="en-GB" sz="1200" dirty="0">
              <a:solidFill>
                <a:schemeClr val="bg1"/>
              </a:solidFill>
            </a:endParaRPr>
          </a:p>
        </p:txBody>
      </p:sp>
      <p:sp>
        <p:nvSpPr>
          <p:cNvPr id="75" name="TextBox 74">
            <a:extLst>
              <a:ext uri="{FF2B5EF4-FFF2-40B4-BE49-F238E27FC236}">
                <a16:creationId xmlns:a16="http://schemas.microsoft.com/office/drawing/2014/main" id="{24AA0688-0FE2-4CB9-97B1-39AF8E278586}"/>
              </a:ext>
            </a:extLst>
          </p:cNvPr>
          <p:cNvSpPr txBox="1"/>
          <p:nvPr/>
        </p:nvSpPr>
        <p:spPr>
          <a:xfrm>
            <a:off x="3509258" y="1915395"/>
            <a:ext cx="1635501" cy="461665"/>
          </a:xfrm>
          <a:prstGeom prst="rect">
            <a:avLst/>
          </a:prstGeom>
          <a:noFill/>
        </p:spPr>
        <p:txBody>
          <a:bodyPr wrap="square" rtlCol="0">
            <a:spAutoFit/>
          </a:bodyPr>
          <a:lstStyle/>
          <a:p>
            <a:pPr algn="ctr">
              <a:spcAft>
                <a:spcPts val="300"/>
              </a:spcAft>
            </a:pPr>
            <a:r>
              <a:rPr lang="en-GB" sz="1200" b="1" dirty="0">
                <a:solidFill>
                  <a:schemeClr val="bg1"/>
                </a:solidFill>
                <a:cs typeface="Futura Medium" panose="020B0602020204020303" pitchFamily="34" charset="-79"/>
              </a:rPr>
              <a:t>Improving Outcomes</a:t>
            </a:r>
            <a:r>
              <a:rPr lang="en-GB" sz="1200" dirty="0">
                <a:solidFill>
                  <a:schemeClr val="bg1"/>
                </a:solidFill>
              </a:rPr>
              <a:t> </a:t>
            </a:r>
          </a:p>
        </p:txBody>
      </p:sp>
      <p:sp>
        <p:nvSpPr>
          <p:cNvPr id="76" name="TextBox 75">
            <a:extLst>
              <a:ext uri="{FF2B5EF4-FFF2-40B4-BE49-F238E27FC236}">
                <a16:creationId xmlns:a16="http://schemas.microsoft.com/office/drawing/2014/main" id="{ED0AFB72-0F52-4E9B-AF85-9C8041EB3E89}"/>
              </a:ext>
            </a:extLst>
          </p:cNvPr>
          <p:cNvSpPr txBox="1"/>
          <p:nvPr/>
        </p:nvSpPr>
        <p:spPr>
          <a:xfrm>
            <a:off x="7043359" y="1915395"/>
            <a:ext cx="1272265" cy="500137"/>
          </a:xfrm>
          <a:prstGeom prst="rect">
            <a:avLst/>
          </a:prstGeom>
          <a:noFill/>
        </p:spPr>
        <p:txBody>
          <a:bodyPr wrap="square" rtlCol="0">
            <a:spAutoFit/>
          </a:bodyPr>
          <a:lstStyle/>
          <a:p>
            <a:pPr algn="ctr">
              <a:spcAft>
                <a:spcPts val="300"/>
              </a:spcAft>
            </a:pPr>
            <a:r>
              <a:rPr lang="en-GB" sz="1200" b="1" dirty="0">
                <a:solidFill>
                  <a:schemeClr val="bg1"/>
                </a:solidFill>
                <a:cs typeface="Futura Medium" panose="020B0602020204020303" pitchFamily="34" charset="-79"/>
              </a:rPr>
              <a:t>Innovation</a:t>
            </a:r>
          </a:p>
          <a:p>
            <a:pPr algn="ctr">
              <a:spcAft>
                <a:spcPts val="300"/>
              </a:spcAft>
            </a:pPr>
            <a:r>
              <a:rPr lang="en-GB" sz="1200" dirty="0">
                <a:solidFill>
                  <a:schemeClr val="bg1"/>
                </a:solidFill>
              </a:rPr>
              <a:t> </a:t>
            </a:r>
          </a:p>
        </p:txBody>
      </p:sp>
      <p:sp>
        <p:nvSpPr>
          <p:cNvPr id="82" name="TextBox 81">
            <a:extLst>
              <a:ext uri="{FF2B5EF4-FFF2-40B4-BE49-F238E27FC236}">
                <a16:creationId xmlns:a16="http://schemas.microsoft.com/office/drawing/2014/main" id="{AE1FE750-BEB7-44DE-8189-1EF94E549E1F}"/>
              </a:ext>
            </a:extLst>
          </p:cNvPr>
          <p:cNvSpPr txBox="1"/>
          <p:nvPr/>
        </p:nvSpPr>
        <p:spPr>
          <a:xfrm>
            <a:off x="8453327" y="1915395"/>
            <a:ext cx="1776129" cy="276999"/>
          </a:xfrm>
          <a:prstGeom prst="rect">
            <a:avLst/>
          </a:prstGeom>
          <a:noFill/>
        </p:spPr>
        <p:txBody>
          <a:bodyPr wrap="square" rtlCol="0">
            <a:spAutoFit/>
          </a:bodyPr>
          <a:lstStyle/>
          <a:p>
            <a:pPr algn="ctr">
              <a:spcAft>
                <a:spcPts val="300"/>
              </a:spcAft>
            </a:pPr>
            <a:r>
              <a:rPr lang="en-GB" sz="1200" b="1" dirty="0">
                <a:solidFill>
                  <a:schemeClr val="bg1"/>
                </a:solidFill>
                <a:cs typeface="Futura Medium" panose="020B0602020204020303" pitchFamily="34" charset="-79"/>
              </a:rPr>
              <a:t>Financial Stability</a:t>
            </a:r>
          </a:p>
        </p:txBody>
      </p:sp>
      <p:sp>
        <p:nvSpPr>
          <p:cNvPr id="83" name="TextBox 82">
            <a:extLst>
              <a:ext uri="{FF2B5EF4-FFF2-40B4-BE49-F238E27FC236}">
                <a16:creationId xmlns:a16="http://schemas.microsoft.com/office/drawing/2014/main" id="{19BBB372-45AD-4CC3-B0C6-057BCD71AB65}"/>
              </a:ext>
            </a:extLst>
          </p:cNvPr>
          <p:cNvSpPr txBox="1"/>
          <p:nvPr/>
        </p:nvSpPr>
        <p:spPr>
          <a:xfrm>
            <a:off x="5405110" y="1915395"/>
            <a:ext cx="1272265" cy="684803"/>
          </a:xfrm>
          <a:prstGeom prst="rect">
            <a:avLst/>
          </a:prstGeom>
          <a:noFill/>
        </p:spPr>
        <p:txBody>
          <a:bodyPr wrap="square" rtlCol="0">
            <a:spAutoFit/>
          </a:bodyPr>
          <a:lstStyle/>
          <a:p>
            <a:pPr algn="ctr">
              <a:spcAft>
                <a:spcPts val="300"/>
              </a:spcAft>
            </a:pPr>
            <a:r>
              <a:rPr lang="en-GB" sz="1200" b="1" dirty="0">
                <a:solidFill>
                  <a:schemeClr val="bg1"/>
                </a:solidFill>
                <a:cs typeface="Futura Medium" panose="020B0602020204020303" pitchFamily="34" charset="-79"/>
              </a:rPr>
              <a:t>Skilled Workforce</a:t>
            </a:r>
          </a:p>
          <a:p>
            <a:pPr algn="ctr">
              <a:spcAft>
                <a:spcPts val="300"/>
              </a:spcAft>
            </a:pPr>
            <a:r>
              <a:rPr lang="en-GB" sz="1200" dirty="0">
                <a:solidFill>
                  <a:schemeClr val="bg1"/>
                </a:solidFill>
              </a:rPr>
              <a:t> </a:t>
            </a:r>
          </a:p>
        </p:txBody>
      </p:sp>
      <p:grpSp>
        <p:nvGrpSpPr>
          <p:cNvPr id="84" name="Group 83">
            <a:extLst>
              <a:ext uri="{FF2B5EF4-FFF2-40B4-BE49-F238E27FC236}">
                <a16:creationId xmlns:a16="http://schemas.microsoft.com/office/drawing/2014/main" id="{61BB07DE-D06E-42FA-9292-71882ACC2C1F}"/>
              </a:ext>
            </a:extLst>
          </p:cNvPr>
          <p:cNvGrpSpPr/>
          <p:nvPr/>
        </p:nvGrpSpPr>
        <p:grpSpPr>
          <a:xfrm>
            <a:off x="2410772" y="1332051"/>
            <a:ext cx="484500" cy="484500"/>
            <a:chOff x="754652" y="4170719"/>
            <a:chExt cx="484500" cy="484500"/>
          </a:xfrm>
        </p:grpSpPr>
        <p:sp>
          <p:nvSpPr>
            <p:cNvPr id="86" name="Freeform: Shape 85">
              <a:extLst>
                <a:ext uri="{FF2B5EF4-FFF2-40B4-BE49-F238E27FC236}">
                  <a16:creationId xmlns:a16="http://schemas.microsoft.com/office/drawing/2014/main" id="{469C5B84-08E6-44B1-8177-79B02553B557}"/>
                </a:ext>
              </a:extLst>
            </p:cNvPr>
            <p:cNvSpPr/>
            <p:nvPr/>
          </p:nvSpPr>
          <p:spPr>
            <a:xfrm>
              <a:off x="754652" y="4170719"/>
              <a:ext cx="484500" cy="484500"/>
            </a:xfrm>
            <a:custGeom>
              <a:avLst/>
              <a:gdLst>
                <a:gd name="connsiteX0" fmla="*/ 42750 w 484500"/>
                <a:gd name="connsiteY0" fmla="*/ 0 h 484500"/>
                <a:gd name="connsiteX1" fmla="*/ 0 w 484500"/>
                <a:gd name="connsiteY1" fmla="*/ 0 h 484500"/>
                <a:gd name="connsiteX2" fmla="*/ 0 w 484500"/>
                <a:gd name="connsiteY2" fmla="*/ 484500 h 484500"/>
                <a:gd name="connsiteX3" fmla="*/ 484500 w 484500"/>
                <a:gd name="connsiteY3" fmla="*/ 484500 h 484500"/>
                <a:gd name="connsiteX4" fmla="*/ 484500 w 484500"/>
                <a:gd name="connsiteY4" fmla="*/ 441750 h 484500"/>
                <a:gd name="connsiteX5" fmla="*/ 42750 w 484500"/>
                <a:gd name="connsiteY5" fmla="*/ 441750 h 484500"/>
                <a:gd name="connsiteX6" fmla="*/ 42750 w 484500"/>
                <a:gd name="connsiteY6" fmla="*/ 0 h 48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500" h="484500">
                  <a:moveTo>
                    <a:pt x="42750" y="0"/>
                  </a:moveTo>
                  <a:lnTo>
                    <a:pt x="0" y="0"/>
                  </a:lnTo>
                  <a:lnTo>
                    <a:pt x="0" y="484500"/>
                  </a:lnTo>
                  <a:lnTo>
                    <a:pt x="484500" y="484500"/>
                  </a:lnTo>
                  <a:lnTo>
                    <a:pt x="484500" y="441750"/>
                  </a:lnTo>
                  <a:lnTo>
                    <a:pt x="42750" y="441750"/>
                  </a:lnTo>
                  <a:lnTo>
                    <a:pt x="42750" y="0"/>
                  </a:lnTo>
                  <a:close/>
                </a:path>
              </a:pathLst>
            </a:custGeom>
            <a:solidFill>
              <a:srgbClr val="FFFFFF"/>
            </a:solidFill>
            <a:ln w="7045" cap="flat">
              <a:no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7A90497F-5EF9-4241-91CA-825E7622D809}"/>
                </a:ext>
              </a:extLst>
            </p:cNvPr>
            <p:cNvSpPr/>
            <p:nvPr/>
          </p:nvSpPr>
          <p:spPr>
            <a:xfrm>
              <a:off x="826977" y="4242503"/>
              <a:ext cx="412174" cy="327215"/>
            </a:xfrm>
            <a:custGeom>
              <a:avLst/>
              <a:gdLst>
                <a:gd name="connsiteX0" fmla="*/ 105799 w 412174"/>
                <a:gd name="connsiteY0" fmla="*/ 327216 h 327215"/>
                <a:gd name="connsiteX1" fmla="*/ 307030 w 412174"/>
                <a:gd name="connsiteY1" fmla="*/ 156714 h 327215"/>
                <a:gd name="connsiteX2" fmla="*/ 374006 w 412174"/>
                <a:gd name="connsiteY2" fmla="*/ 68414 h 327215"/>
                <a:gd name="connsiteX3" fmla="*/ 412174 w 412174"/>
                <a:gd name="connsiteY3" fmla="*/ 98503 h 327215"/>
                <a:gd name="connsiteX4" fmla="*/ 400468 w 412174"/>
                <a:gd name="connsiteY4" fmla="*/ 0 h 327215"/>
                <a:gd name="connsiteX5" fmla="*/ 301965 w 412174"/>
                <a:gd name="connsiteY5" fmla="*/ 11706 h 327215"/>
                <a:gd name="connsiteX6" fmla="*/ 340390 w 412174"/>
                <a:gd name="connsiteY6" fmla="*/ 41966 h 327215"/>
                <a:gd name="connsiteX7" fmla="*/ 272517 w 412174"/>
                <a:gd name="connsiteY7" fmla="*/ 131485 h 327215"/>
                <a:gd name="connsiteX8" fmla="*/ 105799 w 412174"/>
                <a:gd name="connsiteY8" fmla="*/ 284466 h 327215"/>
                <a:gd name="connsiteX9" fmla="*/ 38026 w 412174"/>
                <a:gd name="connsiteY9" fmla="*/ 232453 h 327215"/>
                <a:gd name="connsiteX10" fmla="*/ 0 w 412174"/>
                <a:gd name="connsiteY10" fmla="*/ 251976 h 327215"/>
                <a:gd name="connsiteX11" fmla="*/ 105799 w 412174"/>
                <a:gd name="connsiteY11" fmla="*/ 327216 h 327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174" h="327215">
                  <a:moveTo>
                    <a:pt x="105799" y="327216"/>
                  </a:moveTo>
                  <a:cubicBezTo>
                    <a:pt x="182414" y="327216"/>
                    <a:pt x="240162" y="248199"/>
                    <a:pt x="307030" y="156714"/>
                  </a:cubicBezTo>
                  <a:cubicBezTo>
                    <a:pt x="328249" y="127687"/>
                    <a:pt x="350201" y="97741"/>
                    <a:pt x="374006" y="68414"/>
                  </a:cubicBezTo>
                  <a:lnTo>
                    <a:pt x="412174" y="98503"/>
                  </a:lnTo>
                  <a:lnTo>
                    <a:pt x="400468" y="0"/>
                  </a:lnTo>
                  <a:lnTo>
                    <a:pt x="301965" y="11706"/>
                  </a:lnTo>
                  <a:lnTo>
                    <a:pt x="340390" y="41966"/>
                  </a:lnTo>
                  <a:cubicBezTo>
                    <a:pt x="316115" y="71955"/>
                    <a:pt x="293935" y="102194"/>
                    <a:pt x="272517" y="131485"/>
                  </a:cubicBezTo>
                  <a:cubicBezTo>
                    <a:pt x="212525" y="213579"/>
                    <a:pt x="160712" y="284466"/>
                    <a:pt x="105799" y="284466"/>
                  </a:cubicBezTo>
                  <a:cubicBezTo>
                    <a:pt x="65586" y="284466"/>
                    <a:pt x="38268" y="232952"/>
                    <a:pt x="38026" y="232453"/>
                  </a:cubicBezTo>
                  <a:lnTo>
                    <a:pt x="0" y="251976"/>
                  </a:lnTo>
                  <a:cubicBezTo>
                    <a:pt x="1582" y="255089"/>
                    <a:pt x="39387" y="327216"/>
                    <a:pt x="105799" y="327216"/>
                  </a:cubicBezTo>
                  <a:close/>
                </a:path>
              </a:pathLst>
            </a:custGeom>
            <a:solidFill>
              <a:schemeClr val="bg2"/>
            </a:solidFill>
            <a:ln w="7045" cap="flat">
              <a:noFill/>
              <a:prstDash val="solid"/>
              <a:miter/>
            </a:ln>
          </p:spPr>
          <p:txBody>
            <a:bodyPr rtlCol="0" anchor="ctr"/>
            <a:lstStyle/>
            <a:p>
              <a:endParaRPr lang="en-GB" dirty="0"/>
            </a:p>
          </p:txBody>
        </p:sp>
      </p:grpSp>
      <p:grpSp>
        <p:nvGrpSpPr>
          <p:cNvPr id="90" name="Group 89">
            <a:extLst>
              <a:ext uri="{FF2B5EF4-FFF2-40B4-BE49-F238E27FC236}">
                <a16:creationId xmlns:a16="http://schemas.microsoft.com/office/drawing/2014/main" id="{F7873571-B57B-40DD-A422-9118CFD9FB42}"/>
              </a:ext>
            </a:extLst>
          </p:cNvPr>
          <p:cNvGrpSpPr/>
          <p:nvPr/>
        </p:nvGrpSpPr>
        <p:grpSpPr>
          <a:xfrm>
            <a:off x="4075433" y="1324312"/>
            <a:ext cx="499983" cy="499979"/>
            <a:chOff x="3126910" y="4132424"/>
            <a:chExt cx="499983" cy="499979"/>
          </a:xfrm>
        </p:grpSpPr>
        <p:sp>
          <p:nvSpPr>
            <p:cNvPr id="91" name="Freeform: Shape 90">
              <a:extLst>
                <a:ext uri="{FF2B5EF4-FFF2-40B4-BE49-F238E27FC236}">
                  <a16:creationId xmlns:a16="http://schemas.microsoft.com/office/drawing/2014/main" id="{254248A4-356D-4671-8251-4B8DC5B66F1F}"/>
                </a:ext>
              </a:extLst>
            </p:cNvPr>
            <p:cNvSpPr/>
            <p:nvPr/>
          </p:nvSpPr>
          <p:spPr>
            <a:xfrm>
              <a:off x="3221654" y="4227164"/>
              <a:ext cx="310499" cy="310500"/>
            </a:xfrm>
            <a:custGeom>
              <a:avLst/>
              <a:gdLst>
                <a:gd name="connsiteX0" fmla="*/ 155250 w 310499"/>
                <a:gd name="connsiteY0" fmla="*/ 0 h 310500"/>
                <a:gd name="connsiteX1" fmla="*/ 0 w 310499"/>
                <a:gd name="connsiteY1" fmla="*/ 155250 h 310500"/>
                <a:gd name="connsiteX2" fmla="*/ 155250 w 310499"/>
                <a:gd name="connsiteY2" fmla="*/ 310500 h 310500"/>
                <a:gd name="connsiteX3" fmla="*/ 310500 w 310499"/>
                <a:gd name="connsiteY3" fmla="*/ 155250 h 310500"/>
                <a:gd name="connsiteX4" fmla="*/ 155250 w 310499"/>
                <a:gd name="connsiteY4" fmla="*/ 0 h 310500"/>
                <a:gd name="connsiteX5" fmla="*/ 133178 w 310499"/>
                <a:gd name="connsiteY5" fmla="*/ 218457 h 310500"/>
                <a:gd name="connsiteX6" fmla="*/ 65522 w 310499"/>
                <a:gd name="connsiteY6" fmla="*/ 150795 h 310500"/>
                <a:gd name="connsiteX7" fmla="*/ 88513 w 310499"/>
                <a:gd name="connsiteY7" fmla="*/ 127804 h 310500"/>
                <a:gd name="connsiteX8" fmla="*/ 133178 w 310499"/>
                <a:gd name="connsiteY8" fmla="*/ 172469 h 310500"/>
                <a:gd name="connsiteX9" fmla="*/ 224654 w 310499"/>
                <a:gd name="connsiteY9" fmla="*/ 81000 h 310500"/>
                <a:gd name="connsiteX10" fmla="*/ 247644 w 310499"/>
                <a:gd name="connsiteY10" fmla="*/ 103990 h 31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499" h="310500">
                  <a:moveTo>
                    <a:pt x="155250" y="0"/>
                  </a:moveTo>
                  <a:cubicBezTo>
                    <a:pt x="69508" y="0"/>
                    <a:pt x="0" y="69508"/>
                    <a:pt x="0" y="155250"/>
                  </a:cubicBezTo>
                  <a:cubicBezTo>
                    <a:pt x="0" y="240992"/>
                    <a:pt x="69508" y="310500"/>
                    <a:pt x="155250" y="310500"/>
                  </a:cubicBezTo>
                  <a:cubicBezTo>
                    <a:pt x="240993" y="310500"/>
                    <a:pt x="310500" y="240992"/>
                    <a:pt x="310500" y="155250"/>
                  </a:cubicBezTo>
                  <a:cubicBezTo>
                    <a:pt x="310403" y="69548"/>
                    <a:pt x="240952" y="97"/>
                    <a:pt x="155250" y="0"/>
                  </a:cubicBezTo>
                  <a:close/>
                  <a:moveTo>
                    <a:pt x="133178" y="218457"/>
                  </a:moveTo>
                  <a:lnTo>
                    <a:pt x="65522" y="150795"/>
                  </a:lnTo>
                  <a:lnTo>
                    <a:pt x="88513" y="127804"/>
                  </a:lnTo>
                  <a:lnTo>
                    <a:pt x="133178" y="172469"/>
                  </a:lnTo>
                  <a:lnTo>
                    <a:pt x="224654" y="81000"/>
                  </a:lnTo>
                  <a:lnTo>
                    <a:pt x="247644" y="103990"/>
                  </a:lnTo>
                  <a:close/>
                </a:path>
              </a:pathLst>
            </a:custGeom>
            <a:solidFill>
              <a:srgbClr val="FFFFFF"/>
            </a:solidFill>
            <a:ln w="6747" cap="flat">
              <a:no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3EF19161-34BE-43DA-9B7D-C0F272933ABF}"/>
                </a:ext>
              </a:extLst>
            </p:cNvPr>
            <p:cNvSpPr/>
            <p:nvPr/>
          </p:nvSpPr>
          <p:spPr>
            <a:xfrm>
              <a:off x="3126910" y="4132424"/>
              <a:ext cx="499983" cy="499979"/>
            </a:xfrm>
            <a:custGeom>
              <a:avLst/>
              <a:gdLst>
                <a:gd name="connsiteX0" fmla="*/ 480304 w 499983"/>
                <a:gd name="connsiteY0" fmla="*/ 258528 h 499979"/>
                <a:gd name="connsiteX1" fmla="*/ 480304 w 499983"/>
                <a:gd name="connsiteY1" fmla="*/ 241451 h 499979"/>
                <a:gd name="connsiteX2" fmla="*/ 496936 w 499983"/>
                <a:gd name="connsiteY2" fmla="*/ 221073 h 499979"/>
                <a:gd name="connsiteX3" fmla="*/ 495024 w 499983"/>
                <a:gd name="connsiteY3" fmla="*/ 202077 h 499979"/>
                <a:gd name="connsiteX4" fmla="*/ 493790 w 499983"/>
                <a:gd name="connsiteY4" fmla="*/ 201180 h 499979"/>
                <a:gd name="connsiteX5" fmla="*/ 471671 w 499983"/>
                <a:gd name="connsiteY5" fmla="*/ 186938 h 499979"/>
                <a:gd name="connsiteX6" fmla="*/ 466392 w 499983"/>
                <a:gd name="connsiteY6" fmla="*/ 170704 h 499979"/>
                <a:gd name="connsiteX7" fmla="*/ 475916 w 499983"/>
                <a:gd name="connsiteY7" fmla="*/ 146175 h 499979"/>
                <a:gd name="connsiteX8" fmla="*/ 468221 w 499983"/>
                <a:gd name="connsiteY8" fmla="*/ 128702 h 499979"/>
                <a:gd name="connsiteX9" fmla="*/ 466777 w 499983"/>
                <a:gd name="connsiteY9" fmla="*/ 128233 h 499979"/>
                <a:gd name="connsiteX10" fmla="*/ 441336 w 499983"/>
                <a:gd name="connsiteY10" fmla="*/ 121524 h 499979"/>
                <a:gd name="connsiteX11" fmla="*/ 431299 w 499983"/>
                <a:gd name="connsiteY11" fmla="*/ 107713 h 499979"/>
                <a:gd name="connsiteX12" fmla="*/ 432777 w 499983"/>
                <a:gd name="connsiteY12" fmla="*/ 81442 h 499979"/>
                <a:gd name="connsiteX13" fmla="*/ 420055 w 499983"/>
                <a:gd name="connsiteY13" fmla="*/ 67206 h 499979"/>
                <a:gd name="connsiteX14" fmla="*/ 418541 w 499983"/>
                <a:gd name="connsiteY14" fmla="*/ 67206 h 499979"/>
                <a:gd name="connsiteX15" fmla="*/ 392270 w 499983"/>
                <a:gd name="connsiteY15" fmla="*/ 68685 h 499979"/>
                <a:gd name="connsiteX16" fmla="*/ 378460 w 499983"/>
                <a:gd name="connsiteY16" fmla="*/ 58647 h 499979"/>
                <a:gd name="connsiteX17" fmla="*/ 371750 w 499983"/>
                <a:gd name="connsiteY17" fmla="*/ 33207 h 499979"/>
                <a:gd name="connsiteX18" fmla="*/ 355253 w 499983"/>
                <a:gd name="connsiteY18" fmla="*/ 23598 h 499979"/>
                <a:gd name="connsiteX19" fmla="*/ 353809 w 499983"/>
                <a:gd name="connsiteY19" fmla="*/ 24067 h 499979"/>
                <a:gd name="connsiteX20" fmla="*/ 329279 w 499983"/>
                <a:gd name="connsiteY20" fmla="*/ 33591 h 499979"/>
                <a:gd name="connsiteX21" fmla="*/ 313046 w 499983"/>
                <a:gd name="connsiteY21" fmla="*/ 28313 h 499979"/>
                <a:gd name="connsiteX22" fmla="*/ 298803 w 499983"/>
                <a:gd name="connsiteY22" fmla="*/ 6193 h 499979"/>
                <a:gd name="connsiteX23" fmla="*/ 280144 w 499983"/>
                <a:gd name="connsiteY23" fmla="*/ 2151 h 499979"/>
                <a:gd name="connsiteX24" fmla="*/ 278911 w 499983"/>
                <a:gd name="connsiteY24" fmla="*/ 3048 h 499979"/>
                <a:gd name="connsiteX25" fmla="*/ 258533 w 499983"/>
                <a:gd name="connsiteY25" fmla="*/ 19680 h 499979"/>
                <a:gd name="connsiteX26" fmla="*/ 241455 w 499983"/>
                <a:gd name="connsiteY26" fmla="*/ 19680 h 499979"/>
                <a:gd name="connsiteX27" fmla="*/ 221077 w 499983"/>
                <a:gd name="connsiteY27" fmla="*/ 3048 h 499979"/>
                <a:gd name="connsiteX28" fmla="*/ 202081 w 499983"/>
                <a:gd name="connsiteY28" fmla="*/ 4960 h 499979"/>
                <a:gd name="connsiteX29" fmla="*/ 201185 w 499983"/>
                <a:gd name="connsiteY29" fmla="*/ 6193 h 499979"/>
                <a:gd name="connsiteX30" fmla="*/ 186942 w 499983"/>
                <a:gd name="connsiteY30" fmla="*/ 28313 h 499979"/>
                <a:gd name="connsiteX31" fmla="*/ 170708 w 499983"/>
                <a:gd name="connsiteY31" fmla="*/ 33591 h 499979"/>
                <a:gd name="connsiteX32" fmla="*/ 146179 w 499983"/>
                <a:gd name="connsiteY32" fmla="*/ 24067 h 499979"/>
                <a:gd name="connsiteX33" fmla="*/ 128707 w 499983"/>
                <a:gd name="connsiteY33" fmla="*/ 31763 h 499979"/>
                <a:gd name="connsiteX34" fmla="*/ 128237 w 499983"/>
                <a:gd name="connsiteY34" fmla="*/ 33207 h 499979"/>
                <a:gd name="connsiteX35" fmla="*/ 121528 w 499983"/>
                <a:gd name="connsiteY35" fmla="*/ 58647 h 499979"/>
                <a:gd name="connsiteX36" fmla="*/ 107717 w 499983"/>
                <a:gd name="connsiteY36" fmla="*/ 68685 h 499979"/>
                <a:gd name="connsiteX37" fmla="*/ 81446 w 499983"/>
                <a:gd name="connsiteY37" fmla="*/ 67206 h 499979"/>
                <a:gd name="connsiteX38" fmla="*/ 67211 w 499983"/>
                <a:gd name="connsiteY38" fmla="*/ 79928 h 499979"/>
                <a:gd name="connsiteX39" fmla="*/ 67211 w 499983"/>
                <a:gd name="connsiteY39" fmla="*/ 81442 h 499979"/>
                <a:gd name="connsiteX40" fmla="*/ 68689 w 499983"/>
                <a:gd name="connsiteY40" fmla="*/ 107713 h 499979"/>
                <a:gd name="connsiteX41" fmla="*/ 58652 w 499983"/>
                <a:gd name="connsiteY41" fmla="*/ 121524 h 499979"/>
                <a:gd name="connsiteX42" fmla="*/ 33211 w 499983"/>
                <a:gd name="connsiteY42" fmla="*/ 128233 h 499979"/>
                <a:gd name="connsiteX43" fmla="*/ 23602 w 499983"/>
                <a:gd name="connsiteY43" fmla="*/ 144731 h 499979"/>
                <a:gd name="connsiteX44" fmla="*/ 24071 w 499983"/>
                <a:gd name="connsiteY44" fmla="*/ 146175 h 499979"/>
                <a:gd name="connsiteX45" fmla="*/ 33596 w 499983"/>
                <a:gd name="connsiteY45" fmla="*/ 170704 h 499979"/>
                <a:gd name="connsiteX46" fmla="*/ 28317 w 499983"/>
                <a:gd name="connsiteY46" fmla="*/ 186938 h 499979"/>
                <a:gd name="connsiteX47" fmla="*/ 6197 w 499983"/>
                <a:gd name="connsiteY47" fmla="*/ 201180 h 499979"/>
                <a:gd name="connsiteX48" fmla="*/ 2148 w 499983"/>
                <a:gd name="connsiteY48" fmla="*/ 219838 h 499979"/>
                <a:gd name="connsiteX49" fmla="*/ 3045 w 499983"/>
                <a:gd name="connsiteY49" fmla="*/ 221073 h 499979"/>
                <a:gd name="connsiteX50" fmla="*/ 19684 w 499983"/>
                <a:gd name="connsiteY50" fmla="*/ 241451 h 499979"/>
                <a:gd name="connsiteX51" fmla="*/ 19684 w 499983"/>
                <a:gd name="connsiteY51" fmla="*/ 258528 h 499979"/>
                <a:gd name="connsiteX52" fmla="*/ 3045 w 499983"/>
                <a:gd name="connsiteY52" fmla="*/ 278907 h 499979"/>
                <a:gd name="connsiteX53" fmla="*/ 4963 w 499983"/>
                <a:gd name="connsiteY53" fmla="*/ 297902 h 499979"/>
                <a:gd name="connsiteX54" fmla="*/ 6197 w 499983"/>
                <a:gd name="connsiteY54" fmla="*/ 298799 h 499979"/>
                <a:gd name="connsiteX55" fmla="*/ 28317 w 499983"/>
                <a:gd name="connsiteY55" fmla="*/ 313041 h 499979"/>
                <a:gd name="connsiteX56" fmla="*/ 33596 w 499983"/>
                <a:gd name="connsiteY56" fmla="*/ 329275 h 499979"/>
                <a:gd name="connsiteX57" fmla="*/ 24071 w 499983"/>
                <a:gd name="connsiteY57" fmla="*/ 353805 h 499979"/>
                <a:gd name="connsiteX58" fmla="*/ 31767 w 499983"/>
                <a:gd name="connsiteY58" fmla="*/ 371277 h 499979"/>
                <a:gd name="connsiteX59" fmla="*/ 33211 w 499983"/>
                <a:gd name="connsiteY59" fmla="*/ 371746 h 499979"/>
                <a:gd name="connsiteX60" fmla="*/ 58652 w 499983"/>
                <a:gd name="connsiteY60" fmla="*/ 378456 h 499979"/>
                <a:gd name="connsiteX61" fmla="*/ 68689 w 499983"/>
                <a:gd name="connsiteY61" fmla="*/ 392266 h 499979"/>
                <a:gd name="connsiteX62" fmla="*/ 67211 w 499983"/>
                <a:gd name="connsiteY62" fmla="*/ 418537 h 499979"/>
                <a:gd name="connsiteX63" fmla="*/ 79932 w 499983"/>
                <a:gd name="connsiteY63" fmla="*/ 432773 h 499979"/>
                <a:gd name="connsiteX64" fmla="*/ 81446 w 499983"/>
                <a:gd name="connsiteY64" fmla="*/ 432773 h 499979"/>
                <a:gd name="connsiteX65" fmla="*/ 107717 w 499983"/>
                <a:gd name="connsiteY65" fmla="*/ 431295 h 499979"/>
                <a:gd name="connsiteX66" fmla="*/ 121528 w 499983"/>
                <a:gd name="connsiteY66" fmla="*/ 441332 h 499979"/>
                <a:gd name="connsiteX67" fmla="*/ 128237 w 499983"/>
                <a:gd name="connsiteY67" fmla="*/ 466773 h 499979"/>
                <a:gd name="connsiteX68" fmla="*/ 144735 w 499983"/>
                <a:gd name="connsiteY68" fmla="*/ 476381 h 499979"/>
                <a:gd name="connsiteX69" fmla="*/ 146179 w 499983"/>
                <a:gd name="connsiteY69" fmla="*/ 475912 h 499979"/>
                <a:gd name="connsiteX70" fmla="*/ 170708 w 499983"/>
                <a:gd name="connsiteY70" fmla="*/ 466388 h 499979"/>
                <a:gd name="connsiteX71" fmla="*/ 186942 w 499983"/>
                <a:gd name="connsiteY71" fmla="*/ 471666 h 499979"/>
                <a:gd name="connsiteX72" fmla="*/ 201185 w 499983"/>
                <a:gd name="connsiteY72" fmla="*/ 493786 h 499979"/>
                <a:gd name="connsiteX73" fmla="*/ 219844 w 499983"/>
                <a:gd name="connsiteY73" fmla="*/ 497828 h 499979"/>
                <a:gd name="connsiteX74" fmla="*/ 221077 w 499983"/>
                <a:gd name="connsiteY74" fmla="*/ 496932 h 499979"/>
                <a:gd name="connsiteX75" fmla="*/ 241455 w 499983"/>
                <a:gd name="connsiteY75" fmla="*/ 480300 h 499979"/>
                <a:gd name="connsiteX76" fmla="*/ 258533 w 499983"/>
                <a:gd name="connsiteY76" fmla="*/ 480300 h 499979"/>
                <a:gd name="connsiteX77" fmla="*/ 278911 w 499983"/>
                <a:gd name="connsiteY77" fmla="*/ 496932 h 499979"/>
                <a:gd name="connsiteX78" fmla="*/ 297907 w 499983"/>
                <a:gd name="connsiteY78" fmla="*/ 495019 h 499979"/>
                <a:gd name="connsiteX79" fmla="*/ 298803 w 499983"/>
                <a:gd name="connsiteY79" fmla="*/ 493786 h 499979"/>
                <a:gd name="connsiteX80" fmla="*/ 313046 w 499983"/>
                <a:gd name="connsiteY80" fmla="*/ 471666 h 499979"/>
                <a:gd name="connsiteX81" fmla="*/ 329279 w 499983"/>
                <a:gd name="connsiteY81" fmla="*/ 466388 h 499979"/>
                <a:gd name="connsiteX82" fmla="*/ 353809 w 499983"/>
                <a:gd name="connsiteY82" fmla="*/ 475912 h 499979"/>
                <a:gd name="connsiteX83" fmla="*/ 371281 w 499983"/>
                <a:gd name="connsiteY83" fmla="*/ 468216 h 499979"/>
                <a:gd name="connsiteX84" fmla="*/ 371750 w 499983"/>
                <a:gd name="connsiteY84" fmla="*/ 466773 h 499979"/>
                <a:gd name="connsiteX85" fmla="*/ 378460 w 499983"/>
                <a:gd name="connsiteY85" fmla="*/ 441332 h 499979"/>
                <a:gd name="connsiteX86" fmla="*/ 392270 w 499983"/>
                <a:gd name="connsiteY86" fmla="*/ 431295 h 499979"/>
                <a:gd name="connsiteX87" fmla="*/ 418541 w 499983"/>
                <a:gd name="connsiteY87" fmla="*/ 432773 h 499979"/>
                <a:gd name="connsiteX88" fmla="*/ 432777 w 499983"/>
                <a:gd name="connsiteY88" fmla="*/ 420051 h 499979"/>
                <a:gd name="connsiteX89" fmla="*/ 432777 w 499983"/>
                <a:gd name="connsiteY89" fmla="*/ 418537 h 499979"/>
                <a:gd name="connsiteX90" fmla="*/ 431299 w 499983"/>
                <a:gd name="connsiteY90" fmla="*/ 392266 h 499979"/>
                <a:gd name="connsiteX91" fmla="*/ 441336 w 499983"/>
                <a:gd name="connsiteY91" fmla="*/ 378456 h 499979"/>
                <a:gd name="connsiteX92" fmla="*/ 466777 w 499983"/>
                <a:gd name="connsiteY92" fmla="*/ 371746 h 499979"/>
                <a:gd name="connsiteX93" fmla="*/ 476386 w 499983"/>
                <a:gd name="connsiteY93" fmla="*/ 355248 h 499979"/>
                <a:gd name="connsiteX94" fmla="*/ 475916 w 499983"/>
                <a:gd name="connsiteY94" fmla="*/ 353805 h 499979"/>
                <a:gd name="connsiteX95" fmla="*/ 466392 w 499983"/>
                <a:gd name="connsiteY95" fmla="*/ 329275 h 499979"/>
                <a:gd name="connsiteX96" fmla="*/ 471671 w 499983"/>
                <a:gd name="connsiteY96" fmla="*/ 313041 h 499979"/>
                <a:gd name="connsiteX97" fmla="*/ 493790 w 499983"/>
                <a:gd name="connsiteY97" fmla="*/ 298799 h 499979"/>
                <a:gd name="connsiteX98" fmla="*/ 497832 w 499983"/>
                <a:gd name="connsiteY98" fmla="*/ 280140 h 499979"/>
                <a:gd name="connsiteX99" fmla="*/ 496936 w 499983"/>
                <a:gd name="connsiteY99" fmla="*/ 278907 h 499979"/>
                <a:gd name="connsiteX100" fmla="*/ 249994 w 499983"/>
                <a:gd name="connsiteY100" fmla="*/ 425490 h 499979"/>
                <a:gd name="connsiteX101" fmla="*/ 74494 w 499983"/>
                <a:gd name="connsiteY101" fmla="*/ 249990 h 499979"/>
                <a:gd name="connsiteX102" fmla="*/ 249994 w 499983"/>
                <a:gd name="connsiteY102" fmla="*/ 74490 h 499979"/>
                <a:gd name="connsiteX103" fmla="*/ 425494 w 499983"/>
                <a:gd name="connsiteY103" fmla="*/ 249990 h 499979"/>
                <a:gd name="connsiteX104" fmla="*/ 249994 w 499983"/>
                <a:gd name="connsiteY104" fmla="*/ 425490 h 49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99983" h="499979">
                  <a:moveTo>
                    <a:pt x="480304" y="258528"/>
                  </a:moveTo>
                  <a:cubicBezTo>
                    <a:pt x="476246" y="253559"/>
                    <a:pt x="476246" y="246420"/>
                    <a:pt x="480304" y="241451"/>
                  </a:cubicBezTo>
                  <a:lnTo>
                    <a:pt x="496936" y="221073"/>
                  </a:lnTo>
                  <a:cubicBezTo>
                    <a:pt x="501654" y="215299"/>
                    <a:pt x="500797" y="206794"/>
                    <a:pt x="495024" y="202077"/>
                  </a:cubicBezTo>
                  <a:cubicBezTo>
                    <a:pt x="494629" y="201755"/>
                    <a:pt x="494218" y="201456"/>
                    <a:pt x="493790" y="201180"/>
                  </a:cubicBezTo>
                  <a:lnTo>
                    <a:pt x="471671" y="186938"/>
                  </a:lnTo>
                  <a:cubicBezTo>
                    <a:pt x="466279" y="183467"/>
                    <a:pt x="464073" y="176682"/>
                    <a:pt x="466392" y="170704"/>
                  </a:cubicBezTo>
                  <a:lnTo>
                    <a:pt x="475916" y="146175"/>
                  </a:lnTo>
                  <a:cubicBezTo>
                    <a:pt x="478616" y="139225"/>
                    <a:pt x="475171" y="131402"/>
                    <a:pt x="468221" y="128702"/>
                  </a:cubicBezTo>
                  <a:cubicBezTo>
                    <a:pt x="467749" y="128519"/>
                    <a:pt x="467267" y="128362"/>
                    <a:pt x="466777" y="128233"/>
                  </a:cubicBezTo>
                  <a:lnTo>
                    <a:pt x="441336" y="121524"/>
                  </a:lnTo>
                  <a:cubicBezTo>
                    <a:pt x="435135" y="119889"/>
                    <a:pt x="430940" y="114116"/>
                    <a:pt x="431299" y="107713"/>
                  </a:cubicBezTo>
                  <a:lnTo>
                    <a:pt x="432777" y="81442"/>
                  </a:lnTo>
                  <a:cubicBezTo>
                    <a:pt x="433195" y="73998"/>
                    <a:pt x="427499" y="67624"/>
                    <a:pt x="420055" y="67206"/>
                  </a:cubicBezTo>
                  <a:cubicBezTo>
                    <a:pt x="419551" y="67178"/>
                    <a:pt x="419046" y="67178"/>
                    <a:pt x="418541" y="67206"/>
                  </a:cubicBezTo>
                  <a:lnTo>
                    <a:pt x="392270" y="68685"/>
                  </a:lnTo>
                  <a:cubicBezTo>
                    <a:pt x="385867" y="69044"/>
                    <a:pt x="380095" y="64849"/>
                    <a:pt x="378460" y="58647"/>
                  </a:cubicBezTo>
                  <a:lnTo>
                    <a:pt x="371750" y="33207"/>
                  </a:lnTo>
                  <a:cubicBezTo>
                    <a:pt x="369848" y="25998"/>
                    <a:pt x="362462" y="21696"/>
                    <a:pt x="355253" y="23598"/>
                  </a:cubicBezTo>
                  <a:cubicBezTo>
                    <a:pt x="354763" y="23727"/>
                    <a:pt x="354281" y="23883"/>
                    <a:pt x="353809" y="24067"/>
                  </a:cubicBezTo>
                  <a:lnTo>
                    <a:pt x="329279" y="33591"/>
                  </a:lnTo>
                  <a:cubicBezTo>
                    <a:pt x="323301" y="35911"/>
                    <a:pt x="316517" y="33704"/>
                    <a:pt x="313046" y="28313"/>
                  </a:cubicBezTo>
                  <a:lnTo>
                    <a:pt x="298803" y="6193"/>
                  </a:lnTo>
                  <a:cubicBezTo>
                    <a:pt x="294767" y="-76"/>
                    <a:pt x="286413" y="-1885"/>
                    <a:pt x="280144" y="2151"/>
                  </a:cubicBezTo>
                  <a:cubicBezTo>
                    <a:pt x="279716" y="2427"/>
                    <a:pt x="279304" y="2726"/>
                    <a:pt x="278911" y="3048"/>
                  </a:cubicBezTo>
                  <a:lnTo>
                    <a:pt x="258533" y="19680"/>
                  </a:lnTo>
                  <a:cubicBezTo>
                    <a:pt x="253563" y="23738"/>
                    <a:pt x="246425" y="23738"/>
                    <a:pt x="241455" y="19680"/>
                  </a:cubicBezTo>
                  <a:lnTo>
                    <a:pt x="221077" y="3048"/>
                  </a:lnTo>
                  <a:cubicBezTo>
                    <a:pt x="215303" y="-1670"/>
                    <a:pt x="206799" y="-813"/>
                    <a:pt x="202081" y="4960"/>
                  </a:cubicBezTo>
                  <a:cubicBezTo>
                    <a:pt x="201759" y="5354"/>
                    <a:pt x="201460" y="5766"/>
                    <a:pt x="201185" y="6193"/>
                  </a:cubicBezTo>
                  <a:lnTo>
                    <a:pt x="186942" y="28313"/>
                  </a:lnTo>
                  <a:cubicBezTo>
                    <a:pt x="183471" y="33704"/>
                    <a:pt x="176686" y="35911"/>
                    <a:pt x="170708" y="33591"/>
                  </a:cubicBezTo>
                  <a:lnTo>
                    <a:pt x="146179" y="24067"/>
                  </a:lnTo>
                  <a:cubicBezTo>
                    <a:pt x="139229" y="21367"/>
                    <a:pt x="131407" y="24813"/>
                    <a:pt x="128707" y="31763"/>
                  </a:cubicBezTo>
                  <a:cubicBezTo>
                    <a:pt x="128524" y="32235"/>
                    <a:pt x="128366" y="32717"/>
                    <a:pt x="128237" y="33207"/>
                  </a:cubicBezTo>
                  <a:lnTo>
                    <a:pt x="121528" y="58647"/>
                  </a:lnTo>
                  <a:cubicBezTo>
                    <a:pt x="119893" y="64849"/>
                    <a:pt x="114120" y="69044"/>
                    <a:pt x="107717" y="68685"/>
                  </a:cubicBezTo>
                  <a:lnTo>
                    <a:pt x="81446" y="67206"/>
                  </a:lnTo>
                  <a:cubicBezTo>
                    <a:pt x="74003" y="66788"/>
                    <a:pt x="67628" y="72484"/>
                    <a:pt x="67211" y="79928"/>
                  </a:cubicBezTo>
                  <a:cubicBezTo>
                    <a:pt x="67182" y="80432"/>
                    <a:pt x="67182" y="80938"/>
                    <a:pt x="67211" y="81442"/>
                  </a:cubicBezTo>
                  <a:lnTo>
                    <a:pt x="68689" y="107713"/>
                  </a:lnTo>
                  <a:cubicBezTo>
                    <a:pt x="69048" y="114116"/>
                    <a:pt x="64853" y="119889"/>
                    <a:pt x="58652" y="121524"/>
                  </a:cubicBezTo>
                  <a:lnTo>
                    <a:pt x="33211" y="128233"/>
                  </a:lnTo>
                  <a:cubicBezTo>
                    <a:pt x="26002" y="130135"/>
                    <a:pt x="21700" y="137522"/>
                    <a:pt x="23602" y="144731"/>
                  </a:cubicBezTo>
                  <a:cubicBezTo>
                    <a:pt x="23731" y="145220"/>
                    <a:pt x="23888" y="145703"/>
                    <a:pt x="24071" y="146175"/>
                  </a:cubicBezTo>
                  <a:lnTo>
                    <a:pt x="33596" y="170704"/>
                  </a:lnTo>
                  <a:cubicBezTo>
                    <a:pt x="35915" y="176683"/>
                    <a:pt x="33708" y="183467"/>
                    <a:pt x="28317" y="186938"/>
                  </a:cubicBezTo>
                  <a:lnTo>
                    <a:pt x="6197" y="201180"/>
                  </a:lnTo>
                  <a:cubicBezTo>
                    <a:pt x="-73" y="205214"/>
                    <a:pt x="-1886" y="213568"/>
                    <a:pt x="2148" y="219838"/>
                  </a:cubicBezTo>
                  <a:cubicBezTo>
                    <a:pt x="2423" y="220266"/>
                    <a:pt x="2723" y="220678"/>
                    <a:pt x="3045" y="221073"/>
                  </a:cubicBezTo>
                  <a:lnTo>
                    <a:pt x="19684" y="241451"/>
                  </a:lnTo>
                  <a:cubicBezTo>
                    <a:pt x="23742" y="246420"/>
                    <a:pt x="23742" y="253559"/>
                    <a:pt x="19684" y="258528"/>
                  </a:cubicBezTo>
                  <a:lnTo>
                    <a:pt x="3045" y="278907"/>
                  </a:lnTo>
                  <a:cubicBezTo>
                    <a:pt x="-1671" y="284681"/>
                    <a:pt x="-812" y="293186"/>
                    <a:pt x="4963" y="297902"/>
                  </a:cubicBezTo>
                  <a:cubicBezTo>
                    <a:pt x="5357" y="298224"/>
                    <a:pt x="5769" y="298523"/>
                    <a:pt x="6197" y="298799"/>
                  </a:cubicBezTo>
                  <a:lnTo>
                    <a:pt x="28317" y="313041"/>
                  </a:lnTo>
                  <a:cubicBezTo>
                    <a:pt x="33708" y="316512"/>
                    <a:pt x="35915" y="323297"/>
                    <a:pt x="33596" y="329275"/>
                  </a:cubicBezTo>
                  <a:lnTo>
                    <a:pt x="24071" y="353805"/>
                  </a:lnTo>
                  <a:cubicBezTo>
                    <a:pt x="21371" y="360754"/>
                    <a:pt x="24817" y="368577"/>
                    <a:pt x="31767" y="371277"/>
                  </a:cubicBezTo>
                  <a:cubicBezTo>
                    <a:pt x="32239" y="371460"/>
                    <a:pt x="32721" y="371617"/>
                    <a:pt x="33211" y="371746"/>
                  </a:cubicBezTo>
                  <a:lnTo>
                    <a:pt x="58652" y="378456"/>
                  </a:lnTo>
                  <a:cubicBezTo>
                    <a:pt x="64853" y="380090"/>
                    <a:pt x="69048" y="385863"/>
                    <a:pt x="68689" y="392266"/>
                  </a:cubicBezTo>
                  <a:lnTo>
                    <a:pt x="67211" y="418537"/>
                  </a:lnTo>
                  <a:cubicBezTo>
                    <a:pt x="66793" y="425981"/>
                    <a:pt x="72488" y="432355"/>
                    <a:pt x="79932" y="432773"/>
                  </a:cubicBezTo>
                  <a:cubicBezTo>
                    <a:pt x="80437" y="432801"/>
                    <a:pt x="80942" y="432801"/>
                    <a:pt x="81446" y="432773"/>
                  </a:cubicBezTo>
                  <a:lnTo>
                    <a:pt x="107717" y="431295"/>
                  </a:lnTo>
                  <a:cubicBezTo>
                    <a:pt x="114120" y="430935"/>
                    <a:pt x="119893" y="435131"/>
                    <a:pt x="121528" y="441332"/>
                  </a:cubicBezTo>
                  <a:lnTo>
                    <a:pt x="128237" y="466773"/>
                  </a:lnTo>
                  <a:cubicBezTo>
                    <a:pt x="130140" y="473982"/>
                    <a:pt x="137526" y="478283"/>
                    <a:pt x="144735" y="476381"/>
                  </a:cubicBezTo>
                  <a:cubicBezTo>
                    <a:pt x="145224" y="476252"/>
                    <a:pt x="145707" y="476096"/>
                    <a:pt x="146179" y="475912"/>
                  </a:cubicBezTo>
                  <a:lnTo>
                    <a:pt x="170708" y="466388"/>
                  </a:lnTo>
                  <a:cubicBezTo>
                    <a:pt x="176686" y="464069"/>
                    <a:pt x="183471" y="466275"/>
                    <a:pt x="186942" y="471666"/>
                  </a:cubicBezTo>
                  <a:lnTo>
                    <a:pt x="201185" y="493786"/>
                  </a:lnTo>
                  <a:cubicBezTo>
                    <a:pt x="205221" y="500055"/>
                    <a:pt x="213575" y="501864"/>
                    <a:pt x="219844" y="497828"/>
                  </a:cubicBezTo>
                  <a:cubicBezTo>
                    <a:pt x="220272" y="497553"/>
                    <a:pt x="220683" y="497254"/>
                    <a:pt x="221077" y="496932"/>
                  </a:cubicBezTo>
                  <a:lnTo>
                    <a:pt x="241455" y="480300"/>
                  </a:lnTo>
                  <a:cubicBezTo>
                    <a:pt x="246425" y="476241"/>
                    <a:pt x="253563" y="476241"/>
                    <a:pt x="258533" y="480300"/>
                  </a:cubicBezTo>
                  <a:lnTo>
                    <a:pt x="278911" y="496932"/>
                  </a:lnTo>
                  <a:cubicBezTo>
                    <a:pt x="284685" y="501649"/>
                    <a:pt x="293189" y="500793"/>
                    <a:pt x="297907" y="495019"/>
                  </a:cubicBezTo>
                  <a:cubicBezTo>
                    <a:pt x="298229" y="494625"/>
                    <a:pt x="298528" y="494213"/>
                    <a:pt x="298803" y="493786"/>
                  </a:cubicBezTo>
                  <a:lnTo>
                    <a:pt x="313046" y="471666"/>
                  </a:lnTo>
                  <a:cubicBezTo>
                    <a:pt x="316517" y="466275"/>
                    <a:pt x="323302" y="464069"/>
                    <a:pt x="329279" y="466388"/>
                  </a:cubicBezTo>
                  <a:lnTo>
                    <a:pt x="353809" y="475912"/>
                  </a:lnTo>
                  <a:cubicBezTo>
                    <a:pt x="360759" y="478612"/>
                    <a:pt x="368581" y="475166"/>
                    <a:pt x="371281" y="468216"/>
                  </a:cubicBezTo>
                  <a:cubicBezTo>
                    <a:pt x="371464" y="467745"/>
                    <a:pt x="371622" y="467263"/>
                    <a:pt x="371750" y="466773"/>
                  </a:cubicBezTo>
                  <a:lnTo>
                    <a:pt x="378460" y="441332"/>
                  </a:lnTo>
                  <a:cubicBezTo>
                    <a:pt x="380095" y="435131"/>
                    <a:pt x="385867" y="430935"/>
                    <a:pt x="392270" y="431295"/>
                  </a:cubicBezTo>
                  <a:lnTo>
                    <a:pt x="418541" y="432773"/>
                  </a:lnTo>
                  <a:cubicBezTo>
                    <a:pt x="425985" y="433191"/>
                    <a:pt x="432359" y="427495"/>
                    <a:pt x="432777" y="420051"/>
                  </a:cubicBezTo>
                  <a:cubicBezTo>
                    <a:pt x="432806" y="419547"/>
                    <a:pt x="432806" y="419041"/>
                    <a:pt x="432777" y="418537"/>
                  </a:cubicBezTo>
                  <a:lnTo>
                    <a:pt x="431299" y="392266"/>
                  </a:lnTo>
                  <a:cubicBezTo>
                    <a:pt x="430940" y="385863"/>
                    <a:pt x="435135" y="380090"/>
                    <a:pt x="441336" y="378456"/>
                  </a:cubicBezTo>
                  <a:lnTo>
                    <a:pt x="466777" y="371746"/>
                  </a:lnTo>
                  <a:cubicBezTo>
                    <a:pt x="473986" y="369844"/>
                    <a:pt x="478288" y="362457"/>
                    <a:pt x="476386" y="355248"/>
                  </a:cubicBezTo>
                  <a:cubicBezTo>
                    <a:pt x="476257" y="354759"/>
                    <a:pt x="476100" y="354276"/>
                    <a:pt x="475916" y="353805"/>
                  </a:cubicBezTo>
                  <a:lnTo>
                    <a:pt x="466392" y="329275"/>
                  </a:lnTo>
                  <a:cubicBezTo>
                    <a:pt x="464073" y="323297"/>
                    <a:pt x="466279" y="316512"/>
                    <a:pt x="471671" y="313041"/>
                  </a:cubicBezTo>
                  <a:lnTo>
                    <a:pt x="493790" y="298799"/>
                  </a:lnTo>
                  <a:cubicBezTo>
                    <a:pt x="500059" y="294762"/>
                    <a:pt x="501869" y="286409"/>
                    <a:pt x="497832" y="280140"/>
                  </a:cubicBezTo>
                  <a:cubicBezTo>
                    <a:pt x="497557" y="279712"/>
                    <a:pt x="497258" y="279300"/>
                    <a:pt x="496936" y="278907"/>
                  </a:cubicBezTo>
                  <a:close/>
                  <a:moveTo>
                    <a:pt x="249994" y="425490"/>
                  </a:moveTo>
                  <a:cubicBezTo>
                    <a:pt x="153068" y="425490"/>
                    <a:pt x="74494" y="346916"/>
                    <a:pt x="74494" y="249990"/>
                  </a:cubicBezTo>
                  <a:cubicBezTo>
                    <a:pt x="74494" y="153064"/>
                    <a:pt x="153068" y="74490"/>
                    <a:pt x="249994" y="74490"/>
                  </a:cubicBezTo>
                  <a:cubicBezTo>
                    <a:pt x="346920" y="74490"/>
                    <a:pt x="425494" y="153064"/>
                    <a:pt x="425494" y="249990"/>
                  </a:cubicBezTo>
                  <a:cubicBezTo>
                    <a:pt x="425386" y="346871"/>
                    <a:pt x="346875" y="425382"/>
                    <a:pt x="249994" y="425490"/>
                  </a:cubicBezTo>
                  <a:close/>
                </a:path>
              </a:pathLst>
            </a:custGeom>
            <a:solidFill>
              <a:schemeClr val="bg2"/>
            </a:solidFill>
            <a:ln w="6747" cap="flat">
              <a:noFill/>
              <a:prstDash val="solid"/>
              <a:miter/>
            </a:ln>
          </p:spPr>
          <p:txBody>
            <a:bodyPr rtlCol="0" anchor="ctr"/>
            <a:lstStyle/>
            <a:p>
              <a:endParaRPr lang="en-GB" dirty="0"/>
            </a:p>
          </p:txBody>
        </p:sp>
      </p:grpSp>
      <p:grpSp>
        <p:nvGrpSpPr>
          <p:cNvPr id="93" name="Graphic 22" descr="Stethoscope with solid fill">
            <a:extLst>
              <a:ext uri="{FF2B5EF4-FFF2-40B4-BE49-F238E27FC236}">
                <a16:creationId xmlns:a16="http://schemas.microsoft.com/office/drawing/2014/main" id="{9FA81350-5C5D-41E3-8BBF-83FB463AAD16}"/>
              </a:ext>
            </a:extLst>
          </p:cNvPr>
          <p:cNvGrpSpPr/>
          <p:nvPr/>
        </p:nvGrpSpPr>
        <p:grpSpPr>
          <a:xfrm>
            <a:off x="5718529" y="1286301"/>
            <a:ext cx="576000" cy="576000"/>
            <a:chOff x="4062409" y="4075337"/>
            <a:chExt cx="576000" cy="576000"/>
          </a:xfrm>
        </p:grpSpPr>
        <p:sp>
          <p:nvSpPr>
            <p:cNvPr id="94" name="Freeform: Shape 93">
              <a:extLst>
                <a:ext uri="{FF2B5EF4-FFF2-40B4-BE49-F238E27FC236}">
                  <a16:creationId xmlns:a16="http://schemas.microsoft.com/office/drawing/2014/main" id="{62A95977-BB05-47CF-90B0-1375B6E7E09C}"/>
                </a:ext>
              </a:extLst>
            </p:cNvPr>
            <p:cNvSpPr/>
            <p:nvPr/>
          </p:nvSpPr>
          <p:spPr>
            <a:xfrm>
              <a:off x="4146409" y="4099337"/>
              <a:ext cx="408000" cy="528000"/>
            </a:xfrm>
            <a:custGeom>
              <a:avLst/>
              <a:gdLst>
                <a:gd name="connsiteX0" fmla="*/ 342000 w 408000"/>
                <a:gd name="connsiteY0" fmla="*/ 240000 h 528000"/>
                <a:gd name="connsiteX1" fmla="*/ 300000 w 408000"/>
                <a:gd name="connsiteY1" fmla="*/ 198000 h 528000"/>
                <a:gd name="connsiteX2" fmla="*/ 342000 w 408000"/>
                <a:gd name="connsiteY2" fmla="*/ 156000 h 528000"/>
                <a:gd name="connsiteX3" fmla="*/ 384000 w 408000"/>
                <a:gd name="connsiteY3" fmla="*/ 198000 h 528000"/>
                <a:gd name="connsiteX4" fmla="*/ 342000 w 408000"/>
                <a:gd name="connsiteY4" fmla="*/ 240000 h 528000"/>
                <a:gd name="connsiteX5" fmla="*/ 408000 w 408000"/>
                <a:gd name="connsiteY5" fmla="*/ 198000 h 528000"/>
                <a:gd name="connsiteX6" fmla="*/ 342000 w 408000"/>
                <a:gd name="connsiteY6" fmla="*/ 132000 h 528000"/>
                <a:gd name="connsiteX7" fmla="*/ 276000 w 408000"/>
                <a:gd name="connsiteY7" fmla="*/ 198000 h 528000"/>
                <a:gd name="connsiteX8" fmla="*/ 324000 w 408000"/>
                <a:gd name="connsiteY8" fmla="*/ 261600 h 528000"/>
                <a:gd name="connsiteX9" fmla="*/ 324000 w 408000"/>
                <a:gd name="connsiteY9" fmla="*/ 402000 h 528000"/>
                <a:gd name="connsiteX10" fmla="*/ 234000 w 408000"/>
                <a:gd name="connsiteY10" fmla="*/ 492000 h 528000"/>
                <a:gd name="connsiteX11" fmla="*/ 144000 w 408000"/>
                <a:gd name="connsiteY11" fmla="*/ 402000 h 528000"/>
                <a:gd name="connsiteX12" fmla="*/ 144000 w 408000"/>
                <a:gd name="connsiteY12" fmla="*/ 340800 h 528000"/>
                <a:gd name="connsiteX13" fmla="*/ 252000 w 408000"/>
                <a:gd name="connsiteY13" fmla="*/ 216000 h 528000"/>
                <a:gd name="connsiteX14" fmla="*/ 240000 w 408000"/>
                <a:gd name="connsiteY14" fmla="*/ 195600 h 528000"/>
                <a:gd name="connsiteX15" fmla="*/ 240000 w 408000"/>
                <a:gd name="connsiteY15" fmla="*/ 48000 h 528000"/>
                <a:gd name="connsiteX16" fmla="*/ 208800 w 408000"/>
                <a:gd name="connsiteY16" fmla="*/ 12600 h 528000"/>
                <a:gd name="connsiteX17" fmla="*/ 192000 w 408000"/>
                <a:gd name="connsiteY17" fmla="*/ 0 h 528000"/>
                <a:gd name="connsiteX18" fmla="*/ 186000 w 408000"/>
                <a:gd name="connsiteY18" fmla="*/ 0 h 528000"/>
                <a:gd name="connsiteX19" fmla="*/ 162000 w 408000"/>
                <a:gd name="connsiteY19" fmla="*/ 24000 h 528000"/>
                <a:gd name="connsiteX20" fmla="*/ 186000 w 408000"/>
                <a:gd name="connsiteY20" fmla="*/ 48000 h 528000"/>
                <a:gd name="connsiteX21" fmla="*/ 192000 w 408000"/>
                <a:gd name="connsiteY21" fmla="*/ 48000 h 528000"/>
                <a:gd name="connsiteX22" fmla="*/ 208800 w 408000"/>
                <a:gd name="connsiteY22" fmla="*/ 37200 h 528000"/>
                <a:gd name="connsiteX23" fmla="*/ 216000 w 408000"/>
                <a:gd name="connsiteY23" fmla="*/ 48000 h 528000"/>
                <a:gd name="connsiteX24" fmla="*/ 216000 w 408000"/>
                <a:gd name="connsiteY24" fmla="*/ 195600 h 528000"/>
                <a:gd name="connsiteX25" fmla="*/ 204000 w 408000"/>
                <a:gd name="connsiteY25" fmla="*/ 216000 h 528000"/>
                <a:gd name="connsiteX26" fmla="*/ 126000 w 408000"/>
                <a:gd name="connsiteY26" fmla="*/ 294000 h 528000"/>
                <a:gd name="connsiteX27" fmla="*/ 48000 w 408000"/>
                <a:gd name="connsiteY27" fmla="*/ 216000 h 528000"/>
                <a:gd name="connsiteX28" fmla="*/ 36000 w 408000"/>
                <a:gd name="connsiteY28" fmla="*/ 195600 h 528000"/>
                <a:gd name="connsiteX29" fmla="*/ 36000 w 408000"/>
                <a:gd name="connsiteY29" fmla="*/ 48000 h 528000"/>
                <a:gd name="connsiteX30" fmla="*/ 43200 w 408000"/>
                <a:gd name="connsiteY30" fmla="*/ 37200 h 528000"/>
                <a:gd name="connsiteX31" fmla="*/ 60000 w 408000"/>
                <a:gd name="connsiteY31" fmla="*/ 48000 h 528000"/>
                <a:gd name="connsiteX32" fmla="*/ 66000 w 408000"/>
                <a:gd name="connsiteY32" fmla="*/ 48000 h 528000"/>
                <a:gd name="connsiteX33" fmla="*/ 90000 w 408000"/>
                <a:gd name="connsiteY33" fmla="*/ 24000 h 528000"/>
                <a:gd name="connsiteX34" fmla="*/ 66000 w 408000"/>
                <a:gd name="connsiteY34" fmla="*/ 0 h 528000"/>
                <a:gd name="connsiteX35" fmla="*/ 60000 w 408000"/>
                <a:gd name="connsiteY35" fmla="*/ 0 h 528000"/>
                <a:gd name="connsiteX36" fmla="*/ 43200 w 408000"/>
                <a:gd name="connsiteY36" fmla="*/ 12600 h 528000"/>
                <a:gd name="connsiteX37" fmla="*/ 12000 w 408000"/>
                <a:gd name="connsiteY37" fmla="*/ 48000 h 528000"/>
                <a:gd name="connsiteX38" fmla="*/ 12000 w 408000"/>
                <a:gd name="connsiteY38" fmla="*/ 195600 h 528000"/>
                <a:gd name="connsiteX39" fmla="*/ 0 w 408000"/>
                <a:gd name="connsiteY39" fmla="*/ 216000 h 528000"/>
                <a:gd name="connsiteX40" fmla="*/ 108000 w 408000"/>
                <a:gd name="connsiteY40" fmla="*/ 340800 h 528000"/>
                <a:gd name="connsiteX41" fmla="*/ 108000 w 408000"/>
                <a:gd name="connsiteY41" fmla="*/ 402000 h 528000"/>
                <a:gd name="connsiteX42" fmla="*/ 234000 w 408000"/>
                <a:gd name="connsiteY42" fmla="*/ 528000 h 528000"/>
                <a:gd name="connsiteX43" fmla="*/ 360000 w 408000"/>
                <a:gd name="connsiteY43" fmla="*/ 402000 h 528000"/>
                <a:gd name="connsiteX44" fmla="*/ 360000 w 408000"/>
                <a:gd name="connsiteY44" fmla="*/ 261600 h 528000"/>
                <a:gd name="connsiteX45" fmla="*/ 408000 w 408000"/>
                <a:gd name="connsiteY45" fmla="*/ 198000 h 5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08000" h="528000">
                  <a:moveTo>
                    <a:pt x="342000" y="240000"/>
                  </a:moveTo>
                  <a:cubicBezTo>
                    <a:pt x="318600" y="240000"/>
                    <a:pt x="300000" y="221400"/>
                    <a:pt x="300000" y="198000"/>
                  </a:cubicBezTo>
                  <a:cubicBezTo>
                    <a:pt x="300000" y="174600"/>
                    <a:pt x="318600" y="156000"/>
                    <a:pt x="342000" y="156000"/>
                  </a:cubicBezTo>
                  <a:cubicBezTo>
                    <a:pt x="365400" y="156000"/>
                    <a:pt x="384000" y="174600"/>
                    <a:pt x="384000" y="198000"/>
                  </a:cubicBezTo>
                  <a:cubicBezTo>
                    <a:pt x="384000" y="221400"/>
                    <a:pt x="365400" y="240000"/>
                    <a:pt x="342000" y="240000"/>
                  </a:cubicBezTo>
                  <a:close/>
                  <a:moveTo>
                    <a:pt x="408000" y="198000"/>
                  </a:moveTo>
                  <a:cubicBezTo>
                    <a:pt x="408000" y="161400"/>
                    <a:pt x="378600" y="132000"/>
                    <a:pt x="342000" y="132000"/>
                  </a:cubicBezTo>
                  <a:cubicBezTo>
                    <a:pt x="305400" y="132000"/>
                    <a:pt x="276000" y="161400"/>
                    <a:pt x="276000" y="198000"/>
                  </a:cubicBezTo>
                  <a:cubicBezTo>
                    <a:pt x="276000" y="228000"/>
                    <a:pt x="296400" y="253800"/>
                    <a:pt x="324000" y="261600"/>
                  </a:cubicBezTo>
                  <a:lnTo>
                    <a:pt x="324000" y="402000"/>
                  </a:lnTo>
                  <a:cubicBezTo>
                    <a:pt x="324000" y="451800"/>
                    <a:pt x="283800" y="492000"/>
                    <a:pt x="234000" y="492000"/>
                  </a:cubicBezTo>
                  <a:cubicBezTo>
                    <a:pt x="184200" y="492000"/>
                    <a:pt x="144000" y="451800"/>
                    <a:pt x="144000" y="402000"/>
                  </a:cubicBezTo>
                  <a:lnTo>
                    <a:pt x="144000" y="340800"/>
                  </a:lnTo>
                  <a:cubicBezTo>
                    <a:pt x="205200" y="331800"/>
                    <a:pt x="252000" y="279600"/>
                    <a:pt x="252000" y="216000"/>
                  </a:cubicBezTo>
                  <a:cubicBezTo>
                    <a:pt x="252000" y="207000"/>
                    <a:pt x="247200" y="199200"/>
                    <a:pt x="240000" y="195600"/>
                  </a:cubicBezTo>
                  <a:lnTo>
                    <a:pt x="240000" y="48000"/>
                  </a:lnTo>
                  <a:cubicBezTo>
                    <a:pt x="240000" y="30000"/>
                    <a:pt x="226200" y="15000"/>
                    <a:pt x="208800" y="12600"/>
                  </a:cubicBezTo>
                  <a:cubicBezTo>
                    <a:pt x="206400" y="5400"/>
                    <a:pt x="199800" y="0"/>
                    <a:pt x="192000" y="0"/>
                  </a:cubicBezTo>
                  <a:lnTo>
                    <a:pt x="186000" y="0"/>
                  </a:lnTo>
                  <a:cubicBezTo>
                    <a:pt x="172800" y="0"/>
                    <a:pt x="162000" y="10800"/>
                    <a:pt x="162000" y="24000"/>
                  </a:cubicBezTo>
                  <a:cubicBezTo>
                    <a:pt x="162000" y="37200"/>
                    <a:pt x="172800" y="48000"/>
                    <a:pt x="186000" y="48000"/>
                  </a:cubicBezTo>
                  <a:lnTo>
                    <a:pt x="192000" y="48000"/>
                  </a:lnTo>
                  <a:cubicBezTo>
                    <a:pt x="199200" y="48000"/>
                    <a:pt x="205800" y="43200"/>
                    <a:pt x="208800" y="37200"/>
                  </a:cubicBezTo>
                  <a:cubicBezTo>
                    <a:pt x="213000" y="39000"/>
                    <a:pt x="216000" y="43200"/>
                    <a:pt x="216000" y="48000"/>
                  </a:cubicBezTo>
                  <a:lnTo>
                    <a:pt x="216000" y="195600"/>
                  </a:lnTo>
                  <a:cubicBezTo>
                    <a:pt x="208800" y="199800"/>
                    <a:pt x="204000" y="207600"/>
                    <a:pt x="204000" y="216000"/>
                  </a:cubicBezTo>
                  <a:cubicBezTo>
                    <a:pt x="204000" y="259200"/>
                    <a:pt x="169200" y="294000"/>
                    <a:pt x="126000" y="294000"/>
                  </a:cubicBezTo>
                  <a:cubicBezTo>
                    <a:pt x="82800" y="294000"/>
                    <a:pt x="48000" y="259200"/>
                    <a:pt x="48000" y="216000"/>
                  </a:cubicBezTo>
                  <a:cubicBezTo>
                    <a:pt x="48000" y="207000"/>
                    <a:pt x="43200" y="199200"/>
                    <a:pt x="36000" y="195600"/>
                  </a:cubicBezTo>
                  <a:lnTo>
                    <a:pt x="36000" y="48000"/>
                  </a:lnTo>
                  <a:cubicBezTo>
                    <a:pt x="36000" y="43200"/>
                    <a:pt x="39000" y="39000"/>
                    <a:pt x="43200" y="37200"/>
                  </a:cubicBezTo>
                  <a:cubicBezTo>
                    <a:pt x="46200" y="43800"/>
                    <a:pt x="52200" y="48000"/>
                    <a:pt x="60000" y="48000"/>
                  </a:cubicBezTo>
                  <a:lnTo>
                    <a:pt x="66000" y="48000"/>
                  </a:lnTo>
                  <a:cubicBezTo>
                    <a:pt x="79200" y="48000"/>
                    <a:pt x="90000" y="37200"/>
                    <a:pt x="90000" y="24000"/>
                  </a:cubicBezTo>
                  <a:cubicBezTo>
                    <a:pt x="90000" y="10800"/>
                    <a:pt x="79200" y="0"/>
                    <a:pt x="66000" y="0"/>
                  </a:cubicBezTo>
                  <a:lnTo>
                    <a:pt x="60000" y="0"/>
                  </a:lnTo>
                  <a:cubicBezTo>
                    <a:pt x="52200" y="0"/>
                    <a:pt x="45600" y="5400"/>
                    <a:pt x="43200" y="12600"/>
                  </a:cubicBezTo>
                  <a:cubicBezTo>
                    <a:pt x="25800" y="15000"/>
                    <a:pt x="12000" y="30000"/>
                    <a:pt x="12000" y="48000"/>
                  </a:cubicBezTo>
                  <a:lnTo>
                    <a:pt x="12000" y="195600"/>
                  </a:lnTo>
                  <a:cubicBezTo>
                    <a:pt x="4800" y="199800"/>
                    <a:pt x="0" y="207600"/>
                    <a:pt x="0" y="216000"/>
                  </a:cubicBezTo>
                  <a:cubicBezTo>
                    <a:pt x="0" y="279600"/>
                    <a:pt x="46800" y="331800"/>
                    <a:pt x="108000" y="340800"/>
                  </a:cubicBezTo>
                  <a:lnTo>
                    <a:pt x="108000" y="402000"/>
                  </a:lnTo>
                  <a:cubicBezTo>
                    <a:pt x="108000" y="471600"/>
                    <a:pt x="164400" y="528000"/>
                    <a:pt x="234000" y="528000"/>
                  </a:cubicBezTo>
                  <a:cubicBezTo>
                    <a:pt x="303600" y="528000"/>
                    <a:pt x="360000" y="471600"/>
                    <a:pt x="360000" y="402000"/>
                  </a:cubicBezTo>
                  <a:lnTo>
                    <a:pt x="360000" y="261600"/>
                  </a:lnTo>
                  <a:cubicBezTo>
                    <a:pt x="387600" y="253800"/>
                    <a:pt x="408000" y="228000"/>
                    <a:pt x="408000" y="198000"/>
                  </a:cubicBezTo>
                  <a:close/>
                </a:path>
              </a:pathLst>
            </a:custGeom>
            <a:solidFill>
              <a:srgbClr val="FFFFFF"/>
            </a:solidFill>
            <a:ln w="5953" cap="flat">
              <a:noFill/>
              <a:prstDash val="solid"/>
              <a:miter/>
            </a:ln>
          </p:spPr>
          <p:txBody>
            <a:bodyPr rtlCol="0" anchor="ctr"/>
            <a:lstStyle/>
            <a:p>
              <a:endParaRPr lang="en-GB"/>
            </a:p>
          </p:txBody>
        </p:sp>
        <p:sp>
          <p:nvSpPr>
            <p:cNvPr id="95" name="Freeform: Shape 94">
              <a:extLst>
                <a:ext uri="{FF2B5EF4-FFF2-40B4-BE49-F238E27FC236}">
                  <a16:creationId xmlns:a16="http://schemas.microsoft.com/office/drawing/2014/main" id="{F079C416-B009-4AF6-9D60-1B1C53A364A5}"/>
                </a:ext>
              </a:extLst>
            </p:cNvPr>
            <p:cNvSpPr/>
            <p:nvPr/>
          </p:nvSpPr>
          <p:spPr>
            <a:xfrm>
              <a:off x="4458409" y="4267337"/>
              <a:ext cx="60000" cy="60000"/>
            </a:xfrm>
            <a:custGeom>
              <a:avLst/>
              <a:gdLst>
                <a:gd name="connsiteX0" fmla="*/ 60000 w 60000"/>
                <a:gd name="connsiteY0" fmla="*/ 30000 h 60000"/>
                <a:gd name="connsiteX1" fmla="*/ 30000 w 60000"/>
                <a:gd name="connsiteY1" fmla="*/ 60000 h 60000"/>
                <a:gd name="connsiteX2" fmla="*/ 0 w 60000"/>
                <a:gd name="connsiteY2" fmla="*/ 30000 h 60000"/>
                <a:gd name="connsiteX3" fmla="*/ 30000 w 60000"/>
                <a:gd name="connsiteY3" fmla="*/ 0 h 60000"/>
                <a:gd name="connsiteX4" fmla="*/ 60000 w 60000"/>
                <a:gd name="connsiteY4" fmla="*/ 30000 h 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0" h="60000">
                  <a:moveTo>
                    <a:pt x="60000" y="30000"/>
                  </a:moveTo>
                  <a:cubicBezTo>
                    <a:pt x="60000" y="46569"/>
                    <a:pt x="46569" y="60000"/>
                    <a:pt x="30000" y="60000"/>
                  </a:cubicBezTo>
                  <a:cubicBezTo>
                    <a:pt x="13431" y="60000"/>
                    <a:pt x="0" y="46569"/>
                    <a:pt x="0" y="30000"/>
                  </a:cubicBezTo>
                  <a:cubicBezTo>
                    <a:pt x="0" y="13431"/>
                    <a:pt x="13431" y="0"/>
                    <a:pt x="30000" y="0"/>
                  </a:cubicBezTo>
                  <a:cubicBezTo>
                    <a:pt x="46569" y="0"/>
                    <a:pt x="60000" y="13431"/>
                    <a:pt x="60000" y="30000"/>
                  </a:cubicBezTo>
                  <a:close/>
                </a:path>
              </a:pathLst>
            </a:custGeom>
            <a:solidFill>
              <a:schemeClr val="bg2"/>
            </a:solidFill>
            <a:ln w="5953" cap="flat">
              <a:noFill/>
              <a:prstDash val="solid"/>
              <a:miter/>
            </a:ln>
          </p:spPr>
          <p:txBody>
            <a:bodyPr rtlCol="0" anchor="ctr"/>
            <a:lstStyle/>
            <a:p>
              <a:endParaRPr lang="en-GB"/>
            </a:p>
          </p:txBody>
        </p:sp>
      </p:grpSp>
      <p:sp>
        <p:nvSpPr>
          <p:cNvPr id="96" name="Graphic 32" descr="Coins with solid fill">
            <a:extLst>
              <a:ext uri="{FF2B5EF4-FFF2-40B4-BE49-F238E27FC236}">
                <a16:creationId xmlns:a16="http://schemas.microsoft.com/office/drawing/2014/main" id="{2D3F2274-48D0-4360-9550-85884A5EF361}"/>
              </a:ext>
            </a:extLst>
          </p:cNvPr>
          <p:cNvSpPr/>
          <p:nvPr/>
        </p:nvSpPr>
        <p:spPr>
          <a:xfrm>
            <a:off x="9078922" y="1400812"/>
            <a:ext cx="535534" cy="459000"/>
          </a:xfrm>
          <a:custGeom>
            <a:avLst/>
            <a:gdLst>
              <a:gd name="connsiteX0" fmla="*/ 497888 w 535534"/>
              <a:gd name="connsiteY0" fmla="*/ 382500 h 459000"/>
              <a:gd name="connsiteX1" fmla="*/ 472388 w 535534"/>
              <a:gd name="connsiteY1" fmla="*/ 404175 h 459000"/>
              <a:gd name="connsiteX2" fmla="*/ 472388 w 535534"/>
              <a:gd name="connsiteY2" fmla="*/ 381225 h 459000"/>
              <a:gd name="connsiteX3" fmla="*/ 497888 w 535534"/>
              <a:gd name="connsiteY3" fmla="*/ 371025 h 459000"/>
              <a:gd name="connsiteX4" fmla="*/ 497888 w 535534"/>
              <a:gd name="connsiteY4" fmla="*/ 382500 h 459000"/>
              <a:gd name="connsiteX5" fmla="*/ 446888 w 535534"/>
              <a:gd name="connsiteY5" fmla="*/ 340425 h 459000"/>
              <a:gd name="connsiteX6" fmla="*/ 446888 w 535534"/>
              <a:gd name="connsiteY6" fmla="*/ 317475 h 459000"/>
              <a:gd name="connsiteX7" fmla="*/ 472388 w 535534"/>
              <a:gd name="connsiteY7" fmla="*/ 307275 h 459000"/>
              <a:gd name="connsiteX8" fmla="*/ 472388 w 535534"/>
              <a:gd name="connsiteY8" fmla="*/ 318750 h 459000"/>
              <a:gd name="connsiteX9" fmla="*/ 446888 w 535534"/>
              <a:gd name="connsiteY9" fmla="*/ 340425 h 459000"/>
              <a:gd name="connsiteX10" fmla="*/ 446888 w 535534"/>
              <a:gd name="connsiteY10" fmla="*/ 411825 h 459000"/>
              <a:gd name="connsiteX11" fmla="*/ 421388 w 535534"/>
              <a:gd name="connsiteY11" fmla="*/ 416288 h 459000"/>
              <a:gd name="connsiteX12" fmla="*/ 421388 w 535534"/>
              <a:gd name="connsiteY12" fmla="*/ 391425 h 459000"/>
              <a:gd name="connsiteX13" fmla="*/ 446888 w 535534"/>
              <a:gd name="connsiteY13" fmla="*/ 387600 h 459000"/>
              <a:gd name="connsiteX14" fmla="*/ 446888 w 535534"/>
              <a:gd name="connsiteY14" fmla="*/ 411825 h 459000"/>
              <a:gd name="connsiteX15" fmla="*/ 395888 w 535534"/>
              <a:gd name="connsiteY15" fmla="*/ 327675 h 459000"/>
              <a:gd name="connsiteX16" fmla="*/ 421388 w 535534"/>
              <a:gd name="connsiteY16" fmla="*/ 323850 h 459000"/>
              <a:gd name="connsiteX17" fmla="*/ 421388 w 535534"/>
              <a:gd name="connsiteY17" fmla="*/ 348075 h 459000"/>
              <a:gd name="connsiteX18" fmla="*/ 395888 w 535534"/>
              <a:gd name="connsiteY18" fmla="*/ 352538 h 459000"/>
              <a:gd name="connsiteX19" fmla="*/ 395888 w 535534"/>
              <a:gd name="connsiteY19" fmla="*/ 327675 h 459000"/>
              <a:gd name="connsiteX20" fmla="*/ 395888 w 535534"/>
              <a:gd name="connsiteY20" fmla="*/ 419475 h 459000"/>
              <a:gd name="connsiteX21" fmla="*/ 370388 w 535534"/>
              <a:gd name="connsiteY21" fmla="*/ 420750 h 459000"/>
              <a:gd name="connsiteX22" fmla="*/ 370388 w 535534"/>
              <a:gd name="connsiteY22" fmla="*/ 395250 h 459000"/>
              <a:gd name="connsiteX23" fmla="*/ 395888 w 535534"/>
              <a:gd name="connsiteY23" fmla="*/ 393975 h 459000"/>
              <a:gd name="connsiteX24" fmla="*/ 395888 w 535534"/>
              <a:gd name="connsiteY24" fmla="*/ 419475 h 459000"/>
              <a:gd name="connsiteX25" fmla="*/ 344888 w 535534"/>
              <a:gd name="connsiteY25" fmla="*/ 357000 h 459000"/>
              <a:gd name="connsiteX26" fmla="*/ 344888 w 535534"/>
              <a:gd name="connsiteY26" fmla="*/ 331500 h 459000"/>
              <a:gd name="connsiteX27" fmla="*/ 370388 w 535534"/>
              <a:gd name="connsiteY27" fmla="*/ 330225 h 459000"/>
              <a:gd name="connsiteX28" fmla="*/ 370388 w 535534"/>
              <a:gd name="connsiteY28" fmla="*/ 355725 h 459000"/>
              <a:gd name="connsiteX29" fmla="*/ 344888 w 535534"/>
              <a:gd name="connsiteY29" fmla="*/ 357000 h 459000"/>
              <a:gd name="connsiteX30" fmla="*/ 344888 w 535534"/>
              <a:gd name="connsiteY30" fmla="*/ 420750 h 459000"/>
              <a:gd name="connsiteX31" fmla="*/ 319388 w 535534"/>
              <a:gd name="connsiteY31" fmla="*/ 419475 h 459000"/>
              <a:gd name="connsiteX32" fmla="*/ 319388 w 535534"/>
              <a:gd name="connsiteY32" fmla="*/ 395250 h 459000"/>
              <a:gd name="connsiteX33" fmla="*/ 332138 w 535534"/>
              <a:gd name="connsiteY33" fmla="*/ 395250 h 459000"/>
              <a:gd name="connsiteX34" fmla="*/ 344888 w 535534"/>
              <a:gd name="connsiteY34" fmla="*/ 395250 h 459000"/>
              <a:gd name="connsiteX35" fmla="*/ 344888 w 535534"/>
              <a:gd name="connsiteY35" fmla="*/ 420750 h 459000"/>
              <a:gd name="connsiteX36" fmla="*/ 293888 w 535534"/>
              <a:gd name="connsiteY36" fmla="*/ 330225 h 459000"/>
              <a:gd name="connsiteX37" fmla="*/ 319388 w 535534"/>
              <a:gd name="connsiteY37" fmla="*/ 331500 h 459000"/>
              <a:gd name="connsiteX38" fmla="*/ 319388 w 535534"/>
              <a:gd name="connsiteY38" fmla="*/ 357000 h 459000"/>
              <a:gd name="connsiteX39" fmla="*/ 293888 w 535534"/>
              <a:gd name="connsiteY39" fmla="*/ 355725 h 459000"/>
              <a:gd name="connsiteX40" fmla="*/ 293888 w 535534"/>
              <a:gd name="connsiteY40" fmla="*/ 330225 h 459000"/>
              <a:gd name="connsiteX41" fmla="*/ 293888 w 535534"/>
              <a:gd name="connsiteY41" fmla="*/ 416288 h 459000"/>
              <a:gd name="connsiteX42" fmla="*/ 268388 w 535534"/>
              <a:gd name="connsiteY42" fmla="*/ 411825 h 459000"/>
              <a:gd name="connsiteX43" fmla="*/ 268388 w 535534"/>
              <a:gd name="connsiteY43" fmla="*/ 391425 h 459000"/>
              <a:gd name="connsiteX44" fmla="*/ 293888 w 535534"/>
              <a:gd name="connsiteY44" fmla="*/ 393975 h 459000"/>
              <a:gd name="connsiteX45" fmla="*/ 293888 w 535534"/>
              <a:gd name="connsiteY45" fmla="*/ 416288 h 459000"/>
              <a:gd name="connsiteX46" fmla="*/ 242888 w 535534"/>
              <a:gd name="connsiteY46" fmla="*/ 348075 h 459000"/>
              <a:gd name="connsiteX47" fmla="*/ 242888 w 535534"/>
              <a:gd name="connsiteY47" fmla="*/ 323213 h 459000"/>
              <a:gd name="connsiteX48" fmla="*/ 268388 w 535534"/>
              <a:gd name="connsiteY48" fmla="*/ 327038 h 459000"/>
              <a:gd name="connsiteX49" fmla="*/ 268388 w 535534"/>
              <a:gd name="connsiteY49" fmla="*/ 352538 h 459000"/>
              <a:gd name="connsiteX50" fmla="*/ 242888 w 535534"/>
              <a:gd name="connsiteY50" fmla="*/ 348075 h 459000"/>
              <a:gd name="connsiteX51" fmla="*/ 242888 w 535534"/>
              <a:gd name="connsiteY51" fmla="*/ 404175 h 459000"/>
              <a:gd name="connsiteX52" fmla="*/ 217388 w 535534"/>
              <a:gd name="connsiteY52" fmla="*/ 382500 h 459000"/>
              <a:gd name="connsiteX53" fmla="*/ 217388 w 535534"/>
              <a:gd name="connsiteY53" fmla="*/ 381225 h 459000"/>
              <a:gd name="connsiteX54" fmla="*/ 218025 w 535534"/>
              <a:gd name="connsiteY54" fmla="*/ 381225 h 459000"/>
              <a:gd name="connsiteX55" fmla="*/ 223125 w 535534"/>
              <a:gd name="connsiteY55" fmla="*/ 382500 h 459000"/>
              <a:gd name="connsiteX56" fmla="*/ 242888 w 535534"/>
              <a:gd name="connsiteY56" fmla="*/ 386962 h 459000"/>
              <a:gd name="connsiteX57" fmla="*/ 242888 w 535534"/>
              <a:gd name="connsiteY57" fmla="*/ 404175 h 459000"/>
              <a:gd name="connsiteX58" fmla="*/ 140888 w 535534"/>
              <a:gd name="connsiteY58" fmla="*/ 317475 h 459000"/>
              <a:gd name="connsiteX59" fmla="*/ 153638 w 535534"/>
              <a:gd name="connsiteY59" fmla="*/ 318113 h 459000"/>
              <a:gd name="connsiteX60" fmla="*/ 153638 w 535534"/>
              <a:gd name="connsiteY60" fmla="*/ 318750 h 459000"/>
              <a:gd name="connsiteX61" fmla="*/ 160013 w 535534"/>
              <a:gd name="connsiteY61" fmla="*/ 343613 h 459000"/>
              <a:gd name="connsiteX62" fmla="*/ 140888 w 535534"/>
              <a:gd name="connsiteY62" fmla="*/ 342337 h 459000"/>
              <a:gd name="connsiteX63" fmla="*/ 140888 w 535534"/>
              <a:gd name="connsiteY63" fmla="*/ 317475 h 459000"/>
              <a:gd name="connsiteX64" fmla="*/ 115388 w 535534"/>
              <a:gd name="connsiteY64" fmla="*/ 240975 h 459000"/>
              <a:gd name="connsiteX65" fmla="*/ 140888 w 535534"/>
              <a:gd name="connsiteY65" fmla="*/ 244800 h 459000"/>
              <a:gd name="connsiteX66" fmla="*/ 140888 w 535534"/>
              <a:gd name="connsiteY66" fmla="*/ 270300 h 459000"/>
              <a:gd name="connsiteX67" fmla="*/ 115388 w 535534"/>
              <a:gd name="connsiteY67" fmla="*/ 265838 h 459000"/>
              <a:gd name="connsiteX68" fmla="*/ 115388 w 535534"/>
              <a:gd name="connsiteY68" fmla="*/ 240975 h 459000"/>
              <a:gd name="connsiteX69" fmla="*/ 115388 w 535534"/>
              <a:gd name="connsiteY69" fmla="*/ 339788 h 459000"/>
              <a:gd name="connsiteX70" fmla="*/ 89888 w 535534"/>
              <a:gd name="connsiteY70" fmla="*/ 335325 h 459000"/>
              <a:gd name="connsiteX71" fmla="*/ 89888 w 535534"/>
              <a:gd name="connsiteY71" fmla="*/ 310463 h 459000"/>
              <a:gd name="connsiteX72" fmla="*/ 115388 w 535534"/>
              <a:gd name="connsiteY72" fmla="*/ 314288 h 459000"/>
              <a:gd name="connsiteX73" fmla="*/ 115388 w 535534"/>
              <a:gd name="connsiteY73" fmla="*/ 339788 h 459000"/>
              <a:gd name="connsiteX74" fmla="*/ 64388 w 535534"/>
              <a:gd name="connsiteY74" fmla="*/ 235875 h 459000"/>
              <a:gd name="connsiteX75" fmla="*/ 64388 w 535534"/>
              <a:gd name="connsiteY75" fmla="*/ 224400 h 459000"/>
              <a:gd name="connsiteX76" fmla="*/ 89888 w 535534"/>
              <a:gd name="connsiteY76" fmla="*/ 233963 h 459000"/>
              <a:gd name="connsiteX77" fmla="*/ 89888 w 535534"/>
              <a:gd name="connsiteY77" fmla="*/ 257550 h 459000"/>
              <a:gd name="connsiteX78" fmla="*/ 64388 w 535534"/>
              <a:gd name="connsiteY78" fmla="*/ 235875 h 459000"/>
              <a:gd name="connsiteX79" fmla="*/ 64388 w 535534"/>
              <a:gd name="connsiteY79" fmla="*/ 327675 h 459000"/>
              <a:gd name="connsiteX80" fmla="*/ 38888 w 535534"/>
              <a:gd name="connsiteY80" fmla="*/ 306000 h 459000"/>
              <a:gd name="connsiteX81" fmla="*/ 38888 w 535534"/>
              <a:gd name="connsiteY81" fmla="*/ 294525 h 459000"/>
              <a:gd name="connsiteX82" fmla="*/ 64388 w 535534"/>
              <a:gd name="connsiteY82" fmla="*/ 304088 h 459000"/>
              <a:gd name="connsiteX83" fmla="*/ 64388 w 535534"/>
              <a:gd name="connsiteY83" fmla="*/ 327675 h 459000"/>
              <a:gd name="connsiteX84" fmla="*/ 38888 w 535534"/>
              <a:gd name="connsiteY84" fmla="*/ 128775 h 459000"/>
              <a:gd name="connsiteX85" fmla="*/ 64388 w 535534"/>
              <a:gd name="connsiteY85" fmla="*/ 138338 h 459000"/>
              <a:gd name="connsiteX86" fmla="*/ 64388 w 535534"/>
              <a:gd name="connsiteY86" fmla="*/ 161925 h 459000"/>
              <a:gd name="connsiteX87" fmla="*/ 38888 w 535534"/>
              <a:gd name="connsiteY87" fmla="*/ 140250 h 459000"/>
              <a:gd name="connsiteX88" fmla="*/ 38888 w 535534"/>
              <a:gd name="connsiteY88" fmla="*/ 128775 h 459000"/>
              <a:gd name="connsiteX89" fmla="*/ 115388 w 535534"/>
              <a:gd name="connsiteY89" fmla="*/ 149175 h 459000"/>
              <a:gd name="connsiteX90" fmla="*/ 115388 w 535534"/>
              <a:gd name="connsiteY90" fmla="*/ 174675 h 459000"/>
              <a:gd name="connsiteX91" fmla="*/ 89888 w 535534"/>
              <a:gd name="connsiteY91" fmla="*/ 170213 h 459000"/>
              <a:gd name="connsiteX92" fmla="*/ 89888 w 535534"/>
              <a:gd name="connsiteY92" fmla="*/ 145350 h 459000"/>
              <a:gd name="connsiteX93" fmla="*/ 115388 w 535534"/>
              <a:gd name="connsiteY93" fmla="*/ 149175 h 459000"/>
              <a:gd name="connsiteX94" fmla="*/ 179138 w 535534"/>
              <a:gd name="connsiteY94" fmla="*/ 38250 h 459000"/>
              <a:gd name="connsiteX95" fmla="*/ 319388 w 535534"/>
              <a:gd name="connsiteY95" fmla="*/ 76500 h 459000"/>
              <a:gd name="connsiteX96" fmla="*/ 179138 w 535534"/>
              <a:gd name="connsiteY96" fmla="*/ 114750 h 459000"/>
              <a:gd name="connsiteX97" fmla="*/ 38888 w 535534"/>
              <a:gd name="connsiteY97" fmla="*/ 76500 h 459000"/>
              <a:gd name="connsiteX98" fmla="*/ 179138 w 535534"/>
              <a:gd name="connsiteY98" fmla="*/ 38250 h 459000"/>
              <a:gd name="connsiteX99" fmla="*/ 217388 w 535534"/>
              <a:gd name="connsiteY99" fmla="*/ 340425 h 459000"/>
              <a:gd name="connsiteX100" fmla="*/ 191888 w 535534"/>
              <a:gd name="connsiteY100" fmla="*/ 318750 h 459000"/>
              <a:gd name="connsiteX101" fmla="*/ 191888 w 535534"/>
              <a:gd name="connsiteY101" fmla="*/ 307275 h 459000"/>
              <a:gd name="connsiteX102" fmla="*/ 217388 w 535534"/>
              <a:gd name="connsiteY102" fmla="*/ 316838 h 459000"/>
              <a:gd name="connsiteX103" fmla="*/ 217388 w 535534"/>
              <a:gd name="connsiteY103" fmla="*/ 340425 h 459000"/>
              <a:gd name="connsiteX104" fmla="*/ 293888 w 535534"/>
              <a:gd name="connsiteY104" fmla="*/ 161925 h 459000"/>
              <a:gd name="connsiteX105" fmla="*/ 293888 w 535534"/>
              <a:gd name="connsiteY105" fmla="*/ 138975 h 459000"/>
              <a:gd name="connsiteX106" fmla="*/ 319388 w 535534"/>
              <a:gd name="connsiteY106" fmla="*/ 128775 h 459000"/>
              <a:gd name="connsiteX107" fmla="*/ 319388 w 535534"/>
              <a:gd name="connsiteY107" fmla="*/ 140250 h 459000"/>
              <a:gd name="connsiteX108" fmla="*/ 293888 w 535534"/>
              <a:gd name="connsiteY108" fmla="*/ 161925 h 459000"/>
              <a:gd name="connsiteX109" fmla="*/ 242888 w 535534"/>
              <a:gd name="connsiteY109" fmla="*/ 174038 h 459000"/>
              <a:gd name="connsiteX110" fmla="*/ 242888 w 535534"/>
              <a:gd name="connsiteY110" fmla="*/ 149175 h 459000"/>
              <a:gd name="connsiteX111" fmla="*/ 268388 w 535534"/>
              <a:gd name="connsiteY111" fmla="*/ 145350 h 459000"/>
              <a:gd name="connsiteX112" fmla="*/ 268388 w 535534"/>
              <a:gd name="connsiteY112" fmla="*/ 169575 h 459000"/>
              <a:gd name="connsiteX113" fmla="*/ 242888 w 535534"/>
              <a:gd name="connsiteY113" fmla="*/ 174038 h 459000"/>
              <a:gd name="connsiteX114" fmla="*/ 191888 w 535534"/>
              <a:gd name="connsiteY114" fmla="*/ 178500 h 459000"/>
              <a:gd name="connsiteX115" fmla="*/ 191888 w 535534"/>
              <a:gd name="connsiteY115" fmla="*/ 153000 h 459000"/>
              <a:gd name="connsiteX116" fmla="*/ 217388 w 535534"/>
              <a:gd name="connsiteY116" fmla="*/ 151725 h 459000"/>
              <a:gd name="connsiteX117" fmla="*/ 217388 w 535534"/>
              <a:gd name="connsiteY117" fmla="*/ 177225 h 459000"/>
              <a:gd name="connsiteX118" fmla="*/ 191888 w 535534"/>
              <a:gd name="connsiteY118" fmla="*/ 178500 h 459000"/>
              <a:gd name="connsiteX119" fmla="*/ 140888 w 535534"/>
              <a:gd name="connsiteY119" fmla="*/ 177225 h 459000"/>
              <a:gd name="connsiteX120" fmla="*/ 140888 w 535534"/>
              <a:gd name="connsiteY120" fmla="*/ 151725 h 459000"/>
              <a:gd name="connsiteX121" fmla="*/ 166388 w 535534"/>
              <a:gd name="connsiteY121" fmla="*/ 153000 h 459000"/>
              <a:gd name="connsiteX122" fmla="*/ 166388 w 535534"/>
              <a:gd name="connsiteY122" fmla="*/ 178500 h 459000"/>
              <a:gd name="connsiteX123" fmla="*/ 140888 w 535534"/>
              <a:gd name="connsiteY123" fmla="*/ 177225 h 459000"/>
              <a:gd name="connsiteX124" fmla="*/ 472388 w 535534"/>
              <a:gd name="connsiteY124" fmla="*/ 255000 h 459000"/>
              <a:gd name="connsiteX125" fmla="*/ 332138 w 535534"/>
              <a:gd name="connsiteY125" fmla="*/ 293250 h 459000"/>
              <a:gd name="connsiteX126" fmla="*/ 191888 w 535534"/>
              <a:gd name="connsiteY126" fmla="*/ 255000 h 459000"/>
              <a:gd name="connsiteX127" fmla="*/ 332138 w 535534"/>
              <a:gd name="connsiteY127" fmla="*/ 216750 h 459000"/>
              <a:gd name="connsiteX128" fmla="*/ 472388 w 535534"/>
              <a:gd name="connsiteY128" fmla="*/ 255000 h 459000"/>
              <a:gd name="connsiteX129" fmla="*/ 510638 w 535534"/>
              <a:gd name="connsiteY129" fmla="*/ 274125 h 459000"/>
              <a:gd name="connsiteX130" fmla="*/ 510638 w 535534"/>
              <a:gd name="connsiteY130" fmla="*/ 255000 h 459000"/>
              <a:gd name="connsiteX131" fmla="*/ 441150 w 535534"/>
              <a:gd name="connsiteY131" fmla="*/ 191250 h 459000"/>
              <a:gd name="connsiteX132" fmla="*/ 381863 w 535534"/>
              <a:gd name="connsiteY132" fmla="*/ 181050 h 459000"/>
              <a:gd name="connsiteX133" fmla="*/ 382500 w 535534"/>
              <a:gd name="connsiteY133" fmla="*/ 172125 h 459000"/>
              <a:gd name="connsiteX134" fmla="*/ 357000 w 535534"/>
              <a:gd name="connsiteY134" fmla="*/ 127500 h 459000"/>
              <a:gd name="connsiteX135" fmla="*/ 357000 w 535534"/>
              <a:gd name="connsiteY135" fmla="*/ 76500 h 459000"/>
              <a:gd name="connsiteX136" fmla="*/ 287513 w 535534"/>
              <a:gd name="connsiteY136" fmla="*/ 12750 h 459000"/>
              <a:gd name="connsiteX137" fmla="*/ 178500 w 535534"/>
              <a:gd name="connsiteY137" fmla="*/ 0 h 459000"/>
              <a:gd name="connsiteX138" fmla="*/ 0 w 535534"/>
              <a:gd name="connsiteY138" fmla="*/ 76500 h 459000"/>
              <a:gd name="connsiteX139" fmla="*/ 0 w 535534"/>
              <a:gd name="connsiteY139" fmla="*/ 140250 h 459000"/>
              <a:gd name="connsiteX140" fmla="*/ 25500 w 535534"/>
              <a:gd name="connsiteY140" fmla="*/ 184875 h 459000"/>
              <a:gd name="connsiteX141" fmla="*/ 25500 w 535534"/>
              <a:gd name="connsiteY141" fmla="*/ 196988 h 459000"/>
              <a:gd name="connsiteX142" fmla="*/ 0 w 535534"/>
              <a:gd name="connsiteY142" fmla="*/ 242250 h 459000"/>
              <a:gd name="connsiteX143" fmla="*/ 0 w 535534"/>
              <a:gd name="connsiteY143" fmla="*/ 306000 h 459000"/>
              <a:gd name="connsiteX144" fmla="*/ 69487 w 535534"/>
              <a:gd name="connsiteY144" fmla="*/ 369750 h 459000"/>
              <a:gd name="connsiteX145" fmla="*/ 178500 w 535534"/>
              <a:gd name="connsiteY145" fmla="*/ 382500 h 459000"/>
              <a:gd name="connsiteX146" fmla="*/ 247988 w 535534"/>
              <a:gd name="connsiteY146" fmla="*/ 446250 h 459000"/>
              <a:gd name="connsiteX147" fmla="*/ 357000 w 535534"/>
              <a:gd name="connsiteY147" fmla="*/ 459000 h 459000"/>
              <a:gd name="connsiteX148" fmla="*/ 535500 w 535534"/>
              <a:gd name="connsiteY148" fmla="*/ 382500 h 459000"/>
              <a:gd name="connsiteX149" fmla="*/ 535500 w 535534"/>
              <a:gd name="connsiteY149" fmla="*/ 318750 h 459000"/>
              <a:gd name="connsiteX150" fmla="*/ 510638 w 535534"/>
              <a:gd name="connsiteY150" fmla="*/ 274125 h 45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535534" h="459000">
                <a:moveTo>
                  <a:pt x="497888" y="382500"/>
                </a:moveTo>
                <a:cubicBezTo>
                  <a:pt x="497888" y="390788"/>
                  <a:pt x="488325" y="398438"/>
                  <a:pt x="472388" y="404175"/>
                </a:cubicBezTo>
                <a:lnTo>
                  <a:pt x="472388" y="381225"/>
                </a:lnTo>
                <a:cubicBezTo>
                  <a:pt x="481313" y="378675"/>
                  <a:pt x="490238" y="374850"/>
                  <a:pt x="497888" y="371025"/>
                </a:cubicBezTo>
                <a:lnTo>
                  <a:pt x="497888" y="382500"/>
                </a:lnTo>
                <a:close/>
                <a:moveTo>
                  <a:pt x="446888" y="340425"/>
                </a:moveTo>
                <a:lnTo>
                  <a:pt x="446888" y="317475"/>
                </a:lnTo>
                <a:cubicBezTo>
                  <a:pt x="455813" y="314925"/>
                  <a:pt x="464738" y="311100"/>
                  <a:pt x="472388" y="307275"/>
                </a:cubicBezTo>
                <a:lnTo>
                  <a:pt x="472388" y="318750"/>
                </a:lnTo>
                <a:cubicBezTo>
                  <a:pt x="472388" y="327038"/>
                  <a:pt x="462825" y="334688"/>
                  <a:pt x="446888" y="340425"/>
                </a:cubicBezTo>
                <a:close/>
                <a:moveTo>
                  <a:pt x="446888" y="411825"/>
                </a:moveTo>
                <a:cubicBezTo>
                  <a:pt x="439238" y="413738"/>
                  <a:pt x="430313" y="415013"/>
                  <a:pt x="421388" y="416288"/>
                </a:cubicBezTo>
                <a:lnTo>
                  <a:pt x="421388" y="391425"/>
                </a:lnTo>
                <a:cubicBezTo>
                  <a:pt x="429675" y="390150"/>
                  <a:pt x="438600" y="388875"/>
                  <a:pt x="446888" y="387600"/>
                </a:cubicBezTo>
                <a:lnTo>
                  <a:pt x="446888" y="411825"/>
                </a:lnTo>
                <a:close/>
                <a:moveTo>
                  <a:pt x="395888" y="327675"/>
                </a:moveTo>
                <a:cubicBezTo>
                  <a:pt x="404175" y="326400"/>
                  <a:pt x="413100" y="325125"/>
                  <a:pt x="421388" y="323850"/>
                </a:cubicBezTo>
                <a:lnTo>
                  <a:pt x="421388" y="348075"/>
                </a:lnTo>
                <a:cubicBezTo>
                  <a:pt x="413738" y="349988"/>
                  <a:pt x="404813" y="351263"/>
                  <a:pt x="395888" y="352538"/>
                </a:cubicBezTo>
                <a:lnTo>
                  <a:pt x="395888" y="327675"/>
                </a:lnTo>
                <a:close/>
                <a:moveTo>
                  <a:pt x="395888" y="419475"/>
                </a:moveTo>
                <a:cubicBezTo>
                  <a:pt x="387600" y="420113"/>
                  <a:pt x="379313" y="420750"/>
                  <a:pt x="370388" y="420750"/>
                </a:cubicBezTo>
                <a:lnTo>
                  <a:pt x="370388" y="395250"/>
                </a:lnTo>
                <a:cubicBezTo>
                  <a:pt x="378037" y="395250"/>
                  <a:pt x="386963" y="394613"/>
                  <a:pt x="395888" y="393975"/>
                </a:cubicBezTo>
                <a:lnTo>
                  <a:pt x="395888" y="419475"/>
                </a:lnTo>
                <a:close/>
                <a:moveTo>
                  <a:pt x="344888" y="357000"/>
                </a:moveTo>
                <a:lnTo>
                  <a:pt x="344888" y="331500"/>
                </a:lnTo>
                <a:cubicBezTo>
                  <a:pt x="352538" y="331500"/>
                  <a:pt x="361463" y="330863"/>
                  <a:pt x="370388" y="330225"/>
                </a:cubicBezTo>
                <a:lnTo>
                  <a:pt x="370388" y="355725"/>
                </a:lnTo>
                <a:cubicBezTo>
                  <a:pt x="362100" y="356363"/>
                  <a:pt x="353813" y="356363"/>
                  <a:pt x="344888" y="357000"/>
                </a:cubicBezTo>
                <a:close/>
                <a:moveTo>
                  <a:pt x="344888" y="420750"/>
                </a:moveTo>
                <a:cubicBezTo>
                  <a:pt x="335963" y="420750"/>
                  <a:pt x="327675" y="420113"/>
                  <a:pt x="319388" y="419475"/>
                </a:cubicBezTo>
                <a:lnTo>
                  <a:pt x="319388" y="395250"/>
                </a:lnTo>
                <a:cubicBezTo>
                  <a:pt x="323850" y="395250"/>
                  <a:pt x="327675" y="395250"/>
                  <a:pt x="332138" y="395250"/>
                </a:cubicBezTo>
                <a:cubicBezTo>
                  <a:pt x="335963" y="395250"/>
                  <a:pt x="340425" y="395250"/>
                  <a:pt x="344888" y="395250"/>
                </a:cubicBezTo>
                <a:lnTo>
                  <a:pt x="344888" y="420750"/>
                </a:lnTo>
                <a:close/>
                <a:moveTo>
                  <a:pt x="293888" y="330225"/>
                </a:moveTo>
                <a:cubicBezTo>
                  <a:pt x="302175" y="330863"/>
                  <a:pt x="310463" y="331500"/>
                  <a:pt x="319388" y="331500"/>
                </a:cubicBezTo>
                <a:lnTo>
                  <a:pt x="319388" y="357000"/>
                </a:lnTo>
                <a:cubicBezTo>
                  <a:pt x="310463" y="357000"/>
                  <a:pt x="302175" y="356363"/>
                  <a:pt x="293888" y="355725"/>
                </a:cubicBezTo>
                <a:lnTo>
                  <a:pt x="293888" y="330225"/>
                </a:lnTo>
                <a:close/>
                <a:moveTo>
                  <a:pt x="293888" y="416288"/>
                </a:moveTo>
                <a:cubicBezTo>
                  <a:pt x="284963" y="415013"/>
                  <a:pt x="276038" y="413738"/>
                  <a:pt x="268388" y="411825"/>
                </a:cubicBezTo>
                <a:lnTo>
                  <a:pt x="268388" y="391425"/>
                </a:lnTo>
                <a:cubicBezTo>
                  <a:pt x="276675" y="392700"/>
                  <a:pt x="284963" y="393337"/>
                  <a:pt x="293888" y="393975"/>
                </a:cubicBezTo>
                <a:lnTo>
                  <a:pt x="293888" y="416288"/>
                </a:lnTo>
                <a:close/>
                <a:moveTo>
                  <a:pt x="242888" y="348075"/>
                </a:moveTo>
                <a:lnTo>
                  <a:pt x="242888" y="323213"/>
                </a:lnTo>
                <a:cubicBezTo>
                  <a:pt x="251175" y="324488"/>
                  <a:pt x="259462" y="326400"/>
                  <a:pt x="268388" y="327038"/>
                </a:cubicBezTo>
                <a:lnTo>
                  <a:pt x="268388" y="352538"/>
                </a:lnTo>
                <a:cubicBezTo>
                  <a:pt x="259462" y="351263"/>
                  <a:pt x="250538" y="349988"/>
                  <a:pt x="242888" y="348075"/>
                </a:cubicBezTo>
                <a:close/>
                <a:moveTo>
                  <a:pt x="242888" y="404175"/>
                </a:moveTo>
                <a:cubicBezTo>
                  <a:pt x="226950" y="397800"/>
                  <a:pt x="217388" y="390150"/>
                  <a:pt x="217388" y="382500"/>
                </a:cubicBezTo>
                <a:lnTo>
                  <a:pt x="217388" y="381225"/>
                </a:lnTo>
                <a:cubicBezTo>
                  <a:pt x="217388" y="381225"/>
                  <a:pt x="217388" y="381225"/>
                  <a:pt x="218025" y="381225"/>
                </a:cubicBezTo>
                <a:cubicBezTo>
                  <a:pt x="219938" y="381863"/>
                  <a:pt x="221212" y="382500"/>
                  <a:pt x="223125" y="382500"/>
                </a:cubicBezTo>
                <a:cubicBezTo>
                  <a:pt x="229500" y="384413"/>
                  <a:pt x="235875" y="385688"/>
                  <a:pt x="242888" y="386962"/>
                </a:cubicBezTo>
                <a:lnTo>
                  <a:pt x="242888" y="404175"/>
                </a:lnTo>
                <a:close/>
                <a:moveTo>
                  <a:pt x="140888" y="317475"/>
                </a:moveTo>
                <a:cubicBezTo>
                  <a:pt x="145350" y="317475"/>
                  <a:pt x="149175" y="318113"/>
                  <a:pt x="153638" y="318113"/>
                </a:cubicBezTo>
                <a:lnTo>
                  <a:pt x="153638" y="318750"/>
                </a:lnTo>
                <a:cubicBezTo>
                  <a:pt x="153638" y="327675"/>
                  <a:pt x="155550" y="336600"/>
                  <a:pt x="160013" y="343613"/>
                </a:cubicBezTo>
                <a:cubicBezTo>
                  <a:pt x="153638" y="343613"/>
                  <a:pt x="147263" y="342975"/>
                  <a:pt x="140888" y="342337"/>
                </a:cubicBezTo>
                <a:lnTo>
                  <a:pt x="140888" y="317475"/>
                </a:lnTo>
                <a:close/>
                <a:moveTo>
                  <a:pt x="115388" y="240975"/>
                </a:moveTo>
                <a:cubicBezTo>
                  <a:pt x="123675" y="242250"/>
                  <a:pt x="131963" y="244163"/>
                  <a:pt x="140888" y="244800"/>
                </a:cubicBezTo>
                <a:lnTo>
                  <a:pt x="140888" y="270300"/>
                </a:lnTo>
                <a:cubicBezTo>
                  <a:pt x="131963" y="269025"/>
                  <a:pt x="123038" y="267750"/>
                  <a:pt x="115388" y="265838"/>
                </a:cubicBezTo>
                <a:lnTo>
                  <a:pt x="115388" y="240975"/>
                </a:lnTo>
                <a:close/>
                <a:moveTo>
                  <a:pt x="115388" y="339788"/>
                </a:moveTo>
                <a:cubicBezTo>
                  <a:pt x="106463" y="338513"/>
                  <a:pt x="97538" y="337238"/>
                  <a:pt x="89888" y="335325"/>
                </a:cubicBezTo>
                <a:lnTo>
                  <a:pt x="89888" y="310463"/>
                </a:lnTo>
                <a:cubicBezTo>
                  <a:pt x="98175" y="311738"/>
                  <a:pt x="106463" y="313650"/>
                  <a:pt x="115388" y="314288"/>
                </a:cubicBezTo>
                <a:lnTo>
                  <a:pt x="115388" y="339788"/>
                </a:lnTo>
                <a:close/>
                <a:moveTo>
                  <a:pt x="64388" y="235875"/>
                </a:moveTo>
                <a:lnTo>
                  <a:pt x="64388" y="224400"/>
                </a:lnTo>
                <a:cubicBezTo>
                  <a:pt x="72038" y="228225"/>
                  <a:pt x="80325" y="231413"/>
                  <a:pt x="89888" y="233963"/>
                </a:cubicBezTo>
                <a:lnTo>
                  <a:pt x="89888" y="257550"/>
                </a:lnTo>
                <a:cubicBezTo>
                  <a:pt x="73950" y="251813"/>
                  <a:pt x="64388" y="244163"/>
                  <a:pt x="64388" y="235875"/>
                </a:cubicBezTo>
                <a:close/>
                <a:moveTo>
                  <a:pt x="64388" y="327675"/>
                </a:moveTo>
                <a:cubicBezTo>
                  <a:pt x="48450" y="321300"/>
                  <a:pt x="38888" y="313650"/>
                  <a:pt x="38888" y="306000"/>
                </a:cubicBezTo>
                <a:lnTo>
                  <a:pt x="38888" y="294525"/>
                </a:lnTo>
                <a:cubicBezTo>
                  <a:pt x="46538" y="298350"/>
                  <a:pt x="54825" y="301538"/>
                  <a:pt x="64388" y="304088"/>
                </a:cubicBezTo>
                <a:lnTo>
                  <a:pt x="64388" y="327675"/>
                </a:lnTo>
                <a:close/>
                <a:moveTo>
                  <a:pt x="38888" y="128775"/>
                </a:moveTo>
                <a:cubicBezTo>
                  <a:pt x="46538" y="132600"/>
                  <a:pt x="54825" y="135788"/>
                  <a:pt x="64388" y="138338"/>
                </a:cubicBezTo>
                <a:lnTo>
                  <a:pt x="64388" y="161925"/>
                </a:lnTo>
                <a:cubicBezTo>
                  <a:pt x="48450" y="155550"/>
                  <a:pt x="38888" y="147900"/>
                  <a:pt x="38888" y="140250"/>
                </a:cubicBezTo>
                <a:lnTo>
                  <a:pt x="38888" y="128775"/>
                </a:lnTo>
                <a:close/>
                <a:moveTo>
                  <a:pt x="115388" y="149175"/>
                </a:moveTo>
                <a:lnTo>
                  <a:pt x="115388" y="174675"/>
                </a:lnTo>
                <a:cubicBezTo>
                  <a:pt x="106463" y="173400"/>
                  <a:pt x="97538" y="172125"/>
                  <a:pt x="89888" y="170213"/>
                </a:cubicBezTo>
                <a:lnTo>
                  <a:pt x="89888" y="145350"/>
                </a:lnTo>
                <a:cubicBezTo>
                  <a:pt x="98175" y="146625"/>
                  <a:pt x="106463" y="147900"/>
                  <a:pt x="115388" y="149175"/>
                </a:cubicBezTo>
                <a:close/>
                <a:moveTo>
                  <a:pt x="179138" y="38250"/>
                </a:moveTo>
                <a:cubicBezTo>
                  <a:pt x="256913" y="38250"/>
                  <a:pt x="319388" y="55463"/>
                  <a:pt x="319388" y="76500"/>
                </a:cubicBezTo>
                <a:cubicBezTo>
                  <a:pt x="319388" y="97537"/>
                  <a:pt x="256913" y="114750"/>
                  <a:pt x="179138" y="114750"/>
                </a:cubicBezTo>
                <a:cubicBezTo>
                  <a:pt x="101362" y="114750"/>
                  <a:pt x="38888" y="97537"/>
                  <a:pt x="38888" y="76500"/>
                </a:cubicBezTo>
                <a:cubicBezTo>
                  <a:pt x="38888" y="55463"/>
                  <a:pt x="101362" y="38250"/>
                  <a:pt x="179138" y="38250"/>
                </a:cubicBezTo>
                <a:close/>
                <a:moveTo>
                  <a:pt x="217388" y="340425"/>
                </a:moveTo>
                <a:cubicBezTo>
                  <a:pt x="201450" y="334050"/>
                  <a:pt x="191888" y="326400"/>
                  <a:pt x="191888" y="318750"/>
                </a:cubicBezTo>
                <a:lnTo>
                  <a:pt x="191888" y="307275"/>
                </a:lnTo>
                <a:cubicBezTo>
                  <a:pt x="199538" y="311100"/>
                  <a:pt x="207825" y="314288"/>
                  <a:pt x="217388" y="316838"/>
                </a:cubicBezTo>
                <a:lnTo>
                  <a:pt x="217388" y="340425"/>
                </a:lnTo>
                <a:close/>
                <a:moveTo>
                  <a:pt x="293888" y="161925"/>
                </a:moveTo>
                <a:lnTo>
                  <a:pt x="293888" y="138975"/>
                </a:lnTo>
                <a:cubicBezTo>
                  <a:pt x="302813" y="136425"/>
                  <a:pt x="311738" y="132600"/>
                  <a:pt x="319388" y="128775"/>
                </a:cubicBezTo>
                <a:lnTo>
                  <a:pt x="319388" y="140250"/>
                </a:lnTo>
                <a:cubicBezTo>
                  <a:pt x="319388" y="148538"/>
                  <a:pt x="309825" y="156188"/>
                  <a:pt x="293888" y="161925"/>
                </a:cubicBezTo>
                <a:close/>
                <a:moveTo>
                  <a:pt x="242888" y="174038"/>
                </a:moveTo>
                <a:lnTo>
                  <a:pt x="242888" y="149175"/>
                </a:lnTo>
                <a:cubicBezTo>
                  <a:pt x="251175" y="147900"/>
                  <a:pt x="260100" y="146625"/>
                  <a:pt x="268388" y="145350"/>
                </a:cubicBezTo>
                <a:lnTo>
                  <a:pt x="268388" y="169575"/>
                </a:lnTo>
                <a:cubicBezTo>
                  <a:pt x="260738" y="171488"/>
                  <a:pt x="251813" y="172762"/>
                  <a:pt x="242888" y="174038"/>
                </a:cubicBezTo>
                <a:close/>
                <a:moveTo>
                  <a:pt x="191888" y="178500"/>
                </a:moveTo>
                <a:lnTo>
                  <a:pt x="191888" y="153000"/>
                </a:lnTo>
                <a:cubicBezTo>
                  <a:pt x="199538" y="153000"/>
                  <a:pt x="208462" y="152363"/>
                  <a:pt x="217388" y="151725"/>
                </a:cubicBezTo>
                <a:lnTo>
                  <a:pt x="217388" y="177225"/>
                </a:lnTo>
                <a:cubicBezTo>
                  <a:pt x="209100" y="177863"/>
                  <a:pt x="200813" y="177863"/>
                  <a:pt x="191888" y="178500"/>
                </a:cubicBezTo>
                <a:close/>
                <a:moveTo>
                  <a:pt x="140888" y="177225"/>
                </a:moveTo>
                <a:lnTo>
                  <a:pt x="140888" y="151725"/>
                </a:lnTo>
                <a:cubicBezTo>
                  <a:pt x="149175" y="152363"/>
                  <a:pt x="157462" y="153000"/>
                  <a:pt x="166388" y="153000"/>
                </a:cubicBezTo>
                <a:lnTo>
                  <a:pt x="166388" y="178500"/>
                </a:lnTo>
                <a:cubicBezTo>
                  <a:pt x="157462" y="177863"/>
                  <a:pt x="149175" y="177863"/>
                  <a:pt x="140888" y="177225"/>
                </a:cubicBezTo>
                <a:close/>
                <a:moveTo>
                  <a:pt x="472388" y="255000"/>
                </a:moveTo>
                <a:cubicBezTo>
                  <a:pt x="472388" y="276038"/>
                  <a:pt x="409912" y="293250"/>
                  <a:pt x="332138" y="293250"/>
                </a:cubicBezTo>
                <a:cubicBezTo>
                  <a:pt x="254363" y="293250"/>
                  <a:pt x="191888" y="276038"/>
                  <a:pt x="191888" y="255000"/>
                </a:cubicBezTo>
                <a:cubicBezTo>
                  <a:pt x="191888" y="233963"/>
                  <a:pt x="254363" y="216750"/>
                  <a:pt x="332138" y="216750"/>
                </a:cubicBezTo>
                <a:cubicBezTo>
                  <a:pt x="409912" y="216750"/>
                  <a:pt x="472388" y="233963"/>
                  <a:pt x="472388" y="255000"/>
                </a:cubicBezTo>
                <a:close/>
                <a:moveTo>
                  <a:pt x="510638" y="274125"/>
                </a:moveTo>
                <a:lnTo>
                  <a:pt x="510638" y="255000"/>
                </a:lnTo>
                <a:cubicBezTo>
                  <a:pt x="510638" y="225038"/>
                  <a:pt x="487050" y="203363"/>
                  <a:pt x="441150" y="191250"/>
                </a:cubicBezTo>
                <a:cubicBezTo>
                  <a:pt x="423938" y="186788"/>
                  <a:pt x="404175" y="182963"/>
                  <a:pt x="381863" y="181050"/>
                </a:cubicBezTo>
                <a:cubicBezTo>
                  <a:pt x="382500" y="178500"/>
                  <a:pt x="382500" y="175313"/>
                  <a:pt x="382500" y="172125"/>
                </a:cubicBezTo>
                <a:cubicBezTo>
                  <a:pt x="382500" y="154275"/>
                  <a:pt x="374213" y="138975"/>
                  <a:pt x="357000" y="127500"/>
                </a:cubicBezTo>
                <a:lnTo>
                  <a:pt x="357000" y="76500"/>
                </a:lnTo>
                <a:cubicBezTo>
                  <a:pt x="357000" y="46537"/>
                  <a:pt x="333413" y="24862"/>
                  <a:pt x="287513" y="12750"/>
                </a:cubicBezTo>
                <a:cubicBezTo>
                  <a:pt x="257550" y="4462"/>
                  <a:pt x="219300" y="0"/>
                  <a:pt x="178500" y="0"/>
                </a:cubicBezTo>
                <a:cubicBezTo>
                  <a:pt x="124950" y="0"/>
                  <a:pt x="0" y="7650"/>
                  <a:pt x="0" y="76500"/>
                </a:cubicBezTo>
                <a:lnTo>
                  <a:pt x="0" y="140250"/>
                </a:lnTo>
                <a:cubicBezTo>
                  <a:pt x="0" y="158100"/>
                  <a:pt x="8287" y="173400"/>
                  <a:pt x="25500" y="184875"/>
                </a:cubicBezTo>
                <a:lnTo>
                  <a:pt x="25500" y="196988"/>
                </a:lnTo>
                <a:cubicBezTo>
                  <a:pt x="10200" y="207825"/>
                  <a:pt x="0" y="222488"/>
                  <a:pt x="0" y="242250"/>
                </a:cubicBezTo>
                <a:lnTo>
                  <a:pt x="0" y="306000"/>
                </a:lnTo>
                <a:cubicBezTo>
                  <a:pt x="0" y="335962"/>
                  <a:pt x="23588" y="357638"/>
                  <a:pt x="69487" y="369750"/>
                </a:cubicBezTo>
                <a:cubicBezTo>
                  <a:pt x="99450" y="378038"/>
                  <a:pt x="137700" y="382500"/>
                  <a:pt x="178500" y="382500"/>
                </a:cubicBezTo>
                <a:cubicBezTo>
                  <a:pt x="178500" y="412462"/>
                  <a:pt x="202087" y="434138"/>
                  <a:pt x="247988" y="446250"/>
                </a:cubicBezTo>
                <a:cubicBezTo>
                  <a:pt x="277950" y="454538"/>
                  <a:pt x="316200" y="459000"/>
                  <a:pt x="357000" y="459000"/>
                </a:cubicBezTo>
                <a:cubicBezTo>
                  <a:pt x="410550" y="459000"/>
                  <a:pt x="535500" y="451350"/>
                  <a:pt x="535500" y="382500"/>
                </a:cubicBezTo>
                <a:lnTo>
                  <a:pt x="535500" y="318750"/>
                </a:lnTo>
                <a:cubicBezTo>
                  <a:pt x="536138" y="300900"/>
                  <a:pt x="527850" y="285600"/>
                  <a:pt x="510638" y="274125"/>
                </a:cubicBezTo>
                <a:close/>
              </a:path>
            </a:pathLst>
          </a:custGeom>
          <a:solidFill>
            <a:srgbClr val="FFFFFF"/>
          </a:solidFill>
          <a:ln w="6350" cap="flat">
            <a:noFill/>
            <a:prstDash val="solid"/>
            <a:miter/>
          </a:ln>
        </p:spPr>
        <p:txBody>
          <a:bodyPr rtlCol="0" anchor="ctr"/>
          <a:lstStyle/>
          <a:p>
            <a:endParaRPr lang="en-GB"/>
          </a:p>
        </p:txBody>
      </p:sp>
      <p:grpSp>
        <p:nvGrpSpPr>
          <p:cNvPr id="14" name="Graphic 12" descr="Lights On with solid fill">
            <a:extLst>
              <a:ext uri="{FF2B5EF4-FFF2-40B4-BE49-F238E27FC236}">
                <a16:creationId xmlns:a16="http://schemas.microsoft.com/office/drawing/2014/main" id="{7A9BC47F-1872-4886-9774-06D63442A01D}"/>
              </a:ext>
            </a:extLst>
          </p:cNvPr>
          <p:cNvGrpSpPr/>
          <p:nvPr/>
        </p:nvGrpSpPr>
        <p:grpSpPr>
          <a:xfrm>
            <a:off x="7309118" y="1220889"/>
            <a:ext cx="684000" cy="684000"/>
            <a:chOff x="7309118" y="1220889"/>
            <a:chExt cx="684000" cy="684000"/>
          </a:xfrm>
        </p:grpSpPr>
        <p:sp>
          <p:nvSpPr>
            <p:cNvPr id="15" name="Freeform: Shape 14">
              <a:extLst>
                <a:ext uri="{FF2B5EF4-FFF2-40B4-BE49-F238E27FC236}">
                  <a16:creationId xmlns:a16="http://schemas.microsoft.com/office/drawing/2014/main" id="{CA9542D1-09ED-4909-97F1-3AB2208215DD}"/>
                </a:ext>
              </a:extLst>
            </p:cNvPr>
            <p:cNvSpPr/>
            <p:nvPr/>
          </p:nvSpPr>
          <p:spPr>
            <a:xfrm>
              <a:off x="7568311" y="1753781"/>
              <a:ext cx="163696" cy="41068"/>
            </a:xfrm>
            <a:custGeom>
              <a:avLst/>
              <a:gdLst>
                <a:gd name="connsiteX0" fmla="*/ 143163 w 163696"/>
                <a:gd name="connsiteY0" fmla="*/ 0 h 41068"/>
                <a:gd name="connsiteX1" fmla="*/ 20534 w 163696"/>
                <a:gd name="connsiteY1" fmla="*/ 0 h 41068"/>
                <a:gd name="connsiteX2" fmla="*/ 0 w 163696"/>
                <a:gd name="connsiteY2" fmla="*/ 20534 h 41068"/>
                <a:gd name="connsiteX3" fmla="*/ 20534 w 163696"/>
                <a:gd name="connsiteY3" fmla="*/ 41069 h 41068"/>
                <a:gd name="connsiteX4" fmla="*/ 143163 w 163696"/>
                <a:gd name="connsiteY4" fmla="*/ 41069 h 41068"/>
                <a:gd name="connsiteX5" fmla="*/ 163697 w 163696"/>
                <a:gd name="connsiteY5" fmla="*/ 20534 h 41068"/>
                <a:gd name="connsiteX6" fmla="*/ 143163 w 163696"/>
                <a:gd name="connsiteY6" fmla="*/ 0 h 4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696" h="41068">
                  <a:moveTo>
                    <a:pt x="143163" y="0"/>
                  </a:moveTo>
                  <a:lnTo>
                    <a:pt x="20534" y="0"/>
                  </a:lnTo>
                  <a:cubicBezTo>
                    <a:pt x="9193" y="0"/>
                    <a:pt x="0" y="9193"/>
                    <a:pt x="0" y="20534"/>
                  </a:cubicBezTo>
                  <a:cubicBezTo>
                    <a:pt x="0" y="31875"/>
                    <a:pt x="9193" y="41069"/>
                    <a:pt x="20534" y="41069"/>
                  </a:cubicBezTo>
                  <a:lnTo>
                    <a:pt x="143163" y="41069"/>
                  </a:lnTo>
                  <a:cubicBezTo>
                    <a:pt x="154503" y="41069"/>
                    <a:pt x="163697" y="31875"/>
                    <a:pt x="163697" y="20534"/>
                  </a:cubicBezTo>
                  <a:cubicBezTo>
                    <a:pt x="163697" y="9193"/>
                    <a:pt x="154503" y="0"/>
                    <a:pt x="143163" y="0"/>
                  </a:cubicBezTo>
                  <a:close/>
                </a:path>
              </a:pathLst>
            </a:custGeom>
            <a:solidFill>
              <a:srgbClr val="FFFFFF"/>
            </a:solidFill>
            <a:ln w="704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431B463F-E953-43B9-AB37-B222CF597357}"/>
                </a:ext>
              </a:extLst>
            </p:cNvPr>
            <p:cNvSpPr/>
            <p:nvPr/>
          </p:nvSpPr>
          <p:spPr>
            <a:xfrm>
              <a:off x="7605674" y="1823350"/>
              <a:ext cx="88969" cy="41125"/>
            </a:xfrm>
            <a:custGeom>
              <a:avLst/>
              <a:gdLst>
                <a:gd name="connsiteX0" fmla="*/ 44488 w 88969"/>
                <a:gd name="connsiteY0" fmla="*/ 41126 h 41125"/>
                <a:gd name="connsiteX1" fmla="*/ 88970 w 88969"/>
                <a:gd name="connsiteY1" fmla="*/ 0 h 41125"/>
                <a:gd name="connsiteX2" fmla="*/ 0 w 88969"/>
                <a:gd name="connsiteY2" fmla="*/ 0 h 41125"/>
                <a:gd name="connsiteX3" fmla="*/ 44488 w 88969"/>
                <a:gd name="connsiteY3" fmla="*/ 41126 h 41125"/>
              </a:gdLst>
              <a:ahLst/>
              <a:cxnLst>
                <a:cxn ang="0">
                  <a:pos x="connsiteX0" y="connsiteY0"/>
                </a:cxn>
                <a:cxn ang="0">
                  <a:pos x="connsiteX1" y="connsiteY1"/>
                </a:cxn>
                <a:cxn ang="0">
                  <a:pos x="connsiteX2" y="connsiteY2"/>
                </a:cxn>
                <a:cxn ang="0">
                  <a:pos x="connsiteX3" y="connsiteY3"/>
                </a:cxn>
              </a:cxnLst>
              <a:rect l="l" t="t" r="r" b="b"/>
              <a:pathLst>
                <a:path w="88969" h="41125">
                  <a:moveTo>
                    <a:pt x="44488" y="41126"/>
                  </a:moveTo>
                  <a:cubicBezTo>
                    <a:pt x="67775" y="41123"/>
                    <a:pt x="87144" y="23215"/>
                    <a:pt x="88970" y="0"/>
                  </a:cubicBezTo>
                  <a:lnTo>
                    <a:pt x="0" y="0"/>
                  </a:lnTo>
                  <a:cubicBezTo>
                    <a:pt x="1826" y="23218"/>
                    <a:pt x="21200" y="41126"/>
                    <a:pt x="44488" y="41126"/>
                  </a:cubicBezTo>
                  <a:close/>
                </a:path>
              </a:pathLst>
            </a:custGeom>
            <a:solidFill>
              <a:srgbClr val="FFFFFF"/>
            </a:solidFill>
            <a:ln w="704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D2DB5AAC-C045-445B-9981-41DF304C3A36}"/>
                </a:ext>
              </a:extLst>
            </p:cNvPr>
            <p:cNvSpPr/>
            <p:nvPr/>
          </p:nvSpPr>
          <p:spPr>
            <a:xfrm>
              <a:off x="7472209" y="1355722"/>
              <a:ext cx="355886" cy="369566"/>
            </a:xfrm>
            <a:custGeom>
              <a:avLst/>
              <a:gdLst>
                <a:gd name="connsiteX0" fmla="*/ 355887 w 355886"/>
                <a:gd name="connsiteY0" fmla="*/ 182044 h 369566"/>
                <a:gd name="connsiteX1" fmla="*/ 355887 w 355886"/>
                <a:gd name="connsiteY1" fmla="*/ 175888 h 369566"/>
                <a:gd name="connsiteX2" fmla="*/ 177954 w 355886"/>
                <a:gd name="connsiteY2" fmla="*/ 0 h 369566"/>
                <a:gd name="connsiteX3" fmla="*/ 177954 w 355886"/>
                <a:gd name="connsiteY3" fmla="*/ 0 h 369566"/>
                <a:gd name="connsiteX4" fmla="*/ 0 w 355886"/>
                <a:gd name="connsiteY4" fmla="*/ 175888 h 369566"/>
                <a:gd name="connsiteX5" fmla="*/ 0 w 355886"/>
                <a:gd name="connsiteY5" fmla="*/ 182044 h 369566"/>
                <a:gd name="connsiteX6" fmla="*/ 12390 w 355886"/>
                <a:gd name="connsiteY6" fmla="*/ 243639 h 369566"/>
                <a:gd name="connsiteX7" fmla="*/ 43320 w 355886"/>
                <a:gd name="connsiteY7" fmla="*/ 294284 h 369566"/>
                <a:gd name="connsiteX8" fmla="*/ 85001 w 355886"/>
                <a:gd name="connsiteY8" fmla="*/ 361971 h 369566"/>
                <a:gd name="connsiteX9" fmla="*/ 97249 w 355886"/>
                <a:gd name="connsiteY9" fmla="*/ 369567 h 369566"/>
                <a:gd name="connsiteX10" fmla="*/ 258638 w 355886"/>
                <a:gd name="connsiteY10" fmla="*/ 369567 h 369566"/>
                <a:gd name="connsiteX11" fmla="*/ 270893 w 355886"/>
                <a:gd name="connsiteY11" fmla="*/ 361971 h 369566"/>
                <a:gd name="connsiteX12" fmla="*/ 312567 w 355886"/>
                <a:gd name="connsiteY12" fmla="*/ 294284 h 369566"/>
                <a:gd name="connsiteX13" fmla="*/ 343496 w 355886"/>
                <a:gd name="connsiteY13" fmla="*/ 243639 h 369566"/>
                <a:gd name="connsiteX14" fmla="*/ 355887 w 355886"/>
                <a:gd name="connsiteY14" fmla="*/ 182044 h 369566"/>
                <a:gd name="connsiteX15" fmla="*/ 314825 w 355886"/>
                <a:gd name="connsiteY15" fmla="*/ 181331 h 369566"/>
                <a:gd name="connsiteX16" fmla="*/ 305021 w 355886"/>
                <a:gd name="connsiteY16" fmla="*/ 229254 h 369566"/>
                <a:gd name="connsiteX17" fmla="*/ 281886 w 355886"/>
                <a:gd name="connsiteY17" fmla="*/ 266895 h 369566"/>
                <a:gd name="connsiteX18" fmla="*/ 241851 w 355886"/>
                <a:gd name="connsiteY18" fmla="*/ 328484 h 369566"/>
                <a:gd name="connsiteX19" fmla="*/ 114014 w 355886"/>
                <a:gd name="connsiteY19" fmla="*/ 328484 h 369566"/>
                <a:gd name="connsiteX20" fmla="*/ 73979 w 355886"/>
                <a:gd name="connsiteY20" fmla="*/ 266895 h 369566"/>
                <a:gd name="connsiteX21" fmla="*/ 50851 w 355886"/>
                <a:gd name="connsiteY21" fmla="*/ 229254 h 369566"/>
                <a:gd name="connsiteX22" fmla="*/ 41061 w 355886"/>
                <a:gd name="connsiteY22" fmla="*/ 181346 h 369566"/>
                <a:gd name="connsiteX23" fmla="*/ 41061 w 355886"/>
                <a:gd name="connsiteY23" fmla="*/ 176215 h 369566"/>
                <a:gd name="connsiteX24" fmla="*/ 177940 w 355886"/>
                <a:gd name="connsiteY24" fmla="*/ 41061 h 369566"/>
                <a:gd name="connsiteX25" fmla="*/ 177940 w 355886"/>
                <a:gd name="connsiteY25" fmla="*/ 41061 h 369566"/>
                <a:gd name="connsiteX26" fmla="*/ 314811 w 355886"/>
                <a:gd name="connsiteY26" fmla="*/ 176230 h 369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886" h="369566">
                  <a:moveTo>
                    <a:pt x="355887" y="182044"/>
                  </a:moveTo>
                  <a:lnTo>
                    <a:pt x="355887" y="175888"/>
                  </a:lnTo>
                  <a:cubicBezTo>
                    <a:pt x="354110" y="78697"/>
                    <a:pt x="275158" y="653"/>
                    <a:pt x="177954" y="0"/>
                  </a:cubicBezTo>
                  <a:lnTo>
                    <a:pt x="177954" y="0"/>
                  </a:lnTo>
                  <a:cubicBezTo>
                    <a:pt x="80743" y="645"/>
                    <a:pt x="1780" y="78691"/>
                    <a:pt x="0" y="175888"/>
                  </a:cubicBezTo>
                  <a:lnTo>
                    <a:pt x="0" y="182044"/>
                  </a:lnTo>
                  <a:cubicBezTo>
                    <a:pt x="664" y="203123"/>
                    <a:pt x="4852" y="223943"/>
                    <a:pt x="12390" y="243639"/>
                  </a:cubicBezTo>
                  <a:cubicBezTo>
                    <a:pt x="19604" y="262227"/>
                    <a:pt x="30078" y="279378"/>
                    <a:pt x="43320" y="294284"/>
                  </a:cubicBezTo>
                  <a:cubicBezTo>
                    <a:pt x="59608" y="312096"/>
                    <a:pt x="77470" y="346638"/>
                    <a:pt x="85001" y="361971"/>
                  </a:cubicBezTo>
                  <a:cubicBezTo>
                    <a:pt x="87310" y="366624"/>
                    <a:pt x="92055" y="369567"/>
                    <a:pt x="97249" y="369567"/>
                  </a:cubicBezTo>
                  <a:lnTo>
                    <a:pt x="258638" y="369567"/>
                  </a:lnTo>
                  <a:cubicBezTo>
                    <a:pt x="263832" y="369565"/>
                    <a:pt x="268579" y="366623"/>
                    <a:pt x="270893" y="361971"/>
                  </a:cubicBezTo>
                  <a:cubicBezTo>
                    <a:pt x="278417" y="346645"/>
                    <a:pt x="296279" y="312096"/>
                    <a:pt x="312567" y="294284"/>
                  </a:cubicBezTo>
                  <a:cubicBezTo>
                    <a:pt x="325808" y="279378"/>
                    <a:pt x="336283" y="262227"/>
                    <a:pt x="343496" y="243639"/>
                  </a:cubicBezTo>
                  <a:cubicBezTo>
                    <a:pt x="351032" y="223942"/>
                    <a:pt x="355219" y="203123"/>
                    <a:pt x="355887" y="182044"/>
                  </a:cubicBezTo>
                  <a:close/>
                  <a:moveTo>
                    <a:pt x="314825" y="181331"/>
                  </a:moveTo>
                  <a:cubicBezTo>
                    <a:pt x="314206" y="197735"/>
                    <a:pt x="310894" y="213925"/>
                    <a:pt x="305021" y="229254"/>
                  </a:cubicBezTo>
                  <a:cubicBezTo>
                    <a:pt x="299592" y="243069"/>
                    <a:pt x="291760" y="255812"/>
                    <a:pt x="281886" y="266895"/>
                  </a:cubicBezTo>
                  <a:cubicBezTo>
                    <a:pt x="266200" y="285804"/>
                    <a:pt x="252765" y="306473"/>
                    <a:pt x="241851" y="328484"/>
                  </a:cubicBezTo>
                  <a:lnTo>
                    <a:pt x="114014" y="328484"/>
                  </a:lnTo>
                  <a:cubicBezTo>
                    <a:pt x="103103" y="306471"/>
                    <a:pt x="89667" y="285803"/>
                    <a:pt x="73979" y="266895"/>
                  </a:cubicBezTo>
                  <a:cubicBezTo>
                    <a:pt x="64105" y="255814"/>
                    <a:pt x="56275" y="243069"/>
                    <a:pt x="50851" y="229254"/>
                  </a:cubicBezTo>
                  <a:cubicBezTo>
                    <a:pt x="44982" y="213930"/>
                    <a:pt x="41674" y="197744"/>
                    <a:pt x="41061" y="181346"/>
                  </a:cubicBezTo>
                  <a:lnTo>
                    <a:pt x="41061" y="176215"/>
                  </a:lnTo>
                  <a:cubicBezTo>
                    <a:pt x="42444" y="101481"/>
                    <a:pt x="103194" y="41497"/>
                    <a:pt x="177940" y="41061"/>
                  </a:cubicBezTo>
                  <a:lnTo>
                    <a:pt x="177940" y="41061"/>
                  </a:lnTo>
                  <a:cubicBezTo>
                    <a:pt x="252691" y="41494"/>
                    <a:pt x="313443" y="101490"/>
                    <a:pt x="314811" y="176230"/>
                  </a:cubicBezTo>
                  <a:close/>
                </a:path>
              </a:pathLst>
            </a:custGeom>
            <a:solidFill>
              <a:srgbClr val="FFFFFF"/>
            </a:solidFill>
            <a:ln w="704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29414ADC-4B7C-4EF4-9B70-E823824DF8D1}"/>
                </a:ext>
              </a:extLst>
            </p:cNvPr>
            <p:cNvSpPr/>
            <p:nvPr/>
          </p:nvSpPr>
          <p:spPr>
            <a:xfrm>
              <a:off x="7637309" y="1249389"/>
              <a:ext cx="28500" cy="78375"/>
            </a:xfrm>
            <a:custGeom>
              <a:avLst/>
              <a:gdLst>
                <a:gd name="connsiteX0" fmla="*/ 14250 w 28500"/>
                <a:gd name="connsiteY0" fmla="*/ 78375 h 78375"/>
                <a:gd name="connsiteX1" fmla="*/ 28500 w 28500"/>
                <a:gd name="connsiteY1" fmla="*/ 64125 h 78375"/>
                <a:gd name="connsiteX2" fmla="*/ 28500 w 28500"/>
                <a:gd name="connsiteY2" fmla="*/ 14250 h 78375"/>
                <a:gd name="connsiteX3" fmla="*/ 14250 w 28500"/>
                <a:gd name="connsiteY3" fmla="*/ 0 h 78375"/>
                <a:gd name="connsiteX4" fmla="*/ 0 w 28500"/>
                <a:gd name="connsiteY4" fmla="*/ 14250 h 78375"/>
                <a:gd name="connsiteX5" fmla="*/ 0 w 28500"/>
                <a:gd name="connsiteY5" fmla="*/ 64125 h 78375"/>
                <a:gd name="connsiteX6" fmla="*/ 14250 w 28500"/>
                <a:gd name="connsiteY6" fmla="*/ 78375 h 7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00" h="78375">
                  <a:moveTo>
                    <a:pt x="14250" y="78375"/>
                  </a:moveTo>
                  <a:cubicBezTo>
                    <a:pt x="22120" y="78375"/>
                    <a:pt x="28500" y="71995"/>
                    <a:pt x="28500" y="64125"/>
                  </a:cubicBezTo>
                  <a:lnTo>
                    <a:pt x="28500" y="14250"/>
                  </a:lnTo>
                  <a:cubicBezTo>
                    <a:pt x="28500" y="6380"/>
                    <a:pt x="22120" y="0"/>
                    <a:pt x="14250" y="0"/>
                  </a:cubicBezTo>
                  <a:cubicBezTo>
                    <a:pt x="6380" y="0"/>
                    <a:pt x="0" y="6380"/>
                    <a:pt x="0" y="14250"/>
                  </a:cubicBezTo>
                  <a:lnTo>
                    <a:pt x="0" y="64125"/>
                  </a:lnTo>
                  <a:cubicBezTo>
                    <a:pt x="0" y="71995"/>
                    <a:pt x="6380" y="78375"/>
                    <a:pt x="14250" y="78375"/>
                  </a:cubicBezTo>
                  <a:close/>
                </a:path>
              </a:pathLst>
            </a:custGeom>
            <a:solidFill>
              <a:schemeClr val="bg2"/>
            </a:solidFill>
            <a:ln w="704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C156E487-D8F9-4D5C-97D9-DC665BA56C9B}"/>
                </a:ext>
              </a:extLst>
            </p:cNvPr>
            <p:cNvSpPr/>
            <p:nvPr/>
          </p:nvSpPr>
          <p:spPr>
            <a:xfrm>
              <a:off x="7443143" y="1331016"/>
              <a:ext cx="63797" cy="63797"/>
            </a:xfrm>
            <a:custGeom>
              <a:avLst/>
              <a:gdLst>
                <a:gd name="connsiteX0" fmla="*/ 39298 w 63797"/>
                <a:gd name="connsiteY0" fmla="*/ 59447 h 63797"/>
                <a:gd name="connsiteX1" fmla="*/ 59447 w 63797"/>
                <a:gd name="connsiteY1" fmla="*/ 59798 h 63797"/>
                <a:gd name="connsiteX2" fmla="*/ 59798 w 63797"/>
                <a:gd name="connsiteY2" fmla="*/ 39648 h 63797"/>
                <a:gd name="connsiteX3" fmla="*/ 59447 w 63797"/>
                <a:gd name="connsiteY3" fmla="*/ 39298 h 63797"/>
                <a:gd name="connsiteX4" fmla="*/ 24150 w 63797"/>
                <a:gd name="connsiteY4" fmla="*/ 4000 h 63797"/>
                <a:gd name="connsiteX5" fmla="*/ 4000 w 63797"/>
                <a:gd name="connsiteY5" fmla="*/ 4351 h 63797"/>
                <a:gd name="connsiteX6" fmla="*/ 4000 w 63797"/>
                <a:gd name="connsiteY6" fmla="*/ 24150 h 6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797" h="63797">
                  <a:moveTo>
                    <a:pt x="39298" y="59447"/>
                  </a:moveTo>
                  <a:cubicBezTo>
                    <a:pt x="44765" y="65108"/>
                    <a:pt x="53786" y="65265"/>
                    <a:pt x="59447" y="59798"/>
                  </a:cubicBezTo>
                  <a:cubicBezTo>
                    <a:pt x="65108" y="54330"/>
                    <a:pt x="65265" y="45309"/>
                    <a:pt x="59798" y="39648"/>
                  </a:cubicBezTo>
                  <a:cubicBezTo>
                    <a:pt x="59683" y="39529"/>
                    <a:pt x="59566" y="39412"/>
                    <a:pt x="59447" y="39298"/>
                  </a:cubicBezTo>
                  <a:lnTo>
                    <a:pt x="24150" y="4000"/>
                  </a:lnTo>
                  <a:cubicBezTo>
                    <a:pt x="18489" y="-1467"/>
                    <a:pt x="9468" y="-1311"/>
                    <a:pt x="4000" y="4351"/>
                  </a:cubicBezTo>
                  <a:cubicBezTo>
                    <a:pt x="-1333" y="9873"/>
                    <a:pt x="-1333" y="18628"/>
                    <a:pt x="4000" y="24150"/>
                  </a:cubicBezTo>
                  <a:close/>
                </a:path>
              </a:pathLst>
            </a:custGeom>
            <a:solidFill>
              <a:schemeClr val="bg2"/>
            </a:solidFill>
            <a:ln w="704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DA7EB304-7D05-488B-95BA-DE2875B6AB27}"/>
                </a:ext>
              </a:extLst>
            </p:cNvPr>
            <p:cNvSpPr/>
            <p:nvPr/>
          </p:nvSpPr>
          <p:spPr>
            <a:xfrm>
              <a:off x="7796570" y="1333924"/>
              <a:ext cx="63365" cy="63386"/>
            </a:xfrm>
            <a:custGeom>
              <a:avLst/>
              <a:gdLst>
                <a:gd name="connsiteX0" fmla="*/ 14225 w 63365"/>
                <a:gd name="connsiteY0" fmla="*/ 63386 h 63386"/>
                <a:gd name="connsiteX1" fmla="*/ 24300 w 63365"/>
                <a:gd name="connsiteY1" fmla="*/ 59211 h 63386"/>
                <a:gd name="connsiteX2" fmla="*/ 59562 w 63365"/>
                <a:gd name="connsiteY2" fmla="*/ 23942 h 63386"/>
                <a:gd name="connsiteX3" fmla="*/ 58807 w 63365"/>
                <a:gd name="connsiteY3" fmla="*/ 3804 h 63386"/>
                <a:gd name="connsiteX4" fmla="*/ 39412 w 63365"/>
                <a:gd name="connsiteY4" fmla="*/ 3814 h 63386"/>
                <a:gd name="connsiteX5" fmla="*/ 4172 w 63365"/>
                <a:gd name="connsiteY5" fmla="*/ 39061 h 63386"/>
                <a:gd name="connsiteX6" fmla="*/ 4175 w 63365"/>
                <a:gd name="connsiteY6" fmla="*/ 59214 h 63386"/>
                <a:gd name="connsiteX7" fmla="*/ 14247 w 63365"/>
                <a:gd name="connsiteY7" fmla="*/ 63386 h 6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365" h="63386">
                  <a:moveTo>
                    <a:pt x="14225" y="63386"/>
                  </a:moveTo>
                  <a:cubicBezTo>
                    <a:pt x="18005" y="63385"/>
                    <a:pt x="21628" y="61883"/>
                    <a:pt x="24300" y="59211"/>
                  </a:cubicBezTo>
                  <a:lnTo>
                    <a:pt x="59562" y="23942"/>
                  </a:lnTo>
                  <a:cubicBezTo>
                    <a:pt x="64915" y="18173"/>
                    <a:pt x="64577" y="9156"/>
                    <a:pt x="58807" y="3804"/>
                  </a:cubicBezTo>
                  <a:cubicBezTo>
                    <a:pt x="53337" y="-1272"/>
                    <a:pt x="44877" y="-1268"/>
                    <a:pt x="39412" y="3814"/>
                  </a:cubicBezTo>
                  <a:lnTo>
                    <a:pt x="4172" y="39061"/>
                  </a:lnTo>
                  <a:cubicBezTo>
                    <a:pt x="-1392" y="44627"/>
                    <a:pt x="-1390" y="53650"/>
                    <a:pt x="4175" y="59214"/>
                  </a:cubicBezTo>
                  <a:cubicBezTo>
                    <a:pt x="6847" y="61885"/>
                    <a:pt x="10469" y="63385"/>
                    <a:pt x="14247" y="63386"/>
                  </a:cubicBezTo>
                  <a:close/>
                </a:path>
              </a:pathLst>
            </a:custGeom>
            <a:solidFill>
              <a:schemeClr val="bg2"/>
            </a:solidFill>
            <a:ln w="704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608E8DEC-C760-49D3-96F0-345F44C5E71A}"/>
                </a:ext>
              </a:extLst>
            </p:cNvPr>
            <p:cNvSpPr/>
            <p:nvPr/>
          </p:nvSpPr>
          <p:spPr>
            <a:xfrm>
              <a:off x="7366118" y="1516576"/>
              <a:ext cx="78375" cy="28500"/>
            </a:xfrm>
            <a:custGeom>
              <a:avLst/>
              <a:gdLst>
                <a:gd name="connsiteX0" fmla="*/ 64125 w 78375"/>
                <a:gd name="connsiteY0" fmla="*/ 0 h 28500"/>
                <a:gd name="connsiteX1" fmla="*/ 14250 w 78375"/>
                <a:gd name="connsiteY1" fmla="*/ 0 h 28500"/>
                <a:gd name="connsiteX2" fmla="*/ 0 w 78375"/>
                <a:gd name="connsiteY2" fmla="*/ 14250 h 28500"/>
                <a:gd name="connsiteX3" fmla="*/ 14250 w 78375"/>
                <a:gd name="connsiteY3" fmla="*/ 28500 h 28500"/>
                <a:gd name="connsiteX4" fmla="*/ 64125 w 78375"/>
                <a:gd name="connsiteY4" fmla="*/ 28500 h 28500"/>
                <a:gd name="connsiteX5" fmla="*/ 78375 w 78375"/>
                <a:gd name="connsiteY5" fmla="*/ 14250 h 28500"/>
                <a:gd name="connsiteX6" fmla="*/ 64125 w 78375"/>
                <a:gd name="connsiteY6" fmla="*/ 0 h 2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75" h="28500">
                  <a:moveTo>
                    <a:pt x="64125" y="0"/>
                  </a:moveTo>
                  <a:lnTo>
                    <a:pt x="14250" y="0"/>
                  </a:lnTo>
                  <a:cubicBezTo>
                    <a:pt x="6380" y="0"/>
                    <a:pt x="0" y="6380"/>
                    <a:pt x="0" y="14250"/>
                  </a:cubicBezTo>
                  <a:cubicBezTo>
                    <a:pt x="0" y="22120"/>
                    <a:pt x="6380" y="28500"/>
                    <a:pt x="14250" y="28500"/>
                  </a:cubicBezTo>
                  <a:lnTo>
                    <a:pt x="64125" y="28500"/>
                  </a:lnTo>
                  <a:cubicBezTo>
                    <a:pt x="71995" y="28500"/>
                    <a:pt x="78375" y="22120"/>
                    <a:pt x="78375" y="14250"/>
                  </a:cubicBezTo>
                  <a:cubicBezTo>
                    <a:pt x="78375" y="6380"/>
                    <a:pt x="71995" y="0"/>
                    <a:pt x="64125" y="0"/>
                  </a:cubicBezTo>
                  <a:close/>
                </a:path>
              </a:pathLst>
            </a:custGeom>
            <a:solidFill>
              <a:schemeClr val="bg2"/>
            </a:solidFill>
            <a:ln w="704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DD4456EB-D0D8-49CC-BA55-6DB79ABFCA22}"/>
                </a:ext>
              </a:extLst>
            </p:cNvPr>
            <p:cNvSpPr/>
            <p:nvPr/>
          </p:nvSpPr>
          <p:spPr>
            <a:xfrm>
              <a:off x="7442564" y="1666382"/>
              <a:ext cx="64347" cy="64361"/>
            </a:xfrm>
            <a:custGeom>
              <a:avLst/>
              <a:gdLst>
                <a:gd name="connsiteX0" fmla="*/ 39876 w 64347"/>
                <a:gd name="connsiteY0" fmla="*/ 4350 h 64361"/>
                <a:gd name="connsiteX1" fmla="*/ 4607 w 64347"/>
                <a:gd name="connsiteY1" fmla="*/ 39619 h 64361"/>
                <a:gd name="connsiteX2" fmla="*/ 3759 w 64347"/>
                <a:gd name="connsiteY2" fmla="*/ 59754 h 64361"/>
                <a:gd name="connsiteX3" fmla="*/ 23893 w 64347"/>
                <a:gd name="connsiteY3" fmla="*/ 60603 h 64361"/>
                <a:gd name="connsiteX4" fmla="*/ 24728 w 64347"/>
                <a:gd name="connsiteY4" fmla="*/ 59769 h 64361"/>
                <a:gd name="connsiteX5" fmla="*/ 59997 w 64347"/>
                <a:gd name="connsiteY5" fmla="*/ 24500 h 64361"/>
                <a:gd name="connsiteX6" fmla="*/ 60348 w 64347"/>
                <a:gd name="connsiteY6" fmla="*/ 4350 h 64361"/>
                <a:gd name="connsiteX7" fmla="*/ 40198 w 64347"/>
                <a:gd name="connsiteY7" fmla="*/ 4000 h 64361"/>
                <a:gd name="connsiteX8" fmla="*/ 39848 w 64347"/>
                <a:gd name="connsiteY8" fmla="*/ 4350 h 64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47" h="64361">
                  <a:moveTo>
                    <a:pt x="39876" y="4350"/>
                  </a:moveTo>
                  <a:lnTo>
                    <a:pt x="4607" y="39619"/>
                  </a:lnTo>
                  <a:cubicBezTo>
                    <a:pt x="-1187" y="44945"/>
                    <a:pt x="-1567" y="53960"/>
                    <a:pt x="3759" y="59754"/>
                  </a:cubicBezTo>
                  <a:cubicBezTo>
                    <a:pt x="9084" y="65548"/>
                    <a:pt x="18098" y="65928"/>
                    <a:pt x="23893" y="60603"/>
                  </a:cubicBezTo>
                  <a:cubicBezTo>
                    <a:pt x="24183" y="60336"/>
                    <a:pt x="24462" y="60058"/>
                    <a:pt x="24728" y="59769"/>
                  </a:cubicBezTo>
                  <a:lnTo>
                    <a:pt x="59997" y="24500"/>
                  </a:lnTo>
                  <a:cubicBezTo>
                    <a:pt x="65658" y="19032"/>
                    <a:pt x="65815" y="10011"/>
                    <a:pt x="60348" y="4350"/>
                  </a:cubicBezTo>
                  <a:cubicBezTo>
                    <a:pt x="54880" y="-1310"/>
                    <a:pt x="45859" y="-1467"/>
                    <a:pt x="40198" y="4000"/>
                  </a:cubicBezTo>
                  <a:cubicBezTo>
                    <a:pt x="40079" y="4115"/>
                    <a:pt x="39962" y="4231"/>
                    <a:pt x="39848" y="4350"/>
                  </a:cubicBezTo>
                  <a:close/>
                </a:path>
              </a:pathLst>
            </a:custGeom>
            <a:solidFill>
              <a:schemeClr val="bg2"/>
            </a:solidFill>
            <a:ln w="704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18A0AD6-A8A4-4F53-90C3-F2FCFFC2FF54}"/>
                </a:ext>
              </a:extLst>
            </p:cNvPr>
            <p:cNvSpPr/>
            <p:nvPr/>
          </p:nvSpPr>
          <p:spPr>
            <a:xfrm>
              <a:off x="7796184" y="1663485"/>
              <a:ext cx="63969" cy="63958"/>
            </a:xfrm>
            <a:custGeom>
              <a:avLst/>
              <a:gdLst>
                <a:gd name="connsiteX0" fmla="*/ 24686 w 63969"/>
                <a:gd name="connsiteY0" fmla="*/ 4547 h 63958"/>
                <a:gd name="connsiteX1" fmla="*/ 4547 w 63969"/>
                <a:gd name="connsiteY1" fmla="*/ 3814 h 63958"/>
                <a:gd name="connsiteX2" fmla="*/ 3814 w 63969"/>
                <a:gd name="connsiteY2" fmla="*/ 23953 h 63958"/>
                <a:gd name="connsiteX3" fmla="*/ 4558 w 63969"/>
                <a:gd name="connsiteY3" fmla="*/ 24696 h 63958"/>
                <a:gd name="connsiteX4" fmla="*/ 39820 w 63969"/>
                <a:gd name="connsiteY4" fmla="*/ 59958 h 63958"/>
                <a:gd name="connsiteX5" fmla="*/ 59969 w 63969"/>
                <a:gd name="connsiteY5" fmla="*/ 59607 h 63958"/>
                <a:gd name="connsiteX6" fmla="*/ 59969 w 63969"/>
                <a:gd name="connsiteY6" fmla="*/ 39809 h 6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969" h="63958">
                  <a:moveTo>
                    <a:pt x="24686" y="4547"/>
                  </a:moveTo>
                  <a:cubicBezTo>
                    <a:pt x="19328" y="-1217"/>
                    <a:pt x="10311" y="-1545"/>
                    <a:pt x="4547" y="3814"/>
                  </a:cubicBezTo>
                  <a:cubicBezTo>
                    <a:pt x="-1217" y="9172"/>
                    <a:pt x="-1545" y="18189"/>
                    <a:pt x="3814" y="23953"/>
                  </a:cubicBezTo>
                  <a:cubicBezTo>
                    <a:pt x="4053" y="24210"/>
                    <a:pt x="4301" y="24458"/>
                    <a:pt x="4558" y="24696"/>
                  </a:cubicBezTo>
                  <a:lnTo>
                    <a:pt x="39820" y="59958"/>
                  </a:lnTo>
                  <a:cubicBezTo>
                    <a:pt x="45481" y="65426"/>
                    <a:pt x="54502" y="65269"/>
                    <a:pt x="59969" y="59607"/>
                  </a:cubicBezTo>
                  <a:cubicBezTo>
                    <a:pt x="65303" y="54086"/>
                    <a:pt x="65303" y="45330"/>
                    <a:pt x="59969" y="39809"/>
                  </a:cubicBezTo>
                  <a:close/>
                </a:path>
              </a:pathLst>
            </a:custGeom>
            <a:solidFill>
              <a:schemeClr val="bg2"/>
            </a:solidFill>
            <a:ln w="704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3C2D13F1-EB0D-4899-98FC-640AE5272D1C}"/>
                </a:ext>
              </a:extLst>
            </p:cNvPr>
            <p:cNvSpPr/>
            <p:nvPr/>
          </p:nvSpPr>
          <p:spPr>
            <a:xfrm>
              <a:off x="7855961" y="1516091"/>
              <a:ext cx="78375" cy="28500"/>
            </a:xfrm>
            <a:custGeom>
              <a:avLst/>
              <a:gdLst>
                <a:gd name="connsiteX0" fmla="*/ 64125 w 78375"/>
                <a:gd name="connsiteY0" fmla="*/ 0 h 28500"/>
                <a:gd name="connsiteX1" fmla="*/ 14250 w 78375"/>
                <a:gd name="connsiteY1" fmla="*/ 0 h 28500"/>
                <a:gd name="connsiteX2" fmla="*/ 0 w 78375"/>
                <a:gd name="connsiteY2" fmla="*/ 14250 h 28500"/>
                <a:gd name="connsiteX3" fmla="*/ 14250 w 78375"/>
                <a:gd name="connsiteY3" fmla="*/ 28500 h 28500"/>
                <a:gd name="connsiteX4" fmla="*/ 64125 w 78375"/>
                <a:gd name="connsiteY4" fmla="*/ 28500 h 28500"/>
                <a:gd name="connsiteX5" fmla="*/ 78375 w 78375"/>
                <a:gd name="connsiteY5" fmla="*/ 14250 h 28500"/>
                <a:gd name="connsiteX6" fmla="*/ 64125 w 78375"/>
                <a:gd name="connsiteY6" fmla="*/ 0 h 2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75" h="28500">
                  <a:moveTo>
                    <a:pt x="64125" y="0"/>
                  </a:moveTo>
                  <a:lnTo>
                    <a:pt x="14250" y="0"/>
                  </a:lnTo>
                  <a:cubicBezTo>
                    <a:pt x="6380" y="0"/>
                    <a:pt x="0" y="6380"/>
                    <a:pt x="0" y="14250"/>
                  </a:cubicBezTo>
                  <a:cubicBezTo>
                    <a:pt x="0" y="22120"/>
                    <a:pt x="6380" y="28500"/>
                    <a:pt x="14250" y="28500"/>
                  </a:cubicBezTo>
                  <a:lnTo>
                    <a:pt x="64125" y="28500"/>
                  </a:lnTo>
                  <a:cubicBezTo>
                    <a:pt x="71995" y="28500"/>
                    <a:pt x="78375" y="22120"/>
                    <a:pt x="78375" y="14250"/>
                  </a:cubicBezTo>
                  <a:cubicBezTo>
                    <a:pt x="78375" y="6380"/>
                    <a:pt x="71995" y="0"/>
                    <a:pt x="64125" y="0"/>
                  </a:cubicBezTo>
                  <a:close/>
                </a:path>
              </a:pathLst>
            </a:custGeom>
            <a:solidFill>
              <a:schemeClr val="bg2"/>
            </a:solidFill>
            <a:ln w="7045" cap="flat">
              <a:noFill/>
              <a:prstDash val="solid"/>
              <a:miter/>
            </a:ln>
          </p:spPr>
          <p:txBody>
            <a:bodyPr rtlCol="0" anchor="ctr"/>
            <a:lstStyle/>
            <a:p>
              <a:endParaRPr lang="en-GB"/>
            </a:p>
          </p:txBody>
        </p:sp>
      </p:grpSp>
    </p:spTree>
    <p:extLst>
      <p:ext uri="{BB962C8B-B14F-4D97-AF65-F5344CB8AC3E}">
        <p14:creationId xmlns:p14="http://schemas.microsoft.com/office/powerpoint/2010/main" val="47396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building, outdoor, woman&#10;&#10;Description automatically generated">
            <a:extLst>
              <a:ext uri="{FF2B5EF4-FFF2-40B4-BE49-F238E27FC236}">
                <a16:creationId xmlns:a16="http://schemas.microsoft.com/office/drawing/2014/main" id="{65A7758D-643E-C94B-BBB8-C4116A62A07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8" name="Rectangle 7">
            <a:extLst>
              <a:ext uri="{FF2B5EF4-FFF2-40B4-BE49-F238E27FC236}">
                <a16:creationId xmlns:a16="http://schemas.microsoft.com/office/drawing/2014/main" id="{DAC75E6E-7BBB-8245-BCEB-0A2FA0AA66F8}"/>
              </a:ext>
            </a:extLst>
          </p:cNvPr>
          <p:cNvSpPr/>
          <p:nvPr/>
        </p:nvSpPr>
        <p:spPr bwMode="auto">
          <a:xfrm>
            <a:off x="0" y="0"/>
            <a:ext cx="12192000" cy="6858000"/>
          </a:xfrm>
          <a:prstGeom prst="rect">
            <a:avLst/>
          </a:prstGeom>
          <a:solidFill>
            <a:schemeClr val="accent4">
              <a:alpha val="90000"/>
            </a:schemeClr>
          </a:solidFill>
          <a:ln w="635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46800" tIns="64800" rIns="46800" bIns="64800" numCol="1" rtlCol="0" anchor="ctr" anchorCtr="0" compatLnSpc="1">
            <a:prstTxWarp prst="textNoShape">
              <a:avLst/>
            </a:prstTxWarp>
          </a:bodyPr>
          <a:lstStyle/>
          <a:p>
            <a:pPr marL="0" marR="0" lvl="0" indent="0" algn="ctr" defTabSz="728663" eaLnBrk="1" fontAlgn="base" latinLnBrk="0" hangingPunct="1">
              <a:lnSpc>
                <a:spcPct val="95000"/>
              </a:lnSpc>
              <a:spcBef>
                <a:spcPct val="0"/>
              </a:spcBef>
              <a:spcAft>
                <a:spcPct val="0"/>
              </a:spcAft>
              <a:buClr>
                <a:srgbClr val="FFFFFF"/>
              </a:buClr>
              <a:buSzTx/>
              <a:buFontTx/>
              <a:buNone/>
              <a:tabLst>
                <a:tab pos="4286250" algn="l"/>
              </a:tabLst>
              <a:defRPr/>
            </a:pPr>
            <a:endParaRPr kumimoji="0" lang="en-US" sz="1200" b="0" i="0" u="none" strike="noStrike" kern="0" cap="none" spc="0" normalizeH="0" baseline="0" noProof="0" dirty="0">
              <a:ln>
                <a:noFill/>
              </a:ln>
              <a:solidFill>
                <a:srgbClr val="000000"/>
              </a:solidFill>
              <a:effectLst/>
              <a:uLnTx/>
              <a:uFillTx/>
              <a:latin typeface="Credit Suisse Type Roman" pitchFamily="34" charset="0"/>
            </a:endParaRPr>
          </a:p>
        </p:txBody>
      </p:sp>
      <p:pic>
        <p:nvPicPr>
          <p:cNvPr id="9" name="Picture 8">
            <a:extLst>
              <a:ext uri="{FF2B5EF4-FFF2-40B4-BE49-F238E27FC236}">
                <a16:creationId xmlns:a16="http://schemas.microsoft.com/office/drawing/2014/main" id="{39D737A2-42E5-7A46-BF39-7EB7D3589B3D}"/>
              </a:ext>
            </a:extLst>
          </p:cNvPr>
          <p:cNvPicPr>
            <a:picLocks noChangeAspect="1"/>
          </p:cNvPicPr>
          <p:nvPr/>
        </p:nvPicPr>
        <p:blipFill>
          <a:blip r:embed="rId4"/>
          <a:stretch>
            <a:fillRect/>
          </a:stretch>
        </p:blipFill>
        <p:spPr>
          <a:xfrm>
            <a:off x="0" y="6226581"/>
            <a:ext cx="12192000" cy="317500"/>
          </a:xfrm>
          <a:prstGeom prst="rect">
            <a:avLst/>
          </a:prstGeom>
        </p:spPr>
      </p:pic>
      <p:sp>
        <p:nvSpPr>
          <p:cNvPr id="10" name="Text Placeholder 3">
            <a:extLst>
              <a:ext uri="{FF2B5EF4-FFF2-40B4-BE49-F238E27FC236}">
                <a16:creationId xmlns:a16="http://schemas.microsoft.com/office/drawing/2014/main" id="{8915A892-76EE-7849-B790-F1CEB9035635}"/>
              </a:ext>
            </a:extLst>
          </p:cNvPr>
          <p:cNvSpPr txBox="1">
            <a:spLocks/>
          </p:cNvSpPr>
          <p:nvPr/>
        </p:nvSpPr>
        <p:spPr>
          <a:xfrm>
            <a:off x="540000" y="540000"/>
            <a:ext cx="10980000" cy="540000"/>
          </a:xfrm>
          <a:prstGeom prst="rect">
            <a:avLst/>
          </a:prstGeom>
        </p:spPr>
        <p:txBody>
          <a:bodyPr lIns="0" tIns="0" rIns="0" bIns="0">
            <a:noAutofit/>
          </a:bodyPr>
          <a:lstStyle>
            <a:lvl1pPr marL="0" indent="0" algn="l" defTabSz="728663" rtl="0" eaLnBrk="1" fontAlgn="base" hangingPunct="1">
              <a:lnSpc>
                <a:spcPts val="3000"/>
              </a:lnSpc>
              <a:spcBef>
                <a:spcPts val="0"/>
              </a:spcBef>
              <a:spcAft>
                <a:spcPts val="0"/>
              </a:spcAft>
              <a:buClr>
                <a:schemeClr val="accent1"/>
              </a:buClr>
              <a:buSzPct val="150000"/>
              <a:buFontTx/>
              <a:buNone/>
              <a:defRPr lang="en-US" altLang="ja-JP" sz="2400" b="0" i="0" dirty="0" smtClean="0">
                <a:solidFill>
                  <a:schemeClr val="bg1"/>
                </a:solidFill>
                <a:latin typeface="Trebuchet MS" panose="020B0703020202090204" pitchFamily="34" charset="0"/>
                <a:ea typeface="+mn-ea"/>
                <a:cs typeface="+mn-cs"/>
              </a:defRPr>
            </a:lvl1pPr>
            <a:lvl2pPr marL="1588" indent="0" algn="l" defTabSz="728663" rtl="0" eaLnBrk="1" fontAlgn="base" hangingPunct="1">
              <a:lnSpc>
                <a:spcPct val="95000"/>
              </a:lnSpc>
              <a:spcBef>
                <a:spcPct val="36000"/>
              </a:spcBef>
              <a:spcAft>
                <a:spcPct val="0"/>
              </a:spcAft>
              <a:buClr>
                <a:schemeClr val="tx1"/>
              </a:buClr>
              <a:buSzPct val="120000"/>
              <a:buFontTx/>
              <a:buNone/>
              <a:defRPr lang="en-US" altLang="ja-JP" sz="1400" dirty="0" smtClean="0">
                <a:solidFill>
                  <a:srgbClr val="595959"/>
                </a:solidFill>
                <a:latin typeface="Calibri" panose="020F0502020204030204" pitchFamily="34" charset="0"/>
              </a:defRPr>
            </a:lvl2pPr>
            <a:lvl3pPr marL="3175" indent="0" algn="l" defTabSz="728663" rtl="0" eaLnBrk="1" fontAlgn="base" hangingPunct="1">
              <a:lnSpc>
                <a:spcPct val="95000"/>
              </a:lnSpc>
              <a:spcBef>
                <a:spcPct val="0"/>
              </a:spcBef>
              <a:spcAft>
                <a:spcPct val="0"/>
              </a:spcAft>
              <a:buClr>
                <a:schemeClr val="accent1"/>
              </a:buClr>
              <a:buSzPct val="100000"/>
              <a:buFontTx/>
              <a:buNone/>
              <a:defRPr lang="en-US" altLang="ja-JP" sz="1400" dirty="0" smtClean="0">
                <a:solidFill>
                  <a:srgbClr val="595959"/>
                </a:solidFill>
                <a:latin typeface="Calibri" panose="020F0502020204030204" pitchFamily="34" charset="0"/>
              </a:defRPr>
            </a:lvl3pPr>
            <a:lvl4pPr marL="361950" indent="0" algn="l" defTabSz="728663" rtl="0" eaLnBrk="1" fontAlgn="base" hangingPunct="1">
              <a:lnSpc>
                <a:spcPts val="1600"/>
              </a:lnSpc>
              <a:spcBef>
                <a:spcPct val="0"/>
              </a:spcBef>
              <a:spcAft>
                <a:spcPts val="1000"/>
              </a:spcAft>
              <a:buClr>
                <a:schemeClr val="accent1"/>
              </a:buClr>
              <a:buSzPct val="100000"/>
              <a:buFontTx/>
              <a:buNone/>
              <a:defRPr lang="en-US" altLang="ja-JP" sz="1200" b="0" i="0" dirty="0" smtClean="0">
                <a:solidFill>
                  <a:srgbClr val="595959"/>
                </a:solidFill>
                <a:latin typeface="Trebuchet MS" panose="020B0703020202090204" pitchFamily="34" charset="0"/>
              </a:defRPr>
            </a:lvl4pPr>
            <a:lvl5pPr marL="628650" indent="0" algn="l" defTabSz="728663" rtl="0" eaLnBrk="1" fontAlgn="base" hangingPunct="1">
              <a:lnSpc>
                <a:spcPts val="1600"/>
              </a:lnSpc>
              <a:spcBef>
                <a:spcPct val="0"/>
              </a:spcBef>
              <a:spcAft>
                <a:spcPts val="1000"/>
              </a:spcAft>
              <a:buClr>
                <a:schemeClr val="accent1"/>
              </a:buClr>
              <a:buSzPct val="100000"/>
              <a:buFontTx/>
              <a:buNone/>
              <a:defRPr lang="en-US" altLang="ja-JP" sz="1200" b="0" i="0" dirty="0" smtClean="0">
                <a:solidFill>
                  <a:srgbClr val="595959"/>
                </a:solidFill>
                <a:latin typeface="Trebuchet MS" panose="020B0703020202090204" pitchFamily="34" charset="0"/>
              </a:defRPr>
            </a:lvl5pPr>
            <a:lvl6pPr marL="1268413" indent="-342900" algn="l" defTabSz="728663" rtl="0" eaLnBrk="1" fontAlgn="base" hangingPunct="1">
              <a:lnSpc>
                <a:spcPts val="1600"/>
              </a:lnSpc>
              <a:spcBef>
                <a:spcPct val="0"/>
              </a:spcBef>
              <a:spcAft>
                <a:spcPts val="1000"/>
              </a:spcAft>
              <a:buClr>
                <a:schemeClr val="accent2"/>
              </a:buClr>
              <a:buSzPct val="100000"/>
              <a:buFont typeface="Arial" panose="020B0604020202020204" pitchFamily="34" charset="0"/>
              <a:buChar char="•"/>
              <a:defRPr sz="1200" b="0" i="0">
                <a:solidFill>
                  <a:schemeClr val="tx1"/>
                </a:solidFill>
                <a:latin typeface="Trebuchet MS" panose="020B0703020202090204" pitchFamily="34" charset="0"/>
              </a:defRPr>
            </a:lvl6pPr>
            <a:lvl7pPr marL="1620838" indent="-238125" algn="l" defTabSz="728663" rtl="0" eaLnBrk="1" fontAlgn="base" hangingPunct="1">
              <a:lnSpc>
                <a:spcPts val="1600"/>
              </a:lnSpc>
              <a:spcBef>
                <a:spcPct val="0"/>
              </a:spcBef>
              <a:spcAft>
                <a:spcPts val="1000"/>
              </a:spcAft>
              <a:buClr>
                <a:schemeClr val="accent2"/>
              </a:buClr>
              <a:buSzPct val="100000"/>
              <a:buFont typeface="Courier New" panose="02070309020205020404" pitchFamily="49" charset="0"/>
              <a:buChar char="o"/>
              <a:defRPr sz="1200" b="0" i="0">
                <a:solidFill>
                  <a:schemeClr val="tx1"/>
                </a:solidFill>
                <a:latin typeface="Trebuchet MS" panose="020B0703020202090204" pitchFamily="34" charset="0"/>
              </a:defRPr>
            </a:lvl7pPr>
            <a:lvl8pPr marL="20780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8pPr>
            <a:lvl9pPr marL="25352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9pPr>
          </a:lstStyle>
          <a:p>
            <a:r>
              <a:rPr lang="en-GB" kern="0" dirty="0"/>
              <a:t>Tracking the changes in digitisation</a:t>
            </a:r>
          </a:p>
        </p:txBody>
      </p:sp>
      <p:cxnSp>
        <p:nvCxnSpPr>
          <p:cNvPr id="13" name="Straight Connector 12">
            <a:extLst>
              <a:ext uri="{FF2B5EF4-FFF2-40B4-BE49-F238E27FC236}">
                <a16:creationId xmlns:a16="http://schemas.microsoft.com/office/drawing/2014/main" id="{FD6A81F0-5D9C-ED4E-8388-4E454FD40F3D}"/>
              </a:ext>
            </a:extLst>
          </p:cNvPr>
          <p:cNvCxnSpPr/>
          <p:nvPr/>
        </p:nvCxnSpPr>
        <p:spPr bwMode="auto">
          <a:xfrm>
            <a:off x="540000" y="1080000"/>
            <a:ext cx="5400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6" name="Straight Connector 35">
            <a:extLst>
              <a:ext uri="{FF2B5EF4-FFF2-40B4-BE49-F238E27FC236}">
                <a16:creationId xmlns:a16="http://schemas.microsoft.com/office/drawing/2014/main" id="{9B55E913-47F0-4DE9-8051-3D59378F19F5}"/>
              </a:ext>
            </a:extLst>
          </p:cNvPr>
          <p:cNvCxnSpPr/>
          <p:nvPr/>
        </p:nvCxnSpPr>
        <p:spPr bwMode="auto">
          <a:xfrm>
            <a:off x="540000" y="1080000"/>
            <a:ext cx="5400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15" name="Group 14">
            <a:extLst>
              <a:ext uri="{FF2B5EF4-FFF2-40B4-BE49-F238E27FC236}">
                <a16:creationId xmlns:a16="http://schemas.microsoft.com/office/drawing/2014/main" id="{282703D5-EF61-45A2-AC73-4DA46F70BC6B}"/>
              </a:ext>
            </a:extLst>
          </p:cNvPr>
          <p:cNvGrpSpPr/>
          <p:nvPr/>
        </p:nvGrpSpPr>
        <p:grpSpPr>
          <a:xfrm>
            <a:off x="857888" y="1239825"/>
            <a:ext cx="2004830" cy="490243"/>
            <a:chOff x="613473" y="1250268"/>
            <a:chExt cx="2004830" cy="490243"/>
          </a:xfrm>
        </p:grpSpPr>
        <p:sp>
          <p:nvSpPr>
            <p:cNvPr id="58" name="TextBox 57">
              <a:extLst>
                <a:ext uri="{FF2B5EF4-FFF2-40B4-BE49-F238E27FC236}">
                  <a16:creationId xmlns:a16="http://schemas.microsoft.com/office/drawing/2014/main" id="{5C161CE3-0683-4BB0-9BA2-DED537AF6D5F}"/>
                </a:ext>
              </a:extLst>
            </p:cNvPr>
            <p:cNvSpPr txBox="1"/>
            <p:nvPr/>
          </p:nvSpPr>
          <p:spPr>
            <a:xfrm>
              <a:off x="1178303" y="1269503"/>
              <a:ext cx="1440000" cy="430887"/>
            </a:xfrm>
            <a:prstGeom prst="rect">
              <a:avLst/>
            </a:prstGeom>
            <a:noFill/>
          </p:spPr>
          <p:txBody>
            <a:bodyPr wrap="square" lIns="0" tIns="0" rIns="0" bIns="0" rtlCol="0">
              <a:spAutoFit/>
            </a:bodyPr>
            <a:lstStyle/>
            <a:p>
              <a:pPr algn="ctr">
                <a:spcAft>
                  <a:spcPts val="300"/>
                </a:spcAft>
              </a:pPr>
              <a:r>
                <a:rPr lang="en-GB" sz="1400" b="1" dirty="0">
                  <a:solidFill>
                    <a:schemeClr val="bg1"/>
                  </a:solidFill>
                  <a:latin typeface="Trebuchet MS" panose="020B0603020202020204" pitchFamily="34" charset="0"/>
                  <a:cs typeface="Futura Medium" panose="020B0602020204020303" pitchFamily="34" charset="-79"/>
                </a:rPr>
                <a:t>Hybrid infrastructure</a:t>
              </a:r>
            </a:p>
          </p:txBody>
        </p:sp>
        <p:pic>
          <p:nvPicPr>
            <p:cNvPr id="72" name="Graphic 71">
              <a:extLst>
                <a:ext uri="{FF2B5EF4-FFF2-40B4-BE49-F238E27FC236}">
                  <a16:creationId xmlns:a16="http://schemas.microsoft.com/office/drawing/2014/main" id="{F95372DF-DF02-4BDF-B0AE-CFB466C017E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13473" y="1250268"/>
              <a:ext cx="501644" cy="490243"/>
            </a:xfrm>
            <a:prstGeom prst="rect">
              <a:avLst/>
            </a:prstGeom>
          </p:spPr>
        </p:pic>
      </p:grpSp>
      <p:grpSp>
        <p:nvGrpSpPr>
          <p:cNvPr id="11" name="Group 10">
            <a:extLst>
              <a:ext uri="{FF2B5EF4-FFF2-40B4-BE49-F238E27FC236}">
                <a16:creationId xmlns:a16="http://schemas.microsoft.com/office/drawing/2014/main" id="{772E7F47-5854-4E81-AD54-5F11DC803675}"/>
              </a:ext>
            </a:extLst>
          </p:cNvPr>
          <p:cNvGrpSpPr/>
          <p:nvPr/>
        </p:nvGrpSpPr>
        <p:grpSpPr>
          <a:xfrm>
            <a:off x="3942416" y="1184203"/>
            <a:ext cx="1785428" cy="540393"/>
            <a:chOff x="2932311" y="1189676"/>
            <a:chExt cx="1785428" cy="540393"/>
          </a:xfrm>
        </p:grpSpPr>
        <p:sp>
          <p:nvSpPr>
            <p:cNvPr id="57" name="TextBox 56">
              <a:extLst>
                <a:ext uri="{FF2B5EF4-FFF2-40B4-BE49-F238E27FC236}">
                  <a16:creationId xmlns:a16="http://schemas.microsoft.com/office/drawing/2014/main" id="{AE9A3E27-C8E2-4B14-A72B-6F07E30ADDF7}"/>
                </a:ext>
              </a:extLst>
            </p:cNvPr>
            <p:cNvSpPr txBox="1"/>
            <p:nvPr/>
          </p:nvSpPr>
          <p:spPr>
            <a:xfrm>
              <a:off x="3277739" y="1250268"/>
              <a:ext cx="1440000" cy="469359"/>
            </a:xfrm>
            <a:prstGeom prst="rect">
              <a:avLst/>
            </a:prstGeom>
            <a:noFill/>
          </p:spPr>
          <p:txBody>
            <a:bodyPr wrap="square" lIns="0" tIns="0" rIns="0" bIns="0" rtlCol="0">
              <a:spAutoFit/>
            </a:bodyPr>
            <a:lstStyle/>
            <a:p>
              <a:pPr algn="ctr">
                <a:spcAft>
                  <a:spcPts val="300"/>
                </a:spcAft>
              </a:pPr>
              <a:r>
                <a:rPr lang="en-GB" sz="1400" b="1" dirty="0">
                  <a:solidFill>
                    <a:schemeClr val="bg1"/>
                  </a:solidFill>
                  <a:latin typeface="Trebuchet MS" panose="020B0603020202020204" pitchFamily="34" charset="0"/>
                  <a:cs typeface="Futura Medium" panose="020B0602020204020303" pitchFamily="34" charset="-79"/>
                </a:rPr>
                <a:t>Digital </a:t>
              </a:r>
            </a:p>
            <a:p>
              <a:pPr algn="ctr">
                <a:spcAft>
                  <a:spcPts val="300"/>
                </a:spcAft>
              </a:pPr>
              <a:r>
                <a:rPr lang="en-GB" sz="1400" b="1" dirty="0">
                  <a:solidFill>
                    <a:schemeClr val="bg1"/>
                  </a:solidFill>
                  <a:latin typeface="Trebuchet MS" panose="020B0603020202020204" pitchFamily="34" charset="0"/>
                  <a:cs typeface="Futura Medium" panose="020B0602020204020303" pitchFamily="34" charset="-79"/>
                </a:rPr>
                <a:t>workspace</a:t>
              </a:r>
            </a:p>
          </p:txBody>
        </p:sp>
        <p:pic>
          <p:nvPicPr>
            <p:cNvPr id="73" name="Graphic 72">
              <a:extLst>
                <a:ext uri="{FF2B5EF4-FFF2-40B4-BE49-F238E27FC236}">
                  <a16:creationId xmlns:a16="http://schemas.microsoft.com/office/drawing/2014/main" id="{35DD1EFA-DF90-4F3D-AF01-B5F1232675D3}"/>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932311" y="1189676"/>
              <a:ext cx="446651" cy="540393"/>
            </a:xfrm>
            <a:prstGeom prst="rect">
              <a:avLst/>
            </a:prstGeom>
          </p:spPr>
        </p:pic>
      </p:grpSp>
      <p:grpSp>
        <p:nvGrpSpPr>
          <p:cNvPr id="7" name="Group 6">
            <a:extLst>
              <a:ext uri="{FF2B5EF4-FFF2-40B4-BE49-F238E27FC236}">
                <a16:creationId xmlns:a16="http://schemas.microsoft.com/office/drawing/2014/main" id="{5DB564A8-2664-428B-9C0E-12D5E51F3825}"/>
              </a:ext>
            </a:extLst>
          </p:cNvPr>
          <p:cNvGrpSpPr/>
          <p:nvPr/>
        </p:nvGrpSpPr>
        <p:grpSpPr>
          <a:xfrm>
            <a:off x="6695945" y="1250268"/>
            <a:ext cx="1833660" cy="469359"/>
            <a:chOff x="5192265" y="1250268"/>
            <a:chExt cx="1833660" cy="469359"/>
          </a:xfrm>
        </p:grpSpPr>
        <p:sp>
          <p:nvSpPr>
            <p:cNvPr id="37" name="TextBox 36">
              <a:extLst>
                <a:ext uri="{FF2B5EF4-FFF2-40B4-BE49-F238E27FC236}">
                  <a16:creationId xmlns:a16="http://schemas.microsoft.com/office/drawing/2014/main" id="{FFD5A2A3-7565-4E1D-AC33-153D33C913E3}"/>
                </a:ext>
              </a:extLst>
            </p:cNvPr>
            <p:cNvSpPr txBox="1"/>
            <p:nvPr/>
          </p:nvSpPr>
          <p:spPr>
            <a:xfrm>
              <a:off x="5585925" y="1250268"/>
              <a:ext cx="1440000" cy="469359"/>
            </a:xfrm>
            <a:prstGeom prst="rect">
              <a:avLst/>
            </a:prstGeom>
            <a:noFill/>
          </p:spPr>
          <p:txBody>
            <a:bodyPr wrap="square" lIns="0" tIns="0" rIns="0" bIns="0" rtlCol="0">
              <a:spAutoFit/>
            </a:bodyPr>
            <a:lstStyle/>
            <a:p>
              <a:pPr algn="ctr">
                <a:spcAft>
                  <a:spcPts val="300"/>
                </a:spcAft>
              </a:pPr>
              <a:r>
                <a:rPr lang="en-GB" sz="1400" b="1" dirty="0">
                  <a:solidFill>
                    <a:schemeClr val="bg1"/>
                  </a:solidFill>
                  <a:latin typeface="Trebuchet MS" panose="020B0603020202020204" pitchFamily="34" charset="0"/>
                </a:rPr>
                <a:t>Cyber </a:t>
              </a:r>
            </a:p>
            <a:p>
              <a:pPr algn="ctr">
                <a:spcAft>
                  <a:spcPts val="300"/>
                </a:spcAft>
              </a:pPr>
              <a:r>
                <a:rPr lang="en-GB" sz="1400" b="1" dirty="0">
                  <a:solidFill>
                    <a:schemeClr val="bg1"/>
                  </a:solidFill>
                  <a:latin typeface="Trebuchet MS" panose="020B0603020202020204" pitchFamily="34" charset="0"/>
                </a:rPr>
                <a:t>security</a:t>
              </a:r>
            </a:p>
          </p:txBody>
        </p:sp>
        <p:pic>
          <p:nvPicPr>
            <p:cNvPr id="74" name="Graphic 73">
              <a:extLst>
                <a:ext uri="{FF2B5EF4-FFF2-40B4-BE49-F238E27FC236}">
                  <a16:creationId xmlns:a16="http://schemas.microsoft.com/office/drawing/2014/main" id="{386986A2-AF8A-465B-9396-7F4EE5EEE418}"/>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5192265" y="1291864"/>
              <a:ext cx="501644" cy="408314"/>
            </a:xfrm>
            <a:prstGeom prst="rect">
              <a:avLst/>
            </a:prstGeom>
          </p:spPr>
        </p:pic>
      </p:grpSp>
      <p:grpSp>
        <p:nvGrpSpPr>
          <p:cNvPr id="4" name="Group 3">
            <a:extLst>
              <a:ext uri="{FF2B5EF4-FFF2-40B4-BE49-F238E27FC236}">
                <a16:creationId xmlns:a16="http://schemas.microsoft.com/office/drawing/2014/main" id="{6CAD3FC4-8F19-4A6D-8E23-D20458EE8E69}"/>
              </a:ext>
            </a:extLst>
          </p:cNvPr>
          <p:cNvGrpSpPr/>
          <p:nvPr/>
        </p:nvGrpSpPr>
        <p:grpSpPr>
          <a:xfrm>
            <a:off x="540000" y="1812693"/>
            <a:ext cx="11144000" cy="4185916"/>
            <a:chOff x="539947" y="1812693"/>
            <a:chExt cx="8757196" cy="4185916"/>
          </a:xfrm>
        </p:grpSpPr>
        <p:sp>
          <p:nvSpPr>
            <p:cNvPr id="34" name="Rectangle 33">
              <a:extLst>
                <a:ext uri="{FF2B5EF4-FFF2-40B4-BE49-F238E27FC236}">
                  <a16:creationId xmlns:a16="http://schemas.microsoft.com/office/drawing/2014/main" id="{342C37E8-75AA-478C-8C8F-F394B0BB5D91}"/>
                </a:ext>
              </a:extLst>
            </p:cNvPr>
            <p:cNvSpPr/>
            <p:nvPr/>
          </p:nvSpPr>
          <p:spPr>
            <a:xfrm>
              <a:off x="539947"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latin typeface="Trebuchet MS" panose="020B0603020202020204" pitchFamily="34" charset="0"/>
                </a:rPr>
                <a:t>Cloud is now mainstream in healthcare. </a:t>
              </a:r>
            </a:p>
            <a:p>
              <a:pPr algn="ctr"/>
              <a:endParaRPr lang="en-GB" sz="1200" dirty="0">
                <a:latin typeface="Trebuchet MS" panose="020B0603020202020204" pitchFamily="34" charset="0"/>
              </a:endParaRPr>
            </a:p>
            <a:p>
              <a:pPr algn="ctr"/>
              <a:r>
                <a:rPr lang="en-GB" sz="1200" dirty="0">
                  <a:latin typeface="Trebuchet MS" panose="020B0603020202020204" pitchFamily="34" charset="0"/>
                </a:rPr>
                <a:t>The Royal Orthopaedic Hospital NHS Foundation Trust will be the first in Europe to deploy </a:t>
              </a:r>
              <a:r>
                <a:rPr lang="en-GB" sz="1200" dirty="0">
                  <a:solidFill>
                    <a:srgbClr val="128FCF"/>
                  </a:solidFill>
                  <a:latin typeface="Trebuchet MS" panose="020B0603020202020204" pitchFamily="34" charset="0"/>
                  <a:hlinkClick r:id="rId11">
                    <a:extLst>
                      <a:ext uri="{A12FA001-AC4F-418D-AE19-62706E023703}">
                        <ahyp:hlinkClr xmlns:ahyp="http://schemas.microsoft.com/office/drawing/2018/hyperlinkcolor" val="tx"/>
                      </a:ext>
                    </a:extLst>
                  </a:hlinkClick>
                </a:rPr>
                <a:t>a new cloud-based PACS</a:t>
              </a:r>
              <a:r>
                <a:rPr lang="en-GB" sz="1200" dirty="0">
                  <a:latin typeface="Trebuchet MS" panose="020B0603020202020204" pitchFamily="34" charset="0"/>
                </a:rPr>
                <a:t> (picture archiving and communication system).</a:t>
              </a:r>
            </a:p>
            <a:p>
              <a:pPr algn="ctr"/>
              <a:endParaRPr lang="en-GB" sz="1200" dirty="0">
                <a:latin typeface="Trebuchet MS" panose="020B0603020202020204" pitchFamily="34" charset="0"/>
              </a:endParaRPr>
            </a:p>
            <a:p>
              <a:pPr algn="ctr"/>
              <a:r>
                <a:rPr lang="en-GB" sz="1200" dirty="0">
                  <a:latin typeface="Trebuchet MS" panose="020B0603020202020204" pitchFamily="34" charset="0"/>
                </a:rPr>
                <a:t>NHS trusts to </a:t>
              </a:r>
              <a:r>
                <a:rPr lang="en-GB" sz="1200" dirty="0">
                  <a:solidFill>
                    <a:srgbClr val="128FCF"/>
                  </a:solidFill>
                  <a:latin typeface="Trebuchet MS" panose="020B0603020202020204" pitchFamily="34" charset="0"/>
                  <a:hlinkClick r:id="rId12">
                    <a:extLst>
                      <a:ext uri="{A12FA001-AC4F-418D-AE19-62706E023703}">
                        <ahyp:hlinkClr xmlns:ahyp="http://schemas.microsoft.com/office/drawing/2018/hyperlinkcolor" val="tx"/>
                      </a:ext>
                    </a:extLst>
                  </a:hlinkClick>
                </a:rPr>
                <a:t>digitise pathology </a:t>
              </a:r>
              <a:r>
                <a:rPr lang="en-GB" sz="1200" dirty="0">
                  <a:latin typeface="Trebuchet MS" panose="020B0603020202020204" pitchFamily="34" charset="0"/>
                </a:rPr>
                <a:t>services with cloud computing.</a:t>
              </a:r>
            </a:p>
            <a:p>
              <a:pPr algn="ctr"/>
              <a:endParaRPr lang="en-GB" sz="1200" dirty="0">
                <a:latin typeface="Trebuchet MS" panose="020B0603020202020204" pitchFamily="34" charset="0"/>
              </a:endParaRPr>
            </a:p>
            <a:p>
              <a:pPr algn="ctr"/>
              <a:r>
                <a:rPr lang="en-GB" sz="1200" dirty="0">
                  <a:solidFill>
                    <a:srgbClr val="128FCF"/>
                  </a:solidFill>
                  <a:latin typeface="Trebuchet MS" panose="020B0603020202020204" pitchFamily="34" charset="0"/>
                  <a:hlinkClick r:id="rId13">
                    <a:extLst>
                      <a:ext uri="{A12FA001-AC4F-418D-AE19-62706E023703}">
                        <ahyp:hlinkClr xmlns:ahyp="http://schemas.microsoft.com/office/drawing/2018/hyperlinkcolor" val="tx"/>
                      </a:ext>
                    </a:extLst>
                  </a:hlinkClick>
                </a:rPr>
                <a:t>Salesforce Health Cloud </a:t>
              </a:r>
              <a:r>
                <a:rPr lang="en-GB" sz="1200" dirty="0">
                  <a:latin typeface="Trebuchet MS" panose="020B0603020202020204" pitchFamily="34" charset="0"/>
                </a:rPr>
                <a:t>introduced new technologies designed for remote patient monitoring, connected health, medication management and more. Salesforce says it helps providers streamline operations and achieve better health outcomes as well as meet patients where they are – at home, at work or on the go.</a:t>
              </a:r>
            </a:p>
          </p:txBody>
        </p:sp>
        <p:sp>
          <p:nvSpPr>
            <p:cNvPr id="35" name="Rectangle 34">
              <a:extLst>
                <a:ext uri="{FF2B5EF4-FFF2-40B4-BE49-F238E27FC236}">
                  <a16:creationId xmlns:a16="http://schemas.microsoft.com/office/drawing/2014/main" id="{715638DE-A84B-45D1-9250-4077595C1B6C}"/>
                </a:ext>
              </a:extLst>
            </p:cNvPr>
            <p:cNvSpPr/>
            <p:nvPr/>
          </p:nvSpPr>
          <p:spPr>
            <a:xfrm>
              <a:off x="2776766"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latin typeface="Trebuchet MS" panose="020B0603020202020204" pitchFamily="34" charset="0"/>
                </a:rPr>
                <a:t>Hybrid working is essential to delivering “anywhere” healthcare.</a:t>
              </a:r>
            </a:p>
            <a:p>
              <a:pPr algn="ctr"/>
              <a:endParaRPr lang="en-GB" sz="1200" dirty="0">
                <a:latin typeface="Trebuchet MS" panose="020B0603020202020204" pitchFamily="34" charset="0"/>
              </a:endParaRPr>
            </a:p>
            <a:p>
              <a:pPr algn="ctr"/>
              <a:r>
                <a:rPr lang="en-GB" sz="1200" dirty="0">
                  <a:latin typeface="Trebuchet MS" panose="020B0603020202020204" pitchFamily="34" charset="0"/>
                </a:rPr>
                <a:t>71% of healthcare organisations have moved to </a:t>
              </a:r>
              <a:r>
                <a:rPr lang="en-GB" sz="1200" dirty="0">
                  <a:solidFill>
                    <a:srgbClr val="128FCF"/>
                  </a:solidFill>
                  <a:latin typeface="Trebuchet MS" panose="020B0603020202020204" pitchFamily="34" charset="0"/>
                  <a:hlinkClick r:id="rId14">
                    <a:extLst>
                      <a:ext uri="{A12FA001-AC4F-418D-AE19-62706E023703}">
                        <ahyp:hlinkClr xmlns:ahyp="http://schemas.microsoft.com/office/drawing/2018/hyperlinkcolor" val="tx"/>
                      </a:ext>
                    </a:extLst>
                  </a:hlinkClick>
                </a:rPr>
                <a:t>cloud contact centres</a:t>
              </a:r>
              <a:r>
                <a:rPr lang="en-GB" sz="1200" dirty="0">
                  <a:latin typeface="Trebuchet MS" panose="020B0603020202020204" pitchFamily="34" charset="0"/>
                </a:rPr>
                <a:t>, with 24% planning to do so within the next two years. Healthcare showed great agility when contact centre workers had to move to remote working environments. According to the Frost report, more than 60% of agents moved to remote and were able to maintain performance thanks to the move to having a cloud-based contact centre.</a:t>
              </a:r>
            </a:p>
            <a:p>
              <a:pPr algn="ctr"/>
              <a:endParaRPr lang="en-GB" sz="1200" dirty="0">
                <a:latin typeface="Trebuchet MS" panose="020B0603020202020204" pitchFamily="34" charset="0"/>
              </a:endParaRPr>
            </a:p>
            <a:p>
              <a:pPr algn="ctr"/>
              <a:endParaRPr lang="en-GB" sz="1200" dirty="0">
                <a:latin typeface="Trebuchet MS" panose="020B0603020202020204" pitchFamily="34" charset="0"/>
              </a:endParaRPr>
            </a:p>
            <a:p>
              <a:pPr algn="ctr"/>
              <a:endParaRPr lang="en-GB" sz="1200" dirty="0">
                <a:latin typeface="Trebuchet MS" panose="020B0603020202020204" pitchFamily="34" charset="0"/>
              </a:endParaRPr>
            </a:p>
            <a:p>
              <a:pPr algn="ctr"/>
              <a:endParaRPr lang="en-GB" sz="1200" dirty="0">
                <a:latin typeface="Trebuchet MS" panose="020B0603020202020204" pitchFamily="34" charset="0"/>
              </a:endParaRPr>
            </a:p>
            <a:p>
              <a:pPr algn="ctr"/>
              <a:endParaRPr lang="en-GB" sz="1200" dirty="0">
                <a:latin typeface="Trebuchet MS" panose="020B0603020202020204" pitchFamily="34" charset="0"/>
              </a:endParaRPr>
            </a:p>
            <a:p>
              <a:pPr algn="ctr"/>
              <a:endParaRPr lang="en-GB" sz="1200" dirty="0">
                <a:latin typeface="Trebuchet MS" panose="020B0603020202020204" pitchFamily="34" charset="0"/>
              </a:endParaRPr>
            </a:p>
          </p:txBody>
        </p:sp>
        <p:sp>
          <p:nvSpPr>
            <p:cNvPr id="75" name="Rectangle 74">
              <a:extLst>
                <a:ext uri="{FF2B5EF4-FFF2-40B4-BE49-F238E27FC236}">
                  <a16:creationId xmlns:a16="http://schemas.microsoft.com/office/drawing/2014/main" id="{22FCBD54-6078-4254-A388-FA8232588A2C}"/>
                </a:ext>
              </a:extLst>
            </p:cNvPr>
            <p:cNvSpPr/>
            <p:nvPr/>
          </p:nvSpPr>
          <p:spPr>
            <a:xfrm>
              <a:off x="4990723"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latin typeface="Trebuchet MS" panose="020B0603020202020204" pitchFamily="34" charset="0"/>
                </a:rPr>
                <a:t>Healthcare is a prime target.</a:t>
              </a:r>
            </a:p>
            <a:p>
              <a:pPr algn="ctr"/>
              <a:endParaRPr lang="en-GB" sz="1200" dirty="0">
                <a:latin typeface="Trebuchet MS" panose="020B0603020202020204" pitchFamily="34" charset="0"/>
              </a:endParaRPr>
            </a:p>
            <a:p>
              <a:pPr algn="ctr"/>
              <a:r>
                <a:rPr lang="en-GB" sz="1200" dirty="0">
                  <a:latin typeface="Trebuchet MS" panose="020B0603020202020204" pitchFamily="34" charset="0"/>
                </a:rPr>
                <a:t>54% of healthcare organisations </a:t>
              </a:r>
              <a:r>
                <a:rPr lang="en-GB" sz="1200" dirty="0">
                  <a:solidFill>
                    <a:srgbClr val="128FCF"/>
                  </a:solidFill>
                  <a:latin typeface="Trebuchet MS" panose="020B0603020202020204" pitchFamily="34" charset="0"/>
                  <a:hlinkClick r:id="rId15">
                    <a:extLst>
                      <a:ext uri="{A12FA001-AC4F-418D-AE19-62706E023703}">
                        <ahyp:hlinkClr xmlns:ahyp="http://schemas.microsoft.com/office/drawing/2018/hyperlinkcolor" val="tx"/>
                      </a:ext>
                    </a:extLst>
                  </a:hlinkClick>
                </a:rPr>
                <a:t>hit with cyberattacks</a:t>
              </a:r>
              <a:r>
                <a:rPr lang="en-GB" sz="1200" dirty="0">
                  <a:solidFill>
                    <a:srgbClr val="128FCF"/>
                  </a:solidFill>
                  <a:latin typeface="Trebuchet MS" panose="020B0603020202020204" pitchFamily="34" charset="0"/>
                </a:rPr>
                <a:t> </a:t>
              </a:r>
              <a:r>
                <a:rPr lang="en-GB" sz="1200" dirty="0">
                  <a:latin typeface="Trebuchet MS" panose="020B0603020202020204" pitchFamily="34" charset="0"/>
                </a:rPr>
                <a:t>in the last year, and each faced an </a:t>
              </a:r>
              <a:r>
                <a:rPr lang="en-GB" sz="1200" dirty="0">
                  <a:solidFill>
                    <a:schemeClr val="bg2"/>
                  </a:solidFill>
                  <a:latin typeface="Trebuchet MS" panose="020B0603020202020204" pitchFamily="34" charset="0"/>
                  <a:hlinkClick r:id="rId16">
                    <a:extLst>
                      <a:ext uri="{A12FA001-AC4F-418D-AE19-62706E023703}">
                        <ahyp:hlinkClr xmlns:ahyp="http://schemas.microsoft.com/office/drawing/2018/hyperlinkcolor" val="tx"/>
                      </a:ext>
                    </a:extLst>
                  </a:hlinkClick>
                </a:rPr>
                <a:t>average</a:t>
              </a:r>
              <a:r>
                <a:rPr lang="en-GB" sz="1200" dirty="0">
                  <a:latin typeface="Trebuchet MS" panose="020B0603020202020204" pitchFamily="34" charset="0"/>
                </a:rPr>
                <a:t> of 109 attacks per week. </a:t>
              </a:r>
              <a:r>
                <a:rPr lang="en-GB" sz="1200" dirty="0">
                  <a:solidFill>
                    <a:srgbClr val="128FCF"/>
                  </a:solidFill>
                  <a:latin typeface="Trebuchet MS" panose="020B0603020202020204" pitchFamily="34" charset="0"/>
                  <a:hlinkClick r:id="rId17">
                    <a:extLst>
                      <a:ext uri="{A12FA001-AC4F-418D-AE19-62706E023703}">
                        <ahyp:hlinkClr xmlns:ahyp="http://schemas.microsoft.com/office/drawing/2018/hyperlinkcolor" val="tx"/>
                      </a:ext>
                    </a:extLst>
                  </a:hlinkClick>
                </a:rPr>
                <a:t>Ransomware attacks </a:t>
              </a:r>
              <a:r>
                <a:rPr lang="en-GB" sz="1200" dirty="0">
                  <a:latin typeface="Trebuchet MS" panose="020B0603020202020204" pitchFamily="34" charset="0"/>
                </a:rPr>
                <a:t>have doubled in 2 years.</a:t>
              </a:r>
            </a:p>
            <a:p>
              <a:pPr algn="ctr"/>
              <a:endParaRPr lang="en-GB" sz="700" dirty="0">
                <a:latin typeface="Trebuchet MS" panose="020B0603020202020204" pitchFamily="34" charset="0"/>
              </a:endParaRPr>
            </a:p>
            <a:p>
              <a:pPr algn="ctr"/>
              <a:r>
                <a:rPr lang="en-GB" sz="1200" dirty="0">
                  <a:latin typeface="Trebuchet MS" panose="020B0603020202020204" pitchFamily="34" charset="0"/>
                </a:rPr>
                <a:t>NHS 111 </a:t>
              </a:r>
              <a:r>
                <a:rPr lang="en-GB" sz="1200" dirty="0">
                  <a:solidFill>
                    <a:srgbClr val="128FCF"/>
                  </a:solidFill>
                  <a:latin typeface="Trebuchet MS" panose="020B0603020202020204" pitchFamily="34" charset="0"/>
                  <a:hlinkClick r:id="rId18">
                    <a:extLst>
                      <a:ext uri="{A12FA001-AC4F-418D-AE19-62706E023703}">
                        <ahyp:hlinkClr xmlns:ahyp="http://schemas.microsoft.com/office/drawing/2018/hyperlinkcolor" val="tx"/>
                      </a:ext>
                    </a:extLst>
                  </a:hlinkClick>
                </a:rPr>
                <a:t>software outage </a:t>
              </a:r>
              <a:r>
                <a:rPr lang="en-GB" sz="1200" dirty="0">
                  <a:latin typeface="Trebuchet MS" panose="020B0603020202020204" pitchFamily="34" charset="0"/>
                </a:rPr>
                <a:t>confirmed as a cyber attack. Health officials warned that the </a:t>
              </a:r>
              <a:r>
                <a:rPr lang="en-GB" sz="1200" dirty="0">
                  <a:solidFill>
                    <a:srgbClr val="128FCF"/>
                  </a:solidFill>
                  <a:latin typeface="Trebuchet MS" panose="020B0603020202020204" pitchFamily="34" charset="0"/>
                  <a:hlinkClick r:id="rId19">
                    <a:extLst>
                      <a:ext uri="{A12FA001-AC4F-418D-AE19-62706E023703}">
                        <ahyp:hlinkClr xmlns:ahyp="http://schemas.microsoft.com/office/drawing/2018/hyperlinkcolor" val="tx"/>
                      </a:ext>
                    </a:extLst>
                  </a:hlinkClick>
                </a:rPr>
                <a:t>severely disrupted </a:t>
              </a:r>
              <a:r>
                <a:rPr lang="en-GB" sz="1200" dirty="0">
                  <a:latin typeface="Trebuchet MS" panose="020B0603020202020204" pitchFamily="34" charset="0"/>
                </a:rPr>
                <a:t>NHS IT systems might prevent medics from accessing patients' records for three weeks. Doctors warned it could take months to process the </a:t>
              </a:r>
              <a:r>
                <a:rPr lang="en-GB" sz="1200" dirty="0">
                  <a:solidFill>
                    <a:srgbClr val="128FCF"/>
                  </a:solidFill>
                  <a:latin typeface="Trebuchet MS" panose="020B0603020202020204" pitchFamily="34" charset="0"/>
                  <a:hlinkClick r:id="rId20">
                    <a:extLst>
                      <a:ext uri="{A12FA001-AC4F-418D-AE19-62706E023703}">
                        <ahyp:hlinkClr xmlns:ahyp="http://schemas.microsoft.com/office/drawing/2018/hyperlinkcolor" val="tx"/>
                      </a:ext>
                    </a:extLst>
                  </a:hlinkClick>
                </a:rPr>
                <a:t>growing piles of paper medical records </a:t>
              </a:r>
              <a:r>
                <a:rPr lang="en-GB" sz="1200" dirty="0">
                  <a:latin typeface="Trebuchet MS" panose="020B0603020202020204" pitchFamily="34" charset="0"/>
                </a:rPr>
                <a:t>caused by the attack on NHS supplier Advanced.</a:t>
              </a:r>
            </a:p>
            <a:p>
              <a:pPr algn="ctr"/>
              <a:endParaRPr lang="en-GB" sz="1000" dirty="0">
                <a:latin typeface="Trebuchet MS" panose="020B0603020202020204" pitchFamily="34" charset="0"/>
              </a:endParaRPr>
            </a:p>
            <a:p>
              <a:pPr algn="ctr"/>
              <a:r>
                <a:rPr lang="en-GB" sz="1200" dirty="0">
                  <a:latin typeface="Trebuchet MS" panose="020B0603020202020204" pitchFamily="34" charset="0"/>
                </a:rPr>
                <a:t>Hacked Kaiser Permanente staff</a:t>
              </a:r>
              <a:r>
                <a:rPr lang="en-GB" sz="1200" dirty="0">
                  <a:solidFill>
                    <a:srgbClr val="128FCF"/>
                  </a:solidFill>
                  <a:latin typeface="Trebuchet MS" panose="020B0603020202020204" pitchFamily="34" charset="0"/>
                  <a:hlinkClick r:id="rId21">
                    <a:extLst>
                      <a:ext uri="{A12FA001-AC4F-418D-AE19-62706E023703}">
                        <ahyp:hlinkClr xmlns:ahyp="http://schemas.microsoft.com/office/drawing/2018/hyperlinkcolor" val="tx"/>
                      </a:ext>
                    </a:extLst>
                  </a:hlinkClick>
                </a:rPr>
                <a:t> emails </a:t>
              </a:r>
              <a:r>
                <a:rPr lang="en-GB" sz="1200" dirty="0">
                  <a:latin typeface="Trebuchet MS" panose="020B0603020202020204" pitchFamily="34" charset="0"/>
                </a:rPr>
                <a:t>led to breach of 70,000 patient records. Health </a:t>
              </a:r>
              <a:r>
                <a:rPr lang="en-GB" sz="1200" dirty="0">
                  <a:solidFill>
                    <a:srgbClr val="128FCF"/>
                  </a:solidFill>
                  <a:latin typeface="Trebuchet MS" panose="020B0603020202020204" pitchFamily="34" charset="0"/>
                  <a:hlinkClick r:id="rId22">
                    <a:extLst>
                      <a:ext uri="{A12FA001-AC4F-418D-AE19-62706E023703}">
                        <ahyp:hlinkClr xmlns:ahyp="http://schemas.microsoft.com/office/drawing/2018/hyperlinkcolor" val="tx"/>
                      </a:ext>
                    </a:extLst>
                  </a:hlinkClick>
                </a:rPr>
                <a:t>data breach costs </a:t>
              </a:r>
              <a:r>
                <a:rPr lang="en-GB" sz="1200" dirty="0">
                  <a:solidFill>
                    <a:srgbClr val="128FCF"/>
                  </a:solidFill>
                  <a:latin typeface="Trebuchet MS" panose="020B0603020202020204" pitchFamily="34" charset="0"/>
                </a:rPr>
                <a:t>a </a:t>
              </a:r>
              <a:r>
                <a:rPr lang="en-GB" sz="1200" dirty="0">
                  <a:latin typeface="Trebuchet MS" panose="020B0603020202020204" pitchFamily="34" charset="0"/>
                </a:rPr>
                <a:t>reach $10M per attack.</a:t>
              </a:r>
              <a:endParaRPr lang="en-US" sz="1200" dirty="0">
                <a:latin typeface="Trebuchet MS" panose="020B0603020202020204" pitchFamily="34" charset="0"/>
              </a:endParaRPr>
            </a:p>
          </p:txBody>
        </p:sp>
        <p:sp>
          <p:nvSpPr>
            <p:cNvPr id="78" name="Rectangle 77">
              <a:extLst>
                <a:ext uri="{FF2B5EF4-FFF2-40B4-BE49-F238E27FC236}">
                  <a16:creationId xmlns:a16="http://schemas.microsoft.com/office/drawing/2014/main" id="{09040B20-8443-4A24-9476-1446B189BE11}"/>
                </a:ext>
              </a:extLst>
            </p:cNvPr>
            <p:cNvSpPr/>
            <p:nvPr/>
          </p:nvSpPr>
          <p:spPr>
            <a:xfrm>
              <a:off x="7218590"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latin typeface="Trebuchet MS" panose="020B0603020202020204" pitchFamily="34" charset="0"/>
                </a:rPr>
                <a:t>Good reliable IT infrastructure is critical to healthcare operations.</a:t>
              </a:r>
            </a:p>
            <a:p>
              <a:pPr algn="ctr"/>
              <a:endParaRPr lang="en-GB" sz="1200" dirty="0">
                <a:latin typeface="Trebuchet MS" panose="020B0603020202020204" pitchFamily="34" charset="0"/>
              </a:endParaRPr>
            </a:p>
            <a:p>
              <a:pPr algn="ctr"/>
              <a:r>
                <a:rPr lang="en-GB" sz="1200" dirty="0">
                  <a:solidFill>
                    <a:srgbClr val="128FCF"/>
                  </a:solidFill>
                  <a:latin typeface="Trebuchet MS" panose="020B0603020202020204" pitchFamily="34" charset="0"/>
                  <a:hlinkClick r:id="rId23">
                    <a:extLst>
                      <a:ext uri="{A12FA001-AC4F-418D-AE19-62706E023703}">
                        <ahyp:hlinkClr xmlns:ahyp="http://schemas.microsoft.com/office/drawing/2018/hyperlinkcolor" val="tx"/>
                      </a:ext>
                    </a:extLst>
                  </a:hlinkClick>
                </a:rPr>
                <a:t>IT disruption </a:t>
              </a:r>
              <a:r>
                <a:rPr lang="en-GB" sz="1200" dirty="0">
                  <a:latin typeface="Trebuchet MS" panose="020B0603020202020204" pitchFamily="34" charset="0"/>
                </a:rPr>
                <a:t>at the Northern Care Alliance NHS Foundation Trust resulted in one serious incident which involved incorrect information about a patient being sent to a coroner, a report to the trust’s board has revealed.</a:t>
              </a:r>
            </a:p>
            <a:p>
              <a:pPr algn="ctr"/>
              <a:r>
                <a:rPr lang="en-GB" sz="1200" dirty="0">
                  <a:latin typeface="Trebuchet MS" panose="020B0603020202020204" pitchFamily="34" charset="0"/>
                </a:rPr>
                <a:t>Back in May 2022, the trust confirmed it has been experiencing “disruption and instability issues” with some of its IT systems and then later some systems were moved to a “stable platform”.</a:t>
              </a:r>
            </a:p>
            <a:p>
              <a:pPr algn="ctr"/>
              <a:endParaRPr lang="en-GB" sz="1200" dirty="0">
                <a:latin typeface="Trebuchet MS" panose="020B0603020202020204" pitchFamily="34" charset="0"/>
              </a:endParaRPr>
            </a:p>
            <a:p>
              <a:pPr algn="ctr"/>
              <a:r>
                <a:rPr lang="en-GB" sz="1200" dirty="0">
                  <a:latin typeface="Trebuchet MS" panose="020B0603020202020204" pitchFamily="34" charset="0"/>
                </a:rPr>
                <a:t>Guy’s and St Thomas’ NHS Foundation Trust (GSTT) is facing major issues after its </a:t>
              </a:r>
              <a:r>
                <a:rPr lang="en-GB" sz="1200" dirty="0">
                  <a:solidFill>
                    <a:srgbClr val="128FCF"/>
                  </a:solidFill>
                  <a:latin typeface="Trebuchet MS" panose="020B0603020202020204" pitchFamily="34" charset="0"/>
                  <a:hlinkClick r:id="rId24">
                    <a:extLst>
                      <a:ext uri="{A12FA001-AC4F-418D-AE19-62706E023703}">
                        <ahyp:hlinkClr xmlns:ahyp="http://schemas.microsoft.com/office/drawing/2018/hyperlinkcolor" val="tx"/>
                      </a:ext>
                    </a:extLst>
                  </a:hlinkClick>
                </a:rPr>
                <a:t>IT system failed </a:t>
              </a:r>
              <a:r>
                <a:rPr lang="en-GB" sz="1200" dirty="0">
                  <a:latin typeface="Trebuchet MS" panose="020B0603020202020204" pitchFamily="34" charset="0"/>
                </a:rPr>
                <a:t>as a result of the unprecedented high temperatures.</a:t>
              </a:r>
            </a:p>
          </p:txBody>
        </p:sp>
      </p:grpSp>
      <p:grpSp>
        <p:nvGrpSpPr>
          <p:cNvPr id="6" name="Group 5">
            <a:extLst>
              <a:ext uri="{FF2B5EF4-FFF2-40B4-BE49-F238E27FC236}">
                <a16:creationId xmlns:a16="http://schemas.microsoft.com/office/drawing/2014/main" id="{ED00AA60-F6E4-417C-9183-B88883F04A04}"/>
              </a:ext>
            </a:extLst>
          </p:cNvPr>
          <p:cNvGrpSpPr/>
          <p:nvPr/>
        </p:nvGrpSpPr>
        <p:grpSpPr>
          <a:xfrm>
            <a:off x="9375027" y="1179234"/>
            <a:ext cx="1899044" cy="540393"/>
            <a:chOff x="7354748" y="1189676"/>
            <a:chExt cx="1899044" cy="540393"/>
          </a:xfrm>
        </p:grpSpPr>
        <p:sp>
          <p:nvSpPr>
            <p:cNvPr id="76" name="TextBox 75">
              <a:extLst>
                <a:ext uri="{FF2B5EF4-FFF2-40B4-BE49-F238E27FC236}">
                  <a16:creationId xmlns:a16="http://schemas.microsoft.com/office/drawing/2014/main" id="{A06C8FE1-A95D-48F9-87C2-1CCD534406C3}"/>
                </a:ext>
              </a:extLst>
            </p:cNvPr>
            <p:cNvSpPr txBox="1"/>
            <p:nvPr/>
          </p:nvSpPr>
          <p:spPr>
            <a:xfrm>
              <a:off x="7813792" y="1225193"/>
              <a:ext cx="1440000" cy="469359"/>
            </a:xfrm>
            <a:prstGeom prst="rect">
              <a:avLst/>
            </a:prstGeom>
            <a:noFill/>
          </p:spPr>
          <p:txBody>
            <a:bodyPr wrap="square" lIns="0" tIns="0" rIns="0" bIns="0" rtlCol="0">
              <a:spAutoFit/>
            </a:bodyPr>
            <a:lstStyle/>
            <a:p>
              <a:pPr algn="ctr">
                <a:spcAft>
                  <a:spcPts val="300"/>
                </a:spcAft>
              </a:pPr>
              <a:r>
                <a:rPr lang="en-GB" sz="1400" b="1" dirty="0">
                  <a:solidFill>
                    <a:schemeClr val="bg1"/>
                  </a:solidFill>
                  <a:latin typeface="Trebuchet MS" panose="020B0603020202020204" pitchFamily="34" charset="0"/>
                </a:rPr>
                <a:t>IT</a:t>
              </a:r>
            </a:p>
            <a:p>
              <a:pPr algn="ctr">
                <a:spcAft>
                  <a:spcPts val="300"/>
                </a:spcAft>
              </a:pPr>
              <a:r>
                <a:rPr lang="en-GB" sz="1400" b="1" dirty="0">
                  <a:solidFill>
                    <a:schemeClr val="bg1"/>
                  </a:solidFill>
                  <a:latin typeface="Trebuchet MS" panose="020B0603020202020204" pitchFamily="34" charset="0"/>
                </a:rPr>
                <a:t>intelligence</a:t>
              </a:r>
            </a:p>
          </p:txBody>
        </p:sp>
        <p:pic>
          <p:nvPicPr>
            <p:cNvPr id="79" name="Graphic 78">
              <a:extLst>
                <a:ext uri="{FF2B5EF4-FFF2-40B4-BE49-F238E27FC236}">
                  <a16:creationId xmlns:a16="http://schemas.microsoft.com/office/drawing/2014/main" id="{896E53AC-60E1-430F-B158-A183E3AA49F0}"/>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7354748" y="1189676"/>
              <a:ext cx="459043" cy="540393"/>
            </a:xfrm>
            <a:prstGeom prst="rect">
              <a:avLst/>
            </a:prstGeom>
          </p:spPr>
        </p:pic>
      </p:grpSp>
    </p:spTree>
    <p:extLst>
      <p:ext uri="{BB962C8B-B14F-4D97-AF65-F5344CB8AC3E}">
        <p14:creationId xmlns:p14="http://schemas.microsoft.com/office/powerpoint/2010/main" val="542004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053E4D-6C92-C940-B280-F765FE4459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1" name="Rectangle 30">
            <a:extLst>
              <a:ext uri="{FF2B5EF4-FFF2-40B4-BE49-F238E27FC236}">
                <a16:creationId xmlns:a16="http://schemas.microsoft.com/office/drawing/2014/main" id="{C5494A4C-E1D4-814B-B798-79CB2E0D18B5}"/>
              </a:ext>
            </a:extLst>
          </p:cNvPr>
          <p:cNvSpPr/>
          <p:nvPr/>
        </p:nvSpPr>
        <p:spPr>
          <a:xfrm>
            <a:off x="0" y="0"/>
            <a:ext cx="5748728" cy="6858000"/>
          </a:xfrm>
          <a:prstGeom prst="rect">
            <a:avLst/>
          </a:prstGeom>
          <a:solidFill>
            <a:srgbClr val="118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09A35BA-E644-E542-936B-F0D41EA6E670}"/>
              </a:ext>
            </a:extLst>
          </p:cNvPr>
          <p:cNvPicPr>
            <a:picLocks noChangeAspect="1"/>
          </p:cNvPicPr>
          <p:nvPr/>
        </p:nvPicPr>
        <p:blipFill>
          <a:blip r:embed="rId4"/>
          <a:stretch>
            <a:fillRect/>
          </a:stretch>
        </p:blipFill>
        <p:spPr>
          <a:xfrm>
            <a:off x="0" y="6226581"/>
            <a:ext cx="12192000" cy="317500"/>
          </a:xfrm>
          <a:prstGeom prst="rect">
            <a:avLst/>
          </a:prstGeom>
        </p:spPr>
      </p:pic>
      <p:sp>
        <p:nvSpPr>
          <p:cNvPr id="14" name="TextBox 13">
            <a:extLst>
              <a:ext uri="{FF2B5EF4-FFF2-40B4-BE49-F238E27FC236}">
                <a16:creationId xmlns:a16="http://schemas.microsoft.com/office/drawing/2014/main" id="{BC194EE9-9B4B-8140-A4FE-E4D90DAEF67F}"/>
              </a:ext>
            </a:extLst>
          </p:cNvPr>
          <p:cNvSpPr txBox="1"/>
          <p:nvPr/>
        </p:nvSpPr>
        <p:spPr>
          <a:xfrm>
            <a:off x="403727" y="452363"/>
            <a:ext cx="6139480" cy="523220"/>
          </a:xfrm>
          <a:prstGeom prst="rect">
            <a:avLst/>
          </a:prstGeom>
          <a:noFill/>
        </p:spPr>
        <p:txBody>
          <a:bodyPr wrap="square" rtlCol="0">
            <a:spAutoFit/>
          </a:bodyPr>
          <a:lstStyle/>
          <a:p>
            <a:r>
              <a:rPr lang="en-GB" sz="2800">
                <a:solidFill>
                  <a:schemeClr val="bg1"/>
                </a:solidFill>
                <a:latin typeface="+mj-lt"/>
              </a:rPr>
              <a:t>In summary</a:t>
            </a:r>
          </a:p>
        </p:txBody>
      </p:sp>
      <p:cxnSp>
        <p:nvCxnSpPr>
          <p:cNvPr id="16" name="Straight Connector 15">
            <a:extLst>
              <a:ext uri="{FF2B5EF4-FFF2-40B4-BE49-F238E27FC236}">
                <a16:creationId xmlns:a16="http://schemas.microsoft.com/office/drawing/2014/main" id="{A05CFC34-A292-A84B-9902-2A5E580BC6E4}"/>
              </a:ext>
            </a:extLst>
          </p:cNvPr>
          <p:cNvCxnSpPr>
            <a:cxnSpLocks/>
          </p:cNvCxnSpPr>
          <p:nvPr/>
        </p:nvCxnSpPr>
        <p:spPr>
          <a:xfrm>
            <a:off x="487180" y="966866"/>
            <a:ext cx="5097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C8A8535-1254-5549-B65D-5174F69D0A4E}"/>
              </a:ext>
            </a:extLst>
          </p:cNvPr>
          <p:cNvSpPr/>
          <p:nvPr/>
        </p:nvSpPr>
        <p:spPr>
          <a:xfrm>
            <a:off x="403727" y="1733549"/>
            <a:ext cx="4150486" cy="4227119"/>
          </a:xfrm>
          <a:prstGeom prst="rect">
            <a:avLst/>
          </a:prstGeom>
        </p:spPr>
        <p:txBody>
          <a:bodyPr wrap="square">
            <a:spAutoFit/>
          </a:bodyPr>
          <a:lstStyle/>
          <a:p>
            <a:pPr>
              <a:lnSpc>
                <a:spcPts val="2120"/>
              </a:lnSpc>
              <a:spcAft>
                <a:spcPts val="1500"/>
              </a:spcAft>
            </a:pPr>
            <a:r>
              <a:rPr lang="en-GB" sz="1600" b="1" dirty="0">
                <a:solidFill>
                  <a:schemeClr val="bg1"/>
                </a:solidFill>
                <a:cs typeface="Futura Medium" panose="020B0602020204020303" pitchFamily="34" charset="-79"/>
              </a:rPr>
              <a:t>To evolve and deliver, healthcare organisations need to innovate: </a:t>
            </a:r>
            <a:r>
              <a:rPr lang="en-GB" sz="1600" dirty="0">
                <a:solidFill>
                  <a:schemeClr val="bg1"/>
                </a:solidFill>
              </a:rPr>
              <a:t>innovate to create brilliant patient experiences, enable better patient pathways, improve operations and take advantage of rapid developments in medical technology. </a:t>
            </a:r>
          </a:p>
          <a:p>
            <a:pPr>
              <a:lnSpc>
                <a:spcPts val="2120"/>
              </a:lnSpc>
              <a:spcAft>
                <a:spcPts val="1500"/>
              </a:spcAft>
            </a:pPr>
            <a:r>
              <a:rPr lang="en-GB" sz="1600" dirty="0">
                <a:solidFill>
                  <a:schemeClr val="bg1"/>
                </a:solidFill>
              </a:rPr>
              <a:t>The COVID-19 pandemic has accelerated digital transformation by three to four years, and highlighted the need for operational resilience in the new normal.</a:t>
            </a:r>
          </a:p>
          <a:p>
            <a:pPr>
              <a:lnSpc>
                <a:spcPts val="2120"/>
              </a:lnSpc>
              <a:spcAft>
                <a:spcPts val="1200"/>
              </a:spcAft>
            </a:pPr>
            <a:r>
              <a:rPr lang="en-GB" sz="1600" dirty="0">
                <a:solidFill>
                  <a:schemeClr val="bg1"/>
                </a:solidFill>
              </a:rPr>
              <a:t>All innovation needs to be underpinned by</a:t>
            </a:r>
            <a:br>
              <a:rPr lang="en-GB" sz="1600" dirty="0">
                <a:solidFill>
                  <a:schemeClr val="bg1"/>
                </a:solidFill>
              </a:rPr>
            </a:br>
            <a:r>
              <a:rPr lang="en-GB" sz="1600" dirty="0">
                <a:solidFill>
                  <a:schemeClr val="bg1"/>
                </a:solidFill>
              </a:rPr>
              <a:t>a modern infrastructure that can adapt to your changing needs, securely and cost efficiently.</a:t>
            </a:r>
          </a:p>
        </p:txBody>
      </p:sp>
      <p:pic>
        <p:nvPicPr>
          <p:cNvPr id="3" name="Picture 2">
            <a:extLst>
              <a:ext uri="{FF2B5EF4-FFF2-40B4-BE49-F238E27FC236}">
                <a16:creationId xmlns:a16="http://schemas.microsoft.com/office/drawing/2014/main" id="{99992D89-5496-D443-9274-054953CAE4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83948" y="0"/>
            <a:ext cx="7150608" cy="6858000"/>
          </a:xfrm>
          <a:prstGeom prst="rect">
            <a:avLst/>
          </a:prstGeom>
        </p:spPr>
      </p:pic>
    </p:spTree>
    <p:extLst>
      <p:ext uri="{BB962C8B-B14F-4D97-AF65-F5344CB8AC3E}">
        <p14:creationId xmlns:p14="http://schemas.microsoft.com/office/powerpoint/2010/main" val="284230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Softcat palette">
      <a:dk1>
        <a:sysClr val="windowText" lastClr="000000"/>
      </a:dk1>
      <a:lt1>
        <a:sysClr val="window" lastClr="FFFFFF"/>
      </a:lt1>
      <a:dk2>
        <a:srgbClr val="915DA3"/>
      </a:dk2>
      <a:lt2>
        <a:srgbClr val="068FCF"/>
      </a:lt2>
      <a:accent1>
        <a:srgbClr val="CC5299"/>
      </a:accent1>
      <a:accent2>
        <a:srgbClr val="FBBD56"/>
      </a:accent2>
      <a:accent3>
        <a:srgbClr val="BED140"/>
      </a:accent3>
      <a:accent4>
        <a:srgbClr val="7B4783"/>
      </a:accent4>
      <a:accent5>
        <a:srgbClr val="00ACA2"/>
      </a:accent5>
      <a:accent6>
        <a:srgbClr val="006962"/>
      </a:accent6>
      <a:hlink>
        <a:srgbClr val="585858"/>
      </a:hlink>
      <a:folHlink>
        <a:srgbClr val="00000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C Theme">
  <a:themeElements>
    <a:clrScheme name="SOFTCAT#3">
      <a:dk1>
        <a:srgbClr val="000000"/>
      </a:dk1>
      <a:lt1>
        <a:srgbClr val="FFFFFF"/>
      </a:lt1>
      <a:dk2>
        <a:srgbClr val="4A2656"/>
      </a:dk2>
      <a:lt2>
        <a:srgbClr val="979797"/>
      </a:lt2>
      <a:accent1>
        <a:srgbClr val="915DA7"/>
      </a:accent1>
      <a:accent2>
        <a:srgbClr val="D0509D"/>
      </a:accent2>
      <a:accent3>
        <a:srgbClr val="1891D1"/>
      </a:accent3>
      <a:accent4>
        <a:srgbClr val="FFC81C"/>
      </a:accent4>
      <a:accent5>
        <a:srgbClr val="B3D452"/>
      </a:accent5>
      <a:accent6>
        <a:srgbClr val="00ACA1"/>
      </a:accent6>
      <a:hlink>
        <a:srgbClr val="0B95D4"/>
      </a:hlink>
      <a:folHlink>
        <a:srgbClr val="BF4E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46800" tIns="64800" rIns="46800" bIns="64800" numCol="1" anchor="ctr" anchorCtr="0" compatLnSpc="1">
        <a:prstTxWarp prst="textNoShape">
          <a:avLst/>
        </a:prstTxWarp>
      </a:bodyPr>
      <a:lstStyle>
        <a:def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defRPr kumimoji="0" lang="en-US" sz="1200" b="0" i="0" u="none" strike="noStrike" cap="none" normalizeH="0" baseline="0" smtClean="0">
            <a:ln>
              <a:noFill/>
            </a:ln>
            <a:solidFill>
              <a:schemeClr val="tx1"/>
            </a:solidFill>
            <a:effectLst/>
            <a:latin typeface="Credit Suisse Type Roman" pitchFamily="34"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46800" tIns="64800" rIns="46800" bIns="64800" numCol="1" anchor="ctr" anchorCtr="0" compatLnSpc="1">
        <a:prstTxWarp prst="textNoShape">
          <a:avLst/>
        </a:prstTxWarp>
      </a:bodyPr>
      <a:lstStyle>
        <a:def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defRPr kumimoji="0" lang="en-US" sz="1200" b="0" i="0" u="none" strike="noStrike" cap="none" normalizeH="0" baseline="0" smtClean="0">
            <a:ln>
              <a:noFill/>
            </a:ln>
            <a:solidFill>
              <a:schemeClr val="tx1"/>
            </a:solidFill>
            <a:effectLst/>
            <a:latin typeface="Credit Suisse Type Roman" pitchFamily="34" charset="0"/>
          </a:defRPr>
        </a:defPPr>
      </a:lstStyle>
    </a:lnDef>
  </a:objectDefaults>
  <a:extraClrSchemeLst>
    <a:extraClrScheme>
      <a:clrScheme name="FlysheetAndBody 1">
        <a:dk1>
          <a:srgbClr val="000000"/>
        </a:dk1>
        <a:lt1>
          <a:srgbClr val="FFFFFF"/>
        </a:lt1>
        <a:dk2>
          <a:srgbClr val="7898B3"/>
        </a:dk2>
        <a:lt2>
          <a:srgbClr val="C8C1BC"/>
        </a:lt2>
        <a:accent1>
          <a:srgbClr val="255B89"/>
        </a:accent1>
        <a:accent2>
          <a:srgbClr val="91867E"/>
        </a:accent2>
        <a:accent3>
          <a:srgbClr val="FFFFFF"/>
        </a:accent3>
        <a:accent4>
          <a:srgbClr val="000000"/>
        </a:accent4>
        <a:accent5>
          <a:srgbClr val="ACB5C4"/>
        </a:accent5>
        <a:accent6>
          <a:srgbClr val="837972"/>
        </a:accent6>
        <a:hlink>
          <a:srgbClr val="9D0E2D"/>
        </a:hlink>
        <a:folHlink>
          <a:srgbClr val="6CCBE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C Theme" id="{C3DD5F9F-3DF3-4CDC-8965-6E17CD9E2E77}" vid="{EE74EDA8-11B5-4104-862D-FFC54EBD48D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6a254dd-6ac7-40c4-97d7-aeba50659f60">
      <UserInfo>
        <DisplayName>Tom Jones</DisplayName>
        <AccountId>335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CEAA3ED83769418C6506B85F838786" ma:contentTypeVersion="6" ma:contentTypeDescription="Create a new document." ma:contentTypeScope="" ma:versionID="fd9be40d3644a995432639a4e147884f">
  <xsd:schema xmlns:xsd="http://www.w3.org/2001/XMLSchema" xmlns:xs="http://www.w3.org/2001/XMLSchema" xmlns:p="http://schemas.microsoft.com/office/2006/metadata/properties" xmlns:ns2="297d1787-6fdc-4a11-bf72-380025fd1097" xmlns:ns3="36a254dd-6ac7-40c4-97d7-aeba50659f60" targetNamespace="http://schemas.microsoft.com/office/2006/metadata/properties" ma:root="true" ma:fieldsID="b98c0017e70c34eb00658bfa942b240f" ns2:_="" ns3:_="">
    <xsd:import namespace="297d1787-6fdc-4a11-bf72-380025fd1097"/>
    <xsd:import namespace="36a254dd-6ac7-40c4-97d7-aeba50659f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7d1787-6fdc-4a11-bf72-380025fd10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6a254dd-6ac7-40c4-97d7-aeba50659f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C54268-A7A4-4EAB-9C46-F0F57D5B698D}">
  <ds:schemaRefs>
    <ds:schemaRef ds:uri="http://schemas.microsoft.com/sharepoint/v3/contenttype/forms"/>
  </ds:schemaRefs>
</ds:datastoreItem>
</file>

<file path=customXml/itemProps2.xml><?xml version="1.0" encoding="utf-8"?>
<ds:datastoreItem xmlns:ds="http://schemas.openxmlformats.org/officeDocument/2006/customXml" ds:itemID="{BE9B7119-C887-408D-8E22-ED221F1234A9}">
  <ds:schemaRefs>
    <ds:schemaRef ds:uri="http://purl.org/dc/elements/1.1/"/>
    <ds:schemaRef ds:uri="http://purl.org/dc/dcmitype/"/>
    <ds:schemaRef ds:uri="36a254dd-6ac7-40c4-97d7-aeba50659f60"/>
    <ds:schemaRef ds:uri="http://schemas.microsoft.com/office/2006/documentManagement/types"/>
    <ds:schemaRef ds:uri="http://www.w3.org/XML/1998/namespace"/>
    <ds:schemaRef ds:uri="http://purl.org/dc/terms/"/>
    <ds:schemaRef ds:uri="http://schemas.microsoft.com/office/infopath/2007/PartnerControls"/>
    <ds:schemaRef ds:uri="http://schemas.microsoft.com/office/2006/metadata/properties"/>
    <ds:schemaRef ds:uri="http://schemas.openxmlformats.org/package/2006/metadata/core-properties"/>
    <ds:schemaRef ds:uri="297d1787-6fdc-4a11-bf72-380025fd1097"/>
  </ds:schemaRefs>
</ds:datastoreItem>
</file>

<file path=customXml/itemProps3.xml><?xml version="1.0" encoding="utf-8"?>
<ds:datastoreItem xmlns:ds="http://schemas.openxmlformats.org/officeDocument/2006/customXml" ds:itemID="{C806B5EC-4F29-493D-8D23-062FC2E00F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7d1787-6fdc-4a11-bf72-380025fd1097"/>
    <ds:schemaRef ds:uri="36a254dd-6ac7-40c4-97d7-aeba50659f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2539</TotalTime>
  <Words>3809</Words>
  <Application>Microsoft Office PowerPoint</Application>
  <PresentationFormat>Widescreen</PresentationFormat>
  <Paragraphs>287</Paragraphs>
  <Slides>10</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Calibri</vt:lpstr>
      <vt:lpstr>Courier New</vt:lpstr>
      <vt:lpstr>Credit Suisse Type Roman</vt:lpstr>
      <vt:lpstr>Proxima Nova</vt:lpstr>
      <vt:lpstr>Trebuchet MS</vt:lpstr>
      <vt:lpstr>Wingdings</vt:lpstr>
      <vt:lpstr>1_Office Theme</vt:lpstr>
      <vt:lpstr>SC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Dylan Foster-Edwards</dc:creator>
  <cp:lastModifiedBy>Jeremy Griggs</cp:lastModifiedBy>
  <cp:revision>10</cp:revision>
  <cp:lastPrinted>2019-09-09T13:55:52Z</cp:lastPrinted>
  <dcterms:modified xsi:type="dcterms:W3CDTF">2022-09-02T14:33:03Z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0x01010026CEAA3ED83769418C6506B85F838786</vt:lpwstr>
  </property>
  <property fmtid="{D5CDD505-2E9C-101B-9397-08002B2CF9AE}" pid="3" name="_dlc_DocIdItemGuid">
    <vt:lpwstr>a7094d27-8466-4a97-a503-d0643929be56</vt:lpwstr>
  </property>
  <property fmtid="{D5CDD505-2E9C-101B-9397-08002B2CF9AE}" pid="4" name="AuthorIds_UIVersion_6144">
    <vt:lpwstr>13</vt:lpwstr>
  </property>
  <property fmtid="{D5CDD505-2E9C-101B-9397-08002B2CF9AE}" pid="5" name="MSIP_Label_7fce863d-7cc9-456a-9404-bbebbb1d789e_Enabled">
    <vt:lpwstr>True</vt:lpwstr>
  </property>
  <property fmtid="{D5CDD505-2E9C-101B-9397-08002B2CF9AE}" pid="6" name="MSIP_Label_7fce863d-7cc9-456a-9404-bbebbb1d789e_SiteId">
    <vt:lpwstr>c3d431f1-3e02-4c62-a825-79cd8f9e2053</vt:lpwstr>
  </property>
  <property fmtid="{D5CDD505-2E9C-101B-9397-08002B2CF9AE}" pid="7" name="MSIP_Label_7fce863d-7cc9-456a-9404-bbebbb1d789e_Owner">
    <vt:lpwstr>JackDo@Softcat.com</vt:lpwstr>
  </property>
  <property fmtid="{D5CDD505-2E9C-101B-9397-08002B2CF9AE}" pid="8" name="MSIP_Label_7fce863d-7cc9-456a-9404-bbebbb1d789e_SetDate">
    <vt:lpwstr>2020-02-12T08:54:33.9415443Z</vt:lpwstr>
  </property>
  <property fmtid="{D5CDD505-2E9C-101B-9397-08002B2CF9AE}" pid="9" name="MSIP_Label_7fce863d-7cc9-456a-9404-bbebbb1d789e_Name">
    <vt:lpwstr>Public</vt:lpwstr>
  </property>
  <property fmtid="{D5CDD505-2E9C-101B-9397-08002B2CF9AE}" pid="10" name="MSIP_Label_7fce863d-7cc9-456a-9404-bbebbb1d789e_Application">
    <vt:lpwstr>Microsoft Azure Information Protection</vt:lpwstr>
  </property>
  <property fmtid="{D5CDD505-2E9C-101B-9397-08002B2CF9AE}" pid="11" name="MSIP_Label_7fce863d-7cc9-456a-9404-bbebbb1d789e_Extended_MSFT_Method">
    <vt:lpwstr>Manual</vt:lpwstr>
  </property>
  <property fmtid="{D5CDD505-2E9C-101B-9397-08002B2CF9AE}" pid="12" name="Sensitivity">
    <vt:lpwstr>Public</vt:lpwstr>
  </property>
</Properties>
</file>