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60" r:id="rId5"/>
  </p:sldMasterIdLst>
  <p:notesMasterIdLst>
    <p:notesMasterId r:id="rId16"/>
  </p:notesMasterIdLst>
  <p:sldIdLst>
    <p:sldId id="334" r:id="rId6"/>
    <p:sldId id="494" r:id="rId7"/>
    <p:sldId id="491" r:id="rId8"/>
    <p:sldId id="501" r:id="rId9"/>
    <p:sldId id="492" r:id="rId10"/>
    <p:sldId id="500" r:id="rId11"/>
    <p:sldId id="490" r:id="rId12"/>
    <p:sldId id="475" r:id="rId13"/>
    <p:sldId id="489" r:id="rId14"/>
    <p:sldId id="481" r:id="rId1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061" userDrawn="1">
          <p15:clr>
            <a:srgbClr val="A4A3A4"/>
          </p15:clr>
        </p15:guide>
        <p15:guide id="3" orient="horz" pos="1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Ulrichova" initials="LU" lastIdx="10" clrIdx="0">
    <p:extLst>
      <p:ext uri="{19B8F6BF-5375-455C-9EA6-DF929625EA0E}">
        <p15:presenceInfo xmlns:p15="http://schemas.microsoft.com/office/powerpoint/2012/main" userId="S::lenka.ulrichova@differentiated.co.uk::9b483e27-3f76-4c1b-baa6-f074fc1ea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C"/>
    <a:srgbClr val="F7BA5E"/>
    <a:srgbClr val="A33B43"/>
    <a:srgbClr val="6E214E"/>
    <a:srgbClr val="5B3661"/>
    <a:srgbClr val="001946"/>
    <a:srgbClr val="C5484F"/>
    <a:srgbClr val="2B679C"/>
    <a:srgbClr val="CD4A50"/>
    <a:srgbClr val="357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36954-70A1-4333-B6D2-D315476D3418}" v="56" dt="2022-09-05T11:16:32.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snapToGrid="0">
      <p:cViewPr>
        <p:scale>
          <a:sx n="100" d="100"/>
          <a:sy n="100" d="100"/>
        </p:scale>
        <p:origin x="876" y="120"/>
      </p:cViewPr>
      <p:guideLst>
        <p:guide orient="horz" pos="3521"/>
        <p:guide pos="7061"/>
        <p:guide orient="horz" pos="1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Griggs" userId="91682ee4e611b417" providerId="LiveId" clId="{19A36954-70A1-4333-B6D2-D315476D3418}"/>
    <pc:docChg chg="undo custSel modSld">
      <pc:chgData name="Jeremy Griggs" userId="91682ee4e611b417" providerId="LiveId" clId="{19A36954-70A1-4333-B6D2-D315476D3418}" dt="2022-09-05T11:23:22.030" v="2148" actId="20577"/>
      <pc:docMkLst>
        <pc:docMk/>
      </pc:docMkLst>
      <pc:sldChg chg="modSp mod modNotesTx">
        <pc:chgData name="Jeremy Griggs" userId="91682ee4e611b417" providerId="LiveId" clId="{19A36954-70A1-4333-B6D2-D315476D3418}" dt="2022-05-18T10:10:55.479" v="1150" actId="2711"/>
        <pc:sldMkLst>
          <pc:docMk/>
          <pc:sldMk cId="2301363738" sldId="334"/>
        </pc:sldMkLst>
        <pc:spChg chg="mod">
          <ac:chgData name="Jeremy Griggs" userId="91682ee4e611b417" providerId="LiveId" clId="{19A36954-70A1-4333-B6D2-D315476D3418}" dt="2022-05-16T13:27:20.355" v="1149" actId="6549"/>
          <ac:spMkLst>
            <pc:docMk/>
            <pc:sldMk cId="2301363738" sldId="334"/>
            <ac:spMk id="2" creationId="{220B6560-B3E3-4A40-8A3A-7F29F4C5D8A7}"/>
          </ac:spMkLst>
        </pc:spChg>
      </pc:sldChg>
      <pc:sldChg chg="modSp mod modNotesTx">
        <pc:chgData name="Jeremy Griggs" userId="91682ee4e611b417" providerId="LiveId" clId="{19A36954-70A1-4333-B6D2-D315476D3418}" dt="2022-09-05T11:21:14.560" v="2111" actId="20577"/>
        <pc:sldMkLst>
          <pc:docMk/>
          <pc:sldMk cId="542004905" sldId="475"/>
        </pc:sldMkLst>
        <pc:spChg chg="mod">
          <ac:chgData name="Jeremy Griggs" userId="91682ee4e611b417" providerId="LiveId" clId="{19A36954-70A1-4333-B6D2-D315476D3418}" dt="2022-09-05T11:19:09.218" v="2091" actId="20577"/>
          <ac:spMkLst>
            <pc:docMk/>
            <pc:sldMk cId="542004905" sldId="475"/>
            <ac:spMk id="34" creationId="{342C37E8-75AA-478C-8C8F-F394B0BB5D91}"/>
          </ac:spMkLst>
        </pc:spChg>
        <pc:spChg chg="mod">
          <ac:chgData name="Jeremy Griggs" userId="91682ee4e611b417" providerId="LiveId" clId="{19A36954-70A1-4333-B6D2-D315476D3418}" dt="2022-09-05T11:17:19.600" v="2057" actId="20577"/>
          <ac:spMkLst>
            <pc:docMk/>
            <pc:sldMk cId="542004905" sldId="475"/>
            <ac:spMk id="35" creationId="{715638DE-A84B-45D1-9250-4077595C1B6C}"/>
          </ac:spMkLst>
        </pc:spChg>
        <pc:spChg chg="mod">
          <ac:chgData name="Jeremy Griggs" userId="91682ee4e611b417" providerId="LiveId" clId="{19A36954-70A1-4333-B6D2-D315476D3418}" dt="2022-09-05T11:21:12.340" v="2110" actId="20577"/>
          <ac:spMkLst>
            <pc:docMk/>
            <pc:sldMk cId="542004905" sldId="475"/>
            <ac:spMk id="75" creationId="{22FCBD54-6078-4254-A388-FA8232588A2C}"/>
          </ac:spMkLst>
        </pc:spChg>
        <pc:spChg chg="mod">
          <ac:chgData name="Jeremy Griggs" userId="91682ee4e611b417" providerId="LiveId" clId="{19A36954-70A1-4333-B6D2-D315476D3418}" dt="2022-09-05T11:21:14.560" v="2111" actId="20577"/>
          <ac:spMkLst>
            <pc:docMk/>
            <pc:sldMk cId="542004905" sldId="475"/>
            <ac:spMk id="78" creationId="{09040B20-8443-4A24-9476-1446B189BE11}"/>
          </ac:spMkLst>
        </pc:spChg>
      </pc:sldChg>
      <pc:sldChg chg="modNotesTx">
        <pc:chgData name="Jeremy Griggs" userId="91682ee4e611b417" providerId="LiveId" clId="{19A36954-70A1-4333-B6D2-D315476D3418}" dt="2022-05-18T10:12:28.021" v="1158" actId="2711"/>
        <pc:sldMkLst>
          <pc:docMk/>
          <pc:sldMk cId="473960608" sldId="490"/>
        </pc:sldMkLst>
      </pc:sldChg>
      <pc:sldChg chg="modNotesTx">
        <pc:chgData name="Jeremy Griggs" userId="91682ee4e611b417" providerId="LiveId" clId="{19A36954-70A1-4333-B6D2-D315476D3418}" dt="2022-05-18T10:11:18.616" v="1152" actId="2711"/>
        <pc:sldMkLst>
          <pc:docMk/>
          <pc:sldMk cId="2841365374" sldId="491"/>
        </pc:sldMkLst>
      </pc:sldChg>
      <pc:sldChg chg="modNotesTx">
        <pc:chgData name="Jeremy Griggs" userId="91682ee4e611b417" providerId="LiveId" clId="{19A36954-70A1-4333-B6D2-D315476D3418}" dt="2022-05-18T10:11:51.118" v="1155" actId="2711"/>
        <pc:sldMkLst>
          <pc:docMk/>
          <pc:sldMk cId="2458538735" sldId="492"/>
        </pc:sldMkLst>
      </pc:sldChg>
      <pc:sldChg chg="modSp mod modNotesTx">
        <pc:chgData name="Jeremy Griggs" userId="91682ee4e611b417" providerId="LiveId" clId="{19A36954-70A1-4333-B6D2-D315476D3418}" dt="2022-05-18T10:11:05.674" v="1151" actId="2711"/>
        <pc:sldMkLst>
          <pc:docMk/>
          <pc:sldMk cId="2300657660" sldId="494"/>
        </pc:sldMkLst>
        <pc:spChg chg="mod">
          <ac:chgData name="Jeremy Griggs" userId="91682ee4e611b417" providerId="LiveId" clId="{19A36954-70A1-4333-B6D2-D315476D3418}" dt="2022-05-16T13:22:06.377" v="1079" actId="20577"/>
          <ac:spMkLst>
            <pc:docMk/>
            <pc:sldMk cId="2300657660" sldId="494"/>
            <ac:spMk id="3" creationId="{0068CEB6-EA57-464B-9969-7645C50E0C1C}"/>
          </ac:spMkLst>
        </pc:spChg>
      </pc:sldChg>
      <pc:sldChg chg="modSp mod modNotesTx">
        <pc:chgData name="Jeremy Griggs" userId="91682ee4e611b417" providerId="LiveId" clId="{19A36954-70A1-4333-B6D2-D315476D3418}" dt="2022-09-05T11:20:15.537" v="2109" actId="20577"/>
        <pc:sldMkLst>
          <pc:docMk/>
          <pc:sldMk cId="3590533316" sldId="500"/>
        </pc:sldMkLst>
        <pc:spChg chg="mod">
          <ac:chgData name="Jeremy Griggs" userId="91682ee4e611b417" providerId="LiveId" clId="{19A36954-70A1-4333-B6D2-D315476D3418}" dt="2022-09-05T10:32:10.289" v="1758" actId="20577"/>
          <ac:spMkLst>
            <pc:docMk/>
            <pc:sldMk cId="3590533316" sldId="500"/>
            <ac:spMk id="34" creationId="{342C37E8-75AA-478C-8C8F-F394B0BB5D91}"/>
          </ac:spMkLst>
        </pc:spChg>
        <pc:spChg chg="mod">
          <ac:chgData name="Jeremy Griggs" userId="91682ee4e611b417" providerId="LiveId" clId="{19A36954-70A1-4333-B6D2-D315476D3418}" dt="2022-09-05T11:20:15.537" v="2109" actId="20577"/>
          <ac:spMkLst>
            <pc:docMk/>
            <pc:sldMk cId="3590533316" sldId="500"/>
            <ac:spMk id="35" creationId="{715638DE-A84B-45D1-9250-4077595C1B6C}"/>
          </ac:spMkLst>
        </pc:spChg>
        <pc:spChg chg="mod">
          <ac:chgData name="Jeremy Griggs" userId="91682ee4e611b417" providerId="LiveId" clId="{19A36954-70A1-4333-B6D2-D315476D3418}" dt="2022-09-05T11:20:13.306" v="2108" actId="20577"/>
          <ac:spMkLst>
            <pc:docMk/>
            <pc:sldMk cId="3590533316" sldId="500"/>
            <ac:spMk id="75" creationId="{22FCBD54-6078-4254-A388-FA8232588A2C}"/>
          </ac:spMkLst>
        </pc:spChg>
        <pc:spChg chg="mod">
          <ac:chgData name="Jeremy Griggs" userId="91682ee4e611b417" providerId="LiveId" clId="{19A36954-70A1-4333-B6D2-D315476D3418}" dt="2022-09-05T11:09:52.743" v="1966" actId="207"/>
          <ac:spMkLst>
            <pc:docMk/>
            <pc:sldMk cId="3590533316" sldId="500"/>
            <ac:spMk id="78" creationId="{09040B20-8443-4A24-9476-1446B189BE11}"/>
          </ac:spMkLst>
        </pc:spChg>
      </pc:sldChg>
      <pc:sldChg chg="modSp mod modNotesTx">
        <pc:chgData name="Jeremy Griggs" userId="91682ee4e611b417" providerId="LiveId" clId="{19A36954-70A1-4333-B6D2-D315476D3418}" dt="2022-09-05T11:23:22.030" v="2148" actId="20577"/>
        <pc:sldMkLst>
          <pc:docMk/>
          <pc:sldMk cId="3550163182" sldId="501"/>
        </pc:sldMkLst>
        <pc:spChg chg="mod">
          <ac:chgData name="Jeremy Griggs" userId="91682ee4e611b417" providerId="LiveId" clId="{19A36954-70A1-4333-B6D2-D315476D3418}" dt="2022-09-05T11:23:22.030" v="2148" actId="20577"/>
          <ac:spMkLst>
            <pc:docMk/>
            <pc:sldMk cId="3550163182" sldId="501"/>
            <ac:spMk id="36" creationId="{DB8E0FAF-3C23-4193-BE2F-EDB4547C8801}"/>
          </ac:spMkLst>
        </pc:spChg>
        <pc:spChg chg="mod">
          <ac:chgData name="Jeremy Griggs" userId="91682ee4e611b417" providerId="LiveId" clId="{19A36954-70A1-4333-B6D2-D315476D3418}" dt="2022-09-05T11:19:42.445" v="2102" actId="20577"/>
          <ac:spMkLst>
            <pc:docMk/>
            <pc:sldMk cId="3550163182" sldId="501"/>
            <ac:spMk id="38" creationId="{8DE80808-EB0D-4E1B-8B85-0F7769529F80}"/>
          </ac:spMkLst>
        </pc:spChg>
        <pc:spChg chg="mod">
          <ac:chgData name="Jeremy Griggs" userId="91682ee4e611b417" providerId="LiveId" clId="{19A36954-70A1-4333-B6D2-D315476D3418}" dt="2022-09-05T11:03:23.800" v="1872" actId="20577"/>
          <ac:spMkLst>
            <pc:docMk/>
            <pc:sldMk cId="3550163182" sldId="501"/>
            <ac:spMk id="39" creationId="{B8DDC1FE-E17F-4D8D-83D7-193BB4EFE23B}"/>
          </ac:spMkLst>
        </pc:spChg>
        <pc:spChg chg="mod">
          <ac:chgData name="Jeremy Griggs" userId="91682ee4e611b417" providerId="LiveId" clId="{19A36954-70A1-4333-B6D2-D315476D3418}" dt="2022-05-18T10:11:30.642" v="1153" actId="2711"/>
          <ac:spMkLst>
            <pc:docMk/>
            <pc:sldMk cId="3550163182" sldId="501"/>
            <ac:spMk id="40" creationId="{02F73CFE-74DE-4252-AFF5-A22C1A0C7518}"/>
          </ac:spMkLst>
        </pc:spChg>
        <pc:spChg chg="mod">
          <ac:chgData name="Jeremy Griggs" userId="91682ee4e611b417" providerId="LiveId" clId="{19A36954-70A1-4333-B6D2-D315476D3418}" dt="2022-05-18T10:11:30.642" v="1153" actId="2711"/>
          <ac:spMkLst>
            <pc:docMk/>
            <pc:sldMk cId="3550163182" sldId="501"/>
            <ac:spMk id="63" creationId="{0C071807-21D0-402B-B7AF-0338748454A8}"/>
          </ac:spMkLst>
        </pc:spChg>
        <pc:spChg chg="mod">
          <ac:chgData name="Jeremy Griggs" userId="91682ee4e611b417" providerId="LiveId" clId="{19A36954-70A1-4333-B6D2-D315476D3418}" dt="2022-05-18T10:11:30.642" v="1153" actId="2711"/>
          <ac:spMkLst>
            <pc:docMk/>
            <pc:sldMk cId="3550163182" sldId="501"/>
            <ac:spMk id="64" creationId="{3A58D6A9-3DCF-45C6-B7D9-216D366CD84B}"/>
          </ac:spMkLst>
        </pc:spChg>
        <pc:spChg chg="mod">
          <ac:chgData name="Jeremy Griggs" userId="91682ee4e611b417" providerId="LiveId" clId="{19A36954-70A1-4333-B6D2-D315476D3418}" dt="2022-05-18T10:11:30.642" v="1153" actId="2711"/>
          <ac:spMkLst>
            <pc:docMk/>
            <pc:sldMk cId="3550163182" sldId="501"/>
            <ac:spMk id="66" creationId="{7EBF373A-D381-4790-955B-7B8F6F26EB28}"/>
          </ac:spMkLst>
        </pc:spChg>
        <pc:spChg chg="mod">
          <ac:chgData name="Jeremy Griggs" userId="91682ee4e611b417" providerId="LiveId" clId="{19A36954-70A1-4333-B6D2-D315476D3418}" dt="2022-05-18T10:11:30.642" v="1153" actId="2711"/>
          <ac:spMkLst>
            <pc:docMk/>
            <pc:sldMk cId="3550163182" sldId="501"/>
            <ac:spMk id="79" creationId="{566A652F-45D8-4C7F-807E-66D952A59F1E}"/>
          </ac:spMkLst>
        </pc:spChg>
        <pc:spChg chg="mod">
          <ac:chgData name="Jeremy Griggs" userId="91682ee4e611b417" providerId="LiveId" clId="{19A36954-70A1-4333-B6D2-D315476D3418}" dt="2022-09-05T11:18:32.296" v="2074" actId="20577"/>
          <ac:spMkLst>
            <pc:docMk/>
            <pc:sldMk cId="3550163182" sldId="501"/>
            <ac:spMk id="82" creationId="{E16B9DD8-6AC8-46DF-BB85-36DD11832732}"/>
          </ac:spMkLst>
        </pc:spChg>
        <pc:spChg chg="mod">
          <ac:chgData name="Jeremy Griggs" userId="91682ee4e611b417" providerId="LiveId" clId="{19A36954-70A1-4333-B6D2-D315476D3418}" dt="2022-09-05T11:18:34.886" v="2078" actId="20577"/>
          <ac:spMkLst>
            <pc:docMk/>
            <pc:sldMk cId="3550163182" sldId="501"/>
            <ac:spMk id="83" creationId="{448FD7A3-9A35-4C0E-9FBA-425B1AE135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E241699-AF59-4561-9D98-B4B9A5CC2E85}" type="datetimeFigureOut">
              <a:rPr lang="en-GB" smtClean="0"/>
              <a:t>05/09/2022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44500A2-1A37-41CA-951B-2751FAF85F10}" type="slidenum">
              <a:rPr lang="en-GB" smtClean="0"/>
              <a:t>‹#›</a:t>
            </a:fld>
            <a:endParaRPr lang="en-GB"/>
          </a:p>
        </p:txBody>
      </p:sp>
    </p:spTree>
    <p:extLst>
      <p:ext uri="{BB962C8B-B14F-4D97-AF65-F5344CB8AC3E}">
        <p14:creationId xmlns:p14="http://schemas.microsoft.com/office/powerpoint/2010/main" val="9002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Trebuchet MS" panose="020B0603020202020204" pitchFamily="34" charset="0"/>
              </a:rPr>
              <a:t>FRAME,  say something like:</a:t>
            </a:r>
          </a:p>
          <a:p>
            <a:endParaRPr lang="en-GB" b="1" i="1" dirty="0">
              <a:latin typeface="Trebuchet MS" panose="020B0603020202020204" pitchFamily="34" charset="0"/>
            </a:endParaRP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Thanks for giving us an hour of your time, we appreciate how busy you are and if we can give you some time back after this discussion, we certainly will!</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Having been a successful IT partner to many FINANCIAL SERVICES firms for a long time, we are now investing a bit more of our time trying to better understand our FS customers</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So, with that in mind, we’d like to share what, based on our research we think is really going on in your world and the specific challenges you face to maintain and grow your businesses.  We’ll talk about the pressures and challenges you face and of course what we think IT needs to deliver for you. </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We’re not FS experts so there might be a few holes and a few things might be a bit out of date;  Similarly we don’t have time to go into any potential solutions in any technical detail, but we will be happy to cover any of that offline after today</a:t>
            </a:r>
          </a:p>
          <a:p>
            <a:pPr marL="171450" indent="-171450">
              <a:buFont typeface="Arial" panose="020B0604020202020204" pitchFamily="34" charset="0"/>
              <a:buChar char="•"/>
            </a:pPr>
            <a:r>
              <a:rPr lang="en-GB" sz="1200" b="1" kern="1200" dirty="0">
                <a:solidFill>
                  <a:schemeClr val="tx1"/>
                </a:solidFill>
                <a:latin typeface="Trebuchet MS" panose="020B0603020202020204" pitchFamily="34" charset="0"/>
                <a:ea typeface="+mn-ea"/>
                <a:cs typeface="+mn-cs"/>
              </a:rPr>
              <a:t>Our desired outcome</a:t>
            </a:r>
            <a:r>
              <a:rPr lang="en-GB" sz="1200" b="0" kern="1200" dirty="0">
                <a:solidFill>
                  <a:schemeClr val="tx1"/>
                </a:solidFill>
                <a:latin typeface="Trebuchet MS" panose="020B0603020202020204" pitchFamily="34" charset="0"/>
                <a:ea typeface="+mn-ea"/>
                <a:cs typeface="+mn-cs"/>
              </a:rPr>
              <a:t> is simply to  - share our research with you;  </a:t>
            </a:r>
            <a:r>
              <a:rPr lang="en-GB" dirty="0">
                <a:latin typeface="Trebuchet MS" panose="020B0603020202020204" pitchFamily="34" charset="0"/>
              </a:rPr>
              <a:t>explore </a:t>
            </a:r>
            <a:r>
              <a:rPr lang="en-GB" sz="1200" b="0" kern="1200" dirty="0">
                <a:solidFill>
                  <a:schemeClr val="tx1"/>
                </a:solidFill>
                <a:latin typeface="Trebuchet MS" panose="020B0603020202020204" pitchFamily="34" charset="0"/>
                <a:ea typeface="+mn-ea"/>
                <a:cs typeface="+mn-cs"/>
              </a:rPr>
              <a:t>those aspects that resonate with your firm and potentially take away some areas for further discussion.  </a:t>
            </a: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As we are keen to keep improving, we’d ask you to be really open and provide us with constructive feedback so that we can provide a better service to you and our other financial services customers.</a:t>
            </a:r>
          </a:p>
          <a:p>
            <a:pPr marL="171450" indent="-171450">
              <a:buFont typeface="Arial" panose="020B0604020202020204" pitchFamily="34" charset="0"/>
              <a:buChar char="•"/>
            </a:pPr>
            <a:endParaRPr lang="en-GB" sz="1200" b="0" kern="1200" dirty="0">
              <a:solidFill>
                <a:schemeClr val="tx1"/>
              </a:solidFill>
              <a:latin typeface="Trebuchet MS" panose="020B0603020202020204" pitchFamily="34" charset="0"/>
              <a:ea typeface="+mn-ea"/>
              <a:cs typeface="+mn-cs"/>
            </a:endParaRPr>
          </a:p>
          <a:p>
            <a:pPr marL="171450" indent="-171450">
              <a:buFont typeface="Arial" panose="020B0604020202020204" pitchFamily="34" charset="0"/>
              <a:buChar char="•"/>
            </a:pPr>
            <a:endParaRPr lang="en-GB" sz="1200" b="0" kern="1200" dirty="0">
              <a:solidFill>
                <a:schemeClr val="tx1"/>
              </a:solidFill>
              <a:latin typeface="Trebuchet MS" panose="020B0603020202020204" pitchFamily="34" charset="0"/>
              <a:ea typeface="+mn-ea"/>
              <a:cs typeface="+mn-cs"/>
            </a:endParaRPr>
          </a:p>
          <a:p>
            <a:pPr marL="171450" indent="-171450">
              <a:buFont typeface="Arial" panose="020B0604020202020204" pitchFamily="34" charset="0"/>
              <a:buChar char="•"/>
            </a:pPr>
            <a:r>
              <a:rPr lang="en-GB" sz="1200" b="0" kern="1200" dirty="0">
                <a:solidFill>
                  <a:schemeClr val="tx1"/>
                </a:solidFill>
                <a:latin typeface="Trebuchet MS" panose="020B0603020202020204" pitchFamily="34" charset="0"/>
                <a:ea typeface="+mn-ea"/>
                <a:cs typeface="+mn-cs"/>
              </a:rPr>
              <a:t>WHAT WE WILL TALK ABOUT:</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The macro stuff / the mega trends and big changes we have seen in FS </a:t>
            </a:r>
            <a:r>
              <a:rPr lang="en-GB" sz="1200" b="0" kern="1200" dirty="0" err="1">
                <a:solidFill>
                  <a:schemeClr val="tx1"/>
                </a:solidFill>
                <a:latin typeface="Trebuchet MS" panose="020B0603020202020204" pitchFamily="34" charset="0"/>
                <a:ea typeface="+mn-ea"/>
                <a:cs typeface="+mn-cs"/>
              </a:rPr>
              <a:t>esp</a:t>
            </a:r>
            <a:r>
              <a:rPr lang="en-GB" sz="1200" b="0" kern="1200" dirty="0">
                <a:solidFill>
                  <a:schemeClr val="tx1"/>
                </a:solidFill>
                <a:latin typeface="Trebuchet MS" panose="020B0603020202020204" pitchFamily="34" charset="0"/>
                <a:ea typeface="+mn-ea"/>
                <a:cs typeface="+mn-cs"/>
              </a:rPr>
              <a:t> since 2008</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How that has created more localised political drivers and trends in banking &amp; finance</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How these things are shaping transformation  - What is happening and why</a:t>
            </a:r>
          </a:p>
          <a:p>
            <a:pPr marL="685800" lvl="1" indent="-228600">
              <a:buFont typeface="+mj-lt"/>
              <a:buAutoNum type="arabicPeriod"/>
            </a:pPr>
            <a:r>
              <a:rPr lang="en-GB" sz="1200" b="0" kern="1200" dirty="0">
                <a:solidFill>
                  <a:schemeClr val="tx1"/>
                </a:solidFill>
                <a:latin typeface="Trebuchet MS" panose="020B0603020202020204" pitchFamily="34" charset="0"/>
                <a:ea typeface="+mn-ea"/>
                <a:cs typeface="+mn-cs"/>
              </a:rPr>
              <a:t>And of course how investment in technology is helping and changing </a:t>
            </a:r>
          </a:p>
        </p:txBody>
      </p:sp>
      <p:sp>
        <p:nvSpPr>
          <p:cNvPr id="4" name="Slide Number Placeholder 3"/>
          <p:cNvSpPr>
            <a:spLocks noGrp="1"/>
          </p:cNvSpPr>
          <p:nvPr>
            <p:ph type="sldNum" sz="quarter" idx="5"/>
          </p:nvPr>
        </p:nvSpPr>
        <p:spPr/>
        <p:txBody>
          <a:bodyPr/>
          <a:lstStyle/>
          <a:p>
            <a:fld id="{544500A2-1A37-41CA-951B-2751FAF85F10}" type="slidenum">
              <a:rPr lang="en-GB" smtClean="0"/>
              <a:t>1</a:t>
            </a:fld>
            <a:endParaRPr lang="en-GB"/>
          </a:p>
        </p:txBody>
      </p:sp>
    </p:spTree>
    <p:extLst>
      <p:ext uri="{BB962C8B-B14F-4D97-AF65-F5344CB8AC3E}">
        <p14:creationId xmlns:p14="http://schemas.microsoft.com/office/powerpoint/2010/main" val="235396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a:p>
        </p:txBody>
      </p:sp>
      <p:sp>
        <p:nvSpPr>
          <p:cNvPr id="4" name="Slide Number Placeholder 3"/>
          <p:cNvSpPr>
            <a:spLocks noGrp="1"/>
          </p:cNvSpPr>
          <p:nvPr>
            <p:ph type="sldNum" sz="quarter" idx="5"/>
          </p:nvPr>
        </p:nvSpPr>
        <p:spPr/>
        <p:txBody>
          <a:bodyPr/>
          <a:lstStyle/>
          <a:p>
            <a:fld id="{544500A2-1A37-41CA-951B-2751FAF85F10}" type="slidenum">
              <a:rPr lang="en-GB" smtClean="0"/>
              <a:t>10</a:t>
            </a:fld>
            <a:endParaRPr lang="en-GB"/>
          </a:p>
        </p:txBody>
      </p:sp>
    </p:spTree>
    <p:extLst>
      <p:ext uri="{BB962C8B-B14F-4D97-AF65-F5344CB8AC3E}">
        <p14:creationId xmlns:p14="http://schemas.microsoft.com/office/powerpoint/2010/main" val="32718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84138"/>
            <a:ext cx="2725738" cy="1533525"/>
          </a:xfrm>
        </p:spPr>
      </p:sp>
      <p:sp>
        <p:nvSpPr>
          <p:cNvPr id="3" name="Notes Placeholder 2"/>
          <p:cNvSpPr>
            <a:spLocks noGrp="1"/>
          </p:cNvSpPr>
          <p:nvPr>
            <p:ph type="body" idx="1"/>
          </p:nvPr>
        </p:nvSpPr>
        <p:spPr>
          <a:xfrm>
            <a:off x="153102" y="1615519"/>
            <a:ext cx="6514443" cy="8312706"/>
          </a:xfrm>
        </p:spPr>
        <p:txBody>
          <a:bodyPr/>
          <a:lstStyle/>
          <a:p>
            <a:r>
              <a:rPr lang="en-GB" sz="1600" b="1" i="1" dirty="0">
                <a:latin typeface="Trebuchet MS" panose="020B0603020202020204" pitchFamily="34" charset="0"/>
              </a:rPr>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Trebuchet MS" panose="020B0603020202020204" pitchFamily="34" charset="0"/>
            </a:endParaRPr>
          </a:p>
          <a:p>
            <a:r>
              <a:rPr lang="en-GB" sz="1600" b="0" i="0" dirty="0">
                <a:latin typeface="Trebuchet MS" panose="020B0603020202020204" pitchFamily="34" charset="0"/>
              </a:rPr>
              <a:t>These are points for discussion</a:t>
            </a:r>
          </a:p>
          <a:p>
            <a:pPr marL="171450" indent="-171450">
              <a:buFont typeface="Arial" panose="020B0604020202020204" pitchFamily="34" charset="0"/>
              <a:buChar char="•"/>
            </a:pPr>
            <a:r>
              <a:rPr lang="en-GB" sz="1600" b="0" i="0" dirty="0">
                <a:latin typeface="Trebuchet MS" panose="020B0603020202020204" pitchFamily="34" charset="0"/>
              </a:rPr>
              <a:t>D</a:t>
            </a:r>
            <a:r>
              <a:rPr lang="en-GB" sz="1600" dirty="0">
                <a:latin typeface="Trebuchet MS" panose="020B0603020202020204" pitchFamily="34" charset="0"/>
              </a:rPr>
              <a:t>o these subjects or drivers resonate with your customer? </a:t>
            </a:r>
          </a:p>
          <a:p>
            <a:pPr marL="171450" indent="-171450">
              <a:buFont typeface="Arial" panose="020B0604020202020204" pitchFamily="34" charset="0"/>
              <a:buChar char="•"/>
            </a:pPr>
            <a:r>
              <a:rPr lang="en-GB" sz="1600" dirty="0">
                <a:latin typeface="Trebuchet MS" panose="020B0603020202020204" pitchFamily="34" charset="0"/>
              </a:rPr>
              <a:t>To what extent?</a:t>
            </a:r>
          </a:p>
          <a:p>
            <a:pPr fontAlgn="base"/>
            <a:endParaRPr lang="en-GB" sz="1500" dirty="0">
              <a:latin typeface="Trebuchet MS" panose="020B0603020202020204" pitchFamily="34" charset="0"/>
            </a:endParaRPr>
          </a:p>
          <a:p>
            <a:pPr fontAlgn="base"/>
            <a:endParaRPr lang="en-GB" sz="1500" dirty="0">
              <a:latin typeface="Trebuchet MS" panose="020B0603020202020204" pitchFamily="34" charset="0"/>
            </a:endParaRPr>
          </a:p>
          <a:p>
            <a:pPr fontAlgn="base"/>
            <a:r>
              <a:rPr lang="en-GB" sz="1500" dirty="0">
                <a:latin typeface="Trebuchet MS" panose="020B0603020202020204" pitchFamily="34" charset="0"/>
              </a:rPr>
              <a:t>Technological innovation, regulatory reforms and the increasing digitalisation of people’s daily lives are reshaping the financial services landscape. </a:t>
            </a:r>
          </a:p>
          <a:p>
            <a:pPr fontAlgn="base"/>
            <a:endParaRPr lang="en-GB" sz="1500" dirty="0">
              <a:latin typeface="Trebuchet MS" panose="020B0603020202020204" pitchFamily="34" charset="0"/>
            </a:endParaRPr>
          </a:p>
          <a:p>
            <a:pPr marL="285750" indent="-285750" fontAlgn="base">
              <a:buFont typeface="Arial" panose="020B0604020202020204" pitchFamily="34" charset="0"/>
              <a:buChar char="•"/>
            </a:pPr>
            <a:r>
              <a:rPr lang="en-GB" sz="1500" dirty="0">
                <a:latin typeface="Trebuchet MS" panose="020B0603020202020204" pitchFamily="34" charset="0"/>
              </a:rPr>
              <a:t>Technology such as cloud, mobile, contactless payments, mobile wallets, cryptocurrencies such as Bitcoin, blockchain and artificial intelligence are driving digitisation</a:t>
            </a:r>
          </a:p>
          <a:p>
            <a:pPr marL="285750" indent="-285750" fontAlgn="base">
              <a:buFont typeface="Arial" panose="020B0604020202020204" pitchFamily="34" charset="0"/>
              <a:buChar char="•"/>
            </a:pPr>
            <a:endParaRPr lang="en-GB" sz="1500" dirty="0">
              <a:latin typeface="Trebuchet MS" panose="020B0603020202020204" pitchFamily="34" charset="0"/>
            </a:endParaRPr>
          </a:p>
          <a:p>
            <a:pPr marL="285750" indent="-285750" fontAlgn="base">
              <a:buFont typeface="Arial" panose="020B0604020202020204" pitchFamily="34" charset="0"/>
              <a:buChar char="•"/>
            </a:pPr>
            <a:r>
              <a:rPr lang="en-GB" sz="1500" dirty="0">
                <a:latin typeface="Trebuchet MS" panose="020B0603020202020204" pitchFamily="34" charset="0"/>
              </a:rPr>
              <a:t>Regulation such as Open Banking which is </a:t>
            </a:r>
            <a:r>
              <a:rPr lang="en-GB" sz="1600" b="0" dirty="0">
                <a:latin typeface="Trebuchet MS" panose="020B0603020202020204" pitchFamily="34" charset="0"/>
              </a:rPr>
              <a:t>opening-up of the banking system to new competitors</a:t>
            </a:r>
          </a:p>
          <a:p>
            <a:pPr marL="285750" indent="-285750" fontAlgn="base">
              <a:buFont typeface="Arial" panose="020B0604020202020204" pitchFamily="34" charset="0"/>
              <a:buChar char="•"/>
            </a:pPr>
            <a:endParaRPr lang="en-GB" sz="1600" b="0" dirty="0">
              <a:latin typeface="Trebuchet MS" panose="020B0603020202020204" pitchFamily="34" charset="0"/>
            </a:endParaRPr>
          </a:p>
          <a:p>
            <a:pPr marL="285750" indent="-285750" fontAlgn="base">
              <a:buFont typeface="Arial" panose="020B0604020202020204" pitchFamily="34" charset="0"/>
              <a:buChar char="•"/>
            </a:pPr>
            <a:r>
              <a:rPr lang="en-GB" sz="1600" b="0" dirty="0">
                <a:latin typeface="Trebuchet MS" panose="020B0603020202020204" pitchFamily="34" charset="0"/>
              </a:rPr>
              <a:t>Mobile adoption, social media and E-commerce growth are changing consumers perceptions, expectations and behaviour</a:t>
            </a:r>
          </a:p>
          <a:p>
            <a:pPr fontAlgn="base"/>
            <a:endParaRPr lang="en-GB" sz="1600" b="0" dirty="0">
              <a:latin typeface="Trebuchet MS" panose="020B0603020202020204" pitchFamily="34" charset="0"/>
            </a:endParaRPr>
          </a:p>
          <a:p>
            <a:pPr fontAlgn="base"/>
            <a:r>
              <a:rPr lang="en-GB" sz="1500" dirty="0">
                <a:latin typeface="Trebuchet MS" panose="020B0603020202020204" pitchFamily="34" charset="0"/>
              </a:rPr>
              <a:t>New players have entered the market which includes; BIG Tech like Google, Alibaba and WePay and </a:t>
            </a:r>
            <a:r>
              <a:rPr lang="en-GB" sz="1500" dirty="0" err="1">
                <a:latin typeface="Trebuchet MS" panose="020B0603020202020204" pitchFamily="34" charset="0"/>
              </a:rPr>
              <a:t>Neobanks</a:t>
            </a:r>
            <a:r>
              <a:rPr lang="en-GB" sz="1500" dirty="0">
                <a:latin typeface="Trebuchet MS" panose="020B0603020202020204" pitchFamily="34" charset="0"/>
              </a:rPr>
              <a:t> like Starling, </a:t>
            </a:r>
            <a:r>
              <a:rPr lang="en-GB" sz="1500" dirty="0" err="1">
                <a:latin typeface="Trebuchet MS" panose="020B0603020202020204" pitchFamily="34" charset="0"/>
              </a:rPr>
              <a:t>Monzo</a:t>
            </a:r>
            <a:r>
              <a:rPr lang="en-GB" sz="1500" dirty="0">
                <a:latin typeface="Trebuchet MS" panose="020B0603020202020204" pitchFamily="34" charset="0"/>
              </a:rPr>
              <a:t> &amp; </a:t>
            </a:r>
            <a:r>
              <a:rPr lang="en-GB" sz="1500" dirty="0" err="1">
                <a:latin typeface="Trebuchet MS" panose="020B0603020202020204" pitchFamily="34" charset="0"/>
              </a:rPr>
              <a:t>revolut</a:t>
            </a:r>
            <a:r>
              <a:rPr lang="en-GB" sz="1500" dirty="0">
                <a:latin typeface="Trebuchet MS" panose="020B0603020202020204" pitchFamily="34" charset="0"/>
              </a:rPr>
              <a:t>. </a:t>
            </a:r>
          </a:p>
          <a:p>
            <a:pPr fontAlgn="base"/>
            <a:endParaRPr lang="en-GB" sz="1500" dirty="0">
              <a:latin typeface="Trebuchet MS" panose="020B0603020202020204" pitchFamily="34" charset="0"/>
            </a:endParaRPr>
          </a:p>
          <a:p>
            <a:pPr fontAlgn="base"/>
            <a:endParaRPr lang="en-GB" sz="1500" dirty="0">
              <a:latin typeface="Trebuchet MS" panose="020B0603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500" dirty="0">
                <a:latin typeface="Trebuchet MS" panose="020B0603020202020204" pitchFamily="34" charset="0"/>
              </a:rPr>
              <a:t>The COVID-19 pandemic has created a cross-generational shift to digital channels  - online banking, mobile banking, digital payments, mobile wallets. </a:t>
            </a:r>
            <a:r>
              <a:rPr lang="en-GB" sz="1600" b="0" dirty="0">
                <a:latin typeface="Trebuchet MS" panose="020B0603020202020204" pitchFamily="34" charset="0"/>
              </a:rPr>
              <a:t>“THREE YEARS of digital transformation in MONTHS!)</a:t>
            </a:r>
          </a:p>
          <a:p>
            <a:pPr fontAlgn="base"/>
            <a:endParaRPr lang="en-GB" sz="1500" dirty="0">
              <a:latin typeface="Trebuchet MS" panose="020B0603020202020204" pitchFamily="34" charset="0"/>
            </a:endParaRPr>
          </a:p>
          <a:p>
            <a:pPr fontAlgn="base"/>
            <a:endParaRPr lang="en-GB" sz="1500" dirty="0">
              <a:latin typeface="Trebuchet MS" panose="020B0603020202020204" pitchFamily="34" charset="0"/>
            </a:endParaRPr>
          </a:p>
          <a:p>
            <a:pPr fontAlgn="base"/>
            <a:r>
              <a:rPr lang="en-GB" sz="1500" dirty="0">
                <a:latin typeface="Trebuchet MS" panose="020B0603020202020204" pitchFamily="34" charset="0"/>
              </a:rPr>
              <a:t>It has also created a financial crisis that will impact net interest margins and increase credit losses.</a:t>
            </a:r>
          </a:p>
          <a:p>
            <a:pPr fontAlgn="base"/>
            <a:endParaRPr lang="en-GB" sz="1500" dirty="0">
              <a:latin typeface="Trebuchet MS" panose="020B0603020202020204" pitchFamily="34" charset="0"/>
            </a:endParaRPr>
          </a:p>
          <a:p>
            <a:pPr fontAlgn="base"/>
            <a:r>
              <a:rPr lang="en-GB" sz="1500" dirty="0">
                <a:latin typeface="Trebuchet MS" panose="020B0603020202020204" pitchFamily="34" charset="0"/>
              </a:rPr>
              <a:t>The industry is rapidly transforming towards a digital financial ecosystem</a:t>
            </a:r>
          </a:p>
          <a:p>
            <a:pPr fontAlgn="base"/>
            <a:endParaRPr lang="en-GB" sz="1500" dirty="0">
              <a:latin typeface="Trebuchet MS" panose="020B0603020202020204" pitchFamily="34" charset="0"/>
            </a:endParaRPr>
          </a:p>
          <a:p>
            <a:pPr marL="285750" indent="-285750">
              <a:buFont typeface="Arial" panose="020B0604020202020204" pitchFamily="34" charset="0"/>
              <a:buChar char="•"/>
            </a:pPr>
            <a:r>
              <a:rPr lang="en-GB" sz="1400" b="0" dirty="0">
                <a:latin typeface="Trebuchet MS" panose="020B0603020202020204" pitchFamily="34" charset="0"/>
              </a:rPr>
              <a:t>Banks are transforming / having to transform to a digital financial ecosystem</a:t>
            </a:r>
          </a:p>
          <a:p>
            <a:pPr marL="285750" indent="-285750">
              <a:buFont typeface="Arial" panose="020B0604020202020204" pitchFamily="34" charset="0"/>
              <a:buChar char="•"/>
            </a:pPr>
            <a:endParaRPr lang="en-GB" sz="1400" b="0" dirty="0">
              <a:latin typeface="Trebuchet MS" panose="020B0603020202020204" pitchFamily="34" charset="0"/>
            </a:endParaRPr>
          </a:p>
          <a:p>
            <a:pPr marL="285750" indent="-285750">
              <a:buFont typeface="Arial" panose="020B0604020202020204" pitchFamily="34" charset="0"/>
              <a:buChar char="•"/>
            </a:pPr>
            <a:r>
              <a:rPr lang="en-GB" sz="1400" dirty="0">
                <a:latin typeface="Trebuchet MS" panose="020B0603020202020204" pitchFamily="34" charset="0"/>
              </a:rPr>
              <a:t>Widespread adoption of digital is leading towards to mobile-first banking and improving efficiency despite huge issues of legacy IT</a:t>
            </a:r>
          </a:p>
          <a:p>
            <a:endParaRPr lang="en-GB" sz="1400" b="0" dirty="0">
              <a:latin typeface="Trebuchet MS" panose="020B0603020202020204" pitchFamily="34" charset="0"/>
            </a:endParaRPr>
          </a:p>
          <a:p>
            <a:r>
              <a:rPr lang="en-GB" sz="1400" dirty="0">
                <a:latin typeface="Trebuchet MS" panose="020B0603020202020204" pitchFamily="34" charset="0"/>
              </a:rPr>
              <a:t>(Some traditional banks are still running apps on legacy 1970s/80s MF systems!!)</a:t>
            </a:r>
            <a:endParaRPr lang="en-GB" sz="1400" b="0" dirty="0">
              <a:latin typeface="Trebuchet MS" panose="020B0603020202020204" pitchFamily="34" charset="0"/>
            </a:endParaRPr>
          </a:p>
          <a:p>
            <a:endParaRPr lang="en-GB" sz="1400" b="0" dirty="0">
              <a:latin typeface="Trebuchet MS" panose="020B0603020202020204" pitchFamily="34" charset="0"/>
            </a:endParaRPr>
          </a:p>
          <a:p>
            <a:pPr marL="0" indent="0">
              <a:buFont typeface="Arial" panose="020B0604020202020204" pitchFamily="34" charset="0"/>
              <a:buNone/>
            </a:pPr>
            <a:endParaRPr lang="en-GB" sz="1400" b="0" dirty="0">
              <a:latin typeface="Trebuchet MS" panose="020B0603020202020204" pitchFamily="34" charset="0"/>
            </a:endParaRPr>
          </a:p>
          <a:p>
            <a:pPr marL="0" indent="0">
              <a:buFont typeface="Arial" panose="020B0604020202020204" pitchFamily="34" charset="0"/>
              <a:buNone/>
            </a:pPr>
            <a:r>
              <a:rPr lang="en-GB" sz="1400" b="0" dirty="0">
                <a:latin typeface="Trebuchet MS" panose="020B0603020202020204" pitchFamily="34" charset="0"/>
              </a:rPr>
              <a:t>Accelerated by the COVID-19 pandemic, banks needs to move ever faster as the threat of geopolitical tensions, economic headwinds, cybersecurity and </a:t>
            </a:r>
            <a:r>
              <a:rPr lang="en-GB" sz="1400" b="0" dirty="0" err="1">
                <a:latin typeface="Trebuchet MS" panose="020B0603020202020204" pitchFamily="34" charset="0"/>
              </a:rPr>
              <a:t>bigtech</a:t>
            </a:r>
            <a:r>
              <a:rPr lang="en-GB" sz="1400" b="0" dirty="0">
                <a:latin typeface="Trebuchet MS" panose="020B0603020202020204" pitchFamily="34" charset="0"/>
              </a:rPr>
              <a:t>/fintech players could disrupt them at any time.</a:t>
            </a:r>
          </a:p>
          <a:p>
            <a:pPr marL="285750" indent="-285750">
              <a:buFont typeface="Arial" panose="020B0604020202020204" pitchFamily="34" charset="0"/>
              <a:buChar char="•"/>
            </a:pPr>
            <a:endParaRPr lang="en-GB" sz="1400" dirty="0">
              <a:latin typeface="Trebuchet MS" panose="020B0603020202020204" pitchFamily="34" charset="0"/>
            </a:endParaRPr>
          </a:p>
          <a:p>
            <a:endParaRPr lang="en-GB" sz="14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2</a:t>
            </a:fld>
            <a:endParaRPr lang="en-GB"/>
          </a:p>
        </p:txBody>
      </p:sp>
    </p:spTree>
    <p:extLst>
      <p:ext uri="{BB962C8B-B14F-4D97-AF65-F5344CB8AC3E}">
        <p14:creationId xmlns:p14="http://schemas.microsoft.com/office/powerpoint/2010/main" val="11955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04788"/>
            <a:ext cx="3967163" cy="2232025"/>
          </a:xfrm>
        </p:spPr>
      </p:sp>
      <p:sp>
        <p:nvSpPr>
          <p:cNvPr id="3" name="Notes Placeholder 2"/>
          <p:cNvSpPr>
            <a:spLocks noGrp="1"/>
          </p:cNvSpPr>
          <p:nvPr>
            <p:ph type="body" idx="1"/>
          </p:nvPr>
        </p:nvSpPr>
        <p:spPr>
          <a:xfrm>
            <a:off x="108701" y="2437398"/>
            <a:ext cx="6451685" cy="7266990"/>
          </a:xfrm>
        </p:spPr>
        <p:txBody>
          <a:bodyPr/>
          <a:lstStyle/>
          <a:p>
            <a:r>
              <a:rPr lang="en-GB" sz="1400" b="1" i="1" dirty="0">
                <a:latin typeface="Trebuchet MS" panose="020B0603020202020204" pitchFamily="34" charset="0"/>
              </a:rPr>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Trebuchet MS" panose="020B0603020202020204" pitchFamily="34" charset="0"/>
            </a:endParaRPr>
          </a:p>
          <a:p>
            <a:r>
              <a:rPr lang="en-GB" sz="1400" b="0" i="0" dirty="0">
                <a:latin typeface="Trebuchet MS" panose="020B0603020202020204" pitchFamily="34" charset="0"/>
              </a:rPr>
              <a:t>These are points for discussion</a:t>
            </a:r>
          </a:p>
          <a:p>
            <a:pPr marL="171450" indent="-171450">
              <a:buFont typeface="Arial" panose="020B0604020202020204" pitchFamily="34" charset="0"/>
              <a:buChar char="•"/>
            </a:pPr>
            <a:r>
              <a:rPr lang="en-GB" sz="1400" b="0" i="0" dirty="0">
                <a:latin typeface="Trebuchet MS" panose="020B0603020202020204" pitchFamily="34" charset="0"/>
              </a:rPr>
              <a:t>D</a:t>
            </a:r>
            <a:r>
              <a:rPr lang="en-GB" sz="1400" dirty="0">
                <a:latin typeface="Trebuchet MS" panose="020B0603020202020204" pitchFamily="34" charset="0"/>
              </a:rPr>
              <a:t>o these subjects or drivers resonate with your customer? </a:t>
            </a:r>
          </a:p>
          <a:p>
            <a:pPr marL="171450" indent="-171450">
              <a:buFont typeface="Arial" panose="020B0604020202020204" pitchFamily="34" charset="0"/>
              <a:buChar char="•"/>
            </a:pPr>
            <a:r>
              <a:rPr lang="en-GB" sz="1400" dirty="0">
                <a:latin typeface="Trebuchet MS" panose="020B0603020202020204" pitchFamily="34" charset="0"/>
              </a:rPr>
              <a:t>To what extent?</a:t>
            </a:r>
          </a:p>
          <a:p>
            <a:endParaRPr lang="en-GB" sz="1300" dirty="0">
              <a:latin typeface="Trebuchet MS" panose="020B0603020202020204" pitchFamily="34" charset="0"/>
            </a:endParaRPr>
          </a:p>
          <a:p>
            <a:endParaRPr lang="en-GB" sz="13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dirty="0">
                <a:latin typeface="Trebuchet MS" panose="020B0603020202020204" pitchFamily="34" charset="0"/>
              </a:rPr>
              <a:t>Background reading on slide content for context.</a:t>
            </a:r>
          </a:p>
          <a:p>
            <a:endParaRPr lang="en-GB" sz="1300" dirty="0">
              <a:latin typeface="Trebuchet MS" panose="020B0603020202020204" pitchFamily="34" charset="0"/>
            </a:endParaRPr>
          </a:p>
          <a:p>
            <a:r>
              <a:rPr lang="en-GB" sz="1300" dirty="0">
                <a:latin typeface="Trebuchet MS" panose="020B0603020202020204" pitchFamily="34" charset="0"/>
              </a:rPr>
              <a:t>Given the challenges we see, we believe that firms in the industry are under pressure and therefore many of them are on their own journeys towards a digital financial ecosystem. According to </a:t>
            </a:r>
            <a:r>
              <a:rPr lang="en-GB" sz="2000" dirty="0">
                <a:solidFill>
                  <a:srgbClr val="1E8BEB"/>
                </a:solidFill>
                <a:latin typeface="Trebuchet MS" panose="020B0603020202020204" pitchFamily="34" charset="0"/>
              </a:rPr>
              <a:t>The Economist Intelligence Unit in March 2020, 45% of respondents said their strategic response to the COVID crisis was to build a “true digital ecosystem.”</a:t>
            </a:r>
            <a:r>
              <a:rPr lang="en-GB" sz="1300" dirty="0">
                <a:latin typeface="Trebuchet MS" panose="020B0603020202020204" pitchFamily="34" charset="0"/>
              </a:rPr>
              <a:t> </a:t>
            </a:r>
            <a:endParaRPr lang="en-GB" sz="1300" b="1" dirty="0">
              <a:latin typeface="Trebuchet MS" panose="020B0603020202020204" pitchFamily="34" charset="0"/>
            </a:endParaRPr>
          </a:p>
          <a:p>
            <a:endParaRPr lang="en-GB" sz="1300" b="1" dirty="0">
              <a:latin typeface="Trebuchet MS" panose="020B0603020202020204" pitchFamily="34" charset="0"/>
            </a:endParaRPr>
          </a:p>
          <a:p>
            <a:r>
              <a:rPr lang="en-GB" sz="1300" dirty="0">
                <a:latin typeface="Trebuchet MS" panose="020B0603020202020204" pitchFamily="34" charset="0"/>
              </a:rPr>
              <a:t>Some are “born digital” disrupters who respond quickly and innovate but may have less credibility and some are well established traditional firms, who may have credibility but legacy processes and far less agility.</a:t>
            </a:r>
          </a:p>
          <a:p>
            <a:endParaRPr lang="en-GB" sz="1300" dirty="0">
              <a:latin typeface="Trebuchet MS" panose="020B0603020202020204" pitchFamily="34" charset="0"/>
            </a:endParaRPr>
          </a:p>
          <a:p>
            <a:endParaRPr lang="en-GB" sz="1300" b="0" dirty="0">
              <a:latin typeface="Trebuchet MS" panose="020B0603020202020204" pitchFamily="34" charset="0"/>
            </a:endParaRPr>
          </a:p>
          <a:p>
            <a:r>
              <a:rPr lang="en-GB" sz="1300" b="0" dirty="0">
                <a:latin typeface="Trebuchet MS" panose="020B0603020202020204" pitchFamily="34" charset="0"/>
              </a:rPr>
              <a:t>Before we consider any potential IT solutions, let’s just take a moment to walk through what we think the </a:t>
            </a:r>
            <a:r>
              <a:rPr lang="en-GB" sz="1300" b="1" dirty="0">
                <a:latin typeface="Trebuchet MS" panose="020B0603020202020204" pitchFamily="34" charset="0"/>
              </a:rPr>
              <a:t>key pressures on Financial Services firms </a:t>
            </a:r>
            <a:r>
              <a:rPr lang="en-GB" sz="1300" b="0" dirty="0">
                <a:latin typeface="Trebuchet MS" panose="020B0603020202020204" pitchFamily="34" charset="0"/>
              </a:rPr>
              <a:t>are</a:t>
            </a:r>
          </a:p>
          <a:p>
            <a:endParaRPr lang="en-GB" sz="1300" dirty="0">
              <a:latin typeface="Trebuchet MS" panose="020B0603020202020204" pitchFamily="34" charset="0"/>
            </a:endParaRPr>
          </a:p>
          <a:p>
            <a:pPr marL="0" indent="0">
              <a:buNone/>
            </a:pPr>
            <a:r>
              <a:rPr lang="en-GB" sz="1300" b="1" dirty="0">
                <a:latin typeface="Trebuchet MS" panose="020B0603020202020204" pitchFamily="34" charset="0"/>
              </a:rPr>
              <a:t>1. Customer Experience:</a:t>
            </a:r>
            <a:r>
              <a:rPr lang="en-GB" sz="1300" dirty="0">
                <a:latin typeface="Trebuchet MS" panose="020B0603020202020204" pitchFamily="34" charset="0"/>
              </a:rPr>
              <a:t> The growing influence of </a:t>
            </a:r>
            <a:r>
              <a:rPr lang="en-GB" sz="1300" dirty="0" err="1">
                <a:latin typeface="Trebuchet MS" panose="020B0603020202020204" pitchFamily="34" charset="0"/>
              </a:rPr>
              <a:t>BigTechs</a:t>
            </a:r>
            <a:r>
              <a:rPr lang="en-GB" sz="1300" dirty="0">
                <a:latin typeface="Trebuchet MS" panose="020B0603020202020204" pitchFamily="34" charset="0"/>
              </a:rPr>
              <a:t> has raised the bar for customer service and the expectations of consumers.  Research shows that 75% of customers are satisfied with the digital services offered by their challenger bank, compared to 64% for “traditional” banks.  The customer experience is now a key battleground and financial firms, </a:t>
            </a:r>
            <a:r>
              <a:rPr lang="en-GB" sz="1300" dirty="0" err="1">
                <a:latin typeface="Trebuchet MS" panose="020B0603020202020204" pitchFamily="34" charset="0"/>
              </a:rPr>
              <a:t>BigTech</a:t>
            </a:r>
            <a:r>
              <a:rPr lang="en-GB" sz="1300" dirty="0">
                <a:latin typeface="Trebuchet MS" panose="020B0603020202020204" pitchFamily="34" charset="0"/>
              </a:rPr>
              <a:t> and </a:t>
            </a:r>
            <a:r>
              <a:rPr lang="en-GB" sz="1300" dirty="0" err="1">
                <a:latin typeface="Trebuchet MS" panose="020B0603020202020204" pitchFamily="34" charset="0"/>
              </a:rPr>
              <a:t>FinTechs</a:t>
            </a:r>
            <a:r>
              <a:rPr lang="en-GB" sz="1300" dirty="0">
                <a:latin typeface="Trebuchet MS" panose="020B0603020202020204" pitchFamily="34" charset="0"/>
              </a:rPr>
              <a:t> are now battling to be the ‘financial front door’ to digital consumers (banking as a service) and value added provider to businesses.</a:t>
            </a:r>
          </a:p>
          <a:p>
            <a:endParaRPr lang="en-GB" sz="1300" dirty="0">
              <a:latin typeface="Trebuchet MS" panose="020B0603020202020204" pitchFamily="34" charset="0"/>
            </a:endParaRPr>
          </a:p>
          <a:p>
            <a:r>
              <a:rPr lang="en-GB" sz="1300" b="1" dirty="0">
                <a:latin typeface="Trebuchet MS" panose="020B0603020202020204" pitchFamily="34" charset="0"/>
              </a:rPr>
              <a:t>2. Trust &amp; Compliance: </a:t>
            </a:r>
            <a:r>
              <a:rPr lang="en-GB" sz="1300" b="0" dirty="0">
                <a:latin typeface="Trebuchet MS" panose="020B0603020202020204" pitchFamily="34" charset="0"/>
              </a:rPr>
              <a:t>The 2008 financial crisis challenged the trust previously placed in banks. Following 2008 there was much new regulation focused on capital adequacy to avoid future bailouts and the opening up of the banking system to competition (e.g. PSD2, Open Banking. The regulatory burden and compliance costs have increased significantly. Despite this trust has been eroded. In addition concern is rising on fraud and cybersecurity. During the pandemic banks have seen a 35% increase in fraud attempts through digital channels. 25% of Europeans exposed to any fraud suffered financial damage, causing a total loss of around €24bn in 2 years. Financial companies cannot afford not to meet compliance and security standards, their reputation is on the line.</a:t>
            </a:r>
          </a:p>
          <a:p>
            <a:endParaRPr lang="en-GB" sz="1300" b="0" dirty="0">
              <a:latin typeface="Trebuchet MS" panose="020B0603020202020204" pitchFamily="34" charset="0"/>
            </a:endParaRPr>
          </a:p>
          <a:p>
            <a:r>
              <a:rPr lang="en-GB" sz="1300" b="1" dirty="0">
                <a:latin typeface="Trebuchet MS" panose="020B0603020202020204" pitchFamily="34" charset="0"/>
              </a:rPr>
              <a:t>3. Innovation:</a:t>
            </a:r>
            <a:r>
              <a:rPr lang="en-GB" sz="1300" dirty="0">
                <a:latin typeface="Trebuchet MS" panose="020B0603020202020204" pitchFamily="34" charset="0"/>
              </a:rPr>
              <a:t>  Innovation such as Apple Pay, </a:t>
            </a:r>
            <a:r>
              <a:rPr lang="en-GB" sz="1300" dirty="0" err="1">
                <a:latin typeface="Trebuchet MS" panose="020B0603020202020204" pitchFamily="34" charset="0"/>
              </a:rPr>
              <a:t>Wechat</a:t>
            </a:r>
            <a:r>
              <a:rPr lang="en-GB" sz="1300" dirty="0">
                <a:latin typeface="Trebuchet MS" panose="020B0603020202020204" pitchFamily="34" charset="0"/>
              </a:rPr>
              <a:t> Pay, Bitcoin and M-</a:t>
            </a:r>
            <a:r>
              <a:rPr lang="en-GB" sz="1300" dirty="0" err="1">
                <a:latin typeface="Trebuchet MS" panose="020B0603020202020204" pitchFamily="34" charset="0"/>
              </a:rPr>
              <a:t>Pesa</a:t>
            </a:r>
            <a:r>
              <a:rPr lang="en-GB" sz="1300" dirty="0">
                <a:latin typeface="Trebuchet MS" panose="020B0603020202020204" pitchFamily="34" charset="0"/>
              </a:rPr>
              <a:t> have transformed payments, new UK digital </a:t>
            </a:r>
            <a:r>
              <a:rPr lang="en-GB" sz="1300" dirty="0" err="1">
                <a:latin typeface="Trebuchet MS" panose="020B0603020202020204" pitchFamily="34" charset="0"/>
              </a:rPr>
              <a:t>neobanks</a:t>
            </a:r>
            <a:r>
              <a:rPr lang="en-GB" sz="1300" dirty="0">
                <a:latin typeface="Trebuchet MS" panose="020B0603020202020204" pitchFamily="34" charset="0"/>
              </a:rPr>
              <a:t> have tripled their customer base to 20m in 2019 ― a growth rate of 150% which outpaces the 1% for incumbents. Technology provides opportunity for all types of players to disrupt the market.  So failing to innovate is a major issue as banks have been hamstrung by legacy systems, stifling regulations and an inability to change due to lack of expertise and cultural inertia. </a:t>
            </a:r>
          </a:p>
          <a:p>
            <a:endParaRPr lang="en-GB" sz="1300" b="0" dirty="0">
              <a:latin typeface="Trebuchet MS" panose="020B0603020202020204" pitchFamily="34" charset="0"/>
            </a:endParaRPr>
          </a:p>
          <a:p>
            <a:r>
              <a:rPr lang="en-GB" sz="1300" b="1" dirty="0">
                <a:latin typeface="Trebuchet MS" panose="020B0603020202020204" pitchFamily="34" charset="0"/>
              </a:rPr>
              <a:t>4. Efficiency </a:t>
            </a:r>
            <a:r>
              <a:rPr lang="en-GB" sz="1300" dirty="0">
                <a:latin typeface="Trebuchet MS" panose="020B0603020202020204" pitchFamily="34" charset="0"/>
              </a:rPr>
              <a:t>– The Financial market is complex with many steps in the value chain, leading to cost. With margins under pressure and growth being captured by </a:t>
            </a:r>
            <a:r>
              <a:rPr lang="en-GB" sz="1300" dirty="0" err="1">
                <a:latin typeface="Trebuchet MS" panose="020B0603020202020204" pitchFamily="34" charset="0"/>
              </a:rPr>
              <a:t>BigTech</a:t>
            </a:r>
            <a:r>
              <a:rPr lang="en-GB" sz="1300" dirty="0">
                <a:latin typeface="Trebuchet MS" panose="020B0603020202020204" pitchFamily="34" charset="0"/>
              </a:rPr>
              <a:t>, </a:t>
            </a:r>
            <a:r>
              <a:rPr lang="en-GB" sz="1300" dirty="0" err="1">
                <a:latin typeface="Trebuchet MS" panose="020B0603020202020204" pitchFamily="34" charset="0"/>
              </a:rPr>
              <a:t>neobanks</a:t>
            </a:r>
            <a:r>
              <a:rPr lang="en-GB" sz="1300" dirty="0">
                <a:latin typeface="Trebuchet MS" panose="020B0603020202020204" pitchFamily="34" charset="0"/>
              </a:rPr>
              <a:t> &amp; </a:t>
            </a:r>
            <a:r>
              <a:rPr lang="en-GB" sz="1300" dirty="0" err="1">
                <a:latin typeface="Trebuchet MS" panose="020B0603020202020204" pitchFamily="34" charset="0"/>
              </a:rPr>
              <a:t>FinTechs</a:t>
            </a:r>
            <a:r>
              <a:rPr lang="en-GB" sz="1300" dirty="0">
                <a:latin typeface="Trebuchet MS" panose="020B0603020202020204" pitchFamily="34" charset="0"/>
              </a:rPr>
              <a:t>, others need to focus on operational efficiency to reduce costs. Reducing friction and manual work is also key to delivering customer experience. COVID-19 has also highlighted the need for operational resilience and remote working to cope with unexpected risks such as a pandemic.</a:t>
            </a:r>
          </a:p>
          <a:p>
            <a:endParaRPr lang="en-GB" sz="1300" dirty="0">
              <a:latin typeface="Trebuchet MS" panose="020B0603020202020204" pitchFamily="34" charset="0"/>
            </a:endParaRPr>
          </a:p>
          <a:p>
            <a:r>
              <a:rPr lang="en-GB" sz="1300" dirty="0">
                <a:latin typeface="Trebuchet MS" panose="020B0603020202020204" pitchFamily="34" charset="0"/>
              </a:rPr>
              <a:t> </a:t>
            </a:r>
            <a:r>
              <a:rPr lang="en-GB" sz="1200" b="1" dirty="0">
                <a:latin typeface="Trebuchet MS" panose="020B0603020202020204" pitchFamily="34" charset="0"/>
              </a:rPr>
              <a:t>5. Profitability </a:t>
            </a:r>
            <a:r>
              <a:rPr lang="en-GB" sz="1200" dirty="0">
                <a:latin typeface="Trebuchet MS" panose="020B0603020202020204" pitchFamily="34" charset="0"/>
              </a:rPr>
              <a:t>–  Low interest rates (leading to lower net interest margins), rising compliance costs and investments in technology have reduced banks profits. EY reports that only half of the world’s largest 50 banks will achieve double-digit return on equity (ROE) in 2020. As a consequence bank valuations are significantly lower than other industries. The price-to-book (P/B) ratio for banks is 0.93x compared to </a:t>
            </a:r>
            <a:r>
              <a:rPr lang="en-GB" sz="1200" dirty="0" err="1">
                <a:latin typeface="Trebuchet MS" panose="020B0603020202020204" pitchFamily="34" charset="0"/>
              </a:rPr>
              <a:t>BigTech</a:t>
            </a:r>
            <a:r>
              <a:rPr lang="en-GB" sz="1200" dirty="0">
                <a:latin typeface="Trebuchet MS" panose="020B0603020202020204" pitchFamily="34" charset="0"/>
              </a:rPr>
              <a:t> at 10x. The pandemic and disruptive competition will challenge incomes into the future and hence profitability of banks. </a:t>
            </a:r>
          </a:p>
          <a:p>
            <a:endParaRPr lang="en-GB" sz="1200" b="0" dirty="0">
              <a:latin typeface="Trebuchet MS" panose="020B0603020202020204" pitchFamily="34" charset="0"/>
            </a:endParaRPr>
          </a:p>
          <a:p>
            <a:r>
              <a:rPr lang="en-GB" sz="1200" b="0" dirty="0">
                <a:latin typeface="Trebuchet MS" panose="020B0603020202020204" pitchFamily="34" charset="0"/>
              </a:rPr>
              <a:t>These are the drivers which are transforming the financial services industry.</a:t>
            </a:r>
            <a:endParaRPr lang="en-GB" b="0" dirty="0">
              <a:latin typeface="Trebuchet MS" panose="020B0603020202020204" pitchFamily="34" charset="0"/>
            </a:endParaRPr>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3</a:t>
            </a:fld>
            <a:endParaRPr lang="en-GB"/>
          </a:p>
        </p:txBody>
      </p:sp>
    </p:spTree>
    <p:extLst>
      <p:ext uri="{BB962C8B-B14F-4D97-AF65-F5344CB8AC3E}">
        <p14:creationId xmlns:p14="http://schemas.microsoft.com/office/powerpoint/2010/main" val="5138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rebuchet MS" panose="020B0603020202020204" pitchFamily="34" charset="0"/>
                <a:ea typeface="+mn-ea"/>
                <a:cs typeface="+mn-cs"/>
              </a:rPr>
              <a:t>These are the drivers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234950"/>
            <a:ext cx="5953125" cy="3349625"/>
          </a:xfrm>
        </p:spPr>
      </p:sp>
      <p:sp>
        <p:nvSpPr>
          <p:cNvPr id="3" name="Notes Placeholder 2"/>
          <p:cNvSpPr>
            <a:spLocks noGrp="1"/>
          </p:cNvSpPr>
          <p:nvPr>
            <p:ph type="body" idx="1"/>
          </p:nvPr>
        </p:nvSpPr>
        <p:spPr>
          <a:xfrm>
            <a:off x="228746" y="3713192"/>
            <a:ext cx="6438798" cy="3350776"/>
          </a:xfrm>
        </p:spPr>
        <p:txBody>
          <a:bodyPr/>
          <a:lstStyle/>
          <a:p>
            <a:r>
              <a:rPr lang="en-GB" b="1" i="1" dirty="0">
                <a:latin typeface="Trebuchet MS" panose="020B0603020202020204" pitchFamily="34" charset="0"/>
              </a:rPr>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603020202020204" pitchFamily="34" charset="0"/>
            </a:endParaRPr>
          </a:p>
          <a:p>
            <a:r>
              <a:rPr lang="en-GB" b="0" i="0" dirty="0">
                <a:latin typeface="Trebuchet MS" panose="020B0603020202020204" pitchFamily="34" charset="0"/>
              </a:rPr>
              <a:t>These are points for discussion</a:t>
            </a:r>
          </a:p>
          <a:p>
            <a:pPr marL="171450" indent="-171450">
              <a:buFont typeface="Arial" panose="020B0604020202020204" pitchFamily="34" charset="0"/>
              <a:buChar char="•"/>
            </a:pPr>
            <a:r>
              <a:rPr lang="en-GB" sz="1200" b="0" i="0" dirty="0">
                <a:latin typeface="Trebuchet MS" panose="020B0603020202020204" pitchFamily="34" charset="0"/>
              </a:rPr>
              <a:t>D</a:t>
            </a:r>
            <a:r>
              <a:rPr lang="en-GB" sz="1200" dirty="0">
                <a:latin typeface="Trebuchet MS" panose="020B0603020202020204" pitchFamily="34" charset="0"/>
              </a:rPr>
              <a:t>o these subjects or areas of pressure resonate with your customer? </a:t>
            </a:r>
          </a:p>
          <a:p>
            <a:pPr marL="171450" indent="-171450">
              <a:buFont typeface="Arial" panose="020B0604020202020204" pitchFamily="34" charset="0"/>
              <a:buChar char="•"/>
            </a:pPr>
            <a:r>
              <a:rPr lang="en-GB" sz="1200" dirty="0">
                <a:latin typeface="Trebuchet MS" panose="020B0603020202020204" pitchFamily="34" charset="0"/>
              </a:rPr>
              <a:t>To what extent?</a:t>
            </a:r>
            <a:endParaRPr lang="en-GB" dirty="0">
              <a:latin typeface="Trebuchet MS" panose="020B0603020202020204" pitchFamily="34" charset="0"/>
            </a:endParaRPr>
          </a:p>
          <a:p>
            <a:endParaRPr lang="en-GB" dirty="0">
              <a:latin typeface="Trebuchet MS" panose="020B0603020202020204" pitchFamily="34" charset="0"/>
            </a:endParaRPr>
          </a:p>
          <a:p>
            <a:r>
              <a:rPr lang="en-GB" b="1" i="1" dirty="0">
                <a:latin typeface="Trebuchet MS" panose="020B0603020202020204" pitchFamily="34" charset="0"/>
              </a:rPr>
              <a:t>Background reading on slide content for context.</a:t>
            </a:r>
          </a:p>
          <a:p>
            <a:endParaRPr lang="en-GB" b="1" i="1" dirty="0">
              <a:latin typeface="Trebuchet MS" panose="020B0603020202020204" pitchFamily="34" charset="0"/>
            </a:endParaRPr>
          </a:p>
          <a:p>
            <a:endParaRPr lang="en-GB" b="1" i="1" dirty="0">
              <a:latin typeface="Trebuchet MS" panose="020B0603020202020204" pitchFamily="34" charset="0"/>
            </a:endParaRPr>
          </a:p>
          <a:p>
            <a:r>
              <a:rPr lang="en-GB" b="0" dirty="0">
                <a:latin typeface="Trebuchet MS" panose="020B0603020202020204" pitchFamily="34" charset="0"/>
              </a:rPr>
              <a:t>This shows the general journey that the industry is on. Moving from a branch-led channel strategy, driving a highly people intensive processes dealing with paper based products, all dependent on a large-scale legacy IT estate.  Towards a digital finance ecosystem is where the primary channel is mobile, paper products are transformed to digital products on digital platforms, artificial intelligence is used to complement human interactions and finance is embedded seamlessly into everyday life. </a:t>
            </a:r>
          </a:p>
          <a:p>
            <a:endParaRPr lang="en-GB" b="0" dirty="0">
              <a:latin typeface="Trebuchet MS" panose="020B0603020202020204" pitchFamily="34" charset="0"/>
            </a:endParaRPr>
          </a:p>
          <a:p>
            <a:r>
              <a:rPr lang="en-GB" b="0" dirty="0">
                <a:latin typeface="Trebuchet MS" panose="020B0603020202020204" pitchFamily="34" charset="0"/>
              </a:rPr>
              <a:t>These changes will not happen overnight but is an individual journey for every company.   Indeed only 17% of organizations surveyed indicated that the transformation was ‘deployed at scale’, which was the same level as in the 2019.</a:t>
            </a:r>
          </a:p>
          <a:p>
            <a:endParaRPr lang="en-GB" b="0" dirty="0">
              <a:latin typeface="Trebuchet MS" panose="020B0603020202020204" pitchFamily="34" charset="0"/>
            </a:endParaRPr>
          </a:p>
          <a:p>
            <a:r>
              <a:rPr lang="en-GB" b="0" dirty="0">
                <a:latin typeface="Trebuchet MS" panose="020B0603020202020204" pitchFamily="34" charset="0"/>
              </a:rPr>
              <a:t>Mobile-first engagement - </a:t>
            </a:r>
            <a:r>
              <a:rPr lang="en-GB" sz="1200" dirty="0">
                <a:solidFill>
                  <a:srgbClr val="818181"/>
                </a:solidFill>
                <a:latin typeface="Trebuchet MS" panose="020B0603020202020204" pitchFamily="34" charset="0"/>
              </a:rPr>
              <a:t>Digital preference has been accelerated by the COVID-19 pandemic and now mobile has become the engagement tool of choice for customers.  Many financial companies are developing their services mobile-first.</a:t>
            </a:r>
          </a:p>
          <a:p>
            <a:endParaRPr lang="en-GB" sz="1200" b="0" dirty="0">
              <a:solidFill>
                <a:srgbClr val="818181"/>
              </a:solidFill>
              <a:latin typeface="Trebuchet MS" panose="020B0603020202020204" pitchFamily="34" charset="0"/>
            </a:endParaRPr>
          </a:p>
          <a:p>
            <a:r>
              <a:rPr lang="en-GB" b="0" dirty="0">
                <a:latin typeface="Trebuchet MS" panose="020B0603020202020204" pitchFamily="34" charset="0"/>
              </a:rPr>
              <a:t>Digital Platforms - Digital banking has become the norm with more than two-thirds of consumers globally using digital banking.  Many banks have made progress on digitising their own products, capabilities and service but still lag </a:t>
            </a:r>
            <a:r>
              <a:rPr lang="en-GB" b="0" dirty="0" err="1">
                <a:latin typeface="Trebuchet MS" panose="020B0603020202020204" pitchFamily="34" charset="0"/>
              </a:rPr>
              <a:t>BigTech</a:t>
            </a:r>
            <a:r>
              <a:rPr lang="en-GB" b="0" dirty="0">
                <a:latin typeface="Trebuchet MS" panose="020B0603020202020204" pitchFamily="34" charset="0"/>
              </a:rPr>
              <a:t>, </a:t>
            </a:r>
            <a:r>
              <a:rPr lang="en-GB" b="0" dirty="0" err="1">
                <a:latin typeface="Trebuchet MS" panose="020B0603020202020204" pitchFamily="34" charset="0"/>
              </a:rPr>
              <a:t>FinTechs</a:t>
            </a:r>
            <a:r>
              <a:rPr lang="en-GB" b="0" dirty="0">
                <a:latin typeface="Trebuchet MS" panose="020B0603020202020204" pitchFamily="34" charset="0"/>
              </a:rPr>
              <a:t> and </a:t>
            </a:r>
            <a:r>
              <a:rPr lang="en-GB" b="0" dirty="0" err="1">
                <a:latin typeface="Trebuchet MS" panose="020B0603020202020204" pitchFamily="34" charset="0"/>
              </a:rPr>
              <a:t>neobanks</a:t>
            </a:r>
            <a:r>
              <a:rPr lang="en-GB" b="0" dirty="0">
                <a:latin typeface="Trebuchet MS" panose="020B0603020202020204" pitchFamily="34" charset="0"/>
              </a:rPr>
              <a:t>. Digital Platforms are the core technology transformation that will allow banks to compete long-term through driving growth and helping drive down costs. </a:t>
            </a:r>
          </a:p>
          <a:p>
            <a:endParaRPr lang="en-GB" b="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Trebuchet MS" panose="020B0603020202020204" pitchFamily="34" charset="0"/>
              </a:rPr>
              <a:t>Intelligent Operations - </a:t>
            </a:r>
            <a:r>
              <a:rPr lang="en-GB" sz="1200" dirty="0">
                <a:solidFill>
                  <a:srgbClr val="6D6D6D"/>
                </a:solidFill>
                <a:latin typeface="Trebuchet MS" panose="020B0603020202020204" pitchFamily="34" charset="0"/>
              </a:rPr>
              <a:t>Even lower interest rates and rising bad debt will put pressure on profitability. This will translate into cost reductions especially in people intensive operations as financial companies seek to reduce their cost income ratio (CIR). This will have to be tempered by the lessons on improving operation resiliency due to the COVID-19 pandemic. Continued automation and the introduction of artificial intelligence will complement the move of people to more high-value work such as advisory.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6D6D6D"/>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6D6D6D"/>
                </a:solidFill>
                <a:latin typeface="Trebuchet MS" panose="020B0603020202020204" pitchFamily="34" charset="0"/>
              </a:rPr>
              <a:t>Open Finance Ecosystems - Open Banking (OB) is the opening up of a bank’s data using an open API and security framework to allow regulated third party providers  (TPP) to access customer account information and initiate financial transactions on behalf of a customer. This opening up of financial services is creating a shift towards Open Finance Ecosystems, where financial features will be seamlessly (but transparently) integrated into the overall customer experience across both financial and non-financial ecosystems, otherwise known as Embedded Finance. Embedded Finance offers a new, large addressable market opportunity worth over $7 trillion in ten years’ time, twice the combined value of the world’s top 30 banks and insurers today.</a:t>
            </a:r>
          </a:p>
          <a:p>
            <a:endParaRPr lang="en-GB" b="0" dirty="0">
              <a:latin typeface="Trebuchet MS" panose="020B0603020202020204" pitchFamily="34" charset="0"/>
            </a:endParaRPr>
          </a:p>
          <a:p>
            <a:r>
              <a:rPr lang="en-GB" b="0" dirty="0">
                <a:latin typeface="Trebuchet MS" panose="020B0603020202020204" pitchFamily="34" charset="0"/>
              </a:rPr>
              <a:t>Fundamentally banks will need to adopt three key technology approaches:</a:t>
            </a:r>
          </a:p>
          <a:p>
            <a:endParaRPr lang="en-GB" b="0" dirty="0">
              <a:latin typeface="Trebuchet MS" panose="020B0603020202020204" pitchFamily="34" charset="0"/>
            </a:endParaRPr>
          </a:p>
          <a:p>
            <a:r>
              <a:rPr lang="en-GB" b="0" dirty="0">
                <a:latin typeface="Trebuchet MS" panose="020B0603020202020204" pitchFamily="34" charset="0"/>
              </a:rPr>
              <a:t>•	Mobile-first for the new normal digital experiences</a:t>
            </a:r>
          </a:p>
          <a:p>
            <a:r>
              <a:rPr lang="en-GB" b="0" dirty="0">
                <a:latin typeface="Trebuchet MS" panose="020B0603020202020204" pitchFamily="34" charset="0"/>
              </a:rPr>
              <a:t>•	Cloud-first for operational efficiency and time-to-market gains</a:t>
            </a:r>
          </a:p>
          <a:p>
            <a:r>
              <a:rPr lang="en-GB" b="0" dirty="0">
                <a:latin typeface="Trebuchet MS" panose="020B0603020202020204" pitchFamily="34" charset="0"/>
              </a:rPr>
              <a:t>•	API-first for effective ecosystems collaboration.</a:t>
            </a:r>
          </a:p>
          <a:p>
            <a:endParaRPr lang="en-GB" b="0" dirty="0">
              <a:latin typeface="Trebuchet MS" panose="020B0603020202020204" pitchFamily="34" charset="0"/>
            </a:endParaRP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5</a:t>
            </a:fld>
            <a:endParaRPr lang="en-GB"/>
          </a:p>
        </p:txBody>
      </p:sp>
    </p:spTree>
    <p:extLst>
      <p:ext uri="{BB962C8B-B14F-4D97-AF65-F5344CB8AC3E}">
        <p14:creationId xmlns:p14="http://schemas.microsoft.com/office/powerpoint/2010/main" val="399955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Trebuchet MS" panose="020B0603020202020204" pitchFamily="34" charset="0"/>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9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269875"/>
            <a:ext cx="5073650" cy="2854325"/>
          </a:xfrm>
        </p:spPr>
      </p:sp>
      <p:sp>
        <p:nvSpPr>
          <p:cNvPr id="3" name="Notes Placeholder 2"/>
          <p:cNvSpPr>
            <a:spLocks noGrp="1"/>
          </p:cNvSpPr>
          <p:nvPr>
            <p:ph type="body" idx="1"/>
          </p:nvPr>
        </p:nvSpPr>
        <p:spPr>
          <a:xfrm>
            <a:off x="279892" y="3182944"/>
            <a:ext cx="6195336" cy="6475405"/>
          </a:xfrm>
        </p:spPr>
        <p:txBody>
          <a:bodyPr/>
          <a:lstStyle/>
          <a:p>
            <a:r>
              <a:rPr lang="en-GB" sz="1300" dirty="0">
                <a:latin typeface="Trebuchet MS" panose="020B0603020202020204" pitchFamily="34" charset="0"/>
              </a:rPr>
              <a:t>So, we think our customers need to address customer experience, trust &amp; compliance (including security), innovation, efficiency and profitability in order to grow and thrive.  </a:t>
            </a:r>
          </a:p>
          <a:p>
            <a:endParaRPr lang="en-GB" sz="1300" dirty="0">
              <a:latin typeface="Trebuchet MS" panose="020B0603020202020204" pitchFamily="34" charset="0"/>
            </a:endParaRPr>
          </a:p>
          <a:p>
            <a:r>
              <a:rPr lang="en-GB" sz="1300" dirty="0">
                <a:latin typeface="Trebuchet MS" panose="020B0603020202020204" pitchFamily="34" charset="0"/>
              </a:rPr>
              <a:t>At Softcat we help our Financial Services customers on that digital journey with a number of IT Solutions . We’ll just introduce them for now and we can go into detail on those which apply to your business.</a:t>
            </a:r>
          </a:p>
          <a:p>
            <a:endParaRPr lang="en-GB" sz="13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Trebuchet MS" panose="020B0603020202020204" pitchFamily="34" charset="0"/>
              </a:rPr>
              <a:t>INNOVATION:</a:t>
            </a:r>
            <a:r>
              <a:rPr lang="en-GB" sz="1300" dirty="0">
                <a:latin typeface="Trebuchet MS" panose="020B0603020202020204" pitchFamily="34" charset="0"/>
              </a:rPr>
              <a:t>  Financial firms were slow to adopt cloud due to security and regulatory concerns, but adoption is now growing fast.  Agility tops the list of cloud adoption drivers (47%), followed by cost savings (41%), performance and availability are also critical. Multi-cloud architectures are seen as key to delivering agility, cost and performance while addressing security and compliance challenges. Softcat builds cloud-ready infrastructure to deliver agile services and helps customers manage their cloud assets efficiently to innovate and meet demands</a:t>
            </a:r>
          </a:p>
          <a:p>
            <a:pPr marL="0" indent="0">
              <a:buFont typeface="Arial" panose="020B0604020202020204" pitchFamily="34" charset="0"/>
              <a:buNone/>
            </a:pPr>
            <a:endParaRPr lang="en-GB" sz="1300" b="1"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latin typeface="Trebuchet MS" panose="020B0603020202020204" pitchFamily="34" charset="0"/>
              </a:rPr>
              <a:t>EFFICIENCY &amp; RESILIENCE </a:t>
            </a:r>
            <a:r>
              <a:rPr lang="en-GB" sz="1300" dirty="0">
                <a:latin typeface="Trebuchet MS" panose="020B0603020202020204" pitchFamily="34" charset="0"/>
              </a:rPr>
              <a:t>-  Softcat delivers a range of innovative digital workplace solutions that enhance productivity, improve customer experience and reduce costs. These are crucial with the need to standardise remote working as financial services companies adopt a permanent hybrid way of working and evolve branches to a new role.</a:t>
            </a:r>
          </a:p>
          <a:p>
            <a:pPr marL="0" indent="0">
              <a:buFont typeface="Arial" panose="020B0604020202020204" pitchFamily="34" charset="0"/>
              <a:buNone/>
            </a:pPr>
            <a:r>
              <a:rPr lang="en-GB" sz="1300" dirty="0">
                <a:latin typeface="Trebuchet MS" panose="020B0603020202020204" pitchFamily="34" charset="0"/>
              </a:rPr>
              <a:t> </a:t>
            </a:r>
          </a:p>
          <a:p>
            <a:pPr marL="171450" indent="-171450">
              <a:buFont typeface="Arial" panose="020B0604020202020204" pitchFamily="34" charset="0"/>
              <a:buChar char="•"/>
            </a:pPr>
            <a:r>
              <a:rPr lang="en-GB" sz="1300" b="1" dirty="0">
                <a:latin typeface="Trebuchet MS" panose="020B0603020202020204" pitchFamily="34" charset="0"/>
              </a:rPr>
              <a:t>SECURITY:</a:t>
            </a:r>
            <a:r>
              <a:rPr lang="en-GB" sz="1300" dirty="0">
                <a:latin typeface="Trebuchet MS" panose="020B0603020202020204" pitchFamily="34" charset="0"/>
              </a:rPr>
              <a:t> Financial firms are an attractive target for all types of cyber crime.  Softcat helps our customers to ensure they are implementing the most appropriate technologies in the most optimal ways to secure the firm and reassure customers.</a:t>
            </a:r>
          </a:p>
          <a:p>
            <a:endParaRPr lang="en-GB" sz="1300" dirty="0">
              <a:latin typeface="Trebuchet MS" panose="020B0603020202020204" pitchFamily="34" charset="0"/>
            </a:endParaRPr>
          </a:p>
          <a:p>
            <a:pPr marL="171450" indent="-171450">
              <a:buFont typeface="Arial" panose="020B0604020202020204" pitchFamily="34" charset="0"/>
              <a:buChar char="•"/>
            </a:pPr>
            <a:r>
              <a:rPr lang="en-GB" sz="1300" b="1" dirty="0">
                <a:latin typeface="Trebuchet MS" panose="020B0603020202020204" pitchFamily="34" charset="0"/>
              </a:rPr>
              <a:t>COST CONTROL:  </a:t>
            </a:r>
            <a:r>
              <a:rPr lang="en-GB" sz="1300" dirty="0">
                <a:latin typeface="Trebuchet MS" panose="020B0603020202020204" pitchFamily="34" charset="0"/>
              </a:rPr>
              <a:t>And, to remain competitive and agile, controlling and optimising your IT estate ensures you can flex and change with the assurance that it is done so optimally.  Softcat focuses on IT Intelligence which simplifies and de-risks IT operations to cut costs and deliver efficiencies. </a:t>
            </a:r>
          </a:p>
          <a:p>
            <a:endParaRPr lang="en-GB" sz="13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7</a:t>
            </a:fld>
            <a:endParaRPr lang="en-GB"/>
          </a:p>
        </p:txBody>
      </p:sp>
    </p:spTree>
    <p:extLst>
      <p:ext uri="{BB962C8B-B14F-4D97-AF65-F5344CB8AC3E}">
        <p14:creationId xmlns:p14="http://schemas.microsoft.com/office/powerpoint/2010/main" val="133443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Trebuchet MS" panose="020B0603020202020204" pitchFamily="34" charset="0"/>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3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t>In summary…financial firms have a need to innovate: creating brilliant experiences for customers, digital platforms for products &amp; services and intelligent operations that are efficient, resilient and secure.  </a:t>
            </a:r>
          </a:p>
          <a:p>
            <a:endParaRPr lang="en-GB" sz="1200" b="0" i="0" dirty="0"/>
          </a:p>
          <a:p>
            <a:r>
              <a:rPr lang="en-GB" sz="1200" b="0" i="0" dirty="0"/>
              <a:t>COVID-19 has accelerated expectations, economic challenges and operational resilience. </a:t>
            </a:r>
          </a:p>
          <a:p>
            <a:endParaRPr lang="en-GB" sz="1200" b="0" i="0" dirty="0"/>
          </a:p>
          <a:p>
            <a:r>
              <a:rPr lang="en-GB" sz="1200" b="0" i="0" dirty="0"/>
              <a:t>Digital is an enabler to this – so the foundations of their IT need to be addressed so that they can act with agility and flexibility; security is included ‘by-design’ rather than as an afterthought, and so that they can maximise their investments.</a:t>
            </a: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9</a:t>
            </a:fld>
            <a:endParaRPr lang="en-GB"/>
          </a:p>
        </p:txBody>
      </p:sp>
    </p:spTree>
    <p:extLst>
      <p:ext uri="{BB962C8B-B14F-4D97-AF65-F5344CB8AC3E}">
        <p14:creationId xmlns:p14="http://schemas.microsoft.com/office/powerpoint/2010/main" val="309349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01D061-FFAB-9D4A-AB7C-BB9CAC332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C147E75-5FC7-46ED-81D5-4808C0D70DDD}"/>
              </a:ext>
            </a:extLst>
          </p:cNvPr>
          <p:cNvSpPr/>
          <p:nvPr userDrawn="1"/>
        </p:nvSpPr>
        <p:spPr>
          <a:xfrm>
            <a:off x="0" y="4352283"/>
            <a:ext cx="12192000" cy="1872000"/>
          </a:xfrm>
          <a:prstGeom prst="rect">
            <a:avLst/>
          </a:prstGeom>
          <a:solidFill>
            <a:srgbClr val="011A4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31B30-9FD7-45DC-95F2-736FC97CC332}"/>
              </a:ext>
            </a:extLst>
          </p:cNvPr>
          <p:cNvPicPr>
            <a:picLocks noChangeAspect="1"/>
          </p:cNvPicPr>
          <p:nvPr userDrawn="1"/>
        </p:nvPicPr>
        <p:blipFill>
          <a:blip r:embed="rId3"/>
          <a:stretch>
            <a:fillRect/>
          </a:stretch>
        </p:blipFill>
        <p:spPr>
          <a:xfrm>
            <a:off x="0" y="6226581"/>
            <a:ext cx="12192000" cy="317500"/>
          </a:xfrm>
          <a:prstGeom prst="rect">
            <a:avLst/>
          </a:prstGeom>
        </p:spPr>
      </p:pic>
      <p:pic>
        <p:nvPicPr>
          <p:cNvPr id="8" name="Picture 7">
            <a:extLst>
              <a:ext uri="{FF2B5EF4-FFF2-40B4-BE49-F238E27FC236}">
                <a16:creationId xmlns:a16="http://schemas.microsoft.com/office/drawing/2014/main" id="{FD19E6EB-5DA5-4596-A693-11BE743CAB07}"/>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192419" y="253999"/>
            <a:ext cx="1674156" cy="638755"/>
          </a:xfrm>
          <a:prstGeom prst="rect">
            <a:avLst/>
          </a:prstGeom>
        </p:spPr>
      </p:pic>
    </p:spTree>
    <p:extLst>
      <p:ext uri="{BB962C8B-B14F-4D97-AF65-F5344CB8AC3E}">
        <p14:creationId xmlns:p14="http://schemas.microsoft.com/office/powerpoint/2010/main" val="26402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249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71F6EA-BDEF-4857-8444-31EEC4F17ABD}"/>
              </a:ext>
            </a:extLst>
          </p:cNvPr>
          <p:cNvGrpSpPr/>
          <p:nvPr userDrawn="1"/>
        </p:nvGrpSpPr>
        <p:grpSpPr>
          <a:xfrm>
            <a:off x="383119" y="3440749"/>
            <a:ext cx="11421421" cy="573407"/>
            <a:chOff x="287338" y="2409110"/>
            <a:chExt cx="8566066" cy="430055"/>
          </a:xfrm>
        </p:grpSpPr>
        <p:sp>
          <p:nvSpPr>
            <p:cNvPr id="9" name="Freeform 6">
              <a:extLst>
                <a:ext uri="{FF2B5EF4-FFF2-40B4-BE49-F238E27FC236}">
                  <a16:creationId xmlns:a16="http://schemas.microsoft.com/office/drawing/2014/main" id="{70201F3F-8395-4A63-88BB-912BC3BD0B0F}"/>
                </a:ext>
              </a:extLst>
            </p:cNvPr>
            <p:cNvSpPr>
              <a:spLocks/>
            </p:cNvSpPr>
            <p:nvPr userDrawn="1"/>
          </p:nvSpPr>
          <p:spPr bwMode="auto">
            <a:xfrm>
              <a:off x="287338"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7">
              <a:extLst>
                <a:ext uri="{FF2B5EF4-FFF2-40B4-BE49-F238E27FC236}">
                  <a16:creationId xmlns:a16="http://schemas.microsoft.com/office/drawing/2014/main" id="{6A7010A9-CBFF-4F17-8C6C-D2D5E87F3820}"/>
                </a:ext>
              </a:extLst>
            </p:cNvPr>
            <p:cNvSpPr>
              <a:spLocks/>
            </p:cNvSpPr>
            <p:nvPr userDrawn="1"/>
          </p:nvSpPr>
          <p:spPr bwMode="auto">
            <a:xfrm>
              <a:off x="331788"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8">
              <a:extLst>
                <a:ext uri="{FF2B5EF4-FFF2-40B4-BE49-F238E27FC236}">
                  <a16:creationId xmlns:a16="http://schemas.microsoft.com/office/drawing/2014/main" id="{739DA569-190D-4F55-9E51-16DE5C0FEE3E}"/>
                </a:ext>
              </a:extLst>
            </p:cNvPr>
            <p:cNvSpPr>
              <a:spLocks/>
            </p:cNvSpPr>
            <p:nvPr userDrawn="1"/>
          </p:nvSpPr>
          <p:spPr bwMode="auto">
            <a:xfrm>
              <a:off x="376238"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E7222E52-FC67-43DD-88C1-1F3BCE6C4568}"/>
                </a:ext>
              </a:extLst>
            </p:cNvPr>
            <p:cNvSpPr>
              <a:spLocks/>
            </p:cNvSpPr>
            <p:nvPr userDrawn="1"/>
          </p:nvSpPr>
          <p:spPr bwMode="auto">
            <a:xfrm>
              <a:off x="420688"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0">
              <a:extLst>
                <a:ext uri="{FF2B5EF4-FFF2-40B4-BE49-F238E27FC236}">
                  <a16:creationId xmlns:a16="http://schemas.microsoft.com/office/drawing/2014/main" id="{AC671D3B-674B-4DD9-9EB5-B04E68CFE885}"/>
                </a:ext>
              </a:extLst>
            </p:cNvPr>
            <p:cNvSpPr>
              <a:spLocks/>
            </p:cNvSpPr>
            <p:nvPr userDrawn="1"/>
          </p:nvSpPr>
          <p:spPr bwMode="auto">
            <a:xfrm>
              <a:off x="465138"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6">
              <a:extLst>
                <a:ext uri="{FF2B5EF4-FFF2-40B4-BE49-F238E27FC236}">
                  <a16:creationId xmlns:a16="http://schemas.microsoft.com/office/drawing/2014/main" id="{CDA3644C-0B51-4078-A42C-A02C37D74F8D}"/>
                </a:ext>
              </a:extLst>
            </p:cNvPr>
            <p:cNvSpPr>
              <a:spLocks/>
            </p:cNvSpPr>
            <p:nvPr userDrawn="1"/>
          </p:nvSpPr>
          <p:spPr bwMode="auto">
            <a:xfrm flipH="1">
              <a:off x="4192504"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7">
              <a:extLst>
                <a:ext uri="{FF2B5EF4-FFF2-40B4-BE49-F238E27FC236}">
                  <a16:creationId xmlns:a16="http://schemas.microsoft.com/office/drawing/2014/main" id="{B7EA65D8-DF98-4E7E-9EA8-67C885AB7283}"/>
                </a:ext>
              </a:extLst>
            </p:cNvPr>
            <p:cNvSpPr>
              <a:spLocks/>
            </p:cNvSpPr>
            <p:nvPr userDrawn="1"/>
          </p:nvSpPr>
          <p:spPr bwMode="auto">
            <a:xfrm flipH="1">
              <a:off x="4192504"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a:extLst>
                <a:ext uri="{FF2B5EF4-FFF2-40B4-BE49-F238E27FC236}">
                  <a16:creationId xmlns:a16="http://schemas.microsoft.com/office/drawing/2014/main" id="{EE21B3F8-FF7B-412D-AFD2-4F860D616E14}"/>
                </a:ext>
              </a:extLst>
            </p:cNvPr>
            <p:cNvSpPr>
              <a:spLocks/>
            </p:cNvSpPr>
            <p:nvPr userDrawn="1"/>
          </p:nvSpPr>
          <p:spPr bwMode="auto">
            <a:xfrm flipH="1">
              <a:off x="4192504"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a:extLst>
                <a:ext uri="{FF2B5EF4-FFF2-40B4-BE49-F238E27FC236}">
                  <a16:creationId xmlns:a16="http://schemas.microsoft.com/office/drawing/2014/main" id="{6BF87F3B-41B2-4901-82C3-D77CC87E602A}"/>
                </a:ext>
              </a:extLst>
            </p:cNvPr>
            <p:cNvSpPr>
              <a:spLocks/>
            </p:cNvSpPr>
            <p:nvPr userDrawn="1"/>
          </p:nvSpPr>
          <p:spPr bwMode="auto">
            <a:xfrm flipH="1">
              <a:off x="4192504"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10">
              <a:extLst>
                <a:ext uri="{FF2B5EF4-FFF2-40B4-BE49-F238E27FC236}">
                  <a16:creationId xmlns:a16="http://schemas.microsoft.com/office/drawing/2014/main" id="{E56A3D05-6E21-4A0E-A717-DBE38BE24F1F}"/>
                </a:ext>
              </a:extLst>
            </p:cNvPr>
            <p:cNvSpPr>
              <a:spLocks/>
            </p:cNvSpPr>
            <p:nvPr userDrawn="1"/>
          </p:nvSpPr>
          <p:spPr bwMode="auto">
            <a:xfrm flipH="1">
              <a:off x="4192504"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1" name="Group 50">
            <a:extLst>
              <a:ext uri="{FF2B5EF4-FFF2-40B4-BE49-F238E27FC236}">
                <a16:creationId xmlns:a16="http://schemas.microsoft.com/office/drawing/2014/main" id="{312B532F-1E7C-4F22-8C9C-789CE70C4717}"/>
              </a:ext>
            </a:extLst>
          </p:cNvPr>
          <p:cNvGrpSpPr/>
          <p:nvPr userDrawn="1"/>
        </p:nvGrpSpPr>
        <p:grpSpPr>
          <a:xfrm>
            <a:off x="-5594349" y="3817513"/>
            <a:ext cx="6214533" cy="2900787"/>
            <a:chOff x="-4195762" y="2863135"/>
            <a:chExt cx="4660900" cy="2175590"/>
          </a:xfrm>
        </p:grpSpPr>
        <p:sp>
          <p:nvSpPr>
            <p:cNvPr id="21" name="Freeform 15">
              <a:extLst>
                <a:ext uri="{FF2B5EF4-FFF2-40B4-BE49-F238E27FC236}">
                  <a16:creationId xmlns:a16="http://schemas.microsoft.com/office/drawing/2014/main" id="{137A28FE-5FB5-4CE4-B56B-3D20CF02513A}"/>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6">
              <a:extLst>
                <a:ext uri="{FF2B5EF4-FFF2-40B4-BE49-F238E27FC236}">
                  <a16:creationId xmlns:a16="http://schemas.microsoft.com/office/drawing/2014/main" id="{9DB4AF32-E546-45D3-B80D-B5C053B211BE}"/>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7">
              <a:extLst>
                <a:ext uri="{FF2B5EF4-FFF2-40B4-BE49-F238E27FC236}">
                  <a16:creationId xmlns:a16="http://schemas.microsoft.com/office/drawing/2014/main" id="{4CC4321D-E3A1-4094-AFF0-20DB478635E7}"/>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Freeform 18">
              <a:extLst>
                <a:ext uri="{FF2B5EF4-FFF2-40B4-BE49-F238E27FC236}">
                  <a16:creationId xmlns:a16="http://schemas.microsoft.com/office/drawing/2014/main" id="{26F2EEDE-3E2F-4DEE-B608-8968C9605708}"/>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19">
              <a:extLst>
                <a:ext uri="{FF2B5EF4-FFF2-40B4-BE49-F238E27FC236}">
                  <a16:creationId xmlns:a16="http://schemas.microsoft.com/office/drawing/2014/main" id="{3F447DCE-8B37-4CB2-BBFB-8B6E4742FE6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 name="Straight Connector 4">
              <a:extLst>
                <a:ext uri="{FF2B5EF4-FFF2-40B4-BE49-F238E27FC236}">
                  <a16:creationId xmlns:a16="http://schemas.microsoft.com/office/drawing/2014/main" id="{612A9C9F-F8D6-41D7-9667-0A3CD6724EED}"/>
                </a:ext>
              </a:extLst>
            </p:cNvPr>
            <p:cNvCxnSpPr>
              <a:stCxn id="9" idx="4"/>
              <a:endCxn id="24" idx="0"/>
            </p:cNvCxnSpPr>
            <p:nvPr userDrawn="1"/>
          </p:nvCxnSpPr>
          <p:spPr>
            <a:xfrm>
              <a:off x="287338" y="2863135"/>
              <a:ext cx="0"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59D3F8-E67A-4A2D-B6E7-1A3777D3C174}"/>
                </a:ext>
              </a:extLst>
            </p:cNvPr>
            <p:cNvCxnSpPr>
              <a:cxnSpLocks/>
              <a:stCxn id="10" idx="4"/>
              <a:endCxn id="23" idx="0"/>
            </p:cNvCxnSpPr>
            <p:nvPr userDrawn="1"/>
          </p:nvCxnSpPr>
          <p:spPr>
            <a:xfrm>
              <a:off x="331788" y="2900005"/>
              <a:ext cx="0"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72392-94C0-4435-87D1-9E066C358753}"/>
                </a:ext>
              </a:extLst>
            </p:cNvPr>
            <p:cNvCxnSpPr>
              <a:cxnSpLocks/>
              <a:stCxn id="12" idx="4"/>
              <a:endCxn id="22" idx="0"/>
            </p:cNvCxnSpPr>
            <p:nvPr userDrawn="1"/>
          </p:nvCxnSpPr>
          <p:spPr>
            <a:xfrm>
              <a:off x="420688" y="2973745"/>
              <a:ext cx="0"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48A2C-18F5-4AE9-A0D0-1E104D0FB19B}"/>
                </a:ext>
              </a:extLst>
            </p:cNvPr>
            <p:cNvCxnSpPr>
              <a:cxnSpLocks/>
              <a:stCxn id="11" idx="4"/>
              <a:endCxn id="25" idx="0"/>
            </p:cNvCxnSpPr>
            <p:nvPr userDrawn="1"/>
          </p:nvCxnSpPr>
          <p:spPr>
            <a:xfrm>
              <a:off x="376238" y="2936875"/>
              <a:ext cx="0"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A05F4-E879-433D-A0A4-81D8378E1C89}"/>
                </a:ext>
              </a:extLst>
            </p:cNvPr>
            <p:cNvCxnSpPr>
              <a:cxnSpLocks/>
              <a:stCxn id="13" idx="4"/>
              <a:endCxn id="21" idx="0"/>
            </p:cNvCxnSpPr>
            <p:nvPr userDrawn="1"/>
          </p:nvCxnSpPr>
          <p:spPr>
            <a:xfrm>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E4198CF-DBB9-44DA-96CC-A0B5AE6BA9A4}"/>
              </a:ext>
            </a:extLst>
          </p:cNvPr>
          <p:cNvGrpSpPr/>
          <p:nvPr userDrawn="1"/>
        </p:nvGrpSpPr>
        <p:grpSpPr>
          <a:xfrm flipH="1">
            <a:off x="11567472" y="3817513"/>
            <a:ext cx="6214533" cy="2900787"/>
            <a:chOff x="-4195762" y="2863135"/>
            <a:chExt cx="4660900" cy="2175590"/>
          </a:xfrm>
        </p:grpSpPr>
        <p:sp>
          <p:nvSpPr>
            <p:cNvPr id="53" name="Freeform 15">
              <a:extLst>
                <a:ext uri="{FF2B5EF4-FFF2-40B4-BE49-F238E27FC236}">
                  <a16:creationId xmlns:a16="http://schemas.microsoft.com/office/drawing/2014/main" id="{B76BDA3E-CA95-49B2-B995-272C3E3E6685}"/>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4" name="Freeform 16">
              <a:extLst>
                <a:ext uri="{FF2B5EF4-FFF2-40B4-BE49-F238E27FC236}">
                  <a16:creationId xmlns:a16="http://schemas.microsoft.com/office/drawing/2014/main" id="{7549FA1B-AB94-4D2B-B996-6C7BDBCE3149}"/>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5" name="Freeform 17">
              <a:extLst>
                <a:ext uri="{FF2B5EF4-FFF2-40B4-BE49-F238E27FC236}">
                  <a16:creationId xmlns:a16="http://schemas.microsoft.com/office/drawing/2014/main" id="{7E855C8D-8BB2-4A05-A93B-4E74C34F733B}"/>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6" name="Freeform 18">
              <a:extLst>
                <a:ext uri="{FF2B5EF4-FFF2-40B4-BE49-F238E27FC236}">
                  <a16:creationId xmlns:a16="http://schemas.microsoft.com/office/drawing/2014/main" id="{0C866AAF-BF86-4BF8-AAA7-2E90DF3CAA8F}"/>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7" name="Freeform 19">
              <a:extLst>
                <a:ext uri="{FF2B5EF4-FFF2-40B4-BE49-F238E27FC236}">
                  <a16:creationId xmlns:a16="http://schemas.microsoft.com/office/drawing/2014/main" id="{FA26CFC9-75E9-4AFC-8976-B49585D18B1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8" name="Straight Connector 57">
              <a:extLst>
                <a:ext uri="{FF2B5EF4-FFF2-40B4-BE49-F238E27FC236}">
                  <a16:creationId xmlns:a16="http://schemas.microsoft.com/office/drawing/2014/main" id="{B6A987FA-1194-47FA-AFA8-F8C18739453F}"/>
                </a:ext>
              </a:extLst>
            </p:cNvPr>
            <p:cNvCxnSpPr>
              <a:cxnSpLocks/>
              <a:stCxn id="15" idx="4"/>
              <a:endCxn id="56" idx="0"/>
            </p:cNvCxnSpPr>
            <p:nvPr userDrawn="1"/>
          </p:nvCxnSpPr>
          <p:spPr>
            <a:xfrm>
              <a:off x="287337" y="2863135"/>
              <a:ext cx="1"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A9FFFE-0B51-4747-B7C3-5199D76E6E13}"/>
                </a:ext>
              </a:extLst>
            </p:cNvPr>
            <p:cNvCxnSpPr>
              <a:cxnSpLocks/>
              <a:stCxn id="16" idx="4"/>
              <a:endCxn id="55" idx="0"/>
            </p:cNvCxnSpPr>
            <p:nvPr userDrawn="1"/>
          </p:nvCxnSpPr>
          <p:spPr>
            <a:xfrm>
              <a:off x="331787" y="2900005"/>
              <a:ext cx="1"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3CCA46-528B-41E5-B4B4-7FA727F10BAC}"/>
                </a:ext>
              </a:extLst>
            </p:cNvPr>
            <p:cNvCxnSpPr>
              <a:cxnSpLocks/>
              <a:stCxn id="18" idx="4"/>
              <a:endCxn id="54" idx="0"/>
            </p:cNvCxnSpPr>
            <p:nvPr userDrawn="1"/>
          </p:nvCxnSpPr>
          <p:spPr>
            <a:xfrm>
              <a:off x="420687" y="2973745"/>
              <a:ext cx="1"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04EFD1-0ED1-4101-BFBA-B63BD26F0CBC}"/>
                </a:ext>
              </a:extLst>
            </p:cNvPr>
            <p:cNvCxnSpPr>
              <a:cxnSpLocks/>
              <a:stCxn id="17" idx="4"/>
              <a:endCxn id="57" idx="0"/>
            </p:cNvCxnSpPr>
            <p:nvPr userDrawn="1"/>
          </p:nvCxnSpPr>
          <p:spPr>
            <a:xfrm>
              <a:off x="376237" y="2936875"/>
              <a:ext cx="1"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76F21C-B4E5-49C9-A515-962E518684D1}"/>
                </a:ext>
              </a:extLst>
            </p:cNvPr>
            <p:cNvCxnSpPr>
              <a:cxnSpLocks/>
              <a:endCxn id="53" idx="0"/>
            </p:cNvCxnSpPr>
            <p:nvPr userDrawn="1"/>
          </p:nvCxnSpPr>
          <p:spPr>
            <a:xfrm flipH="1">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1782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38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descr="A picture containing floor, person, indoor&#10;&#10;Description generated with very high confidence">
            <a:extLst>
              <a:ext uri="{FF2B5EF4-FFF2-40B4-BE49-F238E27FC236}">
                <a16:creationId xmlns:a16="http://schemas.microsoft.com/office/drawing/2014/main" id="{8533718D-CF81-4DC1-BB07-82955906C07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9" name="Rectangle 28">
            <a:extLst>
              <a:ext uri="{FF2B5EF4-FFF2-40B4-BE49-F238E27FC236}">
                <a16:creationId xmlns:a16="http://schemas.microsoft.com/office/drawing/2014/main" id="{1CBC087C-A757-41B4-AD7A-9512848BD6B5}"/>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E7893984-ACDA-4466-8B4F-363E2D8449C7}"/>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a:extLst>
              <a:ext uri="{FF2B5EF4-FFF2-40B4-BE49-F238E27FC236}">
                <a16:creationId xmlns:a16="http://schemas.microsoft.com/office/drawing/2014/main" id="{9346AF3C-4F90-4EB5-884F-602B8190EE2B}"/>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6" name="Group 13">
            <a:extLst>
              <a:ext uri="{FF2B5EF4-FFF2-40B4-BE49-F238E27FC236}">
                <a16:creationId xmlns:a16="http://schemas.microsoft.com/office/drawing/2014/main" id="{400C5AA3-F7F3-4BB2-956F-E2216A8DF410}"/>
              </a:ext>
            </a:extLst>
          </p:cNvPr>
          <p:cNvGrpSpPr>
            <a:grpSpLocks noChangeAspect="1"/>
          </p:cNvGrpSpPr>
          <p:nvPr userDrawn="1"/>
        </p:nvGrpSpPr>
        <p:grpSpPr bwMode="auto">
          <a:xfrm>
            <a:off x="0" y="2"/>
            <a:ext cx="6214533" cy="6718300"/>
            <a:chOff x="0" y="0"/>
            <a:chExt cx="2936" cy="3174"/>
          </a:xfrm>
        </p:grpSpPr>
        <p:sp>
          <p:nvSpPr>
            <p:cNvPr id="19" name="Freeform 15">
              <a:extLst>
                <a:ext uri="{FF2B5EF4-FFF2-40B4-BE49-F238E27FC236}">
                  <a16:creationId xmlns:a16="http://schemas.microsoft.com/office/drawing/2014/main" id="{C0538ADD-A194-4F11-9851-EB58220099AE}"/>
                </a:ext>
              </a:extLst>
            </p:cNvPr>
            <p:cNvSpPr>
              <a:spLocks/>
            </p:cNvSpPr>
            <p:nvPr userDrawn="1"/>
          </p:nvSpPr>
          <p:spPr bwMode="auto">
            <a:xfrm>
              <a:off x="0" y="0"/>
              <a:ext cx="2936" cy="3174"/>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Lst>
              <a:ahLst/>
              <a:cxnLst>
                <a:cxn ang="0">
                  <a:pos x="T0" y="T1"/>
                </a:cxn>
                <a:cxn ang="0">
                  <a:pos x="T2" y="T3"/>
                </a:cxn>
                <a:cxn ang="0">
                  <a:pos x="T4" y="T5"/>
                </a:cxn>
                <a:cxn ang="0">
                  <a:pos x="T6" y="T7"/>
                </a:cxn>
                <a:cxn ang="0">
                  <a:pos x="T8" y="T9"/>
                </a:cxn>
                <a:cxn ang="0">
                  <a:pos x="T10" y="T11"/>
                </a:cxn>
              </a:cxnLst>
              <a:rect l="0" t="0" r="r" b="b"/>
              <a:pathLst>
                <a:path w="1468" h="1587">
                  <a:moveTo>
                    <a:pt x="1468" y="0"/>
                  </a:moveTo>
                  <a:cubicBezTo>
                    <a:pt x="1468" y="1531"/>
                    <a:pt x="1468" y="1531"/>
                    <a:pt x="1468" y="1531"/>
                  </a:cubicBezTo>
                  <a:cubicBezTo>
                    <a:pt x="1468" y="1562"/>
                    <a:pt x="1443" y="1587"/>
                    <a:pt x="1412" y="1587"/>
                  </a:cubicBezTo>
                  <a:cubicBezTo>
                    <a:pt x="1334" y="1587"/>
                    <a:pt x="1334" y="1587"/>
                    <a:pt x="1334" y="1587"/>
                  </a:cubicBezTo>
                  <a:cubicBezTo>
                    <a:pt x="1163" y="1587"/>
                    <a:pt x="1163" y="1587"/>
                    <a:pt x="1163" y="1587"/>
                  </a:cubicBezTo>
                  <a:cubicBezTo>
                    <a:pt x="0" y="1587"/>
                    <a:pt x="0" y="1587"/>
                    <a:pt x="0" y="158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C1339AA8-531D-4BCB-B3E8-1ACCC65DA98B}"/>
                </a:ext>
              </a:extLst>
            </p:cNvPr>
            <p:cNvSpPr>
              <a:spLocks/>
            </p:cNvSpPr>
            <p:nvPr userDrawn="1"/>
          </p:nvSpPr>
          <p:spPr bwMode="auto">
            <a:xfrm>
              <a:off x="0" y="0"/>
              <a:ext cx="2908" cy="314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Lst>
              <a:ahLst/>
              <a:cxnLst>
                <a:cxn ang="0">
                  <a:pos x="T0" y="T1"/>
                </a:cxn>
                <a:cxn ang="0">
                  <a:pos x="T2" y="T3"/>
                </a:cxn>
                <a:cxn ang="0">
                  <a:pos x="T4" y="T5"/>
                </a:cxn>
                <a:cxn ang="0">
                  <a:pos x="T6" y="T7"/>
                </a:cxn>
                <a:cxn ang="0">
                  <a:pos x="T8" y="T9"/>
                </a:cxn>
                <a:cxn ang="0">
                  <a:pos x="T10" y="T11"/>
                </a:cxn>
              </a:cxnLst>
              <a:rect l="0" t="0" r="r" b="b"/>
              <a:pathLst>
                <a:path w="1454" h="1573">
                  <a:moveTo>
                    <a:pt x="1454" y="0"/>
                  </a:moveTo>
                  <a:cubicBezTo>
                    <a:pt x="1454" y="1528"/>
                    <a:pt x="1454" y="1528"/>
                    <a:pt x="1454" y="1528"/>
                  </a:cubicBezTo>
                  <a:cubicBezTo>
                    <a:pt x="1454" y="1553"/>
                    <a:pt x="1434" y="1573"/>
                    <a:pt x="1409" y="1573"/>
                  </a:cubicBezTo>
                  <a:cubicBezTo>
                    <a:pt x="1334" y="1573"/>
                    <a:pt x="1334" y="1573"/>
                    <a:pt x="1334" y="1573"/>
                  </a:cubicBezTo>
                  <a:cubicBezTo>
                    <a:pt x="1163" y="1573"/>
                    <a:pt x="1163" y="1573"/>
                    <a:pt x="1163" y="1573"/>
                  </a:cubicBezTo>
                  <a:cubicBezTo>
                    <a:pt x="0" y="1573"/>
                    <a:pt x="0" y="1573"/>
                    <a:pt x="0" y="1573"/>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Freeform 17">
              <a:extLst>
                <a:ext uri="{FF2B5EF4-FFF2-40B4-BE49-F238E27FC236}">
                  <a16:creationId xmlns:a16="http://schemas.microsoft.com/office/drawing/2014/main" id="{DBABFAE8-31C2-4193-8963-4B80451D6CD5}"/>
                </a:ext>
              </a:extLst>
            </p:cNvPr>
            <p:cNvSpPr>
              <a:spLocks/>
            </p:cNvSpPr>
            <p:nvPr userDrawn="1"/>
          </p:nvSpPr>
          <p:spPr bwMode="auto">
            <a:xfrm>
              <a:off x="0" y="0"/>
              <a:ext cx="2852" cy="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Lst>
              <a:ahLst/>
              <a:cxnLst>
                <a:cxn ang="0">
                  <a:pos x="T0" y="T1"/>
                </a:cxn>
                <a:cxn ang="0">
                  <a:pos x="T2" y="T3"/>
                </a:cxn>
                <a:cxn ang="0">
                  <a:pos x="T4" y="T5"/>
                </a:cxn>
                <a:cxn ang="0">
                  <a:pos x="T6" y="T7"/>
                </a:cxn>
                <a:cxn ang="0">
                  <a:pos x="T8" y="T9"/>
                </a:cxn>
                <a:cxn ang="0">
                  <a:pos x="T10" y="T11"/>
                </a:cxn>
              </a:cxnLst>
              <a:rect l="0" t="0" r="r" b="b"/>
              <a:pathLst>
                <a:path w="1426" h="1545">
                  <a:moveTo>
                    <a:pt x="1426" y="0"/>
                  </a:moveTo>
                  <a:cubicBezTo>
                    <a:pt x="1426" y="1522"/>
                    <a:pt x="1426" y="1522"/>
                    <a:pt x="1426" y="1522"/>
                  </a:cubicBezTo>
                  <a:cubicBezTo>
                    <a:pt x="1426" y="1535"/>
                    <a:pt x="1416" y="1545"/>
                    <a:pt x="1403" y="1545"/>
                  </a:cubicBezTo>
                  <a:cubicBezTo>
                    <a:pt x="1334" y="1545"/>
                    <a:pt x="1334" y="1545"/>
                    <a:pt x="1334" y="1545"/>
                  </a:cubicBezTo>
                  <a:cubicBezTo>
                    <a:pt x="1163" y="1545"/>
                    <a:pt x="1163" y="1545"/>
                    <a:pt x="1163" y="1545"/>
                  </a:cubicBezTo>
                  <a:cubicBezTo>
                    <a:pt x="0" y="1545"/>
                    <a:pt x="0" y="1545"/>
                    <a:pt x="0" y="154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62B56F8A-AB09-4A72-8D9B-2EC7902BFD17}"/>
                </a:ext>
              </a:extLst>
            </p:cNvPr>
            <p:cNvSpPr>
              <a:spLocks/>
            </p:cNvSpPr>
            <p:nvPr userDrawn="1"/>
          </p:nvSpPr>
          <p:spPr bwMode="auto">
            <a:xfrm>
              <a:off x="0" y="0"/>
              <a:ext cx="2824" cy="3062"/>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Lst>
              <a:ahLst/>
              <a:cxnLst>
                <a:cxn ang="0">
                  <a:pos x="T0" y="T1"/>
                </a:cxn>
                <a:cxn ang="0">
                  <a:pos x="T2" y="T3"/>
                </a:cxn>
                <a:cxn ang="0">
                  <a:pos x="T4" y="T5"/>
                </a:cxn>
                <a:cxn ang="0">
                  <a:pos x="T6" y="T7"/>
                </a:cxn>
                <a:cxn ang="0">
                  <a:pos x="T8" y="T9"/>
                </a:cxn>
                <a:cxn ang="0">
                  <a:pos x="T10" y="T11"/>
                </a:cxn>
              </a:cxnLst>
              <a:rect l="0" t="0" r="r" b="b"/>
              <a:pathLst>
                <a:path w="1412" h="1531">
                  <a:moveTo>
                    <a:pt x="1412" y="0"/>
                  </a:moveTo>
                  <a:cubicBezTo>
                    <a:pt x="1412" y="1519"/>
                    <a:pt x="1412" y="1519"/>
                    <a:pt x="1412" y="1519"/>
                  </a:cubicBezTo>
                  <a:cubicBezTo>
                    <a:pt x="1412" y="1526"/>
                    <a:pt x="1407" y="1531"/>
                    <a:pt x="1400" y="1531"/>
                  </a:cubicBezTo>
                  <a:cubicBezTo>
                    <a:pt x="1334" y="1531"/>
                    <a:pt x="1334" y="1531"/>
                    <a:pt x="1334" y="1531"/>
                  </a:cubicBezTo>
                  <a:cubicBezTo>
                    <a:pt x="1163" y="1531"/>
                    <a:pt x="1163" y="1531"/>
                    <a:pt x="1163" y="1531"/>
                  </a:cubicBezTo>
                  <a:cubicBezTo>
                    <a:pt x="0" y="1531"/>
                    <a:pt x="0" y="1531"/>
                    <a:pt x="0" y="1531"/>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9">
              <a:extLst>
                <a:ext uri="{FF2B5EF4-FFF2-40B4-BE49-F238E27FC236}">
                  <a16:creationId xmlns:a16="http://schemas.microsoft.com/office/drawing/2014/main" id="{9D9BBD12-1E20-49F9-B869-0870993FF661}"/>
                </a:ext>
              </a:extLst>
            </p:cNvPr>
            <p:cNvSpPr>
              <a:spLocks/>
            </p:cNvSpPr>
            <p:nvPr userDrawn="1"/>
          </p:nvSpPr>
          <p:spPr bwMode="auto">
            <a:xfrm>
              <a:off x="0" y="0"/>
              <a:ext cx="2880" cy="3118"/>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Lst>
              <a:ahLst/>
              <a:cxnLst>
                <a:cxn ang="0">
                  <a:pos x="T0" y="T1"/>
                </a:cxn>
                <a:cxn ang="0">
                  <a:pos x="T2" y="T3"/>
                </a:cxn>
                <a:cxn ang="0">
                  <a:pos x="T4" y="T5"/>
                </a:cxn>
                <a:cxn ang="0">
                  <a:pos x="T6" y="T7"/>
                </a:cxn>
                <a:cxn ang="0">
                  <a:pos x="T8" y="T9"/>
                </a:cxn>
                <a:cxn ang="0">
                  <a:pos x="T10" y="T11"/>
                </a:cxn>
              </a:cxnLst>
              <a:rect l="0" t="0" r="r" b="b"/>
              <a:pathLst>
                <a:path w="1440" h="1559">
                  <a:moveTo>
                    <a:pt x="1440" y="0"/>
                  </a:moveTo>
                  <a:cubicBezTo>
                    <a:pt x="1440" y="1525"/>
                    <a:pt x="1440" y="1525"/>
                    <a:pt x="1440" y="1525"/>
                  </a:cubicBezTo>
                  <a:cubicBezTo>
                    <a:pt x="1440" y="1544"/>
                    <a:pt x="1425" y="1559"/>
                    <a:pt x="1406" y="1559"/>
                  </a:cubicBezTo>
                  <a:cubicBezTo>
                    <a:pt x="1334" y="1559"/>
                    <a:pt x="1334" y="1559"/>
                    <a:pt x="1334" y="1559"/>
                  </a:cubicBezTo>
                  <a:cubicBezTo>
                    <a:pt x="1163" y="1559"/>
                    <a:pt x="1163" y="1559"/>
                    <a:pt x="1163" y="1559"/>
                  </a:cubicBezTo>
                  <a:cubicBezTo>
                    <a:pt x="0" y="1559"/>
                    <a:pt x="0" y="1559"/>
                    <a:pt x="0" y="1559"/>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26" name="Group 22">
            <a:extLst>
              <a:ext uri="{FF2B5EF4-FFF2-40B4-BE49-F238E27FC236}">
                <a16:creationId xmlns:a16="http://schemas.microsoft.com/office/drawing/2014/main" id="{9A763F0C-8EF8-4F6A-972B-7C3453FBFFCD}"/>
              </a:ext>
            </a:extLst>
          </p:cNvPr>
          <p:cNvGrpSpPr>
            <a:grpSpLocks noChangeAspect="1"/>
          </p:cNvGrpSpPr>
          <p:nvPr userDrawn="1"/>
        </p:nvGrpSpPr>
        <p:grpSpPr bwMode="auto">
          <a:xfrm>
            <a:off x="5753100" y="-22438"/>
            <a:ext cx="685800" cy="6464300"/>
            <a:chOff x="2718" y="0"/>
            <a:chExt cx="324" cy="3054"/>
          </a:xfrm>
        </p:grpSpPr>
        <p:sp>
          <p:nvSpPr>
            <p:cNvPr id="37" name="Freeform 24">
              <a:extLst>
                <a:ext uri="{FF2B5EF4-FFF2-40B4-BE49-F238E27FC236}">
                  <a16:creationId xmlns:a16="http://schemas.microsoft.com/office/drawing/2014/main" id="{E2272FDA-F0F0-4A65-8C12-7B6215BA7CBF}"/>
                </a:ext>
              </a:extLst>
            </p:cNvPr>
            <p:cNvSpPr>
              <a:spLocks/>
            </p:cNvSpPr>
            <p:nvPr userDrawn="1"/>
          </p:nvSpPr>
          <p:spPr bwMode="auto">
            <a:xfrm>
              <a:off x="2718" y="0"/>
              <a:ext cx="324" cy="3054"/>
            </a:xfrm>
            <a:custGeom>
              <a:avLst/>
              <a:gdLst>
                <a:gd name="T0" fmla="*/ 0 w 324"/>
                <a:gd name="T1" fmla="*/ 0 h 3054"/>
                <a:gd name="T2" fmla="*/ 0 w 324"/>
                <a:gd name="T3" fmla="*/ 3054 h 3054"/>
                <a:gd name="T4" fmla="*/ 98 w 324"/>
                <a:gd name="T5" fmla="*/ 3054 h 3054"/>
                <a:gd name="T6" fmla="*/ 162 w 324"/>
                <a:gd name="T7" fmla="*/ 2974 h 3054"/>
                <a:gd name="T8" fmla="*/ 226 w 324"/>
                <a:gd name="T9" fmla="*/ 3054 h 3054"/>
                <a:gd name="T10" fmla="*/ 324 w 324"/>
                <a:gd name="T11" fmla="*/ 3054 h 3054"/>
                <a:gd name="T12" fmla="*/ 324 w 324"/>
                <a:gd name="T13" fmla="*/ 0 h 3054"/>
                <a:gd name="T14" fmla="*/ 0 w 324"/>
                <a:gd name="T15" fmla="*/ 0 h 3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54">
                  <a:moveTo>
                    <a:pt x="0" y="0"/>
                  </a:moveTo>
                  <a:lnTo>
                    <a:pt x="0" y="3054"/>
                  </a:lnTo>
                  <a:lnTo>
                    <a:pt x="98" y="3054"/>
                  </a:lnTo>
                  <a:lnTo>
                    <a:pt x="162" y="2974"/>
                  </a:lnTo>
                  <a:lnTo>
                    <a:pt x="226" y="3054"/>
                  </a:lnTo>
                  <a:lnTo>
                    <a:pt x="324" y="3054"/>
                  </a:lnTo>
                  <a:lnTo>
                    <a:pt x="3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25">
              <a:extLst>
                <a:ext uri="{FF2B5EF4-FFF2-40B4-BE49-F238E27FC236}">
                  <a16:creationId xmlns:a16="http://schemas.microsoft.com/office/drawing/2014/main" id="{4CBA5483-FD26-475F-BCFD-7053F17E1F32}"/>
                </a:ext>
              </a:extLst>
            </p:cNvPr>
            <p:cNvSpPr>
              <a:spLocks/>
            </p:cNvSpPr>
            <p:nvPr userDrawn="1"/>
          </p:nvSpPr>
          <p:spPr bwMode="auto">
            <a:xfrm>
              <a:off x="2718" y="2364"/>
              <a:ext cx="324" cy="610"/>
            </a:xfrm>
            <a:custGeom>
              <a:avLst/>
              <a:gdLst>
                <a:gd name="T0" fmla="*/ 140 w 162"/>
                <a:gd name="T1" fmla="*/ 195 h 305"/>
                <a:gd name="T2" fmla="*/ 131 w 162"/>
                <a:gd name="T3" fmla="*/ 73 h 305"/>
                <a:gd name="T4" fmla="*/ 81 w 162"/>
                <a:gd name="T5" fmla="*/ 0 h 305"/>
                <a:gd name="T6" fmla="*/ 31 w 162"/>
                <a:gd name="T7" fmla="*/ 73 h 305"/>
                <a:gd name="T8" fmla="*/ 22 w 162"/>
                <a:gd name="T9" fmla="*/ 195 h 305"/>
                <a:gd name="T10" fmla="*/ 4 w 162"/>
                <a:gd name="T11" fmla="*/ 228 h 305"/>
                <a:gd name="T12" fmla="*/ 0 w 162"/>
                <a:gd name="T13" fmla="*/ 244 h 305"/>
                <a:gd name="T14" fmla="*/ 0 w 162"/>
                <a:gd name="T15" fmla="*/ 287 h 305"/>
                <a:gd name="T16" fmla="*/ 4 w 162"/>
                <a:gd name="T17" fmla="*/ 290 h 305"/>
                <a:gd name="T18" fmla="*/ 51 w 162"/>
                <a:gd name="T19" fmla="*/ 266 h 305"/>
                <a:gd name="T20" fmla="*/ 66 w 162"/>
                <a:gd name="T21" fmla="*/ 276 h 305"/>
                <a:gd name="T22" fmla="*/ 58 w 162"/>
                <a:gd name="T23" fmla="*/ 305 h 305"/>
                <a:gd name="T24" fmla="*/ 81 w 162"/>
                <a:gd name="T25" fmla="*/ 305 h 305"/>
                <a:gd name="T26" fmla="*/ 104 w 162"/>
                <a:gd name="T27" fmla="*/ 305 h 305"/>
                <a:gd name="T28" fmla="*/ 96 w 162"/>
                <a:gd name="T29" fmla="*/ 276 h 305"/>
                <a:gd name="T30" fmla="*/ 111 w 162"/>
                <a:gd name="T31" fmla="*/ 266 h 305"/>
                <a:gd name="T32" fmla="*/ 158 w 162"/>
                <a:gd name="T33" fmla="*/ 290 h 305"/>
                <a:gd name="T34" fmla="*/ 162 w 162"/>
                <a:gd name="T35" fmla="*/ 287 h 305"/>
                <a:gd name="T36" fmla="*/ 162 w 162"/>
                <a:gd name="T37" fmla="*/ 244 h 305"/>
                <a:gd name="T38" fmla="*/ 158 w 162"/>
                <a:gd name="T39" fmla="*/ 228 h 305"/>
                <a:gd name="T40" fmla="*/ 140 w 162"/>
                <a:gd name="T41"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305">
                  <a:moveTo>
                    <a:pt x="140" y="195"/>
                  </a:moveTo>
                  <a:cubicBezTo>
                    <a:pt x="145" y="154"/>
                    <a:pt x="143" y="107"/>
                    <a:pt x="131" y="73"/>
                  </a:cubicBezTo>
                  <a:cubicBezTo>
                    <a:pt x="113" y="23"/>
                    <a:pt x="81" y="0"/>
                    <a:pt x="81" y="0"/>
                  </a:cubicBezTo>
                  <a:cubicBezTo>
                    <a:pt x="81" y="0"/>
                    <a:pt x="49" y="23"/>
                    <a:pt x="31" y="73"/>
                  </a:cubicBezTo>
                  <a:cubicBezTo>
                    <a:pt x="19" y="107"/>
                    <a:pt x="17" y="154"/>
                    <a:pt x="22" y="195"/>
                  </a:cubicBezTo>
                  <a:cubicBezTo>
                    <a:pt x="4" y="228"/>
                    <a:pt x="4" y="228"/>
                    <a:pt x="4" y="228"/>
                  </a:cubicBezTo>
                  <a:cubicBezTo>
                    <a:pt x="1" y="233"/>
                    <a:pt x="0" y="239"/>
                    <a:pt x="0" y="244"/>
                  </a:cubicBezTo>
                  <a:cubicBezTo>
                    <a:pt x="0" y="287"/>
                    <a:pt x="0" y="287"/>
                    <a:pt x="0" y="287"/>
                  </a:cubicBezTo>
                  <a:cubicBezTo>
                    <a:pt x="0" y="290"/>
                    <a:pt x="2" y="291"/>
                    <a:pt x="4" y="290"/>
                  </a:cubicBezTo>
                  <a:cubicBezTo>
                    <a:pt x="51" y="266"/>
                    <a:pt x="51" y="266"/>
                    <a:pt x="51" y="266"/>
                  </a:cubicBezTo>
                  <a:cubicBezTo>
                    <a:pt x="60" y="274"/>
                    <a:pt x="66" y="276"/>
                    <a:pt x="66" y="276"/>
                  </a:cubicBezTo>
                  <a:cubicBezTo>
                    <a:pt x="58" y="305"/>
                    <a:pt x="58" y="305"/>
                    <a:pt x="58" y="305"/>
                  </a:cubicBezTo>
                  <a:cubicBezTo>
                    <a:pt x="81" y="305"/>
                    <a:pt x="81" y="305"/>
                    <a:pt x="81" y="305"/>
                  </a:cubicBezTo>
                  <a:cubicBezTo>
                    <a:pt x="104" y="305"/>
                    <a:pt x="104" y="305"/>
                    <a:pt x="104" y="305"/>
                  </a:cubicBezTo>
                  <a:cubicBezTo>
                    <a:pt x="96" y="276"/>
                    <a:pt x="96" y="276"/>
                    <a:pt x="96" y="276"/>
                  </a:cubicBezTo>
                  <a:cubicBezTo>
                    <a:pt x="96" y="276"/>
                    <a:pt x="102" y="274"/>
                    <a:pt x="111" y="266"/>
                  </a:cubicBezTo>
                  <a:cubicBezTo>
                    <a:pt x="158" y="290"/>
                    <a:pt x="158" y="290"/>
                    <a:pt x="158" y="290"/>
                  </a:cubicBezTo>
                  <a:cubicBezTo>
                    <a:pt x="160" y="291"/>
                    <a:pt x="162" y="290"/>
                    <a:pt x="162" y="287"/>
                  </a:cubicBezTo>
                  <a:cubicBezTo>
                    <a:pt x="162" y="244"/>
                    <a:pt x="162" y="244"/>
                    <a:pt x="162" y="244"/>
                  </a:cubicBezTo>
                  <a:cubicBezTo>
                    <a:pt x="162" y="239"/>
                    <a:pt x="161" y="233"/>
                    <a:pt x="158" y="228"/>
                  </a:cubicBezTo>
                  <a:lnTo>
                    <a:pt x="140" y="195"/>
                  </a:lnTo>
                  <a:close/>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9" name="Oval 26">
              <a:extLst>
                <a:ext uri="{FF2B5EF4-FFF2-40B4-BE49-F238E27FC236}">
                  <a16:creationId xmlns:a16="http://schemas.microsoft.com/office/drawing/2014/main" id="{97B9F1ED-76E7-472B-B18C-30505F3AD2A8}"/>
                </a:ext>
              </a:extLst>
            </p:cNvPr>
            <p:cNvSpPr>
              <a:spLocks noChangeArrowheads="1"/>
            </p:cNvSpPr>
            <p:nvPr userDrawn="1"/>
          </p:nvSpPr>
          <p:spPr bwMode="auto">
            <a:xfrm>
              <a:off x="2824" y="2606"/>
              <a:ext cx="112" cy="112"/>
            </a:xfrm>
            <a:prstGeom prst="ellipse">
              <a:avLst/>
            </a:pr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7">
              <a:extLst>
                <a:ext uri="{FF2B5EF4-FFF2-40B4-BE49-F238E27FC236}">
                  <a16:creationId xmlns:a16="http://schemas.microsoft.com/office/drawing/2014/main" id="{98C7FC9C-A13F-45B3-9BDA-B149FB325A3F}"/>
                </a:ext>
              </a:extLst>
            </p:cNvPr>
            <p:cNvSpPr>
              <a:spLocks/>
            </p:cNvSpPr>
            <p:nvPr userDrawn="1"/>
          </p:nvSpPr>
          <p:spPr bwMode="auto">
            <a:xfrm>
              <a:off x="2846" y="2628"/>
              <a:ext cx="34" cy="34"/>
            </a:xfrm>
            <a:custGeom>
              <a:avLst/>
              <a:gdLst>
                <a:gd name="T0" fmla="*/ 0 w 17"/>
                <a:gd name="T1" fmla="*/ 17 h 17"/>
                <a:gd name="T2" fmla="*/ 17 w 17"/>
                <a:gd name="T3" fmla="*/ 0 h 17"/>
              </a:gdLst>
              <a:ahLst/>
              <a:cxnLst>
                <a:cxn ang="0">
                  <a:pos x="T0" y="T1"/>
                </a:cxn>
                <a:cxn ang="0">
                  <a:pos x="T2" y="T3"/>
                </a:cxn>
              </a:cxnLst>
              <a:rect l="0" t="0" r="r" b="b"/>
              <a:pathLst>
                <a:path w="17" h="17">
                  <a:moveTo>
                    <a:pt x="0" y="17"/>
                  </a:moveTo>
                  <a:cubicBezTo>
                    <a:pt x="0" y="8"/>
                    <a:pt x="8" y="0"/>
                    <a:pt x="17" y="0"/>
                  </a:cubicBezTo>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1" name="Line 28">
              <a:extLst>
                <a:ext uri="{FF2B5EF4-FFF2-40B4-BE49-F238E27FC236}">
                  <a16:creationId xmlns:a16="http://schemas.microsoft.com/office/drawing/2014/main" id="{DBFE9229-94D3-48F0-B384-02213CC70963}"/>
                </a:ext>
              </a:extLst>
            </p:cNvPr>
            <p:cNvSpPr>
              <a:spLocks noChangeShapeType="1"/>
            </p:cNvSpPr>
            <p:nvPr userDrawn="1"/>
          </p:nvSpPr>
          <p:spPr bwMode="auto">
            <a:xfrm>
              <a:off x="2850" y="2916"/>
              <a:ext cx="60"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Line 29">
              <a:extLst>
                <a:ext uri="{FF2B5EF4-FFF2-40B4-BE49-F238E27FC236}">
                  <a16:creationId xmlns:a16="http://schemas.microsoft.com/office/drawing/2014/main" id="{9D376989-C2AC-4FF1-A195-907325FAB938}"/>
                </a:ext>
              </a:extLst>
            </p:cNvPr>
            <p:cNvSpPr>
              <a:spLocks noChangeShapeType="1"/>
            </p:cNvSpPr>
            <p:nvPr userDrawn="1"/>
          </p:nvSpPr>
          <p:spPr bwMode="auto">
            <a:xfrm>
              <a:off x="2792" y="2480"/>
              <a:ext cx="176"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Line 30">
              <a:extLst>
                <a:ext uri="{FF2B5EF4-FFF2-40B4-BE49-F238E27FC236}">
                  <a16:creationId xmlns:a16="http://schemas.microsoft.com/office/drawing/2014/main" id="{42050C23-62B7-4413-BE1E-2F14A7C7E2F8}"/>
                </a:ext>
              </a:extLst>
            </p:cNvPr>
            <p:cNvSpPr>
              <a:spLocks noChangeShapeType="1"/>
            </p:cNvSpPr>
            <p:nvPr userDrawn="1"/>
          </p:nvSpPr>
          <p:spPr bwMode="auto">
            <a:xfrm>
              <a:off x="2762"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4" name="Line 31">
              <a:extLst>
                <a:ext uri="{FF2B5EF4-FFF2-40B4-BE49-F238E27FC236}">
                  <a16:creationId xmlns:a16="http://schemas.microsoft.com/office/drawing/2014/main" id="{B79B8A47-A2EB-4DAD-94A8-721662D12810}"/>
                </a:ext>
              </a:extLst>
            </p:cNvPr>
            <p:cNvSpPr>
              <a:spLocks noChangeShapeType="1"/>
            </p:cNvSpPr>
            <p:nvPr userDrawn="1"/>
          </p:nvSpPr>
          <p:spPr bwMode="auto">
            <a:xfrm flipH="1">
              <a:off x="2940"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32">
              <a:extLst>
                <a:ext uri="{FF2B5EF4-FFF2-40B4-BE49-F238E27FC236}">
                  <a16:creationId xmlns:a16="http://schemas.microsoft.com/office/drawing/2014/main" id="{877955C6-4627-4B8D-8FA3-02A0A93F46A8}"/>
                </a:ext>
              </a:extLst>
            </p:cNvPr>
            <p:cNvSpPr>
              <a:spLocks/>
            </p:cNvSpPr>
            <p:nvPr userDrawn="1"/>
          </p:nvSpPr>
          <p:spPr bwMode="auto">
            <a:xfrm>
              <a:off x="2870" y="2754"/>
              <a:ext cx="20" cy="162"/>
            </a:xfrm>
            <a:custGeom>
              <a:avLst/>
              <a:gdLst>
                <a:gd name="T0" fmla="*/ 5 w 10"/>
                <a:gd name="T1" fmla="*/ 0 h 81"/>
                <a:gd name="T2" fmla="*/ 5 w 10"/>
                <a:gd name="T3" fmla="*/ 0 h 81"/>
                <a:gd name="T4" fmla="*/ 2 w 10"/>
                <a:gd name="T5" fmla="*/ 3 h 81"/>
                <a:gd name="T6" fmla="*/ 0 w 10"/>
                <a:gd name="T7" fmla="*/ 81 h 81"/>
                <a:gd name="T8" fmla="*/ 5 w 10"/>
                <a:gd name="T9" fmla="*/ 81 h 81"/>
                <a:gd name="T10" fmla="*/ 10 w 10"/>
                <a:gd name="T11" fmla="*/ 81 h 81"/>
                <a:gd name="T12" fmla="*/ 9 w 10"/>
                <a:gd name="T13" fmla="*/ 3 h 81"/>
                <a:gd name="T14" fmla="*/ 5 w 1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1">
                  <a:moveTo>
                    <a:pt x="5" y="0"/>
                  </a:moveTo>
                  <a:cubicBezTo>
                    <a:pt x="5" y="0"/>
                    <a:pt x="5" y="0"/>
                    <a:pt x="5" y="0"/>
                  </a:cubicBezTo>
                  <a:cubicBezTo>
                    <a:pt x="3" y="0"/>
                    <a:pt x="2" y="2"/>
                    <a:pt x="2" y="3"/>
                  </a:cubicBezTo>
                  <a:cubicBezTo>
                    <a:pt x="0" y="81"/>
                    <a:pt x="0" y="81"/>
                    <a:pt x="0" y="81"/>
                  </a:cubicBezTo>
                  <a:cubicBezTo>
                    <a:pt x="5" y="81"/>
                    <a:pt x="5" y="81"/>
                    <a:pt x="5" y="81"/>
                  </a:cubicBezTo>
                  <a:cubicBezTo>
                    <a:pt x="10" y="81"/>
                    <a:pt x="10" y="81"/>
                    <a:pt x="10" y="81"/>
                  </a:cubicBezTo>
                  <a:cubicBezTo>
                    <a:pt x="9" y="3"/>
                    <a:pt x="9" y="3"/>
                    <a:pt x="9" y="3"/>
                  </a:cubicBezTo>
                  <a:cubicBezTo>
                    <a:pt x="8" y="2"/>
                    <a:pt x="7" y="0"/>
                    <a:pt x="5" y="0"/>
                  </a:cubicBezTo>
                  <a:close/>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47" name="Group 4">
            <a:extLst>
              <a:ext uri="{FF2B5EF4-FFF2-40B4-BE49-F238E27FC236}">
                <a16:creationId xmlns:a16="http://schemas.microsoft.com/office/drawing/2014/main" id="{27C1DAA5-FFFD-4148-A332-FAD78C2551BB}"/>
              </a:ext>
            </a:extLst>
          </p:cNvPr>
          <p:cNvGrpSpPr>
            <a:grpSpLocks noChangeAspect="1"/>
          </p:cNvGrpSpPr>
          <p:nvPr userDrawn="1"/>
        </p:nvGrpSpPr>
        <p:grpSpPr bwMode="auto">
          <a:xfrm>
            <a:off x="6066839" y="1734438"/>
            <a:ext cx="397544" cy="254167"/>
            <a:chOff x="2702" y="1494"/>
            <a:chExt cx="366" cy="234"/>
          </a:xfrm>
        </p:grpSpPr>
        <p:sp>
          <p:nvSpPr>
            <p:cNvPr id="48" name="Freeform 6">
              <a:extLst>
                <a:ext uri="{FF2B5EF4-FFF2-40B4-BE49-F238E27FC236}">
                  <a16:creationId xmlns:a16="http://schemas.microsoft.com/office/drawing/2014/main" id="{505DE4EE-2F0D-4DD3-9F2D-2518E4A5B10A}"/>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Freeform 7">
              <a:extLst>
                <a:ext uri="{FF2B5EF4-FFF2-40B4-BE49-F238E27FC236}">
                  <a16:creationId xmlns:a16="http://schemas.microsoft.com/office/drawing/2014/main" id="{BB78FF6B-DBA3-45B9-AF83-A0B55E4A6B49}"/>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0" name="Group 4">
            <a:extLst>
              <a:ext uri="{FF2B5EF4-FFF2-40B4-BE49-F238E27FC236}">
                <a16:creationId xmlns:a16="http://schemas.microsoft.com/office/drawing/2014/main" id="{27BD0228-F0CC-4758-A526-64E97DCC92D6}"/>
              </a:ext>
            </a:extLst>
          </p:cNvPr>
          <p:cNvGrpSpPr>
            <a:grpSpLocks noChangeAspect="1"/>
          </p:cNvGrpSpPr>
          <p:nvPr userDrawn="1"/>
        </p:nvGrpSpPr>
        <p:grpSpPr bwMode="auto">
          <a:xfrm>
            <a:off x="5655444" y="2096061"/>
            <a:ext cx="529131" cy="338297"/>
            <a:chOff x="2702" y="1494"/>
            <a:chExt cx="366" cy="234"/>
          </a:xfrm>
        </p:grpSpPr>
        <p:sp>
          <p:nvSpPr>
            <p:cNvPr id="51" name="Freeform 6">
              <a:extLst>
                <a:ext uri="{FF2B5EF4-FFF2-40B4-BE49-F238E27FC236}">
                  <a16:creationId xmlns:a16="http://schemas.microsoft.com/office/drawing/2014/main" id="{45BBFA52-1682-4C55-B1C0-9DFAA7CA6D79}"/>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52" name="Freeform 7">
              <a:extLst>
                <a:ext uri="{FF2B5EF4-FFF2-40B4-BE49-F238E27FC236}">
                  <a16:creationId xmlns:a16="http://schemas.microsoft.com/office/drawing/2014/main" id="{D4742561-EBAA-4B66-80F7-9F1C05904470}"/>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5868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50000" fill="hold" nodeType="clickEffect">
                                  <p:stCondLst>
                                    <p:cond delay="0"/>
                                  </p:stCondLst>
                                  <p:childTnLst>
                                    <p:animMotion origin="layout" path="M -2.77778E-7 3.08642E-6 L -0.03663 3.08642E-6 " pathEditMode="relative" rAng="0" ptsTypes="AA">
                                      <p:cBhvr>
                                        <p:cTn id="6" dur="2000" fill="hold"/>
                                        <p:tgtEl>
                                          <p:spTgt spid="50"/>
                                        </p:tgtEl>
                                        <p:attrNameLst>
                                          <p:attrName>ppt_x</p:attrName>
                                          <p:attrName>ppt_y</p:attrName>
                                        </p:attrNameLst>
                                      </p:cBhvr>
                                      <p:rCtr x="-1840" y="0"/>
                                    </p:animMotion>
                                  </p:childTnLst>
                                </p:cTn>
                              </p:par>
                              <p:par>
                                <p:cTn id="7" presetID="35" presetClass="path" presetSubtype="0" decel="50000" fill="hold" nodeType="withEffect">
                                  <p:stCondLst>
                                    <p:cond delay="0"/>
                                  </p:stCondLst>
                                  <p:childTnLst>
                                    <p:animMotion origin="layout" path="M 1.11111E-6 3.7037E-6 L 0.02934 3.7037E-6 " pathEditMode="relative" rAng="0" ptsTypes="AA">
                                      <p:cBhvr>
                                        <p:cTn id="8" dur="2000" fill="hold"/>
                                        <p:tgtEl>
                                          <p:spTgt spid="47"/>
                                        </p:tgtEl>
                                        <p:attrNameLst>
                                          <p:attrName>ppt_x</p:attrName>
                                          <p:attrName>ppt_y</p:attrName>
                                        </p:attrNameLst>
                                      </p:cBhvr>
                                      <p:rCtr x="1458" y="0"/>
                                    </p:animMotion>
                                  </p:childTnLst>
                                </p:cTn>
                              </p:par>
                              <p:par>
                                <p:cTn id="9" presetID="2" presetClass="exit" presetSubtype="1" fill="hold" nodeType="with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
                                          </p:val>
                                        </p:tav>
                                      </p:tavLst>
                                    </p:anim>
                                    <p:anim calcmode="lin" valueType="num">
                                      <p:cBhvr additive="base">
                                        <p:cTn id="11" dur="500"/>
                                        <p:tgtEl>
                                          <p:spTgt spid="26"/>
                                        </p:tgtEl>
                                        <p:attrNameLst>
                                          <p:attrName>ppt_y</p:attrName>
                                        </p:attrNameLst>
                                      </p:cBhvr>
                                      <p:tavLst>
                                        <p:tav tm="0">
                                          <p:val>
                                            <p:strVal val="ppt_y"/>
                                          </p:val>
                                        </p:tav>
                                        <p:tav tm="100000">
                                          <p:val>
                                            <p:strVal val="0-ppt_h/2"/>
                                          </p:val>
                                        </p:tav>
                                      </p:tavLst>
                                    </p:anim>
                                    <p:set>
                                      <p:cBhvr>
                                        <p:cTn id="12" dur="1" fill="hold">
                                          <p:stCondLst>
                                            <p:cond delay="499"/>
                                          </p:stCondLst>
                                        </p:cTn>
                                        <p:tgtEl>
                                          <p:spTgt spid="26"/>
                                        </p:tgtEl>
                                        <p:attrNameLst>
                                          <p:attrName>style.visibility</p:attrName>
                                        </p:attrNameLst>
                                      </p:cBhvr>
                                      <p:to>
                                        <p:strVal val="hidden"/>
                                      </p:to>
                                    </p:set>
                                  </p:childTnLst>
                                </p:cTn>
                              </p:par>
                              <p:par>
                                <p:cTn id="13" presetID="2" presetClass="exit" presetSubtype="8" fill="hold" grpId="0" nodeType="withEffect">
                                  <p:stCondLst>
                                    <p:cond delay="500"/>
                                  </p:stCondLst>
                                  <p:childTnLst>
                                    <p:anim calcmode="lin" valueType="num">
                                      <p:cBhvr additive="base">
                                        <p:cTn id="14" dur="500"/>
                                        <p:tgtEl>
                                          <p:spTgt spid="30"/>
                                        </p:tgtEl>
                                        <p:attrNameLst>
                                          <p:attrName>ppt_x</p:attrName>
                                        </p:attrNameLst>
                                      </p:cBhvr>
                                      <p:tavLst>
                                        <p:tav tm="0">
                                          <p:val>
                                            <p:strVal val="ppt_x"/>
                                          </p:val>
                                        </p:tav>
                                        <p:tav tm="100000">
                                          <p:val>
                                            <p:strVal val="0-ppt_w/2"/>
                                          </p:val>
                                        </p:tav>
                                      </p:tavLst>
                                    </p:anim>
                                    <p:anim calcmode="lin" valueType="num">
                                      <p:cBhvr additive="base">
                                        <p:cTn id="15" dur="500"/>
                                        <p:tgtEl>
                                          <p:spTgt spid="30"/>
                                        </p:tgtEl>
                                        <p:attrNameLst>
                                          <p:attrName>ppt_y</p:attrName>
                                        </p:attrNameLst>
                                      </p:cBhvr>
                                      <p:tavLst>
                                        <p:tav tm="0">
                                          <p:val>
                                            <p:strVal val="ppt_y"/>
                                          </p:val>
                                        </p:tav>
                                        <p:tav tm="100000">
                                          <p:val>
                                            <p:strVal val="ppt_y"/>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2" fill="hold" grpId="0" nodeType="withEffect">
                                  <p:stCondLst>
                                    <p:cond delay="500"/>
                                  </p:stCondLst>
                                  <p:childTnLst>
                                    <p:anim calcmode="lin" valueType="num">
                                      <p:cBhvr additive="base">
                                        <p:cTn id="18" dur="500"/>
                                        <p:tgtEl>
                                          <p:spTgt spid="36"/>
                                        </p:tgtEl>
                                        <p:attrNameLst>
                                          <p:attrName>ppt_x</p:attrName>
                                        </p:attrNameLst>
                                      </p:cBhvr>
                                      <p:tavLst>
                                        <p:tav tm="0">
                                          <p:val>
                                            <p:strVal val="ppt_x"/>
                                          </p:val>
                                        </p:tav>
                                        <p:tav tm="100000">
                                          <p:val>
                                            <p:strVal val="1+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2425BA9-E932-4464-90E9-2F6E06DF796D}"/>
              </a:ext>
            </a:extLst>
          </p:cNvPr>
          <p:cNvGrpSpPr>
            <a:grpSpLocks noChangeAspect="1"/>
          </p:cNvGrpSpPr>
          <p:nvPr userDrawn="1"/>
        </p:nvGrpSpPr>
        <p:grpSpPr bwMode="auto">
          <a:xfrm>
            <a:off x="5977468" y="6481235"/>
            <a:ext cx="6214533" cy="376767"/>
            <a:chOff x="2824" y="3062"/>
            <a:chExt cx="2936" cy="178"/>
          </a:xfrm>
        </p:grpSpPr>
        <p:sp>
          <p:nvSpPr>
            <p:cNvPr id="7" name="Freeform 6">
              <a:extLst>
                <a:ext uri="{FF2B5EF4-FFF2-40B4-BE49-F238E27FC236}">
                  <a16:creationId xmlns:a16="http://schemas.microsoft.com/office/drawing/2014/main" id="{D0097E72-543B-46A4-80B0-76736A21E8D3}"/>
                </a:ext>
              </a:extLst>
            </p:cNvPr>
            <p:cNvSpPr>
              <a:spLocks/>
            </p:cNvSpPr>
            <p:nvPr userDrawn="1"/>
          </p:nvSpPr>
          <p:spPr bwMode="auto">
            <a:xfrm>
              <a:off x="2824" y="3062"/>
              <a:ext cx="2936" cy="178"/>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Freeform 7">
              <a:extLst>
                <a:ext uri="{FF2B5EF4-FFF2-40B4-BE49-F238E27FC236}">
                  <a16:creationId xmlns:a16="http://schemas.microsoft.com/office/drawing/2014/main" id="{BB45291A-D0DA-4DD7-8E72-3B0B5F36D356}"/>
                </a:ext>
              </a:extLst>
            </p:cNvPr>
            <p:cNvSpPr>
              <a:spLocks/>
            </p:cNvSpPr>
            <p:nvPr userDrawn="1"/>
          </p:nvSpPr>
          <p:spPr bwMode="auto">
            <a:xfrm>
              <a:off x="2852" y="3090"/>
              <a:ext cx="2908" cy="150"/>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4B5C478F-D5CB-48C5-A312-DFFD84CC2B85}"/>
                </a:ext>
              </a:extLst>
            </p:cNvPr>
            <p:cNvSpPr>
              <a:spLocks/>
            </p:cNvSpPr>
            <p:nvPr userDrawn="1"/>
          </p:nvSpPr>
          <p:spPr bwMode="auto">
            <a:xfrm>
              <a:off x="2880" y="3118"/>
              <a:ext cx="2880" cy="122"/>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a:extLst>
                <a:ext uri="{FF2B5EF4-FFF2-40B4-BE49-F238E27FC236}">
                  <a16:creationId xmlns:a16="http://schemas.microsoft.com/office/drawing/2014/main" id="{9D9732C0-87EC-456D-9BA7-EADACEE11CE6}"/>
                </a:ext>
              </a:extLst>
            </p:cNvPr>
            <p:cNvSpPr>
              <a:spLocks/>
            </p:cNvSpPr>
            <p:nvPr userDrawn="1"/>
          </p:nvSpPr>
          <p:spPr bwMode="auto">
            <a:xfrm>
              <a:off x="2908" y="3146"/>
              <a:ext cx="2852" cy="94"/>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10">
              <a:extLst>
                <a:ext uri="{FF2B5EF4-FFF2-40B4-BE49-F238E27FC236}">
                  <a16:creationId xmlns:a16="http://schemas.microsoft.com/office/drawing/2014/main" id="{FBDE68E1-C9DE-43A2-8FB1-8450F2FBCD9A}"/>
                </a:ext>
              </a:extLst>
            </p:cNvPr>
            <p:cNvSpPr>
              <a:spLocks/>
            </p:cNvSpPr>
            <p:nvPr userDrawn="1"/>
          </p:nvSpPr>
          <p:spPr bwMode="auto">
            <a:xfrm>
              <a:off x="2936" y="3174"/>
              <a:ext cx="2824" cy="66"/>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2123956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1" name="Group 22">
            <a:extLst>
              <a:ext uri="{FF2B5EF4-FFF2-40B4-BE49-F238E27FC236}">
                <a16:creationId xmlns:a16="http://schemas.microsoft.com/office/drawing/2014/main" id="{52A7ADDA-FCE3-4A89-BAB0-948362E49896}"/>
              </a:ext>
            </a:extLst>
          </p:cNvPr>
          <p:cNvGrpSpPr>
            <a:grpSpLocks noChangeAspect="1"/>
          </p:cNvGrpSpPr>
          <p:nvPr userDrawn="1"/>
        </p:nvGrpSpPr>
        <p:grpSpPr bwMode="auto">
          <a:xfrm>
            <a:off x="5977468" y="0"/>
            <a:ext cx="237067" cy="6858000"/>
            <a:chOff x="2824" y="0"/>
            <a:chExt cx="112" cy="3240"/>
          </a:xfrm>
        </p:grpSpPr>
        <p:sp>
          <p:nvSpPr>
            <p:cNvPr id="34" name="Line 24">
              <a:extLst>
                <a:ext uri="{FF2B5EF4-FFF2-40B4-BE49-F238E27FC236}">
                  <a16:creationId xmlns:a16="http://schemas.microsoft.com/office/drawing/2014/main" id="{019DA174-FD37-40B8-9CC9-ACD5ABEBD9CC}"/>
                </a:ext>
              </a:extLst>
            </p:cNvPr>
            <p:cNvSpPr>
              <a:spLocks noChangeShapeType="1"/>
            </p:cNvSpPr>
            <p:nvPr userDrawn="1"/>
          </p:nvSpPr>
          <p:spPr bwMode="auto">
            <a:xfrm>
              <a:off x="2936" y="0"/>
              <a:ext cx="0" cy="324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25">
              <a:extLst>
                <a:ext uri="{FF2B5EF4-FFF2-40B4-BE49-F238E27FC236}">
                  <a16:creationId xmlns:a16="http://schemas.microsoft.com/office/drawing/2014/main" id="{B7ADB0A9-0B95-4B50-84F4-389AB07CA232}"/>
                </a:ext>
              </a:extLst>
            </p:cNvPr>
            <p:cNvSpPr>
              <a:spLocks noChangeShapeType="1"/>
            </p:cNvSpPr>
            <p:nvPr userDrawn="1"/>
          </p:nvSpPr>
          <p:spPr bwMode="auto">
            <a:xfrm>
              <a:off x="2908" y="0"/>
              <a:ext cx="0" cy="324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26">
              <a:extLst>
                <a:ext uri="{FF2B5EF4-FFF2-40B4-BE49-F238E27FC236}">
                  <a16:creationId xmlns:a16="http://schemas.microsoft.com/office/drawing/2014/main" id="{EDF3FA4A-F40B-48D2-B9AF-0253CFF71C26}"/>
                </a:ext>
              </a:extLst>
            </p:cNvPr>
            <p:cNvSpPr>
              <a:spLocks noChangeShapeType="1"/>
            </p:cNvSpPr>
            <p:nvPr userDrawn="1"/>
          </p:nvSpPr>
          <p:spPr bwMode="auto">
            <a:xfrm>
              <a:off x="2852" y="0"/>
              <a:ext cx="0" cy="324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27">
              <a:extLst>
                <a:ext uri="{FF2B5EF4-FFF2-40B4-BE49-F238E27FC236}">
                  <a16:creationId xmlns:a16="http://schemas.microsoft.com/office/drawing/2014/main" id="{E4D8FF4D-721C-4752-BDA3-C0FDBB423B0C}"/>
                </a:ext>
              </a:extLst>
            </p:cNvPr>
            <p:cNvSpPr>
              <a:spLocks noChangeShapeType="1"/>
            </p:cNvSpPr>
            <p:nvPr userDrawn="1"/>
          </p:nvSpPr>
          <p:spPr bwMode="auto">
            <a:xfrm>
              <a:off x="2824" y="0"/>
              <a:ext cx="0" cy="324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Line 28">
              <a:extLst>
                <a:ext uri="{FF2B5EF4-FFF2-40B4-BE49-F238E27FC236}">
                  <a16:creationId xmlns:a16="http://schemas.microsoft.com/office/drawing/2014/main" id="{11B328EE-8FB3-4DD5-BB8E-4FB0D6C4D93A}"/>
                </a:ext>
              </a:extLst>
            </p:cNvPr>
            <p:cNvSpPr>
              <a:spLocks noChangeShapeType="1"/>
            </p:cNvSpPr>
            <p:nvPr userDrawn="1"/>
          </p:nvSpPr>
          <p:spPr bwMode="auto">
            <a:xfrm>
              <a:off x="2880" y="0"/>
              <a:ext cx="0" cy="324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19640577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cture containing floor, person, indoor&#10;&#10;Description generated with very high confidence">
            <a:extLst>
              <a:ext uri="{FF2B5EF4-FFF2-40B4-BE49-F238E27FC236}">
                <a16:creationId xmlns:a16="http://schemas.microsoft.com/office/drawing/2014/main" id="{F0BCA5AC-0B51-48B5-8918-C99B6B940D1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 name="Rectangle 1">
            <a:extLst>
              <a:ext uri="{FF2B5EF4-FFF2-40B4-BE49-F238E27FC236}">
                <a16:creationId xmlns:a16="http://schemas.microsoft.com/office/drawing/2014/main" id="{1A069DC7-B042-4363-8F79-38B63DB23D88}"/>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DD3B995F-E5B3-4948-9AF1-A895989E55C2}"/>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extLst>
              <a:ext uri="{FF2B5EF4-FFF2-40B4-BE49-F238E27FC236}">
                <a16:creationId xmlns:a16="http://schemas.microsoft.com/office/drawing/2014/main" id="{D9FE24F9-3EBF-48BF-8DC9-31CA46966259}"/>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7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3669E30-E7EB-4987-BB06-7C154C4C7FFD}"/>
              </a:ext>
            </a:extLst>
          </p:cNvPr>
          <p:cNvGrpSpPr>
            <a:grpSpLocks noChangeAspect="1"/>
          </p:cNvGrpSpPr>
          <p:nvPr userDrawn="1"/>
        </p:nvGrpSpPr>
        <p:grpSpPr bwMode="auto">
          <a:xfrm>
            <a:off x="0" y="139700"/>
            <a:ext cx="12192000" cy="6578600"/>
            <a:chOff x="0" y="66"/>
            <a:chExt cx="5760" cy="3108"/>
          </a:xfrm>
        </p:grpSpPr>
        <p:sp>
          <p:nvSpPr>
            <p:cNvPr id="8" name="Line 6">
              <a:extLst>
                <a:ext uri="{FF2B5EF4-FFF2-40B4-BE49-F238E27FC236}">
                  <a16:creationId xmlns:a16="http://schemas.microsoft.com/office/drawing/2014/main" id="{7A917A27-7F47-435C-9A17-856314ECC74E}"/>
                </a:ext>
              </a:extLst>
            </p:cNvPr>
            <p:cNvSpPr>
              <a:spLocks noChangeShapeType="1"/>
            </p:cNvSpPr>
            <p:nvPr userDrawn="1"/>
          </p:nvSpPr>
          <p:spPr bwMode="auto">
            <a:xfrm>
              <a:off x="0" y="3062"/>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Line 7">
              <a:extLst>
                <a:ext uri="{FF2B5EF4-FFF2-40B4-BE49-F238E27FC236}">
                  <a16:creationId xmlns:a16="http://schemas.microsoft.com/office/drawing/2014/main" id="{76463EE5-699F-49D3-A855-D7702077351C}"/>
                </a:ext>
              </a:extLst>
            </p:cNvPr>
            <p:cNvSpPr>
              <a:spLocks noChangeShapeType="1"/>
            </p:cNvSpPr>
            <p:nvPr userDrawn="1"/>
          </p:nvSpPr>
          <p:spPr bwMode="auto">
            <a:xfrm>
              <a:off x="0" y="3090"/>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8">
              <a:extLst>
                <a:ext uri="{FF2B5EF4-FFF2-40B4-BE49-F238E27FC236}">
                  <a16:creationId xmlns:a16="http://schemas.microsoft.com/office/drawing/2014/main" id="{60F00E85-202C-469B-B376-4B6E11331F70}"/>
                </a:ext>
              </a:extLst>
            </p:cNvPr>
            <p:cNvSpPr>
              <a:spLocks noChangeShapeType="1"/>
            </p:cNvSpPr>
            <p:nvPr userDrawn="1"/>
          </p:nvSpPr>
          <p:spPr bwMode="auto">
            <a:xfrm>
              <a:off x="0" y="3118"/>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9">
              <a:extLst>
                <a:ext uri="{FF2B5EF4-FFF2-40B4-BE49-F238E27FC236}">
                  <a16:creationId xmlns:a16="http://schemas.microsoft.com/office/drawing/2014/main" id="{2EB3493C-963E-4F63-9570-436E1A3F6859}"/>
                </a:ext>
              </a:extLst>
            </p:cNvPr>
            <p:cNvSpPr>
              <a:spLocks noChangeShapeType="1"/>
            </p:cNvSpPr>
            <p:nvPr userDrawn="1"/>
          </p:nvSpPr>
          <p:spPr bwMode="auto">
            <a:xfrm>
              <a:off x="0" y="3146"/>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0">
              <a:extLst>
                <a:ext uri="{FF2B5EF4-FFF2-40B4-BE49-F238E27FC236}">
                  <a16:creationId xmlns:a16="http://schemas.microsoft.com/office/drawing/2014/main" id="{3DF1AAD6-EDF5-434E-94F1-9113CE06FAE4}"/>
                </a:ext>
              </a:extLst>
            </p:cNvPr>
            <p:cNvSpPr>
              <a:spLocks noChangeShapeType="1"/>
            </p:cNvSpPr>
            <p:nvPr userDrawn="1"/>
          </p:nvSpPr>
          <p:spPr bwMode="auto">
            <a:xfrm>
              <a:off x="0" y="3174"/>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66"/>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94"/>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122"/>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150"/>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180"/>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47816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139700"/>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19896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258233"/>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317500"/>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381000"/>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73289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B7B97E04-38E5-43F4-8B0F-B282870A72C1}"/>
              </a:ext>
            </a:extLst>
          </p:cNvPr>
          <p:cNvGrpSpPr>
            <a:grpSpLocks noChangeAspect="1"/>
          </p:cNvGrpSpPr>
          <p:nvPr userDrawn="1"/>
        </p:nvGrpSpPr>
        <p:grpSpPr bwMode="auto">
          <a:xfrm>
            <a:off x="5647268" y="139700"/>
            <a:ext cx="897467" cy="6578600"/>
            <a:chOff x="4662" y="66"/>
            <a:chExt cx="424" cy="3108"/>
          </a:xfrm>
        </p:grpSpPr>
        <p:sp>
          <p:nvSpPr>
            <p:cNvPr id="10" name="Freeform 6">
              <a:extLst>
                <a:ext uri="{FF2B5EF4-FFF2-40B4-BE49-F238E27FC236}">
                  <a16:creationId xmlns:a16="http://schemas.microsoft.com/office/drawing/2014/main" id="{ABBF91FC-BBAB-4239-A1C4-549F2C1C62CF}"/>
                </a:ext>
              </a:extLst>
            </p:cNvPr>
            <p:cNvSpPr>
              <a:spLocks/>
            </p:cNvSpPr>
            <p:nvPr userDrawn="1"/>
          </p:nvSpPr>
          <p:spPr bwMode="auto">
            <a:xfrm>
              <a:off x="4662" y="180"/>
              <a:ext cx="424" cy="2994"/>
            </a:xfrm>
            <a:custGeom>
              <a:avLst/>
              <a:gdLst>
                <a:gd name="T0" fmla="*/ 212 w 212"/>
                <a:gd name="T1" fmla="*/ 0 h 1497"/>
                <a:gd name="T2" fmla="*/ 146 w 212"/>
                <a:gd name="T3" fmla="*/ 0 h 1497"/>
                <a:gd name="T4" fmla="*/ 134 w 212"/>
                <a:gd name="T5" fmla="*/ 11 h 1497"/>
                <a:gd name="T6" fmla="*/ 134 w 212"/>
                <a:gd name="T7" fmla="*/ 382 h 1497"/>
                <a:gd name="T8" fmla="*/ 134 w 212"/>
                <a:gd name="T9" fmla="*/ 1441 h 1497"/>
                <a:gd name="T10" fmla="*/ 77 w 212"/>
                <a:gd name="T11" fmla="*/ 1497 h 1497"/>
                <a:gd name="T12" fmla="*/ 0 w 212"/>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212" h="1497">
                  <a:moveTo>
                    <a:pt x="212" y="0"/>
                  </a:moveTo>
                  <a:cubicBezTo>
                    <a:pt x="146" y="0"/>
                    <a:pt x="146" y="0"/>
                    <a:pt x="146" y="0"/>
                  </a:cubicBezTo>
                  <a:cubicBezTo>
                    <a:pt x="139" y="0"/>
                    <a:pt x="134" y="5"/>
                    <a:pt x="134" y="11"/>
                  </a:cubicBezTo>
                  <a:cubicBezTo>
                    <a:pt x="134" y="382"/>
                    <a:pt x="134" y="382"/>
                    <a:pt x="134" y="382"/>
                  </a:cubicBezTo>
                  <a:cubicBezTo>
                    <a:pt x="134" y="1441"/>
                    <a:pt x="134" y="1441"/>
                    <a:pt x="134" y="1441"/>
                  </a:cubicBezTo>
                  <a:cubicBezTo>
                    <a:pt x="134" y="1472"/>
                    <a:pt x="109" y="1497"/>
                    <a:pt x="77" y="1497"/>
                  </a:cubicBezTo>
                  <a:cubicBezTo>
                    <a:pt x="0" y="1497"/>
                    <a:pt x="0" y="1497"/>
                    <a:pt x="0" y="149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7">
              <a:extLst>
                <a:ext uri="{FF2B5EF4-FFF2-40B4-BE49-F238E27FC236}">
                  <a16:creationId xmlns:a16="http://schemas.microsoft.com/office/drawing/2014/main" id="{E4272E99-B425-40D1-81F1-C7541DB3CC40}"/>
                </a:ext>
              </a:extLst>
            </p:cNvPr>
            <p:cNvSpPr>
              <a:spLocks/>
            </p:cNvSpPr>
            <p:nvPr userDrawn="1"/>
          </p:nvSpPr>
          <p:spPr bwMode="auto">
            <a:xfrm>
              <a:off x="4662" y="150"/>
              <a:ext cx="424" cy="2996"/>
            </a:xfrm>
            <a:custGeom>
              <a:avLst/>
              <a:gdLst>
                <a:gd name="T0" fmla="*/ 212 w 212"/>
                <a:gd name="T1" fmla="*/ 0 h 1498"/>
                <a:gd name="T2" fmla="*/ 143 w 212"/>
                <a:gd name="T3" fmla="*/ 0 h 1498"/>
                <a:gd name="T4" fmla="*/ 120 w 212"/>
                <a:gd name="T5" fmla="*/ 23 h 1498"/>
                <a:gd name="T6" fmla="*/ 120 w 212"/>
                <a:gd name="T7" fmla="*/ 397 h 1498"/>
                <a:gd name="T8" fmla="*/ 120 w 212"/>
                <a:gd name="T9" fmla="*/ 1453 h 1498"/>
                <a:gd name="T10" fmla="*/ 75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3" y="0"/>
                    <a:pt x="143" y="0"/>
                    <a:pt x="143" y="0"/>
                  </a:cubicBezTo>
                  <a:cubicBezTo>
                    <a:pt x="130" y="0"/>
                    <a:pt x="120" y="11"/>
                    <a:pt x="120" y="23"/>
                  </a:cubicBezTo>
                  <a:cubicBezTo>
                    <a:pt x="120" y="397"/>
                    <a:pt x="120" y="397"/>
                    <a:pt x="120" y="397"/>
                  </a:cubicBezTo>
                  <a:cubicBezTo>
                    <a:pt x="120" y="1453"/>
                    <a:pt x="120" y="1453"/>
                    <a:pt x="120" y="1453"/>
                  </a:cubicBezTo>
                  <a:cubicBezTo>
                    <a:pt x="120" y="1478"/>
                    <a:pt x="100" y="1498"/>
                    <a:pt x="75" y="1498"/>
                  </a:cubicBezTo>
                  <a:cubicBezTo>
                    <a:pt x="0" y="1498"/>
                    <a:pt x="0" y="1498"/>
                    <a:pt x="0" y="1498"/>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8">
              <a:extLst>
                <a:ext uri="{FF2B5EF4-FFF2-40B4-BE49-F238E27FC236}">
                  <a16:creationId xmlns:a16="http://schemas.microsoft.com/office/drawing/2014/main" id="{713588AC-E5C0-4CF3-8320-C0E01641BFB4}"/>
                </a:ext>
              </a:extLst>
            </p:cNvPr>
            <p:cNvSpPr>
              <a:spLocks/>
            </p:cNvSpPr>
            <p:nvPr userDrawn="1"/>
          </p:nvSpPr>
          <p:spPr bwMode="auto">
            <a:xfrm>
              <a:off x="4662" y="94"/>
              <a:ext cx="424" cy="2996"/>
            </a:xfrm>
            <a:custGeom>
              <a:avLst/>
              <a:gdLst>
                <a:gd name="T0" fmla="*/ 212 w 212"/>
                <a:gd name="T1" fmla="*/ 0 h 1498"/>
                <a:gd name="T2" fmla="*/ 137 w 212"/>
                <a:gd name="T3" fmla="*/ 0 h 1498"/>
                <a:gd name="T4" fmla="*/ 92 w 212"/>
                <a:gd name="T5" fmla="*/ 45 h 1498"/>
                <a:gd name="T6" fmla="*/ 92 w 212"/>
                <a:gd name="T7" fmla="*/ 425 h 1498"/>
                <a:gd name="T8" fmla="*/ 92 w 212"/>
                <a:gd name="T9" fmla="*/ 1475 h 1498"/>
                <a:gd name="T10" fmla="*/ 69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7" y="0"/>
                    <a:pt x="137" y="0"/>
                    <a:pt x="137" y="0"/>
                  </a:cubicBezTo>
                  <a:cubicBezTo>
                    <a:pt x="112" y="0"/>
                    <a:pt x="92" y="20"/>
                    <a:pt x="92" y="45"/>
                  </a:cubicBezTo>
                  <a:cubicBezTo>
                    <a:pt x="92" y="425"/>
                    <a:pt x="92" y="425"/>
                    <a:pt x="92" y="425"/>
                  </a:cubicBezTo>
                  <a:cubicBezTo>
                    <a:pt x="92" y="1475"/>
                    <a:pt x="92" y="1475"/>
                    <a:pt x="92" y="1475"/>
                  </a:cubicBezTo>
                  <a:cubicBezTo>
                    <a:pt x="92" y="1488"/>
                    <a:pt x="82" y="1498"/>
                    <a:pt x="69" y="1498"/>
                  </a:cubicBezTo>
                  <a:cubicBezTo>
                    <a:pt x="0" y="1498"/>
                    <a:pt x="0" y="1498"/>
                    <a:pt x="0" y="1498"/>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9">
              <a:extLst>
                <a:ext uri="{FF2B5EF4-FFF2-40B4-BE49-F238E27FC236}">
                  <a16:creationId xmlns:a16="http://schemas.microsoft.com/office/drawing/2014/main" id="{867BCFA4-CD48-469C-8F4C-FC27022ABDA5}"/>
                </a:ext>
              </a:extLst>
            </p:cNvPr>
            <p:cNvSpPr>
              <a:spLocks/>
            </p:cNvSpPr>
            <p:nvPr userDrawn="1"/>
          </p:nvSpPr>
          <p:spPr bwMode="auto">
            <a:xfrm>
              <a:off x="4662" y="66"/>
              <a:ext cx="424" cy="2996"/>
            </a:xfrm>
            <a:custGeom>
              <a:avLst/>
              <a:gdLst>
                <a:gd name="T0" fmla="*/ 212 w 212"/>
                <a:gd name="T1" fmla="*/ 0 h 1498"/>
                <a:gd name="T2" fmla="*/ 134 w 212"/>
                <a:gd name="T3" fmla="*/ 0 h 1498"/>
                <a:gd name="T4" fmla="*/ 77 w 212"/>
                <a:gd name="T5" fmla="*/ 57 h 1498"/>
                <a:gd name="T6" fmla="*/ 77 w 212"/>
                <a:gd name="T7" fmla="*/ 439 h 1498"/>
                <a:gd name="T8" fmla="*/ 77 w 212"/>
                <a:gd name="T9" fmla="*/ 1486 h 1498"/>
                <a:gd name="T10" fmla="*/ 66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4" y="0"/>
                    <a:pt x="134" y="0"/>
                    <a:pt x="134" y="0"/>
                  </a:cubicBezTo>
                  <a:cubicBezTo>
                    <a:pt x="103" y="0"/>
                    <a:pt x="77" y="25"/>
                    <a:pt x="77" y="57"/>
                  </a:cubicBezTo>
                  <a:cubicBezTo>
                    <a:pt x="77" y="439"/>
                    <a:pt x="77" y="439"/>
                    <a:pt x="77" y="439"/>
                  </a:cubicBezTo>
                  <a:cubicBezTo>
                    <a:pt x="77" y="1486"/>
                    <a:pt x="77" y="1486"/>
                    <a:pt x="77" y="1486"/>
                  </a:cubicBezTo>
                  <a:cubicBezTo>
                    <a:pt x="77" y="1493"/>
                    <a:pt x="72" y="1498"/>
                    <a:pt x="66" y="1498"/>
                  </a:cubicBezTo>
                  <a:cubicBezTo>
                    <a:pt x="0" y="1498"/>
                    <a:pt x="0" y="1498"/>
                    <a:pt x="0" y="1498"/>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0">
              <a:extLst>
                <a:ext uri="{FF2B5EF4-FFF2-40B4-BE49-F238E27FC236}">
                  <a16:creationId xmlns:a16="http://schemas.microsoft.com/office/drawing/2014/main" id="{07A0C902-4BA1-4C87-8E48-1722D4FB8F5E}"/>
                </a:ext>
              </a:extLst>
            </p:cNvPr>
            <p:cNvSpPr>
              <a:spLocks/>
            </p:cNvSpPr>
            <p:nvPr userDrawn="1"/>
          </p:nvSpPr>
          <p:spPr bwMode="auto">
            <a:xfrm>
              <a:off x="4662" y="122"/>
              <a:ext cx="424" cy="2996"/>
            </a:xfrm>
            <a:custGeom>
              <a:avLst/>
              <a:gdLst>
                <a:gd name="T0" fmla="*/ 212 w 212"/>
                <a:gd name="T1" fmla="*/ 0 h 1498"/>
                <a:gd name="T2" fmla="*/ 140 w 212"/>
                <a:gd name="T3" fmla="*/ 0 h 1498"/>
                <a:gd name="T4" fmla="*/ 106 w 212"/>
                <a:gd name="T5" fmla="*/ 34 h 1498"/>
                <a:gd name="T6" fmla="*/ 106 w 212"/>
                <a:gd name="T7" fmla="*/ 411 h 1498"/>
                <a:gd name="T8" fmla="*/ 106 w 212"/>
                <a:gd name="T9" fmla="*/ 1464 h 1498"/>
                <a:gd name="T10" fmla="*/ 72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0" y="0"/>
                    <a:pt x="140" y="0"/>
                    <a:pt x="140" y="0"/>
                  </a:cubicBezTo>
                  <a:cubicBezTo>
                    <a:pt x="121" y="0"/>
                    <a:pt x="106" y="15"/>
                    <a:pt x="106" y="34"/>
                  </a:cubicBezTo>
                  <a:cubicBezTo>
                    <a:pt x="106" y="411"/>
                    <a:pt x="106" y="411"/>
                    <a:pt x="106" y="411"/>
                  </a:cubicBezTo>
                  <a:cubicBezTo>
                    <a:pt x="106" y="1464"/>
                    <a:pt x="106" y="1464"/>
                    <a:pt x="106" y="1464"/>
                  </a:cubicBezTo>
                  <a:cubicBezTo>
                    <a:pt x="106" y="1483"/>
                    <a:pt x="91" y="1498"/>
                    <a:pt x="72" y="1498"/>
                  </a:cubicBezTo>
                  <a:cubicBezTo>
                    <a:pt x="0" y="1498"/>
                    <a:pt x="0" y="1498"/>
                    <a:pt x="0" y="1498"/>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47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white pla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29316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95326" y="197070"/>
            <a:ext cx="8546541"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en-US" dirty="0"/>
            </a:lvl1pPr>
          </a:lstStyle>
          <a:p>
            <a:pPr lvl="0"/>
            <a:r>
              <a:rPr lang="en-US"/>
              <a:t>Click to edit Master title style</a:t>
            </a:r>
          </a:p>
        </p:txBody>
      </p:sp>
      <p:sp>
        <p:nvSpPr>
          <p:cNvPr id="5" name="Text Placeholder 2"/>
          <p:cNvSpPr>
            <a:spLocks noGrp="1"/>
          </p:cNvSpPr>
          <p:nvPr>
            <p:ph idx="1"/>
          </p:nvPr>
        </p:nvSpPr>
        <p:spPr>
          <a:xfrm>
            <a:off x="595325" y="1300692"/>
            <a:ext cx="10972800" cy="4978559"/>
          </a:xfrm>
          <a:prstGeom prst="rect">
            <a:avLst/>
          </a:prstGeom>
        </p:spPr>
        <p:txBody>
          <a:bodyPr vert="horz" lIns="0" tIns="45720" rIns="0" bIns="45720" rtlCol="0">
            <a:normAutofit/>
          </a:bodyPr>
          <a:lstStyle>
            <a:lvl4pPr marL="704850" indent="-342900">
              <a:buSzPct val="100000"/>
              <a:buFont typeface="Courier New" panose="02070309020205020404" pitchFamily="49" charset="0"/>
              <a:buChar char="o"/>
              <a:defRPr/>
            </a:lvl4pPr>
            <a:lvl5pPr marL="914400" indent="-285750">
              <a:buSzPct val="100000"/>
              <a:buFont typeface="Calibri" panose="020F0502020204030204" pitchFamily="34" charset="0"/>
              <a:buChar char="‒"/>
              <a:defRPr/>
            </a:lvl5pPr>
            <a:lvl6pPr>
              <a:buSzPct val="100000"/>
              <a:defRPr/>
            </a:lvl6pPr>
            <a:lvl7pPr marL="1620838" indent="-238125">
              <a:buSzPct val="100000"/>
              <a:buFont typeface="Courier New" panose="02070309020205020404" pitchFamily="49" charset="0"/>
              <a:buChar char="o"/>
              <a:defRPr/>
            </a:lvl7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sp>
        <p:nvSpPr>
          <p:cNvPr id="6"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02135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7" name="Table Placeholder 6"/>
          <p:cNvSpPr>
            <a:spLocks noGrp="1"/>
          </p:cNvSpPr>
          <p:nvPr>
            <p:ph type="tbl" sz="quarter" idx="11"/>
          </p:nvPr>
        </p:nvSpPr>
        <p:spPr>
          <a:xfrm>
            <a:off x="595313" y="1323975"/>
            <a:ext cx="10991850" cy="4835525"/>
          </a:xfrm>
        </p:spPr>
        <p:txBody>
          <a:bodyPr/>
          <a:lstStyle/>
          <a:p>
            <a:endParaRPr lang="en-GB"/>
          </a:p>
        </p:txBody>
      </p:sp>
    </p:spTree>
    <p:extLst>
      <p:ext uri="{BB962C8B-B14F-4D97-AF65-F5344CB8AC3E}">
        <p14:creationId xmlns:p14="http://schemas.microsoft.com/office/powerpoint/2010/main" val="396130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5" name="Picture Placeholder 4"/>
          <p:cNvSpPr>
            <a:spLocks noGrp="1"/>
          </p:cNvSpPr>
          <p:nvPr>
            <p:ph type="pic" sz="quarter" idx="12"/>
          </p:nvPr>
        </p:nvSpPr>
        <p:spPr>
          <a:xfrm>
            <a:off x="595326" y="1326394"/>
            <a:ext cx="10971081" cy="4869580"/>
          </a:xfrm>
        </p:spPr>
        <p:txBody>
          <a:bodyPr/>
          <a:lstStyle/>
          <a:p>
            <a:endParaRPr lang="en-GB"/>
          </a:p>
        </p:txBody>
      </p:sp>
    </p:spTree>
    <p:extLst>
      <p:ext uri="{BB962C8B-B14F-4D97-AF65-F5344CB8AC3E}">
        <p14:creationId xmlns:p14="http://schemas.microsoft.com/office/powerpoint/2010/main" val="107674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99846" y="1300693"/>
            <a:ext cx="10968279" cy="5046062"/>
          </a:xfrm>
        </p:spPr>
        <p:txBody>
          <a:bodyPr/>
          <a:lstStyle>
            <a:lvl1pPr marL="342900" indent="-342900">
              <a:buFont typeface="Arial" panose="020B0604020202020204" pitchFamily="34" charset="0"/>
              <a:buChar char="•"/>
              <a:defRPr/>
            </a:lvl1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a:p>
            <a:pPr lvl="0"/>
            <a:endParaRPr lang="en-GB"/>
          </a:p>
        </p:txBody>
      </p:sp>
      <p:sp>
        <p:nvSpPr>
          <p:cNvPr id="10" name="Title 1"/>
          <p:cNvSpPr>
            <a:spLocks noGrp="1"/>
          </p:cNvSpPr>
          <p:nvPr>
            <p:ph type="title"/>
          </p:nvPr>
        </p:nvSpPr>
        <p:spPr>
          <a:xfrm>
            <a:off x="595326" y="197070"/>
            <a:ext cx="10991308" cy="584775"/>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6604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93911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blue tex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6E58EB-3AF4-2D4B-8511-BDFECF59A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98"/>
            <a:ext cx="12192000" cy="6853404"/>
          </a:xfrm>
          <a:prstGeom prst="rect">
            <a:avLst/>
          </a:prstGeom>
        </p:spPr>
      </p:pic>
      <p:pic>
        <p:nvPicPr>
          <p:cNvPr id="3" name="Picture 2">
            <a:extLst>
              <a:ext uri="{FF2B5EF4-FFF2-40B4-BE49-F238E27FC236}">
                <a16:creationId xmlns:a16="http://schemas.microsoft.com/office/drawing/2014/main" id="{21530FEF-BF15-5847-A3B2-9599E26EF8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3200" cy="6858000"/>
          </a:xfrm>
          <a:prstGeom prst="rect">
            <a:avLst/>
          </a:prstGeom>
        </p:spPr>
      </p:pic>
      <p:pic>
        <p:nvPicPr>
          <p:cNvPr id="5" name="Picture 4">
            <a:extLst>
              <a:ext uri="{FF2B5EF4-FFF2-40B4-BE49-F238E27FC236}">
                <a16:creationId xmlns:a16="http://schemas.microsoft.com/office/drawing/2014/main" id="{446AB026-60FA-BA45-9C39-E750EF3A315C}"/>
              </a:ext>
            </a:extLst>
          </p:cNvPr>
          <p:cNvPicPr>
            <a:picLocks noChangeAspect="1"/>
          </p:cNvPicPr>
          <p:nvPr userDrawn="1"/>
        </p:nvPicPr>
        <p:blipFill>
          <a:blip r:embed="rId4"/>
          <a:stretch>
            <a:fillRect/>
          </a:stretch>
        </p:blipFill>
        <p:spPr>
          <a:xfrm>
            <a:off x="0" y="6226581"/>
            <a:ext cx="12192000" cy="317500"/>
          </a:xfrm>
          <a:prstGeom prst="rect">
            <a:avLst/>
          </a:prstGeom>
        </p:spPr>
      </p:pic>
    </p:spTree>
    <p:extLst>
      <p:ext uri="{BB962C8B-B14F-4D97-AF65-F5344CB8AC3E}">
        <p14:creationId xmlns:p14="http://schemas.microsoft.com/office/powerpoint/2010/main" val="27979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green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255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ink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754680-E4D8-0F48-8712-074EB4EB2B8A}"/>
              </a:ext>
            </a:extLst>
          </p:cNvPr>
          <p:cNvSpPr/>
          <p:nvPr userDrawn="1"/>
        </p:nvSpPr>
        <p:spPr>
          <a:xfrm>
            <a:off x="0" y="0"/>
            <a:ext cx="12192000" cy="6858000"/>
          </a:xfrm>
          <a:prstGeom prst="rect">
            <a:avLst/>
          </a:prstGeom>
          <a:solidFill>
            <a:srgbClr val="9F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3601A-0509-0F40-BBA3-B32EC6305400}"/>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1042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light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EBE24-BBDF-2A4F-BB53-B323A8A50ADC}"/>
              </a:ext>
            </a:extLst>
          </p:cNvPr>
          <p:cNvSpPr/>
          <p:nvPr userDrawn="1"/>
        </p:nvSpPr>
        <p:spPr>
          <a:xfrm>
            <a:off x="0" y="0"/>
            <a:ext cx="12192000" cy="6858000"/>
          </a:xfrm>
          <a:prstGeom prst="rect">
            <a:avLst/>
          </a:prstGeom>
          <a:solidFill>
            <a:srgbClr val="35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7FC5E-300F-484F-8EC4-BC24E7EB3158}"/>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3846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urpl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F541C8-C112-8946-85BA-5C149CE01B10}"/>
              </a:ext>
            </a:extLst>
          </p:cNvPr>
          <p:cNvSpPr/>
          <p:nvPr userDrawn="1"/>
        </p:nvSpPr>
        <p:spPr>
          <a:xfrm>
            <a:off x="0" y="0"/>
            <a:ext cx="12192000" cy="6858000"/>
          </a:xfrm>
          <a:prstGeom prst="rect">
            <a:avLst/>
          </a:prstGeom>
          <a:solidFill>
            <a:srgbClr val="5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C0B05-1DC1-8746-936F-C9F2D2F6EF6E}"/>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46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red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76DAD1-33A1-EB47-B203-AD670D4E3436}"/>
              </a:ext>
            </a:extLst>
          </p:cNvPr>
          <p:cNvSpPr/>
          <p:nvPr userDrawn="1"/>
        </p:nvSpPr>
        <p:spPr>
          <a:xfrm>
            <a:off x="0" y="0"/>
            <a:ext cx="12192000" cy="6858000"/>
          </a:xfrm>
          <a:prstGeom prst="rect">
            <a:avLst/>
          </a:prstGeom>
          <a:solidFill>
            <a:srgbClr val="CD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7891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2" y="404286"/>
            <a:ext cx="10655301" cy="896196"/>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68352" y="1564642"/>
            <a:ext cx="10655301" cy="461232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E27D504-B8E7-4E4A-80B8-85B9D4BB2A95}"/>
              </a:ext>
            </a:extLst>
          </p:cNvPr>
          <p:cNvSpPr>
            <a:spLocks noGrp="1"/>
          </p:cNvSpPr>
          <p:nvPr>
            <p:ph type="sldNum" sz="quarter" idx="4"/>
          </p:nvPr>
        </p:nvSpPr>
        <p:spPr>
          <a:xfrm>
            <a:off x="457224" y="6290436"/>
            <a:ext cx="237461" cy="143629"/>
          </a:xfrm>
          <a:prstGeom prst="rect">
            <a:avLst/>
          </a:prstGeom>
        </p:spPr>
        <p:txBody>
          <a:bodyPr wrap="square" lIns="0" tIns="0" rIns="0" bIns="0" anchor="ctr" anchorCtr="0">
            <a:spAutoFit/>
          </a:bodyPr>
          <a:lstStyle>
            <a:lvl1pPr algn="r">
              <a:defRPr sz="933">
                <a:solidFill>
                  <a:schemeClr val="bg1">
                    <a:lumMod val="50000"/>
                  </a:schemeClr>
                </a:solidFill>
              </a:defRPr>
            </a:lvl1pPr>
          </a:lstStyle>
          <a:p>
            <a:pPr algn="l"/>
            <a:fld id="{A2E32196-42CD-4B7F-A248-988B25C84FFC}" type="slidenum">
              <a:rPr lang="en-GB" smtClean="0"/>
              <a:pPr algn="l"/>
              <a:t>‹#›</a:t>
            </a:fld>
            <a:endParaRPr lang="en-GB"/>
          </a:p>
        </p:txBody>
      </p:sp>
      <p:sp>
        <p:nvSpPr>
          <p:cNvPr id="4" name="MSIPCMContentMarking" descr="{&quot;HashCode&quot;:-410930392,&quot;Placement&quot;:&quot;Footer&quot;}">
            <a:extLst>
              <a:ext uri="{FF2B5EF4-FFF2-40B4-BE49-F238E27FC236}">
                <a16:creationId xmlns:a16="http://schemas.microsoft.com/office/drawing/2014/main" id="{6D6453B8-FACA-430D-9004-E79243CC2C54}"/>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427633334"/>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690" r:id="rId4"/>
    <p:sldLayoutId id="2147483701" r:id="rId5"/>
    <p:sldLayoutId id="2147483702" r:id="rId6"/>
    <p:sldLayoutId id="2147483703" r:id="rId7"/>
    <p:sldLayoutId id="2147483704" r:id="rId8"/>
    <p:sldLayoutId id="2147483705"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dt="0"/>
  <p:txStyles>
    <p:titleStyle>
      <a:lvl1pPr algn="l" defTabSz="914354" rtl="0" eaLnBrk="1" latinLnBrk="0" hangingPunct="1">
        <a:lnSpc>
          <a:spcPct val="85000"/>
        </a:lnSpc>
        <a:spcBef>
          <a:spcPct val="0"/>
        </a:spcBef>
        <a:buNone/>
        <a:defRPr sz="3733" b="1" kern="1200">
          <a:solidFill>
            <a:srgbClr val="585858"/>
          </a:solidFill>
          <a:latin typeface="Calibri" panose="020F050202020403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400" kern="1200">
          <a:solidFill>
            <a:schemeClr val="bg1">
              <a:lumMod val="50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1185" name="SlideTitle" descr="Text Box: Title"/>
          <p:cNvSpPr>
            <a:spLocks noGrp="1" noChangeArrowheads="1"/>
          </p:cNvSpPr>
          <p:nvPr>
            <p:ph type="title"/>
          </p:nvPr>
        </p:nvSpPr>
        <p:spPr bwMode="gray">
          <a:xfrm>
            <a:off x="595326" y="197070"/>
            <a:ext cx="10991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ja-JP"/>
              <a:t>Title</a:t>
            </a:r>
          </a:p>
        </p:txBody>
      </p:sp>
      <p:sp>
        <p:nvSpPr>
          <p:cNvPr id="6" name="Oval 5"/>
          <p:cNvSpPr/>
          <p:nvPr/>
        </p:nvSpPr>
        <p:spPr bwMode="auto">
          <a:xfrm>
            <a:off x="10030885" y="6375400"/>
            <a:ext cx="266700" cy="204788"/>
          </a:xfrm>
          <a:prstGeom prst="ellipse">
            <a:avLst/>
          </a:prstGeom>
          <a:solidFill>
            <a:schemeClr val="bg1"/>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algn="ctr" defTabSz="728663" fontAlgn="base">
              <a:lnSpc>
                <a:spcPct val="95000"/>
              </a:lnSpc>
              <a:spcBef>
                <a:spcPct val="0"/>
              </a:spcBef>
              <a:spcAft>
                <a:spcPct val="0"/>
              </a:spcAft>
              <a:buClr>
                <a:srgbClr val="FFFFFF"/>
              </a:buClr>
              <a:tabLst>
                <a:tab pos="4286250" algn="l"/>
              </a:tabLst>
            </a:pPr>
            <a:endParaRPr lang="en-GB" sz="1200">
              <a:solidFill>
                <a:srgbClr val="000000"/>
              </a:solidFill>
              <a:latin typeface="Calibri" panose="020F0502020204030204" pitchFamily="34" charset="0"/>
            </a:endParaRPr>
          </a:p>
        </p:txBody>
      </p:sp>
      <p:sp>
        <p:nvSpPr>
          <p:cNvPr id="14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pic>
        <p:nvPicPr>
          <p:cNvPr id="76" name="Picture 2" descr="C:\Users\mcewank\Desktop\Line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707662"/>
            <a:ext cx="12192000" cy="586622"/>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2"/>
          <p:cNvSpPr>
            <a:spLocks noGrp="1"/>
          </p:cNvSpPr>
          <p:nvPr>
            <p:ph type="body" idx="1"/>
          </p:nvPr>
        </p:nvSpPr>
        <p:spPr>
          <a:xfrm>
            <a:off x="595325" y="1300692"/>
            <a:ext cx="10972800" cy="4978559"/>
          </a:xfrm>
          <a:prstGeom prst="rect">
            <a:avLst/>
          </a:prstGeom>
        </p:spPr>
        <p:txBody>
          <a:bodyPr vert="horz" lIns="0" tIns="45720" rIns="0" bIns="45720" rtlCol="0">
            <a:normAutofit/>
          </a:body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pic>
        <p:nvPicPr>
          <p:cNvPr id="12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9782977" y="183930"/>
            <a:ext cx="1706049" cy="56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SIPCMContentMarking" descr="{&quot;HashCode&quot;:-410930392,&quot;Placement&quot;:&quot;Footer&quot;}">
            <a:extLst>
              <a:ext uri="{FF2B5EF4-FFF2-40B4-BE49-F238E27FC236}">
                <a16:creationId xmlns:a16="http://schemas.microsoft.com/office/drawing/2014/main" id="{ECDE1722-78A3-4AAE-9016-C75AC3676F0D}"/>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311113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Lst>
  <p:txStyles>
    <p:titleStyle>
      <a:lvl1pPr algn="l" defTabSz="728663" rtl="0" eaLnBrk="1" fontAlgn="base" hangingPunct="1">
        <a:lnSpc>
          <a:spcPct val="95000"/>
        </a:lnSpc>
        <a:spcBef>
          <a:spcPct val="0"/>
        </a:spcBef>
        <a:spcAft>
          <a:spcPct val="0"/>
        </a:spcAft>
        <a:defRPr sz="4000" b="1">
          <a:solidFill>
            <a:schemeClr val="accent1"/>
          </a:solidFill>
          <a:latin typeface="Calibri" panose="020F0502020204030204" pitchFamily="34" charset="0"/>
          <a:ea typeface="+mj-ea"/>
          <a:cs typeface="+mj-cs"/>
        </a:defRPr>
      </a:lvl1pPr>
      <a:lvl2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2pPr>
      <a:lvl3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3pPr>
      <a:lvl4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4pPr>
      <a:lvl5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5pPr>
      <a:lvl6pPr marL="4572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6pPr>
      <a:lvl7pPr marL="9144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7pPr>
      <a:lvl8pPr marL="13716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8pPr>
      <a:lvl9pPr marL="18288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9pPr>
    </p:titleStyle>
    <p:bodyStyle>
      <a:lvl1pPr marL="457200" indent="-457200" algn="l" defTabSz="728663" rtl="0" eaLnBrk="1" fontAlgn="base" hangingPunct="1">
        <a:lnSpc>
          <a:spcPct val="95000"/>
        </a:lnSpc>
        <a:spcBef>
          <a:spcPct val="95000"/>
        </a:spcBef>
        <a:spcAft>
          <a:spcPct val="0"/>
        </a:spcAft>
        <a:buClr>
          <a:schemeClr val="accent1"/>
        </a:buClr>
        <a:buSzPct val="150000"/>
        <a:buFont typeface="Arial" panose="020B0604020202020204" pitchFamily="34" charset="0"/>
        <a:buChar char="•"/>
        <a:defRPr lang="en-US" altLang="ja-JP" sz="2000" b="1" dirty="0" smtClean="0">
          <a:solidFill>
            <a:srgbClr val="595959"/>
          </a:solidFill>
          <a:latin typeface="Calibri" panose="020F050202020403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ct val="95000"/>
        </a:lnSpc>
        <a:spcBef>
          <a:spcPct val="0"/>
        </a:spcBef>
        <a:spcAft>
          <a:spcPct val="0"/>
        </a:spcAft>
        <a:buClr>
          <a:schemeClr val="accent1"/>
        </a:buClr>
        <a:buSzPct val="100000"/>
        <a:buFont typeface="Courier New" panose="02070309020205020404" pitchFamily="49" charset="0"/>
        <a:buChar char="o"/>
        <a:defRPr lang="en-US" altLang="ja-JP" sz="1800" dirty="0" smtClean="0">
          <a:solidFill>
            <a:srgbClr val="595959"/>
          </a:solidFill>
          <a:latin typeface="Calibri" panose="020F0502020204030204" pitchFamily="34" charset="0"/>
        </a:defRPr>
      </a:lvl4pPr>
      <a:lvl5pPr marL="971550" indent="-342900" algn="l" defTabSz="728663" rtl="0" eaLnBrk="1" fontAlgn="base" hangingPunct="1">
        <a:lnSpc>
          <a:spcPct val="95000"/>
        </a:lnSpc>
        <a:spcBef>
          <a:spcPct val="0"/>
        </a:spcBef>
        <a:spcAft>
          <a:spcPct val="0"/>
        </a:spcAft>
        <a:buClr>
          <a:schemeClr val="accent1"/>
        </a:buClr>
        <a:buSzPct val="100000"/>
        <a:buFont typeface="Calibri" panose="020F0502020204030204" pitchFamily="34" charset="0"/>
        <a:buChar char="‒"/>
        <a:defRPr lang="en-US" altLang="ja-JP" sz="1600" dirty="0" smtClean="0">
          <a:solidFill>
            <a:srgbClr val="595959"/>
          </a:solidFill>
          <a:latin typeface="Calibri" panose="020F0502020204030204" pitchFamily="34" charset="0"/>
        </a:defRPr>
      </a:lvl5pPr>
      <a:lvl6pPr marL="1268413" indent="-342900" algn="l" defTabSz="728663" rtl="0" eaLnBrk="1" fontAlgn="base" hangingPunct="1">
        <a:lnSpc>
          <a:spcPct val="95000"/>
        </a:lnSpc>
        <a:spcBef>
          <a:spcPct val="0"/>
        </a:spcBef>
        <a:spcAft>
          <a:spcPct val="0"/>
        </a:spcAft>
        <a:buClr>
          <a:schemeClr val="accent2"/>
        </a:buClr>
        <a:buSzPct val="100000"/>
        <a:buFont typeface="Arial" panose="020B0604020202020204" pitchFamily="34" charset="0"/>
        <a:buChar char="•"/>
        <a:defRPr sz="1400">
          <a:solidFill>
            <a:schemeClr val="tx1"/>
          </a:solidFill>
          <a:latin typeface="+mn-lt"/>
        </a:defRPr>
      </a:lvl6pPr>
      <a:lvl7pPr marL="1620838" indent="-238125" algn="l" defTabSz="728663" rtl="0" eaLnBrk="1" fontAlgn="base" hangingPunct="1">
        <a:lnSpc>
          <a:spcPct val="95000"/>
        </a:lnSpc>
        <a:spcBef>
          <a:spcPct val="0"/>
        </a:spcBef>
        <a:spcAft>
          <a:spcPct val="0"/>
        </a:spcAft>
        <a:buClr>
          <a:schemeClr val="accent2"/>
        </a:buClr>
        <a:buSzPct val="100000"/>
        <a:buFont typeface="Courier New" panose="02070309020205020404" pitchFamily="49" charset="0"/>
        <a:buChar char="o"/>
        <a:defRPr sz="1200">
          <a:solidFill>
            <a:schemeClr val="tx1"/>
          </a:solidFill>
          <a:latin typeface="+mn-lt"/>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www.fintechfutures.com/2022/04/standard-chartered-combines-transformation-technology-and-operations-functions/" TargetMode="External"/><Relationship Id="rId13" Type="http://schemas.openxmlformats.org/officeDocument/2006/relationships/hyperlink" Target="https://www.fintechfutures.com/2022/07/eu-reaches-agreement-on-crypto-regulation-proposal/" TargetMode="External"/><Relationship Id="rId3" Type="http://schemas.openxmlformats.org/officeDocument/2006/relationships/image" Target="../media/image16.jpeg"/><Relationship Id="rId7" Type="http://schemas.openxmlformats.org/officeDocument/2006/relationships/hyperlink" Target="https://www.finextra.com/pressarticle/93403/consensus-builds-that-cbdcs-are-the-future-of-fiat" TargetMode="External"/><Relationship Id="rId12" Type="http://schemas.openxmlformats.org/officeDocument/2006/relationships/hyperlink" Target="https://www.thisismoney.co.uk/money/saving/article-11117571/Digital-banks-trumping-traditional-rivals-customer-service.html" TargetMode="External"/><Relationship Id="rId2" Type="http://schemas.openxmlformats.org/officeDocument/2006/relationships/notesSlide" Target="../notesSlides/notesSlide4.xml"/><Relationship Id="rId16" Type="http://schemas.openxmlformats.org/officeDocument/2006/relationships/image" Target="../media/image15.emf"/><Relationship Id="rId1" Type="http://schemas.openxmlformats.org/officeDocument/2006/relationships/slideLayout" Target="../slideLayouts/slideLayout17.xml"/><Relationship Id="rId6" Type="http://schemas.openxmlformats.org/officeDocument/2006/relationships/hyperlink" Target="https://www.techtarget.com/searchunifiedcommunications/news/252522233/Meta-intends-to-win-metaverse-wallet-race-with-Meta-Pay" TargetMode="External"/><Relationship Id="rId11" Type="http://schemas.openxmlformats.org/officeDocument/2006/relationships/hyperlink" Target="https://www.altfi.com/article/9373_natwest-eyes-wealth-sector-acquisitions-amid-sector-slowdown" TargetMode="External"/><Relationship Id="rId5" Type="http://schemas.openxmlformats.org/officeDocument/2006/relationships/hyperlink" Target="https://www.nfcw.com/2022/08/30/378935/mastercard-reports-on-growth-in-consumer-adoption-of-emerging-payments-technologies/" TargetMode="External"/><Relationship Id="rId15" Type="http://schemas.openxmlformats.org/officeDocument/2006/relationships/image" Target="../media/image14.emf"/><Relationship Id="rId10" Type="http://schemas.openxmlformats.org/officeDocument/2006/relationships/hyperlink" Target="https://www.pymnts.com/travel-payments/2022/jpmorgan-takes-connected-commerce-to-travel" TargetMode="External"/><Relationship Id="rId4" Type="http://schemas.openxmlformats.org/officeDocument/2006/relationships/image" Target="../media/image2.png"/><Relationship Id="rId9" Type="http://schemas.openxmlformats.org/officeDocument/2006/relationships/hyperlink" Target="https://www.mobileworldlive.com/featured-content/top-three/deutsche-telekom-links-with-bank-for-logistics-play" TargetMode="External"/><Relationship Id="rId14" Type="http://schemas.openxmlformats.org/officeDocument/2006/relationships/hyperlink" Target="https://fintechmagazine.com/banking/what-barclays-lloyds-wrist-slap-means-for-open-banking-api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7.jpe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s>
</file>

<file path=ppt/slides/_rels/slide6.xml.rels><?xml version="1.0" encoding="UTF-8" standalone="yes"?>
<Relationships xmlns="http://schemas.openxmlformats.org/package/2006/relationships"><Relationship Id="rId8" Type="http://schemas.openxmlformats.org/officeDocument/2006/relationships/hyperlink" Target="https://www.fintechfutures.com/2022/07/lloyds-banking-group-to-close-66-more-bank-branches/" TargetMode="External"/><Relationship Id="rId13" Type="http://schemas.openxmlformats.org/officeDocument/2006/relationships/hyperlink" Target="https://www.pymnts.com/news/banking/2022/uk-open-banking-users-top-6-million/" TargetMode="External"/><Relationship Id="rId18" Type="http://schemas.openxmlformats.org/officeDocument/2006/relationships/image" Target="../media/image48.svg"/><Relationship Id="rId3" Type="http://schemas.openxmlformats.org/officeDocument/2006/relationships/image" Target="../media/image44.jpeg"/><Relationship Id="rId7" Type="http://schemas.openxmlformats.org/officeDocument/2006/relationships/hyperlink" Target="https://www.computerweekly.com/news/252523455/More-than-60-of-world-population-will-use-digital-wallets-by-2026" TargetMode="External"/><Relationship Id="rId12" Type="http://schemas.openxmlformats.org/officeDocument/2006/relationships/hyperlink" Target="https://www.emarketer.com/content/uk-regulatory-bodies-call-auditing-standards-of-ai-machine-learning?IR=T&amp;utm_medium=email&amp;utm_term=BII_Daily&amp;utm_source=Triggermail&amp;utm_campaign=FSBTC%205.6.22&amp;utm_content=A" TargetMode="External"/><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svg"/><Relationship Id="rId1" Type="http://schemas.openxmlformats.org/officeDocument/2006/relationships/slideLayout" Target="../slideLayouts/slideLayout17.xml"/><Relationship Id="rId6" Type="http://schemas.openxmlformats.org/officeDocument/2006/relationships/hyperlink" Target="https://fintechmagazine.com/digital-payments/75-of-consumers-now-using-mobile-wallets-survey" TargetMode="External"/><Relationship Id="rId11" Type="http://schemas.openxmlformats.org/officeDocument/2006/relationships/hyperlink" Target="https://www.fintechfutures.com/2022/03/driving-innovation-in-finance-through-trustworthy-ai/" TargetMode="External"/><Relationship Id="rId5" Type="http://schemas.openxmlformats.org/officeDocument/2006/relationships/hyperlink" Target="https://www.pymnts.com/news/payment-methods/2022/card-is-king-in-uk-payments-landscape-but-digital-wallet-usage-soars/" TargetMode="External"/><Relationship Id="rId15" Type="http://schemas.openxmlformats.org/officeDocument/2006/relationships/image" Target="../media/image45.png"/><Relationship Id="rId10" Type="http://schemas.openxmlformats.org/officeDocument/2006/relationships/hyperlink" Target="https://www.lloydsbankinggroup.com/media/press-releases/2022/lloyds-bank/almost-9-in-10-card-payments-contactless.html" TargetMode="External"/><Relationship Id="rId4" Type="http://schemas.openxmlformats.org/officeDocument/2006/relationships/image" Target="../media/image2.png"/><Relationship Id="rId9" Type="http://schemas.openxmlformats.org/officeDocument/2006/relationships/hyperlink" Target="https://www.fintechfutures.com/2022/06/barclays-to-shutter-27-more-branches-taking-its-total-to-103-branch-closures-for-the-year/" TargetMode="External"/><Relationship Id="rId14" Type="http://schemas.openxmlformats.org/officeDocument/2006/relationships/hyperlink" Target="https://www.pymnts.com/news/b2b-payments/2022/more-banks-offer-embedded-finance-solutions-to-big-biz-clien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hyperlink" Target="https://www.santander.com/en/press-room/press-releases/2022/07/santander-cib-and-sap-join-forces-to-accelerate-digitalization-of-global-transaction-banking-services" TargetMode="External"/><Relationship Id="rId3" Type="http://schemas.openxmlformats.org/officeDocument/2006/relationships/image" Target="../media/image44.jpeg"/><Relationship Id="rId7" Type="http://schemas.openxmlformats.org/officeDocument/2006/relationships/image" Target="../media/image57.png"/><Relationship Id="rId12" Type="http://schemas.openxmlformats.org/officeDocument/2006/relationships/hyperlink" Target="https://fintechmagazine.com/financial-services-finserv/revolut-teams-up-with-salesforce-for-business-operations?utm_source=Newsletter+FinTech+Magazine&amp;utm_campaign=38e60f5bd5-EMAIL_CAMPAIGN_2021_07_02_03_52_COPY_01&amp;utm_medium=email&amp;utm_term=0_9738f7c924-38e60f5bd5-410664866&amp;mc_cid=38e60f5bd5&amp;mc_eid=f21a5aae98" TargetMode="External"/><Relationship Id="rId17" Type="http://schemas.openxmlformats.org/officeDocument/2006/relationships/image" Target="../media/image48.sv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56.svg"/><Relationship Id="rId11" Type="http://schemas.openxmlformats.org/officeDocument/2006/relationships/hyperlink" Target="https://www.finextra.com/newsarticle/40242/santander-migrates-80-of-it-infrastructure-to-the-cloud" TargetMode="External"/><Relationship Id="rId5" Type="http://schemas.openxmlformats.org/officeDocument/2006/relationships/image" Target="../media/image55.png"/><Relationship Id="rId15" Type="http://schemas.openxmlformats.org/officeDocument/2006/relationships/hyperlink" Target="https://www.bankingdive.com/news/robinhood-nydfs-30m-fine-crypto-aml-cybersecurity/628669/?utm_source=Sailthru&amp;utm_medium=email&amp;utm_campaign=Issue:%202022-08-02%20Banking%20Dive%20%5Bissue:43488%5D&amp;utm_term=Banking%20Dive" TargetMode="External"/><Relationship Id="rId10" Type="http://schemas.openxmlformats.org/officeDocument/2006/relationships/image" Target="../media/image60.svg"/><Relationship Id="rId4" Type="http://schemas.openxmlformats.org/officeDocument/2006/relationships/image" Target="../media/image2.png"/><Relationship Id="rId9" Type="http://schemas.openxmlformats.org/officeDocument/2006/relationships/image" Target="../media/image59.png"/><Relationship Id="rId14" Type="http://schemas.openxmlformats.org/officeDocument/2006/relationships/hyperlink" Target="https://www.fintechfutures.com/2022/05/natwest-partners-microsoft-and-accenture-for-customer-engagement-platfor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B6560-B3E3-4A40-8A3A-7F29F4C5D8A7}"/>
              </a:ext>
            </a:extLst>
          </p:cNvPr>
          <p:cNvSpPr txBox="1"/>
          <p:nvPr/>
        </p:nvSpPr>
        <p:spPr>
          <a:xfrm>
            <a:off x="6495119" y="4755833"/>
            <a:ext cx="4786383" cy="721480"/>
          </a:xfrm>
          <a:prstGeom prst="rect">
            <a:avLst/>
          </a:prstGeom>
          <a:noFill/>
        </p:spPr>
        <p:txBody>
          <a:bodyPr wrap="square" lIns="0" tIns="0" rIns="0" bIns="0" rtlCol="0" anchor="ctr" anchorCtr="0">
            <a:spAutoFit/>
          </a:bodyPr>
          <a:lstStyle/>
          <a:p>
            <a:pPr defTabSz="609570">
              <a:lnSpc>
                <a:spcPts val="2900"/>
              </a:lnSpc>
            </a:pPr>
            <a:r>
              <a:rPr lang="en-GB" sz="2400" dirty="0">
                <a:solidFill>
                  <a:schemeClr val="bg1"/>
                </a:solidFill>
                <a:latin typeface="+mj-lt"/>
              </a:rPr>
              <a:t>Enabling Digital Transformation in Banking</a:t>
            </a:r>
          </a:p>
        </p:txBody>
      </p:sp>
    </p:spTree>
    <p:extLst>
      <p:ext uri="{BB962C8B-B14F-4D97-AF65-F5344CB8AC3E}">
        <p14:creationId xmlns:p14="http://schemas.microsoft.com/office/powerpoint/2010/main" val="23013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0496-4304-A041-93D6-A719EB8CC112}"/>
              </a:ext>
            </a:extLst>
          </p:cNvPr>
          <p:cNvPicPr>
            <a:picLocks noChangeAspect="1"/>
          </p:cNvPicPr>
          <p:nvPr/>
        </p:nvPicPr>
        <p:blipFill>
          <a:blip r:embed="rId3"/>
          <a:stretch>
            <a:fillRect/>
          </a:stretch>
        </p:blipFill>
        <p:spPr>
          <a:xfrm>
            <a:off x="600" y="6226581"/>
            <a:ext cx="12192000" cy="317500"/>
          </a:xfrm>
          <a:prstGeom prst="rect">
            <a:avLst/>
          </a:prstGeom>
        </p:spPr>
      </p:pic>
      <p:pic>
        <p:nvPicPr>
          <p:cNvPr id="3" name="Picture 2">
            <a:extLst>
              <a:ext uri="{FF2B5EF4-FFF2-40B4-BE49-F238E27FC236}">
                <a16:creationId xmlns:a16="http://schemas.microsoft.com/office/drawing/2014/main" id="{A4FB58F6-505B-3943-BCC1-1A2EE132AFC7}"/>
              </a:ext>
            </a:extLst>
          </p:cNvPr>
          <p:cNvPicPr>
            <a:picLocks noChangeAspect="1"/>
          </p:cNvPicPr>
          <p:nvPr/>
        </p:nvPicPr>
        <p:blipFill>
          <a:blip r:embed="rId4">
            <a:alphaModFix/>
          </a:blip>
          <a:stretch>
            <a:fillRect/>
          </a:stretch>
        </p:blipFill>
        <p:spPr>
          <a:xfrm>
            <a:off x="5035909" y="2773180"/>
            <a:ext cx="2121382" cy="809389"/>
          </a:xfrm>
          <a:prstGeom prst="rect">
            <a:avLst/>
          </a:prstGeom>
        </p:spPr>
      </p:pic>
    </p:spTree>
    <p:extLst>
      <p:ext uri="{BB962C8B-B14F-4D97-AF65-F5344CB8AC3E}">
        <p14:creationId xmlns:p14="http://schemas.microsoft.com/office/powerpoint/2010/main" val="22538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st Modern Banking Interior Designing Ideas  Bankers have started changing the way banks look and work, just like shopping malls and complex do. Earlier, white-washed walls, boring furniture pieces, and heaps of documents and stationeries defined banks. But the scenario of modern bank interior design has completely changed since then.   #Architecturesideas #Interiordesigns #ModernBankInteriorDeaign">
            <a:extLst>
              <a:ext uri="{FF2B5EF4-FFF2-40B4-BE49-F238E27FC236}">
                <a16:creationId xmlns:a16="http://schemas.microsoft.com/office/drawing/2014/main" id="{5C6CA801-5B28-4556-AE9C-FB3FE642F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9107"/>
            <a:ext cx="12192000" cy="90791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2F1C919-9809-4AB5-8023-B174867D8B8D}"/>
              </a:ext>
            </a:extLst>
          </p:cNvPr>
          <p:cNvSpPr/>
          <p:nvPr/>
        </p:nvSpPr>
        <p:spPr>
          <a:xfrm>
            <a:off x="0" y="-157911"/>
            <a:ext cx="12374136" cy="7015911"/>
          </a:xfrm>
          <a:prstGeom prst="rect">
            <a:avLst/>
          </a:prstGeom>
          <a:solidFill>
            <a:srgbClr val="00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4CB355C-7F69-AE4F-B4DA-7014B31654DE}"/>
              </a:ext>
            </a:extLst>
          </p:cNvPr>
          <p:cNvSpPr/>
          <p:nvPr/>
        </p:nvSpPr>
        <p:spPr>
          <a:xfrm>
            <a:off x="4410982" y="-628926"/>
            <a:ext cx="8481142" cy="8115851"/>
          </a:xfrm>
          <a:prstGeom prst="ellipse">
            <a:avLst/>
          </a:prstGeom>
          <a:solidFill>
            <a:schemeClr val="accent4">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68CEB6-EA57-464B-9969-7645C50E0C1C}"/>
              </a:ext>
            </a:extLst>
          </p:cNvPr>
          <p:cNvSpPr txBox="1"/>
          <p:nvPr/>
        </p:nvSpPr>
        <p:spPr>
          <a:xfrm>
            <a:off x="6209778" y="260792"/>
            <a:ext cx="5074508" cy="2249527"/>
          </a:xfrm>
          <a:prstGeom prst="rect">
            <a:avLst/>
          </a:prstGeom>
          <a:noFill/>
        </p:spPr>
        <p:txBody>
          <a:bodyPr wrap="square" rtlCol="0">
            <a:spAutoFit/>
          </a:bodyPr>
          <a:lstStyle/>
          <a:p>
            <a:pPr>
              <a:lnSpc>
                <a:spcPts val="1980"/>
              </a:lnSpc>
              <a:spcAft>
                <a:spcPts val="1500"/>
              </a:spcAft>
            </a:pPr>
            <a:r>
              <a:rPr lang="en-GB" sz="1400" dirty="0">
                <a:solidFill>
                  <a:schemeClr val="bg1"/>
                </a:solidFill>
              </a:rPr>
              <a:t>Technological innovation, regulatory reforms and the increasing digitalisation of people’s daily lives are reshaping the financial services landscape</a:t>
            </a:r>
          </a:p>
          <a:p>
            <a:pPr>
              <a:lnSpc>
                <a:spcPts val="1980"/>
              </a:lnSpc>
              <a:spcAft>
                <a:spcPts val="1500"/>
              </a:spcAft>
            </a:pPr>
            <a:r>
              <a:rPr lang="en-GB" sz="1400" dirty="0">
                <a:solidFill>
                  <a:schemeClr val="bg1"/>
                </a:solidFill>
              </a:rPr>
              <a:t>The COVID-19 pandemic has created a cross-generational shift to digital channels as well as economic headwinds</a:t>
            </a:r>
          </a:p>
          <a:p>
            <a:pPr>
              <a:lnSpc>
                <a:spcPts val="1980"/>
              </a:lnSpc>
              <a:spcAft>
                <a:spcPts val="1500"/>
              </a:spcAft>
            </a:pPr>
            <a:r>
              <a:rPr lang="en-GB" sz="1400" dirty="0">
                <a:solidFill>
                  <a:schemeClr val="bg1"/>
                </a:solidFill>
              </a:rPr>
              <a:t>The industry is rapidly transforming towards a digital financial ecosystem.</a:t>
            </a:r>
            <a:endParaRPr lang="en-GB" dirty="0">
              <a:solidFill>
                <a:schemeClr val="bg1"/>
              </a:solidFill>
            </a:endParaRPr>
          </a:p>
        </p:txBody>
      </p:sp>
      <p:pic>
        <p:nvPicPr>
          <p:cNvPr id="25" name="Picture 24">
            <a:extLst>
              <a:ext uri="{FF2B5EF4-FFF2-40B4-BE49-F238E27FC236}">
                <a16:creationId xmlns:a16="http://schemas.microsoft.com/office/drawing/2014/main" id="{C322A33F-DB64-3240-8C55-1675A80E3AC9}"/>
              </a:ext>
            </a:extLst>
          </p:cNvPr>
          <p:cNvPicPr>
            <a:picLocks noChangeAspect="1"/>
          </p:cNvPicPr>
          <p:nvPr/>
        </p:nvPicPr>
        <p:blipFill>
          <a:blip r:embed="rId4"/>
          <a:stretch>
            <a:fillRect/>
          </a:stretch>
        </p:blipFill>
        <p:spPr>
          <a:xfrm>
            <a:off x="0" y="6226581"/>
            <a:ext cx="12192000" cy="317500"/>
          </a:xfrm>
          <a:prstGeom prst="rect">
            <a:avLst/>
          </a:prstGeom>
        </p:spPr>
      </p:pic>
      <p:grpSp>
        <p:nvGrpSpPr>
          <p:cNvPr id="5" name="Group 4">
            <a:extLst>
              <a:ext uri="{FF2B5EF4-FFF2-40B4-BE49-F238E27FC236}">
                <a16:creationId xmlns:a16="http://schemas.microsoft.com/office/drawing/2014/main" id="{E4AFD046-684B-4045-951E-226893CEF552}"/>
              </a:ext>
            </a:extLst>
          </p:cNvPr>
          <p:cNvGrpSpPr/>
          <p:nvPr/>
        </p:nvGrpSpPr>
        <p:grpSpPr>
          <a:xfrm>
            <a:off x="6209778" y="2750161"/>
            <a:ext cx="5062190" cy="2918717"/>
            <a:chOff x="6209778" y="2750161"/>
            <a:chExt cx="5062189" cy="2918717"/>
          </a:xfrm>
        </p:grpSpPr>
        <p:pic>
          <p:nvPicPr>
            <p:cNvPr id="46" name="Graphic 45">
              <a:extLst>
                <a:ext uri="{FF2B5EF4-FFF2-40B4-BE49-F238E27FC236}">
                  <a16:creationId xmlns:a16="http://schemas.microsoft.com/office/drawing/2014/main" id="{EE0E865E-9C7E-4327-B844-44F7E2A7B08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430752" y="3639601"/>
              <a:ext cx="625927" cy="930654"/>
            </a:xfrm>
            <a:prstGeom prst="rect">
              <a:avLst/>
            </a:prstGeom>
          </p:spPr>
        </p:pic>
        <p:sp>
          <p:nvSpPr>
            <p:cNvPr id="23" name="TextBox 22">
              <a:extLst>
                <a:ext uri="{FF2B5EF4-FFF2-40B4-BE49-F238E27FC236}">
                  <a16:creationId xmlns:a16="http://schemas.microsoft.com/office/drawing/2014/main" id="{8E275254-2C7D-4FF2-8311-D8A415C2EB29}"/>
                </a:ext>
              </a:extLst>
            </p:cNvPr>
            <p:cNvSpPr txBox="1"/>
            <p:nvPr/>
          </p:nvSpPr>
          <p:spPr>
            <a:xfrm>
              <a:off x="6280562" y="2750161"/>
              <a:ext cx="907620" cy="523220"/>
            </a:xfrm>
            <a:prstGeom prst="rect">
              <a:avLst/>
            </a:prstGeom>
            <a:noFill/>
          </p:spPr>
          <p:txBody>
            <a:bodyPr wrap="none" rtlCol="0">
              <a:spAutoFit/>
            </a:bodyPr>
            <a:lstStyle/>
            <a:p>
              <a:pPr algn="ctr"/>
              <a:r>
                <a:rPr lang="en-GB" sz="1400" dirty="0">
                  <a:solidFill>
                    <a:schemeClr val="bg1"/>
                  </a:solidFill>
                </a:rPr>
                <a:t>Financial</a:t>
              </a:r>
            </a:p>
            <a:p>
              <a:pPr algn="ctr"/>
              <a:r>
                <a:rPr lang="en-GB" sz="1400" dirty="0">
                  <a:solidFill>
                    <a:schemeClr val="bg1"/>
                  </a:solidFill>
                </a:rPr>
                <a:t>Crisis </a:t>
              </a:r>
            </a:p>
          </p:txBody>
        </p:sp>
        <p:sp>
          <p:nvSpPr>
            <p:cNvPr id="24" name="TextBox 23">
              <a:extLst>
                <a:ext uri="{FF2B5EF4-FFF2-40B4-BE49-F238E27FC236}">
                  <a16:creationId xmlns:a16="http://schemas.microsoft.com/office/drawing/2014/main" id="{AF6D5280-35BE-439F-8AF4-FB725841C3B4}"/>
                </a:ext>
              </a:extLst>
            </p:cNvPr>
            <p:cNvSpPr txBox="1"/>
            <p:nvPr/>
          </p:nvSpPr>
          <p:spPr>
            <a:xfrm>
              <a:off x="10241750" y="5145658"/>
              <a:ext cx="1030217" cy="523220"/>
            </a:xfrm>
            <a:prstGeom prst="rect">
              <a:avLst/>
            </a:prstGeom>
            <a:noFill/>
          </p:spPr>
          <p:txBody>
            <a:bodyPr wrap="none" rtlCol="0">
              <a:spAutoFit/>
            </a:bodyPr>
            <a:lstStyle/>
            <a:p>
              <a:pPr algn="ctr"/>
              <a:r>
                <a:rPr lang="en-GB" sz="1400" dirty="0">
                  <a:solidFill>
                    <a:schemeClr val="bg1"/>
                  </a:solidFill>
                </a:rPr>
                <a:t>Increased </a:t>
              </a:r>
            </a:p>
            <a:p>
              <a:pPr algn="ctr"/>
              <a:r>
                <a:rPr lang="en-GB" sz="1400" dirty="0">
                  <a:solidFill>
                    <a:schemeClr val="bg1"/>
                  </a:solidFill>
                </a:rPr>
                <a:t>Regulation</a:t>
              </a:r>
            </a:p>
          </p:txBody>
        </p:sp>
        <p:sp>
          <p:nvSpPr>
            <p:cNvPr id="26" name="TextBox 25">
              <a:extLst>
                <a:ext uri="{FF2B5EF4-FFF2-40B4-BE49-F238E27FC236}">
                  <a16:creationId xmlns:a16="http://schemas.microsoft.com/office/drawing/2014/main" id="{7B43835B-A569-4A19-9598-2435DF1EEADC}"/>
                </a:ext>
              </a:extLst>
            </p:cNvPr>
            <p:cNvSpPr txBox="1"/>
            <p:nvPr/>
          </p:nvSpPr>
          <p:spPr>
            <a:xfrm>
              <a:off x="10174804" y="2750477"/>
              <a:ext cx="946093" cy="738664"/>
            </a:xfrm>
            <a:prstGeom prst="rect">
              <a:avLst/>
            </a:prstGeom>
            <a:noFill/>
          </p:spPr>
          <p:txBody>
            <a:bodyPr wrap="square" rtlCol="0">
              <a:spAutoFit/>
            </a:bodyPr>
            <a:lstStyle/>
            <a:p>
              <a:r>
                <a:rPr lang="en-GB" sz="1400" dirty="0" err="1">
                  <a:solidFill>
                    <a:schemeClr val="bg1"/>
                  </a:solidFill>
                </a:rPr>
                <a:t>BigTech</a:t>
              </a:r>
              <a:endParaRPr lang="en-GB" sz="1400" dirty="0">
                <a:solidFill>
                  <a:schemeClr val="bg1"/>
                </a:solidFill>
              </a:endParaRPr>
            </a:p>
            <a:p>
              <a:r>
                <a:rPr lang="en-GB" sz="1400" dirty="0">
                  <a:solidFill>
                    <a:schemeClr val="bg1"/>
                  </a:solidFill>
                </a:rPr>
                <a:t>FinTech</a:t>
              </a:r>
            </a:p>
            <a:p>
              <a:r>
                <a:rPr lang="en-GB" sz="1400" dirty="0" err="1">
                  <a:solidFill>
                    <a:schemeClr val="bg1"/>
                  </a:solidFill>
                </a:rPr>
                <a:t>Neobanks</a:t>
              </a:r>
              <a:endParaRPr lang="en-GB" sz="1400" dirty="0">
                <a:solidFill>
                  <a:schemeClr val="bg1"/>
                </a:solidFill>
              </a:endParaRPr>
            </a:p>
          </p:txBody>
        </p:sp>
        <p:sp>
          <p:nvSpPr>
            <p:cNvPr id="27" name="Arrow: Right 26">
              <a:extLst>
                <a:ext uri="{FF2B5EF4-FFF2-40B4-BE49-F238E27FC236}">
                  <a16:creationId xmlns:a16="http://schemas.microsoft.com/office/drawing/2014/main" id="{06E7DDDB-2298-43B6-AB09-15CDE2266F40}"/>
                </a:ext>
              </a:extLst>
            </p:cNvPr>
            <p:cNvSpPr>
              <a:spLocks noChangeAspect="1"/>
            </p:cNvSpPr>
            <p:nvPr/>
          </p:nvSpPr>
          <p:spPr>
            <a:xfrm rot="2419600">
              <a:off x="7280781"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0B8BD3F-484E-4C43-AAF6-E5B980C55AB9}"/>
                </a:ext>
              </a:extLst>
            </p:cNvPr>
            <p:cNvSpPr txBox="1"/>
            <p:nvPr/>
          </p:nvSpPr>
          <p:spPr>
            <a:xfrm>
              <a:off x="6209778" y="5143852"/>
              <a:ext cx="973343" cy="523220"/>
            </a:xfrm>
            <a:prstGeom prst="rect">
              <a:avLst/>
            </a:prstGeom>
            <a:noFill/>
          </p:spPr>
          <p:txBody>
            <a:bodyPr wrap="none" rtlCol="0">
              <a:spAutoFit/>
            </a:bodyPr>
            <a:lstStyle/>
            <a:p>
              <a:pPr algn="ctr"/>
              <a:r>
                <a:rPr lang="en-GB" sz="1400" dirty="0">
                  <a:solidFill>
                    <a:schemeClr val="bg1"/>
                  </a:solidFill>
                </a:rPr>
                <a:t>Digital </a:t>
              </a:r>
            </a:p>
            <a:p>
              <a:pPr algn="ctr"/>
              <a:r>
                <a:rPr lang="en-GB" sz="1400" dirty="0">
                  <a:solidFill>
                    <a:schemeClr val="bg1"/>
                  </a:solidFill>
                </a:rPr>
                <a:t>Consumer</a:t>
              </a:r>
            </a:p>
          </p:txBody>
        </p:sp>
        <p:sp>
          <p:nvSpPr>
            <p:cNvPr id="32" name="Arrow: Right 31">
              <a:extLst>
                <a:ext uri="{FF2B5EF4-FFF2-40B4-BE49-F238E27FC236}">
                  <a16:creationId xmlns:a16="http://schemas.microsoft.com/office/drawing/2014/main" id="{EFB8EC6D-C9B1-4132-83EE-6A96A8DCA91E}"/>
                </a:ext>
              </a:extLst>
            </p:cNvPr>
            <p:cNvSpPr>
              <a:spLocks noChangeAspect="1"/>
            </p:cNvSpPr>
            <p:nvPr/>
          </p:nvSpPr>
          <p:spPr>
            <a:xfrm rot="19180400" flipH="1">
              <a:off x="9001725"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F267FAD6-4378-449E-98C9-2F7EF5689A4C}"/>
                </a:ext>
              </a:extLst>
            </p:cNvPr>
            <p:cNvSpPr>
              <a:spLocks noChangeAspect="1"/>
            </p:cNvSpPr>
            <p:nvPr/>
          </p:nvSpPr>
          <p:spPr>
            <a:xfrm rot="19180400" flipV="1">
              <a:off x="7280780"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4597B32B-7DF3-4ECE-B704-D58936597490}"/>
                </a:ext>
              </a:extLst>
            </p:cNvPr>
            <p:cNvSpPr>
              <a:spLocks noChangeAspect="1"/>
            </p:cNvSpPr>
            <p:nvPr/>
          </p:nvSpPr>
          <p:spPr>
            <a:xfrm rot="2419600" flipH="1" flipV="1">
              <a:off x="9001725"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06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D39DAB1A-5613-4040-AF1D-9D99460F5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9413818" cy="317500"/>
          </a:xfrm>
          <a:prstGeom prst="rect">
            <a:avLst/>
          </a:prstGeom>
        </p:spPr>
      </p:pic>
      <p:pic>
        <p:nvPicPr>
          <p:cNvPr id="38" name="Picture 37">
            <a:extLst>
              <a:ext uri="{FF2B5EF4-FFF2-40B4-BE49-F238E27FC236}">
                <a16:creationId xmlns:a16="http://schemas.microsoft.com/office/drawing/2014/main" id="{2649A7C7-74F8-7049-A302-3E35D1AA50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70" y="0"/>
            <a:ext cx="12192000" cy="6858000"/>
          </a:xfrm>
          <a:prstGeom prst="rect">
            <a:avLst/>
          </a:prstGeom>
        </p:spPr>
      </p:pic>
      <p:sp>
        <p:nvSpPr>
          <p:cNvPr id="4" name="TextBox 3">
            <a:extLst>
              <a:ext uri="{FF2B5EF4-FFF2-40B4-BE49-F238E27FC236}">
                <a16:creationId xmlns:a16="http://schemas.microsoft.com/office/drawing/2014/main" id="{C0888C69-490F-3B43-9824-D9537E8F5535}"/>
              </a:ext>
            </a:extLst>
          </p:cNvPr>
          <p:cNvSpPr txBox="1"/>
          <p:nvPr/>
        </p:nvSpPr>
        <p:spPr>
          <a:xfrm>
            <a:off x="619913" y="2569051"/>
            <a:ext cx="1763523" cy="307777"/>
          </a:xfrm>
          <a:prstGeom prst="rect">
            <a:avLst/>
          </a:prstGeom>
          <a:noFill/>
        </p:spPr>
        <p:txBody>
          <a:bodyPr wrap="square" rtlCol="0">
            <a:spAutoFit/>
          </a:bodyPr>
          <a:lstStyle/>
          <a:p>
            <a:pPr algn="ctr">
              <a:spcAft>
                <a:spcPts val="300"/>
              </a:spcAft>
            </a:pPr>
            <a:r>
              <a:rPr lang="en-GB" sz="1400" dirty="0">
                <a:solidFill>
                  <a:schemeClr val="bg1"/>
                </a:solidFill>
                <a:cs typeface="Futura Medium" panose="020B0602020204020303" pitchFamily="34" charset="-79"/>
              </a:rPr>
              <a:t>Current state</a:t>
            </a:r>
          </a:p>
        </p:txBody>
      </p:sp>
      <p:sp>
        <p:nvSpPr>
          <p:cNvPr id="6" name="TextBox 5">
            <a:extLst>
              <a:ext uri="{FF2B5EF4-FFF2-40B4-BE49-F238E27FC236}">
                <a16:creationId xmlns:a16="http://schemas.microsoft.com/office/drawing/2014/main" id="{F29AC916-C9D2-8E41-939C-CA506AB2A740}"/>
              </a:ext>
            </a:extLst>
          </p:cNvPr>
          <p:cNvSpPr txBox="1"/>
          <p:nvPr/>
        </p:nvSpPr>
        <p:spPr>
          <a:xfrm>
            <a:off x="239711" y="4777430"/>
            <a:ext cx="1529289" cy="101566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Customer Experience </a:t>
            </a:r>
            <a:r>
              <a:rPr lang="en-GB" sz="1400" dirty="0">
                <a:solidFill>
                  <a:schemeClr val="bg1"/>
                </a:solidFill>
              </a:rPr>
              <a:t> </a:t>
            </a:r>
            <a:r>
              <a:rPr lang="en-GB" sz="1400" dirty="0" err="1">
                <a:solidFill>
                  <a:schemeClr val="bg1"/>
                </a:solidFill>
              </a:rPr>
              <a:t>BigTech</a:t>
            </a:r>
            <a:r>
              <a:rPr lang="en-GB" sz="1400" dirty="0">
                <a:solidFill>
                  <a:schemeClr val="bg1"/>
                </a:solidFill>
              </a:rPr>
              <a:t> sets the expectations</a:t>
            </a:r>
          </a:p>
        </p:txBody>
      </p:sp>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391158" cy="523220"/>
          </a:xfrm>
          <a:prstGeom prst="rect">
            <a:avLst/>
          </a:prstGeom>
          <a:noFill/>
        </p:spPr>
        <p:txBody>
          <a:bodyPr wrap="square" rtlCol="0">
            <a:spAutoFit/>
          </a:bodyPr>
          <a:lstStyle/>
          <a:p>
            <a:r>
              <a:rPr lang="en-GB" sz="2800" dirty="0">
                <a:solidFill>
                  <a:schemeClr val="bg1"/>
                </a:solidFill>
              </a:rPr>
              <a:t>The journey to a digital financial ecosystem</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1549E07-6A1F-E041-93ED-2DD533B14711}"/>
              </a:ext>
            </a:extLst>
          </p:cNvPr>
          <p:cNvSpPr/>
          <p:nvPr/>
        </p:nvSpPr>
        <p:spPr>
          <a:xfrm>
            <a:off x="1091212"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B3068F-143A-ED40-B3B6-17B9E921BA4E}"/>
              </a:ext>
            </a:extLst>
          </p:cNvPr>
          <p:cNvSpPr/>
          <p:nvPr/>
        </p:nvSpPr>
        <p:spPr>
          <a:xfrm>
            <a:off x="4301925"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17F25DD-8B28-4D4A-ABD1-1CC4514EE15E}"/>
              </a:ext>
            </a:extLst>
          </p:cNvPr>
          <p:cNvCxnSpPr>
            <a:stCxn id="30" idx="6"/>
            <a:endCxn id="27" idx="2"/>
          </p:cNvCxnSpPr>
          <p:nvPr/>
        </p:nvCxnSpPr>
        <p:spPr>
          <a:xfrm>
            <a:off x="1199212" y="3003214"/>
            <a:ext cx="3102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F3F694-FB0A-0341-BFD1-150070BFE0D4}"/>
              </a:ext>
            </a:extLst>
          </p:cNvPr>
          <p:cNvCxnSpPr>
            <a:cxnSpLocks/>
          </p:cNvCxnSpPr>
          <p:nvPr/>
        </p:nvCxnSpPr>
        <p:spPr>
          <a:xfrm>
            <a:off x="4416800" y="3003214"/>
            <a:ext cx="2540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8BFF46-37D4-8A46-B96E-C5CF56122E9D}"/>
              </a:ext>
            </a:extLst>
          </p:cNvPr>
          <p:cNvCxnSpPr>
            <a:cxnSpLocks/>
            <a:stCxn id="27" idx="4"/>
          </p:cNvCxnSpPr>
          <p:nvPr/>
        </p:nvCxnSpPr>
        <p:spPr>
          <a:xfrm>
            <a:off x="4355925" y="3057214"/>
            <a:ext cx="0" cy="5957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E38CA0-08AA-D94A-B083-F849113508E8}"/>
              </a:ext>
            </a:extLst>
          </p:cNvPr>
          <p:cNvCxnSpPr>
            <a:cxnSpLocks/>
          </p:cNvCxnSpPr>
          <p:nvPr/>
        </p:nvCxnSpPr>
        <p:spPr>
          <a:xfrm>
            <a:off x="1004356" y="3657333"/>
            <a:ext cx="6674084" cy="5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CFECE1-2C3A-C247-8B4D-62B6487B6BF7}"/>
              </a:ext>
            </a:extLst>
          </p:cNvPr>
          <p:cNvCxnSpPr>
            <a:cxnSpLocks/>
          </p:cNvCxnSpPr>
          <p:nvPr/>
        </p:nvCxnSpPr>
        <p:spPr>
          <a:xfrm>
            <a:off x="6988120" y="3003214"/>
            <a:ext cx="567712"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A64EDC-3E24-824A-B914-DE1F4BFDD781}"/>
              </a:ext>
            </a:extLst>
          </p:cNvPr>
          <p:cNvCxnSpPr>
            <a:cxnSpLocks/>
          </p:cNvCxnSpPr>
          <p:nvPr/>
        </p:nvCxnSpPr>
        <p:spPr>
          <a:xfrm>
            <a:off x="1004356"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6F0342-A4D7-E14E-9498-44C13DEC4E46}"/>
              </a:ext>
            </a:extLst>
          </p:cNvPr>
          <p:cNvCxnSpPr>
            <a:cxnSpLocks/>
          </p:cNvCxnSpPr>
          <p:nvPr/>
        </p:nvCxnSpPr>
        <p:spPr>
          <a:xfrm flipH="1">
            <a:off x="6023372"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AEBE50-690F-D548-BCE5-27BF0787228A}"/>
              </a:ext>
            </a:extLst>
          </p:cNvPr>
          <p:cNvCxnSpPr>
            <a:cxnSpLocks/>
          </p:cNvCxnSpPr>
          <p:nvPr/>
        </p:nvCxnSpPr>
        <p:spPr>
          <a:xfrm>
            <a:off x="4350409"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C7308-D457-5643-8016-7C9AEE56FD2F}"/>
              </a:ext>
            </a:extLst>
          </p:cNvPr>
          <p:cNvCxnSpPr>
            <a:cxnSpLocks/>
          </p:cNvCxnSpPr>
          <p:nvPr/>
        </p:nvCxnSpPr>
        <p:spPr>
          <a:xfrm>
            <a:off x="2677447" y="3663205"/>
            <a:ext cx="0" cy="211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26FEAB3-D233-8148-88C0-AF2E8A706696}"/>
              </a:ext>
            </a:extLst>
          </p:cNvPr>
          <p:cNvSpPr txBox="1"/>
          <p:nvPr/>
        </p:nvSpPr>
        <p:spPr>
          <a:xfrm>
            <a:off x="1853138" y="4777430"/>
            <a:ext cx="1635501" cy="1269578"/>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Trust &amp; Compliance</a:t>
            </a:r>
            <a:r>
              <a:rPr lang="en-GB" sz="1400" dirty="0">
                <a:solidFill>
                  <a:schemeClr val="bg1"/>
                </a:solidFill>
              </a:rPr>
              <a:t> </a:t>
            </a:r>
          </a:p>
          <a:p>
            <a:pPr algn="ctr">
              <a:spcAft>
                <a:spcPts val="300"/>
              </a:spcAft>
            </a:pPr>
            <a:r>
              <a:rPr lang="en-GB" sz="1400" dirty="0">
                <a:solidFill>
                  <a:schemeClr val="bg1"/>
                </a:solidFill>
              </a:rPr>
              <a:t>The financial crisis undermined trust</a:t>
            </a:r>
          </a:p>
        </p:txBody>
      </p:sp>
      <p:sp>
        <p:nvSpPr>
          <p:cNvPr id="51" name="TextBox 50">
            <a:extLst>
              <a:ext uri="{FF2B5EF4-FFF2-40B4-BE49-F238E27FC236}">
                <a16:creationId xmlns:a16="http://schemas.microsoft.com/office/drawing/2014/main" id="{8AB5800C-22F9-CA4C-98DE-480012817905}"/>
              </a:ext>
            </a:extLst>
          </p:cNvPr>
          <p:cNvSpPr txBox="1"/>
          <p:nvPr/>
        </p:nvSpPr>
        <p:spPr>
          <a:xfrm>
            <a:off x="3776625" y="4777430"/>
            <a:ext cx="1272265" cy="1023357"/>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Innovation</a:t>
            </a:r>
          </a:p>
          <a:p>
            <a:pPr algn="ctr">
              <a:spcAft>
                <a:spcPts val="300"/>
              </a:spcAft>
            </a:pPr>
            <a:r>
              <a:rPr lang="en-GB" sz="1400" dirty="0">
                <a:solidFill>
                  <a:schemeClr val="bg1"/>
                </a:solidFill>
              </a:rPr>
              <a:t> Adapting to the new normal</a:t>
            </a:r>
          </a:p>
        </p:txBody>
      </p:sp>
      <p:sp>
        <p:nvSpPr>
          <p:cNvPr id="58" name="TextBox 57">
            <a:extLst>
              <a:ext uri="{FF2B5EF4-FFF2-40B4-BE49-F238E27FC236}">
                <a16:creationId xmlns:a16="http://schemas.microsoft.com/office/drawing/2014/main" id="{9773C595-679A-EC47-8B64-D5E537837C5C}"/>
              </a:ext>
            </a:extLst>
          </p:cNvPr>
          <p:cNvSpPr txBox="1"/>
          <p:nvPr/>
        </p:nvSpPr>
        <p:spPr>
          <a:xfrm>
            <a:off x="3776625" y="2569051"/>
            <a:ext cx="1158599"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Needs</a:t>
            </a:r>
          </a:p>
        </p:txBody>
      </p:sp>
      <p:sp>
        <p:nvSpPr>
          <p:cNvPr id="59" name="TextBox 58">
            <a:extLst>
              <a:ext uri="{FF2B5EF4-FFF2-40B4-BE49-F238E27FC236}">
                <a16:creationId xmlns:a16="http://schemas.microsoft.com/office/drawing/2014/main" id="{9F65D92C-C319-E947-805C-D7275B5DD87C}"/>
              </a:ext>
            </a:extLst>
          </p:cNvPr>
          <p:cNvSpPr txBox="1"/>
          <p:nvPr/>
        </p:nvSpPr>
        <p:spPr>
          <a:xfrm>
            <a:off x="6841959" y="2569051"/>
            <a:ext cx="1443535" cy="307777"/>
          </a:xfrm>
          <a:prstGeom prst="rect">
            <a:avLst/>
          </a:prstGeom>
          <a:noFill/>
        </p:spPr>
        <p:txBody>
          <a:bodyPr wrap="square" rtlCol="0">
            <a:spAutoFit/>
          </a:bodyPr>
          <a:lstStyle/>
          <a:p>
            <a:pPr algn="ctr">
              <a:spcAft>
                <a:spcPts val="300"/>
              </a:spcAft>
            </a:pPr>
            <a:r>
              <a:rPr lang="en-GB" sz="1400" dirty="0">
                <a:solidFill>
                  <a:schemeClr val="bg1"/>
                </a:solidFill>
                <a:cs typeface="Futura Medium" panose="020B0602020204020303" pitchFamily="34" charset="-79"/>
              </a:rPr>
              <a:t>Future state</a:t>
            </a:r>
          </a:p>
        </p:txBody>
      </p:sp>
      <p:sp>
        <p:nvSpPr>
          <p:cNvPr id="25" name="Rectangle 24">
            <a:extLst>
              <a:ext uri="{FF2B5EF4-FFF2-40B4-BE49-F238E27FC236}">
                <a16:creationId xmlns:a16="http://schemas.microsoft.com/office/drawing/2014/main" id="{0C8A8535-1254-5549-B65D-5174F69D0A4E}"/>
              </a:ext>
            </a:extLst>
          </p:cNvPr>
          <p:cNvSpPr/>
          <p:nvPr/>
        </p:nvSpPr>
        <p:spPr>
          <a:xfrm>
            <a:off x="403726" y="1258115"/>
            <a:ext cx="6298709" cy="803618"/>
          </a:xfrm>
          <a:prstGeom prst="rect">
            <a:avLst/>
          </a:prstGeom>
        </p:spPr>
        <p:txBody>
          <a:bodyPr wrap="square">
            <a:spAutoFit/>
          </a:bodyPr>
          <a:lstStyle/>
          <a:p>
            <a:pPr>
              <a:lnSpc>
                <a:spcPts val="1880"/>
              </a:lnSpc>
            </a:pPr>
            <a:r>
              <a:rPr lang="en-GB" sz="1400" dirty="0">
                <a:solidFill>
                  <a:schemeClr val="bg1">
                    <a:alpha val="80000"/>
                  </a:schemeClr>
                </a:solidFill>
              </a:rPr>
              <a:t>Global megatrends and market pressures are influencing your organisations journey, to participate in the evolving digital financial ecosystem, creating five challenges.</a:t>
            </a:r>
          </a:p>
        </p:txBody>
      </p:sp>
      <p:pic>
        <p:nvPicPr>
          <p:cNvPr id="50" name="Picture 49">
            <a:extLst>
              <a:ext uri="{FF2B5EF4-FFF2-40B4-BE49-F238E27FC236}">
                <a16:creationId xmlns:a16="http://schemas.microsoft.com/office/drawing/2014/main" id="{1EFF6354-506C-6E46-9C40-E2B4B6F22F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61720" y="4165192"/>
            <a:ext cx="418338" cy="500634"/>
          </a:xfrm>
          <a:prstGeom prst="rect">
            <a:avLst/>
          </a:prstGeom>
        </p:spPr>
      </p:pic>
      <p:pic>
        <p:nvPicPr>
          <p:cNvPr id="53" name="Picture 52">
            <a:extLst>
              <a:ext uri="{FF2B5EF4-FFF2-40B4-BE49-F238E27FC236}">
                <a16:creationId xmlns:a16="http://schemas.microsoft.com/office/drawing/2014/main" id="{A2C0AC47-F67E-FB49-9257-F9D172C2F89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10081" y="4117186"/>
            <a:ext cx="318897" cy="596646"/>
          </a:xfrm>
          <a:prstGeom prst="rect">
            <a:avLst/>
          </a:prstGeom>
        </p:spPr>
      </p:pic>
      <p:cxnSp>
        <p:nvCxnSpPr>
          <p:cNvPr id="31" name="Straight Connector 30">
            <a:extLst>
              <a:ext uri="{FF2B5EF4-FFF2-40B4-BE49-F238E27FC236}">
                <a16:creationId xmlns:a16="http://schemas.microsoft.com/office/drawing/2014/main" id="{ABFE27D9-8FDE-49D5-8E8E-FA424955E64F}"/>
              </a:ext>
            </a:extLst>
          </p:cNvPr>
          <p:cNvCxnSpPr>
            <a:cxnSpLocks/>
          </p:cNvCxnSpPr>
          <p:nvPr/>
        </p:nvCxnSpPr>
        <p:spPr>
          <a:xfrm flipH="1">
            <a:off x="7678440"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4DDDE3-8842-4144-AD03-0D5288FCC1E7}"/>
              </a:ext>
            </a:extLst>
          </p:cNvPr>
          <p:cNvSpPr txBox="1"/>
          <p:nvPr/>
        </p:nvSpPr>
        <p:spPr>
          <a:xfrm>
            <a:off x="6797207" y="4763857"/>
            <a:ext cx="1776129"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Profitability</a:t>
            </a:r>
          </a:p>
          <a:p>
            <a:pPr algn="ctr">
              <a:spcAft>
                <a:spcPts val="300"/>
              </a:spcAft>
            </a:pPr>
            <a:r>
              <a:rPr lang="en-GB" sz="1400" dirty="0">
                <a:solidFill>
                  <a:schemeClr val="bg1"/>
                </a:solidFill>
              </a:rPr>
              <a:t>Increasing return on capital</a:t>
            </a:r>
          </a:p>
        </p:txBody>
      </p:sp>
      <p:sp>
        <p:nvSpPr>
          <p:cNvPr id="2" name="TextBox 1">
            <a:extLst>
              <a:ext uri="{FF2B5EF4-FFF2-40B4-BE49-F238E27FC236}">
                <a16:creationId xmlns:a16="http://schemas.microsoft.com/office/drawing/2014/main" id="{CF1518D8-8CE8-4736-908A-B03E6088339B}"/>
              </a:ext>
            </a:extLst>
          </p:cNvPr>
          <p:cNvSpPr txBox="1"/>
          <p:nvPr/>
        </p:nvSpPr>
        <p:spPr>
          <a:xfrm>
            <a:off x="5423737" y="4783315"/>
            <a:ext cx="1272265"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Efficiency</a:t>
            </a:r>
          </a:p>
          <a:p>
            <a:pPr algn="ctr">
              <a:spcAft>
                <a:spcPts val="300"/>
              </a:spcAft>
            </a:pPr>
            <a:r>
              <a:rPr lang="en-GB" sz="1400" dirty="0">
                <a:solidFill>
                  <a:schemeClr val="bg1"/>
                </a:solidFill>
              </a:rPr>
              <a:t> Reducing friction</a:t>
            </a:r>
          </a:p>
        </p:txBody>
      </p:sp>
      <p:grpSp>
        <p:nvGrpSpPr>
          <p:cNvPr id="55" name="Graphic 32" descr="Handshake">
            <a:extLst>
              <a:ext uri="{FF2B5EF4-FFF2-40B4-BE49-F238E27FC236}">
                <a16:creationId xmlns:a16="http://schemas.microsoft.com/office/drawing/2014/main" id="{784A0239-2D13-4C3B-99A5-6AE729A56507}"/>
              </a:ext>
            </a:extLst>
          </p:cNvPr>
          <p:cNvGrpSpPr/>
          <p:nvPr/>
        </p:nvGrpSpPr>
        <p:grpSpPr>
          <a:xfrm>
            <a:off x="698355" y="4125820"/>
            <a:ext cx="684000" cy="684000"/>
            <a:chOff x="2523879" y="1465883"/>
            <a:chExt cx="612000" cy="612000"/>
          </a:xfrm>
        </p:grpSpPr>
        <p:sp>
          <p:nvSpPr>
            <p:cNvPr id="56" name="Freeform: Shape 55">
              <a:extLst>
                <a:ext uri="{FF2B5EF4-FFF2-40B4-BE49-F238E27FC236}">
                  <a16:creationId xmlns:a16="http://schemas.microsoft.com/office/drawing/2014/main" id="{753D58DE-92F3-4ECF-80CD-5E54BD41D1D1}"/>
                </a:ext>
              </a:extLst>
            </p:cNvPr>
            <p:cNvSpPr/>
            <p:nvPr/>
          </p:nvSpPr>
          <p:spPr>
            <a:xfrm>
              <a:off x="2796294" y="1873448"/>
              <a:ext cx="49955" cy="53984"/>
            </a:xfrm>
            <a:custGeom>
              <a:avLst/>
              <a:gdLst>
                <a:gd name="connsiteX0" fmla="*/ 13822 w 49955"/>
                <a:gd name="connsiteY0" fmla="*/ 53984 h 53984"/>
                <a:gd name="connsiteX1" fmla="*/ 4259 w 49955"/>
                <a:gd name="connsiteY1" fmla="*/ 50797 h 53984"/>
                <a:gd name="connsiteX2" fmla="*/ 2984 w 49955"/>
                <a:gd name="connsiteY2" fmla="*/ 32947 h 53984"/>
                <a:gd name="connsiteX3" fmla="*/ 27847 w 49955"/>
                <a:gd name="connsiteY3" fmla="*/ 4259 h 53984"/>
                <a:gd name="connsiteX4" fmla="*/ 45697 w 49955"/>
                <a:gd name="connsiteY4" fmla="*/ 2984 h 53984"/>
                <a:gd name="connsiteX5" fmla="*/ 46972 w 49955"/>
                <a:gd name="connsiteY5" fmla="*/ 20834 h 53984"/>
                <a:gd name="connsiteX6" fmla="*/ 22109 w 49955"/>
                <a:gd name="connsiteY6" fmla="*/ 49522 h 53984"/>
                <a:gd name="connsiteX7" fmla="*/ 13822 w 49955"/>
                <a:gd name="connsiteY7" fmla="*/ 53984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 h="53984">
                  <a:moveTo>
                    <a:pt x="13822" y="53984"/>
                  </a:moveTo>
                  <a:cubicBezTo>
                    <a:pt x="10634" y="53984"/>
                    <a:pt x="6809" y="53347"/>
                    <a:pt x="4259" y="50797"/>
                  </a:cubicBezTo>
                  <a:cubicBezTo>
                    <a:pt x="-841" y="46334"/>
                    <a:pt x="-1478" y="38047"/>
                    <a:pt x="2984" y="32947"/>
                  </a:cubicBezTo>
                  <a:lnTo>
                    <a:pt x="27847" y="4259"/>
                  </a:lnTo>
                  <a:cubicBezTo>
                    <a:pt x="32309" y="-841"/>
                    <a:pt x="40597" y="-1478"/>
                    <a:pt x="45697" y="2984"/>
                  </a:cubicBezTo>
                  <a:cubicBezTo>
                    <a:pt x="50797" y="7447"/>
                    <a:pt x="51434" y="15734"/>
                    <a:pt x="46972" y="20834"/>
                  </a:cubicBezTo>
                  <a:lnTo>
                    <a:pt x="22109" y="49522"/>
                  </a:lnTo>
                  <a:cubicBezTo>
                    <a:pt x="20197" y="52072"/>
                    <a:pt x="17009" y="53347"/>
                    <a:pt x="13822" y="53984"/>
                  </a:cubicBezTo>
                  <a:close/>
                </a:path>
              </a:pathLst>
            </a:custGeom>
            <a:solidFill>
              <a:srgbClr val="FFFFFF"/>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3FABAF6C-F8F1-48E7-8D14-F96203417FF8}"/>
                </a:ext>
              </a:extLst>
            </p:cNvPr>
            <p:cNvSpPr/>
            <p:nvPr/>
          </p:nvSpPr>
          <p:spPr>
            <a:xfrm>
              <a:off x="2753908" y="1847637"/>
              <a:ext cx="60778" cy="65292"/>
            </a:xfrm>
            <a:custGeom>
              <a:avLst/>
              <a:gdLst>
                <a:gd name="connsiteX0" fmla="*/ 17320 w 60778"/>
                <a:gd name="connsiteY0" fmla="*/ 65133 h 65292"/>
                <a:gd name="connsiteX1" fmla="*/ 5208 w 60778"/>
                <a:gd name="connsiteY1" fmla="*/ 61308 h 65292"/>
                <a:gd name="connsiteX2" fmla="*/ 3933 w 60778"/>
                <a:gd name="connsiteY2" fmla="*/ 38995 h 65292"/>
                <a:gd name="connsiteX3" fmla="*/ 33258 w 60778"/>
                <a:gd name="connsiteY3" fmla="*/ 5208 h 65292"/>
                <a:gd name="connsiteX4" fmla="*/ 55570 w 60778"/>
                <a:gd name="connsiteY4" fmla="*/ 3933 h 65292"/>
                <a:gd name="connsiteX5" fmla="*/ 56845 w 60778"/>
                <a:gd name="connsiteY5" fmla="*/ 26245 h 65292"/>
                <a:gd name="connsiteX6" fmla="*/ 27520 w 60778"/>
                <a:gd name="connsiteY6" fmla="*/ 60033 h 65292"/>
                <a:gd name="connsiteX7" fmla="*/ 17320 w 60778"/>
                <a:gd name="connsiteY7" fmla="*/ 65133 h 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8" h="65292">
                  <a:moveTo>
                    <a:pt x="17320" y="65133"/>
                  </a:moveTo>
                  <a:cubicBezTo>
                    <a:pt x="12858" y="65770"/>
                    <a:pt x="9033" y="64495"/>
                    <a:pt x="5208" y="61308"/>
                  </a:cubicBezTo>
                  <a:cubicBezTo>
                    <a:pt x="-1167" y="55570"/>
                    <a:pt x="-1805" y="45370"/>
                    <a:pt x="3933" y="38995"/>
                  </a:cubicBezTo>
                  <a:lnTo>
                    <a:pt x="33258" y="5208"/>
                  </a:lnTo>
                  <a:cubicBezTo>
                    <a:pt x="38995" y="-1167"/>
                    <a:pt x="49195" y="-1805"/>
                    <a:pt x="55570" y="3933"/>
                  </a:cubicBezTo>
                  <a:cubicBezTo>
                    <a:pt x="61945" y="9670"/>
                    <a:pt x="62583" y="19870"/>
                    <a:pt x="56845" y="26245"/>
                  </a:cubicBezTo>
                  <a:lnTo>
                    <a:pt x="27520" y="60033"/>
                  </a:lnTo>
                  <a:cubicBezTo>
                    <a:pt x="24970" y="63220"/>
                    <a:pt x="21145" y="65133"/>
                    <a:pt x="17320" y="65133"/>
                  </a:cubicBezTo>
                  <a:close/>
                </a:path>
              </a:pathLst>
            </a:custGeom>
            <a:solidFill>
              <a:srgbClr val="FFFFFF"/>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C436FA6-48F1-4429-BBFC-518DAFB604D3}"/>
                </a:ext>
              </a:extLst>
            </p:cNvPr>
            <p:cNvSpPr/>
            <p:nvPr/>
          </p:nvSpPr>
          <p:spPr>
            <a:xfrm>
              <a:off x="2710522" y="1817638"/>
              <a:ext cx="67226" cy="71666"/>
            </a:xfrm>
            <a:custGeom>
              <a:avLst/>
              <a:gdLst>
                <a:gd name="connsiteX0" fmla="*/ 20544 w 67226"/>
                <a:gd name="connsiteY0" fmla="*/ 71544 h 71666"/>
                <a:gd name="connsiteX1" fmla="*/ 6519 w 67226"/>
                <a:gd name="connsiteY1" fmla="*/ 67082 h 71666"/>
                <a:gd name="connsiteX2" fmla="*/ 4607 w 67226"/>
                <a:gd name="connsiteY2" fmla="*/ 40307 h 71666"/>
                <a:gd name="connsiteX3" fmla="*/ 33932 w 67226"/>
                <a:gd name="connsiteY3" fmla="*/ 6519 h 71666"/>
                <a:gd name="connsiteX4" fmla="*/ 60707 w 67226"/>
                <a:gd name="connsiteY4" fmla="*/ 4607 h 71666"/>
                <a:gd name="connsiteX5" fmla="*/ 62619 w 67226"/>
                <a:gd name="connsiteY5" fmla="*/ 31382 h 71666"/>
                <a:gd name="connsiteX6" fmla="*/ 33294 w 67226"/>
                <a:gd name="connsiteY6" fmla="*/ 65169 h 71666"/>
                <a:gd name="connsiteX7" fmla="*/ 20544 w 67226"/>
                <a:gd name="connsiteY7" fmla="*/ 71544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6" h="71666">
                  <a:moveTo>
                    <a:pt x="20544" y="71544"/>
                  </a:moveTo>
                  <a:cubicBezTo>
                    <a:pt x="15444" y="72182"/>
                    <a:pt x="10344" y="70269"/>
                    <a:pt x="6519" y="67082"/>
                  </a:cubicBezTo>
                  <a:cubicBezTo>
                    <a:pt x="-1131" y="60069"/>
                    <a:pt x="-2406" y="47957"/>
                    <a:pt x="4607" y="40307"/>
                  </a:cubicBezTo>
                  <a:lnTo>
                    <a:pt x="33932" y="6519"/>
                  </a:lnTo>
                  <a:cubicBezTo>
                    <a:pt x="40944" y="-1131"/>
                    <a:pt x="53057" y="-2406"/>
                    <a:pt x="60707" y="4607"/>
                  </a:cubicBezTo>
                  <a:cubicBezTo>
                    <a:pt x="68357" y="11619"/>
                    <a:pt x="69632" y="23732"/>
                    <a:pt x="62619" y="31382"/>
                  </a:cubicBezTo>
                  <a:lnTo>
                    <a:pt x="33294" y="65169"/>
                  </a:lnTo>
                  <a:cubicBezTo>
                    <a:pt x="30107" y="68994"/>
                    <a:pt x="25007" y="71544"/>
                    <a:pt x="20544" y="71544"/>
                  </a:cubicBezTo>
                  <a:close/>
                </a:path>
              </a:pathLst>
            </a:custGeom>
            <a:solidFill>
              <a:srgbClr val="FFFFFF"/>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1183E5DB-BE52-478E-9B2D-0DBAA6BEFB37}"/>
                </a:ext>
              </a:extLst>
            </p:cNvPr>
            <p:cNvSpPr/>
            <p:nvPr/>
          </p:nvSpPr>
          <p:spPr>
            <a:xfrm>
              <a:off x="2663984" y="1789588"/>
              <a:ext cx="71688" cy="76128"/>
            </a:xfrm>
            <a:custGeom>
              <a:avLst/>
              <a:gdLst>
                <a:gd name="connsiteX0" fmla="*/ 20544 w 71688"/>
                <a:gd name="connsiteY0" fmla="*/ 76007 h 76128"/>
                <a:gd name="connsiteX1" fmla="*/ 6519 w 71688"/>
                <a:gd name="connsiteY1" fmla="*/ 71544 h 76128"/>
                <a:gd name="connsiteX2" fmla="*/ 4607 w 71688"/>
                <a:gd name="connsiteY2" fmla="*/ 44769 h 76128"/>
                <a:gd name="connsiteX3" fmla="*/ 38394 w 71688"/>
                <a:gd name="connsiteY3" fmla="*/ 6519 h 76128"/>
                <a:gd name="connsiteX4" fmla="*/ 65169 w 71688"/>
                <a:gd name="connsiteY4" fmla="*/ 4607 h 76128"/>
                <a:gd name="connsiteX5" fmla="*/ 67082 w 71688"/>
                <a:gd name="connsiteY5" fmla="*/ 31382 h 76128"/>
                <a:gd name="connsiteX6" fmla="*/ 33294 w 71688"/>
                <a:gd name="connsiteY6" fmla="*/ 69632 h 76128"/>
                <a:gd name="connsiteX7" fmla="*/ 20544 w 71688"/>
                <a:gd name="connsiteY7" fmla="*/ 76007 h 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8" h="76128">
                  <a:moveTo>
                    <a:pt x="20544" y="76007"/>
                  </a:moveTo>
                  <a:cubicBezTo>
                    <a:pt x="15444" y="76644"/>
                    <a:pt x="10344" y="74732"/>
                    <a:pt x="6519" y="71544"/>
                  </a:cubicBezTo>
                  <a:cubicBezTo>
                    <a:pt x="-1131" y="64532"/>
                    <a:pt x="-2406" y="52419"/>
                    <a:pt x="4607" y="44769"/>
                  </a:cubicBezTo>
                  <a:lnTo>
                    <a:pt x="38394" y="6519"/>
                  </a:lnTo>
                  <a:cubicBezTo>
                    <a:pt x="45407" y="-1131"/>
                    <a:pt x="57519" y="-2406"/>
                    <a:pt x="65169" y="4607"/>
                  </a:cubicBezTo>
                  <a:cubicBezTo>
                    <a:pt x="72819" y="11619"/>
                    <a:pt x="74094" y="23732"/>
                    <a:pt x="67082" y="31382"/>
                  </a:cubicBezTo>
                  <a:lnTo>
                    <a:pt x="33294" y="69632"/>
                  </a:lnTo>
                  <a:cubicBezTo>
                    <a:pt x="29469" y="73457"/>
                    <a:pt x="25007" y="75369"/>
                    <a:pt x="20544" y="76007"/>
                  </a:cubicBezTo>
                  <a:close/>
                </a:path>
              </a:pathLst>
            </a:custGeom>
            <a:solidFill>
              <a:srgbClr val="FFFFFF"/>
            </a:solidFill>
            <a:ln w="635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E6C1F2C2-C298-4D23-95FE-16F843E3294F}"/>
                </a:ext>
              </a:extLst>
            </p:cNvPr>
            <p:cNvSpPr/>
            <p:nvPr/>
          </p:nvSpPr>
          <p:spPr>
            <a:xfrm>
              <a:off x="2553203" y="1605495"/>
              <a:ext cx="127550" cy="151775"/>
            </a:xfrm>
            <a:custGeom>
              <a:avLst/>
              <a:gdLst>
                <a:gd name="connsiteX0" fmla="*/ 0 w 127550"/>
                <a:gd name="connsiteY0" fmla="*/ 119850 h 151775"/>
                <a:gd name="connsiteX1" fmla="*/ 49088 w 127550"/>
                <a:gd name="connsiteY1" fmla="*/ 149813 h 151775"/>
                <a:gd name="connsiteX2" fmla="*/ 66300 w 127550"/>
                <a:gd name="connsiteY2" fmla="*/ 145350 h 151775"/>
                <a:gd name="connsiteX3" fmla="*/ 125587 w 127550"/>
                <a:gd name="connsiteY3" fmla="*/ 47175 h 151775"/>
                <a:gd name="connsiteX4" fmla="*/ 121125 w 127550"/>
                <a:gd name="connsiteY4" fmla="*/ 29963 h 151775"/>
                <a:gd name="connsiteX5" fmla="*/ 72675 w 127550"/>
                <a:gd name="connsiteY5" fmla="*/ 0 h 151775"/>
                <a:gd name="connsiteX6" fmla="*/ 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0" y="119850"/>
                  </a:moveTo>
                  <a:lnTo>
                    <a:pt x="49088" y="149813"/>
                  </a:lnTo>
                  <a:cubicBezTo>
                    <a:pt x="54825" y="153638"/>
                    <a:pt x="63113" y="151725"/>
                    <a:pt x="66300" y="145350"/>
                  </a:cubicBezTo>
                  <a:lnTo>
                    <a:pt x="125587" y="47175"/>
                  </a:lnTo>
                  <a:cubicBezTo>
                    <a:pt x="129413" y="41438"/>
                    <a:pt x="127500" y="33150"/>
                    <a:pt x="121125" y="29963"/>
                  </a:cubicBezTo>
                  <a:lnTo>
                    <a:pt x="72675" y="0"/>
                  </a:lnTo>
                  <a:lnTo>
                    <a:pt x="0" y="119850"/>
                  </a:lnTo>
                  <a:close/>
                </a:path>
              </a:pathLst>
            </a:custGeom>
            <a:solidFill>
              <a:srgbClr val="BECF4C"/>
            </a:solidFill>
            <a:ln w="635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5B9C88ED-9259-4478-A50C-93BF2FE551DA}"/>
                </a:ext>
              </a:extLst>
            </p:cNvPr>
            <p:cNvSpPr/>
            <p:nvPr/>
          </p:nvSpPr>
          <p:spPr>
            <a:xfrm>
              <a:off x="2631616" y="1662870"/>
              <a:ext cx="341807" cy="274248"/>
            </a:xfrm>
            <a:custGeom>
              <a:avLst/>
              <a:gdLst>
                <a:gd name="connsiteX0" fmla="*/ 334688 w 341807"/>
                <a:gd name="connsiteY0" fmla="*/ 145988 h 274248"/>
                <a:gd name="connsiteX1" fmla="*/ 232050 w 341807"/>
                <a:gd name="connsiteY1" fmla="*/ 58013 h 274248"/>
                <a:gd name="connsiteX2" fmla="*/ 225038 w 341807"/>
                <a:gd name="connsiteY2" fmla="*/ 51638 h 274248"/>
                <a:gd name="connsiteX3" fmla="*/ 181050 w 341807"/>
                <a:gd name="connsiteY3" fmla="*/ 102000 h 274248"/>
                <a:gd name="connsiteX4" fmla="*/ 155550 w 341807"/>
                <a:gd name="connsiteY4" fmla="*/ 114750 h 274248"/>
                <a:gd name="connsiteX5" fmla="*/ 152363 w 341807"/>
                <a:gd name="connsiteY5" fmla="*/ 114750 h 274248"/>
                <a:gd name="connsiteX6" fmla="*/ 127500 w 341807"/>
                <a:gd name="connsiteY6" fmla="*/ 105188 h 274248"/>
                <a:gd name="connsiteX7" fmla="*/ 123675 w 341807"/>
                <a:gd name="connsiteY7" fmla="*/ 51000 h 274248"/>
                <a:gd name="connsiteX8" fmla="*/ 161288 w 341807"/>
                <a:gd name="connsiteY8" fmla="*/ 7650 h 274248"/>
                <a:gd name="connsiteX9" fmla="*/ 55463 w 341807"/>
                <a:gd name="connsiteY9" fmla="*/ 0 h 274248"/>
                <a:gd name="connsiteX10" fmla="*/ 0 w 341807"/>
                <a:gd name="connsiteY10" fmla="*/ 91800 h 274248"/>
                <a:gd name="connsiteX11" fmla="*/ 43350 w 341807"/>
                <a:gd name="connsiteY11" fmla="*/ 142163 h 274248"/>
                <a:gd name="connsiteX12" fmla="*/ 59925 w 341807"/>
                <a:gd name="connsiteY12" fmla="*/ 123038 h 274248"/>
                <a:gd name="connsiteX13" fmla="*/ 84150 w 341807"/>
                <a:gd name="connsiteY13" fmla="*/ 112200 h 274248"/>
                <a:gd name="connsiteX14" fmla="*/ 84150 w 341807"/>
                <a:gd name="connsiteY14" fmla="*/ 112200 h 274248"/>
                <a:gd name="connsiteX15" fmla="*/ 105188 w 341807"/>
                <a:gd name="connsiteY15" fmla="*/ 119850 h 274248"/>
                <a:gd name="connsiteX16" fmla="*/ 116025 w 341807"/>
                <a:gd name="connsiteY16" fmla="*/ 142800 h 274248"/>
                <a:gd name="connsiteX17" fmla="*/ 126863 w 341807"/>
                <a:gd name="connsiteY17" fmla="*/ 140888 h 274248"/>
                <a:gd name="connsiteX18" fmla="*/ 147900 w 341807"/>
                <a:gd name="connsiteY18" fmla="*/ 148538 h 274248"/>
                <a:gd name="connsiteX19" fmla="*/ 158738 w 341807"/>
                <a:gd name="connsiteY19" fmla="*/ 172125 h 274248"/>
                <a:gd name="connsiteX20" fmla="*/ 167025 w 341807"/>
                <a:gd name="connsiteY20" fmla="*/ 170850 h 274248"/>
                <a:gd name="connsiteX21" fmla="*/ 167025 w 341807"/>
                <a:gd name="connsiteY21" fmla="*/ 170850 h 274248"/>
                <a:gd name="connsiteX22" fmla="*/ 186150 w 341807"/>
                <a:gd name="connsiteY22" fmla="*/ 177863 h 274248"/>
                <a:gd name="connsiteX23" fmla="*/ 195713 w 341807"/>
                <a:gd name="connsiteY23" fmla="*/ 197625 h 274248"/>
                <a:gd name="connsiteX24" fmla="*/ 202725 w 341807"/>
                <a:gd name="connsiteY24" fmla="*/ 196350 h 274248"/>
                <a:gd name="connsiteX25" fmla="*/ 202725 w 341807"/>
                <a:gd name="connsiteY25" fmla="*/ 196350 h 274248"/>
                <a:gd name="connsiteX26" fmla="*/ 219300 w 341807"/>
                <a:gd name="connsiteY26" fmla="*/ 202725 h 274248"/>
                <a:gd name="connsiteX27" fmla="*/ 228225 w 341807"/>
                <a:gd name="connsiteY27" fmla="*/ 219938 h 274248"/>
                <a:gd name="connsiteX28" fmla="*/ 221850 w 341807"/>
                <a:gd name="connsiteY28" fmla="*/ 238425 h 274248"/>
                <a:gd name="connsiteX29" fmla="*/ 200175 w 341807"/>
                <a:gd name="connsiteY29" fmla="*/ 263287 h 274248"/>
                <a:gd name="connsiteX30" fmla="*/ 209100 w 341807"/>
                <a:gd name="connsiteY30" fmla="*/ 270300 h 274248"/>
                <a:gd name="connsiteX31" fmla="*/ 224400 w 341807"/>
                <a:gd name="connsiteY31" fmla="*/ 274125 h 274248"/>
                <a:gd name="connsiteX32" fmla="*/ 247350 w 341807"/>
                <a:gd name="connsiteY32" fmla="*/ 246713 h 274248"/>
                <a:gd name="connsiteX33" fmla="*/ 247350 w 341807"/>
                <a:gd name="connsiteY33" fmla="*/ 246075 h 274248"/>
                <a:gd name="connsiteX34" fmla="*/ 253725 w 341807"/>
                <a:gd name="connsiteY34" fmla="*/ 246713 h 274248"/>
                <a:gd name="connsiteX35" fmla="*/ 276675 w 341807"/>
                <a:gd name="connsiteY35" fmla="*/ 219300 h 274248"/>
                <a:gd name="connsiteX36" fmla="*/ 276675 w 341807"/>
                <a:gd name="connsiteY36" fmla="*/ 218662 h 274248"/>
                <a:gd name="connsiteX37" fmla="*/ 283050 w 341807"/>
                <a:gd name="connsiteY37" fmla="*/ 219300 h 274248"/>
                <a:gd name="connsiteX38" fmla="*/ 306000 w 341807"/>
                <a:gd name="connsiteY38" fmla="*/ 191888 h 274248"/>
                <a:gd name="connsiteX39" fmla="*/ 305363 w 341807"/>
                <a:gd name="connsiteY39" fmla="*/ 188063 h 274248"/>
                <a:gd name="connsiteX40" fmla="*/ 318750 w 341807"/>
                <a:gd name="connsiteY40" fmla="*/ 190613 h 274248"/>
                <a:gd name="connsiteX41" fmla="*/ 341700 w 341807"/>
                <a:gd name="connsiteY41" fmla="*/ 163200 h 274248"/>
                <a:gd name="connsiteX42" fmla="*/ 334688 w 341807"/>
                <a:gd name="connsiteY42" fmla="*/ 145988 h 27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807" h="274248">
                  <a:moveTo>
                    <a:pt x="334688" y="145988"/>
                  </a:moveTo>
                  <a:lnTo>
                    <a:pt x="232050" y="58013"/>
                  </a:lnTo>
                  <a:lnTo>
                    <a:pt x="225038" y="51638"/>
                  </a:lnTo>
                  <a:lnTo>
                    <a:pt x="181050" y="102000"/>
                  </a:lnTo>
                  <a:cubicBezTo>
                    <a:pt x="174675" y="109650"/>
                    <a:pt x="165750" y="114113"/>
                    <a:pt x="155550" y="114750"/>
                  </a:cubicBezTo>
                  <a:cubicBezTo>
                    <a:pt x="154275" y="114750"/>
                    <a:pt x="153000" y="114750"/>
                    <a:pt x="152363" y="114750"/>
                  </a:cubicBezTo>
                  <a:cubicBezTo>
                    <a:pt x="142800" y="114750"/>
                    <a:pt x="133875" y="111563"/>
                    <a:pt x="127500" y="105188"/>
                  </a:cubicBezTo>
                  <a:cubicBezTo>
                    <a:pt x="111563" y="91163"/>
                    <a:pt x="110288" y="66938"/>
                    <a:pt x="123675" y="51000"/>
                  </a:cubicBezTo>
                  <a:lnTo>
                    <a:pt x="161288" y="7650"/>
                  </a:lnTo>
                  <a:cubicBezTo>
                    <a:pt x="131963" y="3825"/>
                    <a:pt x="94350" y="19125"/>
                    <a:pt x="55463" y="0"/>
                  </a:cubicBezTo>
                  <a:lnTo>
                    <a:pt x="0" y="91800"/>
                  </a:lnTo>
                  <a:lnTo>
                    <a:pt x="43350" y="142163"/>
                  </a:lnTo>
                  <a:lnTo>
                    <a:pt x="59925" y="123038"/>
                  </a:lnTo>
                  <a:cubicBezTo>
                    <a:pt x="65663" y="116025"/>
                    <a:pt x="74588" y="112200"/>
                    <a:pt x="84150" y="112200"/>
                  </a:cubicBezTo>
                  <a:lnTo>
                    <a:pt x="84150" y="112200"/>
                  </a:lnTo>
                  <a:cubicBezTo>
                    <a:pt x="91800" y="112200"/>
                    <a:pt x="99450" y="114750"/>
                    <a:pt x="105188" y="119850"/>
                  </a:cubicBezTo>
                  <a:cubicBezTo>
                    <a:pt x="112200" y="125587"/>
                    <a:pt x="115388" y="133875"/>
                    <a:pt x="116025" y="142800"/>
                  </a:cubicBezTo>
                  <a:cubicBezTo>
                    <a:pt x="119212" y="141525"/>
                    <a:pt x="123038" y="140888"/>
                    <a:pt x="126863" y="140888"/>
                  </a:cubicBezTo>
                  <a:cubicBezTo>
                    <a:pt x="134513" y="140888"/>
                    <a:pt x="142163" y="143438"/>
                    <a:pt x="147900" y="148538"/>
                  </a:cubicBezTo>
                  <a:cubicBezTo>
                    <a:pt x="154913" y="154913"/>
                    <a:pt x="158738" y="163200"/>
                    <a:pt x="158738" y="172125"/>
                  </a:cubicBezTo>
                  <a:cubicBezTo>
                    <a:pt x="161288" y="171488"/>
                    <a:pt x="164475" y="170850"/>
                    <a:pt x="167025" y="170850"/>
                  </a:cubicBezTo>
                  <a:lnTo>
                    <a:pt x="167025" y="170850"/>
                  </a:lnTo>
                  <a:cubicBezTo>
                    <a:pt x="174038" y="170850"/>
                    <a:pt x="180413" y="173400"/>
                    <a:pt x="186150" y="177863"/>
                  </a:cubicBezTo>
                  <a:cubicBezTo>
                    <a:pt x="191888" y="182963"/>
                    <a:pt x="195075" y="189975"/>
                    <a:pt x="195713" y="197625"/>
                  </a:cubicBezTo>
                  <a:cubicBezTo>
                    <a:pt x="197625" y="196988"/>
                    <a:pt x="200175" y="196350"/>
                    <a:pt x="202725" y="196350"/>
                  </a:cubicBezTo>
                  <a:lnTo>
                    <a:pt x="202725" y="196350"/>
                  </a:lnTo>
                  <a:cubicBezTo>
                    <a:pt x="209100" y="196350"/>
                    <a:pt x="214838" y="198263"/>
                    <a:pt x="219300" y="202725"/>
                  </a:cubicBezTo>
                  <a:cubicBezTo>
                    <a:pt x="224400" y="207188"/>
                    <a:pt x="227588" y="213563"/>
                    <a:pt x="228225" y="219938"/>
                  </a:cubicBezTo>
                  <a:cubicBezTo>
                    <a:pt x="228863" y="226950"/>
                    <a:pt x="226313" y="233325"/>
                    <a:pt x="221850" y="238425"/>
                  </a:cubicBezTo>
                  <a:lnTo>
                    <a:pt x="200175" y="263287"/>
                  </a:lnTo>
                  <a:lnTo>
                    <a:pt x="209100" y="270300"/>
                  </a:lnTo>
                  <a:cubicBezTo>
                    <a:pt x="213563" y="272850"/>
                    <a:pt x="218663" y="274763"/>
                    <a:pt x="224400" y="274125"/>
                  </a:cubicBezTo>
                  <a:cubicBezTo>
                    <a:pt x="238425" y="272850"/>
                    <a:pt x="248625" y="260738"/>
                    <a:pt x="247350" y="246713"/>
                  </a:cubicBezTo>
                  <a:cubicBezTo>
                    <a:pt x="247350" y="246713"/>
                    <a:pt x="247350" y="246075"/>
                    <a:pt x="247350" y="246075"/>
                  </a:cubicBezTo>
                  <a:cubicBezTo>
                    <a:pt x="249263" y="246713"/>
                    <a:pt x="251813" y="246713"/>
                    <a:pt x="253725" y="246713"/>
                  </a:cubicBezTo>
                  <a:cubicBezTo>
                    <a:pt x="267750" y="245438"/>
                    <a:pt x="277950" y="233325"/>
                    <a:pt x="276675" y="219300"/>
                  </a:cubicBezTo>
                  <a:cubicBezTo>
                    <a:pt x="276675" y="219300"/>
                    <a:pt x="276675" y="218662"/>
                    <a:pt x="276675" y="218662"/>
                  </a:cubicBezTo>
                  <a:cubicBezTo>
                    <a:pt x="278588" y="219300"/>
                    <a:pt x="281138" y="219300"/>
                    <a:pt x="283050" y="219300"/>
                  </a:cubicBezTo>
                  <a:cubicBezTo>
                    <a:pt x="297075" y="218025"/>
                    <a:pt x="307275" y="205913"/>
                    <a:pt x="306000" y="191888"/>
                  </a:cubicBezTo>
                  <a:cubicBezTo>
                    <a:pt x="306000" y="190613"/>
                    <a:pt x="305363" y="189338"/>
                    <a:pt x="305363" y="188063"/>
                  </a:cubicBezTo>
                  <a:cubicBezTo>
                    <a:pt x="309188" y="189975"/>
                    <a:pt x="313650" y="191250"/>
                    <a:pt x="318750" y="190613"/>
                  </a:cubicBezTo>
                  <a:cubicBezTo>
                    <a:pt x="332775" y="189338"/>
                    <a:pt x="342975" y="177225"/>
                    <a:pt x="341700" y="163200"/>
                  </a:cubicBezTo>
                  <a:cubicBezTo>
                    <a:pt x="342338" y="156188"/>
                    <a:pt x="339150" y="150450"/>
                    <a:pt x="334688" y="145988"/>
                  </a:cubicBezTo>
                  <a:close/>
                </a:path>
              </a:pathLst>
            </a:custGeom>
            <a:solidFill>
              <a:srgbClr val="FFFFFF"/>
            </a:solidFill>
            <a:ln w="635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C0ED1EBA-019A-4220-8ED1-49756579AE44}"/>
                </a:ext>
              </a:extLst>
            </p:cNvPr>
            <p:cNvSpPr/>
            <p:nvPr/>
          </p:nvSpPr>
          <p:spPr>
            <a:xfrm>
              <a:off x="2979003" y="1605495"/>
              <a:ext cx="127550" cy="151775"/>
            </a:xfrm>
            <a:custGeom>
              <a:avLst/>
              <a:gdLst>
                <a:gd name="connsiteX0" fmla="*/ 127550 w 127550"/>
                <a:gd name="connsiteY0" fmla="*/ 119850 h 151775"/>
                <a:gd name="connsiteX1" fmla="*/ 78463 w 127550"/>
                <a:gd name="connsiteY1" fmla="*/ 149813 h 151775"/>
                <a:gd name="connsiteX2" fmla="*/ 61250 w 127550"/>
                <a:gd name="connsiteY2" fmla="*/ 145350 h 151775"/>
                <a:gd name="connsiteX3" fmla="*/ 1963 w 127550"/>
                <a:gd name="connsiteY3" fmla="*/ 47175 h 151775"/>
                <a:gd name="connsiteX4" fmla="*/ 6425 w 127550"/>
                <a:gd name="connsiteY4" fmla="*/ 29963 h 151775"/>
                <a:gd name="connsiteX5" fmla="*/ 55513 w 127550"/>
                <a:gd name="connsiteY5" fmla="*/ 0 h 151775"/>
                <a:gd name="connsiteX6" fmla="*/ 12755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127550" y="119850"/>
                  </a:moveTo>
                  <a:lnTo>
                    <a:pt x="78463" y="149813"/>
                  </a:lnTo>
                  <a:cubicBezTo>
                    <a:pt x="72725" y="153638"/>
                    <a:pt x="64438" y="151725"/>
                    <a:pt x="61250" y="145350"/>
                  </a:cubicBezTo>
                  <a:lnTo>
                    <a:pt x="1963" y="47175"/>
                  </a:lnTo>
                  <a:cubicBezTo>
                    <a:pt x="-1862" y="41438"/>
                    <a:pt x="50" y="33150"/>
                    <a:pt x="6425" y="29963"/>
                  </a:cubicBezTo>
                  <a:lnTo>
                    <a:pt x="55513" y="0"/>
                  </a:lnTo>
                  <a:lnTo>
                    <a:pt x="127550" y="119850"/>
                  </a:lnTo>
                  <a:close/>
                </a:path>
              </a:pathLst>
            </a:custGeom>
            <a:solidFill>
              <a:srgbClr val="BECF4C"/>
            </a:solidFill>
            <a:ln w="635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49D5B1C1-5A9A-4CF1-BA7F-BB12D24A5D14}"/>
                </a:ext>
              </a:extLst>
            </p:cNvPr>
            <p:cNvSpPr/>
            <p:nvPr/>
          </p:nvSpPr>
          <p:spPr>
            <a:xfrm>
              <a:off x="2757774" y="1657038"/>
              <a:ext cx="269729" cy="149907"/>
            </a:xfrm>
            <a:custGeom>
              <a:avLst/>
              <a:gdLst>
                <a:gd name="connsiteX0" fmla="*/ 215542 w 269729"/>
                <a:gd name="connsiteY0" fmla="*/ 8382 h 149907"/>
                <a:gd name="connsiteX1" fmla="*/ 81667 w 269729"/>
                <a:gd name="connsiteY1" fmla="*/ 733 h 149907"/>
                <a:gd name="connsiteX2" fmla="*/ 78480 w 269729"/>
                <a:gd name="connsiteY2" fmla="*/ 95 h 149907"/>
                <a:gd name="connsiteX3" fmla="*/ 56805 w 269729"/>
                <a:gd name="connsiteY3" fmla="*/ 8382 h 149907"/>
                <a:gd name="connsiteX4" fmla="*/ 6442 w 269729"/>
                <a:gd name="connsiteY4" fmla="*/ 65757 h 149907"/>
                <a:gd name="connsiteX5" fmla="*/ 8992 w 269729"/>
                <a:gd name="connsiteY5" fmla="*/ 101458 h 149907"/>
                <a:gd name="connsiteX6" fmla="*/ 28117 w 269729"/>
                <a:gd name="connsiteY6" fmla="*/ 107833 h 149907"/>
                <a:gd name="connsiteX7" fmla="*/ 45330 w 269729"/>
                <a:gd name="connsiteY7" fmla="*/ 98908 h 149907"/>
                <a:gd name="connsiteX8" fmla="*/ 97605 w 269729"/>
                <a:gd name="connsiteY8" fmla="*/ 38982 h 149907"/>
                <a:gd name="connsiteX9" fmla="*/ 216817 w 269729"/>
                <a:gd name="connsiteY9" fmla="*/ 141620 h 149907"/>
                <a:gd name="connsiteX10" fmla="*/ 216817 w 269729"/>
                <a:gd name="connsiteY10" fmla="*/ 141620 h 149907"/>
                <a:gd name="connsiteX11" fmla="*/ 216817 w 269729"/>
                <a:gd name="connsiteY11" fmla="*/ 141620 h 149907"/>
                <a:gd name="connsiteX12" fmla="*/ 223830 w 269729"/>
                <a:gd name="connsiteY12" fmla="*/ 149908 h 149907"/>
                <a:gd name="connsiteX13" fmla="*/ 269730 w 269729"/>
                <a:gd name="connsiteY13" fmla="*/ 96995 h 149907"/>
                <a:gd name="connsiteX14" fmla="*/ 215542 w 269729"/>
                <a:gd name="connsiteY14" fmla="*/ 8382 h 1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29" h="149907">
                  <a:moveTo>
                    <a:pt x="215542" y="8382"/>
                  </a:moveTo>
                  <a:cubicBezTo>
                    <a:pt x="162630" y="27507"/>
                    <a:pt x="124380" y="9020"/>
                    <a:pt x="81667" y="733"/>
                  </a:cubicBezTo>
                  <a:cubicBezTo>
                    <a:pt x="81030" y="733"/>
                    <a:pt x="78480" y="95"/>
                    <a:pt x="78480" y="95"/>
                  </a:cubicBezTo>
                  <a:cubicBezTo>
                    <a:pt x="70830" y="-543"/>
                    <a:pt x="62542" y="2007"/>
                    <a:pt x="56805" y="8382"/>
                  </a:cubicBezTo>
                  <a:lnTo>
                    <a:pt x="6442" y="65757"/>
                  </a:lnTo>
                  <a:cubicBezTo>
                    <a:pt x="-3120" y="76595"/>
                    <a:pt x="-1845" y="92533"/>
                    <a:pt x="8992" y="101458"/>
                  </a:cubicBezTo>
                  <a:cubicBezTo>
                    <a:pt x="14730" y="105920"/>
                    <a:pt x="21105" y="108470"/>
                    <a:pt x="28117" y="107833"/>
                  </a:cubicBezTo>
                  <a:cubicBezTo>
                    <a:pt x="34492" y="107195"/>
                    <a:pt x="40867" y="104645"/>
                    <a:pt x="45330" y="98908"/>
                  </a:cubicBezTo>
                  <a:cubicBezTo>
                    <a:pt x="45330" y="98908"/>
                    <a:pt x="97605" y="38982"/>
                    <a:pt x="97605" y="38982"/>
                  </a:cubicBezTo>
                  <a:lnTo>
                    <a:pt x="216817" y="141620"/>
                  </a:lnTo>
                  <a:lnTo>
                    <a:pt x="216817" y="141620"/>
                  </a:lnTo>
                  <a:lnTo>
                    <a:pt x="216817" y="141620"/>
                  </a:lnTo>
                  <a:cubicBezTo>
                    <a:pt x="220005" y="144808"/>
                    <a:pt x="221280" y="146083"/>
                    <a:pt x="223830" y="149908"/>
                  </a:cubicBezTo>
                  <a:lnTo>
                    <a:pt x="269730" y="96995"/>
                  </a:lnTo>
                  <a:lnTo>
                    <a:pt x="215542" y="8382"/>
                  </a:lnTo>
                  <a:close/>
                </a:path>
              </a:pathLst>
            </a:custGeom>
            <a:solidFill>
              <a:srgbClr val="FFFFFF"/>
            </a:solidFill>
            <a:ln w="6350" cap="flat">
              <a:noFill/>
              <a:prstDash val="solid"/>
              <a:miter/>
            </a:ln>
          </p:spPr>
          <p:txBody>
            <a:bodyPr rtlCol="0" anchor="ctr"/>
            <a:lstStyle/>
            <a:p>
              <a:endParaRPr lang="en-GB"/>
            </a:p>
          </p:txBody>
        </p:sp>
      </p:grpSp>
      <p:grpSp>
        <p:nvGrpSpPr>
          <p:cNvPr id="67" name="Graphic 24" descr="Gears">
            <a:extLst>
              <a:ext uri="{FF2B5EF4-FFF2-40B4-BE49-F238E27FC236}">
                <a16:creationId xmlns:a16="http://schemas.microsoft.com/office/drawing/2014/main" id="{BCC14614-5387-41E4-AE65-4CC124F06C96}"/>
              </a:ext>
            </a:extLst>
          </p:cNvPr>
          <p:cNvGrpSpPr>
            <a:grpSpLocks noChangeAspect="1"/>
          </p:cNvGrpSpPr>
          <p:nvPr/>
        </p:nvGrpSpPr>
        <p:grpSpPr>
          <a:xfrm>
            <a:off x="5779857" y="4186535"/>
            <a:ext cx="446235" cy="540000"/>
            <a:chOff x="7334439" y="1545734"/>
            <a:chExt cx="391199" cy="473400"/>
          </a:xfrm>
          <a:solidFill>
            <a:srgbClr val="FFFFFF"/>
          </a:solidFill>
        </p:grpSpPr>
        <p:sp>
          <p:nvSpPr>
            <p:cNvPr id="68" name="Freeform: Shape 67">
              <a:extLst>
                <a:ext uri="{FF2B5EF4-FFF2-40B4-BE49-F238E27FC236}">
                  <a16:creationId xmlns:a16="http://schemas.microsoft.com/office/drawing/2014/main" id="{1B0B71B5-65EE-47CA-BBF0-640F288B721D}"/>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rgbClr val="BECF4C"/>
            </a:solidFill>
            <a:ln w="5953"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2162BFB-ADF8-467D-B1A8-82D131899EDD}"/>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70" name="Picture 17" descr="Exponential Graph">
            <a:extLst>
              <a:ext uri="{FF2B5EF4-FFF2-40B4-BE49-F238E27FC236}">
                <a16:creationId xmlns:a16="http://schemas.microsoft.com/office/drawing/2014/main" id="{C72F97CA-249C-4B85-9942-F6832148464E}"/>
              </a:ext>
            </a:extLst>
          </p:cNvPr>
          <p:cNvGrpSpPr/>
          <p:nvPr/>
        </p:nvGrpSpPr>
        <p:grpSpPr>
          <a:xfrm>
            <a:off x="7379271" y="4129660"/>
            <a:ext cx="612000" cy="612000"/>
            <a:chOff x="1542643" y="3105688"/>
            <a:chExt cx="612000" cy="612000"/>
          </a:xfrm>
        </p:grpSpPr>
        <p:sp>
          <p:nvSpPr>
            <p:cNvPr id="71" name="Freeform: Shape 70">
              <a:extLst>
                <a:ext uri="{FF2B5EF4-FFF2-40B4-BE49-F238E27FC236}">
                  <a16:creationId xmlns:a16="http://schemas.microsoft.com/office/drawing/2014/main" id="{38B0770A-B1B6-4D61-A001-7A76AFF30D2A}"/>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5F1604B-4FE3-4D79-9603-00F0A72FB253}"/>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rgbClr val="BECF4C"/>
            </a:solidFill>
            <a:ln w="6350" cap="flat">
              <a:solidFill>
                <a:srgbClr val="BECF4C"/>
              </a:solidFill>
              <a:prstDash val="solid"/>
              <a:miter/>
            </a:ln>
          </p:spPr>
          <p:txBody>
            <a:bodyPr rtlCol="0" anchor="ctr"/>
            <a:lstStyle/>
            <a:p>
              <a:endParaRPr lang="en-GB"/>
            </a:p>
          </p:txBody>
        </p:sp>
      </p:grpSp>
    </p:spTree>
    <p:extLst>
      <p:ext uri="{BB962C8B-B14F-4D97-AF65-F5344CB8AC3E}">
        <p14:creationId xmlns:p14="http://schemas.microsoft.com/office/powerpoint/2010/main" val="28413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5">
              <a:lumMod val="75000"/>
              <a:alpha val="89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key drivers</a:t>
            </a: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Trebuchet MS" panose="020B0603020202020204" pitchFamily="34" charset="0"/>
              </a:rPr>
              <a:t>Nearly </a:t>
            </a:r>
            <a:r>
              <a:rPr lang="en-GB" sz="1200" dirty="0">
                <a:solidFill>
                  <a:srgbClr val="0070C0"/>
                </a:solidFill>
                <a:latin typeface="Trebuchet MS" panose="020B0603020202020204" pitchFamily="34" charset="0"/>
                <a:hlinkClick r:id="rId5">
                  <a:extLst>
                    <a:ext uri="{A12FA001-AC4F-418D-AE19-62706E023703}">
                      <ahyp:hlinkClr xmlns:ahyp="http://schemas.microsoft.com/office/drawing/2018/hyperlinkcolor" val="tx"/>
                    </a:ext>
                  </a:extLst>
                </a:hlinkClick>
              </a:rPr>
              <a:t>nine in ten consumers worldwide</a:t>
            </a:r>
            <a:r>
              <a:rPr lang="en-GB" sz="1200" dirty="0">
                <a:solidFill>
                  <a:schemeClr val="bg1"/>
                </a:solidFill>
                <a:latin typeface="Trebuchet MS" panose="020B0603020202020204" pitchFamily="34" charset="0"/>
              </a:rPr>
              <a:t> have made digital payments using digital wallets, contactless, QR codes, buy now pay later, money transfer apps, biometrics, cryptocurrencies, and other digital payment technologies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Trebuchet MS" panose="020B0603020202020204" pitchFamily="34" charset="0"/>
              </a:rPr>
              <a:t>Meta wants to monetize the </a:t>
            </a:r>
            <a:r>
              <a:rPr lang="en-GB" sz="1200" dirty="0">
                <a:solidFill>
                  <a:srgbClr val="0070C0"/>
                </a:solidFill>
                <a:latin typeface="Trebuchet MS" panose="020B0603020202020204" pitchFamily="34" charset="0"/>
                <a:hlinkClick r:id="rId6">
                  <a:extLst>
                    <a:ext uri="{A12FA001-AC4F-418D-AE19-62706E023703}">
                      <ahyp:hlinkClr xmlns:ahyp="http://schemas.microsoft.com/office/drawing/2018/hyperlinkcolor" val="tx"/>
                    </a:ext>
                  </a:extLst>
                </a:hlinkClick>
              </a:rPr>
              <a:t>metaverse </a:t>
            </a:r>
            <a:r>
              <a:rPr lang="en-GB" sz="1200" dirty="0">
                <a:solidFill>
                  <a:schemeClr val="bg1"/>
                </a:solidFill>
                <a:latin typeface="Trebuchet MS" panose="020B0603020202020204" pitchFamily="34" charset="0"/>
              </a:rPr>
              <a:t>and has rebranded Facebook Pay as Meta Pay.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Trebuchet MS" panose="020B0603020202020204" pitchFamily="34" charset="0"/>
              </a:rPr>
              <a:t> </a:t>
            </a:r>
          </a:p>
          <a:p>
            <a:pPr algn="ctr">
              <a:defRPr/>
            </a:pPr>
            <a:r>
              <a:rPr lang="en-GB" sz="1200" dirty="0">
                <a:solidFill>
                  <a:prstClr val="white"/>
                </a:solidFill>
                <a:latin typeface="Trebuchet MS" panose="020B0603020202020204" pitchFamily="34" charset="0"/>
              </a:rPr>
              <a:t>The Bank for International Settlements found that nine out of 10 central banks are now exploring </a:t>
            </a:r>
            <a:r>
              <a:rPr lang="en-GB" sz="1200" dirty="0">
                <a:solidFill>
                  <a:srgbClr val="0070C0"/>
                </a:solidFill>
                <a:latin typeface="Trebuchet MS" panose="020B0603020202020204" pitchFamily="34" charset="0"/>
                <a:hlinkClick r:id="rId7">
                  <a:extLst>
                    <a:ext uri="{A12FA001-AC4F-418D-AE19-62706E023703}">
                      <ahyp:hlinkClr xmlns:ahyp="http://schemas.microsoft.com/office/drawing/2018/hyperlinkcolor" val="tx"/>
                    </a:ext>
                  </a:extLst>
                </a:hlinkClick>
              </a:rPr>
              <a:t>CBDCs</a:t>
            </a:r>
            <a:r>
              <a:rPr lang="en-GB" sz="1200" dirty="0">
                <a:solidFill>
                  <a:prstClr val="white"/>
                </a:solidFill>
                <a:latin typeface="Trebuchet MS" panose="020B0603020202020204" pitchFamily="34" charset="0"/>
              </a:rPr>
              <a:t>—up from 80% in 21. </a:t>
            </a:r>
          </a:p>
          <a:p>
            <a:pPr algn="ctr">
              <a:defRPr/>
            </a:pPr>
            <a:endPar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8" name="Rectangle 37">
            <a:extLst>
              <a:ext uri="{FF2B5EF4-FFF2-40B4-BE49-F238E27FC236}">
                <a16:creationId xmlns:a16="http://schemas.microsoft.com/office/drawing/2014/main" id="{8DE80808-EB0D-4E1B-8B85-0F7769529F80}"/>
              </a:ext>
            </a:extLst>
          </p:cNvPr>
          <p:cNvSpPr/>
          <p:nvPr/>
        </p:nvSpPr>
        <p:spPr>
          <a:xfrm>
            <a:off x="7336681" y="177046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As digital transformation becomes a core competency for banking there are changing models to drive efficiency.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Trebuchet MS" panose="020B0603020202020204" pitchFamily="34" charset="0"/>
              <a:hlinkClick r:id="rId8">
                <a:extLst>
                  <a:ext uri="{A12FA001-AC4F-418D-AE19-62706E023703}">
                    <ahyp:hlinkClr xmlns:ahyp="http://schemas.microsoft.com/office/drawing/2018/hyperlinkcolor" val="tx"/>
                  </a:ext>
                </a:extLst>
              </a:hlinkClick>
            </a:endParaRPr>
          </a:p>
          <a:p>
            <a:pPr algn="ctr">
              <a:defRPr/>
            </a:pPr>
            <a:r>
              <a:rPr lang="en-GB" sz="1200" dirty="0">
                <a:solidFill>
                  <a:schemeClr val="bg1"/>
                </a:solidFill>
                <a:latin typeface="Trebuchet MS" panose="020B0603020202020204" pitchFamily="34" charset="0"/>
              </a:rPr>
              <a:t>Deutsche Telekom partnered Commerzbank to develop digital supply chain systems with </a:t>
            </a:r>
            <a:r>
              <a:rPr lang="en-GB" sz="1200" dirty="0">
                <a:solidFill>
                  <a:srgbClr val="0070C0"/>
                </a:solidFill>
                <a:latin typeface="Trebuchet MS" panose="020B0603020202020204" pitchFamily="34" charset="0"/>
                <a:hlinkClick r:id="rId9">
                  <a:extLst>
                    <a:ext uri="{A12FA001-AC4F-418D-AE19-62706E023703}">
                      <ahyp:hlinkClr xmlns:ahyp="http://schemas.microsoft.com/office/drawing/2018/hyperlinkcolor" val="tx"/>
                    </a:ext>
                  </a:extLst>
                </a:hlinkClick>
              </a:rPr>
              <a:t>integrated financial services </a:t>
            </a:r>
            <a:r>
              <a:rPr lang="en-GB" sz="1200" dirty="0">
                <a:solidFill>
                  <a:schemeClr val="bg1"/>
                </a:solidFill>
                <a:latin typeface="Trebuchet MS" panose="020B0603020202020204" pitchFamily="34" charset="0"/>
              </a:rPr>
              <a:t>which use 5G, AI, IoT, blockchain, sensors and cloud technology.</a:t>
            </a:r>
          </a:p>
          <a:p>
            <a:pPr algn="ctr">
              <a:defRPr/>
            </a:pPr>
            <a:endParaRPr lang="en-GB" sz="1200" dirty="0">
              <a:solidFill>
                <a:schemeClr val="bg1"/>
              </a:solidFill>
              <a:latin typeface="Trebuchet MS" panose="020B0603020202020204" pitchFamily="34" charset="0"/>
            </a:endParaRPr>
          </a:p>
          <a:p>
            <a:pPr algn="ctr">
              <a:defRPr/>
            </a:pPr>
            <a:endParaRPr lang="en-GB" sz="1200" dirty="0">
              <a:solidFill>
                <a:schemeClr val="bg1"/>
              </a:solidFill>
              <a:latin typeface="Trebuchet MS" panose="020B0603020202020204" pitchFamily="34" charset="0"/>
            </a:endParaRPr>
          </a:p>
          <a:p>
            <a:pPr algn="ctr">
              <a:defRPr/>
            </a:pPr>
            <a:endParaRPr lang="en-GB" sz="1200" dirty="0">
              <a:solidFill>
                <a:schemeClr val="bg1"/>
              </a:solidFill>
              <a:latin typeface="Trebuchet MS" panose="020B0603020202020204" pitchFamily="34" charset="0"/>
            </a:endParaRPr>
          </a:p>
          <a:p>
            <a:pPr algn="ctr">
              <a:defRPr/>
            </a:pPr>
            <a:endParaRPr lang="en-GB" sz="1200" dirty="0">
              <a:solidFill>
                <a:schemeClr val="bg1"/>
              </a:solidFill>
              <a:latin typeface="Trebuchet MS" panose="020B0603020202020204" pitchFamily="34" charset="0"/>
            </a:endParaRPr>
          </a:p>
          <a:p>
            <a:pPr algn="ctr">
              <a:defRPr/>
            </a:pPr>
            <a:endParaRPr lang="en-GB" sz="1200" dirty="0">
              <a:solidFill>
                <a:schemeClr val="bg1"/>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dirty="0">
                <a:solidFill>
                  <a:srgbClr val="FFFFFF"/>
                </a:solidFill>
                <a:latin typeface="Trebuchet MS" panose="020B0603020202020204" pitchFamily="34" charset="0"/>
              </a:rPr>
              <a:t>Rising interest rates has increased profitability in banking but recession fears are mounting. One way banks are looking for profitability is diversification. </a:t>
            </a:r>
          </a:p>
          <a:p>
            <a:pPr algn="ctr">
              <a:defRPr/>
            </a:pPr>
            <a:endParaRPr lang="en-GB" sz="1200" dirty="0">
              <a:solidFill>
                <a:srgbClr val="FFFFFF"/>
              </a:solidFill>
              <a:latin typeface="Trebuchet MS" panose="020B0603020202020204" pitchFamily="34" charset="0"/>
            </a:endParaRPr>
          </a:p>
          <a:p>
            <a:pPr algn="ctr">
              <a:defRPr/>
            </a:pPr>
            <a:r>
              <a:rPr lang="en-GB" sz="1200" dirty="0">
                <a:solidFill>
                  <a:schemeClr val="bg2"/>
                </a:solidFill>
                <a:latin typeface="Trebuchet MS" panose="020B0603020202020204" pitchFamily="34" charset="0"/>
              </a:rPr>
              <a:t> </a:t>
            </a:r>
            <a:r>
              <a:rPr lang="en-GB" sz="1200" dirty="0">
                <a:solidFill>
                  <a:srgbClr val="FFFFFF"/>
                </a:solidFill>
                <a:latin typeface="Trebuchet MS" panose="020B0603020202020204" pitchFamily="34" charset="0"/>
              </a:rPr>
              <a:t>JPMorgan Chase is putting together its own </a:t>
            </a:r>
            <a:r>
              <a:rPr lang="en-GB" sz="1200" dirty="0">
                <a:solidFill>
                  <a:srgbClr val="0070C0"/>
                </a:solidFill>
                <a:latin typeface="Trebuchet MS" panose="020B0603020202020204" pitchFamily="34" charset="0"/>
                <a:hlinkClick r:id="rId10">
                  <a:extLst>
                    <a:ext uri="{A12FA001-AC4F-418D-AE19-62706E023703}">
                      <ahyp:hlinkClr xmlns:ahyp="http://schemas.microsoft.com/office/drawing/2018/hyperlinkcolor" val="tx"/>
                    </a:ext>
                  </a:extLst>
                </a:hlinkClick>
              </a:rPr>
              <a:t>full-service travel business</a:t>
            </a:r>
            <a:r>
              <a:rPr lang="en-GB" sz="1200" dirty="0">
                <a:solidFill>
                  <a:srgbClr val="FFFFFF"/>
                </a:solidFill>
                <a:latin typeface="Trebuchet MS" panose="020B0603020202020204" pitchFamily="34" charset="0"/>
              </a:rPr>
              <a:t>, It has been bought a booking system, a restaurant review company and a luxury travel agent. It has also built its own airport lounges and hired thousands of travel agents.</a:t>
            </a:r>
          </a:p>
          <a:p>
            <a:pPr algn="ctr">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NatWest </a:t>
            </a:r>
            <a:r>
              <a:rPr lang="en-GB" sz="1200" dirty="0">
                <a:solidFill>
                  <a:srgbClr val="0070C0"/>
                </a:solidFill>
                <a:latin typeface="Trebuchet MS" panose="020B0603020202020204" pitchFamily="34" charset="0"/>
                <a:hlinkClick r:id="rId11">
                  <a:extLst>
                    <a:ext uri="{A12FA001-AC4F-418D-AE19-62706E023703}">
                      <ahyp:hlinkClr xmlns:ahyp="http://schemas.microsoft.com/office/drawing/2018/hyperlinkcolor" val="tx"/>
                    </a:ext>
                  </a:extLst>
                </a:hlinkClick>
              </a:rPr>
              <a:t>eyes digital wealth acquisitions </a:t>
            </a:r>
            <a:r>
              <a:rPr lang="en-GB" sz="1200" dirty="0">
                <a:solidFill>
                  <a:srgbClr val="FFFFFF"/>
                </a:solidFill>
                <a:latin typeface="Trebuchet MS" panose="020B0603020202020204" pitchFamily="34" charset="0"/>
              </a:rPr>
              <a:t>amid sector slowdown</a:t>
            </a:r>
          </a:p>
        </p:txBody>
      </p:sp>
      <p:sp>
        <p:nvSpPr>
          <p:cNvPr id="40" name="TextBox 39">
            <a:extLst>
              <a:ext uri="{FF2B5EF4-FFF2-40B4-BE49-F238E27FC236}">
                <a16:creationId xmlns:a16="http://schemas.microsoft.com/office/drawing/2014/main" id="{02F73CFE-74DE-4252-AFF5-A22C1A0C7518}"/>
              </a:ext>
            </a:extLst>
          </p:cNvPr>
          <p:cNvSpPr txBox="1"/>
          <p:nvPr/>
        </p:nvSpPr>
        <p:spPr>
          <a:xfrm>
            <a:off x="3357759" y="1267233"/>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Trust &amp;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Compliance</a:t>
            </a:r>
          </a:p>
        </p:txBody>
      </p:sp>
      <p:sp>
        <p:nvSpPr>
          <p:cNvPr id="63" name="TextBox 62">
            <a:extLst>
              <a:ext uri="{FF2B5EF4-FFF2-40B4-BE49-F238E27FC236}">
                <a16:creationId xmlns:a16="http://schemas.microsoft.com/office/drawing/2014/main" id="{0C071807-21D0-402B-B7AF-0338748454A8}"/>
              </a:ext>
            </a:extLst>
          </p:cNvPr>
          <p:cNvSpPr txBox="1"/>
          <p:nvPr/>
        </p:nvSpPr>
        <p:spPr>
          <a:xfrm>
            <a:off x="5625587"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Innovation</a:t>
            </a:r>
          </a:p>
        </p:txBody>
      </p:sp>
      <p:sp>
        <p:nvSpPr>
          <p:cNvPr id="64" name="TextBox 63">
            <a:extLst>
              <a:ext uri="{FF2B5EF4-FFF2-40B4-BE49-F238E27FC236}">
                <a16:creationId xmlns:a16="http://schemas.microsoft.com/office/drawing/2014/main" id="{3A58D6A9-3DCF-45C6-B7D9-216D366CD84B}"/>
              </a:ext>
            </a:extLst>
          </p:cNvPr>
          <p:cNvSpPr txBox="1"/>
          <p:nvPr/>
        </p:nvSpPr>
        <p:spPr>
          <a:xfrm>
            <a:off x="1084354" y="126723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Customer </a:t>
            </a:r>
            <a:b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b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Experience</a:t>
            </a:r>
          </a:p>
        </p:txBody>
      </p:sp>
      <p:sp>
        <p:nvSpPr>
          <p:cNvPr id="66" name="TextBox 65">
            <a:extLst>
              <a:ext uri="{FF2B5EF4-FFF2-40B4-BE49-F238E27FC236}">
                <a16:creationId xmlns:a16="http://schemas.microsoft.com/office/drawing/2014/main" id="{7EBF373A-D381-4790-955B-7B8F6F26EB28}"/>
              </a:ext>
            </a:extLst>
          </p:cNvPr>
          <p:cNvSpPr txBox="1"/>
          <p:nvPr/>
        </p:nvSpPr>
        <p:spPr>
          <a:xfrm>
            <a:off x="7866611"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Efficiency</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092532"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Trebuchet MS" panose="020B0603020202020204" pitchFamily="34" charset="0"/>
                <a:cs typeface="Futura Medium" panose="020B0602020204020303" pitchFamily="34" charset="-79"/>
              </a:rPr>
              <a:t>Profitability</a:t>
            </a: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Traditional banks still lag in customer experience.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Digital banks are trumping their more traditional rivals when it comes to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customer service</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More than 80% of those who have a current account with Starling Bank, </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Monzo</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or First Direct are likely to recommend the bank to friends and family. But less than half of customers using TSB, Virgin Money or the Royal Bank of Scotland said the same.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dirty="0">
                <a:solidFill>
                  <a:prstClr val="white"/>
                </a:solidFill>
                <a:latin typeface="Trebuchet MS" panose="020B0603020202020204" pitchFamily="34" charset="0"/>
              </a:rPr>
              <a:t>The transition to digital currency is also a focus of regulators. </a:t>
            </a:r>
          </a:p>
          <a:p>
            <a:pPr algn="ctr">
              <a:defRPr/>
            </a:pPr>
            <a:endParaRPr lang="en-GB" sz="1200" dirty="0">
              <a:solidFill>
                <a:prstClr val="white"/>
              </a:solidFill>
              <a:latin typeface="Trebuchet MS" panose="020B0603020202020204" pitchFamily="34" charset="0"/>
            </a:endParaRPr>
          </a:p>
          <a:p>
            <a:pPr algn="ctr">
              <a:defRPr/>
            </a:pPr>
            <a:r>
              <a:rPr lang="en-GB" sz="1200" dirty="0">
                <a:solidFill>
                  <a:prstClr val="white"/>
                </a:solidFill>
                <a:latin typeface="Trebuchet MS" panose="020B0603020202020204" pitchFamily="34" charset="0"/>
              </a:rPr>
              <a:t>The EU has announced the bloc has reached a “provisional agreement” on a new landmark </a:t>
            </a:r>
            <a:r>
              <a:rPr lang="en-GB" sz="1200" dirty="0">
                <a:solidFill>
                  <a:srgbClr val="0070C0"/>
                </a:solidFill>
                <a:latin typeface="Trebuchet MS" panose="020B0603020202020204" pitchFamily="34" charset="0"/>
                <a:hlinkClick r:id="rId13">
                  <a:extLst>
                    <a:ext uri="{A12FA001-AC4F-418D-AE19-62706E023703}">
                      <ahyp:hlinkClr xmlns:ahyp="http://schemas.microsoft.com/office/drawing/2018/hyperlinkcolor" val="tx"/>
                    </a:ext>
                  </a:extLst>
                </a:hlinkClick>
              </a:rPr>
              <a:t>regulation </a:t>
            </a:r>
            <a:r>
              <a:rPr lang="en-GB" sz="1200" dirty="0">
                <a:solidFill>
                  <a:prstClr val="white"/>
                </a:solidFill>
                <a:latin typeface="Trebuchet MS" panose="020B0603020202020204" pitchFamily="34" charset="0"/>
              </a:rPr>
              <a:t>for cryptocurrencies.</a:t>
            </a:r>
          </a:p>
          <a:p>
            <a:pPr algn="ctr">
              <a:defRPr/>
            </a:pPr>
            <a:endParaRPr lang="en-GB" sz="1200" dirty="0">
              <a:solidFill>
                <a:prstClr val="white"/>
              </a:solidFill>
              <a:latin typeface="Trebuchet MS" panose="020B0603020202020204" pitchFamily="34" charset="0"/>
            </a:endParaRPr>
          </a:p>
          <a:p>
            <a:pPr algn="ctr">
              <a:defRPr/>
            </a:pPr>
            <a:r>
              <a:rPr lang="en-GB" sz="1200" dirty="0">
                <a:solidFill>
                  <a:prstClr val="white"/>
                </a:solidFill>
                <a:latin typeface="Trebuchet MS" panose="020B0603020202020204" pitchFamily="34" charset="0"/>
              </a:rPr>
              <a:t>The Competition and Markets Authority (CMA) </a:t>
            </a:r>
            <a:r>
              <a:rPr lang="en-GB" sz="1200" dirty="0">
                <a:solidFill>
                  <a:srgbClr val="0070C0"/>
                </a:solidFill>
                <a:latin typeface="Trebuchet MS" panose="020B0603020202020204" pitchFamily="34" charset="0"/>
                <a:hlinkClick r:id="rId14">
                  <a:extLst>
                    <a:ext uri="{A12FA001-AC4F-418D-AE19-62706E023703}">
                      <ahyp:hlinkClr xmlns:ahyp="http://schemas.microsoft.com/office/drawing/2018/hyperlinkcolor" val="tx"/>
                    </a:ext>
                  </a:extLst>
                </a:hlinkClick>
              </a:rPr>
              <a:t>reprimanded</a:t>
            </a:r>
            <a:r>
              <a:rPr lang="en-GB" sz="1200" dirty="0">
                <a:solidFill>
                  <a:prstClr val="white"/>
                </a:solidFill>
                <a:latin typeface="Trebuchet MS" panose="020B0603020202020204" pitchFamily="34" charset="0"/>
              </a:rPr>
              <a:t> both Barclays and Lloyds for breaching the open banking provisions of the Retail Banking Market Investigation Order.</a:t>
            </a:r>
          </a:p>
          <a:p>
            <a:pPr algn="ctr">
              <a:defRPr/>
            </a:pPr>
            <a:endParaRPr lang="en-GB" sz="1200" dirty="0">
              <a:solidFill>
                <a:prstClr val="white"/>
              </a:solidFill>
              <a:latin typeface="Trebuchet MS" panose="020B0603020202020204" pitchFamily="34" charset="0"/>
            </a:endParaRPr>
          </a:p>
          <a:p>
            <a:pPr algn="ctr">
              <a:defRPr/>
            </a:pPr>
            <a:endParaRPr lang="en-GB" sz="1200" dirty="0">
              <a:solidFill>
                <a:prstClr val="white"/>
              </a:solidFill>
              <a:latin typeface="Trebuchet MS" panose="020B0603020202020204" pitchFamily="34" charset="0"/>
            </a:endParaRPr>
          </a:p>
          <a:p>
            <a:pPr algn="ctr">
              <a:defRPr/>
            </a:pPr>
            <a:endParaRPr lang="en-GB" sz="1200" dirty="0">
              <a:solidFill>
                <a:prstClr val="white"/>
              </a:solidFill>
              <a:latin typeface="Trebuchet MS" panose="020B0603020202020204" pitchFamily="34" charset="0"/>
            </a:endParaRPr>
          </a:p>
          <a:p>
            <a:pPr algn="ctr">
              <a:defRPr/>
            </a:pPr>
            <a:r>
              <a:rPr lang="en-GB" sz="1200" dirty="0">
                <a:solidFill>
                  <a:prstClr val="white"/>
                </a:solidFill>
                <a:latin typeface="Trebuchet MS" panose="020B0603020202020204" pitchFamily="34" charset="0"/>
              </a:rPr>
              <a:t> </a:t>
            </a:r>
          </a:p>
        </p:txBody>
      </p:sp>
      <p:grpSp>
        <p:nvGrpSpPr>
          <p:cNvPr id="41" name="Graphic 32" descr="Handshake">
            <a:extLst>
              <a:ext uri="{FF2B5EF4-FFF2-40B4-BE49-F238E27FC236}">
                <a16:creationId xmlns:a16="http://schemas.microsoft.com/office/drawing/2014/main" id="{9745B466-ADDE-458D-AB05-EEE54E2148C1}"/>
              </a:ext>
            </a:extLst>
          </p:cNvPr>
          <p:cNvGrpSpPr/>
          <p:nvPr/>
        </p:nvGrpSpPr>
        <p:grpSpPr>
          <a:xfrm>
            <a:off x="655620" y="1130137"/>
            <a:ext cx="684000" cy="684000"/>
            <a:chOff x="2523879" y="1465883"/>
            <a:chExt cx="612000" cy="612000"/>
          </a:xfrm>
        </p:grpSpPr>
        <p:sp>
          <p:nvSpPr>
            <p:cNvPr id="42" name="Freeform: Shape 41">
              <a:extLst>
                <a:ext uri="{FF2B5EF4-FFF2-40B4-BE49-F238E27FC236}">
                  <a16:creationId xmlns:a16="http://schemas.microsoft.com/office/drawing/2014/main" id="{F081F7BD-3566-40E5-9DFE-7AE624CE2ACC}"/>
                </a:ext>
              </a:extLst>
            </p:cNvPr>
            <p:cNvSpPr/>
            <p:nvPr/>
          </p:nvSpPr>
          <p:spPr>
            <a:xfrm>
              <a:off x="2796294" y="1873448"/>
              <a:ext cx="49955" cy="53984"/>
            </a:xfrm>
            <a:custGeom>
              <a:avLst/>
              <a:gdLst>
                <a:gd name="connsiteX0" fmla="*/ 13822 w 49955"/>
                <a:gd name="connsiteY0" fmla="*/ 53984 h 53984"/>
                <a:gd name="connsiteX1" fmla="*/ 4259 w 49955"/>
                <a:gd name="connsiteY1" fmla="*/ 50797 h 53984"/>
                <a:gd name="connsiteX2" fmla="*/ 2984 w 49955"/>
                <a:gd name="connsiteY2" fmla="*/ 32947 h 53984"/>
                <a:gd name="connsiteX3" fmla="*/ 27847 w 49955"/>
                <a:gd name="connsiteY3" fmla="*/ 4259 h 53984"/>
                <a:gd name="connsiteX4" fmla="*/ 45697 w 49955"/>
                <a:gd name="connsiteY4" fmla="*/ 2984 h 53984"/>
                <a:gd name="connsiteX5" fmla="*/ 46972 w 49955"/>
                <a:gd name="connsiteY5" fmla="*/ 20834 h 53984"/>
                <a:gd name="connsiteX6" fmla="*/ 22109 w 49955"/>
                <a:gd name="connsiteY6" fmla="*/ 49522 h 53984"/>
                <a:gd name="connsiteX7" fmla="*/ 13822 w 49955"/>
                <a:gd name="connsiteY7" fmla="*/ 53984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 h="53984">
                  <a:moveTo>
                    <a:pt x="13822" y="53984"/>
                  </a:moveTo>
                  <a:cubicBezTo>
                    <a:pt x="10634" y="53984"/>
                    <a:pt x="6809" y="53347"/>
                    <a:pt x="4259" y="50797"/>
                  </a:cubicBezTo>
                  <a:cubicBezTo>
                    <a:pt x="-841" y="46334"/>
                    <a:pt x="-1478" y="38047"/>
                    <a:pt x="2984" y="32947"/>
                  </a:cubicBezTo>
                  <a:lnTo>
                    <a:pt x="27847" y="4259"/>
                  </a:lnTo>
                  <a:cubicBezTo>
                    <a:pt x="32309" y="-841"/>
                    <a:pt x="40597" y="-1478"/>
                    <a:pt x="45697" y="2984"/>
                  </a:cubicBezTo>
                  <a:cubicBezTo>
                    <a:pt x="50797" y="7447"/>
                    <a:pt x="51434" y="15734"/>
                    <a:pt x="46972" y="20834"/>
                  </a:cubicBezTo>
                  <a:lnTo>
                    <a:pt x="22109" y="49522"/>
                  </a:lnTo>
                  <a:cubicBezTo>
                    <a:pt x="20197" y="52072"/>
                    <a:pt x="17009" y="53347"/>
                    <a:pt x="13822" y="53984"/>
                  </a:cubicBezTo>
                  <a:close/>
                </a:path>
              </a:pathLst>
            </a:custGeom>
            <a:solidFill>
              <a:srgbClr val="FFFFFF"/>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4429C4A-475F-4C32-89EF-BDD92CB5FA04}"/>
                </a:ext>
              </a:extLst>
            </p:cNvPr>
            <p:cNvSpPr/>
            <p:nvPr/>
          </p:nvSpPr>
          <p:spPr>
            <a:xfrm>
              <a:off x="2753908" y="1847637"/>
              <a:ext cx="60778" cy="65292"/>
            </a:xfrm>
            <a:custGeom>
              <a:avLst/>
              <a:gdLst>
                <a:gd name="connsiteX0" fmla="*/ 17320 w 60778"/>
                <a:gd name="connsiteY0" fmla="*/ 65133 h 65292"/>
                <a:gd name="connsiteX1" fmla="*/ 5208 w 60778"/>
                <a:gd name="connsiteY1" fmla="*/ 61308 h 65292"/>
                <a:gd name="connsiteX2" fmla="*/ 3933 w 60778"/>
                <a:gd name="connsiteY2" fmla="*/ 38995 h 65292"/>
                <a:gd name="connsiteX3" fmla="*/ 33258 w 60778"/>
                <a:gd name="connsiteY3" fmla="*/ 5208 h 65292"/>
                <a:gd name="connsiteX4" fmla="*/ 55570 w 60778"/>
                <a:gd name="connsiteY4" fmla="*/ 3933 h 65292"/>
                <a:gd name="connsiteX5" fmla="*/ 56845 w 60778"/>
                <a:gd name="connsiteY5" fmla="*/ 26245 h 65292"/>
                <a:gd name="connsiteX6" fmla="*/ 27520 w 60778"/>
                <a:gd name="connsiteY6" fmla="*/ 60033 h 65292"/>
                <a:gd name="connsiteX7" fmla="*/ 17320 w 60778"/>
                <a:gd name="connsiteY7" fmla="*/ 65133 h 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8" h="65292">
                  <a:moveTo>
                    <a:pt x="17320" y="65133"/>
                  </a:moveTo>
                  <a:cubicBezTo>
                    <a:pt x="12858" y="65770"/>
                    <a:pt x="9033" y="64495"/>
                    <a:pt x="5208" y="61308"/>
                  </a:cubicBezTo>
                  <a:cubicBezTo>
                    <a:pt x="-1167" y="55570"/>
                    <a:pt x="-1805" y="45370"/>
                    <a:pt x="3933" y="38995"/>
                  </a:cubicBezTo>
                  <a:lnTo>
                    <a:pt x="33258" y="5208"/>
                  </a:lnTo>
                  <a:cubicBezTo>
                    <a:pt x="38995" y="-1167"/>
                    <a:pt x="49195" y="-1805"/>
                    <a:pt x="55570" y="3933"/>
                  </a:cubicBezTo>
                  <a:cubicBezTo>
                    <a:pt x="61945" y="9670"/>
                    <a:pt x="62583" y="19870"/>
                    <a:pt x="56845" y="26245"/>
                  </a:cubicBezTo>
                  <a:lnTo>
                    <a:pt x="27520" y="60033"/>
                  </a:lnTo>
                  <a:cubicBezTo>
                    <a:pt x="24970" y="63220"/>
                    <a:pt x="21145" y="65133"/>
                    <a:pt x="17320" y="65133"/>
                  </a:cubicBezTo>
                  <a:close/>
                </a:path>
              </a:pathLst>
            </a:custGeom>
            <a:solidFill>
              <a:srgbClr val="FFFFFF"/>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6A8E85AB-B555-48BF-BA50-B042442599BC}"/>
                </a:ext>
              </a:extLst>
            </p:cNvPr>
            <p:cNvSpPr/>
            <p:nvPr/>
          </p:nvSpPr>
          <p:spPr>
            <a:xfrm>
              <a:off x="2710522" y="1817638"/>
              <a:ext cx="67226" cy="71666"/>
            </a:xfrm>
            <a:custGeom>
              <a:avLst/>
              <a:gdLst>
                <a:gd name="connsiteX0" fmla="*/ 20544 w 67226"/>
                <a:gd name="connsiteY0" fmla="*/ 71544 h 71666"/>
                <a:gd name="connsiteX1" fmla="*/ 6519 w 67226"/>
                <a:gd name="connsiteY1" fmla="*/ 67082 h 71666"/>
                <a:gd name="connsiteX2" fmla="*/ 4607 w 67226"/>
                <a:gd name="connsiteY2" fmla="*/ 40307 h 71666"/>
                <a:gd name="connsiteX3" fmla="*/ 33932 w 67226"/>
                <a:gd name="connsiteY3" fmla="*/ 6519 h 71666"/>
                <a:gd name="connsiteX4" fmla="*/ 60707 w 67226"/>
                <a:gd name="connsiteY4" fmla="*/ 4607 h 71666"/>
                <a:gd name="connsiteX5" fmla="*/ 62619 w 67226"/>
                <a:gd name="connsiteY5" fmla="*/ 31382 h 71666"/>
                <a:gd name="connsiteX6" fmla="*/ 33294 w 67226"/>
                <a:gd name="connsiteY6" fmla="*/ 65169 h 71666"/>
                <a:gd name="connsiteX7" fmla="*/ 20544 w 67226"/>
                <a:gd name="connsiteY7" fmla="*/ 71544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6" h="71666">
                  <a:moveTo>
                    <a:pt x="20544" y="71544"/>
                  </a:moveTo>
                  <a:cubicBezTo>
                    <a:pt x="15444" y="72182"/>
                    <a:pt x="10344" y="70269"/>
                    <a:pt x="6519" y="67082"/>
                  </a:cubicBezTo>
                  <a:cubicBezTo>
                    <a:pt x="-1131" y="60069"/>
                    <a:pt x="-2406" y="47957"/>
                    <a:pt x="4607" y="40307"/>
                  </a:cubicBezTo>
                  <a:lnTo>
                    <a:pt x="33932" y="6519"/>
                  </a:lnTo>
                  <a:cubicBezTo>
                    <a:pt x="40944" y="-1131"/>
                    <a:pt x="53057" y="-2406"/>
                    <a:pt x="60707" y="4607"/>
                  </a:cubicBezTo>
                  <a:cubicBezTo>
                    <a:pt x="68357" y="11619"/>
                    <a:pt x="69632" y="23732"/>
                    <a:pt x="62619" y="31382"/>
                  </a:cubicBezTo>
                  <a:lnTo>
                    <a:pt x="33294" y="65169"/>
                  </a:lnTo>
                  <a:cubicBezTo>
                    <a:pt x="30107" y="68994"/>
                    <a:pt x="25007" y="71544"/>
                    <a:pt x="20544" y="71544"/>
                  </a:cubicBezTo>
                  <a:close/>
                </a:path>
              </a:pathLst>
            </a:custGeom>
            <a:solidFill>
              <a:srgbClr val="FFFFFF"/>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7E71002-D553-44DA-B32F-1D3288657635}"/>
                </a:ext>
              </a:extLst>
            </p:cNvPr>
            <p:cNvSpPr/>
            <p:nvPr/>
          </p:nvSpPr>
          <p:spPr>
            <a:xfrm>
              <a:off x="2663984" y="1789588"/>
              <a:ext cx="71688" cy="76128"/>
            </a:xfrm>
            <a:custGeom>
              <a:avLst/>
              <a:gdLst>
                <a:gd name="connsiteX0" fmla="*/ 20544 w 71688"/>
                <a:gd name="connsiteY0" fmla="*/ 76007 h 76128"/>
                <a:gd name="connsiteX1" fmla="*/ 6519 w 71688"/>
                <a:gd name="connsiteY1" fmla="*/ 71544 h 76128"/>
                <a:gd name="connsiteX2" fmla="*/ 4607 w 71688"/>
                <a:gd name="connsiteY2" fmla="*/ 44769 h 76128"/>
                <a:gd name="connsiteX3" fmla="*/ 38394 w 71688"/>
                <a:gd name="connsiteY3" fmla="*/ 6519 h 76128"/>
                <a:gd name="connsiteX4" fmla="*/ 65169 w 71688"/>
                <a:gd name="connsiteY4" fmla="*/ 4607 h 76128"/>
                <a:gd name="connsiteX5" fmla="*/ 67082 w 71688"/>
                <a:gd name="connsiteY5" fmla="*/ 31382 h 76128"/>
                <a:gd name="connsiteX6" fmla="*/ 33294 w 71688"/>
                <a:gd name="connsiteY6" fmla="*/ 69632 h 76128"/>
                <a:gd name="connsiteX7" fmla="*/ 20544 w 71688"/>
                <a:gd name="connsiteY7" fmla="*/ 76007 h 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8" h="76128">
                  <a:moveTo>
                    <a:pt x="20544" y="76007"/>
                  </a:moveTo>
                  <a:cubicBezTo>
                    <a:pt x="15444" y="76644"/>
                    <a:pt x="10344" y="74732"/>
                    <a:pt x="6519" y="71544"/>
                  </a:cubicBezTo>
                  <a:cubicBezTo>
                    <a:pt x="-1131" y="64532"/>
                    <a:pt x="-2406" y="52419"/>
                    <a:pt x="4607" y="44769"/>
                  </a:cubicBezTo>
                  <a:lnTo>
                    <a:pt x="38394" y="6519"/>
                  </a:lnTo>
                  <a:cubicBezTo>
                    <a:pt x="45407" y="-1131"/>
                    <a:pt x="57519" y="-2406"/>
                    <a:pt x="65169" y="4607"/>
                  </a:cubicBezTo>
                  <a:cubicBezTo>
                    <a:pt x="72819" y="11619"/>
                    <a:pt x="74094" y="23732"/>
                    <a:pt x="67082" y="31382"/>
                  </a:cubicBezTo>
                  <a:lnTo>
                    <a:pt x="33294" y="69632"/>
                  </a:lnTo>
                  <a:cubicBezTo>
                    <a:pt x="29469" y="73457"/>
                    <a:pt x="25007" y="75369"/>
                    <a:pt x="20544" y="76007"/>
                  </a:cubicBezTo>
                  <a:close/>
                </a:path>
              </a:pathLst>
            </a:custGeom>
            <a:solidFill>
              <a:srgbClr val="FFFFFF"/>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66E4BD4-6180-49FB-8D1D-4A75C69C9809}"/>
                </a:ext>
              </a:extLst>
            </p:cNvPr>
            <p:cNvSpPr/>
            <p:nvPr/>
          </p:nvSpPr>
          <p:spPr>
            <a:xfrm>
              <a:off x="2553203" y="1605495"/>
              <a:ext cx="127550" cy="151775"/>
            </a:xfrm>
            <a:custGeom>
              <a:avLst/>
              <a:gdLst>
                <a:gd name="connsiteX0" fmla="*/ 0 w 127550"/>
                <a:gd name="connsiteY0" fmla="*/ 119850 h 151775"/>
                <a:gd name="connsiteX1" fmla="*/ 49088 w 127550"/>
                <a:gd name="connsiteY1" fmla="*/ 149813 h 151775"/>
                <a:gd name="connsiteX2" fmla="*/ 66300 w 127550"/>
                <a:gd name="connsiteY2" fmla="*/ 145350 h 151775"/>
                <a:gd name="connsiteX3" fmla="*/ 125587 w 127550"/>
                <a:gd name="connsiteY3" fmla="*/ 47175 h 151775"/>
                <a:gd name="connsiteX4" fmla="*/ 121125 w 127550"/>
                <a:gd name="connsiteY4" fmla="*/ 29963 h 151775"/>
                <a:gd name="connsiteX5" fmla="*/ 72675 w 127550"/>
                <a:gd name="connsiteY5" fmla="*/ 0 h 151775"/>
                <a:gd name="connsiteX6" fmla="*/ 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0" y="119850"/>
                  </a:moveTo>
                  <a:lnTo>
                    <a:pt x="49088" y="149813"/>
                  </a:lnTo>
                  <a:cubicBezTo>
                    <a:pt x="54825" y="153638"/>
                    <a:pt x="63113" y="151725"/>
                    <a:pt x="66300" y="145350"/>
                  </a:cubicBezTo>
                  <a:lnTo>
                    <a:pt x="125587" y="47175"/>
                  </a:lnTo>
                  <a:cubicBezTo>
                    <a:pt x="129413" y="41438"/>
                    <a:pt x="127500" y="33150"/>
                    <a:pt x="121125" y="29963"/>
                  </a:cubicBezTo>
                  <a:lnTo>
                    <a:pt x="72675" y="0"/>
                  </a:lnTo>
                  <a:lnTo>
                    <a:pt x="0" y="119850"/>
                  </a:lnTo>
                  <a:close/>
                </a:path>
              </a:pathLst>
            </a:custGeom>
            <a:solidFill>
              <a:srgbClr val="BECF4C"/>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48667BD-C847-46CE-9D7A-926F96E99903}"/>
                </a:ext>
              </a:extLst>
            </p:cNvPr>
            <p:cNvSpPr/>
            <p:nvPr/>
          </p:nvSpPr>
          <p:spPr>
            <a:xfrm>
              <a:off x="2631616" y="1662870"/>
              <a:ext cx="341807" cy="274248"/>
            </a:xfrm>
            <a:custGeom>
              <a:avLst/>
              <a:gdLst>
                <a:gd name="connsiteX0" fmla="*/ 334688 w 341807"/>
                <a:gd name="connsiteY0" fmla="*/ 145988 h 274248"/>
                <a:gd name="connsiteX1" fmla="*/ 232050 w 341807"/>
                <a:gd name="connsiteY1" fmla="*/ 58013 h 274248"/>
                <a:gd name="connsiteX2" fmla="*/ 225038 w 341807"/>
                <a:gd name="connsiteY2" fmla="*/ 51638 h 274248"/>
                <a:gd name="connsiteX3" fmla="*/ 181050 w 341807"/>
                <a:gd name="connsiteY3" fmla="*/ 102000 h 274248"/>
                <a:gd name="connsiteX4" fmla="*/ 155550 w 341807"/>
                <a:gd name="connsiteY4" fmla="*/ 114750 h 274248"/>
                <a:gd name="connsiteX5" fmla="*/ 152363 w 341807"/>
                <a:gd name="connsiteY5" fmla="*/ 114750 h 274248"/>
                <a:gd name="connsiteX6" fmla="*/ 127500 w 341807"/>
                <a:gd name="connsiteY6" fmla="*/ 105188 h 274248"/>
                <a:gd name="connsiteX7" fmla="*/ 123675 w 341807"/>
                <a:gd name="connsiteY7" fmla="*/ 51000 h 274248"/>
                <a:gd name="connsiteX8" fmla="*/ 161288 w 341807"/>
                <a:gd name="connsiteY8" fmla="*/ 7650 h 274248"/>
                <a:gd name="connsiteX9" fmla="*/ 55463 w 341807"/>
                <a:gd name="connsiteY9" fmla="*/ 0 h 274248"/>
                <a:gd name="connsiteX10" fmla="*/ 0 w 341807"/>
                <a:gd name="connsiteY10" fmla="*/ 91800 h 274248"/>
                <a:gd name="connsiteX11" fmla="*/ 43350 w 341807"/>
                <a:gd name="connsiteY11" fmla="*/ 142163 h 274248"/>
                <a:gd name="connsiteX12" fmla="*/ 59925 w 341807"/>
                <a:gd name="connsiteY12" fmla="*/ 123038 h 274248"/>
                <a:gd name="connsiteX13" fmla="*/ 84150 w 341807"/>
                <a:gd name="connsiteY13" fmla="*/ 112200 h 274248"/>
                <a:gd name="connsiteX14" fmla="*/ 84150 w 341807"/>
                <a:gd name="connsiteY14" fmla="*/ 112200 h 274248"/>
                <a:gd name="connsiteX15" fmla="*/ 105188 w 341807"/>
                <a:gd name="connsiteY15" fmla="*/ 119850 h 274248"/>
                <a:gd name="connsiteX16" fmla="*/ 116025 w 341807"/>
                <a:gd name="connsiteY16" fmla="*/ 142800 h 274248"/>
                <a:gd name="connsiteX17" fmla="*/ 126863 w 341807"/>
                <a:gd name="connsiteY17" fmla="*/ 140888 h 274248"/>
                <a:gd name="connsiteX18" fmla="*/ 147900 w 341807"/>
                <a:gd name="connsiteY18" fmla="*/ 148538 h 274248"/>
                <a:gd name="connsiteX19" fmla="*/ 158738 w 341807"/>
                <a:gd name="connsiteY19" fmla="*/ 172125 h 274248"/>
                <a:gd name="connsiteX20" fmla="*/ 167025 w 341807"/>
                <a:gd name="connsiteY20" fmla="*/ 170850 h 274248"/>
                <a:gd name="connsiteX21" fmla="*/ 167025 w 341807"/>
                <a:gd name="connsiteY21" fmla="*/ 170850 h 274248"/>
                <a:gd name="connsiteX22" fmla="*/ 186150 w 341807"/>
                <a:gd name="connsiteY22" fmla="*/ 177863 h 274248"/>
                <a:gd name="connsiteX23" fmla="*/ 195713 w 341807"/>
                <a:gd name="connsiteY23" fmla="*/ 197625 h 274248"/>
                <a:gd name="connsiteX24" fmla="*/ 202725 w 341807"/>
                <a:gd name="connsiteY24" fmla="*/ 196350 h 274248"/>
                <a:gd name="connsiteX25" fmla="*/ 202725 w 341807"/>
                <a:gd name="connsiteY25" fmla="*/ 196350 h 274248"/>
                <a:gd name="connsiteX26" fmla="*/ 219300 w 341807"/>
                <a:gd name="connsiteY26" fmla="*/ 202725 h 274248"/>
                <a:gd name="connsiteX27" fmla="*/ 228225 w 341807"/>
                <a:gd name="connsiteY27" fmla="*/ 219938 h 274248"/>
                <a:gd name="connsiteX28" fmla="*/ 221850 w 341807"/>
                <a:gd name="connsiteY28" fmla="*/ 238425 h 274248"/>
                <a:gd name="connsiteX29" fmla="*/ 200175 w 341807"/>
                <a:gd name="connsiteY29" fmla="*/ 263287 h 274248"/>
                <a:gd name="connsiteX30" fmla="*/ 209100 w 341807"/>
                <a:gd name="connsiteY30" fmla="*/ 270300 h 274248"/>
                <a:gd name="connsiteX31" fmla="*/ 224400 w 341807"/>
                <a:gd name="connsiteY31" fmla="*/ 274125 h 274248"/>
                <a:gd name="connsiteX32" fmla="*/ 247350 w 341807"/>
                <a:gd name="connsiteY32" fmla="*/ 246713 h 274248"/>
                <a:gd name="connsiteX33" fmla="*/ 247350 w 341807"/>
                <a:gd name="connsiteY33" fmla="*/ 246075 h 274248"/>
                <a:gd name="connsiteX34" fmla="*/ 253725 w 341807"/>
                <a:gd name="connsiteY34" fmla="*/ 246713 h 274248"/>
                <a:gd name="connsiteX35" fmla="*/ 276675 w 341807"/>
                <a:gd name="connsiteY35" fmla="*/ 219300 h 274248"/>
                <a:gd name="connsiteX36" fmla="*/ 276675 w 341807"/>
                <a:gd name="connsiteY36" fmla="*/ 218662 h 274248"/>
                <a:gd name="connsiteX37" fmla="*/ 283050 w 341807"/>
                <a:gd name="connsiteY37" fmla="*/ 219300 h 274248"/>
                <a:gd name="connsiteX38" fmla="*/ 306000 w 341807"/>
                <a:gd name="connsiteY38" fmla="*/ 191888 h 274248"/>
                <a:gd name="connsiteX39" fmla="*/ 305363 w 341807"/>
                <a:gd name="connsiteY39" fmla="*/ 188063 h 274248"/>
                <a:gd name="connsiteX40" fmla="*/ 318750 w 341807"/>
                <a:gd name="connsiteY40" fmla="*/ 190613 h 274248"/>
                <a:gd name="connsiteX41" fmla="*/ 341700 w 341807"/>
                <a:gd name="connsiteY41" fmla="*/ 163200 h 274248"/>
                <a:gd name="connsiteX42" fmla="*/ 334688 w 341807"/>
                <a:gd name="connsiteY42" fmla="*/ 145988 h 27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807" h="274248">
                  <a:moveTo>
                    <a:pt x="334688" y="145988"/>
                  </a:moveTo>
                  <a:lnTo>
                    <a:pt x="232050" y="58013"/>
                  </a:lnTo>
                  <a:lnTo>
                    <a:pt x="225038" y="51638"/>
                  </a:lnTo>
                  <a:lnTo>
                    <a:pt x="181050" y="102000"/>
                  </a:lnTo>
                  <a:cubicBezTo>
                    <a:pt x="174675" y="109650"/>
                    <a:pt x="165750" y="114113"/>
                    <a:pt x="155550" y="114750"/>
                  </a:cubicBezTo>
                  <a:cubicBezTo>
                    <a:pt x="154275" y="114750"/>
                    <a:pt x="153000" y="114750"/>
                    <a:pt x="152363" y="114750"/>
                  </a:cubicBezTo>
                  <a:cubicBezTo>
                    <a:pt x="142800" y="114750"/>
                    <a:pt x="133875" y="111563"/>
                    <a:pt x="127500" y="105188"/>
                  </a:cubicBezTo>
                  <a:cubicBezTo>
                    <a:pt x="111563" y="91163"/>
                    <a:pt x="110288" y="66938"/>
                    <a:pt x="123675" y="51000"/>
                  </a:cubicBezTo>
                  <a:lnTo>
                    <a:pt x="161288" y="7650"/>
                  </a:lnTo>
                  <a:cubicBezTo>
                    <a:pt x="131963" y="3825"/>
                    <a:pt x="94350" y="19125"/>
                    <a:pt x="55463" y="0"/>
                  </a:cubicBezTo>
                  <a:lnTo>
                    <a:pt x="0" y="91800"/>
                  </a:lnTo>
                  <a:lnTo>
                    <a:pt x="43350" y="142163"/>
                  </a:lnTo>
                  <a:lnTo>
                    <a:pt x="59925" y="123038"/>
                  </a:lnTo>
                  <a:cubicBezTo>
                    <a:pt x="65663" y="116025"/>
                    <a:pt x="74588" y="112200"/>
                    <a:pt x="84150" y="112200"/>
                  </a:cubicBezTo>
                  <a:lnTo>
                    <a:pt x="84150" y="112200"/>
                  </a:lnTo>
                  <a:cubicBezTo>
                    <a:pt x="91800" y="112200"/>
                    <a:pt x="99450" y="114750"/>
                    <a:pt x="105188" y="119850"/>
                  </a:cubicBezTo>
                  <a:cubicBezTo>
                    <a:pt x="112200" y="125587"/>
                    <a:pt x="115388" y="133875"/>
                    <a:pt x="116025" y="142800"/>
                  </a:cubicBezTo>
                  <a:cubicBezTo>
                    <a:pt x="119212" y="141525"/>
                    <a:pt x="123038" y="140888"/>
                    <a:pt x="126863" y="140888"/>
                  </a:cubicBezTo>
                  <a:cubicBezTo>
                    <a:pt x="134513" y="140888"/>
                    <a:pt x="142163" y="143438"/>
                    <a:pt x="147900" y="148538"/>
                  </a:cubicBezTo>
                  <a:cubicBezTo>
                    <a:pt x="154913" y="154913"/>
                    <a:pt x="158738" y="163200"/>
                    <a:pt x="158738" y="172125"/>
                  </a:cubicBezTo>
                  <a:cubicBezTo>
                    <a:pt x="161288" y="171488"/>
                    <a:pt x="164475" y="170850"/>
                    <a:pt x="167025" y="170850"/>
                  </a:cubicBezTo>
                  <a:lnTo>
                    <a:pt x="167025" y="170850"/>
                  </a:lnTo>
                  <a:cubicBezTo>
                    <a:pt x="174038" y="170850"/>
                    <a:pt x="180413" y="173400"/>
                    <a:pt x="186150" y="177863"/>
                  </a:cubicBezTo>
                  <a:cubicBezTo>
                    <a:pt x="191888" y="182963"/>
                    <a:pt x="195075" y="189975"/>
                    <a:pt x="195713" y="197625"/>
                  </a:cubicBezTo>
                  <a:cubicBezTo>
                    <a:pt x="197625" y="196988"/>
                    <a:pt x="200175" y="196350"/>
                    <a:pt x="202725" y="196350"/>
                  </a:cubicBezTo>
                  <a:lnTo>
                    <a:pt x="202725" y="196350"/>
                  </a:lnTo>
                  <a:cubicBezTo>
                    <a:pt x="209100" y="196350"/>
                    <a:pt x="214838" y="198263"/>
                    <a:pt x="219300" y="202725"/>
                  </a:cubicBezTo>
                  <a:cubicBezTo>
                    <a:pt x="224400" y="207188"/>
                    <a:pt x="227588" y="213563"/>
                    <a:pt x="228225" y="219938"/>
                  </a:cubicBezTo>
                  <a:cubicBezTo>
                    <a:pt x="228863" y="226950"/>
                    <a:pt x="226313" y="233325"/>
                    <a:pt x="221850" y="238425"/>
                  </a:cubicBezTo>
                  <a:lnTo>
                    <a:pt x="200175" y="263287"/>
                  </a:lnTo>
                  <a:lnTo>
                    <a:pt x="209100" y="270300"/>
                  </a:lnTo>
                  <a:cubicBezTo>
                    <a:pt x="213563" y="272850"/>
                    <a:pt x="218663" y="274763"/>
                    <a:pt x="224400" y="274125"/>
                  </a:cubicBezTo>
                  <a:cubicBezTo>
                    <a:pt x="238425" y="272850"/>
                    <a:pt x="248625" y="260738"/>
                    <a:pt x="247350" y="246713"/>
                  </a:cubicBezTo>
                  <a:cubicBezTo>
                    <a:pt x="247350" y="246713"/>
                    <a:pt x="247350" y="246075"/>
                    <a:pt x="247350" y="246075"/>
                  </a:cubicBezTo>
                  <a:cubicBezTo>
                    <a:pt x="249263" y="246713"/>
                    <a:pt x="251813" y="246713"/>
                    <a:pt x="253725" y="246713"/>
                  </a:cubicBezTo>
                  <a:cubicBezTo>
                    <a:pt x="267750" y="245438"/>
                    <a:pt x="277950" y="233325"/>
                    <a:pt x="276675" y="219300"/>
                  </a:cubicBezTo>
                  <a:cubicBezTo>
                    <a:pt x="276675" y="219300"/>
                    <a:pt x="276675" y="218662"/>
                    <a:pt x="276675" y="218662"/>
                  </a:cubicBezTo>
                  <a:cubicBezTo>
                    <a:pt x="278588" y="219300"/>
                    <a:pt x="281138" y="219300"/>
                    <a:pt x="283050" y="219300"/>
                  </a:cubicBezTo>
                  <a:cubicBezTo>
                    <a:pt x="297075" y="218025"/>
                    <a:pt x="307275" y="205913"/>
                    <a:pt x="306000" y="191888"/>
                  </a:cubicBezTo>
                  <a:cubicBezTo>
                    <a:pt x="306000" y="190613"/>
                    <a:pt x="305363" y="189338"/>
                    <a:pt x="305363" y="188063"/>
                  </a:cubicBezTo>
                  <a:cubicBezTo>
                    <a:pt x="309188" y="189975"/>
                    <a:pt x="313650" y="191250"/>
                    <a:pt x="318750" y="190613"/>
                  </a:cubicBezTo>
                  <a:cubicBezTo>
                    <a:pt x="332775" y="189338"/>
                    <a:pt x="342975" y="177225"/>
                    <a:pt x="341700" y="163200"/>
                  </a:cubicBezTo>
                  <a:cubicBezTo>
                    <a:pt x="342338" y="156188"/>
                    <a:pt x="339150" y="150450"/>
                    <a:pt x="334688" y="145988"/>
                  </a:cubicBezTo>
                  <a:close/>
                </a:path>
              </a:pathLst>
            </a:custGeom>
            <a:solidFill>
              <a:srgbClr val="FFFFFF"/>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D5E2CC3-DA8E-4F4A-AB84-F755411A7DC3}"/>
                </a:ext>
              </a:extLst>
            </p:cNvPr>
            <p:cNvSpPr/>
            <p:nvPr/>
          </p:nvSpPr>
          <p:spPr>
            <a:xfrm>
              <a:off x="2979003" y="1605495"/>
              <a:ext cx="127550" cy="151775"/>
            </a:xfrm>
            <a:custGeom>
              <a:avLst/>
              <a:gdLst>
                <a:gd name="connsiteX0" fmla="*/ 127550 w 127550"/>
                <a:gd name="connsiteY0" fmla="*/ 119850 h 151775"/>
                <a:gd name="connsiteX1" fmla="*/ 78463 w 127550"/>
                <a:gd name="connsiteY1" fmla="*/ 149813 h 151775"/>
                <a:gd name="connsiteX2" fmla="*/ 61250 w 127550"/>
                <a:gd name="connsiteY2" fmla="*/ 145350 h 151775"/>
                <a:gd name="connsiteX3" fmla="*/ 1963 w 127550"/>
                <a:gd name="connsiteY3" fmla="*/ 47175 h 151775"/>
                <a:gd name="connsiteX4" fmla="*/ 6425 w 127550"/>
                <a:gd name="connsiteY4" fmla="*/ 29963 h 151775"/>
                <a:gd name="connsiteX5" fmla="*/ 55513 w 127550"/>
                <a:gd name="connsiteY5" fmla="*/ 0 h 151775"/>
                <a:gd name="connsiteX6" fmla="*/ 12755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127550" y="119850"/>
                  </a:moveTo>
                  <a:lnTo>
                    <a:pt x="78463" y="149813"/>
                  </a:lnTo>
                  <a:cubicBezTo>
                    <a:pt x="72725" y="153638"/>
                    <a:pt x="64438" y="151725"/>
                    <a:pt x="61250" y="145350"/>
                  </a:cubicBezTo>
                  <a:lnTo>
                    <a:pt x="1963" y="47175"/>
                  </a:lnTo>
                  <a:cubicBezTo>
                    <a:pt x="-1862" y="41438"/>
                    <a:pt x="50" y="33150"/>
                    <a:pt x="6425" y="29963"/>
                  </a:cubicBezTo>
                  <a:lnTo>
                    <a:pt x="55513" y="0"/>
                  </a:lnTo>
                  <a:lnTo>
                    <a:pt x="127550" y="119850"/>
                  </a:lnTo>
                  <a:close/>
                </a:path>
              </a:pathLst>
            </a:custGeom>
            <a:solidFill>
              <a:srgbClr val="BECF4C"/>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7348B7A-B316-44E6-9A64-DB2C93F11BAE}"/>
                </a:ext>
              </a:extLst>
            </p:cNvPr>
            <p:cNvSpPr/>
            <p:nvPr/>
          </p:nvSpPr>
          <p:spPr>
            <a:xfrm>
              <a:off x="2757774" y="1657038"/>
              <a:ext cx="269729" cy="149907"/>
            </a:xfrm>
            <a:custGeom>
              <a:avLst/>
              <a:gdLst>
                <a:gd name="connsiteX0" fmla="*/ 215542 w 269729"/>
                <a:gd name="connsiteY0" fmla="*/ 8382 h 149907"/>
                <a:gd name="connsiteX1" fmla="*/ 81667 w 269729"/>
                <a:gd name="connsiteY1" fmla="*/ 733 h 149907"/>
                <a:gd name="connsiteX2" fmla="*/ 78480 w 269729"/>
                <a:gd name="connsiteY2" fmla="*/ 95 h 149907"/>
                <a:gd name="connsiteX3" fmla="*/ 56805 w 269729"/>
                <a:gd name="connsiteY3" fmla="*/ 8382 h 149907"/>
                <a:gd name="connsiteX4" fmla="*/ 6442 w 269729"/>
                <a:gd name="connsiteY4" fmla="*/ 65757 h 149907"/>
                <a:gd name="connsiteX5" fmla="*/ 8992 w 269729"/>
                <a:gd name="connsiteY5" fmla="*/ 101458 h 149907"/>
                <a:gd name="connsiteX6" fmla="*/ 28117 w 269729"/>
                <a:gd name="connsiteY6" fmla="*/ 107833 h 149907"/>
                <a:gd name="connsiteX7" fmla="*/ 45330 w 269729"/>
                <a:gd name="connsiteY7" fmla="*/ 98908 h 149907"/>
                <a:gd name="connsiteX8" fmla="*/ 97605 w 269729"/>
                <a:gd name="connsiteY8" fmla="*/ 38982 h 149907"/>
                <a:gd name="connsiteX9" fmla="*/ 216817 w 269729"/>
                <a:gd name="connsiteY9" fmla="*/ 141620 h 149907"/>
                <a:gd name="connsiteX10" fmla="*/ 216817 w 269729"/>
                <a:gd name="connsiteY10" fmla="*/ 141620 h 149907"/>
                <a:gd name="connsiteX11" fmla="*/ 216817 w 269729"/>
                <a:gd name="connsiteY11" fmla="*/ 141620 h 149907"/>
                <a:gd name="connsiteX12" fmla="*/ 223830 w 269729"/>
                <a:gd name="connsiteY12" fmla="*/ 149908 h 149907"/>
                <a:gd name="connsiteX13" fmla="*/ 269730 w 269729"/>
                <a:gd name="connsiteY13" fmla="*/ 96995 h 149907"/>
                <a:gd name="connsiteX14" fmla="*/ 215542 w 269729"/>
                <a:gd name="connsiteY14" fmla="*/ 8382 h 1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29" h="149907">
                  <a:moveTo>
                    <a:pt x="215542" y="8382"/>
                  </a:moveTo>
                  <a:cubicBezTo>
                    <a:pt x="162630" y="27507"/>
                    <a:pt x="124380" y="9020"/>
                    <a:pt x="81667" y="733"/>
                  </a:cubicBezTo>
                  <a:cubicBezTo>
                    <a:pt x="81030" y="733"/>
                    <a:pt x="78480" y="95"/>
                    <a:pt x="78480" y="95"/>
                  </a:cubicBezTo>
                  <a:cubicBezTo>
                    <a:pt x="70830" y="-543"/>
                    <a:pt x="62542" y="2007"/>
                    <a:pt x="56805" y="8382"/>
                  </a:cubicBezTo>
                  <a:lnTo>
                    <a:pt x="6442" y="65757"/>
                  </a:lnTo>
                  <a:cubicBezTo>
                    <a:pt x="-3120" y="76595"/>
                    <a:pt x="-1845" y="92533"/>
                    <a:pt x="8992" y="101458"/>
                  </a:cubicBezTo>
                  <a:cubicBezTo>
                    <a:pt x="14730" y="105920"/>
                    <a:pt x="21105" y="108470"/>
                    <a:pt x="28117" y="107833"/>
                  </a:cubicBezTo>
                  <a:cubicBezTo>
                    <a:pt x="34492" y="107195"/>
                    <a:pt x="40867" y="104645"/>
                    <a:pt x="45330" y="98908"/>
                  </a:cubicBezTo>
                  <a:cubicBezTo>
                    <a:pt x="45330" y="98908"/>
                    <a:pt x="97605" y="38982"/>
                    <a:pt x="97605" y="38982"/>
                  </a:cubicBezTo>
                  <a:lnTo>
                    <a:pt x="216817" y="141620"/>
                  </a:lnTo>
                  <a:lnTo>
                    <a:pt x="216817" y="141620"/>
                  </a:lnTo>
                  <a:lnTo>
                    <a:pt x="216817" y="141620"/>
                  </a:lnTo>
                  <a:cubicBezTo>
                    <a:pt x="220005" y="144808"/>
                    <a:pt x="221280" y="146083"/>
                    <a:pt x="223830" y="149908"/>
                  </a:cubicBezTo>
                  <a:lnTo>
                    <a:pt x="269730" y="96995"/>
                  </a:lnTo>
                  <a:lnTo>
                    <a:pt x="215542" y="8382"/>
                  </a:lnTo>
                  <a:close/>
                </a:path>
              </a:pathLst>
            </a:custGeom>
            <a:solidFill>
              <a:srgbClr val="FFFFFF"/>
            </a:solidFill>
            <a:ln w="6350" cap="flat">
              <a:noFill/>
              <a:prstDash val="solid"/>
              <a:miter/>
            </a:ln>
          </p:spPr>
          <p:txBody>
            <a:bodyPr rtlCol="0" anchor="ctr"/>
            <a:lstStyle/>
            <a:p>
              <a:endParaRPr lang="en-GB"/>
            </a:p>
          </p:txBody>
        </p:sp>
      </p:grpSp>
      <p:pic>
        <p:nvPicPr>
          <p:cNvPr id="53" name="Picture 52">
            <a:extLst>
              <a:ext uri="{FF2B5EF4-FFF2-40B4-BE49-F238E27FC236}">
                <a16:creationId xmlns:a16="http://schemas.microsoft.com/office/drawing/2014/main" id="{446713A6-EDF0-4BCA-98A8-36450D7A8BA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046583" y="1221820"/>
            <a:ext cx="418338" cy="500634"/>
          </a:xfrm>
          <a:prstGeom prst="rect">
            <a:avLst/>
          </a:prstGeom>
        </p:spPr>
      </p:pic>
      <p:pic>
        <p:nvPicPr>
          <p:cNvPr id="54" name="Picture 53">
            <a:extLst>
              <a:ext uri="{FF2B5EF4-FFF2-40B4-BE49-F238E27FC236}">
                <a16:creationId xmlns:a16="http://schemas.microsoft.com/office/drawing/2014/main" id="{E1E950D8-A256-4BC8-9519-034B17ADA93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411488" y="1173814"/>
            <a:ext cx="318897" cy="596646"/>
          </a:xfrm>
          <a:prstGeom prst="rect">
            <a:avLst/>
          </a:prstGeom>
        </p:spPr>
      </p:pic>
      <p:grpSp>
        <p:nvGrpSpPr>
          <p:cNvPr id="55" name="Graphic 24" descr="Gears">
            <a:extLst>
              <a:ext uri="{FF2B5EF4-FFF2-40B4-BE49-F238E27FC236}">
                <a16:creationId xmlns:a16="http://schemas.microsoft.com/office/drawing/2014/main" id="{1972BF67-FBAF-4181-9165-9520BD95E279}"/>
              </a:ext>
            </a:extLst>
          </p:cNvPr>
          <p:cNvGrpSpPr>
            <a:grpSpLocks noChangeAspect="1"/>
          </p:cNvGrpSpPr>
          <p:nvPr/>
        </p:nvGrpSpPr>
        <p:grpSpPr>
          <a:xfrm>
            <a:off x="7605343" y="1202137"/>
            <a:ext cx="446235" cy="540000"/>
            <a:chOff x="7334439" y="1545734"/>
            <a:chExt cx="391199" cy="473400"/>
          </a:xfrm>
          <a:solidFill>
            <a:srgbClr val="FFFFFF"/>
          </a:solidFill>
        </p:grpSpPr>
        <p:sp>
          <p:nvSpPr>
            <p:cNvPr id="68" name="Freeform: Shape 67">
              <a:extLst>
                <a:ext uri="{FF2B5EF4-FFF2-40B4-BE49-F238E27FC236}">
                  <a16:creationId xmlns:a16="http://schemas.microsoft.com/office/drawing/2014/main" id="{F3ACE175-6311-4547-89EE-326ACF2E4165}"/>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rgbClr val="BECF4C"/>
            </a:solidFill>
            <a:ln w="5953"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A2859B46-F9EA-4310-8406-24ECEAFEFF4B}"/>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70" name="Picture 17" descr="Exponential Graph">
            <a:extLst>
              <a:ext uri="{FF2B5EF4-FFF2-40B4-BE49-F238E27FC236}">
                <a16:creationId xmlns:a16="http://schemas.microsoft.com/office/drawing/2014/main" id="{2708E091-5E76-4A44-A155-ED3EC30AB7F9}"/>
              </a:ext>
            </a:extLst>
          </p:cNvPr>
          <p:cNvGrpSpPr/>
          <p:nvPr/>
        </p:nvGrpSpPr>
        <p:grpSpPr>
          <a:xfrm>
            <a:off x="9738451" y="1166137"/>
            <a:ext cx="612000" cy="612000"/>
            <a:chOff x="1542643" y="3105688"/>
            <a:chExt cx="612000" cy="612000"/>
          </a:xfrm>
        </p:grpSpPr>
        <p:sp>
          <p:nvSpPr>
            <p:cNvPr id="71" name="Freeform: Shape 70">
              <a:extLst>
                <a:ext uri="{FF2B5EF4-FFF2-40B4-BE49-F238E27FC236}">
                  <a16:creationId xmlns:a16="http://schemas.microsoft.com/office/drawing/2014/main" id="{69D777A8-66C8-47CB-B689-EFEAEF943E11}"/>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6275C6E6-A2CC-4B35-952F-E96D38E0051D}"/>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rgbClr val="BECF4C"/>
            </a:solidFill>
            <a:ln w="6350" cap="flat">
              <a:solidFill>
                <a:srgbClr val="BECF4C"/>
              </a:solidFill>
              <a:prstDash val="solid"/>
              <a:miter/>
            </a:ln>
          </p:spPr>
          <p:txBody>
            <a:bodyPr rtlCol="0" anchor="ctr"/>
            <a:lstStyle/>
            <a:p>
              <a:endParaRPr lang="en-GB"/>
            </a:p>
          </p:txBody>
        </p:sp>
      </p:grpSp>
    </p:spTree>
    <p:extLst>
      <p:ext uri="{BB962C8B-B14F-4D97-AF65-F5344CB8AC3E}">
        <p14:creationId xmlns:p14="http://schemas.microsoft.com/office/powerpoint/2010/main" val="35501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5FFD16-636C-144A-9ED9-3AB369BA2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720942" cy="523220"/>
          </a:xfrm>
          <a:prstGeom prst="rect">
            <a:avLst/>
          </a:prstGeom>
          <a:noFill/>
        </p:spPr>
        <p:txBody>
          <a:bodyPr wrap="square" rtlCol="0">
            <a:spAutoFit/>
          </a:bodyPr>
          <a:lstStyle/>
          <a:p>
            <a:r>
              <a:rPr lang="en-GB" sz="2800" dirty="0">
                <a:solidFill>
                  <a:schemeClr val="bg1"/>
                </a:solidFill>
              </a:rPr>
              <a:t>Transforming to the digital financial ecosystem</a:t>
            </a:r>
          </a:p>
        </p:txBody>
      </p:sp>
      <p:cxnSp>
        <p:nvCxnSpPr>
          <p:cNvPr id="69" name="Straight Connector 68">
            <a:extLst>
              <a:ext uri="{FF2B5EF4-FFF2-40B4-BE49-F238E27FC236}">
                <a16:creationId xmlns:a16="http://schemas.microsoft.com/office/drawing/2014/main" id="{9FD84226-3081-534C-ACA6-D42247B05AB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475A6-6D4A-43CE-BCDE-D71EE1DB6E55}"/>
              </a:ext>
            </a:extLst>
          </p:cNvPr>
          <p:cNvSpPr txBox="1"/>
          <p:nvPr/>
        </p:nvSpPr>
        <p:spPr>
          <a:xfrm>
            <a:off x="1282340" y="1210229"/>
            <a:ext cx="2981858"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Traditional Bank</a:t>
            </a:r>
          </a:p>
        </p:txBody>
      </p:sp>
      <p:sp>
        <p:nvSpPr>
          <p:cNvPr id="27" name="TextBox 26">
            <a:extLst>
              <a:ext uri="{FF2B5EF4-FFF2-40B4-BE49-F238E27FC236}">
                <a16:creationId xmlns:a16="http://schemas.microsoft.com/office/drawing/2014/main" id="{BA205EDA-096A-482C-B995-A775E3C0E7DB}"/>
              </a:ext>
            </a:extLst>
          </p:cNvPr>
          <p:cNvSpPr txBox="1"/>
          <p:nvPr/>
        </p:nvSpPr>
        <p:spPr>
          <a:xfrm>
            <a:off x="7712024" y="1174706"/>
            <a:ext cx="3154680"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Digital Financial Ecosystem</a:t>
            </a:r>
          </a:p>
        </p:txBody>
      </p:sp>
      <p:cxnSp>
        <p:nvCxnSpPr>
          <p:cNvPr id="32" name="Straight Connector 31">
            <a:extLst>
              <a:ext uri="{FF2B5EF4-FFF2-40B4-BE49-F238E27FC236}">
                <a16:creationId xmlns:a16="http://schemas.microsoft.com/office/drawing/2014/main" id="{3745A20A-F6AC-4F2B-AEAE-89BE08551291}"/>
              </a:ext>
            </a:extLst>
          </p:cNvPr>
          <p:cNvCxnSpPr>
            <a:cxnSpLocks/>
          </p:cNvCxnSpPr>
          <p:nvPr/>
        </p:nvCxnSpPr>
        <p:spPr>
          <a:xfrm>
            <a:off x="2178169" y="1596505"/>
            <a:ext cx="8131509"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9DE4B2E4-4006-47AD-9576-3D426E67E156}"/>
              </a:ext>
            </a:extLst>
          </p:cNvPr>
          <p:cNvSpPr/>
          <p:nvPr/>
        </p:nvSpPr>
        <p:spPr>
          <a:xfrm>
            <a:off x="886283" y="2121508"/>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20E947C-4B7D-44B2-863C-8EDB374219B9}"/>
              </a:ext>
            </a:extLst>
          </p:cNvPr>
          <p:cNvSpPr/>
          <p:nvPr/>
        </p:nvSpPr>
        <p:spPr>
          <a:xfrm>
            <a:off x="886283" y="2995868"/>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9E336B44-86F8-473F-810D-816F27FEE5C4}"/>
              </a:ext>
            </a:extLst>
          </p:cNvPr>
          <p:cNvSpPr/>
          <p:nvPr/>
        </p:nvSpPr>
        <p:spPr>
          <a:xfrm>
            <a:off x="886283" y="3870228"/>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F9C1ECB3-A64B-44E6-A8EB-25208DDAFC0E}"/>
              </a:ext>
            </a:extLst>
          </p:cNvPr>
          <p:cNvSpPr/>
          <p:nvPr/>
        </p:nvSpPr>
        <p:spPr>
          <a:xfrm>
            <a:off x="886283" y="4739468"/>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C940C8B-A0EF-440C-AE24-6F0A37A669A0}"/>
              </a:ext>
            </a:extLst>
          </p:cNvPr>
          <p:cNvSpPr/>
          <p:nvPr/>
        </p:nvSpPr>
        <p:spPr>
          <a:xfrm>
            <a:off x="8164178" y="217008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CC52E0A-DADA-4ED7-BDEA-6155822107C6}"/>
              </a:ext>
            </a:extLst>
          </p:cNvPr>
          <p:cNvSpPr/>
          <p:nvPr/>
        </p:nvSpPr>
        <p:spPr>
          <a:xfrm>
            <a:off x="8164178" y="304444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56053C67-AADC-447A-BB77-C50AAF1621EB}"/>
              </a:ext>
            </a:extLst>
          </p:cNvPr>
          <p:cNvSpPr/>
          <p:nvPr/>
        </p:nvSpPr>
        <p:spPr>
          <a:xfrm>
            <a:off x="8164178" y="391880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94FF3F-43D1-494D-930B-7922F98F98F9}"/>
              </a:ext>
            </a:extLst>
          </p:cNvPr>
          <p:cNvSpPr/>
          <p:nvPr/>
        </p:nvSpPr>
        <p:spPr>
          <a:xfrm>
            <a:off x="8164178" y="478804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lus Sign 90">
            <a:extLst>
              <a:ext uri="{FF2B5EF4-FFF2-40B4-BE49-F238E27FC236}">
                <a16:creationId xmlns:a16="http://schemas.microsoft.com/office/drawing/2014/main" id="{C4367C31-027C-40C7-B37C-E10D0A5A6E9D}"/>
              </a:ext>
            </a:extLst>
          </p:cNvPr>
          <p:cNvSpPr/>
          <p:nvPr/>
        </p:nvSpPr>
        <p:spPr>
          <a:xfrm>
            <a:off x="4221214" y="3411047"/>
            <a:ext cx="855039" cy="883565"/>
          </a:xfrm>
          <a:prstGeom prst="mathPlus">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Equals 91">
            <a:extLst>
              <a:ext uri="{FF2B5EF4-FFF2-40B4-BE49-F238E27FC236}">
                <a16:creationId xmlns:a16="http://schemas.microsoft.com/office/drawing/2014/main" id="{FB2CA006-89EB-4EED-9BE2-F3C994FB7386}"/>
              </a:ext>
            </a:extLst>
          </p:cNvPr>
          <p:cNvSpPr/>
          <p:nvPr/>
        </p:nvSpPr>
        <p:spPr>
          <a:xfrm>
            <a:off x="7028719" y="3511159"/>
            <a:ext cx="864004" cy="683685"/>
          </a:xfrm>
          <a:prstGeom prst="mathEqual">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3" name="Graphic 92" descr="Contract">
            <a:extLst>
              <a:ext uri="{FF2B5EF4-FFF2-40B4-BE49-F238E27FC236}">
                <a16:creationId xmlns:a16="http://schemas.microsoft.com/office/drawing/2014/main" id="{36C9982F-75BD-4961-9701-07FE3FD998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91774" y="3130293"/>
            <a:ext cx="478068" cy="478068"/>
          </a:xfrm>
          <a:prstGeom prst="rect">
            <a:avLst/>
          </a:prstGeom>
        </p:spPr>
      </p:pic>
      <p:pic>
        <p:nvPicPr>
          <p:cNvPr id="94" name="Graphic 93" descr="Head with gears">
            <a:extLst>
              <a:ext uri="{FF2B5EF4-FFF2-40B4-BE49-F238E27FC236}">
                <a16:creationId xmlns:a16="http://schemas.microsoft.com/office/drawing/2014/main" id="{8036D34C-7B84-4721-8DA2-C10AA8E9E6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1825" y="4054286"/>
            <a:ext cx="490865" cy="490865"/>
          </a:xfrm>
          <a:prstGeom prst="rect">
            <a:avLst/>
          </a:prstGeom>
        </p:spPr>
      </p:pic>
      <p:pic>
        <p:nvPicPr>
          <p:cNvPr id="95" name="Graphic 94" descr="Internet Of Things">
            <a:extLst>
              <a:ext uri="{FF2B5EF4-FFF2-40B4-BE49-F238E27FC236}">
                <a16:creationId xmlns:a16="http://schemas.microsoft.com/office/drawing/2014/main" id="{04F00400-61B3-433F-85FF-6CE8E8C3C30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24203" y="4900742"/>
            <a:ext cx="546109" cy="546109"/>
          </a:xfrm>
          <a:prstGeom prst="rect">
            <a:avLst/>
          </a:prstGeom>
        </p:spPr>
      </p:pic>
      <p:pic>
        <p:nvPicPr>
          <p:cNvPr id="96" name="Graphic 95" descr="Smart Phone">
            <a:extLst>
              <a:ext uri="{FF2B5EF4-FFF2-40B4-BE49-F238E27FC236}">
                <a16:creationId xmlns:a16="http://schemas.microsoft.com/office/drawing/2014/main" id="{8287667A-85A4-4119-86BB-D86911375A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43082" y="2308542"/>
            <a:ext cx="508351" cy="508351"/>
          </a:xfrm>
          <a:prstGeom prst="rect">
            <a:avLst/>
          </a:prstGeom>
        </p:spPr>
      </p:pic>
      <p:pic>
        <p:nvPicPr>
          <p:cNvPr id="97" name="Graphic 96" descr="Bank">
            <a:extLst>
              <a:ext uri="{FF2B5EF4-FFF2-40B4-BE49-F238E27FC236}">
                <a16:creationId xmlns:a16="http://schemas.microsoft.com/office/drawing/2014/main" id="{4D73EB9B-9527-4AAA-A913-225D2277D7A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41343" y="2211459"/>
            <a:ext cx="557977" cy="557977"/>
          </a:xfrm>
          <a:prstGeom prst="rect">
            <a:avLst/>
          </a:prstGeom>
        </p:spPr>
      </p:pic>
      <p:sp>
        <p:nvSpPr>
          <p:cNvPr id="99" name="TextBox 98">
            <a:extLst>
              <a:ext uri="{FF2B5EF4-FFF2-40B4-BE49-F238E27FC236}">
                <a16:creationId xmlns:a16="http://schemas.microsoft.com/office/drawing/2014/main" id="{621632AE-F178-4FA1-B78C-C53629E4F320}"/>
              </a:ext>
            </a:extLst>
          </p:cNvPr>
          <p:cNvSpPr txBox="1"/>
          <p:nvPr/>
        </p:nvSpPr>
        <p:spPr>
          <a:xfrm>
            <a:off x="1239039" y="2361184"/>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Silo customer channels</a:t>
            </a:r>
          </a:p>
        </p:txBody>
      </p:sp>
      <p:sp>
        <p:nvSpPr>
          <p:cNvPr id="100" name="TextBox 99">
            <a:extLst>
              <a:ext uri="{FF2B5EF4-FFF2-40B4-BE49-F238E27FC236}">
                <a16:creationId xmlns:a16="http://schemas.microsoft.com/office/drawing/2014/main" id="{D9DD82B8-8BA1-4021-B16C-4435CBD244F3}"/>
              </a:ext>
            </a:extLst>
          </p:cNvPr>
          <p:cNvSpPr txBox="1"/>
          <p:nvPr/>
        </p:nvSpPr>
        <p:spPr>
          <a:xfrm>
            <a:off x="1239039" y="3230514"/>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Paper based products</a:t>
            </a:r>
          </a:p>
        </p:txBody>
      </p:sp>
      <p:sp>
        <p:nvSpPr>
          <p:cNvPr id="101" name="TextBox 100">
            <a:extLst>
              <a:ext uri="{FF2B5EF4-FFF2-40B4-BE49-F238E27FC236}">
                <a16:creationId xmlns:a16="http://schemas.microsoft.com/office/drawing/2014/main" id="{428283AC-C23B-4ED7-A36B-885F38B0243C}"/>
              </a:ext>
            </a:extLst>
          </p:cNvPr>
          <p:cNvSpPr txBox="1"/>
          <p:nvPr/>
        </p:nvSpPr>
        <p:spPr>
          <a:xfrm>
            <a:off x="1228380" y="4106041"/>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People intensive processes </a:t>
            </a:r>
          </a:p>
        </p:txBody>
      </p:sp>
      <p:sp>
        <p:nvSpPr>
          <p:cNvPr id="102" name="TextBox 101">
            <a:extLst>
              <a:ext uri="{FF2B5EF4-FFF2-40B4-BE49-F238E27FC236}">
                <a16:creationId xmlns:a16="http://schemas.microsoft.com/office/drawing/2014/main" id="{24A491B5-AD3F-4885-A17D-1221549ECEBC}"/>
              </a:ext>
            </a:extLst>
          </p:cNvPr>
          <p:cNvSpPr txBox="1"/>
          <p:nvPr/>
        </p:nvSpPr>
        <p:spPr>
          <a:xfrm>
            <a:off x="1239039" y="493674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Legacy IT</a:t>
            </a:r>
          </a:p>
        </p:txBody>
      </p:sp>
      <p:sp>
        <p:nvSpPr>
          <p:cNvPr id="103" name="TextBox 102">
            <a:extLst>
              <a:ext uri="{FF2B5EF4-FFF2-40B4-BE49-F238E27FC236}">
                <a16:creationId xmlns:a16="http://schemas.microsoft.com/office/drawing/2014/main" id="{B2B99008-80FB-45CC-B18F-48E9E48B4D68}"/>
              </a:ext>
            </a:extLst>
          </p:cNvPr>
          <p:cNvSpPr txBox="1"/>
          <p:nvPr/>
        </p:nvSpPr>
        <p:spPr>
          <a:xfrm>
            <a:off x="8134854" y="2385001"/>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Mobile-first engagement</a:t>
            </a:r>
          </a:p>
        </p:txBody>
      </p:sp>
      <p:sp>
        <p:nvSpPr>
          <p:cNvPr id="104" name="TextBox 103">
            <a:extLst>
              <a:ext uri="{FF2B5EF4-FFF2-40B4-BE49-F238E27FC236}">
                <a16:creationId xmlns:a16="http://schemas.microsoft.com/office/drawing/2014/main" id="{0D8D672B-B204-4D67-95E3-FA3D3E4D54F0}"/>
              </a:ext>
            </a:extLst>
          </p:cNvPr>
          <p:cNvSpPr txBox="1"/>
          <p:nvPr/>
        </p:nvSpPr>
        <p:spPr>
          <a:xfrm>
            <a:off x="8134854" y="326240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Digital platforms</a:t>
            </a:r>
          </a:p>
        </p:txBody>
      </p:sp>
      <p:sp>
        <p:nvSpPr>
          <p:cNvPr id="105" name="TextBox 104">
            <a:extLst>
              <a:ext uri="{FF2B5EF4-FFF2-40B4-BE49-F238E27FC236}">
                <a16:creationId xmlns:a16="http://schemas.microsoft.com/office/drawing/2014/main" id="{FEBFAF82-A380-4F49-AE16-669BED752888}"/>
              </a:ext>
            </a:extLst>
          </p:cNvPr>
          <p:cNvSpPr txBox="1"/>
          <p:nvPr/>
        </p:nvSpPr>
        <p:spPr>
          <a:xfrm>
            <a:off x="8134854" y="415757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Intelligent operations</a:t>
            </a:r>
          </a:p>
        </p:txBody>
      </p:sp>
      <p:sp>
        <p:nvSpPr>
          <p:cNvPr id="106" name="TextBox 105">
            <a:extLst>
              <a:ext uri="{FF2B5EF4-FFF2-40B4-BE49-F238E27FC236}">
                <a16:creationId xmlns:a16="http://schemas.microsoft.com/office/drawing/2014/main" id="{EE944984-3696-4127-9130-FDDFE7156B55}"/>
              </a:ext>
            </a:extLst>
          </p:cNvPr>
          <p:cNvSpPr txBox="1"/>
          <p:nvPr/>
        </p:nvSpPr>
        <p:spPr>
          <a:xfrm>
            <a:off x="8144086" y="503193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Open finance ecosystem</a:t>
            </a:r>
          </a:p>
        </p:txBody>
      </p:sp>
      <p:pic>
        <p:nvPicPr>
          <p:cNvPr id="2" name="Graphic 1" descr="Disk">
            <a:extLst>
              <a:ext uri="{FF2B5EF4-FFF2-40B4-BE49-F238E27FC236}">
                <a16:creationId xmlns:a16="http://schemas.microsoft.com/office/drawing/2014/main" id="{A1478F5B-A593-4F6C-934F-2D6EAFC49C0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983061" y="4878610"/>
            <a:ext cx="478068" cy="478068"/>
          </a:xfrm>
          <a:prstGeom prst="rect">
            <a:avLst/>
          </a:prstGeom>
        </p:spPr>
      </p:pic>
      <p:pic>
        <p:nvPicPr>
          <p:cNvPr id="3" name="Graphic 2" descr="Meeting">
            <a:extLst>
              <a:ext uri="{FF2B5EF4-FFF2-40B4-BE49-F238E27FC236}">
                <a16:creationId xmlns:a16="http://schemas.microsoft.com/office/drawing/2014/main" id="{4A51E225-B7BE-4AAB-B218-44A4AA26EF2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75365" y="4005506"/>
            <a:ext cx="478068" cy="478068"/>
          </a:xfrm>
          <a:prstGeom prst="rect">
            <a:avLst/>
          </a:prstGeom>
        </p:spPr>
      </p:pic>
      <p:grpSp>
        <p:nvGrpSpPr>
          <p:cNvPr id="109" name="Group 108">
            <a:extLst>
              <a:ext uri="{FF2B5EF4-FFF2-40B4-BE49-F238E27FC236}">
                <a16:creationId xmlns:a16="http://schemas.microsoft.com/office/drawing/2014/main" id="{F9B33F76-C9BF-4773-854C-CA5464069238}"/>
              </a:ext>
            </a:extLst>
          </p:cNvPr>
          <p:cNvGrpSpPr/>
          <p:nvPr/>
        </p:nvGrpSpPr>
        <p:grpSpPr>
          <a:xfrm>
            <a:off x="4824456" y="1671205"/>
            <a:ext cx="2494593" cy="4343369"/>
            <a:chOff x="4842317" y="1838234"/>
            <a:chExt cx="2494593" cy="4022114"/>
          </a:xfrm>
        </p:grpSpPr>
        <p:grpSp>
          <p:nvGrpSpPr>
            <p:cNvPr id="110" name="Group 109">
              <a:extLst>
                <a:ext uri="{FF2B5EF4-FFF2-40B4-BE49-F238E27FC236}">
                  <a16:creationId xmlns:a16="http://schemas.microsoft.com/office/drawing/2014/main" id="{7E482370-CFF4-42C7-B576-7A89AEF5B128}"/>
                </a:ext>
              </a:extLst>
            </p:cNvPr>
            <p:cNvGrpSpPr/>
            <p:nvPr/>
          </p:nvGrpSpPr>
          <p:grpSpPr>
            <a:xfrm>
              <a:off x="5027334" y="1838234"/>
              <a:ext cx="2124550" cy="798528"/>
              <a:chOff x="5121444" y="1824320"/>
              <a:chExt cx="2668898" cy="1003125"/>
            </a:xfrm>
          </p:grpSpPr>
          <p:pic>
            <p:nvPicPr>
              <p:cNvPr id="123" name="Graphic 122" descr="Handshake">
                <a:extLst>
                  <a:ext uri="{FF2B5EF4-FFF2-40B4-BE49-F238E27FC236}">
                    <a16:creationId xmlns:a16="http://schemas.microsoft.com/office/drawing/2014/main" id="{47BAA933-2859-4F17-B9E1-7FA5FE1CD2E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149893" y="1824320"/>
                <a:ext cx="612001" cy="611999"/>
              </a:xfrm>
              <a:prstGeom prst="rect">
                <a:avLst/>
              </a:prstGeom>
            </p:spPr>
          </p:pic>
          <p:sp>
            <p:nvSpPr>
              <p:cNvPr id="124" name="Rectangle 123">
                <a:extLst>
                  <a:ext uri="{FF2B5EF4-FFF2-40B4-BE49-F238E27FC236}">
                    <a16:creationId xmlns:a16="http://schemas.microsoft.com/office/drawing/2014/main" id="{80B25EE1-BDA5-4173-A677-45AED1EAFFE5}"/>
                  </a:ext>
                </a:extLst>
              </p:cNvPr>
              <p:cNvSpPr/>
              <p:nvPr/>
            </p:nvSpPr>
            <p:spPr>
              <a:xfrm>
                <a:off x="5121444" y="2335144"/>
                <a:ext cx="2668898" cy="492301"/>
              </a:xfrm>
              <a:prstGeom prst="rect">
                <a:avLst/>
              </a:prstGeom>
            </p:spPr>
            <p:txBody>
              <a:bodyPr wrap="square">
                <a:spAutoFit/>
              </a:bodyPr>
              <a:lstStyle/>
              <a:p>
                <a:pPr algn="ctr"/>
                <a:r>
                  <a:rPr lang="en-GB" sz="1100" dirty="0">
                    <a:solidFill>
                      <a:prstClr val="white"/>
                    </a:solidFill>
                    <a:latin typeface="Trebuchet MS" panose="020B0703020202090204" pitchFamily="34" charset="0"/>
                  </a:rPr>
                  <a:t>Customer Experience</a:t>
                </a:r>
              </a:p>
              <a:p>
                <a:pPr algn="ctr"/>
                <a:r>
                  <a:rPr lang="en-GB" sz="1050" i="1" dirty="0" err="1">
                    <a:solidFill>
                      <a:schemeClr val="bg1"/>
                    </a:solidFill>
                    <a:latin typeface="Trebuchet MS" panose="020B0603020202020204" pitchFamily="34" charset="0"/>
                  </a:rPr>
                  <a:t>BigTech</a:t>
                </a:r>
                <a:r>
                  <a:rPr lang="en-GB" sz="1050" i="1" dirty="0">
                    <a:solidFill>
                      <a:schemeClr val="bg1"/>
                    </a:solidFill>
                    <a:latin typeface="Trebuchet MS" panose="020B0603020202020204" pitchFamily="34" charset="0"/>
                  </a:rPr>
                  <a:t> sets expectations</a:t>
                </a:r>
              </a:p>
            </p:txBody>
          </p:sp>
        </p:grpSp>
        <p:grpSp>
          <p:nvGrpSpPr>
            <p:cNvPr id="111" name="Group 110">
              <a:extLst>
                <a:ext uri="{FF2B5EF4-FFF2-40B4-BE49-F238E27FC236}">
                  <a16:creationId xmlns:a16="http://schemas.microsoft.com/office/drawing/2014/main" id="{49379574-8143-433D-BA52-AE117BB3945D}"/>
                </a:ext>
              </a:extLst>
            </p:cNvPr>
            <p:cNvGrpSpPr/>
            <p:nvPr/>
          </p:nvGrpSpPr>
          <p:grpSpPr>
            <a:xfrm>
              <a:off x="4842317" y="2632585"/>
              <a:ext cx="2494593" cy="968014"/>
              <a:chOff x="4981393" y="3015588"/>
              <a:chExt cx="3133752" cy="1216040"/>
            </a:xfrm>
          </p:grpSpPr>
          <p:pic>
            <p:nvPicPr>
              <p:cNvPr id="121" name="Graphic 120" descr="Shield Tick">
                <a:extLst>
                  <a:ext uri="{FF2B5EF4-FFF2-40B4-BE49-F238E27FC236}">
                    <a16:creationId xmlns:a16="http://schemas.microsoft.com/office/drawing/2014/main" id="{CA70B1D6-4D72-4A1E-8CDD-AE18F3A7EFF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6242258" y="3015588"/>
                <a:ext cx="612000" cy="611999"/>
              </a:xfrm>
              <a:prstGeom prst="rect">
                <a:avLst/>
              </a:prstGeom>
            </p:spPr>
          </p:pic>
          <p:sp>
            <p:nvSpPr>
              <p:cNvPr id="122" name="Rectangle 121">
                <a:extLst>
                  <a:ext uri="{FF2B5EF4-FFF2-40B4-BE49-F238E27FC236}">
                    <a16:creationId xmlns:a16="http://schemas.microsoft.com/office/drawing/2014/main" id="{899A9AC1-24E0-477A-99E3-20BF814C8E80}"/>
                  </a:ext>
                </a:extLst>
              </p:cNvPr>
              <p:cNvSpPr/>
              <p:nvPr/>
            </p:nvSpPr>
            <p:spPr>
              <a:xfrm>
                <a:off x="4981393" y="3551356"/>
                <a:ext cx="3133752" cy="680272"/>
              </a:xfrm>
              <a:prstGeom prst="rect">
                <a:avLst/>
              </a:prstGeom>
            </p:spPr>
            <p:txBody>
              <a:bodyPr wrap="none">
                <a:spAutoFit/>
              </a:bodyPr>
              <a:lstStyle/>
              <a:p>
                <a:pPr lvl="0" algn="ctr"/>
                <a:r>
                  <a:rPr lang="en-GB" sz="1100" dirty="0">
                    <a:solidFill>
                      <a:schemeClr val="bg1"/>
                    </a:solidFill>
                    <a:latin typeface="Trebuchet MS" panose="020B0603020202020204" pitchFamily="34" charset="0"/>
                  </a:rPr>
                  <a:t>Trust &amp; Compliance</a:t>
                </a:r>
              </a:p>
              <a:p>
                <a:pPr algn="ctr"/>
                <a:r>
                  <a:rPr lang="en-GB" sz="1050" i="1" dirty="0">
                    <a:solidFill>
                      <a:schemeClr val="bg1"/>
                    </a:solidFill>
                    <a:latin typeface="Trebuchet MS" panose="020B0603020202020204" pitchFamily="34" charset="0"/>
                  </a:rPr>
                  <a:t>The financial crisis undermined trust</a:t>
                </a:r>
              </a:p>
              <a:p>
                <a:pPr lvl="0" algn="ctr"/>
                <a:endParaRPr lang="en-GB" sz="1050" b="1" i="1" dirty="0">
                  <a:solidFill>
                    <a:schemeClr val="bg1"/>
                  </a:solidFill>
                  <a:latin typeface="Trebuchet MS" panose="020B0603020202020204" pitchFamily="34" charset="0"/>
                </a:endParaRPr>
              </a:p>
            </p:txBody>
          </p:sp>
        </p:grpSp>
        <p:sp>
          <p:nvSpPr>
            <p:cNvPr id="120" name="Rectangle 119">
              <a:extLst>
                <a:ext uri="{FF2B5EF4-FFF2-40B4-BE49-F238E27FC236}">
                  <a16:creationId xmlns:a16="http://schemas.microsoft.com/office/drawing/2014/main" id="{70E70D40-EBDB-4DF6-B7F0-F1BE6F8D4A27}"/>
                </a:ext>
              </a:extLst>
            </p:cNvPr>
            <p:cNvSpPr/>
            <p:nvPr/>
          </p:nvSpPr>
          <p:spPr>
            <a:xfrm>
              <a:off x="4897692" y="3863815"/>
              <a:ext cx="2383835" cy="391892"/>
            </a:xfrm>
            <a:prstGeom prst="rect">
              <a:avLst/>
            </a:prstGeom>
          </p:spPr>
          <p:txBody>
            <a:bodyPr wrap="square">
              <a:spAutoFit/>
            </a:bodyPr>
            <a:lstStyle/>
            <a:p>
              <a:pPr algn="ctr"/>
              <a:r>
                <a:rPr lang="en-GB" sz="1100" dirty="0">
                  <a:solidFill>
                    <a:schemeClr val="bg1"/>
                  </a:solidFill>
                  <a:latin typeface="Trebuchet MS" panose="020B0603020202020204" pitchFamily="34" charset="0"/>
                </a:rPr>
                <a:t>Innovation</a:t>
              </a:r>
            </a:p>
            <a:p>
              <a:pPr algn="ctr"/>
              <a:r>
                <a:rPr lang="en-GB" sz="1050" i="1" dirty="0">
                  <a:solidFill>
                    <a:schemeClr val="bg1"/>
                  </a:solidFill>
                  <a:latin typeface="Trebuchet MS" panose="020B0603020202020204" pitchFamily="34" charset="0"/>
                </a:rPr>
                <a:t>Adapting to the new normal</a:t>
              </a:r>
              <a:endParaRPr lang="en-GB" sz="1050" b="1" i="1" dirty="0">
                <a:solidFill>
                  <a:schemeClr val="bg1"/>
                </a:solidFill>
                <a:latin typeface="Trebuchet MS" panose="020B0603020202020204" pitchFamily="34" charset="0"/>
              </a:endParaRPr>
            </a:p>
          </p:txBody>
        </p:sp>
        <p:grpSp>
          <p:nvGrpSpPr>
            <p:cNvPr id="113" name="Group 112">
              <a:extLst>
                <a:ext uri="{FF2B5EF4-FFF2-40B4-BE49-F238E27FC236}">
                  <a16:creationId xmlns:a16="http://schemas.microsoft.com/office/drawing/2014/main" id="{08C48AE6-2173-47C4-ABF1-33CCDEA1BAE1}"/>
                </a:ext>
              </a:extLst>
            </p:cNvPr>
            <p:cNvGrpSpPr/>
            <p:nvPr/>
          </p:nvGrpSpPr>
          <p:grpSpPr>
            <a:xfrm>
              <a:off x="5154893" y="3417544"/>
              <a:ext cx="1869421" cy="1659755"/>
              <a:chOff x="5227596" y="4579726"/>
              <a:chExt cx="2348401" cy="2085017"/>
            </a:xfrm>
          </p:grpSpPr>
          <p:pic>
            <p:nvPicPr>
              <p:cNvPr id="117" name="Graphic 116" descr="Lights On">
                <a:extLst>
                  <a:ext uri="{FF2B5EF4-FFF2-40B4-BE49-F238E27FC236}">
                    <a16:creationId xmlns:a16="http://schemas.microsoft.com/office/drawing/2014/main" id="{B7C7295C-361C-4307-8FEF-7CB019FEA688}"/>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6095798" y="4579726"/>
                <a:ext cx="611999" cy="612000"/>
              </a:xfrm>
              <a:prstGeom prst="rect">
                <a:avLst/>
              </a:prstGeom>
            </p:spPr>
          </p:pic>
          <p:sp>
            <p:nvSpPr>
              <p:cNvPr id="118" name="Rectangle 117">
                <a:extLst>
                  <a:ext uri="{FF2B5EF4-FFF2-40B4-BE49-F238E27FC236}">
                    <a16:creationId xmlns:a16="http://schemas.microsoft.com/office/drawing/2014/main" id="{DBEE36B0-80A2-417F-A56E-55B757C1CD79}"/>
                  </a:ext>
                </a:extLst>
              </p:cNvPr>
              <p:cNvSpPr/>
              <p:nvPr/>
            </p:nvSpPr>
            <p:spPr>
              <a:xfrm>
                <a:off x="5227596" y="6172441"/>
                <a:ext cx="2348401" cy="492302"/>
              </a:xfrm>
              <a:prstGeom prst="rect">
                <a:avLst/>
              </a:prstGeom>
            </p:spPr>
            <p:txBody>
              <a:bodyPr wrap="square">
                <a:spAutoFit/>
              </a:bodyPr>
              <a:lstStyle/>
              <a:p>
                <a:pPr algn="ctr"/>
                <a:r>
                  <a:rPr lang="en-GB" sz="1100" dirty="0">
                    <a:solidFill>
                      <a:schemeClr val="bg1"/>
                    </a:solidFill>
                    <a:latin typeface="Trebuchet MS" panose="020B0603020202020204" pitchFamily="34" charset="0"/>
                  </a:rPr>
                  <a:t>Efficiency </a:t>
                </a:r>
              </a:p>
              <a:p>
                <a:pPr algn="ctr"/>
                <a:r>
                  <a:rPr lang="en-GB" sz="1050" i="1" dirty="0">
                    <a:solidFill>
                      <a:schemeClr val="bg1"/>
                    </a:solidFill>
                    <a:latin typeface="Trebuchet MS" panose="020B0603020202020204" pitchFamily="34" charset="0"/>
                  </a:rPr>
                  <a:t>Reducing friction   </a:t>
                </a:r>
              </a:p>
            </p:txBody>
          </p:sp>
        </p:grpSp>
        <p:grpSp>
          <p:nvGrpSpPr>
            <p:cNvPr id="114" name="Group 113">
              <a:extLst>
                <a:ext uri="{FF2B5EF4-FFF2-40B4-BE49-F238E27FC236}">
                  <a16:creationId xmlns:a16="http://schemas.microsoft.com/office/drawing/2014/main" id="{7289D576-DA8E-40AB-AAEE-14410FABB54E}"/>
                </a:ext>
              </a:extLst>
            </p:cNvPr>
            <p:cNvGrpSpPr/>
            <p:nvPr/>
          </p:nvGrpSpPr>
          <p:grpSpPr>
            <a:xfrm>
              <a:off x="5114821" y="5046921"/>
              <a:ext cx="1949572" cy="813427"/>
              <a:chOff x="5275724" y="5666642"/>
              <a:chExt cx="2449090" cy="1021844"/>
            </a:xfrm>
          </p:grpSpPr>
          <p:pic>
            <p:nvPicPr>
              <p:cNvPr id="115" name="Graphic 114" descr="Exponential Graph">
                <a:extLst>
                  <a:ext uri="{FF2B5EF4-FFF2-40B4-BE49-F238E27FC236}">
                    <a16:creationId xmlns:a16="http://schemas.microsoft.com/office/drawing/2014/main" id="{F2CB4CA2-B0D0-4144-8A45-DD414810F34A}"/>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6194265" y="5666642"/>
                <a:ext cx="612001" cy="566736"/>
              </a:xfrm>
              <a:prstGeom prst="rect">
                <a:avLst/>
              </a:prstGeom>
            </p:spPr>
          </p:pic>
          <p:sp>
            <p:nvSpPr>
              <p:cNvPr id="116" name="Rectangle 115">
                <a:extLst>
                  <a:ext uri="{FF2B5EF4-FFF2-40B4-BE49-F238E27FC236}">
                    <a16:creationId xmlns:a16="http://schemas.microsoft.com/office/drawing/2014/main" id="{E596A511-2927-4D69-B995-EEB228146D05}"/>
                  </a:ext>
                </a:extLst>
              </p:cNvPr>
              <p:cNvSpPr/>
              <p:nvPr/>
            </p:nvSpPr>
            <p:spPr>
              <a:xfrm>
                <a:off x="5275724" y="6196183"/>
                <a:ext cx="2449090" cy="492303"/>
              </a:xfrm>
              <a:prstGeom prst="rect">
                <a:avLst/>
              </a:prstGeom>
            </p:spPr>
            <p:txBody>
              <a:bodyPr wrap="none">
                <a:spAutoFit/>
              </a:bodyPr>
              <a:lstStyle/>
              <a:p>
                <a:pPr algn="ctr"/>
                <a:r>
                  <a:rPr lang="en-GB" sz="1100" dirty="0">
                    <a:solidFill>
                      <a:schemeClr val="bg1"/>
                    </a:solidFill>
                    <a:latin typeface="Trebuchet MS" panose="020B0603020202020204" pitchFamily="34" charset="0"/>
                  </a:rPr>
                  <a:t>Profitability</a:t>
                </a:r>
              </a:p>
              <a:p>
                <a:pPr algn="ctr"/>
                <a:r>
                  <a:rPr lang="en-GB" sz="1050" i="1" dirty="0">
                    <a:solidFill>
                      <a:schemeClr val="bg1"/>
                    </a:solidFill>
                    <a:latin typeface="Trebuchet MS" panose="020B0603020202020204" pitchFamily="34" charset="0"/>
                  </a:rPr>
                  <a:t>Increasing return on capital  </a:t>
                </a:r>
              </a:p>
            </p:txBody>
          </p:sp>
        </p:grpSp>
      </p:grpSp>
      <p:pic>
        <p:nvPicPr>
          <p:cNvPr id="4" name="Graphic 3" descr="Processor">
            <a:extLst>
              <a:ext uri="{FF2B5EF4-FFF2-40B4-BE49-F238E27FC236}">
                <a16:creationId xmlns:a16="http://schemas.microsoft.com/office/drawing/2014/main" id="{1CDB0C89-114A-4059-9881-F3E7B683DD7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524203" y="3165206"/>
            <a:ext cx="546109" cy="546109"/>
          </a:xfrm>
          <a:prstGeom prst="rect">
            <a:avLst/>
          </a:prstGeom>
        </p:spPr>
      </p:pic>
      <p:pic>
        <p:nvPicPr>
          <p:cNvPr id="6" name="Graphic 5" descr="Gears">
            <a:extLst>
              <a:ext uri="{FF2B5EF4-FFF2-40B4-BE49-F238E27FC236}">
                <a16:creationId xmlns:a16="http://schemas.microsoft.com/office/drawing/2014/main" id="{15496A75-40DC-43AA-A404-87B7F22461B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783743" y="4243016"/>
            <a:ext cx="576000" cy="576000"/>
          </a:xfrm>
          <a:prstGeom prst="rect">
            <a:avLst/>
          </a:prstGeom>
        </p:spPr>
      </p:pic>
    </p:spTree>
    <p:extLst>
      <p:ext uri="{BB962C8B-B14F-4D97-AF65-F5344CB8AC3E}">
        <p14:creationId xmlns:p14="http://schemas.microsoft.com/office/powerpoint/2010/main" val="245853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5">
              <a:lumMod val="75000"/>
              <a:alpha val="90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transformation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5C161CE3-0683-4BB0-9BA2-DED537AF6D5F}"/>
              </a:ext>
            </a:extLst>
          </p:cNvPr>
          <p:cNvSpPr txBox="1"/>
          <p:nvPr/>
        </p:nvSpPr>
        <p:spPr>
          <a:xfrm>
            <a:off x="1422718" y="1259060"/>
            <a:ext cx="1440000" cy="68480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Mobile-first engagement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 </a:t>
            </a:r>
          </a:p>
        </p:txBody>
      </p:sp>
      <p:sp>
        <p:nvSpPr>
          <p:cNvPr id="57" name="TextBox 56">
            <a:extLst>
              <a:ext uri="{FF2B5EF4-FFF2-40B4-BE49-F238E27FC236}">
                <a16:creationId xmlns:a16="http://schemas.microsoft.com/office/drawing/2014/main" id="{AE9A3E27-C8E2-4B14-A72B-6F07E30ADDF7}"/>
              </a:ext>
            </a:extLst>
          </p:cNvPr>
          <p:cNvSpPr txBox="1"/>
          <p:nvPr/>
        </p:nvSpPr>
        <p:spPr>
          <a:xfrm>
            <a:off x="4287844" y="1244795"/>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platforms</a:t>
            </a:r>
          </a:p>
        </p:txBody>
      </p:sp>
      <p:sp>
        <p:nvSpPr>
          <p:cNvPr id="37" name="TextBox 36">
            <a:extLst>
              <a:ext uri="{FF2B5EF4-FFF2-40B4-BE49-F238E27FC236}">
                <a16:creationId xmlns:a16="http://schemas.microsoft.com/office/drawing/2014/main" id="{FFD5A2A3-7565-4E1D-AC33-153D33C913E3}"/>
              </a:ext>
            </a:extLst>
          </p:cNvPr>
          <p:cNvSpPr txBox="1"/>
          <p:nvPr/>
        </p:nvSpPr>
        <p:spPr>
          <a:xfrm>
            <a:off x="7089605"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operations</a:t>
            </a:r>
          </a:p>
        </p:txBody>
      </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Mobile wallets are becoming accepted across age groups.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“[with] all the metrics that we see about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mobile wallet growth</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it feels like to me there’s been an acceptance from all demographics that this is the way forward.” </a:t>
              </a: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Consumer confidence in mobile payments and digital wallets is so high that 60% of people say they would feel comfortable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leaving the house with just their phone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and not their wallet.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More than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60% of world population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will use digital wallets by 2026.</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The shift to digital is driving the closure of bank branches. </a:t>
              </a:r>
              <a:r>
                <a:rPr lang="en-GB" sz="1200" dirty="0">
                  <a:solidFill>
                    <a:srgbClr val="0070C0"/>
                  </a:solidFill>
                  <a:latin typeface="Trebuchet MS" panose="020B0603020202020204" pitchFamily="34" charset="0"/>
                  <a:hlinkClick r:id="rId8">
                    <a:extLst>
                      <a:ext uri="{A12FA001-AC4F-418D-AE19-62706E023703}">
                        <ahyp:hlinkClr xmlns:ahyp="http://schemas.microsoft.com/office/drawing/2018/hyperlinkcolor" val="tx"/>
                      </a:ext>
                    </a:extLst>
                  </a:hlinkClick>
                </a:rPr>
                <a:t>Lloyds Banking Group</a:t>
              </a:r>
              <a:r>
                <a:rPr lang="en-GB" sz="1200" dirty="0">
                  <a:solidFill>
                    <a:srgbClr val="FFFFFF"/>
                  </a:solidFill>
                  <a:latin typeface="Trebuchet MS" panose="020B0603020202020204" pitchFamily="34" charset="0"/>
                </a:rPr>
                <a:t> to shutter 66 more and </a:t>
              </a:r>
              <a:r>
                <a:rPr lang="en-GB" sz="1200" dirty="0">
                  <a:solidFill>
                    <a:srgbClr val="0070C0"/>
                  </a:solidFill>
                  <a:latin typeface="Trebuchet MS" panose="020B0603020202020204" pitchFamily="34" charset="0"/>
                  <a:hlinkClick r:id="rId9">
                    <a:extLst>
                      <a:ext uri="{A12FA001-AC4F-418D-AE19-62706E023703}">
                        <ahyp:hlinkClr xmlns:ahyp="http://schemas.microsoft.com/office/drawing/2018/hyperlinkcolor" val="tx"/>
                      </a:ext>
                    </a:extLst>
                  </a:hlinkClick>
                </a:rPr>
                <a:t>Barclays</a:t>
              </a:r>
              <a:r>
                <a:rPr lang="en-GB" sz="1200" dirty="0">
                  <a:solidFill>
                    <a:srgbClr val="0070C0"/>
                  </a:solidFill>
                  <a:latin typeface="Trebuchet MS" panose="020B0603020202020204" pitchFamily="34" charset="0"/>
                </a:rPr>
                <a:t> </a:t>
              </a:r>
              <a:r>
                <a:rPr lang="en-GB" sz="1200" dirty="0">
                  <a:solidFill>
                    <a:srgbClr val="FFFFFF"/>
                  </a:solidFill>
                  <a:latin typeface="Trebuchet MS" panose="020B0603020202020204" pitchFamily="34" charset="0"/>
                </a:rPr>
                <a:t>27 more UK branches.</a:t>
              </a: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The shift to digital has continued with contactless the key.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Debit card payments remained the U.K.’s preferred payment method, the equivalent of </a:t>
              </a:r>
              <a:r>
                <a:rPr lang="en-GB" sz="1200" dirty="0">
                  <a:solidFill>
                    <a:srgbClr val="0070C0"/>
                  </a:solidFill>
                  <a:latin typeface="Trebuchet MS" panose="020B0603020202020204" pitchFamily="34" charset="0"/>
                  <a:hlinkClick r:id="rId5">
                    <a:extLst>
                      <a:ext uri="{A12FA001-AC4F-418D-AE19-62706E023703}">
                        <ahyp:hlinkClr xmlns:ahyp="http://schemas.microsoft.com/office/drawing/2018/hyperlinkcolor" val="tx"/>
                      </a:ext>
                    </a:extLst>
                  </a:hlinkClick>
                </a:rPr>
                <a:t>almost half (48%) of all payments </a:t>
              </a:r>
              <a:r>
                <a:rPr lang="en-GB" sz="1200" dirty="0">
                  <a:solidFill>
                    <a:prstClr val="white"/>
                  </a:solidFill>
                  <a:latin typeface="Trebuchet MS" panose="020B0603020202020204" pitchFamily="34" charset="0"/>
                </a:rPr>
                <a:t>made in the country last 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Spend on debit cards made in person, using contactless technology, has </a:t>
              </a:r>
              <a:r>
                <a:rPr lang="en-GB" sz="1200" dirty="0">
                  <a:solidFill>
                    <a:srgbClr val="0070C0"/>
                  </a:solidFill>
                  <a:latin typeface="Trebuchet MS" panose="020B0603020202020204" pitchFamily="34" charset="0"/>
                  <a:hlinkClick r:id="rId10">
                    <a:extLst>
                      <a:ext uri="{A12FA001-AC4F-418D-AE19-62706E023703}">
                        <ahyp:hlinkClr xmlns:ahyp="http://schemas.microsoft.com/office/drawing/2018/hyperlinkcolor" val="tx"/>
                      </a:ext>
                    </a:extLst>
                  </a:hlinkClick>
                </a:rPr>
                <a:t>grown from 65% to 87% </a:t>
              </a:r>
              <a:r>
                <a:rPr lang="en-GB" sz="1200" dirty="0">
                  <a:solidFill>
                    <a:prstClr val="white"/>
                  </a:solidFill>
                  <a:latin typeface="Trebuchet MS" panose="020B0603020202020204" pitchFamily="34" charset="0"/>
                </a:rPr>
                <a:t>in the last three years. The rise has been driven by restaurant and health and beauty purchases, which both see around 90% of face-to-face card payments made with a tap of a debit card.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70C0"/>
                  </a:solidFill>
                  <a:latin typeface="Trebuchet MS" panose="020B0603020202020204" pitchFamily="34" charset="0"/>
                  <a:hlinkClick r:id="rId5">
                    <a:extLst>
                      <a:ext uri="{A12FA001-AC4F-418D-AE19-62706E023703}">
                        <ahyp:hlinkClr xmlns:ahyp="http://schemas.microsoft.com/office/drawing/2018/hyperlinkcolor" val="tx"/>
                      </a:ext>
                    </a:extLst>
                  </a:hlinkClick>
                </a:rPr>
                <a:t>Cash continued to decline</a:t>
              </a:r>
              <a:r>
                <a:rPr lang="en-GB" sz="1200" dirty="0">
                  <a:solidFill>
                    <a:prstClr val="white"/>
                  </a:solidFill>
                  <a:latin typeface="Trebuchet MS" panose="020B0603020202020204" pitchFamily="34" charset="0"/>
                </a:rPr>
                <a:t>,  accounting for 62% of all payments in 2006 to just 15% in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According to Insider Intelligence’s AI in Banking report, most banks (80%) are highly aware of the potential benefits presented by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AI</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Four UK regulatory bodies, collaborating together as the Digital Regulation Cooperation Forum (DRCF), issued a pair of reports defining potential risks posed by the use of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algorithmic systems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—particularly machine-learning approaches. They also offered ideas on how to manage those risks and ensure algorithm usage is fair and unbiased.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Open finance is spreading but still has only 10% market penetration.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More than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3">
                    <a:extLst>
                      <a:ext uri="{A12FA001-AC4F-418D-AE19-62706E023703}">
                        <ahyp:hlinkClr xmlns:ahyp="http://schemas.microsoft.com/office/drawing/2018/hyperlinkcolor" val="tx"/>
                      </a:ext>
                    </a:extLst>
                  </a:hlinkClick>
                </a:rPr>
                <a:t>6 million individuals and businesses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in the United Kingdom regularly use open banking services. Over the past six months payment volume on open banking-related services has increased dramatically — around 21.1m transactions over the six months through March 2022, compared with 6.1m during the same six-month stretch in 2021. </a:t>
              </a:r>
              <a:r>
                <a:rPr lang="en-GB" sz="1200" dirty="0">
                  <a:solidFill>
                    <a:prstClr val="white"/>
                  </a:solidFill>
                  <a:latin typeface="Trebuchet MS" panose="020B0603020202020204" pitchFamily="34" charset="0"/>
                </a:rPr>
                <a:t>B</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usiness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-market penetration for open banking stands at about 11% compared with 10% for consumer-markets.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9 out of 10 Banks  are in the midst of, or plan on, giving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4">
                    <a:extLst>
                      <a:ext uri="{A12FA001-AC4F-418D-AE19-62706E023703}">
                        <ahyp:hlinkClr xmlns:ahyp="http://schemas.microsoft.com/office/drawing/2018/hyperlinkcolor" val="tx"/>
                      </a:ext>
                    </a:extLst>
                  </a:hlinkClick>
                </a:rPr>
                <a:t>embedded finance solutions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to help modernize B2B payments. </a:t>
              </a:r>
            </a:p>
          </p:txBody>
        </p:sp>
      </p:grpSp>
      <p:sp>
        <p:nvSpPr>
          <p:cNvPr id="76" name="TextBox 75">
            <a:extLst>
              <a:ext uri="{FF2B5EF4-FFF2-40B4-BE49-F238E27FC236}">
                <a16:creationId xmlns:a16="http://schemas.microsoft.com/office/drawing/2014/main" id="{A06C8FE1-A95D-48F9-87C2-1CCD534406C3}"/>
              </a:ext>
            </a:extLst>
          </p:cNvPr>
          <p:cNvSpPr txBox="1"/>
          <p:nvPr/>
        </p:nvSpPr>
        <p:spPr>
          <a:xfrm>
            <a:off x="9834071" y="1214751"/>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Open finance</a:t>
            </a:r>
          </a:p>
          <a:p>
            <a:pPr marL="0" marR="0" lvl="0" indent="0" algn="ctr" defTabSz="457200" rtl="0" eaLnBrk="1" fontAlgn="auto" latinLnBrk="0" hangingPunct="1">
              <a:lnSpc>
                <a:spcPct val="100000"/>
              </a:lnSpc>
              <a:spcBef>
                <a:spcPts val="0"/>
              </a:spcBef>
              <a:spcAft>
                <a:spcPts val="300"/>
              </a:spcAft>
              <a:buClrTx/>
              <a:buSzTx/>
              <a:buFontTx/>
              <a:buNone/>
              <a:tabLst/>
              <a:defRPr/>
            </a:pPr>
            <a:r>
              <a:rPr lang="en-GB" sz="1400" b="1" dirty="0">
                <a:solidFill>
                  <a:prstClr val="white"/>
                </a:solidFill>
                <a:latin typeface="Trebuchet MS" panose="020B0603020202020204" pitchFamily="34" charset="0"/>
              </a:rPr>
              <a:t>ecosystems</a:t>
            </a: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pic>
        <p:nvPicPr>
          <p:cNvPr id="26" name="Graphic 25" descr="Smart Phone with solid fill">
            <a:extLst>
              <a:ext uri="{FF2B5EF4-FFF2-40B4-BE49-F238E27FC236}">
                <a16:creationId xmlns:a16="http://schemas.microsoft.com/office/drawing/2014/main" id="{6B2560FF-4855-4D12-ADA0-1DDE744511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852" y="1164247"/>
            <a:ext cx="580305" cy="580305"/>
          </a:xfrm>
          <a:prstGeom prst="rect">
            <a:avLst/>
          </a:prstGeom>
        </p:spPr>
      </p:pic>
      <p:sp>
        <p:nvSpPr>
          <p:cNvPr id="27" name="Rectangle 26">
            <a:extLst>
              <a:ext uri="{FF2B5EF4-FFF2-40B4-BE49-F238E27FC236}">
                <a16:creationId xmlns:a16="http://schemas.microsoft.com/office/drawing/2014/main" id="{179431A7-E9AA-4C5F-8E84-DF542EDE166D}"/>
              </a:ext>
            </a:extLst>
          </p:cNvPr>
          <p:cNvSpPr/>
          <p:nvPr/>
        </p:nvSpPr>
        <p:spPr>
          <a:xfrm>
            <a:off x="1100617" y="1719627"/>
            <a:ext cx="2967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F15DD096-AA02-404F-BFF1-EE01B8692F07}"/>
              </a:ext>
            </a:extLst>
          </p:cNvPr>
          <p:cNvSpPr/>
          <p:nvPr/>
        </p:nvSpPr>
        <p:spPr>
          <a:xfrm>
            <a:off x="3903354" y="1375625"/>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52D9D0D-7185-4CBB-833E-1DCA3E74A478}"/>
              </a:ext>
            </a:extLst>
          </p:cNvPr>
          <p:cNvSpPr/>
          <p:nvPr/>
        </p:nvSpPr>
        <p:spPr>
          <a:xfrm>
            <a:off x="3903354" y="1324733"/>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99B9716-F820-448A-AD7A-774918E5998E}"/>
              </a:ext>
            </a:extLst>
          </p:cNvPr>
          <p:cNvSpPr/>
          <p:nvPr/>
        </p:nvSpPr>
        <p:spPr>
          <a:xfrm>
            <a:off x="3903354" y="1426517"/>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7124334-426B-4830-ACE5-46E33739BB24}"/>
              </a:ext>
            </a:extLst>
          </p:cNvPr>
          <p:cNvSpPr/>
          <p:nvPr/>
        </p:nvSpPr>
        <p:spPr>
          <a:xfrm>
            <a:off x="3903354" y="1579192"/>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FE05CED-CFC0-4BBE-AD0A-6B18BE6FF274}"/>
              </a:ext>
            </a:extLst>
          </p:cNvPr>
          <p:cNvSpPr/>
          <p:nvPr/>
        </p:nvSpPr>
        <p:spPr>
          <a:xfrm>
            <a:off x="3903354" y="1528300"/>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5FCC5C2-B271-4794-8AFF-13C3A887D00D}"/>
              </a:ext>
            </a:extLst>
          </p:cNvPr>
          <p:cNvSpPr/>
          <p:nvPr/>
        </p:nvSpPr>
        <p:spPr>
          <a:xfrm>
            <a:off x="3903354" y="1477408"/>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1F9C863-EDE5-48AF-AACE-C9D9BF5AECA5}"/>
              </a:ext>
            </a:extLst>
          </p:cNvPr>
          <p:cNvSpPr/>
          <p:nvPr/>
        </p:nvSpPr>
        <p:spPr>
          <a:xfrm>
            <a:off x="4342296" y="1528300"/>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EE303E6-6194-48E7-83E1-F3EA52CA811C}"/>
              </a:ext>
            </a:extLst>
          </p:cNvPr>
          <p:cNvSpPr/>
          <p:nvPr/>
        </p:nvSpPr>
        <p:spPr>
          <a:xfrm>
            <a:off x="4342296" y="1579192"/>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19EBD9F-BB12-41CF-BACB-B506731425B5}"/>
              </a:ext>
            </a:extLst>
          </p:cNvPr>
          <p:cNvSpPr/>
          <p:nvPr/>
        </p:nvSpPr>
        <p:spPr>
          <a:xfrm>
            <a:off x="4342296" y="1477408"/>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FFC7FC4-40B3-4DCD-8891-286AAB22475E}"/>
              </a:ext>
            </a:extLst>
          </p:cNvPr>
          <p:cNvSpPr/>
          <p:nvPr/>
        </p:nvSpPr>
        <p:spPr>
          <a:xfrm>
            <a:off x="4342296" y="1324733"/>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F90B656-5895-4480-B3A6-6FBECB480406}"/>
              </a:ext>
            </a:extLst>
          </p:cNvPr>
          <p:cNvSpPr/>
          <p:nvPr/>
        </p:nvSpPr>
        <p:spPr>
          <a:xfrm>
            <a:off x="4342296" y="1426517"/>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ED3C510-53D9-4B06-B182-9DF19C38CAD7}"/>
              </a:ext>
            </a:extLst>
          </p:cNvPr>
          <p:cNvSpPr/>
          <p:nvPr/>
        </p:nvSpPr>
        <p:spPr>
          <a:xfrm>
            <a:off x="4342296" y="1375625"/>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D31CB26-AD7F-4510-B40F-3B4494067192}"/>
              </a:ext>
            </a:extLst>
          </p:cNvPr>
          <p:cNvSpPr/>
          <p:nvPr/>
        </p:nvSpPr>
        <p:spPr>
          <a:xfrm>
            <a:off x="4157813"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135012D-EC3A-4937-B315-BE27D5808C6A}"/>
              </a:ext>
            </a:extLst>
          </p:cNvPr>
          <p:cNvSpPr/>
          <p:nvPr/>
        </p:nvSpPr>
        <p:spPr>
          <a:xfrm>
            <a:off x="4259597"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BA515C7-894A-42B7-8ACB-726C21F0E448}"/>
              </a:ext>
            </a:extLst>
          </p:cNvPr>
          <p:cNvSpPr/>
          <p:nvPr/>
        </p:nvSpPr>
        <p:spPr>
          <a:xfrm>
            <a:off x="4208705"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79A717D-C924-4EC6-B0D5-C5CE1F72AD5A}"/>
              </a:ext>
            </a:extLst>
          </p:cNvPr>
          <p:cNvSpPr/>
          <p:nvPr/>
        </p:nvSpPr>
        <p:spPr>
          <a:xfrm>
            <a:off x="4106922"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60E32FA-3350-48BF-92B3-AED5438424B1}"/>
              </a:ext>
            </a:extLst>
          </p:cNvPr>
          <p:cNvSpPr/>
          <p:nvPr/>
        </p:nvSpPr>
        <p:spPr>
          <a:xfrm>
            <a:off x="4005138"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BEB22BF-8288-4FB4-9E3A-C7A103086E1B}"/>
              </a:ext>
            </a:extLst>
          </p:cNvPr>
          <p:cNvSpPr/>
          <p:nvPr/>
        </p:nvSpPr>
        <p:spPr>
          <a:xfrm>
            <a:off x="4056030"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7A39851-9223-4FEB-8254-FD06ADB19819}"/>
              </a:ext>
            </a:extLst>
          </p:cNvPr>
          <p:cNvSpPr/>
          <p:nvPr/>
        </p:nvSpPr>
        <p:spPr>
          <a:xfrm>
            <a:off x="4056030"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B9F5CD3-8CF8-4ABB-9A4F-03654544F981}"/>
              </a:ext>
            </a:extLst>
          </p:cNvPr>
          <p:cNvSpPr/>
          <p:nvPr/>
        </p:nvSpPr>
        <p:spPr>
          <a:xfrm>
            <a:off x="4005138"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D39CA13-B5DB-41BA-9C8A-A1443F73EA6A}"/>
              </a:ext>
            </a:extLst>
          </p:cNvPr>
          <p:cNvSpPr/>
          <p:nvPr/>
        </p:nvSpPr>
        <p:spPr>
          <a:xfrm>
            <a:off x="4106922"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A80D174-85EA-4002-8087-B23E258DB3DD}"/>
              </a:ext>
            </a:extLst>
          </p:cNvPr>
          <p:cNvSpPr/>
          <p:nvPr/>
        </p:nvSpPr>
        <p:spPr>
          <a:xfrm>
            <a:off x="4157813"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2F632C9-10E6-4526-9D98-AEF58664480A}"/>
              </a:ext>
            </a:extLst>
          </p:cNvPr>
          <p:cNvSpPr/>
          <p:nvPr/>
        </p:nvSpPr>
        <p:spPr>
          <a:xfrm>
            <a:off x="4208705"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2013A85-CE80-4EEC-AADC-2AC76A1018A0}"/>
              </a:ext>
            </a:extLst>
          </p:cNvPr>
          <p:cNvSpPr/>
          <p:nvPr/>
        </p:nvSpPr>
        <p:spPr>
          <a:xfrm>
            <a:off x="4259597"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6BB29864-0747-415F-A378-CAF90DA43DF1}"/>
              </a:ext>
            </a:extLst>
          </p:cNvPr>
          <p:cNvSpPr/>
          <p:nvPr/>
        </p:nvSpPr>
        <p:spPr>
          <a:xfrm>
            <a:off x="4062391" y="1381986"/>
            <a:ext cx="165398" cy="165398"/>
          </a:xfrm>
          <a:custGeom>
            <a:avLst/>
            <a:gdLst>
              <a:gd name="connsiteX0" fmla="*/ 0 w 165398"/>
              <a:gd name="connsiteY0" fmla="*/ 0 h 165398"/>
              <a:gd name="connsiteX1" fmla="*/ 165398 w 165398"/>
              <a:gd name="connsiteY1" fmla="*/ 0 h 165398"/>
              <a:gd name="connsiteX2" fmla="*/ 165398 w 165398"/>
              <a:gd name="connsiteY2" fmla="*/ 165398 h 165398"/>
              <a:gd name="connsiteX3" fmla="*/ 0 w 165398"/>
              <a:gd name="connsiteY3" fmla="*/ 165398 h 165398"/>
            </a:gdLst>
            <a:ahLst/>
            <a:cxnLst>
              <a:cxn ang="0">
                <a:pos x="connsiteX0" y="connsiteY0"/>
              </a:cxn>
              <a:cxn ang="0">
                <a:pos x="connsiteX1" y="connsiteY1"/>
              </a:cxn>
              <a:cxn ang="0">
                <a:pos x="connsiteX2" y="connsiteY2"/>
              </a:cxn>
              <a:cxn ang="0">
                <a:pos x="connsiteX3" y="connsiteY3"/>
              </a:cxn>
            </a:cxnLst>
            <a:rect l="l" t="t" r="r" b="b"/>
            <a:pathLst>
              <a:path w="165398" h="165398">
                <a:moveTo>
                  <a:pt x="0" y="0"/>
                </a:moveTo>
                <a:lnTo>
                  <a:pt x="165398" y="0"/>
                </a:lnTo>
                <a:lnTo>
                  <a:pt x="165398" y="165398"/>
                </a:lnTo>
                <a:lnTo>
                  <a:pt x="0" y="165398"/>
                </a:lnTo>
                <a:close/>
              </a:path>
            </a:pathLst>
          </a:custGeom>
          <a:solidFill>
            <a:schemeClr val="accent3"/>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A88AD99-ADA0-4F6C-BF19-E982080573FA}"/>
              </a:ext>
            </a:extLst>
          </p:cNvPr>
          <p:cNvSpPr/>
          <p:nvPr/>
        </p:nvSpPr>
        <p:spPr>
          <a:xfrm>
            <a:off x="3973331" y="1292926"/>
            <a:ext cx="343519" cy="343519"/>
          </a:xfrm>
          <a:custGeom>
            <a:avLst/>
            <a:gdLst>
              <a:gd name="connsiteX0" fmla="*/ 318074 w 343519"/>
              <a:gd name="connsiteY0" fmla="*/ 0 h 343519"/>
              <a:gd name="connsiteX1" fmla="*/ 25446 w 343519"/>
              <a:gd name="connsiteY1" fmla="*/ 0 h 343519"/>
              <a:gd name="connsiteX2" fmla="*/ 0 w 343519"/>
              <a:gd name="connsiteY2" fmla="*/ 25446 h 343519"/>
              <a:gd name="connsiteX3" fmla="*/ 0 w 343519"/>
              <a:gd name="connsiteY3" fmla="*/ 318074 h 343519"/>
              <a:gd name="connsiteX4" fmla="*/ 25446 w 343519"/>
              <a:gd name="connsiteY4" fmla="*/ 343520 h 343519"/>
              <a:gd name="connsiteX5" fmla="*/ 318074 w 343519"/>
              <a:gd name="connsiteY5" fmla="*/ 343520 h 343519"/>
              <a:gd name="connsiteX6" fmla="*/ 343520 w 343519"/>
              <a:gd name="connsiteY6" fmla="*/ 318074 h 343519"/>
              <a:gd name="connsiteX7" fmla="*/ 343520 w 343519"/>
              <a:gd name="connsiteY7" fmla="*/ 25446 h 343519"/>
              <a:gd name="connsiteX8" fmla="*/ 318074 w 343519"/>
              <a:gd name="connsiteY8" fmla="*/ 0 h 343519"/>
              <a:gd name="connsiteX9" fmla="*/ 279905 w 343519"/>
              <a:gd name="connsiteY9" fmla="*/ 279905 h 343519"/>
              <a:gd name="connsiteX10" fmla="*/ 63615 w 343519"/>
              <a:gd name="connsiteY10" fmla="*/ 279905 h 343519"/>
              <a:gd name="connsiteX11" fmla="*/ 63615 w 343519"/>
              <a:gd name="connsiteY11" fmla="*/ 63615 h 343519"/>
              <a:gd name="connsiteX12" fmla="*/ 279905 w 343519"/>
              <a:gd name="connsiteY12" fmla="*/ 63615 h 34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519" h="343519">
                <a:moveTo>
                  <a:pt x="318074" y="0"/>
                </a:moveTo>
                <a:lnTo>
                  <a:pt x="25446" y="0"/>
                </a:lnTo>
                <a:cubicBezTo>
                  <a:pt x="11393" y="0"/>
                  <a:pt x="0" y="11393"/>
                  <a:pt x="0" y="25446"/>
                </a:cubicBezTo>
                <a:lnTo>
                  <a:pt x="0" y="318074"/>
                </a:lnTo>
                <a:cubicBezTo>
                  <a:pt x="0" y="332127"/>
                  <a:pt x="11393" y="343520"/>
                  <a:pt x="25446" y="343520"/>
                </a:cubicBezTo>
                <a:lnTo>
                  <a:pt x="318074" y="343520"/>
                </a:lnTo>
                <a:cubicBezTo>
                  <a:pt x="332127" y="343520"/>
                  <a:pt x="343520" y="332127"/>
                  <a:pt x="343520" y="318074"/>
                </a:cubicBezTo>
                <a:lnTo>
                  <a:pt x="343520" y="25446"/>
                </a:lnTo>
                <a:cubicBezTo>
                  <a:pt x="343520" y="11393"/>
                  <a:pt x="332127" y="0"/>
                  <a:pt x="318074" y="0"/>
                </a:cubicBezTo>
                <a:close/>
                <a:moveTo>
                  <a:pt x="279905" y="279905"/>
                </a:moveTo>
                <a:lnTo>
                  <a:pt x="63615" y="279905"/>
                </a:lnTo>
                <a:lnTo>
                  <a:pt x="63615" y="63615"/>
                </a:lnTo>
                <a:lnTo>
                  <a:pt x="279905" y="63615"/>
                </a:lnTo>
                <a:close/>
              </a:path>
            </a:pathLst>
          </a:custGeom>
          <a:solidFill>
            <a:schemeClr val="bg1"/>
          </a:solidFill>
          <a:ln w="6350" cap="flat">
            <a:noFill/>
            <a:prstDash val="solid"/>
            <a:miter/>
          </a:ln>
        </p:spPr>
        <p:txBody>
          <a:bodyPr rtlCol="0" anchor="ctr"/>
          <a:lstStyle/>
          <a:p>
            <a:endParaRPr lang="en-GB"/>
          </a:p>
        </p:txBody>
      </p:sp>
      <p:pic>
        <p:nvPicPr>
          <p:cNvPr id="59" name="Graphic 58">
            <a:extLst>
              <a:ext uri="{FF2B5EF4-FFF2-40B4-BE49-F238E27FC236}">
                <a16:creationId xmlns:a16="http://schemas.microsoft.com/office/drawing/2014/main" id="{AFA8AB0C-06FD-40A8-A17C-56D7A2479B0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02806" y="1187664"/>
            <a:ext cx="459043" cy="540393"/>
          </a:xfrm>
          <a:prstGeom prst="rect">
            <a:avLst/>
          </a:prstGeom>
        </p:spPr>
      </p:pic>
      <p:sp>
        <p:nvSpPr>
          <p:cNvPr id="51" name="Freeform: Shape 50">
            <a:extLst>
              <a:ext uri="{FF2B5EF4-FFF2-40B4-BE49-F238E27FC236}">
                <a16:creationId xmlns:a16="http://schemas.microsoft.com/office/drawing/2014/main" id="{4DA80D58-72AF-4DF1-8036-F763213F5AC8}"/>
              </a:ext>
            </a:extLst>
          </p:cNvPr>
          <p:cNvSpPr/>
          <p:nvPr/>
        </p:nvSpPr>
        <p:spPr>
          <a:xfrm>
            <a:off x="9242989" y="1266329"/>
            <a:ext cx="137713" cy="152370"/>
          </a:xfrm>
          <a:custGeom>
            <a:avLst/>
            <a:gdLst>
              <a:gd name="connsiteX0" fmla="*/ 34469 w 137713"/>
              <a:gd name="connsiteY0" fmla="*/ 68839 h 152370"/>
              <a:gd name="connsiteX1" fmla="*/ 65965 w 137713"/>
              <a:gd name="connsiteY1" fmla="*/ 48190 h 152370"/>
              <a:gd name="connsiteX2" fmla="*/ 96416 w 137713"/>
              <a:gd name="connsiteY2" fmla="*/ 48190 h 152370"/>
              <a:gd name="connsiteX3" fmla="*/ 110182 w 137713"/>
              <a:gd name="connsiteY3" fmla="*/ 61956 h 152370"/>
              <a:gd name="connsiteX4" fmla="*/ 110182 w 137713"/>
              <a:gd name="connsiteY4" fmla="*/ 152371 h 152370"/>
              <a:gd name="connsiteX5" fmla="*/ 131973 w 137713"/>
              <a:gd name="connsiteY5" fmla="*/ 147380 h 152370"/>
              <a:gd name="connsiteX6" fmla="*/ 137714 w 137713"/>
              <a:gd name="connsiteY6" fmla="*/ 129485 h 152370"/>
              <a:gd name="connsiteX7" fmla="*/ 137714 w 137713"/>
              <a:gd name="connsiteY7" fmla="*/ 61956 h 152370"/>
              <a:gd name="connsiteX8" fmla="*/ 96416 w 137713"/>
              <a:gd name="connsiteY8" fmla="*/ 20658 h 152370"/>
              <a:gd name="connsiteX9" fmla="*/ 65965 w 137713"/>
              <a:gd name="connsiteY9" fmla="*/ 20658 h 152370"/>
              <a:gd name="connsiteX10" fmla="*/ 20657 w 137713"/>
              <a:gd name="connsiteY10" fmla="*/ 2882 h 152370"/>
              <a:gd name="connsiteX11" fmla="*/ 2882 w 137713"/>
              <a:gd name="connsiteY11" fmla="*/ 48190 h 152370"/>
              <a:gd name="connsiteX12" fmla="*/ 34469 w 137713"/>
              <a:gd name="connsiteY12" fmla="*/ 68839 h 1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3" h="152370">
                <a:moveTo>
                  <a:pt x="34469" y="68839"/>
                </a:moveTo>
                <a:cubicBezTo>
                  <a:pt x="48136" y="68821"/>
                  <a:pt x="60498" y="60716"/>
                  <a:pt x="65965" y="48190"/>
                </a:cubicBezTo>
                <a:lnTo>
                  <a:pt x="96416" y="48190"/>
                </a:lnTo>
                <a:cubicBezTo>
                  <a:pt x="104019" y="48190"/>
                  <a:pt x="110182" y="54353"/>
                  <a:pt x="110182" y="61956"/>
                </a:cubicBezTo>
                <a:lnTo>
                  <a:pt x="110182" y="152371"/>
                </a:lnTo>
                <a:cubicBezTo>
                  <a:pt x="117203" y="149784"/>
                  <a:pt x="124526" y="148107"/>
                  <a:pt x="131973" y="147380"/>
                </a:cubicBezTo>
                <a:cubicBezTo>
                  <a:pt x="133311" y="141246"/>
                  <a:pt x="135233" y="135253"/>
                  <a:pt x="137714" y="129485"/>
                </a:cubicBezTo>
                <a:lnTo>
                  <a:pt x="137714" y="61956"/>
                </a:lnTo>
                <a:cubicBezTo>
                  <a:pt x="137687" y="39158"/>
                  <a:pt x="119213" y="20684"/>
                  <a:pt x="96416" y="20658"/>
                </a:cubicBezTo>
                <a:lnTo>
                  <a:pt x="65965" y="20658"/>
                </a:lnTo>
                <a:cubicBezTo>
                  <a:pt x="58362" y="3237"/>
                  <a:pt x="38078" y="-4721"/>
                  <a:pt x="20657" y="2882"/>
                </a:cubicBezTo>
                <a:cubicBezTo>
                  <a:pt x="3237" y="10485"/>
                  <a:pt x="-4721" y="30769"/>
                  <a:pt x="2882" y="48190"/>
                </a:cubicBezTo>
                <a:cubicBezTo>
                  <a:pt x="8362" y="60746"/>
                  <a:pt x="20768" y="68856"/>
                  <a:pt x="34469" y="68839"/>
                </a:cubicBezTo>
                <a:close/>
              </a:path>
            </a:pathLst>
          </a:custGeom>
          <a:solidFill>
            <a:schemeClr val="bg1"/>
          </a:solidFill>
          <a:ln w="6846"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42D28CBE-6A20-43E5-BAE5-2C38135307DC}"/>
              </a:ext>
            </a:extLst>
          </p:cNvPr>
          <p:cNvSpPr/>
          <p:nvPr/>
        </p:nvSpPr>
        <p:spPr>
          <a:xfrm>
            <a:off x="9187970" y="1417710"/>
            <a:ext cx="135094" cy="144596"/>
          </a:xfrm>
          <a:custGeom>
            <a:avLst/>
            <a:gdLst>
              <a:gd name="connsiteX0" fmla="*/ 116262 w 135094"/>
              <a:gd name="connsiteY0" fmla="*/ 118985 h 144596"/>
              <a:gd name="connsiteX1" fmla="*/ 115416 w 135094"/>
              <a:gd name="connsiteY1" fmla="*/ 117065 h 144596"/>
              <a:gd name="connsiteX2" fmla="*/ 61956 w 135094"/>
              <a:gd name="connsiteY2" fmla="*/ 117065 h 144596"/>
              <a:gd name="connsiteX3" fmla="*/ 48190 w 135094"/>
              <a:gd name="connsiteY3" fmla="*/ 103299 h 144596"/>
              <a:gd name="connsiteX4" fmla="*/ 48190 w 135094"/>
              <a:gd name="connsiteY4" fmla="*/ 65966 h 144596"/>
              <a:gd name="connsiteX5" fmla="*/ 65966 w 135094"/>
              <a:gd name="connsiteY5" fmla="*/ 20658 h 144596"/>
              <a:gd name="connsiteX6" fmla="*/ 20658 w 135094"/>
              <a:gd name="connsiteY6" fmla="*/ 2882 h 144596"/>
              <a:gd name="connsiteX7" fmla="*/ 2882 w 135094"/>
              <a:gd name="connsiteY7" fmla="*/ 48190 h 144596"/>
              <a:gd name="connsiteX8" fmla="*/ 20658 w 135094"/>
              <a:gd name="connsiteY8" fmla="*/ 65966 h 144596"/>
              <a:gd name="connsiteX9" fmla="*/ 20658 w 135094"/>
              <a:gd name="connsiteY9" fmla="*/ 103299 h 144596"/>
              <a:gd name="connsiteX10" fmla="*/ 61956 w 135094"/>
              <a:gd name="connsiteY10" fmla="*/ 144597 h 144596"/>
              <a:gd name="connsiteX11" fmla="*/ 135094 w 135094"/>
              <a:gd name="connsiteY11" fmla="*/ 144597 h 144596"/>
              <a:gd name="connsiteX12" fmla="*/ 116262 w 135094"/>
              <a:gd name="connsiteY12" fmla="*/ 118985 h 1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094" h="144596">
                <a:moveTo>
                  <a:pt x="116262" y="118985"/>
                </a:moveTo>
                <a:cubicBezTo>
                  <a:pt x="115953" y="118345"/>
                  <a:pt x="115705" y="117698"/>
                  <a:pt x="115416" y="117065"/>
                </a:cubicBezTo>
                <a:lnTo>
                  <a:pt x="61956" y="117065"/>
                </a:lnTo>
                <a:cubicBezTo>
                  <a:pt x="54353" y="117065"/>
                  <a:pt x="48190" y="110902"/>
                  <a:pt x="48190" y="103299"/>
                </a:cubicBezTo>
                <a:lnTo>
                  <a:pt x="48190" y="65966"/>
                </a:lnTo>
                <a:cubicBezTo>
                  <a:pt x="65610" y="58363"/>
                  <a:pt x="73568" y="38078"/>
                  <a:pt x="65966" y="20658"/>
                </a:cubicBezTo>
                <a:cubicBezTo>
                  <a:pt x="58363" y="3237"/>
                  <a:pt x="38078" y="-4721"/>
                  <a:pt x="20658" y="2882"/>
                </a:cubicBezTo>
                <a:cubicBezTo>
                  <a:pt x="3238" y="10485"/>
                  <a:pt x="-4721" y="30769"/>
                  <a:pt x="2882" y="48190"/>
                </a:cubicBezTo>
                <a:cubicBezTo>
                  <a:pt x="6354" y="56144"/>
                  <a:pt x="12703" y="62494"/>
                  <a:pt x="20658" y="65966"/>
                </a:cubicBezTo>
                <a:lnTo>
                  <a:pt x="20658" y="103299"/>
                </a:lnTo>
                <a:cubicBezTo>
                  <a:pt x="20684" y="126096"/>
                  <a:pt x="39158" y="144570"/>
                  <a:pt x="61956" y="144597"/>
                </a:cubicBezTo>
                <a:lnTo>
                  <a:pt x="135094" y="144597"/>
                </a:lnTo>
                <a:cubicBezTo>
                  <a:pt x="127279" y="137305"/>
                  <a:pt x="120893" y="128619"/>
                  <a:pt x="116262" y="118985"/>
                </a:cubicBezTo>
                <a:close/>
              </a:path>
            </a:pathLst>
          </a:custGeom>
          <a:solidFill>
            <a:schemeClr val="bg1"/>
          </a:solidFill>
          <a:ln w="6846"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CE285D81-090C-44B0-B62D-03EA4594CE90}"/>
              </a:ext>
            </a:extLst>
          </p:cNvPr>
          <p:cNvSpPr/>
          <p:nvPr/>
        </p:nvSpPr>
        <p:spPr>
          <a:xfrm>
            <a:off x="9456406" y="1183688"/>
            <a:ext cx="68847" cy="156559"/>
          </a:xfrm>
          <a:custGeom>
            <a:avLst/>
            <a:gdLst>
              <a:gd name="connsiteX0" fmla="*/ 20658 w 68847"/>
              <a:gd name="connsiteY0" fmla="*/ 65965 h 156559"/>
              <a:gd name="connsiteX1" fmla="*/ 20658 w 68847"/>
              <a:gd name="connsiteY1" fmla="*/ 151700 h 156559"/>
              <a:gd name="connsiteX2" fmla="*/ 48190 w 68847"/>
              <a:gd name="connsiteY2" fmla="*/ 156559 h 156559"/>
              <a:gd name="connsiteX3" fmla="*/ 48190 w 68847"/>
              <a:gd name="connsiteY3" fmla="*/ 65965 h 156559"/>
              <a:gd name="connsiteX4" fmla="*/ 65966 w 68847"/>
              <a:gd name="connsiteY4" fmla="*/ 20658 h 156559"/>
              <a:gd name="connsiteX5" fmla="*/ 20658 w 68847"/>
              <a:gd name="connsiteY5" fmla="*/ 2882 h 156559"/>
              <a:gd name="connsiteX6" fmla="*/ 2882 w 68847"/>
              <a:gd name="connsiteY6" fmla="*/ 48189 h 156559"/>
              <a:gd name="connsiteX7" fmla="*/ 20658 w 68847"/>
              <a:gd name="connsiteY7" fmla="*/ 65965 h 1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47" h="156559">
                <a:moveTo>
                  <a:pt x="20658" y="65965"/>
                </a:moveTo>
                <a:lnTo>
                  <a:pt x="20658" y="151700"/>
                </a:lnTo>
                <a:cubicBezTo>
                  <a:pt x="30015" y="152041"/>
                  <a:pt x="39280" y="153677"/>
                  <a:pt x="48190" y="156559"/>
                </a:cubicBezTo>
                <a:lnTo>
                  <a:pt x="48190" y="65965"/>
                </a:lnTo>
                <a:cubicBezTo>
                  <a:pt x="65610" y="58363"/>
                  <a:pt x="73568" y="38078"/>
                  <a:pt x="65966" y="20658"/>
                </a:cubicBezTo>
                <a:cubicBezTo>
                  <a:pt x="58363" y="3238"/>
                  <a:pt x="38078" y="-4721"/>
                  <a:pt x="20658" y="2882"/>
                </a:cubicBezTo>
                <a:cubicBezTo>
                  <a:pt x="3237" y="10485"/>
                  <a:pt x="-4721" y="30769"/>
                  <a:pt x="2882" y="48189"/>
                </a:cubicBezTo>
                <a:cubicBezTo>
                  <a:pt x="6353" y="56144"/>
                  <a:pt x="12703" y="62494"/>
                  <a:pt x="20658" y="65965"/>
                </a:cubicBezTo>
                <a:close/>
              </a:path>
            </a:pathLst>
          </a:custGeom>
          <a:solidFill>
            <a:schemeClr val="bg1"/>
          </a:solidFill>
          <a:ln w="6846"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1C7339B-F5C6-4851-9222-2DA66173CD57}"/>
              </a:ext>
            </a:extLst>
          </p:cNvPr>
          <p:cNvSpPr/>
          <p:nvPr/>
        </p:nvSpPr>
        <p:spPr>
          <a:xfrm>
            <a:off x="9594075" y="1238752"/>
            <a:ext cx="144551" cy="155059"/>
          </a:xfrm>
          <a:custGeom>
            <a:avLst/>
            <a:gdLst>
              <a:gd name="connsiteX0" fmla="*/ 22439 w 144551"/>
              <a:gd name="connsiteY0" fmla="*/ 151136 h 155059"/>
              <a:gd name="connsiteX1" fmla="*/ 27532 w 144551"/>
              <a:gd name="connsiteY1" fmla="*/ 155059 h 155059"/>
              <a:gd name="connsiteX2" fmla="*/ 27532 w 144551"/>
              <a:gd name="connsiteY2" fmla="*/ 130831 h 155059"/>
              <a:gd name="connsiteX3" fmla="*/ 41298 w 144551"/>
              <a:gd name="connsiteY3" fmla="*/ 117065 h 155059"/>
              <a:gd name="connsiteX4" fmla="*/ 82596 w 144551"/>
              <a:gd name="connsiteY4" fmla="*/ 117065 h 155059"/>
              <a:gd name="connsiteX5" fmla="*/ 123894 w 144551"/>
              <a:gd name="connsiteY5" fmla="*/ 75767 h 155059"/>
              <a:gd name="connsiteX6" fmla="*/ 123894 w 144551"/>
              <a:gd name="connsiteY6" fmla="*/ 65966 h 155059"/>
              <a:gd name="connsiteX7" fmla="*/ 141670 w 144551"/>
              <a:gd name="connsiteY7" fmla="*/ 20658 h 155059"/>
              <a:gd name="connsiteX8" fmla="*/ 96362 w 144551"/>
              <a:gd name="connsiteY8" fmla="*/ 2882 h 155059"/>
              <a:gd name="connsiteX9" fmla="*/ 78586 w 144551"/>
              <a:gd name="connsiteY9" fmla="*/ 48190 h 155059"/>
              <a:gd name="connsiteX10" fmla="*/ 96362 w 144551"/>
              <a:gd name="connsiteY10" fmla="*/ 65966 h 155059"/>
              <a:gd name="connsiteX11" fmla="*/ 96362 w 144551"/>
              <a:gd name="connsiteY11" fmla="*/ 75767 h 155059"/>
              <a:gd name="connsiteX12" fmla="*/ 82596 w 144551"/>
              <a:gd name="connsiteY12" fmla="*/ 89533 h 155059"/>
              <a:gd name="connsiteX13" fmla="*/ 41298 w 144551"/>
              <a:gd name="connsiteY13" fmla="*/ 89533 h 155059"/>
              <a:gd name="connsiteX14" fmla="*/ 0 w 144551"/>
              <a:gd name="connsiteY14" fmla="*/ 130831 h 155059"/>
              <a:gd name="connsiteX15" fmla="*/ 0 w 144551"/>
              <a:gd name="connsiteY15" fmla="*/ 139889 h 155059"/>
              <a:gd name="connsiteX16" fmla="*/ 22439 w 144551"/>
              <a:gd name="connsiteY16" fmla="*/ 151136 h 1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551" h="155059">
                <a:moveTo>
                  <a:pt x="22439" y="151136"/>
                </a:moveTo>
                <a:cubicBezTo>
                  <a:pt x="24201" y="152375"/>
                  <a:pt x="25880" y="153710"/>
                  <a:pt x="27532" y="155059"/>
                </a:cubicBezTo>
                <a:lnTo>
                  <a:pt x="27532" y="130831"/>
                </a:lnTo>
                <a:cubicBezTo>
                  <a:pt x="27532" y="123228"/>
                  <a:pt x="33695" y="117065"/>
                  <a:pt x="41298" y="117065"/>
                </a:cubicBezTo>
                <a:lnTo>
                  <a:pt x="82596" y="117065"/>
                </a:lnTo>
                <a:cubicBezTo>
                  <a:pt x="105393" y="117038"/>
                  <a:pt x="123867" y="98564"/>
                  <a:pt x="123894" y="75767"/>
                </a:cubicBezTo>
                <a:lnTo>
                  <a:pt x="123894" y="65966"/>
                </a:lnTo>
                <a:cubicBezTo>
                  <a:pt x="141314" y="58363"/>
                  <a:pt x="149272" y="38078"/>
                  <a:pt x="141670" y="20658"/>
                </a:cubicBezTo>
                <a:cubicBezTo>
                  <a:pt x="134067" y="3237"/>
                  <a:pt x="113782" y="-4721"/>
                  <a:pt x="96362" y="2882"/>
                </a:cubicBezTo>
                <a:cubicBezTo>
                  <a:pt x="78942" y="10485"/>
                  <a:pt x="70984" y="30769"/>
                  <a:pt x="78586" y="48190"/>
                </a:cubicBezTo>
                <a:cubicBezTo>
                  <a:pt x="82058" y="56144"/>
                  <a:pt x="88407" y="62494"/>
                  <a:pt x="96362" y="65966"/>
                </a:cubicBezTo>
                <a:lnTo>
                  <a:pt x="96362" y="75767"/>
                </a:lnTo>
                <a:cubicBezTo>
                  <a:pt x="96362" y="83370"/>
                  <a:pt x="90199" y="89533"/>
                  <a:pt x="82596" y="89533"/>
                </a:cubicBezTo>
                <a:lnTo>
                  <a:pt x="41298" y="89533"/>
                </a:lnTo>
                <a:cubicBezTo>
                  <a:pt x="18499" y="89556"/>
                  <a:pt x="23" y="108032"/>
                  <a:pt x="0" y="130831"/>
                </a:cubicBezTo>
                <a:lnTo>
                  <a:pt x="0" y="139889"/>
                </a:lnTo>
                <a:cubicBezTo>
                  <a:pt x="7982" y="142537"/>
                  <a:pt x="15540" y="146326"/>
                  <a:pt x="22439" y="151136"/>
                </a:cubicBezTo>
                <a:close/>
              </a:path>
            </a:pathLst>
          </a:custGeom>
          <a:solidFill>
            <a:schemeClr val="bg1"/>
          </a:solidFill>
          <a:ln w="6846"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65E6A9FF-24A1-4482-97DA-FAEE7C568F8B}"/>
              </a:ext>
            </a:extLst>
          </p:cNvPr>
          <p:cNvSpPr/>
          <p:nvPr/>
        </p:nvSpPr>
        <p:spPr>
          <a:xfrm>
            <a:off x="9291215" y="1586108"/>
            <a:ext cx="144551" cy="148327"/>
          </a:xfrm>
          <a:custGeom>
            <a:avLst/>
            <a:gdLst>
              <a:gd name="connsiteX0" fmla="*/ 117019 w 144551"/>
              <a:gd name="connsiteY0" fmla="*/ 0 h 148327"/>
              <a:gd name="connsiteX1" fmla="*/ 117019 w 144551"/>
              <a:gd name="connsiteY1" fmla="*/ 17497 h 148327"/>
              <a:gd name="connsiteX2" fmla="*/ 103254 w 144551"/>
              <a:gd name="connsiteY2" fmla="*/ 31263 h 148327"/>
              <a:gd name="connsiteX3" fmla="*/ 61956 w 144551"/>
              <a:gd name="connsiteY3" fmla="*/ 31263 h 148327"/>
              <a:gd name="connsiteX4" fmla="*/ 20658 w 144551"/>
              <a:gd name="connsiteY4" fmla="*/ 72560 h 148327"/>
              <a:gd name="connsiteX5" fmla="*/ 20658 w 144551"/>
              <a:gd name="connsiteY5" fmla="*/ 82362 h 148327"/>
              <a:gd name="connsiteX6" fmla="*/ 2882 w 144551"/>
              <a:gd name="connsiteY6" fmla="*/ 127670 h 148327"/>
              <a:gd name="connsiteX7" fmla="*/ 48190 w 144551"/>
              <a:gd name="connsiteY7" fmla="*/ 145445 h 148327"/>
              <a:gd name="connsiteX8" fmla="*/ 65966 w 144551"/>
              <a:gd name="connsiteY8" fmla="*/ 100138 h 148327"/>
              <a:gd name="connsiteX9" fmla="*/ 48190 w 144551"/>
              <a:gd name="connsiteY9" fmla="*/ 82362 h 148327"/>
              <a:gd name="connsiteX10" fmla="*/ 48190 w 144551"/>
              <a:gd name="connsiteY10" fmla="*/ 72560 h 148327"/>
              <a:gd name="connsiteX11" fmla="*/ 61956 w 144551"/>
              <a:gd name="connsiteY11" fmla="*/ 58794 h 148327"/>
              <a:gd name="connsiteX12" fmla="*/ 103254 w 144551"/>
              <a:gd name="connsiteY12" fmla="*/ 58794 h 148327"/>
              <a:gd name="connsiteX13" fmla="*/ 144551 w 144551"/>
              <a:gd name="connsiteY13" fmla="*/ 17497 h 148327"/>
              <a:gd name="connsiteX14" fmla="*/ 144551 w 144551"/>
              <a:gd name="connsiteY14" fmla="*/ 0 h 14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551" h="148327">
                <a:moveTo>
                  <a:pt x="117019" y="0"/>
                </a:moveTo>
                <a:lnTo>
                  <a:pt x="117019" y="17497"/>
                </a:lnTo>
                <a:cubicBezTo>
                  <a:pt x="117019" y="25100"/>
                  <a:pt x="110856" y="31263"/>
                  <a:pt x="103254" y="31263"/>
                </a:cubicBezTo>
                <a:lnTo>
                  <a:pt x="61956" y="31263"/>
                </a:lnTo>
                <a:cubicBezTo>
                  <a:pt x="39157" y="31285"/>
                  <a:pt x="20680" y="49762"/>
                  <a:pt x="20658" y="72560"/>
                </a:cubicBezTo>
                <a:lnTo>
                  <a:pt x="20658" y="82362"/>
                </a:lnTo>
                <a:cubicBezTo>
                  <a:pt x="3237" y="89965"/>
                  <a:pt x="-4721" y="110250"/>
                  <a:pt x="2882" y="127670"/>
                </a:cubicBezTo>
                <a:cubicBezTo>
                  <a:pt x="10485" y="145090"/>
                  <a:pt x="30769" y="153048"/>
                  <a:pt x="48190" y="145445"/>
                </a:cubicBezTo>
                <a:cubicBezTo>
                  <a:pt x="65610" y="137843"/>
                  <a:pt x="73568" y="117558"/>
                  <a:pt x="65966" y="100138"/>
                </a:cubicBezTo>
                <a:cubicBezTo>
                  <a:pt x="62494" y="92183"/>
                  <a:pt x="56144" y="85834"/>
                  <a:pt x="48190" y="82362"/>
                </a:cubicBezTo>
                <a:lnTo>
                  <a:pt x="48190" y="72560"/>
                </a:lnTo>
                <a:cubicBezTo>
                  <a:pt x="48190" y="64958"/>
                  <a:pt x="54353" y="58794"/>
                  <a:pt x="61956" y="58794"/>
                </a:cubicBezTo>
                <a:lnTo>
                  <a:pt x="103254" y="58794"/>
                </a:lnTo>
                <a:cubicBezTo>
                  <a:pt x="126051" y="58768"/>
                  <a:pt x="144525" y="40294"/>
                  <a:pt x="144551" y="17497"/>
                </a:cubicBezTo>
                <a:lnTo>
                  <a:pt x="144551" y="0"/>
                </a:lnTo>
                <a:close/>
              </a:path>
            </a:pathLst>
          </a:custGeom>
          <a:solidFill>
            <a:schemeClr val="bg1"/>
          </a:solidFill>
          <a:ln w="6846"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54C0D3A-8F5C-4536-88F8-79DA5712AB09}"/>
              </a:ext>
            </a:extLst>
          </p:cNvPr>
          <p:cNvSpPr/>
          <p:nvPr/>
        </p:nvSpPr>
        <p:spPr>
          <a:xfrm>
            <a:off x="9687071" y="1438413"/>
            <a:ext cx="134196" cy="68838"/>
          </a:xfrm>
          <a:custGeom>
            <a:avLst/>
            <a:gdLst>
              <a:gd name="connsiteX0" fmla="*/ 99728 w 134196"/>
              <a:gd name="connsiteY0" fmla="*/ 0 h 68838"/>
              <a:gd name="connsiteX1" fmla="*/ 68231 w 134196"/>
              <a:gd name="connsiteY1" fmla="*/ 20649 h 68838"/>
              <a:gd name="connsiteX2" fmla="*/ 0 w 134196"/>
              <a:gd name="connsiteY2" fmla="*/ 20649 h 68838"/>
              <a:gd name="connsiteX3" fmla="*/ 19031 w 134196"/>
              <a:gd name="connsiteY3" fmla="*/ 48181 h 68838"/>
              <a:gd name="connsiteX4" fmla="*/ 68231 w 134196"/>
              <a:gd name="connsiteY4" fmla="*/ 48181 h 68838"/>
              <a:gd name="connsiteX5" fmla="*/ 113539 w 134196"/>
              <a:gd name="connsiteY5" fmla="*/ 65957 h 68838"/>
              <a:gd name="connsiteX6" fmla="*/ 131315 w 134196"/>
              <a:gd name="connsiteY6" fmla="*/ 20649 h 68838"/>
              <a:gd name="connsiteX7" fmla="*/ 99728 w 134196"/>
              <a:gd name="connsiteY7" fmla="*/ 0 h 6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196" h="68838">
                <a:moveTo>
                  <a:pt x="99728" y="0"/>
                </a:moveTo>
                <a:cubicBezTo>
                  <a:pt x="86060" y="18"/>
                  <a:pt x="73698" y="8123"/>
                  <a:pt x="68231" y="20649"/>
                </a:cubicBezTo>
                <a:lnTo>
                  <a:pt x="0" y="20649"/>
                </a:lnTo>
                <a:cubicBezTo>
                  <a:pt x="8379" y="28239"/>
                  <a:pt x="14892" y="37661"/>
                  <a:pt x="19031" y="48181"/>
                </a:cubicBezTo>
                <a:lnTo>
                  <a:pt x="68231" y="48181"/>
                </a:lnTo>
                <a:cubicBezTo>
                  <a:pt x="75834" y="65601"/>
                  <a:pt x="96119" y="73559"/>
                  <a:pt x="113539" y="65957"/>
                </a:cubicBezTo>
                <a:cubicBezTo>
                  <a:pt x="130959" y="58354"/>
                  <a:pt x="138917" y="38069"/>
                  <a:pt x="131315" y="20649"/>
                </a:cubicBezTo>
                <a:cubicBezTo>
                  <a:pt x="125835" y="8092"/>
                  <a:pt x="113428" y="-18"/>
                  <a:pt x="99728" y="0"/>
                </a:cubicBezTo>
                <a:close/>
              </a:path>
            </a:pathLst>
          </a:custGeom>
          <a:solidFill>
            <a:schemeClr val="bg1"/>
          </a:solidFill>
          <a:ln w="6846"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3B7D13A-5D57-4095-AAD6-74F976D0271A}"/>
              </a:ext>
            </a:extLst>
          </p:cNvPr>
          <p:cNvSpPr/>
          <p:nvPr/>
        </p:nvSpPr>
        <p:spPr>
          <a:xfrm>
            <a:off x="9621607" y="1585069"/>
            <a:ext cx="137713" cy="108023"/>
          </a:xfrm>
          <a:custGeom>
            <a:avLst/>
            <a:gdLst>
              <a:gd name="connsiteX0" fmla="*/ 103245 w 137713"/>
              <a:gd name="connsiteY0" fmla="*/ 39185 h 108023"/>
              <a:gd name="connsiteX1" fmla="*/ 71748 w 137713"/>
              <a:gd name="connsiteY1" fmla="*/ 59834 h 108023"/>
              <a:gd name="connsiteX2" fmla="*/ 41298 w 137713"/>
              <a:gd name="connsiteY2" fmla="*/ 59834 h 108023"/>
              <a:gd name="connsiteX3" fmla="*/ 27532 w 137713"/>
              <a:gd name="connsiteY3" fmla="*/ 46068 h 108023"/>
              <a:gd name="connsiteX4" fmla="*/ 27532 w 137713"/>
              <a:gd name="connsiteY4" fmla="*/ 0 h 108023"/>
              <a:gd name="connsiteX5" fmla="*/ 15631 w 137713"/>
              <a:gd name="connsiteY5" fmla="*/ 1039 h 108023"/>
              <a:gd name="connsiteX6" fmla="*/ 0 w 137713"/>
              <a:gd name="connsiteY6" fmla="*/ 1039 h 108023"/>
              <a:gd name="connsiteX7" fmla="*/ 0 w 137713"/>
              <a:gd name="connsiteY7" fmla="*/ 46068 h 108023"/>
              <a:gd name="connsiteX8" fmla="*/ 41298 w 137713"/>
              <a:gd name="connsiteY8" fmla="*/ 87366 h 108023"/>
              <a:gd name="connsiteX9" fmla="*/ 71748 w 137713"/>
              <a:gd name="connsiteY9" fmla="*/ 87366 h 108023"/>
              <a:gd name="connsiteX10" fmla="*/ 117056 w 137713"/>
              <a:gd name="connsiteY10" fmla="*/ 105142 h 108023"/>
              <a:gd name="connsiteX11" fmla="*/ 134832 w 137713"/>
              <a:gd name="connsiteY11" fmla="*/ 59834 h 108023"/>
              <a:gd name="connsiteX12" fmla="*/ 103245 w 137713"/>
              <a:gd name="connsiteY12" fmla="*/ 39185 h 10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3" h="108023">
                <a:moveTo>
                  <a:pt x="103245" y="39185"/>
                </a:moveTo>
                <a:cubicBezTo>
                  <a:pt x="89577" y="39203"/>
                  <a:pt x="77215" y="47307"/>
                  <a:pt x="71748" y="59834"/>
                </a:cubicBezTo>
                <a:lnTo>
                  <a:pt x="41298" y="59834"/>
                </a:lnTo>
                <a:cubicBezTo>
                  <a:pt x="33695" y="59834"/>
                  <a:pt x="27532" y="53671"/>
                  <a:pt x="27532" y="46068"/>
                </a:cubicBezTo>
                <a:lnTo>
                  <a:pt x="27532" y="0"/>
                </a:lnTo>
                <a:cubicBezTo>
                  <a:pt x="23600" y="668"/>
                  <a:pt x="19620" y="1015"/>
                  <a:pt x="15631" y="1039"/>
                </a:cubicBezTo>
                <a:lnTo>
                  <a:pt x="0" y="1039"/>
                </a:lnTo>
                <a:lnTo>
                  <a:pt x="0" y="46068"/>
                </a:lnTo>
                <a:cubicBezTo>
                  <a:pt x="27" y="68865"/>
                  <a:pt x="18501" y="87339"/>
                  <a:pt x="41298" y="87366"/>
                </a:cubicBezTo>
                <a:lnTo>
                  <a:pt x="71748" y="87366"/>
                </a:lnTo>
                <a:cubicBezTo>
                  <a:pt x="79351" y="104786"/>
                  <a:pt x="99636" y="112744"/>
                  <a:pt x="117056" y="105142"/>
                </a:cubicBezTo>
                <a:cubicBezTo>
                  <a:pt x="134476" y="97539"/>
                  <a:pt x="142435" y="77254"/>
                  <a:pt x="134832" y="59834"/>
                </a:cubicBezTo>
                <a:cubicBezTo>
                  <a:pt x="129352" y="47277"/>
                  <a:pt x="116945" y="39167"/>
                  <a:pt x="103245" y="39185"/>
                </a:cubicBezTo>
                <a:close/>
              </a:path>
            </a:pathLst>
          </a:custGeom>
          <a:solidFill>
            <a:schemeClr val="bg1"/>
          </a:solidFill>
          <a:ln w="6846"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B8539530-FBA1-456F-A553-775F23F2FC44}"/>
              </a:ext>
            </a:extLst>
          </p:cNvPr>
          <p:cNvSpPr/>
          <p:nvPr/>
        </p:nvSpPr>
        <p:spPr>
          <a:xfrm>
            <a:off x="9490821" y="1586108"/>
            <a:ext cx="68847" cy="168976"/>
          </a:xfrm>
          <a:custGeom>
            <a:avLst/>
            <a:gdLst>
              <a:gd name="connsiteX0" fmla="*/ 48190 w 68847"/>
              <a:gd name="connsiteY0" fmla="*/ 103011 h 168976"/>
              <a:gd name="connsiteX1" fmla="*/ 48190 w 68847"/>
              <a:gd name="connsiteY1" fmla="*/ 0 h 168976"/>
              <a:gd name="connsiteX2" fmla="*/ 20658 w 68847"/>
              <a:gd name="connsiteY2" fmla="*/ 0 h 168976"/>
              <a:gd name="connsiteX3" fmla="*/ 20658 w 68847"/>
              <a:gd name="connsiteY3" fmla="*/ 103011 h 168976"/>
              <a:gd name="connsiteX4" fmla="*/ 2882 w 68847"/>
              <a:gd name="connsiteY4" fmla="*/ 148319 h 168976"/>
              <a:gd name="connsiteX5" fmla="*/ 48190 w 68847"/>
              <a:gd name="connsiteY5" fmla="*/ 166094 h 168976"/>
              <a:gd name="connsiteX6" fmla="*/ 65966 w 68847"/>
              <a:gd name="connsiteY6" fmla="*/ 120787 h 168976"/>
              <a:gd name="connsiteX7" fmla="*/ 48190 w 68847"/>
              <a:gd name="connsiteY7" fmla="*/ 103011 h 16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47" h="168976">
                <a:moveTo>
                  <a:pt x="48190" y="103011"/>
                </a:moveTo>
                <a:lnTo>
                  <a:pt x="48190" y="0"/>
                </a:lnTo>
                <a:lnTo>
                  <a:pt x="20658" y="0"/>
                </a:lnTo>
                <a:lnTo>
                  <a:pt x="20658" y="103011"/>
                </a:lnTo>
                <a:cubicBezTo>
                  <a:pt x="3237" y="110614"/>
                  <a:pt x="-4721" y="130899"/>
                  <a:pt x="2882" y="148319"/>
                </a:cubicBezTo>
                <a:cubicBezTo>
                  <a:pt x="10485" y="165739"/>
                  <a:pt x="30769" y="173697"/>
                  <a:pt x="48190" y="166094"/>
                </a:cubicBezTo>
                <a:cubicBezTo>
                  <a:pt x="65610" y="158492"/>
                  <a:pt x="73568" y="138207"/>
                  <a:pt x="65966" y="120787"/>
                </a:cubicBezTo>
                <a:cubicBezTo>
                  <a:pt x="62494" y="112831"/>
                  <a:pt x="56144" y="106483"/>
                  <a:pt x="48190" y="103011"/>
                </a:cubicBezTo>
                <a:close/>
              </a:path>
            </a:pathLst>
          </a:custGeom>
          <a:solidFill>
            <a:schemeClr val="bg1"/>
          </a:solidFill>
          <a:ln w="6846"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1C3B8D0-8F4D-4884-B7EB-104F1F224C1B}"/>
              </a:ext>
            </a:extLst>
          </p:cNvPr>
          <p:cNvSpPr/>
          <p:nvPr/>
        </p:nvSpPr>
        <p:spPr>
          <a:xfrm>
            <a:off x="9316452" y="1355808"/>
            <a:ext cx="373918" cy="209661"/>
          </a:xfrm>
          <a:custGeom>
            <a:avLst/>
            <a:gdLst>
              <a:gd name="connsiteX0" fmla="*/ 320786 w 373918"/>
              <a:gd name="connsiteY0" fmla="*/ 104603 h 209661"/>
              <a:gd name="connsiteX1" fmla="*/ 316354 w 373918"/>
              <a:gd name="connsiteY1" fmla="*/ 104823 h 209661"/>
              <a:gd name="connsiteX2" fmla="*/ 316354 w 373918"/>
              <a:gd name="connsiteY2" fmla="*/ 104603 h 209661"/>
              <a:gd name="connsiteX3" fmla="*/ 288244 w 373918"/>
              <a:gd name="connsiteY3" fmla="*/ 50998 h 209661"/>
              <a:gd name="connsiteX4" fmla="*/ 227673 w 373918"/>
              <a:gd name="connsiteY4" fmla="*/ 42739 h 209661"/>
              <a:gd name="connsiteX5" fmla="*/ 138153 w 373918"/>
              <a:gd name="connsiteY5" fmla="*/ 2205 h 209661"/>
              <a:gd name="connsiteX6" fmla="*/ 76943 w 373918"/>
              <a:gd name="connsiteY6" fmla="*/ 78337 h 209661"/>
              <a:gd name="connsiteX7" fmla="*/ 76943 w 373918"/>
              <a:gd name="connsiteY7" fmla="*/ 79026 h 209661"/>
              <a:gd name="connsiteX8" fmla="*/ 13275 w 373918"/>
              <a:gd name="connsiteY8" fmla="*/ 104493 h 209661"/>
              <a:gd name="connsiteX9" fmla="*/ 6392 w 373918"/>
              <a:gd name="connsiteY9" fmla="*/ 171946 h 209661"/>
              <a:gd name="connsiteX10" fmla="*/ 63638 w 373918"/>
              <a:gd name="connsiteY10" fmla="*/ 209438 h 209661"/>
              <a:gd name="connsiteX11" fmla="*/ 84899 w 373918"/>
              <a:gd name="connsiteY11" fmla="*/ 209658 h 209661"/>
              <a:gd name="connsiteX12" fmla="*/ 320786 w 373918"/>
              <a:gd name="connsiteY12" fmla="*/ 209658 h 209661"/>
              <a:gd name="connsiteX13" fmla="*/ 373915 w 373918"/>
              <a:gd name="connsiteY13" fmla="*/ 157732 h 209661"/>
              <a:gd name="connsiteX14" fmla="*/ 321989 w 373918"/>
              <a:gd name="connsiteY14" fmla="*/ 104603 h 209661"/>
              <a:gd name="connsiteX15" fmla="*/ 320786 w 373918"/>
              <a:gd name="connsiteY15" fmla="*/ 104603 h 20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918" h="209661">
                <a:moveTo>
                  <a:pt x="320786" y="104603"/>
                </a:moveTo>
                <a:cubicBezTo>
                  <a:pt x="319305" y="104565"/>
                  <a:pt x="317824" y="104639"/>
                  <a:pt x="316354" y="104823"/>
                </a:cubicBezTo>
                <a:lnTo>
                  <a:pt x="316354" y="104603"/>
                </a:lnTo>
                <a:cubicBezTo>
                  <a:pt x="316316" y="83213"/>
                  <a:pt x="305817" y="63193"/>
                  <a:pt x="288244" y="50998"/>
                </a:cubicBezTo>
                <a:cubicBezTo>
                  <a:pt x="270545" y="38696"/>
                  <a:pt x="248020" y="35624"/>
                  <a:pt x="227673" y="42739"/>
                </a:cubicBezTo>
                <a:cubicBezTo>
                  <a:pt x="210587" y="10374"/>
                  <a:pt x="173748" y="-6306"/>
                  <a:pt x="138153" y="2205"/>
                </a:cubicBezTo>
                <a:cubicBezTo>
                  <a:pt x="102625" y="10415"/>
                  <a:pt x="77331" y="41875"/>
                  <a:pt x="76943" y="78337"/>
                </a:cubicBezTo>
                <a:lnTo>
                  <a:pt x="76943" y="79026"/>
                </a:lnTo>
                <a:cubicBezTo>
                  <a:pt x="52653" y="75170"/>
                  <a:pt x="28205" y="84949"/>
                  <a:pt x="13275" y="104493"/>
                </a:cubicBezTo>
                <a:cubicBezTo>
                  <a:pt x="-1501" y="123902"/>
                  <a:pt x="-4159" y="149952"/>
                  <a:pt x="6392" y="171946"/>
                </a:cubicBezTo>
                <a:cubicBezTo>
                  <a:pt x="17094" y="194049"/>
                  <a:pt x="39100" y="208461"/>
                  <a:pt x="63638" y="209438"/>
                </a:cubicBezTo>
                <a:lnTo>
                  <a:pt x="84899" y="209658"/>
                </a:lnTo>
                <a:lnTo>
                  <a:pt x="320786" y="209658"/>
                </a:lnTo>
                <a:cubicBezTo>
                  <a:pt x="349797" y="209990"/>
                  <a:pt x="373583" y="186742"/>
                  <a:pt x="373915" y="157732"/>
                </a:cubicBezTo>
                <a:cubicBezTo>
                  <a:pt x="374247" y="128722"/>
                  <a:pt x="350999" y="104935"/>
                  <a:pt x="321989" y="104603"/>
                </a:cubicBezTo>
                <a:cubicBezTo>
                  <a:pt x="321588" y="104598"/>
                  <a:pt x="321187" y="104598"/>
                  <a:pt x="320786" y="104603"/>
                </a:cubicBezTo>
                <a:close/>
              </a:path>
            </a:pathLst>
          </a:custGeom>
          <a:solidFill>
            <a:schemeClr val="accent3"/>
          </a:solidFill>
          <a:ln w="6846" cap="flat">
            <a:noFill/>
            <a:prstDash val="solid"/>
            <a:miter/>
          </a:ln>
        </p:spPr>
        <p:txBody>
          <a:bodyPr rtlCol="0" anchor="ctr"/>
          <a:lstStyle/>
          <a:p>
            <a:endParaRPr lang="en-GB"/>
          </a:p>
        </p:txBody>
      </p:sp>
    </p:spTree>
    <p:extLst>
      <p:ext uri="{BB962C8B-B14F-4D97-AF65-F5344CB8AC3E}">
        <p14:creationId xmlns:p14="http://schemas.microsoft.com/office/powerpoint/2010/main" val="35905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CC09B5-C7FB-BA4D-B040-742FF464EDC0}"/>
              </a:ext>
            </a:extLst>
          </p:cNvPr>
          <p:cNvSpPr txBox="1"/>
          <p:nvPr/>
        </p:nvSpPr>
        <p:spPr>
          <a:xfrm>
            <a:off x="403726" y="452363"/>
            <a:ext cx="6417357" cy="523220"/>
          </a:xfrm>
          <a:prstGeom prst="rect">
            <a:avLst/>
          </a:prstGeom>
          <a:noFill/>
        </p:spPr>
        <p:txBody>
          <a:bodyPr wrap="square" rtlCol="0">
            <a:spAutoFit/>
          </a:bodyPr>
          <a:lstStyle/>
          <a:p>
            <a:r>
              <a:rPr lang="en-GB" sz="2800" dirty="0">
                <a:solidFill>
                  <a:schemeClr val="bg1"/>
                </a:solidFill>
                <a:latin typeface="+mj-lt"/>
              </a:rPr>
              <a:t>Mapping the digital possibilities</a:t>
            </a:r>
          </a:p>
        </p:txBody>
      </p:sp>
      <p:cxnSp>
        <p:nvCxnSpPr>
          <p:cNvPr id="48" name="Straight Connector 47">
            <a:extLst>
              <a:ext uri="{FF2B5EF4-FFF2-40B4-BE49-F238E27FC236}">
                <a16:creationId xmlns:a16="http://schemas.microsoft.com/office/drawing/2014/main" id="{600330D0-A80D-5C4A-BBBA-ECA7797D18A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9AFE78F-A178-F84E-84F2-6FE8838CEB27}"/>
              </a:ext>
            </a:extLst>
          </p:cNvPr>
          <p:cNvSpPr txBox="1"/>
          <p:nvPr/>
        </p:nvSpPr>
        <p:spPr>
          <a:xfrm>
            <a:off x="1953015" y="2125920"/>
            <a:ext cx="178972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Customer Experience</a:t>
            </a:r>
          </a:p>
        </p:txBody>
      </p:sp>
      <p:sp>
        <p:nvSpPr>
          <p:cNvPr id="50" name="TextBox 49">
            <a:extLst>
              <a:ext uri="{FF2B5EF4-FFF2-40B4-BE49-F238E27FC236}">
                <a16:creationId xmlns:a16="http://schemas.microsoft.com/office/drawing/2014/main" id="{0023AA98-37E8-8740-9573-5DF9F1FD46C0}"/>
              </a:ext>
            </a:extLst>
          </p:cNvPr>
          <p:cNvSpPr txBox="1"/>
          <p:nvPr/>
        </p:nvSpPr>
        <p:spPr>
          <a:xfrm>
            <a:off x="3886546"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Trust &amp; Compliance</a:t>
            </a:r>
          </a:p>
        </p:txBody>
      </p:sp>
      <p:sp>
        <p:nvSpPr>
          <p:cNvPr id="51" name="TextBox 50">
            <a:extLst>
              <a:ext uri="{FF2B5EF4-FFF2-40B4-BE49-F238E27FC236}">
                <a16:creationId xmlns:a16="http://schemas.microsoft.com/office/drawing/2014/main" id="{763BC881-8AFA-0C4F-B2C5-06FFEC58B5AE}"/>
              </a:ext>
            </a:extLst>
          </p:cNvPr>
          <p:cNvSpPr txBox="1"/>
          <p:nvPr/>
        </p:nvSpPr>
        <p:spPr>
          <a:xfrm>
            <a:off x="5483696" y="2125441"/>
            <a:ext cx="1106764"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Innovation</a:t>
            </a:r>
          </a:p>
        </p:txBody>
      </p:sp>
      <p:sp>
        <p:nvSpPr>
          <p:cNvPr id="52" name="TextBox 51">
            <a:extLst>
              <a:ext uri="{FF2B5EF4-FFF2-40B4-BE49-F238E27FC236}">
                <a16:creationId xmlns:a16="http://schemas.microsoft.com/office/drawing/2014/main" id="{F124BC61-7CB3-EA43-8826-8676AC9E7F8A}"/>
              </a:ext>
            </a:extLst>
          </p:cNvPr>
          <p:cNvSpPr txBox="1"/>
          <p:nvPr/>
        </p:nvSpPr>
        <p:spPr>
          <a:xfrm>
            <a:off x="8375471"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Profitability</a:t>
            </a:r>
          </a:p>
        </p:txBody>
      </p:sp>
      <p:sp>
        <p:nvSpPr>
          <p:cNvPr id="29" name="TextBox 28">
            <a:extLst>
              <a:ext uri="{FF2B5EF4-FFF2-40B4-BE49-F238E27FC236}">
                <a16:creationId xmlns:a16="http://schemas.microsoft.com/office/drawing/2014/main" id="{7D7AF779-52E2-E849-AF70-6FA1404ED13D}"/>
              </a:ext>
            </a:extLst>
          </p:cNvPr>
          <p:cNvSpPr txBox="1"/>
          <p:nvPr/>
        </p:nvSpPr>
        <p:spPr>
          <a:xfrm>
            <a:off x="3529649" y="3074666"/>
            <a:ext cx="2156963" cy="738664"/>
          </a:xfrm>
          <a:prstGeom prst="rect">
            <a:avLst/>
          </a:prstGeom>
          <a:noFill/>
        </p:spPr>
        <p:txBody>
          <a:bodyPr wrap="square" rtlCol="0">
            <a:spAutoFit/>
          </a:bodyPr>
          <a:lstStyle/>
          <a:p>
            <a:pPr algn="ctr"/>
            <a:r>
              <a:rPr lang="en-GB" sz="1400" dirty="0">
                <a:solidFill>
                  <a:schemeClr val="bg1"/>
                </a:solidFill>
              </a:rPr>
              <a:t>Intelligent operations for efficiency &amp; resilience</a:t>
            </a:r>
          </a:p>
        </p:txBody>
      </p:sp>
      <p:sp>
        <p:nvSpPr>
          <p:cNvPr id="31" name="TextBox 30">
            <a:extLst>
              <a:ext uri="{FF2B5EF4-FFF2-40B4-BE49-F238E27FC236}">
                <a16:creationId xmlns:a16="http://schemas.microsoft.com/office/drawing/2014/main" id="{57D58B07-1858-1140-AB20-44B7BD8F29CC}"/>
              </a:ext>
            </a:extLst>
          </p:cNvPr>
          <p:cNvSpPr txBox="1"/>
          <p:nvPr/>
        </p:nvSpPr>
        <p:spPr>
          <a:xfrm>
            <a:off x="6351287" y="3066688"/>
            <a:ext cx="1956441" cy="738664"/>
          </a:xfrm>
          <a:prstGeom prst="rect">
            <a:avLst/>
          </a:prstGeom>
          <a:noFill/>
        </p:spPr>
        <p:txBody>
          <a:bodyPr wrap="square" rtlCol="0">
            <a:spAutoFit/>
          </a:bodyPr>
          <a:lstStyle/>
          <a:p>
            <a:pPr algn="ctr"/>
            <a:r>
              <a:rPr lang="en-GB" sz="1400" dirty="0">
                <a:solidFill>
                  <a:schemeClr val="bg1"/>
                </a:solidFill>
              </a:rPr>
              <a:t>Secure operations for trust in an open finance world</a:t>
            </a:r>
          </a:p>
        </p:txBody>
      </p:sp>
      <p:sp>
        <p:nvSpPr>
          <p:cNvPr id="32" name="TextBox 31">
            <a:extLst>
              <a:ext uri="{FF2B5EF4-FFF2-40B4-BE49-F238E27FC236}">
                <a16:creationId xmlns:a16="http://schemas.microsoft.com/office/drawing/2014/main" id="{FCA43CB9-606C-D845-979B-8C59C1207D5E}"/>
              </a:ext>
            </a:extLst>
          </p:cNvPr>
          <p:cNvSpPr txBox="1"/>
          <p:nvPr/>
        </p:nvSpPr>
        <p:spPr>
          <a:xfrm>
            <a:off x="9204350" y="3055507"/>
            <a:ext cx="1400819" cy="738664"/>
          </a:xfrm>
          <a:prstGeom prst="rect">
            <a:avLst/>
          </a:prstGeom>
          <a:noFill/>
        </p:spPr>
        <p:txBody>
          <a:bodyPr wrap="square" rtlCol="0">
            <a:spAutoFit/>
          </a:bodyPr>
          <a:lstStyle/>
          <a:p>
            <a:pPr algn="ctr"/>
            <a:r>
              <a:rPr lang="en-GB" sz="1400" dirty="0">
                <a:solidFill>
                  <a:schemeClr val="bg1"/>
                </a:solidFill>
              </a:rPr>
              <a:t>IT cost control for profitability</a:t>
            </a:r>
          </a:p>
        </p:txBody>
      </p:sp>
      <p:cxnSp>
        <p:nvCxnSpPr>
          <p:cNvPr id="22" name="Straight Connector 21">
            <a:extLst>
              <a:ext uri="{FF2B5EF4-FFF2-40B4-BE49-F238E27FC236}">
                <a16:creationId xmlns:a16="http://schemas.microsoft.com/office/drawing/2014/main" id="{C06E88A6-981D-9E41-B00F-A68D8028EFC6}"/>
              </a:ext>
            </a:extLst>
          </p:cNvPr>
          <p:cNvCxnSpPr>
            <a:cxnSpLocks/>
          </p:cNvCxnSpPr>
          <p:nvPr/>
        </p:nvCxnSpPr>
        <p:spPr>
          <a:xfrm>
            <a:off x="218697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BF1A0EC-6B27-3B43-B037-0048C696704E}"/>
              </a:ext>
            </a:extLst>
          </p:cNvPr>
          <p:cNvSpPr/>
          <p:nvPr/>
        </p:nvSpPr>
        <p:spPr>
          <a:xfrm>
            <a:off x="2132973"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8BBA52-78A9-3A4B-8FDC-01454B4136F5}"/>
              </a:ext>
            </a:extLst>
          </p:cNvPr>
          <p:cNvCxnSpPr/>
          <p:nvPr/>
        </p:nvCxnSpPr>
        <p:spPr>
          <a:xfrm>
            <a:off x="2178243" y="2563036"/>
            <a:ext cx="7693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4646-9AFA-E341-AC36-7357484E09EA}"/>
              </a:ext>
            </a:extLst>
          </p:cNvPr>
          <p:cNvCxnSpPr>
            <a:cxnSpLocks/>
          </p:cNvCxnSpPr>
          <p:nvPr/>
        </p:nvCxnSpPr>
        <p:spPr>
          <a:xfrm>
            <a:off x="4598782"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E9D4B6-1BDC-C84B-992C-83C556586A8E}"/>
              </a:ext>
            </a:extLst>
          </p:cNvPr>
          <p:cNvCxnSpPr>
            <a:cxnSpLocks/>
          </p:cNvCxnSpPr>
          <p:nvPr/>
        </p:nvCxnSpPr>
        <p:spPr>
          <a:xfrm>
            <a:off x="7244806"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804EC7-560B-4A44-880E-EB3BF56B428F}"/>
              </a:ext>
            </a:extLst>
          </p:cNvPr>
          <p:cNvCxnSpPr>
            <a:cxnSpLocks/>
          </p:cNvCxnSpPr>
          <p:nvPr/>
        </p:nvCxnSpPr>
        <p:spPr>
          <a:xfrm>
            <a:off x="987343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BBD2043-960B-DF4D-8B98-171C8DDBBA34}"/>
              </a:ext>
            </a:extLst>
          </p:cNvPr>
          <p:cNvSpPr txBox="1"/>
          <p:nvPr/>
        </p:nvSpPr>
        <p:spPr>
          <a:xfrm>
            <a:off x="1146022" y="3037448"/>
            <a:ext cx="2064442" cy="738664"/>
          </a:xfrm>
          <a:prstGeom prst="rect">
            <a:avLst/>
          </a:prstGeom>
          <a:noFill/>
        </p:spPr>
        <p:txBody>
          <a:bodyPr wrap="square" rtlCol="0">
            <a:spAutoFit/>
          </a:bodyPr>
          <a:lstStyle/>
          <a:p>
            <a:pPr algn="ctr"/>
            <a:r>
              <a:rPr lang="en-GB" sz="1400" dirty="0">
                <a:solidFill>
                  <a:schemeClr val="bg1"/>
                </a:solidFill>
              </a:rPr>
              <a:t>Cloud-first for innovation &amp; customer experience</a:t>
            </a:r>
          </a:p>
        </p:txBody>
      </p:sp>
      <p:sp>
        <p:nvSpPr>
          <p:cNvPr id="64" name="Oval 63">
            <a:extLst>
              <a:ext uri="{FF2B5EF4-FFF2-40B4-BE49-F238E27FC236}">
                <a16:creationId xmlns:a16="http://schemas.microsoft.com/office/drawing/2014/main" id="{EBF29E8A-A7C5-E24F-8DC0-D4B35A74D478}"/>
              </a:ext>
            </a:extLst>
          </p:cNvPr>
          <p:cNvSpPr/>
          <p:nvPr/>
        </p:nvSpPr>
        <p:spPr>
          <a:xfrm>
            <a:off x="4545569"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7CD1F5-84AF-8E47-B44E-E4786EA255D6}"/>
              </a:ext>
            </a:extLst>
          </p:cNvPr>
          <p:cNvSpPr/>
          <p:nvPr/>
        </p:nvSpPr>
        <p:spPr>
          <a:xfrm>
            <a:off x="7201118"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BD6C0F3-EA2F-FE48-8B06-46E04F2695C0}"/>
              </a:ext>
            </a:extLst>
          </p:cNvPr>
          <p:cNvSpPr/>
          <p:nvPr/>
        </p:nvSpPr>
        <p:spPr>
          <a:xfrm>
            <a:off x="9812557"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5E7A1B-B219-3344-9DDD-09852FA31912}"/>
              </a:ext>
            </a:extLst>
          </p:cNvPr>
          <p:cNvCxnSpPr>
            <a:cxnSpLocks/>
          </p:cNvCxnSpPr>
          <p:nvPr/>
        </p:nvCxnSpPr>
        <p:spPr>
          <a:xfrm>
            <a:off x="4616237"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B4D0B61-8BF7-6740-A807-394A3D2B9B50}"/>
              </a:ext>
            </a:extLst>
          </p:cNvPr>
          <p:cNvCxnSpPr>
            <a:cxnSpLocks/>
          </p:cNvCxnSpPr>
          <p:nvPr/>
        </p:nvCxnSpPr>
        <p:spPr>
          <a:xfrm>
            <a:off x="7276284"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78AE42-5F1C-A34F-8E2C-993145747608}"/>
              </a:ext>
            </a:extLst>
          </p:cNvPr>
          <p:cNvCxnSpPr>
            <a:cxnSpLocks/>
          </p:cNvCxnSpPr>
          <p:nvPr/>
        </p:nvCxnSpPr>
        <p:spPr>
          <a:xfrm>
            <a:off x="2199920" y="3820552"/>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E77E44-08D1-F54F-A8A6-3208D651C875}"/>
              </a:ext>
            </a:extLst>
          </p:cNvPr>
          <p:cNvCxnSpPr>
            <a:cxnSpLocks/>
          </p:cNvCxnSpPr>
          <p:nvPr/>
        </p:nvCxnSpPr>
        <p:spPr>
          <a:xfrm>
            <a:off x="9878455" y="3825435"/>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5C2E1E3-AAD2-0141-9776-8AB7859680A5}"/>
              </a:ext>
            </a:extLst>
          </p:cNvPr>
          <p:cNvSpPr txBox="1"/>
          <p:nvPr/>
        </p:nvSpPr>
        <p:spPr>
          <a:xfrm>
            <a:off x="3851592" y="4983490"/>
            <a:ext cx="1529289" cy="515077"/>
          </a:xfrm>
          <a:prstGeom prst="rect">
            <a:avLst/>
          </a:prstGeom>
          <a:noFill/>
        </p:spPr>
        <p:txBody>
          <a:bodyPr wrap="square" rtlCol="0">
            <a:spAutoFit/>
          </a:bodyPr>
          <a:lstStyle/>
          <a:p>
            <a:pPr algn="ctr">
              <a:lnSpc>
                <a:spcPts val="1680"/>
              </a:lnSpc>
              <a:spcAft>
                <a:spcPts val="300"/>
              </a:spcAft>
            </a:pPr>
            <a:r>
              <a:rPr lang="en-GB" sz="1400" dirty="0">
                <a:solidFill>
                  <a:schemeClr val="bg1"/>
                </a:solidFill>
                <a:cs typeface="Futura Medium" panose="020B0602020204020303" pitchFamily="34" charset="-79"/>
              </a:rPr>
              <a:t>Digital workspace</a:t>
            </a:r>
          </a:p>
        </p:txBody>
      </p:sp>
      <p:sp>
        <p:nvSpPr>
          <p:cNvPr id="87" name="TextBox 86">
            <a:extLst>
              <a:ext uri="{FF2B5EF4-FFF2-40B4-BE49-F238E27FC236}">
                <a16:creationId xmlns:a16="http://schemas.microsoft.com/office/drawing/2014/main" id="{82290C58-4BF7-E648-886A-F2A67B5D9391}"/>
              </a:ext>
            </a:extLst>
          </p:cNvPr>
          <p:cNvSpPr txBox="1"/>
          <p:nvPr/>
        </p:nvSpPr>
        <p:spPr>
          <a:xfrm>
            <a:off x="6672880" y="4966784"/>
            <a:ext cx="1206807"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Cyber security</a:t>
            </a:r>
          </a:p>
        </p:txBody>
      </p:sp>
      <p:sp>
        <p:nvSpPr>
          <p:cNvPr id="88" name="TextBox 87">
            <a:extLst>
              <a:ext uri="{FF2B5EF4-FFF2-40B4-BE49-F238E27FC236}">
                <a16:creationId xmlns:a16="http://schemas.microsoft.com/office/drawing/2014/main" id="{474CD7A6-E264-894E-A54D-94EC422D3E55}"/>
              </a:ext>
            </a:extLst>
          </p:cNvPr>
          <p:cNvSpPr txBox="1"/>
          <p:nvPr/>
        </p:nvSpPr>
        <p:spPr>
          <a:xfrm>
            <a:off x="1402441" y="4974419"/>
            <a:ext cx="1628065"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Hybrid infrastructure</a:t>
            </a:r>
          </a:p>
        </p:txBody>
      </p:sp>
      <p:pic>
        <p:nvPicPr>
          <p:cNvPr id="5" name="Picture 4">
            <a:extLst>
              <a:ext uri="{FF2B5EF4-FFF2-40B4-BE49-F238E27FC236}">
                <a16:creationId xmlns:a16="http://schemas.microsoft.com/office/drawing/2014/main" id="{0E5EF0FD-F400-AA4E-8115-CFE5BB3AE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5463" y="1475288"/>
            <a:ext cx="433832" cy="519176"/>
          </a:xfrm>
          <a:prstGeom prst="rect">
            <a:avLst/>
          </a:prstGeom>
        </p:spPr>
      </p:pic>
      <p:pic>
        <p:nvPicPr>
          <p:cNvPr id="7" name="Picture 6">
            <a:extLst>
              <a:ext uri="{FF2B5EF4-FFF2-40B4-BE49-F238E27FC236}">
                <a16:creationId xmlns:a16="http://schemas.microsoft.com/office/drawing/2014/main" id="{626629C4-782C-4C47-AA5C-539895F085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58943" y="1353622"/>
            <a:ext cx="342519" cy="640842"/>
          </a:xfrm>
          <a:prstGeom prst="rect">
            <a:avLst/>
          </a:prstGeom>
        </p:spPr>
      </p:pic>
      <p:pic>
        <p:nvPicPr>
          <p:cNvPr id="53" name="Picture 52">
            <a:extLst>
              <a:ext uri="{FF2B5EF4-FFF2-40B4-BE49-F238E27FC236}">
                <a16:creationId xmlns:a16="http://schemas.microsoft.com/office/drawing/2014/main" id="{32C29771-8D19-584D-94BC-FCDAB8018D1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77944" y="4271444"/>
            <a:ext cx="460375" cy="552450"/>
          </a:xfrm>
          <a:prstGeom prst="rect">
            <a:avLst/>
          </a:prstGeom>
        </p:spPr>
      </p:pic>
      <p:pic>
        <p:nvPicPr>
          <p:cNvPr id="54" name="Picture 53">
            <a:extLst>
              <a:ext uri="{FF2B5EF4-FFF2-40B4-BE49-F238E27FC236}">
                <a16:creationId xmlns:a16="http://schemas.microsoft.com/office/drawing/2014/main" id="{6F16757B-7A3B-1F49-90DF-F8DA49C392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95756" y="4286642"/>
            <a:ext cx="444500" cy="522732"/>
          </a:xfrm>
          <a:prstGeom prst="rect">
            <a:avLst/>
          </a:prstGeom>
        </p:spPr>
      </p:pic>
      <p:pic>
        <p:nvPicPr>
          <p:cNvPr id="55" name="Picture 54">
            <a:extLst>
              <a:ext uri="{FF2B5EF4-FFF2-40B4-BE49-F238E27FC236}">
                <a16:creationId xmlns:a16="http://schemas.microsoft.com/office/drawing/2014/main" id="{7EE10A79-F5E4-394E-BF9F-66D0AD1952F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53015" y="4304042"/>
            <a:ext cx="490728" cy="490728"/>
          </a:xfrm>
          <a:prstGeom prst="rect">
            <a:avLst/>
          </a:prstGeom>
        </p:spPr>
      </p:pic>
      <p:pic>
        <p:nvPicPr>
          <p:cNvPr id="56" name="Picture 55">
            <a:extLst>
              <a:ext uri="{FF2B5EF4-FFF2-40B4-BE49-F238E27FC236}">
                <a16:creationId xmlns:a16="http://schemas.microsoft.com/office/drawing/2014/main" id="{0B893460-AF7D-0E4E-9351-9F1652E858C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8874" y="4378530"/>
            <a:ext cx="483616" cy="387604"/>
          </a:xfrm>
          <a:prstGeom prst="rect">
            <a:avLst/>
          </a:prstGeom>
        </p:spPr>
      </p:pic>
      <p:sp>
        <p:nvSpPr>
          <p:cNvPr id="63" name="TextBox 62">
            <a:extLst>
              <a:ext uri="{FF2B5EF4-FFF2-40B4-BE49-F238E27FC236}">
                <a16:creationId xmlns:a16="http://schemas.microsoft.com/office/drawing/2014/main" id="{4BE14A03-5A3B-9642-B0A0-7A614A27DEC5}"/>
              </a:ext>
            </a:extLst>
          </p:cNvPr>
          <p:cNvSpPr txBox="1"/>
          <p:nvPr/>
        </p:nvSpPr>
        <p:spPr>
          <a:xfrm>
            <a:off x="9059400" y="4935947"/>
            <a:ext cx="1628065" cy="553549"/>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IT</a:t>
            </a:r>
          </a:p>
          <a:p>
            <a:pPr algn="ctr">
              <a:lnSpc>
                <a:spcPts val="1680"/>
              </a:lnSpc>
              <a:spcAft>
                <a:spcPts val="300"/>
              </a:spcAft>
            </a:pPr>
            <a:r>
              <a:rPr lang="en-GB" sz="1400">
                <a:solidFill>
                  <a:schemeClr val="bg1"/>
                </a:solidFill>
                <a:cs typeface="Futura Medium" panose="020B0602020204020303" pitchFamily="34" charset="-79"/>
              </a:rPr>
              <a:t>intelligence</a:t>
            </a:r>
          </a:p>
        </p:txBody>
      </p:sp>
      <p:sp>
        <p:nvSpPr>
          <p:cNvPr id="8" name="TextBox 7">
            <a:extLst>
              <a:ext uri="{FF2B5EF4-FFF2-40B4-BE49-F238E27FC236}">
                <a16:creationId xmlns:a16="http://schemas.microsoft.com/office/drawing/2014/main" id="{4CB220F1-058F-41D4-BF86-F7D446535E7F}"/>
              </a:ext>
            </a:extLst>
          </p:cNvPr>
          <p:cNvSpPr txBox="1"/>
          <p:nvPr/>
        </p:nvSpPr>
        <p:spPr>
          <a:xfrm>
            <a:off x="6976658" y="2125441"/>
            <a:ext cx="1106764"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Efficiency</a:t>
            </a:r>
          </a:p>
        </p:txBody>
      </p:sp>
      <p:grpSp>
        <p:nvGrpSpPr>
          <p:cNvPr id="71" name="Picture 17" descr="Exponential Graph">
            <a:extLst>
              <a:ext uri="{FF2B5EF4-FFF2-40B4-BE49-F238E27FC236}">
                <a16:creationId xmlns:a16="http://schemas.microsoft.com/office/drawing/2014/main" id="{BF393B9F-F1AD-46F2-B374-BE8C2F80F0CF}"/>
              </a:ext>
            </a:extLst>
          </p:cNvPr>
          <p:cNvGrpSpPr/>
          <p:nvPr/>
        </p:nvGrpSpPr>
        <p:grpSpPr>
          <a:xfrm>
            <a:off x="8834115" y="1481232"/>
            <a:ext cx="612000" cy="612000"/>
            <a:chOff x="1542643" y="3105688"/>
            <a:chExt cx="612000" cy="612000"/>
          </a:xfrm>
        </p:grpSpPr>
        <p:sp>
          <p:nvSpPr>
            <p:cNvPr id="72" name="Freeform: Shape 71">
              <a:extLst>
                <a:ext uri="{FF2B5EF4-FFF2-40B4-BE49-F238E27FC236}">
                  <a16:creationId xmlns:a16="http://schemas.microsoft.com/office/drawing/2014/main" id="{E5F0D6F0-5415-4B44-A18D-46CE612A6463}"/>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4E018285-03ED-4AF0-B7AA-C82E7DA510F0}"/>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chemeClr val="bg2"/>
            </a:solidFill>
            <a:ln w="6350" cap="flat">
              <a:solidFill>
                <a:schemeClr val="bg2"/>
              </a:solidFill>
              <a:prstDash val="solid"/>
              <a:miter/>
            </a:ln>
          </p:spPr>
          <p:txBody>
            <a:bodyPr rtlCol="0" anchor="ctr"/>
            <a:lstStyle/>
            <a:p>
              <a:endParaRPr lang="en-GB"/>
            </a:p>
          </p:txBody>
        </p:sp>
      </p:grpSp>
      <p:grpSp>
        <p:nvGrpSpPr>
          <p:cNvPr id="26" name="Graphic 24" descr="Gears">
            <a:extLst>
              <a:ext uri="{FF2B5EF4-FFF2-40B4-BE49-F238E27FC236}">
                <a16:creationId xmlns:a16="http://schemas.microsoft.com/office/drawing/2014/main" id="{5C32D0A8-10D3-41D9-AE1F-96AF6082CEB1}"/>
              </a:ext>
            </a:extLst>
          </p:cNvPr>
          <p:cNvGrpSpPr/>
          <p:nvPr/>
        </p:nvGrpSpPr>
        <p:grpSpPr>
          <a:xfrm>
            <a:off x="7334439" y="1521064"/>
            <a:ext cx="391199" cy="473400"/>
            <a:chOff x="7334439" y="1545734"/>
            <a:chExt cx="391199" cy="473400"/>
          </a:xfrm>
          <a:solidFill>
            <a:srgbClr val="FFFFFF"/>
          </a:solidFill>
        </p:grpSpPr>
        <p:sp>
          <p:nvSpPr>
            <p:cNvPr id="27" name="Freeform: Shape 26">
              <a:extLst>
                <a:ext uri="{FF2B5EF4-FFF2-40B4-BE49-F238E27FC236}">
                  <a16:creationId xmlns:a16="http://schemas.microsoft.com/office/drawing/2014/main" id="{586FFED8-A413-48A9-8783-BB4533B7DAEC}"/>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chemeClr val="bg2"/>
            </a:solidFill>
            <a:ln w="595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8EF95ED-E9BB-4C95-8751-A0D00B149375}"/>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34" name="Graphic 32" descr="Handshake">
            <a:extLst>
              <a:ext uri="{FF2B5EF4-FFF2-40B4-BE49-F238E27FC236}">
                <a16:creationId xmlns:a16="http://schemas.microsoft.com/office/drawing/2014/main" id="{EB384861-2BA7-4DE8-A413-8C268E79A2C6}"/>
              </a:ext>
            </a:extLst>
          </p:cNvPr>
          <p:cNvGrpSpPr/>
          <p:nvPr/>
        </p:nvGrpSpPr>
        <p:grpSpPr>
          <a:xfrm>
            <a:off x="2523879" y="1465883"/>
            <a:ext cx="612000" cy="612000"/>
            <a:chOff x="2523879" y="1465883"/>
            <a:chExt cx="612000" cy="612000"/>
          </a:xfrm>
        </p:grpSpPr>
        <p:sp>
          <p:nvSpPr>
            <p:cNvPr id="35" name="Freeform: Shape 34">
              <a:extLst>
                <a:ext uri="{FF2B5EF4-FFF2-40B4-BE49-F238E27FC236}">
                  <a16:creationId xmlns:a16="http://schemas.microsoft.com/office/drawing/2014/main" id="{2C4BA825-DA84-4953-8C67-9424E0627AD3}"/>
                </a:ext>
              </a:extLst>
            </p:cNvPr>
            <p:cNvSpPr/>
            <p:nvPr/>
          </p:nvSpPr>
          <p:spPr>
            <a:xfrm>
              <a:off x="2796294" y="1873448"/>
              <a:ext cx="49955" cy="53984"/>
            </a:xfrm>
            <a:custGeom>
              <a:avLst/>
              <a:gdLst>
                <a:gd name="connsiteX0" fmla="*/ 13822 w 49955"/>
                <a:gd name="connsiteY0" fmla="*/ 53984 h 53984"/>
                <a:gd name="connsiteX1" fmla="*/ 4259 w 49955"/>
                <a:gd name="connsiteY1" fmla="*/ 50797 h 53984"/>
                <a:gd name="connsiteX2" fmla="*/ 2984 w 49955"/>
                <a:gd name="connsiteY2" fmla="*/ 32947 h 53984"/>
                <a:gd name="connsiteX3" fmla="*/ 27847 w 49955"/>
                <a:gd name="connsiteY3" fmla="*/ 4259 h 53984"/>
                <a:gd name="connsiteX4" fmla="*/ 45697 w 49955"/>
                <a:gd name="connsiteY4" fmla="*/ 2984 h 53984"/>
                <a:gd name="connsiteX5" fmla="*/ 46972 w 49955"/>
                <a:gd name="connsiteY5" fmla="*/ 20834 h 53984"/>
                <a:gd name="connsiteX6" fmla="*/ 22109 w 49955"/>
                <a:gd name="connsiteY6" fmla="*/ 49522 h 53984"/>
                <a:gd name="connsiteX7" fmla="*/ 13822 w 49955"/>
                <a:gd name="connsiteY7" fmla="*/ 53984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 h="53984">
                  <a:moveTo>
                    <a:pt x="13822" y="53984"/>
                  </a:moveTo>
                  <a:cubicBezTo>
                    <a:pt x="10634" y="53984"/>
                    <a:pt x="6809" y="53347"/>
                    <a:pt x="4259" y="50797"/>
                  </a:cubicBezTo>
                  <a:cubicBezTo>
                    <a:pt x="-841" y="46334"/>
                    <a:pt x="-1478" y="38047"/>
                    <a:pt x="2984" y="32947"/>
                  </a:cubicBezTo>
                  <a:lnTo>
                    <a:pt x="27847" y="4259"/>
                  </a:lnTo>
                  <a:cubicBezTo>
                    <a:pt x="32309" y="-841"/>
                    <a:pt x="40597" y="-1478"/>
                    <a:pt x="45697" y="2984"/>
                  </a:cubicBezTo>
                  <a:cubicBezTo>
                    <a:pt x="50797" y="7447"/>
                    <a:pt x="51434" y="15734"/>
                    <a:pt x="46972" y="20834"/>
                  </a:cubicBezTo>
                  <a:lnTo>
                    <a:pt x="22109" y="49522"/>
                  </a:lnTo>
                  <a:cubicBezTo>
                    <a:pt x="20197" y="52072"/>
                    <a:pt x="17009" y="53347"/>
                    <a:pt x="13822" y="53984"/>
                  </a:cubicBezTo>
                  <a:close/>
                </a:path>
              </a:pathLst>
            </a:custGeom>
            <a:solidFill>
              <a:srgbClr val="FFFFFF"/>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243D23E-C314-4FDE-8927-282A814F1255}"/>
                </a:ext>
              </a:extLst>
            </p:cNvPr>
            <p:cNvSpPr/>
            <p:nvPr/>
          </p:nvSpPr>
          <p:spPr>
            <a:xfrm>
              <a:off x="2753908" y="1847637"/>
              <a:ext cx="60778" cy="65292"/>
            </a:xfrm>
            <a:custGeom>
              <a:avLst/>
              <a:gdLst>
                <a:gd name="connsiteX0" fmla="*/ 17320 w 60778"/>
                <a:gd name="connsiteY0" fmla="*/ 65133 h 65292"/>
                <a:gd name="connsiteX1" fmla="*/ 5208 w 60778"/>
                <a:gd name="connsiteY1" fmla="*/ 61308 h 65292"/>
                <a:gd name="connsiteX2" fmla="*/ 3933 w 60778"/>
                <a:gd name="connsiteY2" fmla="*/ 38995 h 65292"/>
                <a:gd name="connsiteX3" fmla="*/ 33258 w 60778"/>
                <a:gd name="connsiteY3" fmla="*/ 5208 h 65292"/>
                <a:gd name="connsiteX4" fmla="*/ 55570 w 60778"/>
                <a:gd name="connsiteY4" fmla="*/ 3933 h 65292"/>
                <a:gd name="connsiteX5" fmla="*/ 56845 w 60778"/>
                <a:gd name="connsiteY5" fmla="*/ 26245 h 65292"/>
                <a:gd name="connsiteX6" fmla="*/ 27520 w 60778"/>
                <a:gd name="connsiteY6" fmla="*/ 60033 h 65292"/>
                <a:gd name="connsiteX7" fmla="*/ 17320 w 60778"/>
                <a:gd name="connsiteY7" fmla="*/ 65133 h 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8" h="65292">
                  <a:moveTo>
                    <a:pt x="17320" y="65133"/>
                  </a:moveTo>
                  <a:cubicBezTo>
                    <a:pt x="12858" y="65770"/>
                    <a:pt x="9033" y="64495"/>
                    <a:pt x="5208" y="61308"/>
                  </a:cubicBezTo>
                  <a:cubicBezTo>
                    <a:pt x="-1167" y="55570"/>
                    <a:pt x="-1805" y="45370"/>
                    <a:pt x="3933" y="38995"/>
                  </a:cubicBezTo>
                  <a:lnTo>
                    <a:pt x="33258" y="5208"/>
                  </a:lnTo>
                  <a:cubicBezTo>
                    <a:pt x="38995" y="-1167"/>
                    <a:pt x="49195" y="-1805"/>
                    <a:pt x="55570" y="3933"/>
                  </a:cubicBezTo>
                  <a:cubicBezTo>
                    <a:pt x="61945" y="9670"/>
                    <a:pt x="62583" y="19870"/>
                    <a:pt x="56845" y="26245"/>
                  </a:cubicBezTo>
                  <a:lnTo>
                    <a:pt x="27520" y="60033"/>
                  </a:lnTo>
                  <a:cubicBezTo>
                    <a:pt x="24970" y="63220"/>
                    <a:pt x="21145" y="65133"/>
                    <a:pt x="17320" y="65133"/>
                  </a:cubicBezTo>
                  <a:close/>
                </a:path>
              </a:pathLst>
            </a:custGeom>
            <a:solidFill>
              <a:srgbClr val="FFFFFF"/>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C8FF647-DE26-4146-AD05-E4605FF16911}"/>
                </a:ext>
              </a:extLst>
            </p:cNvPr>
            <p:cNvSpPr/>
            <p:nvPr/>
          </p:nvSpPr>
          <p:spPr>
            <a:xfrm>
              <a:off x="2710522" y="1817638"/>
              <a:ext cx="67226" cy="71666"/>
            </a:xfrm>
            <a:custGeom>
              <a:avLst/>
              <a:gdLst>
                <a:gd name="connsiteX0" fmla="*/ 20544 w 67226"/>
                <a:gd name="connsiteY0" fmla="*/ 71544 h 71666"/>
                <a:gd name="connsiteX1" fmla="*/ 6519 w 67226"/>
                <a:gd name="connsiteY1" fmla="*/ 67082 h 71666"/>
                <a:gd name="connsiteX2" fmla="*/ 4607 w 67226"/>
                <a:gd name="connsiteY2" fmla="*/ 40307 h 71666"/>
                <a:gd name="connsiteX3" fmla="*/ 33932 w 67226"/>
                <a:gd name="connsiteY3" fmla="*/ 6519 h 71666"/>
                <a:gd name="connsiteX4" fmla="*/ 60707 w 67226"/>
                <a:gd name="connsiteY4" fmla="*/ 4607 h 71666"/>
                <a:gd name="connsiteX5" fmla="*/ 62619 w 67226"/>
                <a:gd name="connsiteY5" fmla="*/ 31382 h 71666"/>
                <a:gd name="connsiteX6" fmla="*/ 33294 w 67226"/>
                <a:gd name="connsiteY6" fmla="*/ 65169 h 71666"/>
                <a:gd name="connsiteX7" fmla="*/ 20544 w 67226"/>
                <a:gd name="connsiteY7" fmla="*/ 71544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6" h="71666">
                  <a:moveTo>
                    <a:pt x="20544" y="71544"/>
                  </a:moveTo>
                  <a:cubicBezTo>
                    <a:pt x="15444" y="72182"/>
                    <a:pt x="10344" y="70269"/>
                    <a:pt x="6519" y="67082"/>
                  </a:cubicBezTo>
                  <a:cubicBezTo>
                    <a:pt x="-1131" y="60069"/>
                    <a:pt x="-2406" y="47957"/>
                    <a:pt x="4607" y="40307"/>
                  </a:cubicBezTo>
                  <a:lnTo>
                    <a:pt x="33932" y="6519"/>
                  </a:lnTo>
                  <a:cubicBezTo>
                    <a:pt x="40944" y="-1131"/>
                    <a:pt x="53057" y="-2406"/>
                    <a:pt x="60707" y="4607"/>
                  </a:cubicBezTo>
                  <a:cubicBezTo>
                    <a:pt x="68357" y="11619"/>
                    <a:pt x="69632" y="23732"/>
                    <a:pt x="62619" y="31382"/>
                  </a:cubicBezTo>
                  <a:lnTo>
                    <a:pt x="33294" y="65169"/>
                  </a:lnTo>
                  <a:cubicBezTo>
                    <a:pt x="30107" y="68994"/>
                    <a:pt x="25007" y="71544"/>
                    <a:pt x="20544" y="71544"/>
                  </a:cubicBezTo>
                  <a:close/>
                </a:path>
              </a:pathLst>
            </a:custGeom>
            <a:solidFill>
              <a:srgbClr val="FFFFFF"/>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A191F59-7E46-4B32-88BE-3B8BC30D481A}"/>
                </a:ext>
              </a:extLst>
            </p:cNvPr>
            <p:cNvSpPr/>
            <p:nvPr/>
          </p:nvSpPr>
          <p:spPr>
            <a:xfrm>
              <a:off x="2663984" y="1789588"/>
              <a:ext cx="71688" cy="76128"/>
            </a:xfrm>
            <a:custGeom>
              <a:avLst/>
              <a:gdLst>
                <a:gd name="connsiteX0" fmla="*/ 20544 w 71688"/>
                <a:gd name="connsiteY0" fmla="*/ 76007 h 76128"/>
                <a:gd name="connsiteX1" fmla="*/ 6519 w 71688"/>
                <a:gd name="connsiteY1" fmla="*/ 71544 h 76128"/>
                <a:gd name="connsiteX2" fmla="*/ 4607 w 71688"/>
                <a:gd name="connsiteY2" fmla="*/ 44769 h 76128"/>
                <a:gd name="connsiteX3" fmla="*/ 38394 w 71688"/>
                <a:gd name="connsiteY3" fmla="*/ 6519 h 76128"/>
                <a:gd name="connsiteX4" fmla="*/ 65169 w 71688"/>
                <a:gd name="connsiteY4" fmla="*/ 4607 h 76128"/>
                <a:gd name="connsiteX5" fmla="*/ 67082 w 71688"/>
                <a:gd name="connsiteY5" fmla="*/ 31382 h 76128"/>
                <a:gd name="connsiteX6" fmla="*/ 33294 w 71688"/>
                <a:gd name="connsiteY6" fmla="*/ 69632 h 76128"/>
                <a:gd name="connsiteX7" fmla="*/ 20544 w 71688"/>
                <a:gd name="connsiteY7" fmla="*/ 76007 h 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8" h="76128">
                  <a:moveTo>
                    <a:pt x="20544" y="76007"/>
                  </a:moveTo>
                  <a:cubicBezTo>
                    <a:pt x="15444" y="76644"/>
                    <a:pt x="10344" y="74732"/>
                    <a:pt x="6519" y="71544"/>
                  </a:cubicBezTo>
                  <a:cubicBezTo>
                    <a:pt x="-1131" y="64532"/>
                    <a:pt x="-2406" y="52419"/>
                    <a:pt x="4607" y="44769"/>
                  </a:cubicBezTo>
                  <a:lnTo>
                    <a:pt x="38394" y="6519"/>
                  </a:lnTo>
                  <a:cubicBezTo>
                    <a:pt x="45407" y="-1131"/>
                    <a:pt x="57519" y="-2406"/>
                    <a:pt x="65169" y="4607"/>
                  </a:cubicBezTo>
                  <a:cubicBezTo>
                    <a:pt x="72819" y="11619"/>
                    <a:pt x="74094" y="23732"/>
                    <a:pt x="67082" y="31382"/>
                  </a:cubicBezTo>
                  <a:lnTo>
                    <a:pt x="33294" y="69632"/>
                  </a:lnTo>
                  <a:cubicBezTo>
                    <a:pt x="29469" y="73457"/>
                    <a:pt x="25007" y="75369"/>
                    <a:pt x="20544" y="76007"/>
                  </a:cubicBezTo>
                  <a:close/>
                </a:path>
              </a:pathLst>
            </a:custGeom>
            <a:solidFill>
              <a:srgbClr val="FFFFFF"/>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0D5AFF9-84E2-4BE2-AAF6-9BEBE3724DC5}"/>
                </a:ext>
              </a:extLst>
            </p:cNvPr>
            <p:cNvSpPr/>
            <p:nvPr/>
          </p:nvSpPr>
          <p:spPr>
            <a:xfrm>
              <a:off x="2553203" y="1605495"/>
              <a:ext cx="127550" cy="151775"/>
            </a:xfrm>
            <a:custGeom>
              <a:avLst/>
              <a:gdLst>
                <a:gd name="connsiteX0" fmla="*/ 0 w 127550"/>
                <a:gd name="connsiteY0" fmla="*/ 119850 h 151775"/>
                <a:gd name="connsiteX1" fmla="*/ 49088 w 127550"/>
                <a:gd name="connsiteY1" fmla="*/ 149813 h 151775"/>
                <a:gd name="connsiteX2" fmla="*/ 66300 w 127550"/>
                <a:gd name="connsiteY2" fmla="*/ 145350 h 151775"/>
                <a:gd name="connsiteX3" fmla="*/ 125587 w 127550"/>
                <a:gd name="connsiteY3" fmla="*/ 47175 h 151775"/>
                <a:gd name="connsiteX4" fmla="*/ 121125 w 127550"/>
                <a:gd name="connsiteY4" fmla="*/ 29963 h 151775"/>
                <a:gd name="connsiteX5" fmla="*/ 72675 w 127550"/>
                <a:gd name="connsiteY5" fmla="*/ 0 h 151775"/>
                <a:gd name="connsiteX6" fmla="*/ 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0" y="119850"/>
                  </a:moveTo>
                  <a:lnTo>
                    <a:pt x="49088" y="149813"/>
                  </a:lnTo>
                  <a:cubicBezTo>
                    <a:pt x="54825" y="153638"/>
                    <a:pt x="63113" y="151725"/>
                    <a:pt x="66300" y="145350"/>
                  </a:cubicBezTo>
                  <a:lnTo>
                    <a:pt x="125587" y="47175"/>
                  </a:lnTo>
                  <a:cubicBezTo>
                    <a:pt x="129413" y="41438"/>
                    <a:pt x="127500" y="33150"/>
                    <a:pt x="121125" y="29963"/>
                  </a:cubicBezTo>
                  <a:lnTo>
                    <a:pt x="72675" y="0"/>
                  </a:lnTo>
                  <a:lnTo>
                    <a:pt x="0" y="119850"/>
                  </a:lnTo>
                  <a:close/>
                </a:path>
              </a:pathLst>
            </a:custGeom>
            <a:solidFill>
              <a:schemeClr val="bg2"/>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0324826-C036-44EA-B6AA-10CE5DB2F4FB}"/>
                </a:ext>
              </a:extLst>
            </p:cNvPr>
            <p:cNvSpPr/>
            <p:nvPr/>
          </p:nvSpPr>
          <p:spPr>
            <a:xfrm>
              <a:off x="2631616" y="1662870"/>
              <a:ext cx="341807" cy="274248"/>
            </a:xfrm>
            <a:custGeom>
              <a:avLst/>
              <a:gdLst>
                <a:gd name="connsiteX0" fmla="*/ 334688 w 341807"/>
                <a:gd name="connsiteY0" fmla="*/ 145988 h 274248"/>
                <a:gd name="connsiteX1" fmla="*/ 232050 w 341807"/>
                <a:gd name="connsiteY1" fmla="*/ 58013 h 274248"/>
                <a:gd name="connsiteX2" fmla="*/ 225038 w 341807"/>
                <a:gd name="connsiteY2" fmla="*/ 51638 h 274248"/>
                <a:gd name="connsiteX3" fmla="*/ 181050 w 341807"/>
                <a:gd name="connsiteY3" fmla="*/ 102000 h 274248"/>
                <a:gd name="connsiteX4" fmla="*/ 155550 w 341807"/>
                <a:gd name="connsiteY4" fmla="*/ 114750 h 274248"/>
                <a:gd name="connsiteX5" fmla="*/ 152363 w 341807"/>
                <a:gd name="connsiteY5" fmla="*/ 114750 h 274248"/>
                <a:gd name="connsiteX6" fmla="*/ 127500 w 341807"/>
                <a:gd name="connsiteY6" fmla="*/ 105188 h 274248"/>
                <a:gd name="connsiteX7" fmla="*/ 123675 w 341807"/>
                <a:gd name="connsiteY7" fmla="*/ 51000 h 274248"/>
                <a:gd name="connsiteX8" fmla="*/ 161288 w 341807"/>
                <a:gd name="connsiteY8" fmla="*/ 7650 h 274248"/>
                <a:gd name="connsiteX9" fmla="*/ 55463 w 341807"/>
                <a:gd name="connsiteY9" fmla="*/ 0 h 274248"/>
                <a:gd name="connsiteX10" fmla="*/ 0 w 341807"/>
                <a:gd name="connsiteY10" fmla="*/ 91800 h 274248"/>
                <a:gd name="connsiteX11" fmla="*/ 43350 w 341807"/>
                <a:gd name="connsiteY11" fmla="*/ 142163 h 274248"/>
                <a:gd name="connsiteX12" fmla="*/ 59925 w 341807"/>
                <a:gd name="connsiteY12" fmla="*/ 123038 h 274248"/>
                <a:gd name="connsiteX13" fmla="*/ 84150 w 341807"/>
                <a:gd name="connsiteY13" fmla="*/ 112200 h 274248"/>
                <a:gd name="connsiteX14" fmla="*/ 84150 w 341807"/>
                <a:gd name="connsiteY14" fmla="*/ 112200 h 274248"/>
                <a:gd name="connsiteX15" fmla="*/ 105188 w 341807"/>
                <a:gd name="connsiteY15" fmla="*/ 119850 h 274248"/>
                <a:gd name="connsiteX16" fmla="*/ 116025 w 341807"/>
                <a:gd name="connsiteY16" fmla="*/ 142800 h 274248"/>
                <a:gd name="connsiteX17" fmla="*/ 126863 w 341807"/>
                <a:gd name="connsiteY17" fmla="*/ 140888 h 274248"/>
                <a:gd name="connsiteX18" fmla="*/ 147900 w 341807"/>
                <a:gd name="connsiteY18" fmla="*/ 148538 h 274248"/>
                <a:gd name="connsiteX19" fmla="*/ 158738 w 341807"/>
                <a:gd name="connsiteY19" fmla="*/ 172125 h 274248"/>
                <a:gd name="connsiteX20" fmla="*/ 167025 w 341807"/>
                <a:gd name="connsiteY20" fmla="*/ 170850 h 274248"/>
                <a:gd name="connsiteX21" fmla="*/ 167025 w 341807"/>
                <a:gd name="connsiteY21" fmla="*/ 170850 h 274248"/>
                <a:gd name="connsiteX22" fmla="*/ 186150 w 341807"/>
                <a:gd name="connsiteY22" fmla="*/ 177863 h 274248"/>
                <a:gd name="connsiteX23" fmla="*/ 195713 w 341807"/>
                <a:gd name="connsiteY23" fmla="*/ 197625 h 274248"/>
                <a:gd name="connsiteX24" fmla="*/ 202725 w 341807"/>
                <a:gd name="connsiteY24" fmla="*/ 196350 h 274248"/>
                <a:gd name="connsiteX25" fmla="*/ 202725 w 341807"/>
                <a:gd name="connsiteY25" fmla="*/ 196350 h 274248"/>
                <a:gd name="connsiteX26" fmla="*/ 219300 w 341807"/>
                <a:gd name="connsiteY26" fmla="*/ 202725 h 274248"/>
                <a:gd name="connsiteX27" fmla="*/ 228225 w 341807"/>
                <a:gd name="connsiteY27" fmla="*/ 219938 h 274248"/>
                <a:gd name="connsiteX28" fmla="*/ 221850 w 341807"/>
                <a:gd name="connsiteY28" fmla="*/ 238425 h 274248"/>
                <a:gd name="connsiteX29" fmla="*/ 200175 w 341807"/>
                <a:gd name="connsiteY29" fmla="*/ 263287 h 274248"/>
                <a:gd name="connsiteX30" fmla="*/ 209100 w 341807"/>
                <a:gd name="connsiteY30" fmla="*/ 270300 h 274248"/>
                <a:gd name="connsiteX31" fmla="*/ 224400 w 341807"/>
                <a:gd name="connsiteY31" fmla="*/ 274125 h 274248"/>
                <a:gd name="connsiteX32" fmla="*/ 247350 w 341807"/>
                <a:gd name="connsiteY32" fmla="*/ 246713 h 274248"/>
                <a:gd name="connsiteX33" fmla="*/ 247350 w 341807"/>
                <a:gd name="connsiteY33" fmla="*/ 246075 h 274248"/>
                <a:gd name="connsiteX34" fmla="*/ 253725 w 341807"/>
                <a:gd name="connsiteY34" fmla="*/ 246713 h 274248"/>
                <a:gd name="connsiteX35" fmla="*/ 276675 w 341807"/>
                <a:gd name="connsiteY35" fmla="*/ 219300 h 274248"/>
                <a:gd name="connsiteX36" fmla="*/ 276675 w 341807"/>
                <a:gd name="connsiteY36" fmla="*/ 218662 h 274248"/>
                <a:gd name="connsiteX37" fmla="*/ 283050 w 341807"/>
                <a:gd name="connsiteY37" fmla="*/ 219300 h 274248"/>
                <a:gd name="connsiteX38" fmla="*/ 306000 w 341807"/>
                <a:gd name="connsiteY38" fmla="*/ 191888 h 274248"/>
                <a:gd name="connsiteX39" fmla="*/ 305363 w 341807"/>
                <a:gd name="connsiteY39" fmla="*/ 188063 h 274248"/>
                <a:gd name="connsiteX40" fmla="*/ 318750 w 341807"/>
                <a:gd name="connsiteY40" fmla="*/ 190613 h 274248"/>
                <a:gd name="connsiteX41" fmla="*/ 341700 w 341807"/>
                <a:gd name="connsiteY41" fmla="*/ 163200 h 274248"/>
                <a:gd name="connsiteX42" fmla="*/ 334688 w 341807"/>
                <a:gd name="connsiteY42" fmla="*/ 145988 h 27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807" h="274248">
                  <a:moveTo>
                    <a:pt x="334688" y="145988"/>
                  </a:moveTo>
                  <a:lnTo>
                    <a:pt x="232050" y="58013"/>
                  </a:lnTo>
                  <a:lnTo>
                    <a:pt x="225038" y="51638"/>
                  </a:lnTo>
                  <a:lnTo>
                    <a:pt x="181050" y="102000"/>
                  </a:lnTo>
                  <a:cubicBezTo>
                    <a:pt x="174675" y="109650"/>
                    <a:pt x="165750" y="114113"/>
                    <a:pt x="155550" y="114750"/>
                  </a:cubicBezTo>
                  <a:cubicBezTo>
                    <a:pt x="154275" y="114750"/>
                    <a:pt x="153000" y="114750"/>
                    <a:pt x="152363" y="114750"/>
                  </a:cubicBezTo>
                  <a:cubicBezTo>
                    <a:pt x="142800" y="114750"/>
                    <a:pt x="133875" y="111563"/>
                    <a:pt x="127500" y="105188"/>
                  </a:cubicBezTo>
                  <a:cubicBezTo>
                    <a:pt x="111563" y="91163"/>
                    <a:pt x="110288" y="66938"/>
                    <a:pt x="123675" y="51000"/>
                  </a:cubicBezTo>
                  <a:lnTo>
                    <a:pt x="161288" y="7650"/>
                  </a:lnTo>
                  <a:cubicBezTo>
                    <a:pt x="131963" y="3825"/>
                    <a:pt x="94350" y="19125"/>
                    <a:pt x="55463" y="0"/>
                  </a:cubicBezTo>
                  <a:lnTo>
                    <a:pt x="0" y="91800"/>
                  </a:lnTo>
                  <a:lnTo>
                    <a:pt x="43350" y="142163"/>
                  </a:lnTo>
                  <a:lnTo>
                    <a:pt x="59925" y="123038"/>
                  </a:lnTo>
                  <a:cubicBezTo>
                    <a:pt x="65663" y="116025"/>
                    <a:pt x="74588" y="112200"/>
                    <a:pt x="84150" y="112200"/>
                  </a:cubicBezTo>
                  <a:lnTo>
                    <a:pt x="84150" y="112200"/>
                  </a:lnTo>
                  <a:cubicBezTo>
                    <a:pt x="91800" y="112200"/>
                    <a:pt x="99450" y="114750"/>
                    <a:pt x="105188" y="119850"/>
                  </a:cubicBezTo>
                  <a:cubicBezTo>
                    <a:pt x="112200" y="125587"/>
                    <a:pt x="115388" y="133875"/>
                    <a:pt x="116025" y="142800"/>
                  </a:cubicBezTo>
                  <a:cubicBezTo>
                    <a:pt x="119212" y="141525"/>
                    <a:pt x="123038" y="140888"/>
                    <a:pt x="126863" y="140888"/>
                  </a:cubicBezTo>
                  <a:cubicBezTo>
                    <a:pt x="134513" y="140888"/>
                    <a:pt x="142163" y="143438"/>
                    <a:pt x="147900" y="148538"/>
                  </a:cubicBezTo>
                  <a:cubicBezTo>
                    <a:pt x="154913" y="154913"/>
                    <a:pt x="158738" y="163200"/>
                    <a:pt x="158738" y="172125"/>
                  </a:cubicBezTo>
                  <a:cubicBezTo>
                    <a:pt x="161288" y="171488"/>
                    <a:pt x="164475" y="170850"/>
                    <a:pt x="167025" y="170850"/>
                  </a:cubicBezTo>
                  <a:lnTo>
                    <a:pt x="167025" y="170850"/>
                  </a:lnTo>
                  <a:cubicBezTo>
                    <a:pt x="174038" y="170850"/>
                    <a:pt x="180413" y="173400"/>
                    <a:pt x="186150" y="177863"/>
                  </a:cubicBezTo>
                  <a:cubicBezTo>
                    <a:pt x="191888" y="182963"/>
                    <a:pt x="195075" y="189975"/>
                    <a:pt x="195713" y="197625"/>
                  </a:cubicBezTo>
                  <a:cubicBezTo>
                    <a:pt x="197625" y="196988"/>
                    <a:pt x="200175" y="196350"/>
                    <a:pt x="202725" y="196350"/>
                  </a:cubicBezTo>
                  <a:lnTo>
                    <a:pt x="202725" y="196350"/>
                  </a:lnTo>
                  <a:cubicBezTo>
                    <a:pt x="209100" y="196350"/>
                    <a:pt x="214838" y="198263"/>
                    <a:pt x="219300" y="202725"/>
                  </a:cubicBezTo>
                  <a:cubicBezTo>
                    <a:pt x="224400" y="207188"/>
                    <a:pt x="227588" y="213563"/>
                    <a:pt x="228225" y="219938"/>
                  </a:cubicBezTo>
                  <a:cubicBezTo>
                    <a:pt x="228863" y="226950"/>
                    <a:pt x="226313" y="233325"/>
                    <a:pt x="221850" y="238425"/>
                  </a:cubicBezTo>
                  <a:lnTo>
                    <a:pt x="200175" y="263287"/>
                  </a:lnTo>
                  <a:lnTo>
                    <a:pt x="209100" y="270300"/>
                  </a:lnTo>
                  <a:cubicBezTo>
                    <a:pt x="213563" y="272850"/>
                    <a:pt x="218663" y="274763"/>
                    <a:pt x="224400" y="274125"/>
                  </a:cubicBezTo>
                  <a:cubicBezTo>
                    <a:pt x="238425" y="272850"/>
                    <a:pt x="248625" y="260738"/>
                    <a:pt x="247350" y="246713"/>
                  </a:cubicBezTo>
                  <a:cubicBezTo>
                    <a:pt x="247350" y="246713"/>
                    <a:pt x="247350" y="246075"/>
                    <a:pt x="247350" y="246075"/>
                  </a:cubicBezTo>
                  <a:cubicBezTo>
                    <a:pt x="249263" y="246713"/>
                    <a:pt x="251813" y="246713"/>
                    <a:pt x="253725" y="246713"/>
                  </a:cubicBezTo>
                  <a:cubicBezTo>
                    <a:pt x="267750" y="245438"/>
                    <a:pt x="277950" y="233325"/>
                    <a:pt x="276675" y="219300"/>
                  </a:cubicBezTo>
                  <a:cubicBezTo>
                    <a:pt x="276675" y="219300"/>
                    <a:pt x="276675" y="218662"/>
                    <a:pt x="276675" y="218662"/>
                  </a:cubicBezTo>
                  <a:cubicBezTo>
                    <a:pt x="278588" y="219300"/>
                    <a:pt x="281138" y="219300"/>
                    <a:pt x="283050" y="219300"/>
                  </a:cubicBezTo>
                  <a:cubicBezTo>
                    <a:pt x="297075" y="218025"/>
                    <a:pt x="307275" y="205913"/>
                    <a:pt x="306000" y="191888"/>
                  </a:cubicBezTo>
                  <a:cubicBezTo>
                    <a:pt x="306000" y="190613"/>
                    <a:pt x="305363" y="189338"/>
                    <a:pt x="305363" y="188063"/>
                  </a:cubicBezTo>
                  <a:cubicBezTo>
                    <a:pt x="309188" y="189975"/>
                    <a:pt x="313650" y="191250"/>
                    <a:pt x="318750" y="190613"/>
                  </a:cubicBezTo>
                  <a:cubicBezTo>
                    <a:pt x="332775" y="189338"/>
                    <a:pt x="342975" y="177225"/>
                    <a:pt x="341700" y="163200"/>
                  </a:cubicBezTo>
                  <a:cubicBezTo>
                    <a:pt x="342338" y="156188"/>
                    <a:pt x="339150" y="150450"/>
                    <a:pt x="334688" y="145988"/>
                  </a:cubicBezTo>
                  <a:close/>
                </a:path>
              </a:pathLst>
            </a:custGeom>
            <a:solidFill>
              <a:srgbClr val="FFFFFF"/>
            </a:solidFill>
            <a:ln w="635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81EB1FA-DB5A-4F9B-B265-CDE0DC6D2A51}"/>
                </a:ext>
              </a:extLst>
            </p:cNvPr>
            <p:cNvSpPr/>
            <p:nvPr/>
          </p:nvSpPr>
          <p:spPr>
            <a:xfrm>
              <a:off x="2979003" y="1605495"/>
              <a:ext cx="127550" cy="151775"/>
            </a:xfrm>
            <a:custGeom>
              <a:avLst/>
              <a:gdLst>
                <a:gd name="connsiteX0" fmla="*/ 127550 w 127550"/>
                <a:gd name="connsiteY0" fmla="*/ 119850 h 151775"/>
                <a:gd name="connsiteX1" fmla="*/ 78463 w 127550"/>
                <a:gd name="connsiteY1" fmla="*/ 149813 h 151775"/>
                <a:gd name="connsiteX2" fmla="*/ 61250 w 127550"/>
                <a:gd name="connsiteY2" fmla="*/ 145350 h 151775"/>
                <a:gd name="connsiteX3" fmla="*/ 1963 w 127550"/>
                <a:gd name="connsiteY3" fmla="*/ 47175 h 151775"/>
                <a:gd name="connsiteX4" fmla="*/ 6425 w 127550"/>
                <a:gd name="connsiteY4" fmla="*/ 29963 h 151775"/>
                <a:gd name="connsiteX5" fmla="*/ 55513 w 127550"/>
                <a:gd name="connsiteY5" fmla="*/ 0 h 151775"/>
                <a:gd name="connsiteX6" fmla="*/ 12755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127550" y="119850"/>
                  </a:moveTo>
                  <a:lnTo>
                    <a:pt x="78463" y="149813"/>
                  </a:lnTo>
                  <a:cubicBezTo>
                    <a:pt x="72725" y="153638"/>
                    <a:pt x="64438" y="151725"/>
                    <a:pt x="61250" y="145350"/>
                  </a:cubicBezTo>
                  <a:lnTo>
                    <a:pt x="1963" y="47175"/>
                  </a:lnTo>
                  <a:cubicBezTo>
                    <a:pt x="-1862" y="41438"/>
                    <a:pt x="50" y="33150"/>
                    <a:pt x="6425" y="29963"/>
                  </a:cubicBezTo>
                  <a:lnTo>
                    <a:pt x="55513" y="0"/>
                  </a:lnTo>
                  <a:lnTo>
                    <a:pt x="127550" y="119850"/>
                  </a:lnTo>
                  <a:close/>
                </a:path>
              </a:pathLst>
            </a:custGeom>
            <a:solidFill>
              <a:schemeClr val="bg2"/>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88CB037-7D94-46E0-80CF-EB4F8D5B5430}"/>
                </a:ext>
              </a:extLst>
            </p:cNvPr>
            <p:cNvSpPr/>
            <p:nvPr/>
          </p:nvSpPr>
          <p:spPr>
            <a:xfrm>
              <a:off x="2757774" y="1657038"/>
              <a:ext cx="269729" cy="149907"/>
            </a:xfrm>
            <a:custGeom>
              <a:avLst/>
              <a:gdLst>
                <a:gd name="connsiteX0" fmla="*/ 215542 w 269729"/>
                <a:gd name="connsiteY0" fmla="*/ 8382 h 149907"/>
                <a:gd name="connsiteX1" fmla="*/ 81667 w 269729"/>
                <a:gd name="connsiteY1" fmla="*/ 733 h 149907"/>
                <a:gd name="connsiteX2" fmla="*/ 78480 w 269729"/>
                <a:gd name="connsiteY2" fmla="*/ 95 h 149907"/>
                <a:gd name="connsiteX3" fmla="*/ 56805 w 269729"/>
                <a:gd name="connsiteY3" fmla="*/ 8382 h 149907"/>
                <a:gd name="connsiteX4" fmla="*/ 6442 w 269729"/>
                <a:gd name="connsiteY4" fmla="*/ 65757 h 149907"/>
                <a:gd name="connsiteX5" fmla="*/ 8992 w 269729"/>
                <a:gd name="connsiteY5" fmla="*/ 101458 h 149907"/>
                <a:gd name="connsiteX6" fmla="*/ 28117 w 269729"/>
                <a:gd name="connsiteY6" fmla="*/ 107833 h 149907"/>
                <a:gd name="connsiteX7" fmla="*/ 45330 w 269729"/>
                <a:gd name="connsiteY7" fmla="*/ 98908 h 149907"/>
                <a:gd name="connsiteX8" fmla="*/ 97605 w 269729"/>
                <a:gd name="connsiteY8" fmla="*/ 38982 h 149907"/>
                <a:gd name="connsiteX9" fmla="*/ 216817 w 269729"/>
                <a:gd name="connsiteY9" fmla="*/ 141620 h 149907"/>
                <a:gd name="connsiteX10" fmla="*/ 216817 w 269729"/>
                <a:gd name="connsiteY10" fmla="*/ 141620 h 149907"/>
                <a:gd name="connsiteX11" fmla="*/ 216817 w 269729"/>
                <a:gd name="connsiteY11" fmla="*/ 141620 h 149907"/>
                <a:gd name="connsiteX12" fmla="*/ 223830 w 269729"/>
                <a:gd name="connsiteY12" fmla="*/ 149908 h 149907"/>
                <a:gd name="connsiteX13" fmla="*/ 269730 w 269729"/>
                <a:gd name="connsiteY13" fmla="*/ 96995 h 149907"/>
                <a:gd name="connsiteX14" fmla="*/ 215542 w 269729"/>
                <a:gd name="connsiteY14" fmla="*/ 8382 h 1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29" h="149907">
                  <a:moveTo>
                    <a:pt x="215542" y="8382"/>
                  </a:moveTo>
                  <a:cubicBezTo>
                    <a:pt x="162630" y="27507"/>
                    <a:pt x="124380" y="9020"/>
                    <a:pt x="81667" y="733"/>
                  </a:cubicBezTo>
                  <a:cubicBezTo>
                    <a:pt x="81030" y="733"/>
                    <a:pt x="78480" y="95"/>
                    <a:pt x="78480" y="95"/>
                  </a:cubicBezTo>
                  <a:cubicBezTo>
                    <a:pt x="70830" y="-543"/>
                    <a:pt x="62542" y="2007"/>
                    <a:pt x="56805" y="8382"/>
                  </a:cubicBezTo>
                  <a:lnTo>
                    <a:pt x="6442" y="65757"/>
                  </a:lnTo>
                  <a:cubicBezTo>
                    <a:pt x="-3120" y="76595"/>
                    <a:pt x="-1845" y="92533"/>
                    <a:pt x="8992" y="101458"/>
                  </a:cubicBezTo>
                  <a:cubicBezTo>
                    <a:pt x="14730" y="105920"/>
                    <a:pt x="21105" y="108470"/>
                    <a:pt x="28117" y="107833"/>
                  </a:cubicBezTo>
                  <a:cubicBezTo>
                    <a:pt x="34492" y="107195"/>
                    <a:pt x="40867" y="104645"/>
                    <a:pt x="45330" y="98908"/>
                  </a:cubicBezTo>
                  <a:cubicBezTo>
                    <a:pt x="45330" y="98908"/>
                    <a:pt x="97605" y="38982"/>
                    <a:pt x="97605" y="38982"/>
                  </a:cubicBezTo>
                  <a:lnTo>
                    <a:pt x="216817" y="141620"/>
                  </a:lnTo>
                  <a:lnTo>
                    <a:pt x="216817" y="141620"/>
                  </a:lnTo>
                  <a:lnTo>
                    <a:pt x="216817" y="141620"/>
                  </a:lnTo>
                  <a:cubicBezTo>
                    <a:pt x="220005" y="144808"/>
                    <a:pt x="221280" y="146083"/>
                    <a:pt x="223830" y="149908"/>
                  </a:cubicBezTo>
                  <a:lnTo>
                    <a:pt x="269730" y="96995"/>
                  </a:lnTo>
                  <a:lnTo>
                    <a:pt x="215542" y="8382"/>
                  </a:lnTo>
                  <a:close/>
                </a:path>
              </a:pathLst>
            </a:custGeom>
            <a:solidFill>
              <a:srgbClr val="FFFFFF"/>
            </a:solidFill>
            <a:ln w="6350" cap="flat">
              <a:noFill/>
              <a:prstDash val="solid"/>
              <a:miter/>
            </a:ln>
          </p:spPr>
          <p:txBody>
            <a:bodyPr rtlCol="0" anchor="ctr"/>
            <a:lstStyle/>
            <a:p>
              <a:endParaRPr lang="en-GB"/>
            </a:p>
          </p:txBody>
        </p:sp>
      </p:grpSp>
    </p:spTree>
    <p:extLst>
      <p:ext uri="{BB962C8B-B14F-4D97-AF65-F5344CB8AC3E}">
        <p14:creationId xmlns:p14="http://schemas.microsoft.com/office/powerpoint/2010/main" val="4739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4">
              <a:alpha val="90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changes in digitisation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82703D5-EF61-45A2-AC73-4DA46F70BC6B}"/>
              </a:ext>
            </a:extLst>
          </p:cNvPr>
          <p:cNvGrpSpPr/>
          <p:nvPr/>
        </p:nvGrpSpPr>
        <p:grpSpPr>
          <a:xfrm>
            <a:off x="857888" y="1239825"/>
            <a:ext cx="2004830" cy="490243"/>
            <a:chOff x="613473" y="1250268"/>
            <a:chExt cx="2004830" cy="490243"/>
          </a:xfrm>
        </p:grpSpPr>
        <p:sp>
          <p:nvSpPr>
            <p:cNvPr id="58" name="TextBox 57">
              <a:extLst>
                <a:ext uri="{FF2B5EF4-FFF2-40B4-BE49-F238E27FC236}">
                  <a16:creationId xmlns:a16="http://schemas.microsoft.com/office/drawing/2014/main" id="{5C161CE3-0683-4BB0-9BA2-DED537AF6D5F}"/>
                </a:ext>
              </a:extLst>
            </p:cNvPr>
            <p:cNvSpPr txBox="1"/>
            <p:nvPr/>
          </p:nvSpPr>
          <p:spPr>
            <a:xfrm>
              <a:off x="1178303" y="126950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Hybrid infrastructure</a:t>
              </a:r>
            </a:p>
          </p:txBody>
        </p:sp>
        <p:pic>
          <p:nvPicPr>
            <p:cNvPr id="72" name="Graphic 71">
              <a:extLst>
                <a:ext uri="{FF2B5EF4-FFF2-40B4-BE49-F238E27FC236}">
                  <a16:creationId xmlns:a16="http://schemas.microsoft.com/office/drawing/2014/main" id="{F95372DF-DF02-4BDF-B0AE-CFB466C017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3473" y="1250268"/>
              <a:ext cx="501644" cy="490243"/>
            </a:xfrm>
            <a:prstGeom prst="rect">
              <a:avLst/>
            </a:prstGeom>
          </p:spPr>
        </p:pic>
      </p:grpSp>
      <p:grpSp>
        <p:nvGrpSpPr>
          <p:cNvPr id="11" name="Group 10">
            <a:extLst>
              <a:ext uri="{FF2B5EF4-FFF2-40B4-BE49-F238E27FC236}">
                <a16:creationId xmlns:a16="http://schemas.microsoft.com/office/drawing/2014/main" id="{772E7F47-5854-4E81-AD54-5F11DC803675}"/>
              </a:ext>
            </a:extLst>
          </p:cNvPr>
          <p:cNvGrpSpPr/>
          <p:nvPr/>
        </p:nvGrpSpPr>
        <p:grpSpPr>
          <a:xfrm>
            <a:off x="3942416" y="1184203"/>
            <a:ext cx="1785428" cy="540393"/>
            <a:chOff x="2932311" y="1189676"/>
            <a:chExt cx="1785428" cy="540393"/>
          </a:xfrm>
        </p:grpSpPr>
        <p:sp>
          <p:nvSpPr>
            <p:cNvPr id="57" name="TextBox 56">
              <a:extLst>
                <a:ext uri="{FF2B5EF4-FFF2-40B4-BE49-F238E27FC236}">
                  <a16:creationId xmlns:a16="http://schemas.microsoft.com/office/drawing/2014/main" id="{AE9A3E27-C8E2-4B14-A72B-6F07E30ADDF7}"/>
                </a:ext>
              </a:extLst>
            </p:cNvPr>
            <p:cNvSpPr txBox="1"/>
            <p:nvPr/>
          </p:nvSpPr>
          <p:spPr>
            <a:xfrm>
              <a:off x="3277739"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workspace</a:t>
              </a:r>
            </a:p>
          </p:txBody>
        </p:sp>
        <p:pic>
          <p:nvPicPr>
            <p:cNvPr id="73" name="Graphic 72">
              <a:extLst>
                <a:ext uri="{FF2B5EF4-FFF2-40B4-BE49-F238E27FC236}">
                  <a16:creationId xmlns:a16="http://schemas.microsoft.com/office/drawing/2014/main" id="{35DD1EFA-DF90-4F3D-AF01-B5F1232675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32311" y="1189676"/>
              <a:ext cx="446651" cy="540393"/>
            </a:xfrm>
            <a:prstGeom prst="rect">
              <a:avLst/>
            </a:prstGeom>
          </p:spPr>
        </p:pic>
      </p:grpSp>
      <p:grpSp>
        <p:nvGrpSpPr>
          <p:cNvPr id="7" name="Group 6">
            <a:extLst>
              <a:ext uri="{FF2B5EF4-FFF2-40B4-BE49-F238E27FC236}">
                <a16:creationId xmlns:a16="http://schemas.microsoft.com/office/drawing/2014/main" id="{5DB564A8-2664-428B-9C0E-12D5E51F3825}"/>
              </a:ext>
            </a:extLst>
          </p:cNvPr>
          <p:cNvGrpSpPr/>
          <p:nvPr/>
        </p:nvGrpSpPr>
        <p:grpSpPr>
          <a:xfrm>
            <a:off x="6695945" y="1250268"/>
            <a:ext cx="1833660" cy="469359"/>
            <a:chOff x="5192265" y="1250268"/>
            <a:chExt cx="1833660" cy="469359"/>
          </a:xfrm>
        </p:grpSpPr>
        <p:sp>
          <p:nvSpPr>
            <p:cNvPr id="37" name="TextBox 36">
              <a:extLst>
                <a:ext uri="{FF2B5EF4-FFF2-40B4-BE49-F238E27FC236}">
                  <a16:creationId xmlns:a16="http://schemas.microsoft.com/office/drawing/2014/main" id="{FFD5A2A3-7565-4E1D-AC33-153D33C913E3}"/>
                </a:ext>
              </a:extLst>
            </p:cNvPr>
            <p:cNvSpPr txBox="1"/>
            <p:nvPr/>
          </p:nvSpPr>
          <p:spPr>
            <a:xfrm>
              <a:off x="5585925"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Cyber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security</a:t>
              </a:r>
            </a:p>
          </p:txBody>
        </p:sp>
        <p:pic>
          <p:nvPicPr>
            <p:cNvPr id="74" name="Graphic 73">
              <a:extLst>
                <a:ext uri="{FF2B5EF4-FFF2-40B4-BE49-F238E27FC236}">
                  <a16:creationId xmlns:a16="http://schemas.microsoft.com/office/drawing/2014/main" id="{386986A2-AF8A-465B-9396-7F4EE5EEE4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192265" y="1291864"/>
              <a:ext cx="501644" cy="408314"/>
            </a:xfrm>
            <a:prstGeom prst="rect">
              <a:avLst/>
            </a:prstGeom>
          </p:spPr>
        </p:pic>
      </p:gr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The cloud is now mainstream in financial services.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Banco Santander has used bespoke, in-house developed software to digitise its core banking platform, already migrating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80% of its IT infrastructure</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to the cloud.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err="1">
                  <a:solidFill>
                    <a:srgbClr val="FFFFFF"/>
                  </a:solidFill>
                  <a:latin typeface="Trebuchet MS" panose="020B0603020202020204" pitchFamily="34" charset="0"/>
                </a:rPr>
                <a:t>Revolut</a:t>
              </a:r>
              <a:r>
                <a:rPr lang="en-GB" sz="1200" dirty="0">
                  <a:solidFill>
                    <a:srgbClr val="FFFFFF"/>
                  </a:solidFill>
                  <a:latin typeface="Trebuchet MS" panose="020B0603020202020204" pitchFamily="34" charset="0"/>
                </a:rPr>
                <a:t> has announced its new partnership with Salesforce to </a:t>
              </a:r>
              <a:r>
                <a:rPr lang="en-GB" sz="1200" dirty="0">
                  <a:solidFill>
                    <a:srgbClr val="0070C0"/>
                  </a:solidFill>
                  <a:latin typeface="Trebuchet MS" panose="020B0603020202020204" pitchFamily="34" charset="0"/>
                  <a:hlinkClick r:id="rId12">
                    <a:extLst>
                      <a:ext uri="{A12FA001-AC4F-418D-AE19-62706E023703}">
                        <ahyp:hlinkClr xmlns:ahyp="http://schemas.microsoft.com/office/drawing/2018/hyperlinkcolor" val="tx"/>
                      </a:ext>
                    </a:extLst>
                  </a:hlinkClick>
                </a:rPr>
                <a:t>accelerate growth and transform </a:t>
              </a:r>
              <a:r>
                <a:rPr lang="en-GB" sz="1200" dirty="0">
                  <a:solidFill>
                    <a:srgbClr val="FFFFFF"/>
                  </a:solidFill>
                  <a:latin typeface="Trebuchet MS" panose="020B0603020202020204" pitchFamily="34" charset="0"/>
                </a:rPr>
                <a:t>the business banking arm of the organisation.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lang="en-GB" sz="1200" dirty="0">
                  <a:solidFill>
                    <a:schemeClr val="bg1"/>
                  </a:solidFill>
                  <a:latin typeface="Trebuchet MS" panose="020B0603020202020204" pitchFamily="34" charset="0"/>
                </a:rPr>
                <a:t>Santander and SAP Spain have partnered boost digitalization across Global Transaction Banking services by co-innovating in solutions around the concept of </a:t>
              </a:r>
              <a:r>
                <a:rPr lang="en-GB" sz="1200" dirty="0">
                  <a:solidFill>
                    <a:srgbClr val="0070C0"/>
                  </a:solidFill>
                  <a:latin typeface="Trebuchet MS" panose="020B0603020202020204" pitchFamily="34" charset="0"/>
                  <a:hlinkClick r:id="rId13">
                    <a:extLst>
                      <a:ext uri="{A12FA001-AC4F-418D-AE19-62706E023703}">
                        <ahyp:hlinkClr xmlns:ahyp="http://schemas.microsoft.com/office/drawing/2018/hyperlinkcolor" val="tx"/>
                      </a:ext>
                    </a:extLst>
                  </a:hlinkClick>
                </a:rPr>
                <a:t>invisible banking</a:t>
              </a:r>
              <a:r>
                <a:rPr lang="en-GB" sz="1200" dirty="0">
                  <a:solidFill>
                    <a:schemeClr val="bg1"/>
                  </a:solidFill>
                  <a:latin typeface="Trebuchet MS" panose="020B0603020202020204" pitchFamily="34" charset="0"/>
                </a:rPr>
                <a:t>.</a:t>
              </a: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Hybrid working has become the new normal.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NatWest partners Microsoft and Accenture for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4">
                    <a:extLst>
                      <a:ext uri="{A12FA001-AC4F-418D-AE19-62706E023703}">
                        <ahyp:hlinkClr xmlns:ahyp="http://schemas.microsoft.com/office/drawing/2018/hyperlinkcolor" val="tx"/>
                      </a:ext>
                    </a:extLst>
                  </a:hlinkClick>
                </a:rPr>
                <a:t>customer engagement platform</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The new customer engagement platform will leverage Microsoft Dynamics 365 and integrate all of NatWest’s front office systems across its contact centre and branches, customer messaging, video banking and complaints channels on to a unified digital platform.</a:t>
              </a:r>
            </a:p>
            <a:p>
              <a:pPr algn="ctr">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Large banks spending on cybersecurity has more than doubled since 2015 in some cases.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NY regulator fines Robinhood $30 million over </a:t>
              </a:r>
              <a:r>
                <a:rPr lang="en-GB" sz="1200" dirty="0">
                  <a:solidFill>
                    <a:srgbClr val="0070C0"/>
                  </a:solidFill>
                  <a:latin typeface="Trebuchet MS" panose="020B0603020202020204" pitchFamily="34" charset="0"/>
                  <a:hlinkClick r:id="rId15">
                    <a:extLst>
                      <a:ext uri="{A12FA001-AC4F-418D-AE19-62706E023703}">
                        <ahyp:hlinkClr xmlns:ahyp="http://schemas.microsoft.com/office/drawing/2018/hyperlinkcolor" val="tx"/>
                      </a:ext>
                    </a:extLst>
                  </a:hlinkClick>
                </a:rPr>
                <a:t>AML and cybersecurity failures</a:t>
              </a:r>
              <a:r>
                <a:rPr lang="en-GB" sz="1200" dirty="0">
                  <a:solidFill>
                    <a:prstClr val="white"/>
                  </a:solidFill>
                  <a:latin typeface="Trebuchet MS" panose="020B0603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importance of the underlying IT infrastructure was underlined by Virgin Money announcing it was spending £275m on digital transformation despite a major IT outage that locked customers out of their apps and web portal for an entire day in April 2021.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p:txBody>
        </p:sp>
      </p:grpSp>
      <p:grpSp>
        <p:nvGrpSpPr>
          <p:cNvPr id="6" name="Group 5">
            <a:extLst>
              <a:ext uri="{FF2B5EF4-FFF2-40B4-BE49-F238E27FC236}">
                <a16:creationId xmlns:a16="http://schemas.microsoft.com/office/drawing/2014/main" id="{ED00AA60-F6E4-417C-9183-B88883F04A04}"/>
              </a:ext>
            </a:extLst>
          </p:cNvPr>
          <p:cNvGrpSpPr/>
          <p:nvPr/>
        </p:nvGrpSpPr>
        <p:grpSpPr>
          <a:xfrm>
            <a:off x="9375027" y="1179234"/>
            <a:ext cx="1899044" cy="540393"/>
            <a:chOff x="7354748" y="1189676"/>
            <a:chExt cx="1899044" cy="540393"/>
          </a:xfrm>
        </p:grpSpPr>
        <p:sp>
          <p:nvSpPr>
            <p:cNvPr id="76" name="TextBox 75">
              <a:extLst>
                <a:ext uri="{FF2B5EF4-FFF2-40B4-BE49-F238E27FC236}">
                  <a16:creationId xmlns:a16="http://schemas.microsoft.com/office/drawing/2014/main" id="{A06C8FE1-A95D-48F9-87C2-1CCD534406C3}"/>
                </a:ext>
              </a:extLst>
            </p:cNvPr>
            <p:cNvSpPr txBox="1"/>
            <p:nvPr/>
          </p:nvSpPr>
          <p:spPr>
            <a:xfrm>
              <a:off x="7813792" y="1225193"/>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intelligence</a:t>
              </a:r>
            </a:p>
          </p:txBody>
        </p:sp>
        <p:pic>
          <p:nvPicPr>
            <p:cNvPr id="79" name="Graphic 78">
              <a:extLst>
                <a:ext uri="{FF2B5EF4-FFF2-40B4-BE49-F238E27FC236}">
                  <a16:creationId xmlns:a16="http://schemas.microsoft.com/office/drawing/2014/main" id="{896E53AC-60E1-430F-B158-A183E3AA49F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54748" y="1189676"/>
              <a:ext cx="459043" cy="540393"/>
            </a:xfrm>
            <a:prstGeom prst="rect">
              <a:avLst/>
            </a:prstGeom>
          </p:spPr>
        </p:pic>
      </p:grpSp>
    </p:spTree>
    <p:extLst>
      <p:ext uri="{BB962C8B-B14F-4D97-AF65-F5344CB8AC3E}">
        <p14:creationId xmlns:p14="http://schemas.microsoft.com/office/powerpoint/2010/main" val="5420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53E4D-6C92-C940-B280-F765FE445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5494A4C-E1D4-814B-B798-79CB2E0D18B5}"/>
              </a:ext>
            </a:extLst>
          </p:cNvPr>
          <p:cNvSpPr/>
          <p:nvPr/>
        </p:nvSpPr>
        <p:spPr>
          <a:xfrm>
            <a:off x="0" y="0"/>
            <a:ext cx="5748728"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6139480" cy="523220"/>
          </a:xfrm>
          <a:prstGeom prst="rect">
            <a:avLst/>
          </a:prstGeom>
          <a:noFill/>
        </p:spPr>
        <p:txBody>
          <a:bodyPr wrap="square" rtlCol="0">
            <a:spAutoFit/>
          </a:bodyPr>
          <a:lstStyle/>
          <a:p>
            <a:r>
              <a:rPr lang="en-GB" sz="2800">
                <a:solidFill>
                  <a:schemeClr val="bg1"/>
                </a:solidFill>
                <a:latin typeface="+mj-lt"/>
              </a:rPr>
              <a:t>In summary</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8A8535-1254-5549-B65D-5174F69D0A4E}"/>
              </a:ext>
            </a:extLst>
          </p:cNvPr>
          <p:cNvSpPr/>
          <p:nvPr/>
        </p:nvSpPr>
        <p:spPr>
          <a:xfrm>
            <a:off x="403727" y="1593699"/>
            <a:ext cx="4150486" cy="4496424"/>
          </a:xfrm>
          <a:prstGeom prst="rect">
            <a:avLst/>
          </a:prstGeom>
        </p:spPr>
        <p:txBody>
          <a:bodyPr wrap="square">
            <a:spAutoFit/>
          </a:bodyPr>
          <a:lstStyle/>
          <a:p>
            <a:pPr>
              <a:lnSpc>
                <a:spcPts val="2120"/>
              </a:lnSpc>
              <a:spcAft>
                <a:spcPts val="1500"/>
              </a:spcAft>
            </a:pPr>
            <a:r>
              <a:rPr lang="en-GB" sz="1600" b="1" dirty="0">
                <a:solidFill>
                  <a:schemeClr val="bg1"/>
                </a:solidFill>
                <a:cs typeface="Futura Medium" panose="020B0602020204020303" pitchFamily="34" charset="-79"/>
              </a:rPr>
              <a:t>To evolve and compete, finance firms need to innovate: </a:t>
            </a:r>
            <a:r>
              <a:rPr lang="en-GB" sz="1600" dirty="0">
                <a:solidFill>
                  <a:schemeClr val="bg1"/>
                </a:solidFill>
              </a:rPr>
              <a:t>innovate to create brilliant experiences for customers,  digital platforms for products and intelligent operations.</a:t>
            </a:r>
          </a:p>
          <a:p>
            <a:pPr>
              <a:lnSpc>
                <a:spcPts val="2120"/>
              </a:lnSpc>
              <a:spcAft>
                <a:spcPts val="1500"/>
              </a:spcAft>
            </a:pPr>
            <a:r>
              <a:rPr lang="en-GB" sz="1600" dirty="0">
                <a:solidFill>
                  <a:schemeClr val="bg1"/>
                </a:solidFill>
              </a:rPr>
              <a:t>The COVID-19 pandemic has accelerated digital transformation by three to four years, and highlighted the need for operational resilience in the new normal and the unpredictable normal driven by geopolitics and climate change.</a:t>
            </a:r>
          </a:p>
          <a:p>
            <a:pPr>
              <a:lnSpc>
                <a:spcPts val="2120"/>
              </a:lnSpc>
              <a:spcAft>
                <a:spcPts val="1200"/>
              </a:spcAft>
            </a:pPr>
            <a:r>
              <a:rPr lang="en-GB" sz="1600" dirty="0">
                <a:solidFill>
                  <a:schemeClr val="bg1"/>
                </a:solidFill>
              </a:rPr>
              <a:t>All innovation needs to be underpinned by</a:t>
            </a:r>
            <a:br>
              <a:rPr lang="en-GB" sz="1600" dirty="0">
                <a:solidFill>
                  <a:schemeClr val="bg1"/>
                </a:solidFill>
              </a:rPr>
            </a:br>
            <a:r>
              <a:rPr lang="en-GB" sz="1600" dirty="0">
                <a:solidFill>
                  <a:schemeClr val="bg1"/>
                </a:solidFill>
              </a:rPr>
              <a:t>a modern infrastructure that can adapt to your changing needs, securely and cost efficiently.</a:t>
            </a:r>
          </a:p>
        </p:txBody>
      </p:sp>
      <p:pic>
        <p:nvPicPr>
          <p:cNvPr id="3" name="Picture 2">
            <a:extLst>
              <a:ext uri="{FF2B5EF4-FFF2-40B4-BE49-F238E27FC236}">
                <a16:creationId xmlns:a16="http://schemas.microsoft.com/office/drawing/2014/main" id="{99992D89-5496-D443-9274-054953CAE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48" y="0"/>
            <a:ext cx="7150608" cy="6858000"/>
          </a:xfrm>
          <a:prstGeom prst="rect">
            <a:avLst/>
          </a:prstGeom>
        </p:spPr>
      </p:pic>
    </p:spTree>
    <p:extLst>
      <p:ext uri="{BB962C8B-B14F-4D97-AF65-F5344CB8AC3E}">
        <p14:creationId xmlns:p14="http://schemas.microsoft.com/office/powerpoint/2010/main" val="284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oftcat palette">
      <a:dk1>
        <a:sysClr val="windowText" lastClr="000000"/>
      </a:dk1>
      <a:lt1>
        <a:sysClr val="window" lastClr="FFFFFF"/>
      </a:lt1>
      <a:dk2>
        <a:srgbClr val="915DA3"/>
      </a:dk2>
      <a:lt2>
        <a:srgbClr val="068FCF"/>
      </a:lt2>
      <a:accent1>
        <a:srgbClr val="CC5299"/>
      </a:accent1>
      <a:accent2>
        <a:srgbClr val="FBBD56"/>
      </a:accent2>
      <a:accent3>
        <a:srgbClr val="BED140"/>
      </a:accent3>
      <a:accent4>
        <a:srgbClr val="7B4783"/>
      </a:accent4>
      <a:accent5>
        <a:srgbClr val="00ACA2"/>
      </a:accent5>
      <a:accent6>
        <a:srgbClr val="006962"/>
      </a:accent6>
      <a:hlink>
        <a:srgbClr val="585858"/>
      </a:hlink>
      <a:folHlink>
        <a:srgbClr val="00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 Theme">
  <a:themeElements>
    <a:clrScheme name="SOFTCAT#3">
      <a:dk1>
        <a:srgbClr val="000000"/>
      </a:dk1>
      <a:lt1>
        <a:srgbClr val="FFFFFF"/>
      </a:lt1>
      <a:dk2>
        <a:srgbClr val="4A2656"/>
      </a:dk2>
      <a:lt2>
        <a:srgbClr val="979797"/>
      </a:lt2>
      <a:accent1>
        <a:srgbClr val="915DA7"/>
      </a:accent1>
      <a:accent2>
        <a:srgbClr val="D0509D"/>
      </a:accent2>
      <a:accent3>
        <a:srgbClr val="1891D1"/>
      </a:accent3>
      <a:accent4>
        <a:srgbClr val="FFC81C"/>
      </a:accent4>
      <a:accent5>
        <a:srgbClr val="B3D452"/>
      </a:accent5>
      <a:accent6>
        <a:srgbClr val="00ACA1"/>
      </a:accent6>
      <a:hlink>
        <a:srgbClr val="0B95D4"/>
      </a:hlink>
      <a:folHlink>
        <a:srgbClr val="BF4E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 Theme" id="{C3DD5F9F-3DF3-4CDC-8965-6E17CD9E2E77}" vid="{EE74EDA8-11B5-4104-862D-FFC54EBD4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6a254dd-6ac7-40c4-97d7-aeba50659f60">
      <UserInfo>
        <DisplayName>Tom Jones</DisplayName>
        <AccountId>335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CEAA3ED83769418C6506B85F838786" ma:contentTypeVersion="6" ma:contentTypeDescription="Create a new document." ma:contentTypeScope="" ma:versionID="fd9be40d3644a995432639a4e147884f">
  <xsd:schema xmlns:xsd="http://www.w3.org/2001/XMLSchema" xmlns:xs="http://www.w3.org/2001/XMLSchema" xmlns:p="http://schemas.microsoft.com/office/2006/metadata/properties" xmlns:ns2="297d1787-6fdc-4a11-bf72-380025fd1097" xmlns:ns3="36a254dd-6ac7-40c4-97d7-aeba50659f60" targetNamespace="http://schemas.microsoft.com/office/2006/metadata/properties" ma:root="true" ma:fieldsID="b98c0017e70c34eb00658bfa942b240f" ns2:_="" ns3:_="">
    <xsd:import namespace="297d1787-6fdc-4a11-bf72-380025fd1097"/>
    <xsd:import namespace="36a254dd-6ac7-40c4-97d7-aeba5065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d1787-6fdc-4a11-bf72-380025fd1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254dd-6ac7-40c4-97d7-aeba50659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54268-A7A4-4EAB-9C46-F0F57D5B698D}">
  <ds:schemaRefs>
    <ds:schemaRef ds:uri="http://schemas.microsoft.com/sharepoint/v3/contenttype/forms"/>
  </ds:schemaRefs>
</ds:datastoreItem>
</file>

<file path=customXml/itemProps2.xml><?xml version="1.0" encoding="utf-8"?>
<ds:datastoreItem xmlns:ds="http://schemas.openxmlformats.org/officeDocument/2006/customXml" ds:itemID="{BE9B7119-C887-408D-8E22-ED221F1234A9}">
  <ds:schemaRefs>
    <ds:schemaRef ds:uri="http://purl.org/dc/elements/1.1/"/>
    <ds:schemaRef ds:uri="http://purl.org/dc/dcmitype/"/>
    <ds:schemaRef ds:uri="36a254dd-6ac7-40c4-97d7-aeba50659f60"/>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297d1787-6fdc-4a11-bf72-380025fd1097"/>
  </ds:schemaRefs>
</ds:datastoreItem>
</file>

<file path=customXml/itemProps3.xml><?xml version="1.0" encoding="utf-8"?>
<ds:datastoreItem xmlns:ds="http://schemas.openxmlformats.org/officeDocument/2006/customXml" ds:itemID="{C806B5EC-4F29-493D-8D23-062FC2E00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d1787-6fdc-4a11-bf72-380025fd1097"/>
    <ds:schemaRef ds:uri="36a254dd-6ac7-40c4-97d7-aeba5065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1229</TotalTime>
  <Words>3556</Words>
  <Application>Microsoft Office PowerPoint</Application>
  <PresentationFormat>Widescreen</PresentationFormat>
  <Paragraphs>338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Courier New</vt:lpstr>
      <vt:lpstr>Credit Suisse Type Roman</vt:lpstr>
      <vt:lpstr>Trebuchet MS</vt:lpstr>
      <vt:lpstr>Wingdings</vt:lpstr>
      <vt:lpstr>1_Office Theme</vt:lpstr>
      <vt:lpstr>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Foster-Edwards</dc:creator>
  <cp:lastModifiedBy>Jeremy Griggs</cp:lastModifiedBy>
  <cp:revision>5</cp:revision>
  <cp:lastPrinted>2019-09-09T13:55:52Z</cp:lastPrinted>
  <dcterms:modified xsi:type="dcterms:W3CDTF">2022-09-05T11:23:29Z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0x01010026CEAA3ED83769418C6506B85F838786</vt:lpwstr>
  </property>
  <property fmtid="{D5CDD505-2E9C-101B-9397-08002B2CF9AE}" pid="3" name="_dlc_DocIdItemGuid">
    <vt:lpwstr>a7094d27-8466-4a97-a503-d0643929be56</vt:lpwstr>
  </property>
  <property fmtid="{D5CDD505-2E9C-101B-9397-08002B2CF9AE}" pid="4" name="AuthorIds_UIVersion_6144">
    <vt:lpwstr>13</vt:lpwstr>
  </property>
  <property fmtid="{D5CDD505-2E9C-101B-9397-08002B2CF9AE}" pid="5" name="MSIP_Label_7fce863d-7cc9-456a-9404-bbebbb1d789e_Enabled">
    <vt:lpwstr>True</vt:lpwstr>
  </property>
  <property fmtid="{D5CDD505-2E9C-101B-9397-08002B2CF9AE}" pid="6" name="MSIP_Label_7fce863d-7cc9-456a-9404-bbebbb1d789e_SiteId">
    <vt:lpwstr>c3d431f1-3e02-4c62-a825-79cd8f9e2053</vt:lpwstr>
  </property>
  <property fmtid="{D5CDD505-2E9C-101B-9397-08002B2CF9AE}" pid="7" name="MSIP_Label_7fce863d-7cc9-456a-9404-bbebbb1d789e_Owner">
    <vt:lpwstr>JackDo@Softcat.com</vt:lpwstr>
  </property>
  <property fmtid="{D5CDD505-2E9C-101B-9397-08002B2CF9AE}" pid="8" name="MSIP_Label_7fce863d-7cc9-456a-9404-bbebbb1d789e_SetDate">
    <vt:lpwstr>2020-02-12T08:54:33.9415443Z</vt:lpwstr>
  </property>
  <property fmtid="{D5CDD505-2E9C-101B-9397-08002B2CF9AE}" pid="9" name="MSIP_Label_7fce863d-7cc9-456a-9404-bbebbb1d789e_Name">
    <vt:lpwstr>Public</vt:lpwstr>
  </property>
  <property fmtid="{D5CDD505-2E9C-101B-9397-08002B2CF9AE}" pid="10" name="MSIP_Label_7fce863d-7cc9-456a-9404-bbebbb1d789e_Application">
    <vt:lpwstr>Microsoft Azure Information Protection</vt:lpwstr>
  </property>
  <property fmtid="{D5CDD505-2E9C-101B-9397-08002B2CF9AE}" pid="11" name="MSIP_Label_7fce863d-7cc9-456a-9404-bbebbb1d789e_Extended_MSFT_Method">
    <vt:lpwstr>Manual</vt:lpwstr>
  </property>
  <property fmtid="{D5CDD505-2E9C-101B-9397-08002B2CF9AE}" pid="12" name="Sensitivity">
    <vt:lpwstr>Public</vt:lpwstr>
  </property>
</Properties>
</file>