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9" r:id="rId5"/>
  </p:sldMasterIdLst>
  <p:notesMasterIdLst>
    <p:notesMasterId r:id="rId16"/>
  </p:notesMasterIdLst>
  <p:sldIdLst>
    <p:sldId id="483" r:id="rId6"/>
    <p:sldId id="466" r:id="rId7"/>
    <p:sldId id="484" r:id="rId8"/>
    <p:sldId id="495" r:id="rId9"/>
    <p:sldId id="492" r:id="rId10"/>
    <p:sldId id="496" r:id="rId11"/>
    <p:sldId id="471" r:id="rId12"/>
    <p:sldId id="475" r:id="rId13"/>
    <p:sldId id="489" r:id="rId14"/>
    <p:sldId id="4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guide id="3" pos="6357" userDrawn="1">
          <p15:clr>
            <a:srgbClr val="A4A3A4"/>
          </p15:clr>
        </p15:guide>
        <p15:guide id="4" pos="7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Ulrichova" initials="LU" lastIdx="10" clrIdx="0">
    <p:extLst>
      <p:ext uri="{19B8F6BF-5375-455C-9EA6-DF929625EA0E}">
        <p15:presenceInfo xmlns:p15="http://schemas.microsoft.com/office/powerpoint/2012/main" userId="S::lenka.ulrichova@differentiated.co.uk::9b483e27-3f76-4c1b-baa6-f074fc1ea47c" providerId="AD"/>
      </p:ext>
    </p:extLst>
  </p:cmAuthor>
  <p:cmAuthor id="2" name="Microsoft Office User" initials="MOU" lastIdx="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FCF"/>
    <a:srgbClr val="BECF4C"/>
    <a:srgbClr val="F08CF0"/>
    <a:srgbClr val="FBBD57"/>
    <a:srgbClr val="5B3661"/>
    <a:srgbClr val="000000"/>
    <a:srgbClr val="F046EB"/>
    <a:srgbClr val="DC50AA"/>
    <a:srgbClr val="A175B0"/>
    <a:srgbClr val="CC5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A2A93D-DD4D-4B36-876F-D5190E342C55}" v="7" dt="2022-09-02T09:32:12.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96005" autoAdjust="0"/>
  </p:normalViewPr>
  <p:slideViewPr>
    <p:cSldViewPr snapToGrid="0">
      <p:cViewPr varScale="1">
        <p:scale>
          <a:sx n="106" d="100"/>
          <a:sy n="106" d="100"/>
        </p:scale>
        <p:origin x="1104" y="96"/>
      </p:cViewPr>
      <p:guideLst>
        <p:guide orient="horz" pos="2523"/>
        <p:guide pos="3840"/>
        <p:guide pos="6357"/>
        <p:guide pos="756"/>
      </p:guideLst>
    </p:cSldViewPr>
  </p:slideViewPr>
  <p:outlineViewPr>
    <p:cViewPr>
      <p:scale>
        <a:sx n="33" d="100"/>
        <a:sy n="33" d="100"/>
      </p:scale>
      <p:origin x="0" y="0"/>
    </p:cViewPr>
  </p:outlineViewPr>
  <p:notesTextViewPr>
    <p:cViewPr>
      <p:scale>
        <a:sx n="85" d="100"/>
        <a:sy n="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Griggs" userId="91682ee4e611b417" providerId="LiveId" clId="{99A2A93D-DD4D-4B36-876F-D5190E342C55}"/>
    <pc:docChg chg="undo custSel addSld delSld modSld">
      <pc:chgData name="Jeremy Griggs" userId="91682ee4e611b417" providerId="LiveId" clId="{99A2A93D-DD4D-4B36-876F-D5190E342C55}" dt="2022-09-02T10:30:48.855" v="915" actId="20577"/>
      <pc:docMkLst>
        <pc:docMk/>
      </pc:docMkLst>
      <pc:sldChg chg="modSp add del mod">
        <pc:chgData name="Jeremy Griggs" userId="91682ee4e611b417" providerId="LiveId" clId="{99A2A93D-DD4D-4B36-876F-D5190E342C55}" dt="2022-09-02T10:30:48.855" v="915" actId="20577"/>
        <pc:sldMkLst>
          <pc:docMk/>
          <pc:sldMk cId="542004905" sldId="475"/>
        </pc:sldMkLst>
        <pc:spChg chg="mod">
          <ac:chgData name="Jeremy Griggs" userId="91682ee4e611b417" providerId="LiveId" clId="{99A2A93D-DD4D-4B36-876F-D5190E342C55}" dt="2022-09-02T10:13:46.380" v="442" actId="20577"/>
          <ac:spMkLst>
            <pc:docMk/>
            <pc:sldMk cId="542004905" sldId="475"/>
            <ac:spMk id="34" creationId="{342C37E8-75AA-478C-8C8F-F394B0BB5D91}"/>
          </ac:spMkLst>
        </pc:spChg>
        <pc:spChg chg="mod">
          <ac:chgData name="Jeremy Griggs" userId="91682ee4e611b417" providerId="LiveId" clId="{99A2A93D-DD4D-4B36-876F-D5190E342C55}" dt="2022-09-02T10:30:09.877" v="855" actId="20577"/>
          <ac:spMkLst>
            <pc:docMk/>
            <pc:sldMk cId="542004905" sldId="475"/>
            <ac:spMk id="35" creationId="{715638DE-A84B-45D1-9250-4077595C1B6C}"/>
          </ac:spMkLst>
        </pc:spChg>
        <pc:spChg chg="mod">
          <ac:chgData name="Jeremy Griggs" userId="91682ee4e611b417" providerId="LiveId" clId="{99A2A93D-DD4D-4B36-876F-D5190E342C55}" dt="2022-09-02T10:04:45.752" v="250" actId="20577"/>
          <ac:spMkLst>
            <pc:docMk/>
            <pc:sldMk cId="542004905" sldId="475"/>
            <ac:spMk id="75" creationId="{22FCBD54-6078-4254-A388-FA8232588A2C}"/>
          </ac:spMkLst>
        </pc:spChg>
        <pc:spChg chg="mod">
          <ac:chgData name="Jeremy Griggs" userId="91682ee4e611b417" providerId="LiveId" clId="{99A2A93D-DD4D-4B36-876F-D5190E342C55}" dt="2022-09-02T10:30:48.855" v="915" actId="20577"/>
          <ac:spMkLst>
            <pc:docMk/>
            <pc:sldMk cId="542004905" sldId="475"/>
            <ac:spMk id="78" creationId="{09040B20-8443-4A24-9476-1446B189BE11}"/>
          </ac:spMkLst>
        </pc:spChg>
      </pc:sldChg>
      <pc:sldChg chg="modSp mod">
        <pc:chgData name="Jeremy Griggs" userId="91682ee4e611b417" providerId="LiveId" clId="{99A2A93D-DD4D-4B36-876F-D5190E342C55}" dt="2022-09-02T09:20:05.235" v="25" actId="6549"/>
        <pc:sldMkLst>
          <pc:docMk/>
          <pc:sldMk cId="2811632331" sldId="483"/>
        </pc:sldMkLst>
        <pc:spChg chg="mod">
          <ac:chgData name="Jeremy Griggs" userId="91682ee4e611b417" providerId="LiveId" clId="{99A2A93D-DD4D-4B36-876F-D5190E342C55}" dt="2022-09-02T09:20:05.235" v="25" actId="6549"/>
          <ac:spMkLst>
            <pc:docMk/>
            <pc:sldMk cId="2811632331" sldId="483"/>
            <ac:spMk id="3" creationId="{94F2BF86-90F5-2B47-A81F-0BE1A876B626}"/>
          </ac:spMkLst>
        </pc:spChg>
      </pc:sldChg>
      <pc:sldChg chg="modSp mod">
        <pc:chgData name="Jeremy Griggs" userId="91682ee4e611b417" providerId="LiveId" clId="{99A2A93D-DD4D-4B36-876F-D5190E342C55}" dt="2022-09-02T10:29:45.487" v="850" actId="20577"/>
        <pc:sldMkLst>
          <pc:docMk/>
          <pc:sldMk cId="3550163182" sldId="495"/>
        </pc:sldMkLst>
        <pc:spChg chg="mod">
          <ac:chgData name="Jeremy Griggs" userId="91682ee4e611b417" providerId="LiveId" clId="{99A2A93D-DD4D-4B36-876F-D5190E342C55}" dt="2022-09-02T09:37:33.030" v="206" actId="6549"/>
          <ac:spMkLst>
            <pc:docMk/>
            <pc:sldMk cId="3550163182" sldId="495"/>
            <ac:spMk id="36" creationId="{DB8E0FAF-3C23-4193-BE2F-EDB4547C8801}"/>
          </ac:spMkLst>
        </pc:spChg>
        <pc:spChg chg="mod">
          <ac:chgData name="Jeremy Griggs" userId="91682ee4e611b417" providerId="LiveId" clId="{99A2A93D-DD4D-4B36-876F-D5190E342C55}" dt="2022-09-02T09:24:20.010" v="55" actId="20577"/>
          <ac:spMkLst>
            <pc:docMk/>
            <pc:sldMk cId="3550163182" sldId="495"/>
            <ac:spMk id="38" creationId="{8DE80808-EB0D-4E1B-8B85-0F7769529F80}"/>
          </ac:spMkLst>
        </pc:spChg>
        <pc:spChg chg="mod">
          <ac:chgData name="Jeremy Griggs" userId="91682ee4e611b417" providerId="LiveId" clId="{99A2A93D-DD4D-4B36-876F-D5190E342C55}" dt="2022-09-02T09:33:30.427" v="170" actId="20577"/>
          <ac:spMkLst>
            <pc:docMk/>
            <pc:sldMk cId="3550163182" sldId="495"/>
            <ac:spMk id="39" creationId="{B8DDC1FE-E17F-4D8D-83D7-193BB4EFE23B}"/>
          </ac:spMkLst>
        </pc:spChg>
        <pc:spChg chg="mod">
          <ac:chgData name="Jeremy Griggs" userId="91682ee4e611b417" providerId="LiveId" clId="{99A2A93D-DD4D-4B36-876F-D5190E342C55}" dt="2022-09-02T09:31:58.802" v="160" actId="20577"/>
          <ac:spMkLst>
            <pc:docMk/>
            <pc:sldMk cId="3550163182" sldId="495"/>
            <ac:spMk id="82" creationId="{E16B9DD8-6AC8-46DF-BB85-36DD11832732}"/>
          </ac:spMkLst>
        </pc:spChg>
        <pc:spChg chg="mod">
          <ac:chgData name="Jeremy Griggs" userId="91682ee4e611b417" providerId="LiveId" clId="{99A2A93D-DD4D-4B36-876F-D5190E342C55}" dt="2022-09-02T10:29:45.487" v="850" actId="20577"/>
          <ac:spMkLst>
            <pc:docMk/>
            <pc:sldMk cId="3550163182" sldId="495"/>
            <ac:spMk id="83" creationId="{448FD7A3-9A35-4C0E-9FBA-425B1AE1357B}"/>
          </ac:spMkLst>
        </pc:spChg>
      </pc:sldChg>
      <pc:sldChg chg="modSp mod">
        <pc:chgData name="Jeremy Griggs" userId="91682ee4e611b417" providerId="LiveId" clId="{99A2A93D-DD4D-4B36-876F-D5190E342C55}" dt="2022-09-02T10:28:30.359" v="849" actId="20577"/>
        <pc:sldMkLst>
          <pc:docMk/>
          <pc:sldMk cId="2387504693" sldId="496"/>
        </pc:sldMkLst>
        <pc:spChg chg="mod">
          <ac:chgData name="Jeremy Griggs" userId="91682ee4e611b417" providerId="LiveId" clId="{99A2A93D-DD4D-4B36-876F-D5190E342C55}" dt="2022-09-02T10:24:23.605" v="768" actId="20577"/>
          <ac:spMkLst>
            <pc:docMk/>
            <pc:sldMk cId="2387504693" sldId="496"/>
            <ac:spMk id="36" creationId="{DB8E0FAF-3C23-4193-BE2F-EDB4547C8801}"/>
          </ac:spMkLst>
        </pc:spChg>
        <pc:spChg chg="mod">
          <ac:chgData name="Jeremy Griggs" userId="91682ee4e611b417" providerId="LiveId" clId="{99A2A93D-DD4D-4B36-876F-D5190E342C55}" dt="2022-09-02T10:27:41.583" v="779" actId="20577"/>
          <ac:spMkLst>
            <pc:docMk/>
            <pc:sldMk cId="2387504693" sldId="496"/>
            <ac:spMk id="38" creationId="{8DE80808-EB0D-4E1B-8B85-0F7769529F80}"/>
          </ac:spMkLst>
        </pc:spChg>
        <pc:spChg chg="mod">
          <ac:chgData name="Jeremy Griggs" userId="91682ee4e611b417" providerId="LiveId" clId="{99A2A93D-DD4D-4B36-876F-D5190E342C55}" dt="2022-09-02T10:28:30.359" v="849" actId="20577"/>
          <ac:spMkLst>
            <pc:docMk/>
            <pc:sldMk cId="2387504693" sldId="496"/>
            <ac:spMk id="39" creationId="{B8DDC1FE-E17F-4D8D-83D7-193BB4EFE23B}"/>
          </ac:spMkLst>
        </pc:spChg>
        <pc:spChg chg="mod">
          <ac:chgData name="Jeremy Griggs" userId="91682ee4e611b417" providerId="LiveId" clId="{99A2A93D-DD4D-4B36-876F-D5190E342C55}" dt="2022-09-02T10:19:57.890" v="750" actId="20577"/>
          <ac:spMkLst>
            <pc:docMk/>
            <pc:sldMk cId="2387504693" sldId="496"/>
            <ac:spMk id="82" creationId="{E16B9DD8-6AC8-46DF-BB85-36DD11832732}"/>
          </ac:spMkLst>
        </pc:spChg>
        <pc:spChg chg="mod">
          <ac:chgData name="Jeremy Griggs" userId="91682ee4e611b417" providerId="LiveId" clId="{99A2A93D-DD4D-4B36-876F-D5190E342C55}" dt="2022-09-02T10:15:26.813" v="525" actId="20577"/>
          <ac:spMkLst>
            <pc:docMk/>
            <pc:sldMk cId="2387504693" sldId="496"/>
            <ac:spMk id="83" creationId="{448FD7A3-9A35-4C0E-9FBA-425B1AE135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41699-AF59-4561-9D98-B4B9A5CC2E85}" type="datetimeFigureOut">
              <a:rPr lang="en-GB" smtClean="0"/>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500A2-1A37-41CA-951B-2751FAF85F10}" type="slidenum">
              <a:rPr lang="en-GB" smtClean="0"/>
              <a:t>‹#›</a:t>
            </a:fld>
            <a:endParaRPr lang="en-GB"/>
          </a:p>
        </p:txBody>
      </p:sp>
    </p:spTree>
    <p:extLst>
      <p:ext uri="{BB962C8B-B14F-4D97-AF65-F5344CB8AC3E}">
        <p14:creationId xmlns:p14="http://schemas.microsoft.com/office/powerpoint/2010/main" val="9002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FRAME,  say something like:</a:t>
            </a:r>
          </a:p>
          <a:p>
            <a:endParaRPr lang="en-GB" sz="120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Hello Mr Construction Company Owner/Operator,</a:t>
            </a:r>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We’ve been looking after construction customers of all types for many years. More recently, we’ve been investing time and money researching what’s really going in the industry – what challenges you’re facing, and what opportunities you have for growth. </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Underpinning all of that, of course, is technology – so, we’ve been considering how IT can help customers like you.</a:t>
            </a:r>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Would it be OK if we walk you through our research so we can understand which challenges and threats resonate in YOUR business?</a:t>
            </a:r>
            <a:endParaRPr lang="en-GB"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4500A2-1A37-41CA-951B-2751FAF85F10}" type="slidenum">
              <a:rPr lang="en-GB" smtClean="0"/>
              <a:t>1</a:t>
            </a:fld>
            <a:endParaRPr lang="en-GB"/>
          </a:p>
        </p:txBody>
      </p:sp>
    </p:spTree>
    <p:extLst>
      <p:ext uri="{BB962C8B-B14F-4D97-AF65-F5344CB8AC3E}">
        <p14:creationId xmlns:p14="http://schemas.microsoft.com/office/powerpoint/2010/main" val="425955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dirty="0"/>
          </a:p>
        </p:txBody>
      </p:sp>
      <p:sp>
        <p:nvSpPr>
          <p:cNvPr id="4" name="Slide Number Placeholder 3"/>
          <p:cNvSpPr>
            <a:spLocks noGrp="1"/>
          </p:cNvSpPr>
          <p:nvPr>
            <p:ph type="sldNum" sz="quarter" idx="5"/>
          </p:nvPr>
        </p:nvSpPr>
        <p:spPr/>
        <p:txBody>
          <a:bodyPr/>
          <a:lstStyle/>
          <a:p>
            <a:fld id="{544500A2-1A37-41CA-951B-2751FAF85F10}" type="slidenum">
              <a:rPr lang="en-GB" smtClean="0"/>
              <a:t>10</a:t>
            </a:fld>
            <a:endParaRPr lang="en-GB"/>
          </a:p>
        </p:txBody>
      </p:sp>
    </p:spTree>
    <p:extLst>
      <p:ext uri="{BB962C8B-B14F-4D97-AF65-F5344CB8AC3E}">
        <p14:creationId xmlns:p14="http://schemas.microsoft.com/office/powerpoint/2010/main" val="32718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Background notes to inform your customer conversation: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Global megatrends are driving infrastructure development and renewal, with a global need to spend $57 trillion by 2030 just to keep up with global GDP growth before spend on climate change.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meet the Paris Climate Change Agreement and the UK’s commitment to be net-zero by 2050 there needs to be a huge shift in the climate footprint for existing and new infrastructure.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productivity has averaged around 1% annually over the past two decades, compared with 3 to 4% across other sectors. Therefore, the industry must rapidly digitise and improve the way it shares data to improve project execution, cost performance and the sustainable optimisation of assets.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Closing this productivity gap would increase output by an estimated $1.6 trillion per year.</a:t>
            </a:r>
          </a:p>
        </p:txBody>
      </p:sp>
      <p:sp>
        <p:nvSpPr>
          <p:cNvPr id="4" name="Slide Number Placeholder 3"/>
          <p:cNvSpPr>
            <a:spLocks noGrp="1"/>
          </p:cNvSpPr>
          <p:nvPr>
            <p:ph type="sldNum" sz="quarter" idx="5"/>
          </p:nvPr>
        </p:nvSpPr>
        <p:spPr/>
        <p:txBody>
          <a:bodyPr/>
          <a:lstStyle/>
          <a:p>
            <a:fld id="{544500A2-1A37-41CA-951B-2751FAF85F10}" type="slidenum">
              <a:rPr lang="en-GB" smtClean="0"/>
              <a:t>2</a:t>
            </a:fld>
            <a:endParaRPr lang="en-GB"/>
          </a:p>
        </p:txBody>
      </p:sp>
    </p:spTree>
    <p:extLst>
      <p:ext uri="{BB962C8B-B14F-4D97-AF65-F5344CB8AC3E}">
        <p14:creationId xmlns:p14="http://schemas.microsoft.com/office/powerpoint/2010/main" val="11955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703020202090204" pitchFamily="34" charset="0"/>
            </a:endParaRPr>
          </a:p>
          <a:p>
            <a:r>
              <a:rPr lang="en-GB" sz="1200" b="0" i="0" dirty="0"/>
              <a:t>These are points for discussion</a:t>
            </a:r>
          </a:p>
          <a:p>
            <a:pPr marL="171450" indent="-171450">
              <a:buFont typeface="Arial" panose="020B0604020202020204" pitchFamily="34" charset="0"/>
              <a:buChar char="•"/>
            </a:pPr>
            <a:r>
              <a:rPr lang="en-GB" sz="1200" b="0" i="0" dirty="0">
                <a:latin typeface="Trebuchet MS" panose="020B0703020202090204" pitchFamily="34" charset="0"/>
              </a:rPr>
              <a:t>D</a:t>
            </a:r>
            <a:r>
              <a:rPr lang="en-GB" sz="1200" dirty="0">
                <a:latin typeface="Trebuchet MS" panose="020B0703020202090204" pitchFamily="34" charset="0"/>
              </a:rPr>
              <a:t>o these subjects or drivers resonate with your customer? </a:t>
            </a:r>
          </a:p>
          <a:p>
            <a:pPr marL="171450" indent="-171450">
              <a:buFont typeface="Arial" panose="020B0604020202020204" pitchFamily="34" charset="0"/>
              <a:buChar char="•"/>
            </a:pPr>
            <a:r>
              <a:rPr lang="en-GB" sz="1200" dirty="0">
                <a:latin typeface="Trebuchet MS" panose="020B0703020202090204" pitchFamily="34" charset="0"/>
              </a:rPr>
              <a:t>To what extent?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Background notes to inform your customer conversation:</a:t>
            </a:r>
          </a:p>
          <a:p>
            <a:endParaRPr lang="en-US" sz="1200" b="0" i="0" u="none" strike="noStrike" kern="1200" baseline="0" dirty="0">
              <a:solidFill>
                <a:schemeClr val="tx1"/>
              </a:solidFill>
              <a:latin typeface="+mn-lt"/>
              <a:ea typeface="+mn-ea"/>
              <a:cs typeface="+mn-cs"/>
            </a:endParaRPr>
          </a:p>
          <a:p>
            <a:r>
              <a:rPr lang="en-GB" sz="1200" dirty="0"/>
              <a:t>Given the challenges we see, we believe that firms in the industry are under pressure and therefore many of them are on their own journeys towards a digital construction ecosystem. </a:t>
            </a:r>
            <a:endParaRPr lang="en-GB" sz="1200" b="1" dirty="0"/>
          </a:p>
          <a:p>
            <a:endParaRPr lang="en-GB" sz="1200" b="1" dirty="0"/>
          </a:p>
          <a:p>
            <a:r>
              <a:rPr lang="en-US" sz="1200" b="0" i="0" u="none" strike="noStrike" kern="1200" baseline="0" dirty="0">
                <a:solidFill>
                  <a:schemeClr val="tx1"/>
                </a:solidFill>
                <a:latin typeface="+mn-lt"/>
                <a:ea typeface="+mn-ea"/>
                <a:cs typeface="+mn-cs"/>
              </a:rPr>
              <a:t>Five main pressures are fueling this transformation:</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Demand: </a:t>
            </a:r>
            <a:r>
              <a:rPr lang="en-GB" sz="1200" b="0" i="0" u="none" strike="noStrike" kern="1200" baseline="0" dirty="0">
                <a:solidFill>
                  <a:schemeClr val="tx1"/>
                </a:solidFill>
                <a:latin typeface="+mn-lt"/>
                <a:ea typeface="+mn-ea"/>
                <a:cs typeface="+mn-cs"/>
              </a:rPr>
              <a:t>Today, there is an increased need for construction in order to build the infrastructure required to meet the demands of a growing population.</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latin typeface="Trebuchet MS" panose="020B0703020202090204" pitchFamily="34" charset="0"/>
              </a:rPr>
              <a:t>In the UK alone, the population will rise to 75 million by 2050 and the government has put in place a £483bn plan to improve transportation, energy, water, housing and broadband. In the short-term projects may be delayed by the pandemic, especially in commercial sectors, but ultimately demand will be accelerated by post-COVID-19 stimulus packages.</a:t>
            </a:r>
            <a:endParaRPr lang="en-US" sz="1200" b="0" i="0" u="none" strike="noStrike" kern="1200" baseline="0" dirty="0">
              <a:solidFill>
                <a:schemeClr val="tx1"/>
              </a:solidFill>
              <a:latin typeface="+mn-lt"/>
              <a:ea typeface="+mn-ea"/>
              <a:cs typeface="+mn-cs"/>
            </a:endParaRPr>
          </a:p>
          <a:p>
            <a:pPr marL="228600" indent="-228600">
              <a:buFont typeface="+mj-lt"/>
              <a:buAutoNum type="arabicPeriod" startAt="2"/>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1" i="0" u="none" strike="noStrike" kern="1200" baseline="0" dirty="0">
                <a:solidFill>
                  <a:schemeClr val="tx1"/>
                </a:solidFill>
                <a:latin typeface="+mn-lt"/>
                <a:ea typeface="+mn-ea"/>
                <a:cs typeface="+mn-cs"/>
              </a:rPr>
              <a:t>Skills: </a:t>
            </a:r>
            <a:r>
              <a:rPr lang="en-GB" sz="1200" kern="1200" dirty="0">
                <a:solidFill>
                  <a:schemeClr val="tx1"/>
                </a:solidFill>
                <a:effectLst/>
                <a:latin typeface="+mn-lt"/>
                <a:ea typeface="+mn-ea"/>
                <a:cs typeface="+mn-cs"/>
              </a:rPr>
              <a:t>Construction employs 100m people globally &amp; 2.4m in the UK but has an acute worker shortage. The lack of skills (40%) and talent shortages (39%) impacts productivity. This may be alleviated in the short term by the economic crisis. However, almost a third of the UK workforce are approaching retirement age. It is also the least safe industry, although only accounting for 5% of the UK workforce, it has 36% of fatal injuries and 10% of major injuries.</a:t>
            </a:r>
          </a:p>
          <a:p>
            <a:pPr marL="0" indent="0">
              <a:buFontTx/>
              <a:buNone/>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1" i="0" u="none" strike="noStrike" kern="1200" baseline="0" dirty="0">
                <a:solidFill>
                  <a:schemeClr val="tx1"/>
                </a:solidFill>
                <a:latin typeface="+mn-lt"/>
                <a:ea typeface="+mn-ea"/>
                <a:cs typeface="+mn-cs"/>
              </a:rPr>
              <a:t>Sustainability:  </a:t>
            </a:r>
            <a:r>
              <a:rPr lang="en-GB" sz="1200" b="0" i="0" u="none" strike="noStrike" kern="1200" baseline="0" dirty="0">
                <a:solidFill>
                  <a:schemeClr val="tx1"/>
                </a:solidFill>
                <a:latin typeface="+mn-lt"/>
                <a:ea typeface="+mn-ea"/>
                <a:cs typeface="+mn-cs"/>
              </a:rPr>
              <a:t>Buildings and construction accounted for 36% of final energy use and 39% of carbon dioxide (CO2) emissions in 2018, 11% of which resulted from manufacturing building materials such as steel, cement and glass. Construction, demolition and excavation generate around three fifths (61%) of total UK waste. </a:t>
            </a:r>
            <a:r>
              <a:rPr lang="en-GB" sz="1200" kern="1200" dirty="0">
                <a:solidFill>
                  <a:schemeClr val="tx1"/>
                </a:solidFill>
                <a:effectLst/>
                <a:latin typeface="+mn-lt"/>
                <a:ea typeface="+mn-ea"/>
                <a:cs typeface="+mn-cs"/>
              </a:rPr>
              <a:t>Consequently, the government has targeted a 50% greenhouse gas reduction by 2025, so construction firms will be under increased pressure to do their bit. </a:t>
            </a:r>
            <a:r>
              <a:rPr lang="en-GB" sz="1200" b="0" i="0" u="none" strike="noStrike" kern="1200" baseline="0" dirty="0">
                <a:solidFill>
                  <a:schemeClr val="tx1"/>
                </a:solidFill>
                <a:latin typeface="+mn-lt"/>
                <a:ea typeface="+mn-ea"/>
                <a:cs typeface="+mn-cs"/>
              </a:rPr>
              <a:t>By 2050, new infrastructure and renovations will have net zero embodied carbon, and all buildings must be net zero operational carbon. The UK Ten Point Green Revolution Plan will drive adoption. </a:t>
            </a:r>
            <a:endParaRPr lang="en-US" sz="1200" b="0" i="0" u="none" strike="noStrike" kern="1200" baseline="0" dirty="0">
              <a:solidFill>
                <a:schemeClr val="tx1"/>
              </a:solidFill>
              <a:effectLst/>
              <a:latin typeface="+mn-lt"/>
              <a:ea typeface="+mn-ea"/>
              <a:cs typeface="+mn-cs"/>
            </a:endParaRPr>
          </a:p>
          <a:p>
            <a:pPr marL="0" indent="0">
              <a:buFontTx/>
              <a:buNone/>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1" i="0" u="none" strike="noStrike" kern="1200" baseline="0" dirty="0">
                <a:solidFill>
                  <a:schemeClr val="tx1"/>
                </a:solidFill>
                <a:latin typeface="+mn-lt"/>
                <a:ea typeface="+mn-ea"/>
                <a:cs typeface="+mn-cs"/>
              </a:rPr>
              <a:t>Productivity: </a:t>
            </a:r>
            <a:r>
              <a:rPr lang="en-GB" sz="1200" kern="1200" dirty="0">
                <a:solidFill>
                  <a:schemeClr val="tx1"/>
                </a:solidFill>
                <a:effectLst/>
                <a:latin typeface="+mn-lt"/>
                <a:ea typeface="+mn-ea"/>
                <a:cs typeface="+mn-cs"/>
              </a:rPr>
              <a:t>The traditional project-focused approach to construction, along with the fragmentation of skills, people-intensive processes and low digitisation means that </a:t>
            </a:r>
            <a:r>
              <a:rPr lang="en-US" sz="1200" b="0" i="0" u="none" strike="noStrike" kern="1200" baseline="0" dirty="0">
                <a:solidFill>
                  <a:schemeClr val="tx1">
                    <a:lumMod val="50000"/>
                    <a:lumOff val="50000"/>
                  </a:schemeClr>
                </a:solidFill>
                <a:latin typeface="Trebuchet MS" panose="020B0703020202090204" pitchFamily="34" charset="0"/>
                <a:ea typeface="+mn-ea"/>
                <a:cs typeface="+mn-cs"/>
              </a:rPr>
              <a:t>construction is one of the least productive sectors – so it must improve to meet new demand.</a:t>
            </a:r>
            <a:endParaRPr lang="en-US" sz="1200" b="1" i="0" u="none" strike="noStrike"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Up to 35% of time is non-productive and only 50% of activities are on schedule. Large projects typically take 20% longer to finish than scheduled and are up to 80% over budget. Up to 20% extra productivity has been lost to COVID precautions. The UK Construction Playbook has set standards on digital adoption which will help improve productivity on government projects.</a:t>
            </a:r>
          </a:p>
          <a:p>
            <a:endParaRPr lang="en-GB" sz="1200" kern="1200" dirty="0">
              <a:solidFill>
                <a:schemeClr val="tx1"/>
              </a:solidFill>
              <a:effectLst/>
              <a:latin typeface="+mn-lt"/>
              <a:ea typeface="+mn-ea"/>
              <a:cs typeface="+mn-cs"/>
            </a:endParaRPr>
          </a:p>
          <a:p>
            <a:pPr marL="228600" indent="-228600">
              <a:buFont typeface="+mj-lt"/>
              <a:buAutoNum type="arabicPeriod" startAt="5"/>
            </a:pPr>
            <a:r>
              <a:rPr lang="en-US" sz="1200" b="1" i="0" u="none" strike="noStrike" kern="1200" baseline="0" dirty="0">
                <a:solidFill>
                  <a:schemeClr val="tx1"/>
                </a:solidFill>
                <a:latin typeface="+mn-lt"/>
                <a:ea typeface="+mn-ea"/>
                <a:cs typeface="+mn-cs"/>
              </a:rPr>
              <a:t>Profitability: </a:t>
            </a:r>
            <a:r>
              <a:rPr lang="en-GB" sz="1200" kern="1200" dirty="0">
                <a:solidFill>
                  <a:schemeClr val="tx1"/>
                </a:solidFill>
                <a:effectLst/>
                <a:latin typeface="+mn-lt"/>
                <a:ea typeface="+mn-ea"/>
                <a:cs typeface="+mn-cs"/>
              </a:rPr>
              <a:t>With typical margins of 5 to 7%, underestimating a bid by 10% without the ability to recover the extra costs can make a project an expensive money-loser.</a:t>
            </a:r>
          </a:p>
          <a:p>
            <a:r>
              <a:rPr lang="en-GB" sz="1200" kern="1200" dirty="0">
                <a:solidFill>
                  <a:schemeClr val="tx1"/>
                </a:solidFill>
                <a:effectLst/>
                <a:latin typeface="+mn-lt"/>
                <a:ea typeface="+mn-ea"/>
                <a:cs typeface="+mn-cs"/>
              </a:rPr>
              <a:t>Misjudging risks can also be costly, so more must be done to calculate them better. In addition, delays and a lack of productivity are expensive issues. And if whole of life costs are not designed into the bid they can end up impacting profits too.</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44500A2-1A37-41CA-951B-2751FAF85F10}" type="slidenum">
              <a:rPr lang="en-GB" smtClean="0"/>
              <a:t>3</a:t>
            </a:fld>
            <a:endParaRPr lang="en-GB"/>
          </a:p>
        </p:txBody>
      </p:sp>
    </p:spTree>
    <p:extLst>
      <p:ext uri="{BB962C8B-B14F-4D97-AF65-F5344CB8AC3E}">
        <p14:creationId xmlns:p14="http://schemas.microsoft.com/office/powerpoint/2010/main" val="15549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are the drivers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234950"/>
            <a:ext cx="5953125" cy="3349625"/>
          </a:xfrm>
        </p:spPr>
      </p:sp>
      <p:sp>
        <p:nvSpPr>
          <p:cNvPr id="3" name="Notes Placeholder 2"/>
          <p:cNvSpPr>
            <a:spLocks noGrp="1"/>
          </p:cNvSpPr>
          <p:nvPr>
            <p:ph type="body" idx="1"/>
          </p:nvPr>
        </p:nvSpPr>
        <p:spPr>
          <a:xfrm>
            <a:off x="228746" y="3713192"/>
            <a:ext cx="6438798" cy="3350776"/>
          </a:xfrm>
        </p:spPr>
        <p:txBody>
          <a:bodyPr/>
          <a:lstStyle/>
          <a:p>
            <a:r>
              <a:rPr lang="en-GB"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703020202090204" pitchFamily="34" charset="0"/>
            </a:endParaRPr>
          </a:p>
          <a:p>
            <a:r>
              <a:rPr lang="en-GB" b="0" i="0" dirty="0"/>
              <a:t>These are points for discussion</a:t>
            </a:r>
          </a:p>
          <a:p>
            <a:pPr marL="171450" indent="-171450">
              <a:buFont typeface="Arial" panose="020B0604020202020204" pitchFamily="34" charset="0"/>
              <a:buChar char="•"/>
            </a:pPr>
            <a:r>
              <a:rPr lang="en-GB" sz="1200" b="0" i="0" dirty="0">
                <a:latin typeface="Trebuchet MS" panose="020B0703020202090204" pitchFamily="34" charset="0"/>
              </a:rPr>
              <a:t>D</a:t>
            </a:r>
            <a:r>
              <a:rPr lang="en-GB" sz="1200" dirty="0">
                <a:latin typeface="Trebuchet MS" panose="020B0703020202090204" pitchFamily="34" charset="0"/>
              </a:rPr>
              <a:t>o these subjects or areas of transformation resonate with your customer? </a:t>
            </a:r>
          </a:p>
          <a:p>
            <a:pPr marL="171450" indent="-171450">
              <a:buFont typeface="Arial" panose="020B0604020202020204" pitchFamily="34" charset="0"/>
              <a:buChar char="•"/>
            </a:pPr>
            <a:r>
              <a:rPr lang="en-GB" sz="1200" dirty="0">
                <a:latin typeface="Trebuchet MS" panose="020B0703020202090204" pitchFamily="34" charset="0"/>
              </a:rPr>
              <a:t>To what extent?</a:t>
            </a:r>
            <a:endParaRPr lang="en-GB" dirty="0"/>
          </a:p>
          <a:p>
            <a:endParaRPr lang="en-GB" dirty="0"/>
          </a:p>
          <a:p>
            <a:r>
              <a:rPr lang="en-GB" b="1" i="1" dirty="0"/>
              <a:t>Background reading on slide content for context.</a:t>
            </a:r>
          </a:p>
          <a:p>
            <a:endParaRPr lang="en-GB" b="1" i="1" dirty="0"/>
          </a:p>
          <a:p>
            <a:endParaRPr lang="en-GB" b="1" i="1" dirty="0"/>
          </a:p>
          <a:p>
            <a:r>
              <a:rPr lang="en-GB" b="0" dirty="0"/>
              <a:t>This shows the general journey that the industry is on. Moving from a </a:t>
            </a:r>
            <a:r>
              <a:rPr lang="en-GB" b="0" dirty="0" err="1"/>
              <a:t>a</a:t>
            </a:r>
            <a:r>
              <a:rPr lang="en-GB" b="0" dirty="0"/>
              <a:t> project-by-project focused, people intensive fragmented ecosystems using non-sustainable materials and with limited IT &amp; R&amp;D investment. Towards a digital construction ecosystem that leverages the real-world to inform design, manages the delivery process through digital tools and shared data, leveraging a connected and automated workforce to build using sustainable materials and methods to create a smart built environment that maximises operations and minimises the climate impact. </a:t>
            </a:r>
          </a:p>
          <a:p>
            <a:endParaRPr lang="en-GB" b="0" dirty="0"/>
          </a:p>
          <a:p>
            <a:r>
              <a:rPr lang="en-GB" b="0" dirty="0"/>
              <a:t>These changes will not happen overnight but is an individual journey for every company.   </a:t>
            </a:r>
          </a:p>
          <a:p>
            <a:endParaRPr lang="en-GB" b="0" dirty="0"/>
          </a:p>
          <a:p>
            <a:r>
              <a:rPr lang="en-GB" b="0" dirty="0"/>
              <a:t>Digital Delivery. Digitised processes, better collaboration, data exchange and a single view of the truth could drive a 20% reduction in costs.  The need for digital tools, project management &amp; collaboration, building information modelling (BIM) and a common data environment to drive productivity across a construction project is increasing</a:t>
            </a:r>
          </a:p>
          <a:p>
            <a:endParaRPr lang="en-GB" b="0" dirty="0"/>
          </a:p>
          <a:p>
            <a:r>
              <a:rPr lang="en-GB" b="0" dirty="0"/>
              <a:t>Contextual Design. The right design has a significant impact on the lifetime costs, environmental impact and contractors profitability. There is an increasing need to blend adoption of Building Information Modelling (BIM)  with geospatial (GIS) technologies that bring in the real world context to improve the upfront design sustainability. GIS, Augmented Reality and design technology will be linked to BIM.</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Intelligent Workforce. Only about 50% of planned activities on a construction site are completed on schedule. Workers at construction sites still spend about 30% of their time simply waiting to do their jobs. There is firstly a need to c</a:t>
            </a:r>
            <a:r>
              <a:rPr lang="en-GB" sz="1200" dirty="0">
                <a:solidFill>
                  <a:srgbClr val="1E8BEB"/>
                </a:solidFill>
                <a:latin typeface="Proxima Nova" panose="02000506030000020004"/>
              </a:rPr>
              <a:t>onnect workers to the right applications and data that can drive productivity and safety. In future thee is a need to introduce more automation and robotics to drive more productivity. Up to 49% of tasks could be automated, especially repetitive ones through robotics. All will need reliable and secure connectivity.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E8BEB"/>
                </a:solidFill>
                <a:latin typeface="Proxima Nova" panose="02000506030000020004"/>
              </a:rPr>
              <a:t>Sustainable Construction. Embodied carbon (from the materials and construction process) in buildings and construction accounts for 11% of GHG emissions. The construction industry is the largest consumer of raw materials. About 40% of solid waste derives from construction and demolition. By 2050, new buildings, infrastructure and renovations will have net zero embodied carbon. Low cardon design, low or zero carbon materials and low or zero carbon construction techniques will need to be adopted, e.g.  modular construction, electric vehicles and plant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E8BEB"/>
                </a:solidFill>
                <a:latin typeface="Proxima Nova" panose="02000506030000020004"/>
              </a:rPr>
              <a:t>Smart Built Environments. Buildings construction and operations accounted for 36% of global final energy use and nearly 40% of energy‐related  CO2 emissions in 2017. Global buildings sector energy use continues to grow, but not as quickly as population or floor area. All new buildings need to be net zero by 2030. Capacity is also an issue with much infrastructure such as transportation and energy.  Technology such as IoT and Digital Twin analytics will be used to drive optimisation of operations such as reducing heating or lighting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E8BEB"/>
                </a:solidFill>
                <a:latin typeface="Proxima Nova" panose="02000506030000020004"/>
              </a:rPr>
              <a:t>Digital investments will be needed to take advantage of these transformations. Some estimates believe that digitisation could reduce project costs by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E8BEB"/>
              </a:solidFill>
              <a:latin typeface="Proxima Nova" panose="02000506030000020004"/>
            </a:endParaRPr>
          </a:p>
          <a:p>
            <a:endParaRPr lang="en-GB" b="0" dirty="0"/>
          </a:p>
          <a:p>
            <a:endParaRPr lang="en-GB" b="0" dirty="0"/>
          </a:p>
          <a:p>
            <a:endParaRPr lang="en-GB" b="0" dirty="0"/>
          </a:p>
          <a:p>
            <a:endParaRPr lang="en-GB" b="0" dirty="0"/>
          </a:p>
          <a:p>
            <a:r>
              <a:rPr lang="en-GB" b="0" dirty="0"/>
              <a:t>Fundamentally banks will need to adopt three key technology approaches:</a:t>
            </a:r>
          </a:p>
          <a:p>
            <a:endParaRPr lang="en-GB" b="0" dirty="0"/>
          </a:p>
          <a:p>
            <a:r>
              <a:rPr lang="en-GB" b="0" dirty="0"/>
              <a:t>•	Mobile-first for the new normal digital experiences</a:t>
            </a:r>
          </a:p>
          <a:p>
            <a:r>
              <a:rPr lang="en-GB" b="0" dirty="0"/>
              <a:t>•	Cloud-first for operational efficiency and time-to-market gains</a:t>
            </a:r>
          </a:p>
          <a:p>
            <a:r>
              <a:rPr lang="en-GB" b="0" dirty="0"/>
              <a:t>•	API-first for effective ecosystems collaboration.</a:t>
            </a:r>
          </a:p>
          <a:p>
            <a:endParaRPr lang="en-GB" b="0" dirty="0"/>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5</a:t>
            </a:fld>
            <a:endParaRPr lang="en-GB"/>
          </a:p>
        </p:txBody>
      </p:sp>
    </p:spTree>
    <p:extLst>
      <p:ext uri="{BB962C8B-B14F-4D97-AF65-F5344CB8AC3E}">
        <p14:creationId xmlns:p14="http://schemas.microsoft.com/office/powerpoint/2010/main" val="399955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are the latest update in the transformation of the industry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21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Background notes to inform your customer conversation:</a:t>
            </a:r>
          </a:p>
          <a:p>
            <a:endParaRPr lang="en-GB" sz="1200" dirty="0"/>
          </a:p>
          <a:p>
            <a:r>
              <a:rPr lang="en-GB" sz="1200" dirty="0"/>
              <a:t>So, we think our customers need to address demand, skills, sustainability, innovation and profitability in order to grow and thrive.  </a:t>
            </a:r>
          </a:p>
          <a:p>
            <a:endParaRPr lang="en-GB" sz="1200" dirty="0"/>
          </a:p>
          <a:p>
            <a:r>
              <a:rPr lang="en-GB" sz="1200" dirty="0"/>
              <a:t>That’s where the conversation starts as we’ve identified four construction priorities which we believe will help create the IT foundations that will support the journey to a digital construction ecosystems of the future, these are </a:t>
            </a:r>
          </a:p>
          <a:p>
            <a:endParaRPr lang="en-GB" sz="1200" dirty="0"/>
          </a:p>
          <a:p>
            <a:r>
              <a:rPr lang="en-GB" sz="1200" b="1" dirty="0"/>
              <a:t>Connected operations through the cloud </a:t>
            </a:r>
            <a:r>
              <a:rPr lang="en-GB" sz="1200" dirty="0"/>
              <a:t>– Construction projects generate huge amounts of data, documents and workflows. Yet much data is lost and ineffective data sharing causes pricing misjudgements, project delays, reworks and cost overruns. Greater data sharing could release an additional £7bn per year of benefits across the UK infrastructure sectors equivalent to 25% of total spend. The industry trying to improve productivity by adopting digital and adopt new approaches. The cloud is the best solution to deliver the flexibility and scale needed to meet the data sharing challenge.  Softcat’s approach is to be technology agnostic and work to bring the people, the experience and the right vendor partners to create a hybrid infrastructure transformation to deliver a Connected Data Environment (CDE). </a:t>
            </a:r>
          </a:p>
          <a:p>
            <a:endParaRPr lang="en-GB" sz="1200" dirty="0"/>
          </a:p>
          <a:p>
            <a:r>
              <a:rPr lang="en-GB" sz="1200" b="1" dirty="0"/>
              <a:t>Enabling the On-site Worker </a:t>
            </a:r>
            <a:r>
              <a:rPr lang="en-GB" sz="1200" dirty="0"/>
              <a:t>- Productivity is a significant issues for the construction industry, lagging behind other sectors.  Improving productivity requires enabling the on-site teams to reduce non-productive time by being able to access the latest information, manage scheduling, manage material and equipment needs and meet safety and compliance demands. Mobile devices are key and Softcat can work in partnership with you to understand your organisation and leverage our unparalleled portfolio of partners  to make specific recommendations to optimise the mobility requirements for your on-site workers. </a:t>
            </a:r>
          </a:p>
          <a:p>
            <a:endParaRPr lang="en-GB" sz="1200" dirty="0"/>
          </a:p>
          <a:p>
            <a:r>
              <a:rPr lang="en-GB" sz="1200" b="1" dirty="0"/>
              <a:t>Securing Your Assets </a:t>
            </a:r>
            <a:r>
              <a:rPr lang="en-GB" sz="1200" dirty="0"/>
              <a:t>– Construction firms have a dual security issue.  The security of their own operations, assets and personnel as well as the ongoing security of the built asset they leave behind.  We understand the demands on IT departments to continually develop and deliver a security strategy that meets current and future needs in an ever-changing landscape. Softcat’s unparalleled portfolio of partners and technologies, combined with our knowledge of the ever-evolving security market, ensures that your organisation will benefit from innovative solutions.</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Trebuchet MS" panose="020B0703020202090204" pitchFamily="34" charset="0"/>
              </a:rPr>
              <a:t>Protecting margins through IT cost control - </a:t>
            </a:r>
            <a:r>
              <a:rPr lang="en-GB" sz="1200" b="0" dirty="0">
                <a:solidFill>
                  <a:schemeClr val="bg1"/>
                </a:solidFill>
                <a:latin typeface="Trebuchet MS" panose="020B0703020202090204" pitchFamily="34" charset="0"/>
              </a:rPr>
              <a:t>And, to remain competitive and agile, controlling and optimising your IT estate ensures you can flex and change with the assurance that it is done so optimally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Trebuchet MS" panose="020B0703020202090204" pitchFamily="34" charset="0"/>
            </a:endParaRPr>
          </a:p>
          <a:p>
            <a:endParaRPr lang="en-GB" sz="1200" dirty="0"/>
          </a:p>
          <a:p>
            <a:r>
              <a:rPr lang="en-GB" sz="1200" dirty="0"/>
              <a:t>At Softcat, we help our construction customers meet these opportunities with a number of IT Solutions. We’ll briefly introduce them now – and then go into detail on the ones that apply to your business…</a:t>
            </a:r>
          </a:p>
          <a:p>
            <a:endParaRPr lang="en-GB" sz="1200" dirty="0"/>
          </a:p>
          <a:p>
            <a:r>
              <a:rPr lang="en-GB" sz="1200" b="1" baseline="0" dirty="0"/>
              <a:t>Hybrid infrastructure: </a:t>
            </a:r>
            <a:r>
              <a:rPr lang="en-GB" sz="1200" kern="1200" dirty="0">
                <a:solidFill>
                  <a:schemeClr val="tx1"/>
                </a:solidFill>
                <a:effectLst/>
                <a:latin typeface="+mn-lt"/>
                <a:ea typeface="+mn-ea"/>
                <a:cs typeface="+mn-cs"/>
              </a:rPr>
              <a:t>We can help you leverage data across the lifecycle to deliver better building operations. With a </a:t>
            </a:r>
            <a:r>
              <a:rPr lang="en-GB" sz="1200" baseline="0" dirty="0"/>
              <a:t>hybrid infrastructure, we utilise the right mix of private, public and on-premise infrastructure to optimise the way your data is connected – helping to improve the quality of your processes.</a:t>
            </a:r>
          </a:p>
          <a:p>
            <a:endParaRPr lang="en-GB" sz="1200" dirty="0"/>
          </a:p>
          <a:p>
            <a:r>
              <a:rPr lang="en-GB" sz="1200" b="1" dirty="0"/>
              <a:t>Digital workspace: </a:t>
            </a:r>
            <a:r>
              <a:rPr lang="en-GB" sz="1200" dirty="0"/>
              <a:t>Our innovative solutions deliver </a:t>
            </a:r>
            <a:r>
              <a:rPr lang="en-GB" sz="1200" kern="1200" dirty="0">
                <a:solidFill>
                  <a:schemeClr val="tx1"/>
                </a:solidFill>
                <a:effectLst/>
                <a:latin typeface="+mn-lt"/>
                <a:ea typeface="+mn-ea"/>
                <a:cs typeface="+mn-cs"/>
              </a:rPr>
              <a:t>effective communications across your connected workforce, facilitating better collaboration and enabling on-site workers to improve their productivity – ultimately helping you achieve greater profitability. </a:t>
            </a:r>
            <a:endParaRPr lang="en-GB" sz="1200" dirty="0"/>
          </a:p>
          <a:p>
            <a:endParaRPr lang="en-GB" sz="1200" dirty="0"/>
          </a:p>
          <a:p>
            <a:r>
              <a:rPr lang="en-GB" sz="1200" b="1" dirty="0"/>
              <a:t>Cyber security: </a:t>
            </a:r>
            <a:r>
              <a:rPr lang="en-GB" sz="1200" dirty="0"/>
              <a:t>Our</a:t>
            </a:r>
            <a:r>
              <a:rPr lang="en-GB" sz="1200" baseline="0" dirty="0"/>
              <a:t> leading-edge cyber security offering helps you design </a:t>
            </a:r>
            <a:r>
              <a:rPr lang="en-GB" sz="1200" kern="1200" dirty="0">
                <a:solidFill>
                  <a:schemeClr val="tx1"/>
                </a:solidFill>
                <a:effectLst/>
                <a:latin typeface="+mn-lt"/>
                <a:ea typeface="+mn-ea"/>
                <a:cs typeface="+mn-cs"/>
              </a:rPr>
              <a:t>in security from a project’s inception – securing your assets from the start. It means your </a:t>
            </a:r>
            <a:r>
              <a:rPr lang="en-GB" sz="1200" baseline="0" dirty="0"/>
              <a:t>customers can confidently partner with you and retain trust in you throughout your relationship together. </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Trebuchet MS" panose="020B0703020202090204" pitchFamily="34" charset="0"/>
              </a:rPr>
              <a:t>IT Intelligence:  </a:t>
            </a:r>
            <a:r>
              <a:rPr lang="en-GB" sz="1200" b="0" dirty="0">
                <a:solidFill>
                  <a:schemeClr val="bg1"/>
                </a:solidFill>
                <a:latin typeface="Trebuchet MS" panose="020B0703020202090204" pitchFamily="34" charset="0"/>
              </a:rPr>
              <a:t>Softcat focuses on IT Intelligence which simplifies and de-risks IT operations to cut costs and deliver efficiencies. </a:t>
            </a:r>
            <a:endParaRPr lang="en-GB" sz="1200" dirty="0"/>
          </a:p>
          <a:p>
            <a:endParaRPr lang="en-GB" sz="1200" kern="1200" dirty="0">
              <a:solidFill>
                <a:schemeClr val="tx1"/>
              </a:solidFill>
              <a:effectLst/>
              <a:latin typeface="+mn-lt"/>
              <a:ea typeface="+mn-ea"/>
              <a:cs typeface="+mn-cs"/>
            </a:endParaRPr>
          </a:p>
          <a:p>
            <a:endParaRPr lang="en-GB" sz="1200" i="1" dirty="0"/>
          </a:p>
          <a:p>
            <a:r>
              <a:rPr lang="en-GB" sz="1200" i="1" dirty="0"/>
              <a:t>(elevate the Softcat capabilities, or based on the conversation, focus on those that are a priority or of specific interest to your customer).</a:t>
            </a:r>
          </a:p>
        </p:txBody>
      </p:sp>
      <p:sp>
        <p:nvSpPr>
          <p:cNvPr id="4" name="Slide Number Placeholder 3"/>
          <p:cNvSpPr>
            <a:spLocks noGrp="1"/>
          </p:cNvSpPr>
          <p:nvPr>
            <p:ph type="sldNum" sz="quarter" idx="5"/>
          </p:nvPr>
        </p:nvSpPr>
        <p:spPr/>
        <p:txBody>
          <a:bodyPr/>
          <a:lstStyle/>
          <a:p>
            <a:fld id="{544500A2-1A37-41CA-951B-2751FAF85F10}" type="slidenum">
              <a:rPr lang="en-GB" smtClean="0"/>
              <a:t>7</a:t>
            </a:fld>
            <a:endParaRPr lang="en-GB"/>
          </a:p>
        </p:txBody>
      </p:sp>
    </p:spTree>
    <p:extLst>
      <p:ext uri="{BB962C8B-B14F-4D97-AF65-F5344CB8AC3E}">
        <p14:creationId xmlns:p14="http://schemas.microsoft.com/office/powerpoint/2010/main" val="202272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fld id="{544500A2-1A37-41CA-951B-2751FAF85F10}" type="slidenum">
              <a:rPr lang="en-GB" smtClean="0"/>
              <a:t>8</a:t>
            </a:fld>
            <a:endParaRPr lang="en-GB"/>
          </a:p>
        </p:txBody>
      </p:sp>
    </p:spTree>
    <p:extLst>
      <p:ext uri="{BB962C8B-B14F-4D97-AF65-F5344CB8AC3E}">
        <p14:creationId xmlns:p14="http://schemas.microsoft.com/office/powerpoint/2010/main" val="39083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a:p>
            <a:r>
              <a:rPr lang="en-GB" sz="1200" b="0" i="0" dirty="0"/>
              <a:t>In</a:t>
            </a:r>
            <a:r>
              <a:rPr lang="en-GB" sz="1200" b="0" i="0" baseline="0" dirty="0"/>
              <a:t> summary, w</a:t>
            </a:r>
            <a:r>
              <a:rPr lang="en-GB" sz="1200" b="0" i="0" dirty="0"/>
              <a:t>e </a:t>
            </a:r>
            <a:r>
              <a:rPr lang="en-GB" sz="1200" b="0" i="0" baseline="0" dirty="0"/>
              <a:t>live in challenging but exciting times for construction firms. We’re here to help you take advantage of every opportunity. As such, we can help you meet the increased demand for construction, and give you a competitive advantage in the modern construction landscape.</a:t>
            </a:r>
          </a:p>
          <a:p>
            <a:endParaRPr lang="en-GB" sz="12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COVID-19 has accelerated expectations, economic challenges and operational resilience.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Digital is an enabler to this – so the foundations of their IT need to be addressed so that they can act with agility and flexibility; security is included ‘by-design’ rather than as an afterthought, and so that they can maximise their investments.</a:t>
            </a: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9</a:t>
            </a:fld>
            <a:endParaRPr lang="en-GB"/>
          </a:p>
        </p:txBody>
      </p:sp>
    </p:spTree>
    <p:extLst>
      <p:ext uri="{BB962C8B-B14F-4D97-AF65-F5344CB8AC3E}">
        <p14:creationId xmlns:p14="http://schemas.microsoft.com/office/powerpoint/2010/main" val="309349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2"/>
          <p:cNvSpPr>
            <a:spLocks noGrp="1"/>
          </p:cNvSpPr>
          <p:nvPr>
            <p:ph idx="1"/>
          </p:nvPr>
        </p:nvSpPr>
        <p:spPr>
          <a:xfrm>
            <a:off x="540000" y="1440000"/>
            <a:ext cx="10980000" cy="4680000"/>
          </a:xfrm>
          <a:prstGeom prst="rect">
            <a:avLst/>
          </a:prstGeom>
        </p:spPr>
        <p:txBody>
          <a:bodyPr vert="horz" lIns="0" tIns="45720" rIns="0" bIns="45720" rtlCol="0">
            <a:normAutofit/>
          </a:bodyPr>
          <a:lstStyle>
            <a:lvl4pPr marL="704850" indent="-342900">
              <a:buSzPct val="100000"/>
              <a:buFont typeface="Courier New" panose="02070309020205020404" pitchFamily="49" charset="0"/>
              <a:buChar char="o"/>
              <a:defRPr/>
            </a:lvl4pPr>
            <a:lvl5pPr marL="914400" indent="-285750">
              <a:buSzPct val="100000"/>
              <a:buFont typeface="Calibri" panose="020F0502020204030204" pitchFamily="34" charset="0"/>
              <a:buChar char="‒"/>
              <a:defRPr/>
            </a:lvl5pPr>
            <a:lvl6pPr>
              <a:buSzPct val="100000"/>
              <a:defRPr/>
            </a:lvl6pPr>
            <a:lvl7pPr marL="1620838" indent="-238125">
              <a:buSzPct val="100000"/>
              <a:buFont typeface="Courier New" panose="02070309020205020404" pitchFamily="49" charset="0"/>
              <a:buChar char="o"/>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
        <p:nvSpPr>
          <p:cNvPr id="4" name="Text Placeholder 3">
            <a:extLst>
              <a:ext uri="{FF2B5EF4-FFF2-40B4-BE49-F238E27FC236}">
                <a16:creationId xmlns:a16="http://schemas.microsoft.com/office/drawing/2014/main" id="{C8935027-4C1B-674A-9E4E-69C3963CBAE7}"/>
              </a:ext>
            </a:extLst>
          </p:cNvPr>
          <p:cNvSpPr>
            <a:spLocks noGrp="1"/>
          </p:cNvSpPr>
          <p:nvPr>
            <p:ph type="body" sz="quarter" idx="10" hasCustomPrompt="1"/>
          </p:nvPr>
        </p:nvSpPr>
        <p:spPr>
          <a:xfrm>
            <a:off x="540000" y="720001"/>
            <a:ext cx="10980000" cy="540000"/>
          </a:xfrm>
        </p:spPr>
        <p:txBody>
          <a:bodyPr>
            <a:noAutofit/>
          </a:bodyPr>
          <a:lstStyle>
            <a:lvl1pPr marL="0" indent="0">
              <a:lnSpc>
                <a:spcPts val="3000"/>
              </a:lnSpc>
              <a:spcBef>
                <a:spcPts val="0"/>
              </a:spcBef>
              <a:spcAft>
                <a:spcPts val="0"/>
              </a:spcAft>
              <a:buFontTx/>
              <a:buNone/>
              <a:defRPr sz="2400"/>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spTree>
    <p:extLst>
      <p:ext uri="{BB962C8B-B14F-4D97-AF65-F5344CB8AC3E}">
        <p14:creationId xmlns:p14="http://schemas.microsoft.com/office/powerpoint/2010/main" val="302135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52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F1DA3-3854-F94A-BD92-916563618EF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0" y="0"/>
            <a:ext cx="12191999" cy="6858000"/>
          </a:xfrm>
          <a:prstGeom prst="rect">
            <a:avLst/>
          </a:prstGeom>
        </p:spPr>
      </p:pic>
    </p:spTree>
    <p:extLst>
      <p:ext uri="{BB962C8B-B14F-4D97-AF65-F5344CB8AC3E}">
        <p14:creationId xmlns:p14="http://schemas.microsoft.com/office/powerpoint/2010/main" val="224064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4672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3" descr="A person sitting on a table&#10;&#10;Description automatically generated">
            <a:extLst>
              <a:ext uri="{FF2B5EF4-FFF2-40B4-BE49-F238E27FC236}">
                <a16:creationId xmlns:a16="http://schemas.microsoft.com/office/drawing/2014/main" id="{EC927B16-CA1F-4A27-8DBC-DE2A0BABAE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60"/>
            <a:ext cx="12192000" cy="6855480"/>
          </a:xfrm>
          <a:prstGeom prst="rect">
            <a:avLst/>
          </a:prstGeom>
        </p:spPr>
      </p:pic>
    </p:spTree>
    <p:extLst>
      <p:ext uri="{BB962C8B-B14F-4D97-AF65-F5344CB8AC3E}">
        <p14:creationId xmlns:p14="http://schemas.microsoft.com/office/powerpoint/2010/main" val="426622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9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28992491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71F6EA-BDEF-4857-8444-31EEC4F17ABD}"/>
              </a:ext>
            </a:extLst>
          </p:cNvPr>
          <p:cNvGrpSpPr/>
          <p:nvPr userDrawn="1"/>
        </p:nvGrpSpPr>
        <p:grpSpPr>
          <a:xfrm>
            <a:off x="383119" y="3440749"/>
            <a:ext cx="11421421" cy="573407"/>
            <a:chOff x="287338" y="2409110"/>
            <a:chExt cx="8566066" cy="430055"/>
          </a:xfrm>
        </p:grpSpPr>
        <p:sp>
          <p:nvSpPr>
            <p:cNvPr id="9" name="Freeform 6">
              <a:extLst>
                <a:ext uri="{FF2B5EF4-FFF2-40B4-BE49-F238E27FC236}">
                  <a16:creationId xmlns:a16="http://schemas.microsoft.com/office/drawing/2014/main" id="{70201F3F-8395-4A63-88BB-912BC3BD0B0F}"/>
                </a:ext>
              </a:extLst>
            </p:cNvPr>
            <p:cNvSpPr>
              <a:spLocks/>
            </p:cNvSpPr>
            <p:nvPr userDrawn="1"/>
          </p:nvSpPr>
          <p:spPr bwMode="auto">
            <a:xfrm>
              <a:off x="287338"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7">
              <a:extLst>
                <a:ext uri="{FF2B5EF4-FFF2-40B4-BE49-F238E27FC236}">
                  <a16:creationId xmlns:a16="http://schemas.microsoft.com/office/drawing/2014/main" id="{6A7010A9-CBFF-4F17-8C6C-D2D5E87F3820}"/>
                </a:ext>
              </a:extLst>
            </p:cNvPr>
            <p:cNvSpPr>
              <a:spLocks/>
            </p:cNvSpPr>
            <p:nvPr userDrawn="1"/>
          </p:nvSpPr>
          <p:spPr bwMode="auto">
            <a:xfrm>
              <a:off x="331788"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8">
              <a:extLst>
                <a:ext uri="{FF2B5EF4-FFF2-40B4-BE49-F238E27FC236}">
                  <a16:creationId xmlns:a16="http://schemas.microsoft.com/office/drawing/2014/main" id="{739DA569-190D-4F55-9E51-16DE5C0FEE3E}"/>
                </a:ext>
              </a:extLst>
            </p:cNvPr>
            <p:cNvSpPr>
              <a:spLocks/>
            </p:cNvSpPr>
            <p:nvPr userDrawn="1"/>
          </p:nvSpPr>
          <p:spPr bwMode="auto">
            <a:xfrm>
              <a:off x="376238"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E7222E52-FC67-43DD-88C1-1F3BCE6C4568}"/>
                </a:ext>
              </a:extLst>
            </p:cNvPr>
            <p:cNvSpPr>
              <a:spLocks/>
            </p:cNvSpPr>
            <p:nvPr userDrawn="1"/>
          </p:nvSpPr>
          <p:spPr bwMode="auto">
            <a:xfrm>
              <a:off x="420688"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0">
              <a:extLst>
                <a:ext uri="{FF2B5EF4-FFF2-40B4-BE49-F238E27FC236}">
                  <a16:creationId xmlns:a16="http://schemas.microsoft.com/office/drawing/2014/main" id="{AC671D3B-674B-4DD9-9EB5-B04E68CFE885}"/>
                </a:ext>
              </a:extLst>
            </p:cNvPr>
            <p:cNvSpPr>
              <a:spLocks/>
            </p:cNvSpPr>
            <p:nvPr userDrawn="1"/>
          </p:nvSpPr>
          <p:spPr bwMode="auto">
            <a:xfrm>
              <a:off x="465138"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6">
              <a:extLst>
                <a:ext uri="{FF2B5EF4-FFF2-40B4-BE49-F238E27FC236}">
                  <a16:creationId xmlns:a16="http://schemas.microsoft.com/office/drawing/2014/main" id="{CDA3644C-0B51-4078-A42C-A02C37D74F8D}"/>
                </a:ext>
              </a:extLst>
            </p:cNvPr>
            <p:cNvSpPr>
              <a:spLocks/>
            </p:cNvSpPr>
            <p:nvPr userDrawn="1"/>
          </p:nvSpPr>
          <p:spPr bwMode="auto">
            <a:xfrm flipH="1">
              <a:off x="4192504"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7">
              <a:extLst>
                <a:ext uri="{FF2B5EF4-FFF2-40B4-BE49-F238E27FC236}">
                  <a16:creationId xmlns:a16="http://schemas.microsoft.com/office/drawing/2014/main" id="{B7EA65D8-DF98-4E7E-9EA8-67C885AB7283}"/>
                </a:ext>
              </a:extLst>
            </p:cNvPr>
            <p:cNvSpPr>
              <a:spLocks/>
            </p:cNvSpPr>
            <p:nvPr userDrawn="1"/>
          </p:nvSpPr>
          <p:spPr bwMode="auto">
            <a:xfrm flipH="1">
              <a:off x="4192504"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a:extLst>
                <a:ext uri="{FF2B5EF4-FFF2-40B4-BE49-F238E27FC236}">
                  <a16:creationId xmlns:a16="http://schemas.microsoft.com/office/drawing/2014/main" id="{EE21B3F8-FF7B-412D-AFD2-4F860D616E14}"/>
                </a:ext>
              </a:extLst>
            </p:cNvPr>
            <p:cNvSpPr>
              <a:spLocks/>
            </p:cNvSpPr>
            <p:nvPr userDrawn="1"/>
          </p:nvSpPr>
          <p:spPr bwMode="auto">
            <a:xfrm flipH="1">
              <a:off x="4192504"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a:extLst>
                <a:ext uri="{FF2B5EF4-FFF2-40B4-BE49-F238E27FC236}">
                  <a16:creationId xmlns:a16="http://schemas.microsoft.com/office/drawing/2014/main" id="{6BF87F3B-41B2-4901-82C3-D77CC87E602A}"/>
                </a:ext>
              </a:extLst>
            </p:cNvPr>
            <p:cNvSpPr>
              <a:spLocks/>
            </p:cNvSpPr>
            <p:nvPr userDrawn="1"/>
          </p:nvSpPr>
          <p:spPr bwMode="auto">
            <a:xfrm flipH="1">
              <a:off x="4192504"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10">
              <a:extLst>
                <a:ext uri="{FF2B5EF4-FFF2-40B4-BE49-F238E27FC236}">
                  <a16:creationId xmlns:a16="http://schemas.microsoft.com/office/drawing/2014/main" id="{E56A3D05-6E21-4A0E-A717-DBE38BE24F1F}"/>
                </a:ext>
              </a:extLst>
            </p:cNvPr>
            <p:cNvSpPr>
              <a:spLocks/>
            </p:cNvSpPr>
            <p:nvPr userDrawn="1"/>
          </p:nvSpPr>
          <p:spPr bwMode="auto">
            <a:xfrm flipH="1">
              <a:off x="4192504"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1" name="Group 50">
            <a:extLst>
              <a:ext uri="{FF2B5EF4-FFF2-40B4-BE49-F238E27FC236}">
                <a16:creationId xmlns:a16="http://schemas.microsoft.com/office/drawing/2014/main" id="{312B532F-1E7C-4F22-8C9C-789CE70C4717}"/>
              </a:ext>
            </a:extLst>
          </p:cNvPr>
          <p:cNvGrpSpPr/>
          <p:nvPr userDrawn="1"/>
        </p:nvGrpSpPr>
        <p:grpSpPr>
          <a:xfrm>
            <a:off x="-5594349" y="3817513"/>
            <a:ext cx="6214533" cy="2900787"/>
            <a:chOff x="-4195762" y="2863135"/>
            <a:chExt cx="4660900" cy="2175590"/>
          </a:xfrm>
        </p:grpSpPr>
        <p:sp>
          <p:nvSpPr>
            <p:cNvPr id="21" name="Freeform 15">
              <a:extLst>
                <a:ext uri="{FF2B5EF4-FFF2-40B4-BE49-F238E27FC236}">
                  <a16:creationId xmlns:a16="http://schemas.microsoft.com/office/drawing/2014/main" id="{137A28FE-5FB5-4CE4-B56B-3D20CF02513A}"/>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6">
              <a:extLst>
                <a:ext uri="{FF2B5EF4-FFF2-40B4-BE49-F238E27FC236}">
                  <a16:creationId xmlns:a16="http://schemas.microsoft.com/office/drawing/2014/main" id="{9DB4AF32-E546-45D3-B80D-B5C053B211BE}"/>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7">
              <a:extLst>
                <a:ext uri="{FF2B5EF4-FFF2-40B4-BE49-F238E27FC236}">
                  <a16:creationId xmlns:a16="http://schemas.microsoft.com/office/drawing/2014/main" id="{4CC4321D-E3A1-4094-AFF0-20DB478635E7}"/>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Freeform 18">
              <a:extLst>
                <a:ext uri="{FF2B5EF4-FFF2-40B4-BE49-F238E27FC236}">
                  <a16:creationId xmlns:a16="http://schemas.microsoft.com/office/drawing/2014/main" id="{26F2EEDE-3E2F-4DEE-B608-8968C9605708}"/>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19">
              <a:extLst>
                <a:ext uri="{FF2B5EF4-FFF2-40B4-BE49-F238E27FC236}">
                  <a16:creationId xmlns:a16="http://schemas.microsoft.com/office/drawing/2014/main" id="{3F447DCE-8B37-4CB2-BBFB-8B6E4742FE6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 name="Straight Connector 4">
              <a:extLst>
                <a:ext uri="{FF2B5EF4-FFF2-40B4-BE49-F238E27FC236}">
                  <a16:creationId xmlns:a16="http://schemas.microsoft.com/office/drawing/2014/main" id="{612A9C9F-F8D6-41D7-9667-0A3CD6724EED}"/>
                </a:ext>
              </a:extLst>
            </p:cNvPr>
            <p:cNvCxnSpPr>
              <a:stCxn id="9" idx="4"/>
              <a:endCxn id="24" idx="0"/>
            </p:cNvCxnSpPr>
            <p:nvPr userDrawn="1"/>
          </p:nvCxnSpPr>
          <p:spPr>
            <a:xfrm>
              <a:off x="287338" y="2863135"/>
              <a:ext cx="0"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59D3F8-E67A-4A2D-B6E7-1A3777D3C174}"/>
                </a:ext>
              </a:extLst>
            </p:cNvPr>
            <p:cNvCxnSpPr>
              <a:cxnSpLocks/>
              <a:stCxn id="10" idx="4"/>
              <a:endCxn id="23" idx="0"/>
            </p:cNvCxnSpPr>
            <p:nvPr userDrawn="1"/>
          </p:nvCxnSpPr>
          <p:spPr>
            <a:xfrm>
              <a:off x="331788" y="2900005"/>
              <a:ext cx="0"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72392-94C0-4435-87D1-9E066C358753}"/>
                </a:ext>
              </a:extLst>
            </p:cNvPr>
            <p:cNvCxnSpPr>
              <a:cxnSpLocks/>
              <a:stCxn id="12" idx="4"/>
              <a:endCxn id="22" idx="0"/>
            </p:cNvCxnSpPr>
            <p:nvPr userDrawn="1"/>
          </p:nvCxnSpPr>
          <p:spPr>
            <a:xfrm>
              <a:off x="420688" y="2973745"/>
              <a:ext cx="0"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48A2C-18F5-4AE9-A0D0-1E104D0FB19B}"/>
                </a:ext>
              </a:extLst>
            </p:cNvPr>
            <p:cNvCxnSpPr>
              <a:cxnSpLocks/>
              <a:stCxn id="11" idx="4"/>
              <a:endCxn id="25" idx="0"/>
            </p:cNvCxnSpPr>
            <p:nvPr userDrawn="1"/>
          </p:nvCxnSpPr>
          <p:spPr>
            <a:xfrm>
              <a:off x="376238" y="2936875"/>
              <a:ext cx="0"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A05F4-E879-433D-A0A4-81D8378E1C89}"/>
                </a:ext>
              </a:extLst>
            </p:cNvPr>
            <p:cNvCxnSpPr>
              <a:cxnSpLocks/>
              <a:stCxn id="13" idx="4"/>
              <a:endCxn id="21" idx="0"/>
            </p:cNvCxnSpPr>
            <p:nvPr userDrawn="1"/>
          </p:nvCxnSpPr>
          <p:spPr>
            <a:xfrm>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E4198CF-DBB9-44DA-96CC-A0B5AE6BA9A4}"/>
              </a:ext>
            </a:extLst>
          </p:cNvPr>
          <p:cNvGrpSpPr/>
          <p:nvPr userDrawn="1"/>
        </p:nvGrpSpPr>
        <p:grpSpPr>
          <a:xfrm flipH="1">
            <a:off x="11567472" y="3817513"/>
            <a:ext cx="6214533" cy="2900787"/>
            <a:chOff x="-4195762" y="2863135"/>
            <a:chExt cx="4660900" cy="2175590"/>
          </a:xfrm>
        </p:grpSpPr>
        <p:sp>
          <p:nvSpPr>
            <p:cNvPr id="53" name="Freeform 15">
              <a:extLst>
                <a:ext uri="{FF2B5EF4-FFF2-40B4-BE49-F238E27FC236}">
                  <a16:creationId xmlns:a16="http://schemas.microsoft.com/office/drawing/2014/main" id="{B76BDA3E-CA95-49B2-B995-272C3E3E6685}"/>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4" name="Freeform 16">
              <a:extLst>
                <a:ext uri="{FF2B5EF4-FFF2-40B4-BE49-F238E27FC236}">
                  <a16:creationId xmlns:a16="http://schemas.microsoft.com/office/drawing/2014/main" id="{7549FA1B-AB94-4D2B-B996-6C7BDBCE3149}"/>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5" name="Freeform 17">
              <a:extLst>
                <a:ext uri="{FF2B5EF4-FFF2-40B4-BE49-F238E27FC236}">
                  <a16:creationId xmlns:a16="http://schemas.microsoft.com/office/drawing/2014/main" id="{7E855C8D-8BB2-4A05-A93B-4E74C34F733B}"/>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6" name="Freeform 18">
              <a:extLst>
                <a:ext uri="{FF2B5EF4-FFF2-40B4-BE49-F238E27FC236}">
                  <a16:creationId xmlns:a16="http://schemas.microsoft.com/office/drawing/2014/main" id="{0C866AAF-BF86-4BF8-AAA7-2E90DF3CAA8F}"/>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7" name="Freeform 19">
              <a:extLst>
                <a:ext uri="{FF2B5EF4-FFF2-40B4-BE49-F238E27FC236}">
                  <a16:creationId xmlns:a16="http://schemas.microsoft.com/office/drawing/2014/main" id="{FA26CFC9-75E9-4AFC-8976-B49585D18B1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8" name="Straight Connector 57">
              <a:extLst>
                <a:ext uri="{FF2B5EF4-FFF2-40B4-BE49-F238E27FC236}">
                  <a16:creationId xmlns:a16="http://schemas.microsoft.com/office/drawing/2014/main" id="{B6A987FA-1194-47FA-AFA8-F8C18739453F}"/>
                </a:ext>
              </a:extLst>
            </p:cNvPr>
            <p:cNvCxnSpPr>
              <a:cxnSpLocks/>
              <a:stCxn id="15" idx="4"/>
              <a:endCxn id="56" idx="0"/>
            </p:cNvCxnSpPr>
            <p:nvPr userDrawn="1"/>
          </p:nvCxnSpPr>
          <p:spPr>
            <a:xfrm>
              <a:off x="287337" y="2863135"/>
              <a:ext cx="1"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A9FFFE-0B51-4747-B7C3-5199D76E6E13}"/>
                </a:ext>
              </a:extLst>
            </p:cNvPr>
            <p:cNvCxnSpPr>
              <a:cxnSpLocks/>
              <a:stCxn id="16" idx="4"/>
              <a:endCxn id="55" idx="0"/>
            </p:cNvCxnSpPr>
            <p:nvPr userDrawn="1"/>
          </p:nvCxnSpPr>
          <p:spPr>
            <a:xfrm>
              <a:off x="331787" y="2900005"/>
              <a:ext cx="1"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3CCA46-528B-41E5-B4B4-7FA727F10BAC}"/>
                </a:ext>
              </a:extLst>
            </p:cNvPr>
            <p:cNvCxnSpPr>
              <a:cxnSpLocks/>
              <a:stCxn id="18" idx="4"/>
              <a:endCxn id="54" idx="0"/>
            </p:cNvCxnSpPr>
            <p:nvPr userDrawn="1"/>
          </p:nvCxnSpPr>
          <p:spPr>
            <a:xfrm>
              <a:off x="420687" y="2973745"/>
              <a:ext cx="1"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04EFD1-0ED1-4101-BFBA-B63BD26F0CBC}"/>
                </a:ext>
              </a:extLst>
            </p:cNvPr>
            <p:cNvCxnSpPr>
              <a:cxnSpLocks/>
              <a:stCxn id="17" idx="4"/>
              <a:endCxn id="57" idx="0"/>
            </p:cNvCxnSpPr>
            <p:nvPr userDrawn="1"/>
          </p:nvCxnSpPr>
          <p:spPr>
            <a:xfrm>
              <a:off x="376237" y="2936875"/>
              <a:ext cx="1"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76F21C-B4E5-49C9-A515-962E518684D1}"/>
                </a:ext>
              </a:extLst>
            </p:cNvPr>
            <p:cNvCxnSpPr>
              <a:cxnSpLocks/>
              <a:endCxn id="53" idx="0"/>
            </p:cNvCxnSpPr>
            <p:nvPr userDrawn="1"/>
          </p:nvCxnSpPr>
          <p:spPr>
            <a:xfrm flipH="1">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1782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38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descr="A picture containing floor, person, indoor&#10;&#10;Description generated with very high confidence">
            <a:extLst>
              <a:ext uri="{FF2B5EF4-FFF2-40B4-BE49-F238E27FC236}">
                <a16:creationId xmlns:a16="http://schemas.microsoft.com/office/drawing/2014/main" id="{8533718D-CF81-4DC1-BB07-82955906C07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9" name="Rectangle 28">
            <a:extLst>
              <a:ext uri="{FF2B5EF4-FFF2-40B4-BE49-F238E27FC236}">
                <a16:creationId xmlns:a16="http://schemas.microsoft.com/office/drawing/2014/main" id="{1CBC087C-A757-41B4-AD7A-9512848BD6B5}"/>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E7893984-ACDA-4466-8B4F-363E2D8449C7}"/>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a:extLst>
              <a:ext uri="{FF2B5EF4-FFF2-40B4-BE49-F238E27FC236}">
                <a16:creationId xmlns:a16="http://schemas.microsoft.com/office/drawing/2014/main" id="{9346AF3C-4F90-4EB5-884F-602B8190EE2B}"/>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6" name="Group 13">
            <a:extLst>
              <a:ext uri="{FF2B5EF4-FFF2-40B4-BE49-F238E27FC236}">
                <a16:creationId xmlns:a16="http://schemas.microsoft.com/office/drawing/2014/main" id="{400C5AA3-F7F3-4BB2-956F-E2216A8DF410}"/>
              </a:ext>
            </a:extLst>
          </p:cNvPr>
          <p:cNvGrpSpPr>
            <a:grpSpLocks noChangeAspect="1"/>
          </p:cNvGrpSpPr>
          <p:nvPr userDrawn="1"/>
        </p:nvGrpSpPr>
        <p:grpSpPr bwMode="auto">
          <a:xfrm>
            <a:off x="0" y="2"/>
            <a:ext cx="6214533" cy="6718300"/>
            <a:chOff x="0" y="0"/>
            <a:chExt cx="2936" cy="3174"/>
          </a:xfrm>
        </p:grpSpPr>
        <p:sp>
          <p:nvSpPr>
            <p:cNvPr id="19" name="Freeform 15">
              <a:extLst>
                <a:ext uri="{FF2B5EF4-FFF2-40B4-BE49-F238E27FC236}">
                  <a16:creationId xmlns:a16="http://schemas.microsoft.com/office/drawing/2014/main" id="{C0538ADD-A194-4F11-9851-EB58220099AE}"/>
                </a:ext>
              </a:extLst>
            </p:cNvPr>
            <p:cNvSpPr>
              <a:spLocks/>
            </p:cNvSpPr>
            <p:nvPr userDrawn="1"/>
          </p:nvSpPr>
          <p:spPr bwMode="auto">
            <a:xfrm>
              <a:off x="0" y="0"/>
              <a:ext cx="2936" cy="3174"/>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Lst>
              <a:ahLst/>
              <a:cxnLst>
                <a:cxn ang="0">
                  <a:pos x="T0" y="T1"/>
                </a:cxn>
                <a:cxn ang="0">
                  <a:pos x="T2" y="T3"/>
                </a:cxn>
                <a:cxn ang="0">
                  <a:pos x="T4" y="T5"/>
                </a:cxn>
                <a:cxn ang="0">
                  <a:pos x="T6" y="T7"/>
                </a:cxn>
                <a:cxn ang="0">
                  <a:pos x="T8" y="T9"/>
                </a:cxn>
                <a:cxn ang="0">
                  <a:pos x="T10" y="T11"/>
                </a:cxn>
              </a:cxnLst>
              <a:rect l="0" t="0" r="r" b="b"/>
              <a:pathLst>
                <a:path w="1468" h="1587">
                  <a:moveTo>
                    <a:pt x="1468" y="0"/>
                  </a:moveTo>
                  <a:cubicBezTo>
                    <a:pt x="1468" y="1531"/>
                    <a:pt x="1468" y="1531"/>
                    <a:pt x="1468" y="1531"/>
                  </a:cubicBezTo>
                  <a:cubicBezTo>
                    <a:pt x="1468" y="1562"/>
                    <a:pt x="1443" y="1587"/>
                    <a:pt x="1412" y="1587"/>
                  </a:cubicBezTo>
                  <a:cubicBezTo>
                    <a:pt x="1334" y="1587"/>
                    <a:pt x="1334" y="1587"/>
                    <a:pt x="1334" y="1587"/>
                  </a:cubicBezTo>
                  <a:cubicBezTo>
                    <a:pt x="1163" y="1587"/>
                    <a:pt x="1163" y="1587"/>
                    <a:pt x="1163" y="1587"/>
                  </a:cubicBezTo>
                  <a:cubicBezTo>
                    <a:pt x="0" y="1587"/>
                    <a:pt x="0" y="1587"/>
                    <a:pt x="0" y="1587"/>
                  </a:cubicBezTo>
                </a:path>
              </a:pathLst>
            </a:custGeom>
            <a:noFill/>
            <a:ln w="25400" cap="flat">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C1339AA8-531D-4BCB-B3E8-1ACCC65DA98B}"/>
                </a:ext>
              </a:extLst>
            </p:cNvPr>
            <p:cNvSpPr>
              <a:spLocks/>
            </p:cNvSpPr>
            <p:nvPr userDrawn="1"/>
          </p:nvSpPr>
          <p:spPr bwMode="auto">
            <a:xfrm>
              <a:off x="0" y="0"/>
              <a:ext cx="2908" cy="314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Lst>
              <a:ahLst/>
              <a:cxnLst>
                <a:cxn ang="0">
                  <a:pos x="T0" y="T1"/>
                </a:cxn>
                <a:cxn ang="0">
                  <a:pos x="T2" y="T3"/>
                </a:cxn>
                <a:cxn ang="0">
                  <a:pos x="T4" y="T5"/>
                </a:cxn>
                <a:cxn ang="0">
                  <a:pos x="T6" y="T7"/>
                </a:cxn>
                <a:cxn ang="0">
                  <a:pos x="T8" y="T9"/>
                </a:cxn>
                <a:cxn ang="0">
                  <a:pos x="T10" y="T11"/>
                </a:cxn>
              </a:cxnLst>
              <a:rect l="0" t="0" r="r" b="b"/>
              <a:pathLst>
                <a:path w="1454" h="1573">
                  <a:moveTo>
                    <a:pt x="1454" y="0"/>
                  </a:moveTo>
                  <a:cubicBezTo>
                    <a:pt x="1454" y="1528"/>
                    <a:pt x="1454" y="1528"/>
                    <a:pt x="1454" y="1528"/>
                  </a:cubicBezTo>
                  <a:cubicBezTo>
                    <a:pt x="1454" y="1553"/>
                    <a:pt x="1434" y="1573"/>
                    <a:pt x="1409" y="1573"/>
                  </a:cubicBezTo>
                  <a:cubicBezTo>
                    <a:pt x="1334" y="1573"/>
                    <a:pt x="1334" y="1573"/>
                    <a:pt x="1334" y="1573"/>
                  </a:cubicBezTo>
                  <a:cubicBezTo>
                    <a:pt x="1163" y="1573"/>
                    <a:pt x="1163" y="1573"/>
                    <a:pt x="1163" y="1573"/>
                  </a:cubicBezTo>
                  <a:cubicBezTo>
                    <a:pt x="0" y="1573"/>
                    <a:pt x="0" y="1573"/>
                    <a:pt x="0" y="1573"/>
                  </a:cubicBezTo>
                </a:path>
              </a:pathLst>
            </a:custGeom>
            <a:noFill/>
            <a:ln w="25400" cap="flat">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Freeform 17">
              <a:extLst>
                <a:ext uri="{FF2B5EF4-FFF2-40B4-BE49-F238E27FC236}">
                  <a16:creationId xmlns:a16="http://schemas.microsoft.com/office/drawing/2014/main" id="{DBABFAE8-31C2-4193-8963-4B80451D6CD5}"/>
                </a:ext>
              </a:extLst>
            </p:cNvPr>
            <p:cNvSpPr>
              <a:spLocks/>
            </p:cNvSpPr>
            <p:nvPr userDrawn="1"/>
          </p:nvSpPr>
          <p:spPr bwMode="auto">
            <a:xfrm>
              <a:off x="0" y="0"/>
              <a:ext cx="2852" cy="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Lst>
              <a:ahLst/>
              <a:cxnLst>
                <a:cxn ang="0">
                  <a:pos x="T0" y="T1"/>
                </a:cxn>
                <a:cxn ang="0">
                  <a:pos x="T2" y="T3"/>
                </a:cxn>
                <a:cxn ang="0">
                  <a:pos x="T4" y="T5"/>
                </a:cxn>
                <a:cxn ang="0">
                  <a:pos x="T6" y="T7"/>
                </a:cxn>
                <a:cxn ang="0">
                  <a:pos x="T8" y="T9"/>
                </a:cxn>
                <a:cxn ang="0">
                  <a:pos x="T10" y="T11"/>
                </a:cxn>
              </a:cxnLst>
              <a:rect l="0" t="0" r="r" b="b"/>
              <a:pathLst>
                <a:path w="1426" h="1545">
                  <a:moveTo>
                    <a:pt x="1426" y="0"/>
                  </a:moveTo>
                  <a:cubicBezTo>
                    <a:pt x="1426" y="1522"/>
                    <a:pt x="1426" y="1522"/>
                    <a:pt x="1426" y="1522"/>
                  </a:cubicBezTo>
                  <a:cubicBezTo>
                    <a:pt x="1426" y="1535"/>
                    <a:pt x="1416" y="1545"/>
                    <a:pt x="1403" y="1545"/>
                  </a:cubicBezTo>
                  <a:cubicBezTo>
                    <a:pt x="1334" y="1545"/>
                    <a:pt x="1334" y="1545"/>
                    <a:pt x="1334" y="1545"/>
                  </a:cubicBezTo>
                  <a:cubicBezTo>
                    <a:pt x="1163" y="1545"/>
                    <a:pt x="1163" y="1545"/>
                    <a:pt x="1163" y="1545"/>
                  </a:cubicBezTo>
                  <a:cubicBezTo>
                    <a:pt x="0" y="1545"/>
                    <a:pt x="0" y="1545"/>
                    <a:pt x="0" y="1545"/>
                  </a:cubicBezTo>
                </a:path>
              </a:pathLst>
            </a:custGeom>
            <a:noFill/>
            <a:ln w="25400" cap="flat">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62B56F8A-AB09-4A72-8D9B-2EC7902BFD17}"/>
                </a:ext>
              </a:extLst>
            </p:cNvPr>
            <p:cNvSpPr>
              <a:spLocks/>
            </p:cNvSpPr>
            <p:nvPr userDrawn="1"/>
          </p:nvSpPr>
          <p:spPr bwMode="auto">
            <a:xfrm>
              <a:off x="0" y="0"/>
              <a:ext cx="2824" cy="3062"/>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Lst>
              <a:ahLst/>
              <a:cxnLst>
                <a:cxn ang="0">
                  <a:pos x="T0" y="T1"/>
                </a:cxn>
                <a:cxn ang="0">
                  <a:pos x="T2" y="T3"/>
                </a:cxn>
                <a:cxn ang="0">
                  <a:pos x="T4" y="T5"/>
                </a:cxn>
                <a:cxn ang="0">
                  <a:pos x="T6" y="T7"/>
                </a:cxn>
                <a:cxn ang="0">
                  <a:pos x="T8" y="T9"/>
                </a:cxn>
                <a:cxn ang="0">
                  <a:pos x="T10" y="T11"/>
                </a:cxn>
              </a:cxnLst>
              <a:rect l="0" t="0" r="r" b="b"/>
              <a:pathLst>
                <a:path w="1412" h="1531">
                  <a:moveTo>
                    <a:pt x="1412" y="0"/>
                  </a:moveTo>
                  <a:cubicBezTo>
                    <a:pt x="1412" y="1519"/>
                    <a:pt x="1412" y="1519"/>
                    <a:pt x="1412" y="1519"/>
                  </a:cubicBezTo>
                  <a:cubicBezTo>
                    <a:pt x="1412" y="1526"/>
                    <a:pt x="1407" y="1531"/>
                    <a:pt x="1400" y="1531"/>
                  </a:cubicBezTo>
                  <a:cubicBezTo>
                    <a:pt x="1334" y="1531"/>
                    <a:pt x="1334" y="1531"/>
                    <a:pt x="1334" y="1531"/>
                  </a:cubicBezTo>
                  <a:cubicBezTo>
                    <a:pt x="1163" y="1531"/>
                    <a:pt x="1163" y="1531"/>
                    <a:pt x="1163" y="1531"/>
                  </a:cubicBezTo>
                  <a:cubicBezTo>
                    <a:pt x="0" y="1531"/>
                    <a:pt x="0" y="1531"/>
                    <a:pt x="0" y="1531"/>
                  </a:cubicBezTo>
                </a:path>
              </a:pathLst>
            </a:custGeom>
            <a:noFill/>
            <a:ln w="25400" cap="flat">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9">
              <a:extLst>
                <a:ext uri="{FF2B5EF4-FFF2-40B4-BE49-F238E27FC236}">
                  <a16:creationId xmlns:a16="http://schemas.microsoft.com/office/drawing/2014/main" id="{9D9BBD12-1E20-49F9-B869-0870993FF661}"/>
                </a:ext>
              </a:extLst>
            </p:cNvPr>
            <p:cNvSpPr>
              <a:spLocks/>
            </p:cNvSpPr>
            <p:nvPr userDrawn="1"/>
          </p:nvSpPr>
          <p:spPr bwMode="auto">
            <a:xfrm>
              <a:off x="0" y="0"/>
              <a:ext cx="2880" cy="3118"/>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Lst>
              <a:ahLst/>
              <a:cxnLst>
                <a:cxn ang="0">
                  <a:pos x="T0" y="T1"/>
                </a:cxn>
                <a:cxn ang="0">
                  <a:pos x="T2" y="T3"/>
                </a:cxn>
                <a:cxn ang="0">
                  <a:pos x="T4" y="T5"/>
                </a:cxn>
                <a:cxn ang="0">
                  <a:pos x="T6" y="T7"/>
                </a:cxn>
                <a:cxn ang="0">
                  <a:pos x="T8" y="T9"/>
                </a:cxn>
                <a:cxn ang="0">
                  <a:pos x="T10" y="T11"/>
                </a:cxn>
              </a:cxnLst>
              <a:rect l="0" t="0" r="r" b="b"/>
              <a:pathLst>
                <a:path w="1440" h="1559">
                  <a:moveTo>
                    <a:pt x="1440" y="0"/>
                  </a:moveTo>
                  <a:cubicBezTo>
                    <a:pt x="1440" y="1525"/>
                    <a:pt x="1440" y="1525"/>
                    <a:pt x="1440" y="1525"/>
                  </a:cubicBezTo>
                  <a:cubicBezTo>
                    <a:pt x="1440" y="1544"/>
                    <a:pt x="1425" y="1559"/>
                    <a:pt x="1406" y="1559"/>
                  </a:cubicBezTo>
                  <a:cubicBezTo>
                    <a:pt x="1334" y="1559"/>
                    <a:pt x="1334" y="1559"/>
                    <a:pt x="1334" y="1559"/>
                  </a:cubicBezTo>
                  <a:cubicBezTo>
                    <a:pt x="1163" y="1559"/>
                    <a:pt x="1163" y="1559"/>
                    <a:pt x="1163" y="1559"/>
                  </a:cubicBezTo>
                  <a:cubicBezTo>
                    <a:pt x="0" y="1559"/>
                    <a:pt x="0" y="1559"/>
                    <a:pt x="0" y="1559"/>
                  </a:cubicBezTo>
                </a:path>
              </a:pathLst>
            </a:custGeom>
            <a:noFill/>
            <a:ln w="254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26" name="Group 22">
            <a:extLst>
              <a:ext uri="{FF2B5EF4-FFF2-40B4-BE49-F238E27FC236}">
                <a16:creationId xmlns:a16="http://schemas.microsoft.com/office/drawing/2014/main" id="{9A763F0C-8EF8-4F6A-972B-7C3453FBFFCD}"/>
              </a:ext>
            </a:extLst>
          </p:cNvPr>
          <p:cNvGrpSpPr>
            <a:grpSpLocks noChangeAspect="1"/>
          </p:cNvGrpSpPr>
          <p:nvPr userDrawn="1"/>
        </p:nvGrpSpPr>
        <p:grpSpPr bwMode="auto">
          <a:xfrm>
            <a:off x="5753100" y="-22438"/>
            <a:ext cx="685800" cy="6464300"/>
            <a:chOff x="2718" y="0"/>
            <a:chExt cx="324" cy="3054"/>
          </a:xfrm>
        </p:grpSpPr>
        <p:sp>
          <p:nvSpPr>
            <p:cNvPr id="37" name="Freeform 24">
              <a:extLst>
                <a:ext uri="{FF2B5EF4-FFF2-40B4-BE49-F238E27FC236}">
                  <a16:creationId xmlns:a16="http://schemas.microsoft.com/office/drawing/2014/main" id="{E2272FDA-F0F0-4A65-8C12-7B6215BA7CBF}"/>
                </a:ext>
              </a:extLst>
            </p:cNvPr>
            <p:cNvSpPr>
              <a:spLocks/>
            </p:cNvSpPr>
            <p:nvPr userDrawn="1"/>
          </p:nvSpPr>
          <p:spPr bwMode="auto">
            <a:xfrm>
              <a:off x="2718" y="0"/>
              <a:ext cx="324" cy="3054"/>
            </a:xfrm>
            <a:custGeom>
              <a:avLst/>
              <a:gdLst>
                <a:gd name="T0" fmla="*/ 0 w 324"/>
                <a:gd name="T1" fmla="*/ 0 h 3054"/>
                <a:gd name="T2" fmla="*/ 0 w 324"/>
                <a:gd name="T3" fmla="*/ 3054 h 3054"/>
                <a:gd name="T4" fmla="*/ 98 w 324"/>
                <a:gd name="T5" fmla="*/ 3054 h 3054"/>
                <a:gd name="T6" fmla="*/ 162 w 324"/>
                <a:gd name="T7" fmla="*/ 2974 h 3054"/>
                <a:gd name="T8" fmla="*/ 226 w 324"/>
                <a:gd name="T9" fmla="*/ 3054 h 3054"/>
                <a:gd name="T10" fmla="*/ 324 w 324"/>
                <a:gd name="T11" fmla="*/ 3054 h 3054"/>
                <a:gd name="T12" fmla="*/ 324 w 324"/>
                <a:gd name="T13" fmla="*/ 0 h 3054"/>
                <a:gd name="T14" fmla="*/ 0 w 324"/>
                <a:gd name="T15" fmla="*/ 0 h 3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54">
                  <a:moveTo>
                    <a:pt x="0" y="0"/>
                  </a:moveTo>
                  <a:lnTo>
                    <a:pt x="0" y="3054"/>
                  </a:lnTo>
                  <a:lnTo>
                    <a:pt x="98" y="3054"/>
                  </a:lnTo>
                  <a:lnTo>
                    <a:pt x="162" y="2974"/>
                  </a:lnTo>
                  <a:lnTo>
                    <a:pt x="226" y="3054"/>
                  </a:lnTo>
                  <a:lnTo>
                    <a:pt x="324" y="3054"/>
                  </a:lnTo>
                  <a:lnTo>
                    <a:pt x="324"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25">
              <a:extLst>
                <a:ext uri="{FF2B5EF4-FFF2-40B4-BE49-F238E27FC236}">
                  <a16:creationId xmlns:a16="http://schemas.microsoft.com/office/drawing/2014/main" id="{4CBA5483-FD26-475F-BCFD-7053F17E1F32}"/>
                </a:ext>
              </a:extLst>
            </p:cNvPr>
            <p:cNvSpPr>
              <a:spLocks/>
            </p:cNvSpPr>
            <p:nvPr userDrawn="1"/>
          </p:nvSpPr>
          <p:spPr bwMode="auto">
            <a:xfrm>
              <a:off x="2718" y="2364"/>
              <a:ext cx="324" cy="610"/>
            </a:xfrm>
            <a:custGeom>
              <a:avLst/>
              <a:gdLst>
                <a:gd name="T0" fmla="*/ 140 w 162"/>
                <a:gd name="T1" fmla="*/ 195 h 305"/>
                <a:gd name="T2" fmla="*/ 131 w 162"/>
                <a:gd name="T3" fmla="*/ 73 h 305"/>
                <a:gd name="T4" fmla="*/ 81 w 162"/>
                <a:gd name="T5" fmla="*/ 0 h 305"/>
                <a:gd name="T6" fmla="*/ 31 w 162"/>
                <a:gd name="T7" fmla="*/ 73 h 305"/>
                <a:gd name="T8" fmla="*/ 22 w 162"/>
                <a:gd name="T9" fmla="*/ 195 h 305"/>
                <a:gd name="T10" fmla="*/ 4 w 162"/>
                <a:gd name="T11" fmla="*/ 228 h 305"/>
                <a:gd name="T12" fmla="*/ 0 w 162"/>
                <a:gd name="T13" fmla="*/ 244 h 305"/>
                <a:gd name="T14" fmla="*/ 0 w 162"/>
                <a:gd name="T15" fmla="*/ 287 h 305"/>
                <a:gd name="T16" fmla="*/ 4 w 162"/>
                <a:gd name="T17" fmla="*/ 290 h 305"/>
                <a:gd name="T18" fmla="*/ 51 w 162"/>
                <a:gd name="T19" fmla="*/ 266 h 305"/>
                <a:gd name="T20" fmla="*/ 66 w 162"/>
                <a:gd name="T21" fmla="*/ 276 h 305"/>
                <a:gd name="T22" fmla="*/ 58 w 162"/>
                <a:gd name="T23" fmla="*/ 305 h 305"/>
                <a:gd name="T24" fmla="*/ 81 w 162"/>
                <a:gd name="T25" fmla="*/ 305 h 305"/>
                <a:gd name="T26" fmla="*/ 104 w 162"/>
                <a:gd name="T27" fmla="*/ 305 h 305"/>
                <a:gd name="T28" fmla="*/ 96 w 162"/>
                <a:gd name="T29" fmla="*/ 276 h 305"/>
                <a:gd name="T30" fmla="*/ 111 w 162"/>
                <a:gd name="T31" fmla="*/ 266 h 305"/>
                <a:gd name="T32" fmla="*/ 158 w 162"/>
                <a:gd name="T33" fmla="*/ 290 h 305"/>
                <a:gd name="T34" fmla="*/ 162 w 162"/>
                <a:gd name="T35" fmla="*/ 287 h 305"/>
                <a:gd name="T36" fmla="*/ 162 w 162"/>
                <a:gd name="T37" fmla="*/ 244 h 305"/>
                <a:gd name="T38" fmla="*/ 158 w 162"/>
                <a:gd name="T39" fmla="*/ 228 h 305"/>
                <a:gd name="T40" fmla="*/ 140 w 162"/>
                <a:gd name="T41"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305">
                  <a:moveTo>
                    <a:pt x="140" y="195"/>
                  </a:moveTo>
                  <a:cubicBezTo>
                    <a:pt x="145" y="154"/>
                    <a:pt x="143" y="107"/>
                    <a:pt x="131" y="73"/>
                  </a:cubicBezTo>
                  <a:cubicBezTo>
                    <a:pt x="113" y="23"/>
                    <a:pt x="81" y="0"/>
                    <a:pt x="81" y="0"/>
                  </a:cubicBezTo>
                  <a:cubicBezTo>
                    <a:pt x="81" y="0"/>
                    <a:pt x="49" y="23"/>
                    <a:pt x="31" y="73"/>
                  </a:cubicBezTo>
                  <a:cubicBezTo>
                    <a:pt x="19" y="107"/>
                    <a:pt x="17" y="154"/>
                    <a:pt x="22" y="195"/>
                  </a:cubicBezTo>
                  <a:cubicBezTo>
                    <a:pt x="4" y="228"/>
                    <a:pt x="4" y="228"/>
                    <a:pt x="4" y="228"/>
                  </a:cubicBezTo>
                  <a:cubicBezTo>
                    <a:pt x="1" y="233"/>
                    <a:pt x="0" y="239"/>
                    <a:pt x="0" y="244"/>
                  </a:cubicBezTo>
                  <a:cubicBezTo>
                    <a:pt x="0" y="287"/>
                    <a:pt x="0" y="287"/>
                    <a:pt x="0" y="287"/>
                  </a:cubicBezTo>
                  <a:cubicBezTo>
                    <a:pt x="0" y="290"/>
                    <a:pt x="2" y="291"/>
                    <a:pt x="4" y="290"/>
                  </a:cubicBezTo>
                  <a:cubicBezTo>
                    <a:pt x="51" y="266"/>
                    <a:pt x="51" y="266"/>
                    <a:pt x="51" y="266"/>
                  </a:cubicBezTo>
                  <a:cubicBezTo>
                    <a:pt x="60" y="274"/>
                    <a:pt x="66" y="276"/>
                    <a:pt x="66" y="276"/>
                  </a:cubicBezTo>
                  <a:cubicBezTo>
                    <a:pt x="58" y="305"/>
                    <a:pt x="58" y="305"/>
                    <a:pt x="58" y="305"/>
                  </a:cubicBezTo>
                  <a:cubicBezTo>
                    <a:pt x="81" y="305"/>
                    <a:pt x="81" y="305"/>
                    <a:pt x="81" y="305"/>
                  </a:cubicBezTo>
                  <a:cubicBezTo>
                    <a:pt x="104" y="305"/>
                    <a:pt x="104" y="305"/>
                    <a:pt x="104" y="305"/>
                  </a:cubicBezTo>
                  <a:cubicBezTo>
                    <a:pt x="96" y="276"/>
                    <a:pt x="96" y="276"/>
                    <a:pt x="96" y="276"/>
                  </a:cubicBezTo>
                  <a:cubicBezTo>
                    <a:pt x="96" y="276"/>
                    <a:pt x="102" y="274"/>
                    <a:pt x="111" y="266"/>
                  </a:cubicBezTo>
                  <a:cubicBezTo>
                    <a:pt x="158" y="290"/>
                    <a:pt x="158" y="290"/>
                    <a:pt x="158" y="290"/>
                  </a:cubicBezTo>
                  <a:cubicBezTo>
                    <a:pt x="160" y="291"/>
                    <a:pt x="162" y="290"/>
                    <a:pt x="162" y="287"/>
                  </a:cubicBezTo>
                  <a:cubicBezTo>
                    <a:pt x="162" y="244"/>
                    <a:pt x="162" y="244"/>
                    <a:pt x="162" y="244"/>
                  </a:cubicBezTo>
                  <a:cubicBezTo>
                    <a:pt x="162" y="239"/>
                    <a:pt x="161" y="233"/>
                    <a:pt x="158" y="228"/>
                  </a:cubicBezTo>
                  <a:lnTo>
                    <a:pt x="140" y="195"/>
                  </a:lnTo>
                  <a:close/>
                </a:path>
              </a:pathLst>
            </a:custGeom>
            <a:noFill/>
            <a:ln w="254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9" name="Oval 26">
              <a:extLst>
                <a:ext uri="{FF2B5EF4-FFF2-40B4-BE49-F238E27FC236}">
                  <a16:creationId xmlns:a16="http://schemas.microsoft.com/office/drawing/2014/main" id="{97B9F1ED-76E7-472B-B18C-30505F3AD2A8}"/>
                </a:ext>
              </a:extLst>
            </p:cNvPr>
            <p:cNvSpPr>
              <a:spLocks noChangeArrowheads="1"/>
            </p:cNvSpPr>
            <p:nvPr userDrawn="1"/>
          </p:nvSpPr>
          <p:spPr bwMode="auto">
            <a:xfrm>
              <a:off x="2824" y="2606"/>
              <a:ext cx="112" cy="112"/>
            </a:xfrm>
            <a:prstGeom prst="ellipse">
              <a:avLst/>
            </a:prstGeom>
            <a:noFill/>
            <a:ln w="127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7">
              <a:extLst>
                <a:ext uri="{FF2B5EF4-FFF2-40B4-BE49-F238E27FC236}">
                  <a16:creationId xmlns:a16="http://schemas.microsoft.com/office/drawing/2014/main" id="{98C7FC9C-A13F-45B3-9BDA-B149FB325A3F}"/>
                </a:ext>
              </a:extLst>
            </p:cNvPr>
            <p:cNvSpPr>
              <a:spLocks/>
            </p:cNvSpPr>
            <p:nvPr userDrawn="1"/>
          </p:nvSpPr>
          <p:spPr bwMode="auto">
            <a:xfrm>
              <a:off x="2846" y="2628"/>
              <a:ext cx="34" cy="34"/>
            </a:xfrm>
            <a:custGeom>
              <a:avLst/>
              <a:gdLst>
                <a:gd name="T0" fmla="*/ 0 w 17"/>
                <a:gd name="T1" fmla="*/ 17 h 17"/>
                <a:gd name="T2" fmla="*/ 17 w 17"/>
                <a:gd name="T3" fmla="*/ 0 h 17"/>
              </a:gdLst>
              <a:ahLst/>
              <a:cxnLst>
                <a:cxn ang="0">
                  <a:pos x="T0" y="T1"/>
                </a:cxn>
                <a:cxn ang="0">
                  <a:pos x="T2" y="T3"/>
                </a:cxn>
              </a:cxnLst>
              <a:rect l="0" t="0" r="r" b="b"/>
              <a:pathLst>
                <a:path w="17" h="17">
                  <a:moveTo>
                    <a:pt x="0" y="17"/>
                  </a:moveTo>
                  <a:cubicBezTo>
                    <a:pt x="0" y="8"/>
                    <a:pt x="8" y="0"/>
                    <a:pt x="17" y="0"/>
                  </a:cubicBezTo>
                </a:path>
              </a:pathLst>
            </a:custGeom>
            <a:noFill/>
            <a:ln w="127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1" name="Line 28">
              <a:extLst>
                <a:ext uri="{FF2B5EF4-FFF2-40B4-BE49-F238E27FC236}">
                  <a16:creationId xmlns:a16="http://schemas.microsoft.com/office/drawing/2014/main" id="{DBFE9229-94D3-48F0-B384-02213CC70963}"/>
                </a:ext>
              </a:extLst>
            </p:cNvPr>
            <p:cNvSpPr>
              <a:spLocks noChangeShapeType="1"/>
            </p:cNvSpPr>
            <p:nvPr userDrawn="1"/>
          </p:nvSpPr>
          <p:spPr bwMode="auto">
            <a:xfrm>
              <a:off x="2850" y="2916"/>
              <a:ext cx="60" cy="0"/>
            </a:xfrm>
            <a:prstGeom prst="line">
              <a:avLst/>
            </a:prstGeom>
            <a:noFill/>
            <a:ln w="127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Line 29">
              <a:extLst>
                <a:ext uri="{FF2B5EF4-FFF2-40B4-BE49-F238E27FC236}">
                  <a16:creationId xmlns:a16="http://schemas.microsoft.com/office/drawing/2014/main" id="{9D376989-C2AC-4FF1-A195-907325FAB938}"/>
                </a:ext>
              </a:extLst>
            </p:cNvPr>
            <p:cNvSpPr>
              <a:spLocks noChangeShapeType="1"/>
            </p:cNvSpPr>
            <p:nvPr userDrawn="1"/>
          </p:nvSpPr>
          <p:spPr bwMode="auto">
            <a:xfrm>
              <a:off x="2792" y="2480"/>
              <a:ext cx="176" cy="0"/>
            </a:xfrm>
            <a:prstGeom prst="line">
              <a:avLst/>
            </a:prstGeom>
            <a:noFill/>
            <a:ln w="127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Line 30">
              <a:extLst>
                <a:ext uri="{FF2B5EF4-FFF2-40B4-BE49-F238E27FC236}">
                  <a16:creationId xmlns:a16="http://schemas.microsoft.com/office/drawing/2014/main" id="{42050C23-62B7-4413-BE1E-2F14A7C7E2F8}"/>
                </a:ext>
              </a:extLst>
            </p:cNvPr>
            <p:cNvSpPr>
              <a:spLocks noChangeShapeType="1"/>
            </p:cNvSpPr>
            <p:nvPr userDrawn="1"/>
          </p:nvSpPr>
          <p:spPr bwMode="auto">
            <a:xfrm>
              <a:off x="2762" y="2754"/>
              <a:ext cx="58" cy="142"/>
            </a:xfrm>
            <a:prstGeom prst="line">
              <a:avLst/>
            </a:prstGeom>
            <a:noFill/>
            <a:ln w="127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4" name="Line 31">
              <a:extLst>
                <a:ext uri="{FF2B5EF4-FFF2-40B4-BE49-F238E27FC236}">
                  <a16:creationId xmlns:a16="http://schemas.microsoft.com/office/drawing/2014/main" id="{B79B8A47-A2EB-4DAD-94A8-721662D12810}"/>
                </a:ext>
              </a:extLst>
            </p:cNvPr>
            <p:cNvSpPr>
              <a:spLocks noChangeShapeType="1"/>
            </p:cNvSpPr>
            <p:nvPr userDrawn="1"/>
          </p:nvSpPr>
          <p:spPr bwMode="auto">
            <a:xfrm flipH="1">
              <a:off x="2940" y="2754"/>
              <a:ext cx="58" cy="142"/>
            </a:xfrm>
            <a:prstGeom prst="line">
              <a:avLst/>
            </a:prstGeom>
            <a:noFill/>
            <a:ln w="127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32">
              <a:extLst>
                <a:ext uri="{FF2B5EF4-FFF2-40B4-BE49-F238E27FC236}">
                  <a16:creationId xmlns:a16="http://schemas.microsoft.com/office/drawing/2014/main" id="{877955C6-4627-4B8D-8FA3-02A0A93F46A8}"/>
                </a:ext>
              </a:extLst>
            </p:cNvPr>
            <p:cNvSpPr>
              <a:spLocks/>
            </p:cNvSpPr>
            <p:nvPr userDrawn="1"/>
          </p:nvSpPr>
          <p:spPr bwMode="auto">
            <a:xfrm>
              <a:off x="2870" y="2754"/>
              <a:ext cx="20" cy="162"/>
            </a:xfrm>
            <a:custGeom>
              <a:avLst/>
              <a:gdLst>
                <a:gd name="T0" fmla="*/ 5 w 10"/>
                <a:gd name="T1" fmla="*/ 0 h 81"/>
                <a:gd name="T2" fmla="*/ 5 w 10"/>
                <a:gd name="T3" fmla="*/ 0 h 81"/>
                <a:gd name="T4" fmla="*/ 2 w 10"/>
                <a:gd name="T5" fmla="*/ 3 h 81"/>
                <a:gd name="T6" fmla="*/ 0 w 10"/>
                <a:gd name="T7" fmla="*/ 81 h 81"/>
                <a:gd name="T8" fmla="*/ 5 w 10"/>
                <a:gd name="T9" fmla="*/ 81 h 81"/>
                <a:gd name="T10" fmla="*/ 10 w 10"/>
                <a:gd name="T11" fmla="*/ 81 h 81"/>
                <a:gd name="T12" fmla="*/ 9 w 10"/>
                <a:gd name="T13" fmla="*/ 3 h 81"/>
                <a:gd name="T14" fmla="*/ 5 w 1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1">
                  <a:moveTo>
                    <a:pt x="5" y="0"/>
                  </a:moveTo>
                  <a:cubicBezTo>
                    <a:pt x="5" y="0"/>
                    <a:pt x="5" y="0"/>
                    <a:pt x="5" y="0"/>
                  </a:cubicBezTo>
                  <a:cubicBezTo>
                    <a:pt x="3" y="0"/>
                    <a:pt x="2" y="2"/>
                    <a:pt x="2" y="3"/>
                  </a:cubicBezTo>
                  <a:cubicBezTo>
                    <a:pt x="0" y="81"/>
                    <a:pt x="0" y="81"/>
                    <a:pt x="0" y="81"/>
                  </a:cubicBezTo>
                  <a:cubicBezTo>
                    <a:pt x="5" y="81"/>
                    <a:pt x="5" y="81"/>
                    <a:pt x="5" y="81"/>
                  </a:cubicBezTo>
                  <a:cubicBezTo>
                    <a:pt x="10" y="81"/>
                    <a:pt x="10" y="81"/>
                    <a:pt x="10" y="81"/>
                  </a:cubicBezTo>
                  <a:cubicBezTo>
                    <a:pt x="9" y="3"/>
                    <a:pt x="9" y="3"/>
                    <a:pt x="9" y="3"/>
                  </a:cubicBezTo>
                  <a:cubicBezTo>
                    <a:pt x="8" y="2"/>
                    <a:pt x="7" y="0"/>
                    <a:pt x="5" y="0"/>
                  </a:cubicBezTo>
                  <a:close/>
                </a:path>
              </a:pathLst>
            </a:custGeom>
            <a:noFill/>
            <a:ln w="127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47" name="Group 4">
            <a:extLst>
              <a:ext uri="{FF2B5EF4-FFF2-40B4-BE49-F238E27FC236}">
                <a16:creationId xmlns:a16="http://schemas.microsoft.com/office/drawing/2014/main" id="{27C1DAA5-FFFD-4148-A332-FAD78C2551BB}"/>
              </a:ext>
            </a:extLst>
          </p:cNvPr>
          <p:cNvGrpSpPr>
            <a:grpSpLocks noChangeAspect="1"/>
          </p:cNvGrpSpPr>
          <p:nvPr userDrawn="1"/>
        </p:nvGrpSpPr>
        <p:grpSpPr bwMode="auto">
          <a:xfrm>
            <a:off x="6066839" y="1734438"/>
            <a:ext cx="397544" cy="254167"/>
            <a:chOff x="2702" y="1494"/>
            <a:chExt cx="366" cy="234"/>
          </a:xfrm>
        </p:grpSpPr>
        <p:sp>
          <p:nvSpPr>
            <p:cNvPr id="48" name="Freeform 6">
              <a:extLst>
                <a:ext uri="{FF2B5EF4-FFF2-40B4-BE49-F238E27FC236}">
                  <a16:creationId xmlns:a16="http://schemas.microsoft.com/office/drawing/2014/main" id="{505DE4EE-2F0D-4DD3-9F2D-2518E4A5B10A}"/>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Freeform 7">
              <a:extLst>
                <a:ext uri="{FF2B5EF4-FFF2-40B4-BE49-F238E27FC236}">
                  <a16:creationId xmlns:a16="http://schemas.microsoft.com/office/drawing/2014/main" id="{BB78FF6B-DBA3-45B9-AF83-A0B55E4A6B49}"/>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0" name="Group 4">
            <a:extLst>
              <a:ext uri="{FF2B5EF4-FFF2-40B4-BE49-F238E27FC236}">
                <a16:creationId xmlns:a16="http://schemas.microsoft.com/office/drawing/2014/main" id="{27BD0228-F0CC-4758-A526-64E97DCC92D6}"/>
              </a:ext>
            </a:extLst>
          </p:cNvPr>
          <p:cNvGrpSpPr>
            <a:grpSpLocks noChangeAspect="1"/>
          </p:cNvGrpSpPr>
          <p:nvPr userDrawn="1"/>
        </p:nvGrpSpPr>
        <p:grpSpPr bwMode="auto">
          <a:xfrm>
            <a:off x="5655444" y="2096061"/>
            <a:ext cx="529131" cy="338297"/>
            <a:chOff x="2702" y="1494"/>
            <a:chExt cx="366" cy="234"/>
          </a:xfrm>
        </p:grpSpPr>
        <p:sp>
          <p:nvSpPr>
            <p:cNvPr id="51" name="Freeform 6">
              <a:extLst>
                <a:ext uri="{FF2B5EF4-FFF2-40B4-BE49-F238E27FC236}">
                  <a16:creationId xmlns:a16="http://schemas.microsoft.com/office/drawing/2014/main" id="{45BBFA52-1682-4C55-B1C0-9DFAA7CA6D79}"/>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52" name="Freeform 7">
              <a:extLst>
                <a:ext uri="{FF2B5EF4-FFF2-40B4-BE49-F238E27FC236}">
                  <a16:creationId xmlns:a16="http://schemas.microsoft.com/office/drawing/2014/main" id="{D4742561-EBAA-4B66-80F7-9F1C05904470}"/>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5868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50000" fill="hold" nodeType="clickEffect">
                                  <p:stCondLst>
                                    <p:cond delay="0"/>
                                  </p:stCondLst>
                                  <p:childTnLst>
                                    <p:animMotion origin="layout" path="M -2.77778E-7 3.08642E-6 L -0.03663 3.08642E-6 " pathEditMode="relative" rAng="0" ptsTypes="AA">
                                      <p:cBhvr>
                                        <p:cTn id="6" dur="2000" fill="hold"/>
                                        <p:tgtEl>
                                          <p:spTgt spid="50"/>
                                        </p:tgtEl>
                                        <p:attrNameLst>
                                          <p:attrName>ppt_x</p:attrName>
                                          <p:attrName>ppt_y</p:attrName>
                                        </p:attrNameLst>
                                      </p:cBhvr>
                                      <p:rCtr x="-1840" y="0"/>
                                    </p:animMotion>
                                  </p:childTnLst>
                                </p:cTn>
                              </p:par>
                              <p:par>
                                <p:cTn id="7" presetID="35" presetClass="path" presetSubtype="0" decel="50000" fill="hold" nodeType="withEffect">
                                  <p:stCondLst>
                                    <p:cond delay="0"/>
                                  </p:stCondLst>
                                  <p:childTnLst>
                                    <p:animMotion origin="layout" path="M 1.11111E-6 3.7037E-6 L 0.02934 3.7037E-6 " pathEditMode="relative" rAng="0" ptsTypes="AA">
                                      <p:cBhvr>
                                        <p:cTn id="8" dur="2000" fill="hold"/>
                                        <p:tgtEl>
                                          <p:spTgt spid="47"/>
                                        </p:tgtEl>
                                        <p:attrNameLst>
                                          <p:attrName>ppt_x</p:attrName>
                                          <p:attrName>ppt_y</p:attrName>
                                        </p:attrNameLst>
                                      </p:cBhvr>
                                      <p:rCtr x="1458" y="0"/>
                                    </p:animMotion>
                                  </p:childTnLst>
                                </p:cTn>
                              </p:par>
                              <p:par>
                                <p:cTn id="9" presetID="2" presetClass="exit" presetSubtype="1" fill="hold" nodeType="with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
                                          </p:val>
                                        </p:tav>
                                      </p:tavLst>
                                    </p:anim>
                                    <p:anim calcmode="lin" valueType="num">
                                      <p:cBhvr additive="base">
                                        <p:cTn id="11" dur="500"/>
                                        <p:tgtEl>
                                          <p:spTgt spid="26"/>
                                        </p:tgtEl>
                                        <p:attrNameLst>
                                          <p:attrName>ppt_y</p:attrName>
                                        </p:attrNameLst>
                                      </p:cBhvr>
                                      <p:tavLst>
                                        <p:tav tm="0">
                                          <p:val>
                                            <p:strVal val="ppt_y"/>
                                          </p:val>
                                        </p:tav>
                                        <p:tav tm="100000">
                                          <p:val>
                                            <p:strVal val="0-ppt_h/2"/>
                                          </p:val>
                                        </p:tav>
                                      </p:tavLst>
                                    </p:anim>
                                    <p:set>
                                      <p:cBhvr>
                                        <p:cTn id="12" dur="1" fill="hold">
                                          <p:stCondLst>
                                            <p:cond delay="499"/>
                                          </p:stCondLst>
                                        </p:cTn>
                                        <p:tgtEl>
                                          <p:spTgt spid="26"/>
                                        </p:tgtEl>
                                        <p:attrNameLst>
                                          <p:attrName>style.visibility</p:attrName>
                                        </p:attrNameLst>
                                      </p:cBhvr>
                                      <p:to>
                                        <p:strVal val="hidden"/>
                                      </p:to>
                                    </p:set>
                                  </p:childTnLst>
                                </p:cTn>
                              </p:par>
                              <p:par>
                                <p:cTn id="13" presetID="2" presetClass="exit" presetSubtype="8" fill="hold" grpId="0" nodeType="withEffect">
                                  <p:stCondLst>
                                    <p:cond delay="500"/>
                                  </p:stCondLst>
                                  <p:childTnLst>
                                    <p:anim calcmode="lin" valueType="num">
                                      <p:cBhvr additive="base">
                                        <p:cTn id="14" dur="500"/>
                                        <p:tgtEl>
                                          <p:spTgt spid="30"/>
                                        </p:tgtEl>
                                        <p:attrNameLst>
                                          <p:attrName>ppt_x</p:attrName>
                                        </p:attrNameLst>
                                      </p:cBhvr>
                                      <p:tavLst>
                                        <p:tav tm="0">
                                          <p:val>
                                            <p:strVal val="ppt_x"/>
                                          </p:val>
                                        </p:tav>
                                        <p:tav tm="100000">
                                          <p:val>
                                            <p:strVal val="0-ppt_w/2"/>
                                          </p:val>
                                        </p:tav>
                                      </p:tavLst>
                                    </p:anim>
                                    <p:anim calcmode="lin" valueType="num">
                                      <p:cBhvr additive="base">
                                        <p:cTn id="15" dur="500"/>
                                        <p:tgtEl>
                                          <p:spTgt spid="30"/>
                                        </p:tgtEl>
                                        <p:attrNameLst>
                                          <p:attrName>ppt_y</p:attrName>
                                        </p:attrNameLst>
                                      </p:cBhvr>
                                      <p:tavLst>
                                        <p:tav tm="0">
                                          <p:val>
                                            <p:strVal val="ppt_y"/>
                                          </p:val>
                                        </p:tav>
                                        <p:tav tm="100000">
                                          <p:val>
                                            <p:strVal val="ppt_y"/>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2" fill="hold" grpId="0" nodeType="withEffect">
                                  <p:stCondLst>
                                    <p:cond delay="500"/>
                                  </p:stCondLst>
                                  <p:childTnLst>
                                    <p:anim calcmode="lin" valueType="num">
                                      <p:cBhvr additive="base">
                                        <p:cTn id="18" dur="500"/>
                                        <p:tgtEl>
                                          <p:spTgt spid="36"/>
                                        </p:tgtEl>
                                        <p:attrNameLst>
                                          <p:attrName>ppt_x</p:attrName>
                                        </p:attrNameLst>
                                      </p:cBhvr>
                                      <p:tavLst>
                                        <p:tav tm="0">
                                          <p:val>
                                            <p:strVal val="ppt_x"/>
                                          </p:val>
                                        </p:tav>
                                        <p:tav tm="100000">
                                          <p:val>
                                            <p:strVal val="1+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2425BA9-E932-4464-90E9-2F6E06DF796D}"/>
              </a:ext>
            </a:extLst>
          </p:cNvPr>
          <p:cNvGrpSpPr>
            <a:grpSpLocks noChangeAspect="1"/>
          </p:cNvGrpSpPr>
          <p:nvPr userDrawn="1"/>
        </p:nvGrpSpPr>
        <p:grpSpPr bwMode="auto">
          <a:xfrm>
            <a:off x="5977468" y="6481235"/>
            <a:ext cx="6214533" cy="376767"/>
            <a:chOff x="2824" y="3062"/>
            <a:chExt cx="2936" cy="178"/>
          </a:xfrm>
        </p:grpSpPr>
        <p:sp>
          <p:nvSpPr>
            <p:cNvPr id="7" name="Freeform 6">
              <a:extLst>
                <a:ext uri="{FF2B5EF4-FFF2-40B4-BE49-F238E27FC236}">
                  <a16:creationId xmlns:a16="http://schemas.microsoft.com/office/drawing/2014/main" id="{D0097E72-543B-46A4-80B0-76736A21E8D3}"/>
                </a:ext>
              </a:extLst>
            </p:cNvPr>
            <p:cNvSpPr>
              <a:spLocks/>
            </p:cNvSpPr>
            <p:nvPr userDrawn="1"/>
          </p:nvSpPr>
          <p:spPr bwMode="auto">
            <a:xfrm>
              <a:off x="2824" y="3062"/>
              <a:ext cx="2936" cy="178"/>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Freeform 7">
              <a:extLst>
                <a:ext uri="{FF2B5EF4-FFF2-40B4-BE49-F238E27FC236}">
                  <a16:creationId xmlns:a16="http://schemas.microsoft.com/office/drawing/2014/main" id="{BB45291A-D0DA-4DD7-8E72-3B0B5F36D356}"/>
                </a:ext>
              </a:extLst>
            </p:cNvPr>
            <p:cNvSpPr>
              <a:spLocks/>
            </p:cNvSpPr>
            <p:nvPr userDrawn="1"/>
          </p:nvSpPr>
          <p:spPr bwMode="auto">
            <a:xfrm>
              <a:off x="2852" y="3090"/>
              <a:ext cx="2908" cy="150"/>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4B5C478F-D5CB-48C5-A312-DFFD84CC2B85}"/>
                </a:ext>
              </a:extLst>
            </p:cNvPr>
            <p:cNvSpPr>
              <a:spLocks/>
            </p:cNvSpPr>
            <p:nvPr userDrawn="1"/>
          </p:nvSpPr>
          <p:spPr bwMode="auto">
            <a:xfrm>
              <a:off x="2880" y="3118"/>
              <a:ext cx="2880" cy="122"/>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a:extLst>
                <a:ext uri="{FF2B5EF4-FFF2-40B4-BE49-F238E27FC236}">
                  <a16:creationId xmlns:a16="http://schemas.microsoft.com/office/drawing/2014/main" id="{9D9732C0-87EC-456D-9BA7-EADACEE11CE6}"/>
                </a:ext>
              </a:extLst>
            </p:cNvPr>
            <p:cNvSpPr>
              <a:spLocks/>
            </p:cNvSpPr>
            <p:nvPr userDrawn="1"/>
          </p:nvSpPr>
          <p:spPr bwMode="auto">
            <a:xfrm>
              <a:off x="2908" y="3146"/>
              <a:ext cx="2852" cy="94"/>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10">
              <a:extLst>
                <a:ext uri="{FF2B5EF4-FFF2-40B4-BE49-F238E27FC236}">
                  <a16:creationId xmlns:a16="http://schemas.microsoft.com/office/drawing/2014/main" id="{FBDE68E1-C9DE-43A2-8FB1-8450F2FBCD9A}"/>
                </a:ext>
              </a:extLst>
            </p:cNvPr>
            <p:cNvSpPr>
              <a:spLocks/>
            </p:cNvSpPr>
            <p:nvPr userDrawn="1"/>
          </p:nvSpPr>
          <p:spPr bwMode="auto">
            <a:xfrm>
              <a:off x="2936" y="3174"/>
              <a:ext cx="2824" cy="66"/>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2123956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FD079-15DA-4503-8643-F0EB9A1F6E3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Rectangle 2">
            <a:extLst>
              <a:ext uri="{FF2B5EF4-FFF2-40B4-BE49-F238E27FC236}">
                <a16:creationId xmlns:a16="http://schemas.microsoft.com/office/drawing/2014/main" id="{27DC64F1-667F-534A-8ED5-4F9D16F295F4}"/>
              </a:ext>
            </a:extLst>
          </p:cNvPr>
          <p:cNvSpPr/>
          <p:nvPr userDrawn="1"/>
        </p:nvSpPr>
        <p:spPr>
          <a:xfrm>
            <a:off x="0" y="4352283"/>
            <a:ext cx="12192000" cy="1872000"/>
          </a:xfrm>
          <a:prstGeom prst="rect">
            <a:avLst/>
          </a:prstGeom>
          <a:solidFill>
            <a:srgbClr val="011A4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1D6C62-FD78-024C-8FCE-699731567C86}"/>
              </a:ext>
            </a:extLst>
          </p:cNvPr>
          <p:cNvPicPr>
            <a:picLocks noChangeAspect="1"/>
          </p:cNvPicPr>
          <p:nvPr userDrawn="1"/>
        </p:nvPicPr>
        <p:blipFill>
          <a:blip r:embed="rId3"/>
          <a:stretch>
            <a:fillRect/>
          </a:stretch>
        </p:blipFill>
        <p:spPr>
          <a:xfrm>
            <a:off x="0" y="6226581"/>
            <a:ext cx="12192000" cy="317500"/>
          </a:xfrm>
          <a:prstGeom prst="rect">
            <a:avLst/>
          </a:prstGeom>
        </p:spPr>
      </p:pic>
      <p:pic>
        <p:nvPicPr>
          <p:cNvPr id="6" name="Picture 5">
            <a:extLst>
              <a:ext uri="{FF2B5EF4-FFF2-40B4-BE49-F238E27FC236}">
                <a16:creationId xmlns:a16="http://schemas.microsoft.com/office/drawing/2014/main" id="{A5F944CF-7C5F-C54B-9C13-AA3047FF5FC6}"/>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192419" y="253999"/>
            <a:ext cx="1674156" cy="638755"/>
          </a:xfrm>
          <a:prstGeom prst="rect">
            <a:avLst/>
          </a:prstGeom>
        </p:spPr>
      </p:pic>
    </p:spTree>
    <p:extLst>
      <p:ext uri="{BB962C8B-B14F-4D97-AF65-F5344CB8AC3E}">
        <p14:creationId xmlns:p14="http://schemas.microsoft.com/office/powerpoint/2010/main" val="450193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1" name="Group 22">
            <a:extLst>
              <a:ext uri="{FF2B5EF4-FFF2-40B4-BE49-F238E27FC236}">
                <a16:creationId xmlns:a16="http://schemas.microsoft.com/office/drawing/2014/main" id="{52A7ADDA-FCE3-4A89-BAB0-948362E49896}"/>
              </a:ext>
            </a:extLst>
          </p:cNvPr>
          <p:cNvGrpSpPr>
            <a:grpSpLocks noChangeAspect="1"/>
          </p:cNvGrpSpPr>
          <p:nvPr userDrawn="1"/>
        </p:nvGrpSpPr>
        <p:grpSpPr bwMode="auto">
          <a:xfrm>
            <a:off x="5977468" y="0"/>
            <a:ext cx="237067" cy="6858000"/>
            <a:chOff x="2824" y="0"/>
            <a:chExt cx="112" cy="3240"/>
          </a:xfrm>
        </p:grpSpPr>
        <p:sp>
          <p:nvSpPr>
            <p:cNvPr id="34" name="Line 24">
              <a:extLst>
                <a:ext uri="{FF2B5EF4-FFF2-40B4-BE49-F238E27FC236}">
                  <a16:creationId xmlns:a16="http://schemas.microsoft.com/office/drawing/2014/main" id="{019DA174-FD37-40B8-9CC9-ACD5ABEBD9CC}"/>
                </a:ext>
              </a:extLst>
            </p:cNvPr>
            <p:cNvSpPr>
              <a:spLocks noChangeShapeType="1"/>
            </p:cNvSpPr>
            <p:nvPr userDrawn="1"/>
          </p:nvSpPr>
          <p:spPr bwMode="auto">
            <a:xfrm>
              <a:off x="2936" y="0"/>
              <a:ext cx="0" cy="3240"/>
            </a:xfrm>
            <a:prstGeom prst="line">
              <a:avLst/>
            </a:prstGeom>
            <a:noFill/>
            <a:ln w="25400" cap="flat">
              <a:solidFill>
                <a:srgbClr val="FBBD57"/>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25">
              <a:extLst>
                <a:ext uri="{FF2B5EF4-FFF2-40B4-BE49-F238E27FC236}">
                  <a16:creationId xmlns:a16="http://schemas.microsoft.com/office/drawing/2014/main" id="{B7ADB0A9-0B95-4B50-84F4-389AB07CA232}"/>
                </a:ext>
              </a:extLst>
            </p:cNvPr>
            <p:cNvSpPr>
              <a:spLocks noChangeShapeType="1"/>
            </p:cNvSpPr>
            <p:nvPr userDrawn="1"/>
          </p:nvSpPr>
          <p:spPr bwMode="auto">
            <a:xfrm>
              <a:off x="2908" y="0"/>
              <a:ext cx="0" cy="3240"/>
            </a:xfrm>
            <a:prstGeom prst="line">
              <a:avLst/>
            </a:prstGeom>
            <a:noFill/>
            <a:ln w="25400" cap="flat">
              <a:solidFill>
                <a:srgbClr val="128FC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26">
              <a:extLst>
                <a:ext uri="{FF2B5EF4-FFF2-40B4-BE49-F238E27FC236}">
                  <a16:creationId xmlns:a16="http://schemas.microsoft.com/office/drawing/2014/main" id="{EDF3FA4A-F40B-48D2-B9AF-0253CFF71C26}"/>
                </a:ext>
              </a:extLst>
            </p:cNvPr>
            <p:cNvSpPr>
              <a:spLocks noChangeShapeType="1"/>
            </p:cNvSpPr>
            <p:nvPr userDrawn="1"/>
          </p:nvSpPr>
          <p:spPr bwMode="auto">
            <a:xfrm>
              <a:off x="2852" y="0"/>
              <a:ext cx="0" cy="3240"/>
            </a:xfrm>
            <a:prstGeom prst="line">
              <a:avLst/>
            </a:prstGeom>
            <a:noFill/>
            <a:ln w="25400" cap="flat">
              <a:solidFill>
                <a:srgbClr val="CC549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27">
              <a:extLst>
                <a:ext uri="{FF2B5EF4-FFF2-40B4-BE49-F238E27FC236}">
                  <a16:creationId xmlns:a16="http://schemas.microsoft.com/office/drawing/2014/main" id="{E4D8FF4D-721C-4752-BDA3-C0FDBB423B0C}"/>
                </a:ext>
              </a:extLst>
            </p:cNvPr>
            <p:cNvSpPr>
              <a:spLocks noChangeShapeType="1"/>
            </p:cNvSpPr>
            <p:nvPr userDrawn="1"/>
          </p:nvSpPr>
          <p:spPr bwMode="auto">
            <a:xfrm>
              <a:off x="2824" y="0"/>
              <a:ext cx="0" cy="3240"/>
            </a:xfrm>
            <a:prstGeom prst="line">
              <a:avLst/>
            </a:prstGeom>
            <a:noFill/>
            <a:ln w="25400" cap="flat">
              <a:solidFill>
                <a:srgbClr val="BFD24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Line 28">
              <a:extLst>
                <a:ext uri="{FF2B5EF4-FFF2-40B4-BE49-F238E27FC236}">
                  <a16:creationId xmlns:a16="http://schemas.microsoft.com/office/drawing/2014/main" id="{11B328EE-8FB3-4DD5-BB8E-4FB0D6C4D93A}"/>
                </a:ext>
              </a:extLst>
            </p:cNvPr>
            <p:cNvSpPr>
              <a:spLocks noChangeShapeType="1"/>
            </p:cNvSpPr>
            <p:nvPr userDrawn="1"/>
          </p:nvSpPr>
          <p:spPr bwMode="auto">
            <a:xfrm>
              <a:off x="2880" y="0"/>
              <a:ext cx="0" cy="3240"/>
            </a:xfrm>
            <a:prstGeom prst="line">
              <a:avLst/>
            </a:prstGeom>
            <a:noFill/>
            <a:ln w="254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19640577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cture containing floor, person, indoor&#10;&#10;Description generated with very high confidence">
            <a:extLst>
              <a:ext uri="{FF2B5EF4-FFF2-40B4-BE49-F238E27FC236}">
                <a16:creationId xmlns:a16="http://schemas.microsoft.com/office/drawing/2014/main" id="{F0BCA5AC-0B51-48B5-8918-C99B6B940D1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 name="Rectangle 1">
            <a:extLst>
              <a:ext uri="{FF2B5EF4-FFF2-40B4-BE49-F238E27FC236}">
                <a16:creationId xmlns:a16="http://schemas.microsoft.com/office/drawing/2014/main" id="{1A069DC7-B042-4363-8F79-38B63DB23D88}"/>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DD3B995F-E5B3-4948-9AF1-A895989E55C2}"/>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extLst>
              <a:ext uri="{FF2B5EF4-FFF2-40B4-BE49-F238E27FC236}">
                <a16:creationId xmlns:a16="http://schemas.microsoft.com/office/drawing/2014/main" id="{D9FE24F9-3EBF-48BF-8DC9-31CA46966259}"/>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7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3669E30-E7EB-4987-BB06-7C154C4C7FFD}"/>
              </a:ext>
            </a:extLst>
          </p:cNvPr>
          <p:cNvGrpSpPr>
            <a:grpSpLocks noChangeAspect="1"/>
          </p:cNvGrpSpPr>
          <p:nvPr userDrawn="1"/>
        </p:nvGrpSpPr>
        <p:grpSpPr bwMode="auto">
          <a:xfrm>
            <a:off x="0" y="139700"/>
            <a:ext cx="12192000" cy="6578600"/>
            <a:chOff x="0" y="66"/>
            <a:chExt cx="5760" cy="3108"/>
          </a:xfrm>
        </p:grpSpPr>
        <p:sp>
          <p:nvSpPr>
            <p:cNvPr id="8" name="Line 6">
              <a:extLst>
                <a:ext uri="{FF2B5EF4-FFF2-40B4-BE49-F238E27FC236}">
                  <a16:creationId xmlns:a16="http://schemas.microsoft.com/office/drawing/2014/main" id="{7A917A27-7F47-435C-9A17-856314ECC74E}"/>
                </a:ext>
              </a:extLst>
            </p:cNvPr>
            <p:cNvSpPr>
              <a:spLocks noChangeShapeType="1"/>
            </p:cNvSpPr>
            <p:nvPr userDrawn="1"/>
          </p:nvSpPr>
          <p:spPr bwMode="auto">
            <a:xfrm>
              <a:off x="0" y="3062"/>
              <a:ext cx="5760" cy="0"/>
            </a:xfrm>
            <a:prstGeom prst="line">
              <a:avLst/>
            </a:prstGeom>
            <a:noFill/>
            <a:ln w="25400" cap="flat">
              <a:solidFill>
                <a:srgbClr val="BFD24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Line 7">
              <a:extLst>
                <a:ext uri="{FF2B5EF4-FFF2-40B4-BE49-F238E27FC236}">
                  <a16:creationId xmlns:a16="http://schemas.microsoft.com/office/drawing/2014/main" id="{76463EE5-699F-49D3-A855-D7702077351C}"/>
                </a:ext>
              </a:extLst>
            </p:cNvPr>
            <p:cNvSpPr>
              <a:spLocks noChangeShapeType="1"/>
            </p:cNvSpPr>
            <p:nvPr userDrawn="1"/>
          </p:nvSpPr>
          <p:spPr bwMode="auto">
            <a:xfrm>
              <a:off x="0" y="3090"/>
              <a:ext cx="5760" cy="0"/>
            </a:xfrm>
            <a:prstGeom prst="line">
              <a:avLst/>
            </a:prstGeom>
            <a:noFill/>
            <a:ln w="25400" cap="flat">
              <a:solidFill>
                <a:srgbClr val="CC549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8">
              <a:extLst>
                <a:ext uri="{FF2B5EF4-FFF2-40B4-BE49-F238E27FC236}">
                  <a16:creationId xmlns:a16="http://schemas.microsoft.com/office/drawing/2014/main" id="{60F00E85-202C-469B-B376-4B6E11331F70}"/>
                </a:ext>
              </a:extLst>
            </p:cNvPr>
            <p:cNvSpPr>
              <a:spLocks noChangeShapeType="1"/>
            </p:cNvSpPr>
            <p:nvPr userDrawn="1"/>
          </p:nvSpPr>
          <p:spPr bwMode="auto">
            <a:xfrm>
              <a:off x="0" y="3118"/>
              <a:ext cx="5760" cy="0"/>
            </a:xfrm>
            <a:prstGeom prst="line">
              <a:avLst/>
            </a:prstGeom>
            <a:noFill/>
            <a:ln w="254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9">
              <a:extLst>
                <a:ext uri="{FF2B5EF4-FFF2-40B4-BE49-F238E27FC236}">
                  <a16:creationId xmlns:a16="http://schemas.microsoft.com/office/drawing/2014/main" id="{2EB3493C-963E-4F63-9570-436E1A3F6859}"/>
                </a:ext>
              </a:extLst>
            </p:cNvPr>
            <p:cNvSpPr>
              <a:spLocks noChangeShapeType="1"/>
            </p:cNvSpPr>
            <p:nvPr userDrawn="1"/>
          </p:nvSpPr>
          <p:spPr bwMode="auto">
            <a:xfrm>
              <a:off x="0" y="3146"/>
              <a:ext cx="5760" cy="0"/>
            </a:xfrm>
            <a:prstGeom prst="line">
              <a:avLst/>
            </a:prstGeom>
            <a:noFill/>
            <a:ln w="25400" cap="flat">
              <a:solidFill>
                <a:srgbClr val="128FC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0">
              <a:extLst>
                <a:ext uri="{FF2B5EF4-FFF2-40B4-BE49-F238E27FC236}">
                  <a16:creationId xmlns:a16="http://schemas.microsoft.com/office/drawing/2014/main" id="{3DF1AAD6-EDF5-434E-94F1-9113CE06FAE4}"/>
                </a:ext>
              </a:extLst>
            </p:cNvPr>
            <p:cNvSpPr>
              <a:spLocks noChangeShapeType="1"/>
            </p:cNvSpPr>
            <p:nvPr userDrawn="1"/>
          </p:nvSpPr>
          <p:spPr bwMode="auto">
            <a:xfrm>
              <a:off x="0" y="3174"/>
              <a:ext cx="5760" cy="0"/>
            </a:xfrm>
            <a:prstGeom prst="line">
              <a:avLst/>
            </a:prstGeom>
            <a:noFill/>
            <a:ln w="25400" cap="flat">
              <a:solidFill>
                <a:srgbClr val="FBBD57"/>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66"/>
              <a:ext cx="5760" cy="0"/>
            </a:xfrm>
            <a:prstGeom prst="line">
              <a:avLst/>
            </a:prstGeom>
            <a:noFill/>
            <a:ln w="25400" cap="flat">
              <a:solidFill>
                <a:srgbClr val="BFD24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94"/>
              <a:ext cx="5760" cy="0"/>
            </a:xfrm>
            <a:prstGeom prst="line">
              <a:avLst/>
            </a:prstGeom>
            <a:noFill/>
            <a:ln w="25400" cap="flat">
              <a:solidFill>
                <a:srgbClr val="CC549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122"/>
              <a:ext cx="5760" cy="0"/>
            </a:xfrm>
            <a:prstGeom prst="line">
              <a:avLst/>
            </a:prstGeom>
            <a:noFill/>
            <a:ln w="254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150"/>
              <a:ext cx="5760" cy="0"/>
            </a:xfrm>
            <a:prstGeom prst="line">
              <a:avLst/>
            </a:prstGeom>
            <a:noFill/>
            <a:ln w="25400" cap="flat">
              <a:solidFill>
                <a:srgbClr val="128FC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180"/>
              <a:ext cx="5760" cy="0"/>
            </a:xfrm>
            <a:prstGeom prst="line">
              <a:avLst/>
            </a:prstGeom>
            <a:noFill/>
            <a:ln w="25400" cap="flat">
              <a:solidFill>
                <a:srgbClr val="FBBD57"/>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47816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139700"/>
            <a:ext cx="12192000" cy="0"/>
          </a:xfrm>
          <a:prstGeom prst="line">
            <a:avLst/>
          </a:prstGeom>
          <a:noFill/>
          <a:ln w="25400" cap="flat">
            <a:solidFill>
              <a:srgbClr val="BFD241"/>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198967"/>
            <a:ext cx="12192000" cy="0"/>
          </a:xfrm>
          <a:prstGeom prst="line">
            <a:avLst/>
          </a:prstGeom>
          <a:noFill/>
          <a:ln w="25400" cap="flat">
            <a:solidFill>
              <a:srgbClr val="CC549A"/>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258233"/>
            <a:ext cx="12192000" cy="0"/>
          </a:xfrm>
          <a:prstGeom prst="line">
            <a:avLst/>
          </a:prstGeom>
          <a:noFill/>
          <a:ln w="25400" cap="flat">
            <a:solidFill>
              <a:srgbClr val="925EA3"/>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317500"/>
            <a:ext cx="12192000" cy="0"/>
          </a:xfrm>
          <a:prstGeom prst="line">
            <a:avLst/>
          </a:prstGeom>
          <a:noFill/>
          <a:ln w="25400" cap="flat">
            <a:solidFill>
              <a:srgbClr val="128FCF"/>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381000"/>
            <a:ext cx="12192000" cy="0"/>
          </a:xfrm>
          <a:prstGeom prst="line">
            <a:avLst/>
          </a:prstGeom>
          <a:noFill/>
          <a:ln w="25400" cap="flat">
            <a:solidFill>
              <a:srgbClr val="FBBD57"/>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73289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B7B97E04-38E5-43F4-8B0F-B282870A72C1}"/>
              </a:ext>
            </a:extLst>
          </p:cNvPr>
          <p:cNvGrpSpPr>
            <a:grpSpLocks noChangeAspect="1"/>
          </p:cNvGrpSpPr>
          <p:nvPr userDrawn="1"/>
        </p:nvGrpSpPr>
        <p:grpSpPr bwMode="auto">
          <a:xfrm>
            <a:off x="5647268" y="139700"/>
            <a:ext cx="897467" cy="6578600"/>
            <a:chOff x="4662" y="66"/>
            <a:chExt cx="424" cy="3108"/>
          </a:xfrm>
        </p:grpSpPr>
        <p:sp>
          <p:nvSpPr>
            <p:cNvPr id="10" name="Freeform 6">
              <a:extLst>
                <a:ext uri="{FF2B5EF4-FFF2-40B4-BE49-F238E27FC236}">
                  <a16:creationId xmlns:a16="http://schemas.microsoft.com/office/drawing/2014/main" id="{ABBF91FC-BBAB-4239-A1C4-549F2C1C62CF}"/>
                </a:ext>
              </a:extLst>
            </p:cNvPr>
            <p:cNvSpPr>
              <a:spLocks/>
            </p:cNvSpPr>
            <p:nvPr userDrawn="1"/>
          </p:nvSpPr>
          <p:spPr bwMode="auto">
            <a:xfrm>
              <a:off x="4662" y="180"/>
              <a:ext cx="424" cy="2994"/>
            </a:xfrm>
            <a:custGeom>
              <a:avLst/>
              <a:gdLst>
                <a:gd name="T0" fmla="*/ 212 w 212"/>
                <a:gd name="T1" fmla="*/ 0 h 1497"/>
                <a:gd name="T2" fmla="*/ 146 w 212"/>
                <a:gd name="T3" fmla="*/ 0 h 1497"/>
                <a:gd name="T4" fmla="*/ 134 w 212"/>
                <a:gd name="T5" fmla="*/ 11 h 1497"/>
                <a:gd name="T6" fmla="*/ 134 w 212"/>
                <a:gd name="T7" fmla="*/ 382 h 1497"/>
                <a:gd name="T8" fmla="*/ 134 w 212"/>
                <a:gd name="T9" fmla="*/ 1441 h 1497"/>
                <a:gd name="T10" fmla="*/ 77 w 212"/>
                <a:gd name="T11" fmla="*/ 1497 h 1497"/>
                <a:gd name="T12" fmla="*/ 0 w 212"/>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212" h="1497">
                  <a:moveTo>
                    <a:pt x="212" y="0"/>
                  </a:moveTo>
                  <a:cubicBezTo>
                    <a:pt x="146" y="0"/>
                    <a:pt x="146" y="0"/>
                    <a:pt x="146" y="0"/>
                  </a:cubicBezTo>
                  <a:cubicBezTo>
                    <a:pt x="139" y="0"/>
                    <a:pt x="134" y="5"/>
                    <a:pt x="134" y="11"/>
                  </a:cubicBezTo>
                  <a:cubicBezTo>
                    <a:pt x="134" y="382"/>
                    <a:pt x="134" y="382"/>
                    <a:pt x="134" y="382"/>
                  </a:cubicBezTo>
                  <a:cubicBezTo>
                    <a:pt x="134" y="1441"/>
                    <a:pt x="134" y="1441"/>
                    <a:pt x="134" y="1441"/>
                  </a:cubicBezTo>
                  <a:cubicBezTo>
                    <a:pt x="134" y="1472"/>
                    <a:pt x="109" y="1497"/>
                    <a:pt x="77" y="1497"/>
                  </a:cubicBezTo>
                  <a:cubicBezTo>
                    <a:pt x="0" y="1497"/>
                    <a:pt x="0" y="1497"/>
                    <a:pt x="0" y="1497"/>
                  </a:cubicBezTo>
                </a:path>
              </a:pathLst>
            </a:custGeom>
            <a:noFill/>
            <a:ln w="25400" cap="flat">
              <a:solidFill>
                <a:srgbClr val="FBBD57"/>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7">
              <a:extLst>
                <a:ext uri="{FF2B5EF4-FFF2-40B4-BE49-F238E27FC236}">
                  <a16:creationId xmlns:a16="http://schemas.microsoft.com/office/drawing/2014/main" id="{E4272E99-B425-40D1-81F1-C7541DB3CC40}"/>
                </a:ext>
              </a:extLst>
            </p:cNvPr>
            <p:cNvSpPr>
              <a:spLocks/>
            </p:cNvSpPr>
            <p:nvPr userDrawn="1"/>
          </p:nvSpPr>
          <p:spPr bwMode="auto">
            <a:xfrm>
              <a:off x="4662" y="150"/>
              <a:ext cx="424" cy="2996"/>
            </a:xfrm>
            <a:custGeom>
              <a:avLst/>
              <a:gdLst>
                <a:gd name="T0" fmla="*/ 212 w 212"/>
                <a:gd name="T1" fmla="*/ 0 h 1498"/>
                <a:gd name="T2" fmla="*/ 143 w 212"/>
                <a:gd name="T3" fmla="*/ 0 h 1498"/>
                <a:gd name="T4" fmla="*/ 120 w 212"/>
                <a:gd name="T5" fmla="*/ 23 h 1498"/>
                <a:gd name="T6" fmla="*/ 120 w 212"/>
                <a:gd name="T7" fmla="*/ 397 h 1498"/>
                <a:gd name="T8" fmla="*/ 120 w 212"/>
                <a:gd name="T9" fmla="*/ 1453 h 1498"/>
                <a:gd name="T10" fmla="*/ 75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3" y="0"/>
                    <a:pt x="143" y="0"/>
                    <a:pt x="143" y="0"/>
                  </a:cubicBezTo>
                  <a:cubicBezTo>
                    <a:pt x="130" y="0"/>
                    <a:pt x="120" y="11"/>
                    <a:pt x="120" y="23"/>
                  </a:cubicBezTo>
                  <a:cubicBezTo>
                    <a:pt x="120" y="397"/>
                    <a:pt x="120" y="397"/>
                    <a:pt x="120" y="397"/>
                  </a:cubicBezTo>
                  <a:cubicBezTo>
                    <a:pt x="120" y="1453"/>
                    <a:pt x="120" y="1453"/>
                    <a:pt x="120" y="1453"/>
                  </a:cubicBezTo>
                  <a:cubicBezTo>
                    <a:pt x="120" y="1478"/>
                    <a:pt x="100" y="1498"/>
                    <a:pt x="75" y="1498"/>
                  </a:cubicBezTo>
                  <a:cubicBezTo>
                    <a:pt x="0" y="1498"/>
                    <a:pt x="0" y="1498"/>
                    <a:pt x="0" y="1498"/>
                  </a:cubicBezTo>
                </a:path>
              </a:pathLst>
            </a:custGeom>
            <a:noFill/>
            <a:ln w="25400" cap="flat">
              <a:solidFill>
                <a:srgbClr val="128FC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8">
              <a:extLst>
                <a:ext uri="{FF2B5EF4-FFF2-40B4-BE49-F238E27FC236}">
                  <a16:creationId xmlns:a16="http://schemas.microsoft.com/office/drawing/2014/main" id="{713588AC-E5C0-4CF3-8320-C0E01641BFB4}"/>
                </a:ext>
              </a:extLst>
            </p:cNvPr>
            <p:cNvSpPr>
              <a:spLocks/>
            </p:cNvSpPr>
            <p:nvPr userDrawn="1"/>
          </p:nvSpPr>
          <p:spPr bwMode="auto">
            <a:xfrm>
              <a:off x="4662" y="94"/>
              <a:ext cx="424" cy="2996"/>
            </a:xfrm>
            <a:custGeom>
              <a:avLst/>
              <a:gdLst>
                <a:gd name="T0" fmla="*/ 212 w 212"/>
                <a:gd name="T1" fmla="*/ 0 h 1498"/>
                <a:gd name="T2" fmla="*/ 137 w 212"/>
                <a:gd name="T3" fmla="*/ 0 h 1498"/>
                <a:gd name="T4" fmla="*/ 92 w 212"/>
                <a:gd name="T5" fmla="*/ 45 h 1498"/>
                <a:gd name="T6" fmla="*/ 92 w 212"/>
                <a:gd name="T7" fmla="*/ 425 h 1498"/>
                <a:gd name="T8" fmla="*/ 92 w 212"/>
                <a:gd name="T9" fmla="*/ 1475 h 1498"/>
                <a:gd name="T10" fmla="*/ 69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7" y="0"/>
                    <a:pt x="137" y="0"/>
                    <a:pt x="137" y="0"/>
                  </a:cubicBezTo>
                  <a:cubicBezTo>
                    <a:pt x="112" y="0"/>
                    <a:pt x="92" y="20"/>
                    <a:pt x="92" y="45"/>
                  </a:cubicBezTo>
                  <a:cubicBezTo>
                    <a:pt x="92" y="425"/>
                    <a:pt x="92" y="425"/>
                    <a:pt x="92" y="425"/>
                  </a:cubicBezTo>
                  <a:cubicBezTo>
                    <a:pt x="92" y="1475"/>
                    <a:pt x="92" y="1475"/>
                    <a:pt x="92" y="1475"/>
                  </a:cubicBezTo>
                  <a:cubicBezTo>
                    <a:pt x="92" y="1488"/>
                    <a:pt x="82" y="1498"/>
                    <a:pt x="69" y="1498"/>
                  </a:cubicBezTo>
                  <a:cubicBezTo>
                    <a:pt x="0" y="1498"/>
                    <a:pt x="0" y="1498"/>
                    <a:pt x="0" y="1498"/>
                  </a:cubicBezTo>
                </a:path>
              </a:pathLst>
            </a:custGeom>
            <a:noFill/>
            <a:ln w="25400" cap="flat">
              <a:solidFill>
                <a:srgbClr val="CC549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9">
              <a:extLst>
                <a:ext uri="{FF2B5EF4-FFF2-40B4-BE49-F238E27FC236}">
                  <a16:creationId xmlns:a16="http://schemas.microsoft.com/office/drawing/2014/main" id="{867BCFA4-CD48-469C-8F4C-FC27022ABDA5}"/>
                </a:ext>
              </a:extLst>
            </p:cNvPr>
            <p:cNvSpPr>
              <a:spLocks/>
            </p:cNvSpPr>
            <p:nvPr userDrawn="1"/>
          </p:nvSpPr>
          <p:spPr bwMode="auto">
            <a:xfrm>
              <a:off x="4662" y="66"/>
              <a:ext cx="424" cy="2996"/>
            </a:xfrm>
            <a:custGeom>
              <a:avLst/>
              <a:gdLst>
                <a:gd name="T0" fmla="*/ 212 w 212"/>
                <a:gd name="T1" fmla="*/ 0 h 1498"/>
                <a:gd name="T2" fmla="*/ 134 w 212"/>
                <a:gd name="T3" fmla="*/ 0 h 1498"/>
                <a:gd name="T4" fmla="*/ 77 w 212"/>
                <a:gd name="T5" fmla="*/ 57 h 1498"/>
                <a:gd name="T6" fmla="*/ 77 w 212"/>
                <a:gd name="T7" fmla="*/ 439 h 1498"/>
                <a:gd name="T8" fmla="*/ 77 w 212"/>
                <a:gd name="T9" fmla="*/ 1486 h 1498"/>
                <a:gd name="T10" fmla="*/ 66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4" y="0"/>
                    <a:pt x="134" y="0"/>
                    <a:pt x="134" y="0"/>
                  </a:cubicBezTo>
                  <a:cubicBezTo>
                    <a:pt x="103" y="0"/>
                    <a:pt x="77" y="25"/>
                    <a:pt x="77" y="57"/>
                  </a:cubicBezTo>
                  <a:cubicBezTo>
                    <a:pt x="77" y="439"/>
                    <a:pt x="77" y="439"/>
                    <a:pt x="77" y="439"/>
                  </a:cubicBezTo>
                  <a:cubicBezTo>
                    <a:pt x="77" y="1486"/>
                    <a:pt x="77" y="1486"/>
                    <a:pt x="77" y="1486"/>
                  </a:cubicBezTo>
                  <a:cubicBezTo>
                    <a:pt x="77" y="1493"/>
                    <a:pt x="72" y="1498"/>
                    <a:pt x="66" y="1498"/>
                  </a:cubicBezTo>
                  <a:cubicBezTo>
                    <a:pt x="0" y="1498"/>
                    <a:pt x="0" y="1498"/>
                    <a:pt x="0" y="1498"/>
                  </a:cubicBezTo>
                </a:path>
              </a:pathLst>
            </a:custGeom>
            <a:noFill/>
            <a:ln w="25400" cap="flat">
              <a:solidFill>
                <a:srgbClr val="BFD24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0">
              <a:extLst>
                <a:ext uri="{FF2B5EF4-FFF2-40B4-BE49-F238E27FC236}">
                  <a16:creationId xmlns:a16="http://schemas.microsoft.com/office/drawing/2014/main" id="{07A0C902-4BA1-4C87-8E48-1722D4FB8F5E}"/>
                </a:ext>
              </a:extLst>
            </p:cNvPr>
            <p:cNvSpPr>
              <a:spLocks/>
            </p:cNvSpPr>
            <p:nvPr userDrawn="1"/>
          </p:nvSpPr>
          <p:spPr bwMode="auto">
            <a:xfrm>
              <a:off x="4662" y="122"/>
              <a:ext cx="424" cy="2996"/>
            </a:xfrm>
            <a:custGeom>
              <a:avLst/>
              <a:gdLst>
                <a:gd name="T0" fmla="*/ 212 w 212"/>
                <a:gd name="T1" fmla="*/ 0 h 1498"/>
                <a:gd name="T2" fmla="*/ 140 w 212"/>
                <a:gd name="T3" fmla="*/ 0 h 1498"/>
                <a:gd name="T4" fmla="*/ 106 w 212"/>
                <a:gd name="T5" fmla="*/ 34 h 1498"/>
                <a:gd name="T6" fmla="*/ 106 w 212"/>
                <a:gd name="T7" fmla="*/ 411 h 1498"/>
                <a:gd name="T8" fmla="*/ 106 w 212"/>
                <a:gd name="T9" fmla="*/ 1464 h 1498"/>
                <a:gd name="T10" fmla="*/ 72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0" y="0"/>
                    <a:pt x="140" y="0"/>
                    <a:pt x="140" y="0"/>
                  </a:cubicBezTo>
                  <a:cubicBezTo>
                    <a:pt x="121" y="0"/>
                    <a:pt x="106" y="15"/>
                    <a:pt x="106" y="34"/>
                  </a:cubicBezTo>
                  <a:cubicBezTo>
                    <a:pt x="106" y="411"/>
                    <a:pt x="106" y="411"/>
                    <a:pt x="106" y="411"/>
                  </a:cubicBezTo>
                  <a:cubicBezTo>
                    <a:pt x="106" y="1464"/>
                    <a:pt x="106" y="1464"/>
                    <a:pt x="106" y="1464"/>
                  </a:cubicBezTo>
                  <a:cubicBezTo>
                    <a:pt x="106" y="1483"/>
                    <a:pt x="91" y="1498"/>
                    <a:pt x="72" y="1498"/>
                  </a:cubicBezTo>
                  <a:cubicBezTo>
                    <a:pt x="0" y="1498"/>
                    <a:pt x="0" y="1498"/>
                    <a:pt x="0" y="1498"/>
                  </a:cubicBezTo>
                </a:path>
              </a:pathLst>
            </a:custGeom>
            <a:noFill/>
            <a:ln w="25400" cap="flat">
              <a:solidFill>
                <a:srgbClr val="925E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4716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7A9F89-1DBD-7A40-918B-9AFEDC022FF4}"/>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62C4F1-692C-9945-A1E3-51D0BE281F20}"/>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7" name="Text Placeholder 3">
            <a:extLst>
              <a:ext uri="{FF2B5EF4-FFF2-40B4-BE49-F238E27FC236}">
                <a16:creationId xmlns:a16="http://schemas.microsoft.com/office/drawing/2014/main" id="{DB80920A-5DA1-704A-80C1-646E42F1E612}"/>
              </a:ext>
            </a:extLst>
          </p:cNvPr>
          <p:cNvSpPr>
            <a:spLocks noGrp="1"/>
          </p:cNvSpPr>
          <p:nvPr>
            <p:ph type="body" sz="quarter" idx="10" hasCustomPrompt="1"/>
          </p:nvPr>
        </p:nvSpPr>
        <p:spPr>
          <a:xfrm>
            <a:off x="540000" y="540000"/>
            <a:ext cx="10980000" cy="54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sp>
        <p:nvSpPr>
          <p:cNvPr id="8" name="Text Placeholder 2">
            <a:extLst>
              <a:ext uri="{FF2B5EF4-FFF2-40B4-BE49-F238E27FC236}">
                <a16:creationId xmlns:a16="http://schemas.microsoft.com/office/drawing/2014/main" id="{2B6ED9F1-EACD-6A4F-90E2-FE5DBE55A1A8}"/>
              </a:ext>
            </a:extLst>
          </p:cNvPr>
          <p:cNvSpPr>
            <a:spLocks noGrp="1"/>
          </p:cNvSpPr>
          <p:nvPr>
            <p:ph idx="1"/>
          </p:nvPr>
        </p:nvSpPr>
        <p:spPr>
          <a:xfrm>
            <a:off x="540000" y="1440000"/>
            <a:ext cx="10980000" cy="450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cxnSp>
        <p:nvCxnSpPr>
          <p:cNvPr id="10" name="Straight Connector 9">
            <a:extLst>
              <a:ext uri="{FF2B5EF4-FFF2-40B4-BE49-F238E27FC236}">
                <a16:creationId xmlns:a16="http://schemas.microsoft.com/office/drawing/2014/main" id="{B43C08DD-58E2-CA4D-BA03-12A41E60F0C4}"/>
              </a:ext>
            </a:extLst>
          </p:cNvPr>
          <p:cNvCxnSpPr/>
          <p:nvPr userDrawn="1"/>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5127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7A9F89-1DBD-7A40-918B-9AFEDC022FF4}"/>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62C4F1-692C-9945-A1E3-51D0BE281F20}"/>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7" name="Text Placeholder 3">
            <a:extLst>
              <a:ext uri="{FF2B5EF4-FFF2-40B4-BE49-F238E27FC236}">
                <a16:creationId xmlns:a16="http://schemas.microsoft.com/office/drawing/2014/main" id="{DB80920A-5DA1-704A-80C1-646E42F1E612}"/>
              </a:ext>
            </a:extLst>
          </p:cNvPr>
          <p:cNvSpPr>
            <a:spLocks noGrp="1"/>
          </p:cNvSpPr>
          <p:nvPr>
            <p:ph type="body" sz="quarter" idx="10" hasCustomPrompt="1"/>
          </p:nvPr>
        </p:nvSpPr>
        <p:spPr>
          <a:xfrm>
            <a:off x="540000" y="540000"/>
            <a:ext cx="10980000" cy="90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a:t>
            </a:r>
            <a:br>
              <a:rPr lang="en-GB" dirty="0"/>
            </a:br>
            <a:r>
              <a:rPr lang="en-GB" dirty="0"/>
              <a:t>two lines in this space</a:t>
            </a:r>
            <a:endParaRPr lang="en-US" dirty="0"/>
          </a:p>
        </p:txBody>
      </p:sp>
      <p:cxnSp>
        <p:nvCxnSpPr>
          <p:cNvPr id="10" name="Straight Connector 9">
            <a:extLst>
              <a:ext uri="{FF2B5EF4-FFF2-40B4-BE49-F238E27FC236}">
                <a16:creationId xmlns:a16="http://schemas.microsoft.com/office/drawing/2014/main" id="{B43C08DD-58E2-CA4D-BA03-12A41E60F0C4}"/>
              </a:ext>
            </a:extLst>
          </p:cNvPr>
          <p:cNvCxnSpPr/>
          <p:nvPr userDrawn="1"/>
        </p:nvCxnSpPr>
        <p:spPr bwMode="auto">
          <a:xfrm>
            <a:off x="540000" y="54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379BF7F5-EB08-1A48-937A-9C948150C79F}"/>
              </a:ext>
            </a:extLst>
          </p:cNvPr>
          <p:cNvSpPr>
            <a:spLocks noGrp="1"/>
          </p:cNvSpPr>
          <p:nvPr>
            <p:ph idx="1"/>
          </p:nvPr>
        </p:nvSpPr>
        <p:spPr>
          <a:xfrm>
            <a:off x="540000" y="1800000"/>
            <a:ext cx="10980000" cy="414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Tree>
    <p:extLst>
      <p:ext uri="{BB962C8B-B14F-4D97-AF65-F5344CB8AC3E}">
        <p14:creationId xmlns:p14="http://schemas.microsoft.com/office/powerpoint/2010/main" val="218092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E1AC7-69FB-6844-80AC-DF59E659A792}"/>
              </a:ext>
            </a:extLst>
          </p:cNvPr>
          <p:cNvSpPr/>
          <p:nvPr userDrawn="1"/>
        </p:nvSpPr>
        <p:spPr>
          <a:xfrm>
            <a:off x="0" y="0"/>
            <a:ext cx="12192000"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62C4F1-692C-9945-A1E3-51D0BE281F20}"/>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10" name="Text Placeholder 2">
            <a:extLst>
              <a:ext uri="{FF2B5EF4-FFF2-40B4-BE49-F238E27FC236}">
                <a16:creationId xmlns:a16="http://schemas.microsoft.com/office/drawing/2014/main" id="{45EFE211-3467-844A-96E9-10D2464FECF1}"/>
              </a:ext>
            </a:extLst>
          </p:cNvPr>
          <p:cNvSpPr>
            <a:spLocks noGrp="1"/>
          </p:cNvSpPr>
          <p:nvPr>
            <p:ph idx="1"/>
          </p:nvPr>
        </p:nvSpPr>
        <p:spPr>
          <a:xfrm>
            <a:off x="540000" y="1440000"/>
            <a:ext cx="10980000" cy="450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
        <p:nvSpPr>
          <p:cNvPr id="8" name="Text Placeholder 3">
            <a:extLst>
              <a:ext uri="{FF2B5EF4-FFF2-40B4-BE49-F238E27FC236}">
                <a16:creationId xmlns:a16="http://schemas.microsoft.com/office/drawing/2014/main" id="{EFB8C1C7-45C3-E740-B37D-E0C9AE4D73FB}"/>
              </a:ext>
            </a:extLst>
          </p:cNvPr>
          <p:cNvSpPr>
            <a:spLocks noGrp="1"/>
          </p:cNvSpPr>
          <p:nvPr>
            <p:ph type="body" sz="quarter" idx="10" hasCustomPrompt="1"/>
          </p:nvPr>
        </p:nvSpPr>
        <p:spPr>
          <a:xfrm>
            <a:off x="540000" y="540000"/>
            <a:ext cx="10980000" cy="54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cxnSp>
        <p:nvCxnSpPr>
          <p:cNvPr id="11" name="Straight Connector 10">
            <a:extLst>
              <a:ext uri="{FF2B5EF4-FFF2-40B4-BE49-F238E27FC236}">
                <a16:creationId xmlns:a16="http://schemas.microsoft.com/office/drawing/2014/main" id="{716A3413-53CB-0C46-A1D8-1BC7951030F0}"/>
              </a:ext>
            </a:extLst>
          </p:cNvPr>
          <p:cNvCxnSpPr/>
          <p:nvPr userDrawn="1"/>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126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8A7113-6CF4-A841-A15F-50BACA0A891A}"/>
              </a:ext>
            </a:extLst>
          </p:cNvPr>
          <p:cNvSpPr/>
          <p:nvPr userDrawn="1"/>
        </p:nvSpPr>
        <p:spPr>
          <a:xfrm>
            <a:off x="0" y="0"/>
            <a:ext cx="12192000" cy="6858000"/>
          </a:xfrm>
          <a:prstGeom prst="rect">
            <a:avLst/>
          </a:prstGeom>
          <a:solidFill>
            <a:srgbClr val="9F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87A8A5-E23B-D644-B7C8-E1FAAA6D6DDD}"/>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8" name="Text Placeholder 2">
            <a:extLst>
              <a:ext uri="{FF2B5EF4-FFF2-40B4-BE49-F238E27FC236}">
                <a16:creationId xmlns:a16="http://schemas.microsoft.com/office/drawing/2014/main" id="{530D6D6B-AFCE-0246-B5C6-67D7C5F99F14}"/>
              </a:ext>
            </a:extLst>
          </p:cNvPr>
          <p:cNvSpPr>
            <a:spLocks noGrp="1"/>
          </p:cNvSpPr>
          <p:nvPr>
            <p:ph idx="1"/>
          </p:nvPr>
        </p:nvSpPr>
        <p:spPr>
          <a:xfrm>
            <a:off x="540000" y="1440000"/>
            <a:ext cx="10980000" cy="450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
        <p:nvSpPr>
          <p:cNvPr id="9" name="Text Placeholder 3">
            <a:extLst>
              <a:ext uri="{FF2B5EF4-FFF2-40B4-BE49-F238E27FC236}">
                <a16:creationId xmlns:a16="http://schemas.microsoft.com/office/drawing/2014/main" id="{DBF5EFA2-3648-234B-856B-D3555EDFF4F4}"/>
              </a:ext>
            </a:extLst>
          </p:cNvPr>
          <p:cNvSpPr>
            <a:spLocks noGrp="1"/>
          </p:cNvSpPr>
          <p:nvPr>
            <p:ph type="body" sz="quarter" idx="10" hasCustomPrompt="1"/>
          </p:nvPr>
        </p:nvSpPr>
        <p:spPr>
          <a:xfrm>
            <a:off x="540000" y="540000"/>
            <a:ext cx="10980000" cy="54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cxnSp>
        <p:nvCxnSpPr>
          <p:cNvPr id="10" name="Straight Connector 9">
            <a:extLst>
              <a:ext uri="{FF2B5EF4-FFF2-40B4-BE49-F238E27FC236}">
                <a16:creationId xmlns:a16="http://schemas.microsoft.com/office/drawing/2014/main" id="{3E508F23-A439-C649-94B7-BD9B2D5DC991}"/>
              </a:ext>
            </a:extLst>
          </p:cNvPr>
          <p:cNvCxnSpPr/>
          <p:nvPr userDrawn="1"/>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014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D6BA1C-7733-F548-823A-48FA935E8B1D}"/>
              </a:ext>
            </a:extLst>
          </p:cNvPr>
          <p:cNvSpPr/>
          <p:nvPr userDrawn="1"/>
        </p:nvSpPr>
        <p:spPr>
          <a:xfrm>
            <a:off x="0" y="0"/>
            <a:ext cx="12192000" cy="6858000"/>
          </a:xfrm>
          <a:prstGeom prst="rect">
            <a:avLst/>
          </a:prstGeom>
          <a:solidFill>
            <a:srgbClr val="35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87A8A5-E23B-D644-B7C8-E1FAAA6D6DDD}"/>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9" name="Text Placeholder 2">
            <a:extLst>
              <a:ext uri="{FF2B5EF4-FFF2-40B4-BE49-F238E27FC236}">
                <a16:creationId xmlns:a16="http://schemas.microsoft.com/office/drawing/2014/main" id="{322E03B2-D102-2940-888F-91F1EA5CD808}"/>
              </a:ext>
            </a:extLst>
          </p:cNvPr>
          <p:cNvSpPr>
            <a:spLocks noGrp="1"/>
          </p:cNvSpPr>
          <p:nvPr>
            <p:ph idx="1"/>
          </p:nvPr>
        </p:nvSpPr>
        <p:spPr>
          <a:xfrm>
            <a:off x="540000" y="1440000"/>
            <a:ext cx="10980000" cy="450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
        <p:nvSpPr>
          <p:cNvPr id="7" name="Text Placeholder 3">
            <a:extLst>
              <a:ext uri="{FF2B5EF4-FFF2-40B4-BE49-F238E27FC236}">
                <a16:creationId xmlns:a16="http://schemas.microsoft.com/office/drawing/2014/main" id="{94ED81BE-C254-2941-BE9E-99FE8C540CFC}"/>
              </a:ext>
            </a:extLst>
          </p:cNvPr>
          <p:cNvSpPr>
            <a:spLocks noGrp="1"/>
          </p:cNvSpPr>
          <p:nvPr>
            <p:ph type="body" sz="quarter" idx="10" hasCustomPrompt="1"/>
          </p:nvPr>
        </p:nvSpPr>
        <p:spPr>
          <a:xfrm>
            <a:off x="540000" y="540000"/>
            <a:ext cx="10980000" cy="54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cxnSp>
        <p:nvCxnSpPr>
          <p:cNvPr id="10" name="Straight Connector 9">
            <a:extLst>
              <a:ext uri="{FF2B5EF4-FFF2-40B4-BE49-F238E27FC236}">
                <a16:creationId xmlns:a16="http://schemas.microsoft.com/office/drawing/2014/main" id="{7D926C24-85EC-034E-AB39-1263933F8D57}"/>
              </a:ext>
            </a:extLst>
          </p:cNvPr>
          <p:cNvCxnSpPr/>
          <p:nvPr userDrawn="1"/>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9562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C71D1F-D94C-974D-A8BC-E2C5EAF3E311}"/>
              </a:ext>
            </a:extLst>
          </p:cNvPr>
          <p:cNvSpPr/>
          <p:nvPr userDrawn="1"/>
        </p:nvSpPr>
        <p:spPr>
          <a:xfrm>
            <a:off x="0" y="0"/>
            <a:ext cx="12192000" cy="6858000"/>
          </a:xfrm>
          <a:prstGeom prst="rect">
            <a:avLst/>
          </a:prstGeom>
          <a:solidFill>
            <a:srgbClr val="5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87A8A5-E23B-D644-B7C8-E1FAAA6D6DDD}"/>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11" name="Text Placeholder 2">
            <a:extLst>
              <a:ext uri="{FF2B5EF4-FFF2-40B4-BE49-F238E27FC236}">
                <a16:creationId xmlns:a16="http://schemas.microsoft.com/office/drawing/2014/main" id="{7076047E-B73C-2F42-A7E1-262E9A12F10D}"/>
              </a:ext>
            </a:extLst>
          </p:cNvPr>
          <p:cNvSpPr>
            <a:spLocks noGrp="1"/>
          </p:cNvSpPr>
          <p:nvPr>
            <p:ph idx="1"/>
          </p:nvPr>
        </p:nvSpPr>
        <p:spPr>
          <a:xfrm>
            <a:off x="540000" y="1440000"/>
            <a:ext cx="10980000" cy="450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
        <p:nvSpPr>
          <p:cNvPr id="7" name="Text Placeholder 3">
            <a:extLst>
              <a:ext uri="{FF2B5EF4-FFF2-40B4-BE49-F238E27FC236}">
                <a16:creationId xmlns:a16="http://schemas.microsoft.com/office/drawing/2014/main" id="{2DA601BD-4203-5F43-9FC2-CC378765A462}"/>
              </a:ext>
            </a:extLst>
          </p:cNvPr>
          <p:cNvSpPr>
            <a:spLocks noGrp="1"/>
          </p:cNvSpPr>
          <p:nvPr>
            <p:ph type="body" sz="quarter" idx="10" hasCustomPrompt="1"/>
          </p:nvPr>
        </p:nvSpPr>
        <p:spPr>
          <a:xfrm>
            <a:off x="540000" y="540000"/>
            <a:ext cx="10980000" cy="54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cxnSp>
        <p:nvCxnSpPr>
          <p:cNvPr id="9" name="Straight Connector 8">
            <a:extLst>
              <a:ext uri="{FF2B5EF4-FFF2-40B4-BE49-F238E27FC236}">
                <a16:creationId xmlns:a16="http://schemas.microsoft.com/office/drawing/2014/main" id="{8AF393ED-69F1-1343-B3E5-94C0EB79A5EE}"/>
              </a:ext>
            </a:extLst>
          </p:cNvPr>
          <p:cNvCxnSpPr/>
          <p:nvPr userDrawn="1"/>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860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F0011E-8686-DC40-A8F0-ED06B0AC062B}"/>
              </a:ext>
            </a:extLst>
          </p:cNvPr>
          <p:cNvSpPr/>
          <p:nvPr userDrawn="1"/>
        </p:nvSpPr>
        <p:spPr>
          <a:xfrm>
            <a:off x="0" y="0"/>
            <a:ext cx="12192000" cy="6858000"/>
          </a:xfrm>
          <a:prstGeom prst="rect">
            <a:avLst/>
          </a:prstGeom>
          <a:solidFill>
            <a:srgbClr val="CD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87A8A5-E23B-D644-B7C8-E1FAAA6D6DDD}"/>
              </a:ext>
            </a:extLst>
          </p:cNvPr>
          <p:cNvPicPr>
            <a:picLocks noChangeAspect="1"/>
          </p:cNvPicPr>
          <p:nvPr userDrawn="1"/>
        </p:nvPicPr>
        <p:blipFill>
          <a:blip r:embed="rId2"/>
          <a:stretch>
            <a:fillRect/>
          </a:stretch>
        </p:blipFill>
        <p:spPr>
          <a:xfrm>
            <a:off x="0" y="6226581"/>
            <a:ext cx="12192000" cy="317500"/>
          </a:xfrm>
          <a:prstGeom prst="rect">
            <a:avLst/>
          </a:prstGeom>
        </p:spPr>
      </p:pic>
      <p:sp>
        <p:nvSpPr>
          <p:cNvPr id="10" name="Text Placeholder 2">
            <a:extLst>
              <a:ext uri="{FF2B5EF4-FFF2-40B4-BE49-F238E27FC236}">
                <a16:creationId xmlns:a16="http://schemas.microsoft.com/office/drawing/2014/main" id="{20339D9C-ECFA-E241-9AEE-71175E71AD44}"/>
              </a:ext>
            </a:extLst>
          </p:cNvPr>
          <p:cNvSpPr>
            <a:spLocks noGrp="1"/>
          </p:cNvSpPr>
          <p:nvPr>
            <p:ph idx="1"/>
          </p:nvPr>
        </p:nvSpPr>
        <p:spPr>
          <a:xfrm>
            <a:off x="540000" y="1440000"/>
            <a:ext cx="10980000" cy="4500000"/>
          </a:xfrm>
          <a:prstGeom prst="rect">
            <a:avLst/>
          </a:prstGeom>
        </p:spPr>
        <p:txBody>
          <a:bodyPr vert="horz" lIns="0" tIns="45720" rIns="0" bIns="45720" rtlCol="0">
            <a:normAutofit/>
          </a:bodyPr>
          <a:lstStyle>
            <a:lvl1pPr>
              <a:lnSpc>
                <a:spcPts val="1800"/>
              </a:lnSpc>
              <a:buClr>
                <a:schemeClr val="bg1"/>
              </a:buClr>
              <a:defRPr sz="1400">
                <a:solidFill>
                  <a:schemeClr val="bg1"/>
                </a:solidFill>
              </a:defRPr>
            </a:lvl1pPr>
            <a:lvl4pPr marL="704850" indent="-342900">
              <a:lnSpc>
                <a:spcPts val="1800"/>
              </a:lnSpc>
              <a:buClr>
                <a:schemeClr val="bg1"/>
              </a:buClr>
              <a:buSzPct val="100000"/>
              <a:buFont typeface="Courier New" panose="02070309020205020404" pitchFamily="49" charset="0"/>
              <a:buChar char="o"/>
              <a:defRPr sz="1400">
                <a:solidFill>
                  <a:schemeClr val="bg1"/>
                </a:solidFill>
              </a:defRPr>
            </a:lvl4pPr>
            <a:lvl5pPr marL="914400" indent="-285750">
              <a:lnSpc>
                <a:spcPts val="1800"/>
              </a:lnSpc>
              <a:buClr>
                <a:schemeClr val="bg1"/>
              </a:buClr>
              <a:buSzPct val="100000"/>
              <a:buFont typeface="Calibri" panose="020F0502020204030204" pitchFamily="34" charset="0"/>
              <a:buChar char="‒"/>
              <a:defRPr sz="1400">
                <a:solidFill>
                  <a:schemeClr val="bg1"/>
                </a:solidFill>
              </a:defRPr>
            </a:lvl5pPr>
            <a:lvl6pPr>
              <a:lnSpc>
                <a:spcPts val="1800"/>
              </a:lnSpc>
              <a:buClr>
                <a:schemeClr val="bg1"/>
              </a:buClr>
              <a:buSzPct val="100000"/>
              <a:defRPr sz="1400">
                <a:solidFill>
                  <a:schemeClr val="bg1"/>
                </a:solidFill>
              </a:defRPr>
            </a:lvl6pPr>
            <a:lvl7pPr marL="1620838" indent="-238125">
              <a:lnSpc>
                <a:spcPts val="1800"/>
              </a:lnSpc>
              <a:buClr>
                <a:schemeClr val="bg1"/>
              </a:buClr>
              <a:buSzPct val="100000"/>
              <a:buFont typeface="Courier New" panose="02070309020205020404" pitchFamily="49" charset="0"/>
              <a:buChar char="o"/>
              <a:defRPr sz="1400">
                <a:solidFill>
                  <a:schemeClr val="bg1"/>
                </a:solidFill>
              </a:defRPr>
            </a:lvl7p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
        <p:nvSpPr>
          <p:cNvPr id="8" name="Text Placeholder 3">
            <a:extLst>
              <a:ext uri="{FF2B5EF4-FFF2-40B4-BE49-F238E27FC236}">
                <a16:creationId xmlns:a16="http://schemas.microsoft.com/office/drawing/2014/main" id="{EBF456B1-3771-3E46-8900-04EA38278BFA}"/>
              </a:ext>
            </a:extLst>
          </p:cNvPr>
          <p:cNvSpPr>
            <a:spLocks noGrp="1"/>
          </p:cNvSpPr>
          <p:nvPr>
            <p:ph type="body" sz="quarter" idx="10" hasCustomPrompt="1"/>
          </p:nvPr>
        </p:nvSpPr>
        <p:spPr>
          <a:xfrm>
            <a:off x="540000" y="540000"/>
            <a:ext cx="10980000" cy="540000"/>
          </a:xfrm>
        </p:spPr>
        <p:txBody>
          <a:bodyPr>
            <a:noAutofit/>
          </a:bodyPr>
          <a:lstStyle>
            <a:lvl1pPr marL="0" indent="0">
              <a:lnSpc>
                <a:spcPts val="3000"/>
              </a:lnSpc>
              <a:spcBef>
                <a:spcPts val="0"/>
              </a:spcBef>
              <a:spcAft>
                <a:spcPts val="0"/>
              </a:spcAft>
              <a:buFontTx/>
              <a:buNone/>
              <a:defRPr sz="2400">
                <a:solidFill>
                  <a:schemeClr val="bg1"/>
                </a:solidFill>
              </a:defRPr>
            </a:lvl1pPr>
            <a:lvl2pPr marL="1588" indent="0">
              <a:buFontTx/>
              <a:buNone/>
              <a:defRPr/>
            </a:lvl2pPr>
            <a:lvl3pPr marL="3175" indent="0">
              <a:buFontTx/>
              <a:buNone/>
              <a:defRPr/>
            </a:lvl3pPr>
            <a:lvl4pPr marL="361950" indent="0">
              <a:buFontTx/>
              <a:buNone/>
              <a:defRPr/>
            </a:lvl4pPr>
            <a:lvl5pPr marL="628650" indent="0">
              <a:buFontTx/>
              <a:buNone/>
              <a:defRPr/>
            </a:lvl5pPr>
          </a:lstStyle>
          <a:p>
            <a:pPr lvl="0"/>
            <a:r>
              <a:rPr lang="en-GB" dirty="0"/>
              <a:t>Headline Trebuchet Regular 24pt one line in this space</a:t>
            </a:r>
            <a:endParaRPr lang="en-US" dirty="0"/>
          </a:p>
        </p:txBody>
      </p:sp>
      <p:cxnSp>
        <p:nvCxnSpPr>
          <p:cNvPr id="11" name="Straight Connector 10">
            <a:extLst>
              <a:ext uri="{FF2B5EF4-FFF2-40B4-BE49-F238E27FC236}">
                <a16:creationId xmlns:a16="http://schemas.microsoft.com/office/drawing/2014/main" id="{93C6B82A-255F-FF4A-8FF1-0CCC07D5D7B2}"/>
              </a:ext>
            </a:extLst>
          </p:cNvPr>
          <p:cNvCxnSpPr/>
          <p:nvPr userDrawn="1"/>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004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1185" name="SlideTitle" descr="Text Box: Title"/>
          <p:cNvSpPr>
            <a:spLocks noGrp="1" noChangeArrowheads="1"/>
          </p:cNvSpPr>
          <p:nvPr>
            <p:ph type="title"/>
          </p:nvPr>
        </p:nvSpPr>
        <p:spPr bwMode="gray">
          <a:xfrm>
            <a:off x="540000" y="540000"/>
            <a:ext cx="10980000" cy="350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en-US" altLang="ja-JP" dirty="0"/>
              <a:t>Title</a:t>
            </a:r>
          </a:p>
        </p:txBody>
      </p:sp>
      <p:sp>
        <p:nvSpPr>
          <p:cNvPr id="6" name="Oval 5"/>
          <p:cNvSpPr/>
          <p:nvPr/>
        </p:nvSpPr>
        <p:spPr bwMode="auto">
          <a:xfrm>
            <a:off x="10030885" y="6375400"/>
            <a:ext cx="266700" cy="204788"/>
          </a:xfrm>
          <a:prstGeom prst="ellipse">
            <a:avLst/>
          </a:prstGeom>
          <a:solidFill>
            <a:schemeClr val="bg1"/>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algn="ctr" defTabSz="728663" fontAlgn="base">
              <a:lnSpc>
                <a:spcPct val="95000"/>
              </a:lnSpc>
              <a:spcBef>
                <a:spcPct val="0"/>
              </a:spcBef>
              <a:spcAft>
                <a:spcPct val="0"/>
              </a:spcAft>
              <a:buClr>
                <a:srgbClr val="FFFFFF"/>
              </a:buClr>
              <a:tabLst>
                <a:tab pos="4286250" algn="l"/>
              </a:tabLst>
            </a:pPr>
            <a:endParaRPr lang="en-GB" sz="1200">
              <a:solidFill>
                <a:srgbClr val="000000"/>
              </a:solidFill>
              <a:latin typeface="Calibri" panose="020F0502020204030204" pitchFamily="34" charset="0"/>
            </a:endParaRPr>
          </a:p>
        </p:txBody>
      </p:sp>
      <p:sp>
        <p:nvSpPr>
          <p:cNvPr id="122" name="Text Placeholder 2"/>
          <p:cNvSpPr>
            <a:spLocks noGrp="1"/>
          </p:cNvSpPr>
          <p:nvPr>
            <p:ph type="body" idx="1"/>
          </p:nvPr>
        </p:nvSpPr>
        <p:spPr>
          <a:xfrm>
            <a:off x="540000" y="1440000"/>
            <a:ext cx="11016000" cy="4680000"/>
          </a:xfrm>
          <a:prstGeom prst="rect">
            <a:avLst/>
          </a:prstGeom>
        </p:spPr>
        <p:txBody>
          <a:bodyPr vert="horz" lIns="0" tIns="0" rIns="0" bIns="0" rtlCol="0">
            <a:normAutofit/>
          </a:bodyPr>
          <a:lstStyle/>
          <a:p>
            <a:pPr lvl="0"/>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endParaRPr lang="en-GB" dirty="0"/>
          </a:p>
        </p:txBody>
      </p:sp>
    </p:spTree>
    <p:extLst>
      <p:ext uri="{BB962C8B-B14F-4D97-AF65-F5344CB8AC3E}">
        <p14:creationId xmlns:p14="http://schemas.microsoft.com/office/powerpoint/2010/main" val="3111131914"/>
      </p:ext>
    </p:extLst>
  </p:cSld>
  <p:clrMap bg1="lt1" tx1="dk1" bg2="lt2" tx2="dk2" accent1="accent1" accent2="accent2" accent3="accent3" accent4="accent4" accent5="accent5" accent6="accent6" hlink="hlink" folHlink="folHlink"/>
  <p:sldLayoutIdLst>
    <p:sldLayoutId id="2147483661" r:id="rId1"/>
    <p:sldLayoutId id="2147483721" r:id="rId2"/>
    <p:sldLayoutId id="2147483701" r:id="rId3"/>
    <p:sldLayoutId id="2147483709" r:id="rId4"/>
    <p:sldLayoutId id="2147483703" r:id="rId5"/>
    <p:sldLayoutId id="2147483704" r:id="rId6"/>
    <p:sldLayoutId id="2147483705" r:id="rId7"/>
    <p:sldLayoutId id="2147483706" r:id="rId8"/>
    <p:sldLayoutId id="2147483707" r:id="rId9"/>
    <p:sldLayoutId id="2147483702" r:id="rId10"/>
    <p:sldLayoutId id="2147483715" r:id="rId11"/>
    <p:sldLayoutId id="2147483722" r:id="rId12"/>
    <p:sldLayoutId id="2147483719" r:id="rId13"/>
  </p:sldLayoutIdLst>
  <p:txStyles>
    <p:titleStyle>
      <a:lvl1pPr algn="l" defTabSz="728663" rtl="0" eaLnBrk="1" fontAlgn="base" hangingPunct="1">
        <a:lnSpc>
          <a:spcPts val="3000"/>
        </a:lnSpc>
        <a:spcBef>
          <a:spcPct val="0"/>
        </a:spcBef>
        <a:spcAft>
          <a:spcPct val="0"/>
        </a:spcAft>
        <a:defRPr sz="2400" b="0" i="0">
          <a:solidFill>
            <a:schemeClr val="tx1"/>
          </a:solidFill>
          <a:latin typeface="Trebuchet MS" panose="020B0703020202090204" pitchFamily="34" charset="0"/>
          <a:ea typeface="+mj-ea"/>
          <a:cs typeface="+mj-cs"/>
        </a:defRPr>
      </a:lvl1pPr>
      <a:lvl2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2pPr>
      <a:lvl3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3pPr>
      <a:lvl4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4pPr>
      <a:lvl5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5pPr>
      <a:lvl6pPr marL="4572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6pPr>
      <a:lvl7pPr marL="9144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7pPr>
      <a:lvl8pPr marL="13716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8pPr>
      <a:lvl9pPr marL="18288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9pPr>
    </p:titleStyle>
    <p:bodyStyle>
      <a:lvl1pPr marL="457200" indent="-457200" algn="l" defTabSz="728663" rtl="0" eaLnBrk="1" fontAlgn="base" hangingPunct="1">
        <a:lnSpc>
          <a:spcPts val="1600"/>
        </a:lnSpc>
        <a:spcBef>
          <a:spcPct val="95000"/>
        </a:spcBef>
        <a:spcAft>
          <a:spcPts val="1000"/>
        </a:spcAft>
        <a:buClr>
          <a:schemeClr val="accent1"/>
        </a:buClr>
        <a:buSzPct val="150000"/>
        <a:buFont typeface="Arial" panose="020B0604020202020204" pitchFamily="34" charset="0"/>
        <a:buChar char="•"/>
        <a:defRPr lang="en-US" altLang="ja-JP" sz="1200" b="0" i="0" dirty="0" smtClean="0">
          <a:solidFill>
            <a:srgbClr val="595959"/>
          </a:solidFill>
          <a:latin typeface="Trebuchet MS" panose="020B070302020209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ts val="1600"/>
        </a:lnSpc>
        <a:spcBef>
          <a:spcPct val="0"/>
        </a:spcBef>
        <a:spcAft>
          <a:spcPts val="1000"/>
        </a:spcAft>
        <a:buClr>
          <a:schemeClr val="accent1"/>
        </a:buClr>
        <a:buSzPct val="100000"/>
        <a:buFont typeface="Courier New" panose="02070309020205020404" pitchFamily="49" charset="0"/>
        <a:buChar char="o"/>
        <a:defRPr lang="en-US" altLang="ja-JP" sz="1200" b="0" i="0" dirty="0" smtClean="0">
          <a:solidFill>
            <a:srgbClr val="595959"/>
          </a:solidFill>
          <a:latin typeface="Trebuchet MS" panose="020B0703020202090204" pitchFamily="34" charset="0"/>
        </a:defRPr>
      </a:lvl4pPr>
      <a:lvl5pPr marL="971550" indent="-342900" algn="l" defTabSz="728663" rtl="0" eaLnBrk="1" fontAlgn="base" hangingPunct="1">
        <a:lnSpc>
          <a:spcPts val="1600"/>
        </a:lnSpc>
        <a:spcBef>
          <a:spcPct val="0"/>
        </a:spcBef>
        <a:spcAft>
          <a:spcPts val="1000"/>
        </a:spcAft>
        <a:buClr>
          <a:schemeClr val="accent1"/>
        </a:buClr>
        <a:buSzPct val="100000"/>
        <a:buFont typeface="Calibri" panose="020F0502020204030204" pitchFamily="34" charset="0"/>
        <a:buChar char="‒"/>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2" y="404286"/>
            <a:ext cx="10655301" cy="896196"/>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68352" y="1564642"/>
            <a:ext cx="10655301" cy="461232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6519" y="6290249"/>
            <a:ext cx="4114800" cy="144000"/>
          </a:xfrm>
          <a:prstGeom prst="rect">
            <a:avLst/>
          </a:prstGeom>
        </p:spPr>
        <p:txBody>
          <a:bodyPr vert="horz" lIns="0" tIns="0" rIns="0" bIns="0" rtlCol="0" anchor="ctr" anchorCtr="0"/>
          <a:lstStyle>
            <a:lvl1pPr algn="l">
              <a:defRPr sz="933">
                <a:solidFill>
                  <a:schemeClr val="bg1">
                    <a:lumMod val="50000"/>
                  </a:schemeClr>
                </a:solidFill>
              </a:defRPr>
            </a:lvl1pPr>
          </a:lstStyle>
          <a:p>
            <a:r>
              <a:rPr lang="en-GB"/>
              <a:t>Supercharging Modern Digital Businesses</a:t>
            </a:r>
          </a:p>
        </p:txBody>
      </p:sp>
      <p:sp>
        <p:nvSpPr>
          <p:cNvPr id="8" name="Slide Number Placeholder 5">
            <a:extLst>
              <a:ext uri="{FF2B5EF4-FFF2-40B4-BE49-F238E27FC236}">
                <a16:creationId xmlns:a16="http://schemas.microsoft.com/office/drawing/2014/main" id="{4E27D504-B8E7-4E4A-80B8-85B9D4BB2A95}"/>
              </a:ext>
            </a:extLst>
          </p:cNvPr>
          <p:cNvSpPr>
            <a:spLocks noGrp="1"/>
          </p:cNvSpPr>
          <p:nvPr>
            <p:ph type="sldNum" sz="quarter" idx="4"/>
          </p:nvPr>
        </p:nvSpPr>
        <p:spPr>
          <a:xfrm>
            <a:off x="457224" y="6290436"/>
            <a:ext cx="237461" cy="143629"/>
          </a:xfrm>
          <a:prstGeom prst="rect">
            <a:avLst/>
          </a:prstGeom>
        </p:spPr>
        <p:txBody>
          <a:bodyPr wrap="square" lIns="0" tIns="0" rIns="0" bIns="0" anchor="ctr" anchorCtr="0">
            <a:spAutoFit/>
          </a:bodyPr>
          <a:lstStyle>
            <a:lvl1pPr algn="r">
              <a:defRPr sz="933">
                <a:solidFill>
                  <a:schemeClr val="bg1">
                    <a:lumMod val="50000"/>
                  </a:schemeClr>
                </a:solidFill>
              </a:defRPr>
            </a:lvl1pPr>
          </a:lstStyle>
          <a:p>
            <a:pPr algn="l"/>
            <a:fld id="{A2E32196-42CD-4B7F-A248-988B25C84FFC}" type="slidenum">
              <a:rPr lang="en-GB" smtClean="0"/>
              <a:pPr algn="l"/>
              <a:t>‹#›</a:t>
            </a:fld>
            <a:endParaRPr lang="en-GB"/>
          </a:p>
        </p:txBody>
      </p:sp>
    </p:spTree>
    <p:extLst>
      <p:ext uri="{BB962C8B-B14F-4D97-AF65-F5344CB8AC3E}">
        <p14:creationId xmlns:p14="http://schemas.microsoft.com/office/powerpoint/2010/main" val="4276333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354" rtl="0" eaLnBrk="1" latinLnBrk="0" hangingPunct="1">
        <a:lnSpc>
          <a:spcPct val="85000"/>
        </a:lnSpc>
        <a:spcBef>
          <a:spcPct val="0"/>
        </a:spcBef>
        <a:buNone/>
        <a:defRPr sz="3733" b="1" kern="1200">
          <a:solidFill>
            <a:srgbClr val="585858"/>
          </a:solidFill>
          <a:latin typeface="Calibri" panose="020F050202020403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400" kern="1200">
          <a:solidFill>
            <a:schemeClr val="bg1">
              <a:lumMod val="50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hyperlink" Target="https://constructionmanagement.co.uk/a-60bn-decarbonisation-opportunity-for-the-construction-sector/" TargetMode="External"/><Relationship Id="rId13" Type="http://schemas.openxmlformats.org/officeDocument/2006/relationships/hyperlink" Target="https://www.building.co.uk/news/construction-must-find-quarter-of-a-million-new-workers-by-2026-says-citb/5117916.article" TargetMode="External"/><Relationship Id="rId3" Type="http://schemas.openxmlformats.org/officeDocument/2006/relationships/image" Target="../media/image15.jpeg"/><Relationship Id="rId7" Type="http://schemas.openxmlformats.org/officeDocument/2006/relationships/hyperlink" Target="http://www.infrastructure-intelligence.com/article/jun-2022/tarmac-orders-uk%E2%80%99s-first-battery-electric-mixer-truck?utm_medium=email&amp;utm_source=transactional&amp;utm_campaign=weekly-email" TargetMode="External"/><Relationship Id="rId12" Type="http://schemas.openxmlformats.org/officeDocument/2006/relationships/hyperlink" Target="http://www.infrastructure-intelligence.com/article/aug-2022/construction-output-declines-first-time-january-2021-says-pmi-report" TargetMode="External"/><Relationship Id="rId17" Type="http://schemas.openxmlformats.org/officeDocument/2006/relationships/image" Target="../media/image12.svg"/><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hyperlink" Target="https://www.pbctoday.co.uk/news/featured/smart-buildings-construction-technology/111757/" TargetMode="External"/><Relationship Id="rId11" Type="http://schemas.openxmlformats.org/officeDocument/2006/relationships/hyperlink" Target="https://www.constructiondive.com/news/rising-labor-costs-eat-contractors-construction-firm-profits/625978/?utm_source=Sailthru&amp;utm_medium=email&amp;utm_campaign=Issue:%202022-06-24%20Construction%20Dive%20Newsletter%20%5Bissue:42659%5D&amp;utm_term=Construction%20Dive" TargetMode="External"/><Relationship Id="rId5" Type="http://schemas.openxmlformats.org/officeDocument/2006/relationships/hyperlink" Target="http://www.infrastructure-intelligence.com/article/dec-2021/industry-needs-face-changing-world-says-new-report?utm_medium=email&amp;utm_source=transactional&amp;utm_campaign=weekly-email" TargetMode="External"/><Relationship Id="rId15" Type="http://schemas.openxmlformats.org/officeDocument/2006/relationships/image" Target="../media/image8.svg"/><Relationship Id="rId10" Type="http://schemas.openxmlformats.org/officeDocument/2006/relationships/hyperlink" Target="https://www.construction-europe.com/news/construction-costs-could-rise-another-14-this-year/8022949.article" TargetMode="External"/><Relationship Id="rId4" Type="http://schemas.openxmlformats.org/officeDocument/2006/relationships/image" Target="../media/image2.png"/><Relationship Id="rId9" Type="http://schemas.openxmlformats.org/officeDocument/2006/relationships/hyperlink" Target="https://www.constructionnews.co.uk/partnership-publishing/more-than-half-of-construction-firms-are-plagued-by-inefficient-workflows-24-08-2022/" TargetMode="Externa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38.svg"/><Relationship Id="rId3" Type="http://schemas.openxmlformats.org/officeDocument/2006/relationships/image" Target="../media/image16.jpe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28.svg"/><Relationship Id="rId20" Type="http://schemas.openxmlformats.org/officeDocument/2006/relationships/image" Target="../media/image32.svg"/><Relationship Id="rId29"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23.png"/><Relationship Id="rId24" Type="http://schemas.openxmlformats.org/officeDocument/2006/relationships/image" Target="../media/image36.sv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sv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 Id="rId27" Type="http://schemas.openxmlformats.org/officeDocument/2006/relationships/image" Target="../media/image39.png"/><Relationship Id="rId30"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hyperlink" Target="https://www.pbctoday.co.uk/news/construction-technology-news/how-can-blockchain-enable-the-standardisation-of-esg-in-construction/110863/" TargetMode="External"/><Relationship Id="rId13" Type="http://schemas.openxmlformats.org/officeDocument/2006/relationships/image" Target="../media/image44.svg"/><Relationship Id="rId3" Type="http://schemas.openxmlformats.org/officeDocument/2006/relationships/image" Target="../media/image15.jpeg"/><Relationship Id="rId7" Type="http://schemas.openxmlformats.org/officeDocument/2006/relationships/hyperlink" Target="https://www.marketresearchfuture.com/reports/green-building-market-4982" TargetMode="External"/><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www.expressandstar.com/news/local-hubs/wolverhampton/2022/06/15/robotic-dog-spotted-taking-digital-construction-to-the-next-level/" TargetMode="External"/><Relationship Id="rId11" Type="http://schemas.openxmlformats.org/officeDocument/2006/relationships/hyperlink" Target="https://www.forbes.com/sites/naveenjoshi/2022/08/09/deploying-ar-in-construction-to-achieve-operational-excellence/?sh=6a2dfc854a75" TargetMode="External"/><Relationship Id="rId5" Type="http://schemas.openxmlformats.org/officeDocument/2006/relationships/hyperlink" Target="https://www.pbctoday.co.uk/news/featured/digital-transformation-digitisation-in-the-construction-industry/114423/" TargetMode="External"/><Relationship Id="rId10" Type="http://schemas.openxmlformats.org/officeDocument/2006/relationships/hyperlink" Target="https://www.construction-europe.com/news/europe-becoming-most-digitally-mature-region/8022191.article" TargetMode="External"/><Relationship Id="rId4" Type="http://schemas.openxmlformats.org/officeDocument/2006/relationships/image" Target="../media/image2.png"/><Relationship Id="rId9" Type="http://schemas.openxmlformats.org/officeDocument/2006/relationships/hyperlink" Target="https://www.newcivilengineer.com/opinion/the-metaverse-in-infrastructure-connecting-digital-and-physical-worlds-31-03-202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image" Target="../media/image45.png"/><Relationship Id="rId21" Type="http://schemas.openxmlformats.org/officeDocument/2006/relationships/image" Target="../media/image62.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notesSlide" Target="../notesSlides/notesSlide7.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15.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2.pn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46.svg"/><Relationship Id="rId9" Type="http://schemas.openxmlformats.org/officeDocument/2006/relationships/image" Target="../media/image50.sv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hyperlink" Target="https://www.constructionequipment.com/digital-transformation-led-project-owners-study" TargetMode="External"/><Relationship Id="rId3" Type="http://schemas.openxmlformats.org/officeDocument/2006/relationships/image" Target="../media/image63.jpeg"/><Relationship Id="rId7" Type="http://schemas.openxmlformats.org/officeDocument/2006/relationships/image" Target="../media/image53.png"/><Relationship Id="rId12" Type="http://schemas.openxmlformats.org/officeDocument/2006/relationships/hyperlink" Target="https://www.businesswire.com/news/home/20220712005313/en/Procore-Works-with-AWS-to-Bring-Digital-Twins-to-the-Construction-Industry" TargetMode="External"/><Relationship Id="rId17" Type="http://schemas.openxmlformats.org/officeDocument/2006/relationships/image" Target="../media/image48.sv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22.xml"/><Relationship Id="rId6" Type="http://schemas.openxmlformats.org/officeDocument/2006/relationships/image" Target="../media/image52.svg"/><Relationship Id="rId11" Type="http://schemas.openxmlformats.org/officeDocument/2006/relationships/hyperlink" Target="https://www.pbctoday.co.uk/news/featured/digitalisation-in-the-construction-industry/114539/" TargetMode="External"/><Relationship Id="rId5" Type="http://schemas.openxmlformats.org/officeDocument/2006/relationships/image" Target="../media/image51.png"/><Relationship Id="rId15" Type="http://schemas.openxmlformats.org/officeDocument/2006/relationships/hyperlink" Target="https://www.pbctoday.co.uk/news/digital-construction/big-data/major-construction-projects-offered-first-of-its-kind-cyber-security-advice-from-government/114556/" TargetMode="External"/><Relationship Id="rId10" Type="http://schemas.openxmlformats.org/officeDocument/2006/relationships/image" Target="../media/image50.svg"/><Relationship Id="rId4" Type="http://schemas.openxmlformats.org/officeDocument/2006/relationships/image" Target="../media/image2.png"/><Relationship Id="rId9" Type="http://schemas.openxmlformats.org/officeDocument/2006/relationships/image" Target="../media/image49.png"/><Relationship Id="rId14" Type="http://schemas.openxmlformats.org/officeDocument/2006/relationships/hyperlink" Target="https://www.building.co.uk/news/construction-one-of-most-at-risk-for-cyber-attacks-says-report/5118295.artic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2B6B0-40A3-5C4C-8291-4798DC1A6D8A}"/>
              </a:ext>
            </a:extLst>
          </p:cNvPr>
          <p:cNvSpPr txBox="1"/>
          <p:nvPr/>
        </p:nvSpPr>
        <p:spPr>
          <a:xfrm>
            <a:off x="5071730" y="4932139"/>
            <a:ext cx="6722872" cy="743922"/>
          </a:xfrm>
          <a:prstGeom prst="rect">
            <a:avLst/>
          </a:prstGeom>
          <a:noFill/>
        </p:spPr>
        <p:txBody>
          <a:bodyPr wrap="square" lIns="0" tIns="0" rIns="0" bIns="0" rtlCol="0" anchor="ctr" anchorCtr="0">
            <a:spAutoFit/>
          </a:bodyPr>
          <a:lstStyle/>
          <a:p>
            <a:pPr defTabSz="609570">
              <a:lnSpc>
                <a:spcPts val="3000"/>
              </a:lnSpc>
            </a:pPr>
            <a:r>
              <a:rPr lang="en-GB" sz="2400" dirty="0">
                <a:solidFill>
                  <a:schemeClr val="bg1"/>
                </a:solidFill>
                <a:latin typeface="Trebuchet MS" panose="020B0703020202090204" pitchFamily="34" charset="0"/>
              </a:rPr>
              <a:t>Enabling Digital Opportunities for the Construction Industry</a:t>
            </a:r>
            <a:endParaRPr lang="en-GB" sz="2400" dirty="0">
              <a:solidFill>
                <a:schemeClr val="bg1"/>
              </a:solidFill>
              <a:latin typeface="Trebuchet MS" panose="020B070302020209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F2BF86-90F5-2B47-A81F-0BE1A876B626}"/>
              </a:ext>
            </a:extLst>
          </p:cNvPr>
          <p:cNvSpPr txBox="1"/>
          <p:nvPr/>
        </p:nvSpPr>
        <p:spPr>
          <a:xfrm>
            <a:off x="5071730" y="5676624"/>
            <a:ext cx="5662088" cy="329770"/>
          </a:xfrm>
          <a:prstGeom prst="rect">
            <a:avLst/>
          </a:prstGeom>
          <a:noFill/>
        </p:spPr>
        <p:txBody>
          <a:bodyPr wrap="square" lIns="0" tIns="0" rIns="0" bIns="0" rtlCol="0" anchor="ctr" anchorCtr="0">
            <a:spAutoFit/>
          </a:bodyPr>
          <a:lstStyle/>
          <a:p>
            <a:pPr defTabSz="609570">
              <a:lnSpc>
                <a:spcPts val="3000"/>
              </a:lnSpc>
            </a:pPr>
            <a:r>
              <a:rPr lang="en-GB" sz="1400" dirty="0">
                <a:solidFill>
                  <a:schemeClr val="bg1"/>
                </a:solidFill>
                <a:latin typeface="Trebuchet MS" panose="020B0703020202090204" pitchFamily="34" charset="0"/>
                <a:ea typeface="Tahoma" panose="020B0604030504040204" pitchFamily="34" charset="0"/>
                <a:cs typeface="Tahoma" panose="020B0604030504040204" pitchFamily="34" charset="0"/>
              </a:rPr>
              <a:t>September 2022</a:t>
            </a:r>
          </a:p>
        </p:txBody>
      </p:sp>
    </p:spTree>
    <p:extLst>
      <p:ext uri="{BB962C8B-B14F-4D97-AF65-F5344CB8AC3E}">
        <p14:creationId xmlns:p14="http://schemas.microsoft.com/office/powerpoint/2010/main" val="281163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CE9B8B-15B6-6748-B5B7-CB5B4E10015D}"/>
              </a:ext>
            </a:extLst>
          </p:cNvPr>
          <p:cNvSpPr/>
          <p:nvPr/>
        </p:nvSpPr>
        <p:spPr bwMode="auto">
          <a:xfrm>
            <a:off x="0" y="0"/>
            <a:ext cx="12192000" cy="6858000"/>
          </a:xfrm>
          <a:prstGeom prst="rect">
            <a:avLst/>
          </a:prstGeom>
          <a:solidFill>
            <a:schemeClr val="accent1"/>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US" sz="1200" b="0" i="0" u="none" strike="noStrike" cap="none" normalizeH="0" baseline="0">
              <a:ln>
                <a:noFill/>
              </a:ln>
              <a:solidFill>
                <a:schemeClr val="tx1"/>
              </a:solidFill>
              <a:effectLst/>
              <a:latin typeface="Credit Suisse Type Roman" pitchFamily="34" charset="0"/>
            </a:endParaRPr>
          </a:p>
        </p:txBody>
      </p:sp>
      <p:pic>
        <p:nvPicPr>
          <p:cNvPr id="7" name="Picture 6">
            <a:extLst>
              <a:ext uri="{FF2B5EF4-FFF2-40B4-BE49-F238E27FC236}">
                <a16:creationId xmlns:a16="http://schemas.microsoft.com/office/drawing/2014/main" id="{C21147DF-ADBF-A14C-8E48-11FC39950171}"/>
              </a:ext>
            </a:extLst>
          </p:cNvPr>
          <p:cNvPicPr>
            <a:picLocks noChangeAspect="1"/>
          </p:cNvPicPr>
          <p:nvPr/>
        </p:nvPicPr>
        <p:blipFill>
          <a:blip r:embed="rId3"/>
          <a:stretch>
            <a:fillRect/>
          </a:stretch>
        </p:blipFill>
        <p:spPr>
          <a:xfrm>
            <a:off x="0" y="6226581"/>
            <a:ext cx="12192000" cy="317500"/>
          </a:xfrm>
          <a:prstGeom prst="rect">
            <a:avLst/>
          </a:prstGeom>
        </p:spPr>
      </p:pic>
      <p:pic>
        <p:nvPicPr>
          <p:cNvPr id="3" name="Picture 2">
            <a:extLst>
              <a:ext uri="{FF2B5EF4-FFF2-40B4-BE49-F238E27FC236}">
                <a16:creationId xmlns:a16="http://schemas.microsoft.com/office/drawing/2014/main" id="{5FDCF48B-28AA-984A-BD1D-9EFDFB53C7E0}"/>
              </a:ext>
            </a:extLst>
          </p:cNvPr>
          <p:cNvPicPr>
            <a:picLocks noChangeAspect="1"/>
          </p:cNvPicPr>
          <p:nvPr/>
        </p:nvPicPr>
        <p:blipFill>
          <a:blip r:embed="rId4">
            <a:alphaModFix/>
          </a:blip>
          <a:stretch>
            <a:fillRect/>
          </a:stretch>
        </p:blipFill>
        <p:spPr>
          <a:xfrm>
            <a:off x="5035909" y="2773180"/>
            <a:ext cx="2121382" cy="809389"/>
          </a:xfrm>
          <a:prstGeom prst="rect">
            <a:avLst/>
          </a:prstGeom>
        </p:spPr>
      </p:pic>
    </p:spTree>
    <p:extLst>
      <p:ext uri="{BB962C8B-B14F-4D97-AF65-F5344CB8AC3E}">
        <p14:creationId xmlns:p14="http://schemas.microsoft.com/office/powerpoint/2010/main" val="225386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B331478-1812-1049-BA2E-DB17B880A89B}"/>
              </a:ext>
            </a:extLst>
          </p:cNvPr>
          <p:cNvSpPr/>
          <p:nvPr/>
        </p:nvSpPr>
        <p:spPr>
          <a:xfrm>
            <a:off x="-673232" y="-255618"/>
            <a:ext cx="7369235" cy="7369235"/>
          </a:xfrm>
          <a:prstGeom prst="ellipse">
            <a:avLst/>
          </a:prstGeom>
          <a:solidFill>
            <a:schemeClr val="accent4">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E699AEE-8452-0F4B-8FE0-2B1004918918}"/>
              </a:ext>
            </a:extLst>
          </p:cNvPr>
          <p:cNvPicPr>
            <a:picLocks noChangeAspect="1"/>
          </p:cNvPicPr>
          <p:nvPr/>
        </p:nvPicPr>
        <p:blipFill>
          <a:blip r:embed="rId3"/>
          <a:stretch>
            <a:fillRect/>
          </a:stretch>
        </p:blipFill>
        <p:spPr>
          <a:xfrm>
            <a:off x="0" y="6226581"/>
            <a:ext cx="12192000" cy="317500"/>
          </a:xfrm>
          <a:prstGeom prst="rect">
            <a:avLst/>
          </a:prstGeom>
        </p:spPr>
      </p:pic>
      <p:sp>
        <p:nvSpPr>
          <p:cNvPr id="3" name="TextBox 2">
            <a:extLst>
              <a:ext uri="{FF2B5EF4-FFF2-40B4-BE49-F238E27FC236}">
                <a16:creationId xmlns:a16="http://schemas.microsoft.com/office/drawing/2014/main" id="{0068CEB6-EA57-464B-9969-7645C50E0C1C}"/>
              </a:ext>
            </a:extLst>
          </p:cNvPr>
          <p:cNvSpPr txBox="1"/>
          <p:nvPr/>
        </p:nvSpPr>
        <p:spPr>
          <a:xfrm>
            <a:off x="704175" y="797445"/>
            <a:ext cx="5268000" cy="2233625"/>
          </a:xfrm>
          <a:prstGeom prst="rect">
            <a:avLst/>
          </a:prstGeom>
          <a:noFill/>
        </p:spPr>
        <p:txBody>
          <a:bodyPr wrap="square" lIns="0" tIns="0" rIns="0" bIns="0" rtlCol="0">
            <a:spAutoFit/>
          </a:bodyPr>
          <a:lstStyle/>
          <a:p>
            <a:pPr>
              <a:lnSpc>
                <a:spcPts val="2200"/>
              </a:lnSpc>
            </a:pPr>
            <a:r>
              <a:rPr lang="en-GB" sz="1600" dirty="0">
                <a:solidFill>
                  <a:schemeClr val="bg1"/>
                </a:solidFill>
                <a:latin typeface="Trebuchet MS" panose="020B0703020202090204" pitchFamily="34" charset="0"/>
              </a:rPr>
              <a:t>The construction industry is currently in the </a:t>
            </a:r>
            <a:br>
              <a:rPr lang="en-GB" sz="1600" dirty="0">
                <a:solidFill>
                  <a:schemeClr val="bg1"/>
                </a:solidFill>
                <a:latin typeface="Trebuchet MS" panose="020B0703020202090204" pitchFamily="34" charset="0"/>
              </a:rPr>
            </a:br>
            <a:r>
              <a:rPr lang="en-GB" sz="1600" dirty="0">
                <a:solidFill>
                  <a:schemeClr val="bg1"/>
                </a:solidFill>
                <a:latin typeface="Trebuchet MS" panose="020B0703020202090204" pitchFamily="34" charset="0"/>
              </a:rPr>
              <a:t>middle of a transformation. To keep up with </a:t>
            </a:r>
            <a:br>
              <a:rPr lang="en-GB" sz="1600" dirty="0">
                <a:solidFill>
                  <a:schemeClr val="bg1"/>
                </a:solidFill>
                <a:latin typeface="Trebuchet MS" panose="020B0703020202090204" pitchFamily="34" charset="0"/>
              </a:rPr>
            </a:br>
            <a:r>
              <a:rPr lang="en-GB" sz="1600" dirty="0">
                <a:solidFill>
                  <a:schemeClr val="bg1"/>
                </a:solidFill>
                <a:latin typeface="Trebuchet MS" panose="020B0703020202090204" pitchFamily="34" charset="0"/>
              </a:rPr>
              <a:t>demand, climate change  and modern working requirements, it must shift away from its traditional operating processes towards a </a:t>
            </a:r>
            <a:r>
              <a:rPr lang="en-GB" sz="1600" b="1" dirty="0">
                <a:solidFill>
                  <a:schemeClr val="bg1"/>
                </a:solidFill>
                <a:latin typeface="Trebuchet MS" panose="020B0703020202090204" pitchFamily="34" charset="0"/>
              </a:rPr>
              <a:t>new, digital construction ecosystem that leverages digital data to inform, define and control the built environment.</a:t>
            </a:r>
          </a:p>
          <a:p>
            <a:pPr>
              <a:lnSpc>
                <a:spcPts val="2200"/>
              </a:lnSpc>
            </a:pPr>
            <a:endParaRPr lang="en-GB" sz="1600" dirty="0">
              <a:solidFill>
                <a:schemeClr val="bg1">
                  <a:lumMod val="50000"/>
                </a:schemeClr>
              </a:solidFill>
              <a:latin typeface="Trebuchet MS" panose="020B0703020202090204" pitchFamily="34" charset="0"/>
            </a:endParaRPr>
          </a:p>
        </p:txBody>
      </p:sp>
      <p:sp>
        <p:nvSpPr>
          <p:cNvPr id="2" name="Rectangle 1">
            <a:extLst>
              <a:ext uri="{FF2B5EF4-FFF2-40B4-BE49-F238E27FC236}">
                <a16:creationId xmlns:a16="http://schemas.microsoft.com/office/drawing/2014/main" id="{653DFDFD-F570-4149-8E54-173872DFC759}"/>
              </a:ext>
            </a:extLst>
          </p:cNvPr>
          <p:cNvSpPr/>
          <p:nvPr/>
        </p:nvSpPr>
        <p:spPr>
          <a:xfrm>
            <a:off x="1800000" y="3110425"/>
            <a:ext cx="3828640" cy="2593210"/>
          </a:xfrm>
          <a:prstGeom prst="rect">
            <a:avLst/>
          </a:prstGeom>
        </p:spPr>
        <p:txBody>
          <a:bodyPr wrap="square" lIns="0" tIns="0" rIns="0" bIns="0">
            <a:spAutoFit/>
          </a:bodyPr>
          <a:lstStyle/>
          <a:p>
            <a:pPr lvl="0">
              <a:lnSpc>
                <a:spcPts val="2000"/>
              </a:lnSpc>
              <a:spcAft>
                <a:spcPts val="1200"/>
              </a:spcAft>
            </a:pPr>
            <a:r>
              <a:rPr lang="en-GB" sz="1400" dirty="0">
                <a:solidFill>
                  <a:schemeClr val="bg1"/>
                </a:solidFill>
                <a:latin typeface="Trebuchet MS" panose="020B0703020202090204" pitchFamily="34" charset="0"/>
              </a:rPr>
              <a:t>There is a global need to spend at least </a:t>
            </a:r>
            <a:br>
              <a:rPr lang="en-GB" sz="1400" dirty="0">
                <a:solidFill>
                  <a:schemeClr val="bg1"/>
                </a:solidFill>
                <a:latin typeface="Trebuchet MS" panose="020B0703020202090204" pitchFamily="34" charset="0"/>
              </a:rPr>
            </a:br>
            <a:r>
              <a:rPr lang="en-GB" sz="1400" dirty="0">
                <a:solidFill>
                  <a:schemeClr val="bg1"/>
                </a:solidFill>
                <a:latin typeface="Trebuchet MS" panose="020B0703020202090204" pitchFamily="34" charset="0"/>
              </a:rPr>
              <a:t>$57 trillion on infrastructure by 2030 </a:t>
            </a:r>
            <a:br>
              <a:rPr lang="en-GB" sz="1400" dirty="0">
                <a:solidFill>
                  <a:schemeClr val="bg1"/>
                </a:solidFill>
                <a:latin typeface="Trebuchet MS" panose="020B0703020202090204" pitchFamily="34" charset="0"/>
              </a:rPr>
            </a:br>
            <a:r>
              <a:rPr lang="en-GB" sz="1400" dirty="0">
                <a:solidFill>
                  <a:schemeClr val="bg1"/>
                </a:solidFill>
                <a:latin typeface="Trebuchet MS" panose="020B0703020202090204" pitchFamily="34" charset="0"/>
              </a:rPr>
              <a:t>just to keep up with global GDP growth</a:t>
            </a:r>
          </a:p>
          <a:p>
            <a:pPr lvl="0">
              <a:lnSpc>
                <a:spcPts val="2000"/>
              </a:lnSpc>
              <a:spcAft>
                <a:spcPts val="1200"/>
              </a:spcAft>
            </a:pPr>
            <a:r>
              <a:rPr lang="en-GB" sz="1400" dirty="0">
                <a:solidFill>
                  <a:schemeClr val="bg1"/>
                </a:solidFill>
                <a:latin typeface="Trebuchet MS" panose="020B0703020202090204" pitchFamily="34" charset="0"/>
              </a:rPr>
              <a:t>The world’s largest consumer of raw materials, and constructed entities account for between 25 and 40% of total world carbon emissions</a:t>
            </a:r>
          </a:p>
          <a:p>
            <a:pPr lvl="0">
              <a:lnSpc>
                <a:spcPts val="2000"/>
              </a:lnSpc>
              <a:spcAft>
                <a:spcPts val="2000"/>
              </a:spcAft>
            </a:pPr>
            <a:r>
              <a:rPr lang="en-GB" sz="1400" dirty="0">
                <a:solidFill>
                  <a:schemeClr val="bg1"/>
                </a:solidFill>
                <a:latin typeface="Trebuchet MS" panose="020B0703020202090204" pitchFamily="34" charset="0"/>
              </a:rPr>
              <a:t> Productivity has averaged around 1% annually over the past two decades, compared with 3 to 4% across other sectors</a:t>
            </a:r>
          </a:p>
        </p:txBody>
      </p:sp>
      <p:grpSp>
        <p:nvGrpSpPr>
          <p:cNvPr id="4" name="Group 3">
            <a:extLst>
              <a:ext uri="{FF2B5EF4-FFF2-40B4-BE49-F238E27FC236}">
                <a16:creationId xmlns:a16="http://schemas.microsoft.com/office/drawing/2014/main" id="{8DF62FF1-C6D7-5846-81F9-5404AB1F0530}"/>
              </a:ext>
            </a:extLst>
          </p:cNvPr>
          <p:cNvGrpSpPr/>
          <p:nvPr/>
        </p:nvGrpSpPr>
        <p:grpSpPr>
          <a:xfrm>
            <a:off x="828000" y="3299600"/>
            <a:ext cx="740321" cy="2247007"/>
            <a:chOff x="828000" y="3405264"/>
            <a:chExt cx="740321" cy="2247007"/>
          </a:xfrm>
        </p:grpSpPr>
        <p:sp>
          <p:nvSpPr>
            <p:cNvPr id="17" name="TextBox 16">
              <a:extLst>
                <a:ext uri="{FF2B5EF4-FFF2-40B4-BE49-F238E27FC236}">
                  <a16:creationId xmlns:a16="http://schemas.microsoft.com/office/drawing/2014/main" id="{D0EB82B8-DEEE-C944-B528-51292783E18B}"/>
                </a:ext>
              </a:extLst>
            </p:cNvPr>
            <p:cNvSpPr txBox="1"/>
            <p:nvPr/>
          </p:nvSpPr>
          <p:spPr>
            <a:xfrm>
              <a:off x="828000" y="3405264"/>
              <a:ext cx="735290" cy="369332"/>
            </a:xfrm>
            <a:prstGeom prst="rect">
              <a:avLst/>
            </a:prstGeom>
            <a:noFill/>
          </p:spPr>
          <p:txBody>
            <a:bodyPr wrap="square" lIns="0" tIns="0" rIns="0" bIns="0" rtlCol="0">
              <a:spAutoFit/>
            </a:bodyPr>
            <a:lstStyle/>
            <a:p>
              <a:pPr algn="ctr"/>
              <a:r>
                <a:rPr lang="en-US" sz="2400" b="1" dirty="0">
                  <a:solidFill>
                    <a:schemeClr val="bg1"/>
                  </a:solidFill>
                  <a:latin typeface="Trebuchet MS" panose="020B0703020202090204" pitchFamily="34" charset="0"/>
                </a:rPr>
                <a:t>57tn</a:t>
              </a:r>
            </a:p>
          </p:txBody>
        </p:sp>
        <p:cxnSp>
          <p:nvCxnSpPr>
            <p:cNvPr id="21" name="Straight Connector 20">
              <a:extLst>
                <a:ext uri="{FF2B5EF4-FFF2-40B4-BE49-F238E27FC236}">
                  <a16:creationId xmlns:a16="http://schemas.microsoft.com/office/drawing/2014/main" id="{7BF23D52-13BE-0F4C-BAB8-7F19DD972582}"/>
                </a:ext>
              </a:extLst>
            </p:cNvPr>
            <p:cNvCxnSpPr>
              <a:cxnSpLocks/>
            </p:cNvCxnSpPr>
            <p:nvPr/>
          </p:nvCxnSpPr>
          <p:spPr bwMode="auto">
            <a:xfrm>
              <a:off x="828001" y="3853951"/>
              <a:ext cx="720000" cy="0"/>
            </a:xfrm>
            <a:prstGeom prst="line">
              <a:avLst/>
            </a:prstGeom>
            <a:solidFill>
              <a:schemeClr val="accent1"/>
            </a:solidFill>
            <a:ln w="25400" cap="flat" cmpd="sng" algn="ctr">
              <a:solidFill>
                <a:srgbClr val="BECF4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156C8684-C672-144A-96FE-2A32DA609BDB}"/>
                </a:ext>
              </a:extLst>
            </p:cNvPr>
            <p:cNvSpPr txBox="1"/>
            <p:nvPr/>
          </p:nvSpPr>
          <p:spPr>
            <a:xfrm>
              <a:off x="831681" y="4303235"/>
              <a:ext cx="735290" cy="369332"/>
            </a:xfrm>
            <a:prstGeom prst="rect">
              <a:avLst/>
            </a:prstGeom>
            <a:noFill/>
          </p:spPr>
          <p:txBody>
            <a:bodyPr wrap="square" lIns="0" tIns="0" rIns="0" bIns="0" rtlCol="0">
              <a:spAutoFit/>
            </a:bodyPr>
            <a:lstStyle/>
            <a:p>
              <a:pPr algn="ctr"/>
              <a:r>
                <a:rPr lang="en-US" sz="2400" b="1" dirty="0">
                  <a:solidFill>
                    <a:schemeClr val="bg1"/>
                  </a:solidFill>
                  <a:latin typeface="Trebuchet MS" panose="020B0703020202090204" pitchFamily="34" charset="0"/>
                </a:rPr>
                <a:t>40%</a:t>
              </a:r>
            </a:p>
          </p:txBody>
        </p:sp>
        <p:sp>
          <p:nvSpPr>
            <p:cNvPr id="19" name="TextBox 18">
              <a:extLst>
                <a:ext uri="{FF2B5EF4-FFF2-40B4-BE49-F238E27FC236}">
                  <a16:creationId xmlns:a16="http://schemas.microsoft.com/office/drawing/2014/main" id="{F8D18A77-A095-C74B-9127-ACC735D2BB63}"/>
                </a:ext>
              </a:extLst>
            </p:cNvPr>
            <p:cNvSpPr txBox="1"/>
            <p:nvPr/>
          </p:nvSpPr>
          <p:spPr>
            <a:xfrm>
              <a:off x="833031" y="5206347"/>
              <a:ext cx="735290" cy="369332"/>
            </a:xfrm>
            <a:prstGeom prst="rect">
              <a:avLst/>
            </a:prstGeom>
            <a:noFill/>
          </p:spPr>
          <p:txBody>
            <a:bodyPr wrap="square" lIns="0" tIns="0" rIns="0" bIns="0" rtlCol="0">
              <a:spAutoFit/>
            </a:bodyPr>
            <a:lstStyle/>
            <a:p>
              <a:pPr algn="ctr"/>
              <a:r>
                <a:rPr lang="en-US" sz="2400" b="1" dirty="0">
                  <a:solidFill>
                    <a:schemeClr val="bg1"/>
                  </a:solidFill>
                  <a:latin typeface="Trebuchet MS" panose="020B0703020202090204" pitchFamily="34" charset="0"/>
                </a:rPr>
                <a:t>1%</a:t>
              </a:r>
            </a:p>
          </p:txBody>
        </p:sp>
        <p:cxnSp>
          <p:nvCxnSpPr>
            <p:cNvPr id="15" name="Straight Connector 14">
              <a:extLst>
                <a:ext uri="{FF2B5EF4-FFF2-40B4-BE49-F238E27FC236}">
                  <a16:creationId xmlns:a16="http://schemas.microsoft.com/office/drawing/2014/main" id="{4265C8FF-C923-724C-B1AD-208C0CF3FE1E}"/>
                </a:ext>
              </a:extLst>
            </p:cNvPr>
            <p:cNvCxnSpPr>
              <a:cxnSpLocks/>
            </p:cNvCxnSpPr>
            <p:nvPr/>
          </p:nvCxnSpPr>
          <p:spPr bwMode="auto">
            <a:xfrm>
              <a:off x="828001" y="4766093"/>
              <a:ext cx="720000" cy="0"/>
            </a:xfrm>
            <a:prstGeom prst="line">
              <a:avLst/>
            </a:prstGeom>
            <a:solidFill>
              <a:schemeClr val="accent1"/>
            </a:solidFill>
            <a:ln w="25400" cap="flat" cmpd="sng" algn="ctr">
              <a:solidFill>
                <a:srgbClr val="BECF4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B3BD18C0-FBA1-484E-A84C-BBA8430FC495}"/>
                </a:ext>
              </a:extLst>
            </p:cNvPr>
            <p:cNvCxnSpPr>
              <a:cxnSpLocks/>
            </p:cNvCxnSpPr>
            <p:nvPr/>
          </p:nvCxnSpPr>
          <p:spPr bwMode="auto">
            <a:xfrm>
              <a:off x="828001" y="5652271"/>
              <a:ext cx="720000" cy="0"/>
            </a:xfrm>
            <a:prstGeom prst="line">
              <a:avLst/>
            </a:prstGeom>
            <a:solidFill>
              <a:schemeClr val="accent1"/>
            </a:solidFill>
            <a:ln w="25400" cap="flat" cmpd="sng" algn="ctr">
              <a:solidFill>
                <a:srgbClr val="BECF4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7341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3FEE2D7-3D4F-BE4A-861F-7EFD3E111BEF}"/>
              </a:ext>
            </a:extLst>
          </p:cNvPr>
          <p:cNvSpPr/>
          <p:nvPr/>
        </p:nvSpPr>
        <p:spPr bwMode="auto">
          <a:xfrm>
            <a:off x="3371850" y="0"/>
            <a:ext cx="8820150" cy="6858000"/>
          </a:xfrm>
          <a:prstGeom prst="rect">
            <a:avLst/>
          </a:prstGeom>
          <a:solidFill>
            <a:srgbClr val="5B3661">
              <a:alpha val="74902"/>
            </a:srgb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ndParaRPr>
          </a:p>
        </p:txBody>
      </p:sp>
      <p:sp>
        <p:nvSpPr>
          <p:cNvPr id="8" name="Rectangle 7">
            <a:extLst>
              <a:ext uri="{FF2B5EF4-FFF2-40B4-BE49-F238E27FC236}">
                <a16:creationId xmlns:a16="http://schemas.microsoft.com/office/drawing/2014/main" id="{AD171F56-A7E4-864A-8648-BDA19B110B09}"/>
              </a:ext>
            </a:extLst>
          </p:cNvPr>
          <p:cNvSpPr/>
          <p:nvPr/>
        </p:nvSpPr>
        <p:spPr bwMode="auto">
          <a:xfrm>
            <a:off x="3371850" y="6572"/>
            <a:ext cx="8820150" cy="6844856"/>
          </a:xfrm>
          <a:prstGeom prst="rect">
            <a:avLst/>
          </a:prstGeom>
          <a:solidFill>
            <a:schemeClr val="accent2">
              <a:alpha val="80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US" sz="1200" b="0" i="0" u="none" strike="noStrike" cap="none" normalizeH="0" baseline="0">
              <a:ln>
                <a:noFill/>
              </a:ln>
              <a:solidFill>
                <a:schemeClr val="tx1"/>
              </a:solidFill>
              <a:effectLst/>
              <a:latin typeface="Credit Suisse Type Roman" pitchFamily="34" charset="0"/>
            </a:endParaRPr>
          </a:p>
        </p:txBody>
      </p:sp>
      <p:sp>
        <p:nvSpPr>
          <p:cNvPr id="16" name="TextBox 15"/>
          <p:cNvSpPr txBox="1"/>
          <p:nvPr/>
        </p:nvSpPr>
        <p:spPr>
          <a:xfrm>
            <a:off x="7207730" y="19644390"/>
            <a:ext cx="1803028" cy="830997"/>
          </a:xfrm>
          <a:prstGeom prst="rect">
            <a:avLst/>
          </a:prstGeom>
          <a:noFill/>
        </p:spPr>
        <p:txBody>
          <a:bodyPr wrap="square" rtlCol="0">
            <a:spAutoFit/>
          </a:bodyPr>
          <a:lstStyle/>
          <a:p>
            <a:r>
              <a:rPr lang="en-US" sz="1200" dirty="0"/>
              <a:t>Retail customers have high expectations of corporate </a:t>
            </a:r>
            <a:r>
              <a:rPr lang="en-US" sz="1200" dirty="0" err="1"/>
              <a:t>behaviour</a:t>
            </a:r>
            <a:r>
              <a:rPr lang="en-US" sz="1200" dirty="0"/>
              <a:t>.</a:t>
            </a:r>
            <a:endParaRPr lang="en-GB" sz="1200" dirty="0">
              <a:latin typeface="Trebuchet MS" panose="020B0703020202090204" pitchFamily="34" charset="0"/>
            </a:endParaRPr>
          </a:p>
          <a:p>
            <a:endParaRPr lang="en-US" sz="1200" dirty="0"/>
          </a:p>
        </p:txBody>
      </p:sp>
      <p:pic>
        <p:nvPicPr>
          <p:cNvPr id="20" name="Picture 19">
            <a:extLst>
              <a:ext uri="{FF2B5EF4-FFF2-40B4-BE49-F238E27FC236}">
                <a16:creationId xmlns:a16="http://schemas.microsoft.com/office/drawing/2014/main" id="{28B55D8E-50EB-AD47-8DDA-54E472CDC06D}"/>
              </a:ext>
            </a:extLst>
          </p:cNvPr>
          <p:cNvPicPr>
            <a:picLocks noChangeAspect="1"/>
          </p:cNvPicPr>
          <p:nvPr/>
        </p:nvPicPr>
        <p:blipFill>
          <a:blip r:embed="rId3"/>
          <a:stretch>
            <a:fillRect/>
          </a:stretch>
        </p:blipFill>
        <p:spPr>
          <a:xfrm>
            <a:off x="0" y="6226581"/>
            <a:ext cx="12192000" cy="317500"/>
          </a:xfrm>
          <a:prstGeom prst="rect">
            <a:avLst/>
          </a:prstGeom>
        </p:spPr>
      </p:pic>
      <p:sp>
        <p:nvSpPr>
          <p:cNvPr id="22" name="Text Placeholder 3">
            <a:extLst>
              <a:ext uri="{FF2B5EF4-FFF2-40B4-BE49-F238E27FC236}">
                <a16:creationId xmlns:a16="http://schemas.microsoft.com/office/drawing/2014/main" id="{7B491B0E-EB17-7340-8B51-5973D2609681}"/>
              </a:ext>
            </a:extLst>
          </p:cNvPr>
          <p:cNvSpPr txBox="1">
            <a:spLocks/>
          </p:cNvSpPr>
          <p:nvPr/>
        </p:nvSpPr>
        <p:spPr>
          <a:xfrm>
            <a:off x="4349492" y="575319"/>
            <a:ext cx="7393329"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algn="ctr"/>
            <a:r>
              <a:rPr lang="en-GB" kern="0" dirty="0"/>
              <a:t>The journey to ‘construction firm of the future’</a:t>
            </a:r>
          </a:p>
        </p:txBody>
      </p:sp>
      <p:sp>
        <p:nvSpPr>
          <p:cNvPr id="25" name="Text Placeholder 2">
            <a:extLst>
              <a:ext uri="{FF2B5EF4-FFF2-40B4-BE49-F238E27FC236}">
                <a16:creationId xmlns:a16="http://schemas.microsoft.com/office/drawing/2014/main" id="{1F787B47-50BB-E448-A567-4D9082EE9934}"/>
              </a:ext>
            </a:extLst>
          </p:cNvPr>
          <p:cNvSpPr txBox="1">
            <a:spLocks/>
          </p:cNvSpPr>
          <p:nvPr/>
        </p:nvSpPr>
        <p:spPr>
          <a:xfrm>
            <a:off x="4332288" y="989377"/>
            <a:ext cx="7399596" cy="661072"/>
          </a:xfrm>
          <a:prstGeom prst="rect">
            <a:avLst/>
          </a:prstGeom>
        </p:spPr>
        <p:txBody>
          <a:bodyPr vert="horz" lIns="0" tIns="45720" rIns="0" bIns="45720" rtlCol="0">
            <a:normAutofit/>
          </a:bodyPr>
          <a:lstStyle>
            <a:lvl1pPr marL="457200" indent="-457200" algn="l" defTabSz="728663" rtl="0" eaLnBrk="1" fontAlgn="base" hangingPunct="1">
              <a:lnSpc>
                <a:spcPts val="1600"/>
              </a:lnSpc>
              <a:spcBef>
                <a:spcPct val="95000"/>
              </a:spcBef>
              <a:spcAft>
                <a:spcPts val="1000"/>
              </a:spcAft>
              <a:buClr>
                <a:schemeClr val="bg1"/>
              </a:buClr>
              <a:buSzPct val="150000"/>
              <a:buFont typeface="Arial" panose="020B0604020202020204" pitchFamily="34" charset="0"/>
              <a:buChar char="•"/>
              <a:defRPr lang="en-US" altLang="ja-JP" sz="1200" b="0" i="0" dirty="0" smtClean="0">
                <a:solidFill>
                  <a:schemeClr val="bg1"/>
                </a:solidFill>
                <a:latin typeface="Trebuchet MS" panose="020B070302020209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ts val="1600"/>
              </a:lnSpc>
              <a:spcBef>
                <a:spcPct val="0"/>
              </a:spcBef>
              <a:spcAft>
                <a:spcPts val="1000"/>
              </a:spcAft>
              <a:buClr>
                <a:schemeClr val="bg1"/>
              </a:buClr>
              <a:buSzPct val="100000"/>
              <a:buFont typeface="Courier New" panose="02070309020205020404" pitchFamily="49" charset="0"/>
              <a:buChar char="o"/>
              <a:defRPr lang="en-US" altLang="ja-JP" sz="1200" b="0" i="0">
                <a:solidFill>
                  <a:schemeClr val="bg1"/>
                </a:solidFill>
                <a:latin typeface="Trebuchet MS" panose="020B0703020202090204" pitchFamily="34" charset="0"/>
              </a:defRPr>
            </a:lvl4pPr>
            <a:lvl5pPr marL="914400" indent="-285750" algn="l" defTabSz="728663" rtl="0" eaLnBrk="1" fontAlgn="base" hangingPunct="1">
              <a:lnSpc>
                <a:spcPts val="1600"/>
              </a:lnSpc>
              <a:spcBef>
                <a:spcPct val="0"/>
              </a:spcBef>
              <a:spcAft>
                <a:spcPts val="1000"/>
              </a:spcAft>
              <a:buClr>
                <a:schemeClr val="bg1"/>
              </a:buClr>
              <a:buSzPct val="100000"/>
              <a:buFont typeface="Calibri" panose="020F0502020204030204" pitchFamily="34" charset="0"/>
              <a:buChar char="‒"/>
              <a:defRPr lang="en-US" altLang="ja-JP" sz="1200" b="0" i="0">
                <a:solidFill>
                  <a:schemeClr val="bg1"/>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bg1"/>
              </a:buClr>
              <a:buSzPct val="100000"/>
              <a:buFont typeface="Arial" panose="020B0604020202020204" pitchFamily="34" charset="0"/>
              <a:buChar char="•"/>
              <a:defRPr sz="1200" b="0" i="0">
                <a:solidFill>
                  <a:schemeClr val="bg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bg1"/>
              </a:buClr>
              <a:buSzPct val="100000"/>
              <a:buFont typeface="Courier New" panose="02070309020205020404" pitchFamily="49" charset="0"/>
              <a:buChar char="o"/>
              <a:defRPr sz="1200" b="0" i="0">
                <a:solidFill>
                  <a:schemeClr val="bg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indent="0" algn="ctr">
              <a:lnSpc>
                <a:spcPts val="2000"/>
              </a:lnSpc>
              <a:spcBef>
                <a:spcPts val="0"/>
              </a:spcBef>
              <a:buNone/>
            </a:pPr>
            <a:r>
              <a:rPr lang="en-GB" sz="1400" kern="0" dirty="0"/>
              <a:t>At Softcat, we believe the pressures influencing your organisation’s journey to becoming the construction firm of the future are actually your digital opportunities.</a:t>
            </a:r>
          </a:p>
        </p:txBody>
      </p:sp>
      <p:grpSp>
        <p:nvGrpSpPr>
          <p:cNvPr id="35" name="Group 34">
            <a:extLst>
              <a:ext uri="{FF2B5EF4-FFF2-40B4-BE49-F238E27FC236}">
                <a16:creationId xmlns:a16="http://schemas.microsoft.com/office/drawing/2014/main" id="{F76AA7CC-A5F3-4AE8-9E7F-9083D0FEDD6E}"/>
              </a:ext>
            </a:extLst>
          </p:cNvPr>
          <p:cNvGrpSpPr/>
          <p:nvPr/>
        </p:nvGrpSpPr>
        <p:grpSpPr>
          <a:xfrm>
            <a:off x="3615112" y="2113654"/>
            <a:ext cx="8333625" cy="3341274"/>
            <a:chOff x="239711" y="2569051"/>
            <a:chExt cx="8333625" cy="3341274"/>
          </a:xfrm>
        </p:grpSpPr>
        <p:sp>
          <p:nvSpPr>
            <p:cNvPr id="49" name="TextBox 48">
              <a:extLst>
                <a:ext uri="{FF2B5EF4-FFF2-40B4-BE49-F238E27FC236}">
                  <a16:creationId xmlns:a16="http://schemas.microsoft.com/office/drawing/2014/main" id="{C2BDC1CD-5679-4476-B9BB-AB82A695F7F2}"/>
                </a:ext>
              </a:extLst>
            </p:cNvPr>
            <p:cNvSpPr txBox="1"/>
            <p:nvPr/>
          </p:nvSpPr>
          <p:spPr>
            <a:xfrm>
              <a:off x="619913" y="2569051"/>
              <a:ext cx="1763523"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Current state</a:t>
              </a:r>
            </a:p>
          </p:txBody>
        </p:sp>
        <p:sp>
          <p:nvSpPr>
            <p:cNvPr id="51" name="TextBox 50">
              <a:extLst>
                <a:ext uri="{FF2B5EF4-FFF2-40B4-BE49-F238E27FC236}">
                  <a16:creationId xmlns:a16="http://schemas.microsoft.com/office/drawing/2014/main" id="{F33C4A42-D586-424D-BDF8-7C0761C54AD3}"/>
                </a:ext>
              </a:extLst>
            </p:cNvPr>
            <p:cNvSpPr txBox="1"/>
            <p:nvPr/>
          </p:nvSpPr>
          <p:spPr>
            <a:xfrm>
              <a:off x="239711" y="4763857"/>
              <a:ext cx="1529289" cy="1146468"/>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Demand</a:t>
              </a:r>
            </a:p>
            <a:p>
              <a:pPr algn="ctr">
                <a:spcAft>
                  <a:spcPts val="300"/>
                </a:spcAft>
              </a:pPr>
              <a:r>
                <a:rPr lang="en-GB" sz="1400" dirty="0">
                  <a:solidFill>
                    <a:schemeClr val="bg1"/>
                  </a:solidFill>
                </a:rPr>
                <a:t> </a:t>
              </a:r>
              <a:r>
                <a:rPr lang="en-GB" sz="900" dirty="0">
                  <a:solidFill>
                    <a:schemeClr val="bg1"/>
                  </a:solidFill>
                  <a:latin typeface="Trebuchet MS" panose="020B0703020202090204" pitchFamily="34" charset="0"/>
                  <a:cs typeface="Futura Medium" panose="020B0602020204020303" pitchFamily="34" charset="-79"/>
                </a:rPr>
                <a:t>Meeting the increased need for construction to address today’s infrastructure requirements.</a:t>
              </a:r>
            </a:p>
          </p:txBody>
        </p:sp>
        <p:sp>
          <p:nvSpPr>
            <p:cNvPr id="53" name="Oval 52">
              <a:extLst>
                <a:ext uri="{FF2B5EF4-FFF2-40B4-BE49-F238E27FC236}">
                  <a16:creationId xmlns:a16="http://schemas.microsoft.com/office/drawing/2014/main" id="{39D2F108-F625-4E37-9158-CF8D7D2E5E07}"/>
                </a:ext>
              </a:extLst>
            </p:cNvPr>
            <p:cNvSpPr/>
            <p:nvPr/>
          </p:nvSpPr>
          <p:spPr>
            <a:xfrm>
              <a:off x="1091212"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0574CDF-E40B-4DC9-B0A1-BBB6DE7DC7FD}"/>
                </a:ext>
              </a:extLst>
            </p:cNvPr>
            <p:cNvSpPr/>
            <p:nvPr/>
          </p:nvSpPr>
          <p:spPr>
            <a:xfrm>
              <a:off x="4301925"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AD426C34-88BA-4052-9DD8-09FDF07D0338}"/>
                </a:ext>
              </a:extLst>
            </p:cNvPr>
            <p:cNvCxnSpPr>
              <a:stCxn id="53" idx="6"/>
              <a:endCxn id="56" idx="2"/>
            </p:cNvCxnSpPr>
            <p:nvPr/>
          </p:nvCxnSpPr>
          <p:spPr>
            <a:xfrm>
              <a:off x="1199212" y="3003214"/>
              <a:ext cx="3102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EEC58D7-C15F-46CB-91EB-6436BBB38B10}"/>
                </a:ext>
              </a:extLst>
            </p:cNvPr>
            <p:cNvCxnSpPr>
              <a:cxnSpLocks/>
            </p:cNvCxnSpPr>
            <p:nvPr/>
          </p:nvCxnSpPr>
          <p:spPr>
            <a:xfrm>
              <a:off x="4416800" y="3003214"/>
              <a:ext cx="2540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50ED0EE-7796-4952-9420-E82712F7DF0B}"/>
                </a:ext>
              </a:extLst>
            </p:cNvPr>
            <p:cNvCxnSpPr>
              <a:cxnSpLocks/>
              <a:stCxn id="56" idx="4"/>
            </p:cNvCxnSpPr>
            <p:nvPr/>
          </p:nvCxnSpPr>
          <p:spPr>
            <a:xfrm>
              <a:off x="4355925" y="3057214"/>
              <a:ext cx="0" cy="5957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228C42-B399-4B16-8424-73125E082DA1}"/>
                </a:ext>
              </a:extLst>
            </p:cNvPr>
            <p:cNvCxnSpPr>
              <a:cxnSpLocks/>
            </p:cNvCxnSpPr>
            <p:nvPr/>
          </p:nvCxnSpPr>
          <p:spPr>
            <a:xfrm>
              <a:off x="1004356" y="3657333"/>
              <a:ext cx="6674084" cy="5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15BD74-89B5-4A54-BD87-8227F0F27A29}"/>
                </a:ext>
              </a:extLst>
            </p:cNvPr>
            <p:cNvCxnSpPr>
              <a:cxnSpLocks/>
            </p:cNvCxnSpPr>
            <p:nvPr/>
          </p:nvCxnSpPr>
          <p:spPr>
            <a:xfrm>
              <a:off x="6988120" y="3003214"/>
              <a:ext cx="567712"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E992CDA-3DD1-43BA-9EE3-685813E90322}"/>
                </a:ext>
              </a:extLst>
            </p:cNvPr>
            <p:cNvCxnSpPr>
              <a:cxnSpLocks/>
            </p:cNvCxnSpPr>
            <p:nvPr/>
          </p:nvCxnSpPr>
          <p:spPr>
            <a:xfrm>
              <a:off x="1004356"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4A1D4FE-E08F-4285-9F43-0AD07EB8F32E}"/>
                </a:ext>
              </a:extLst>
            </p:cNvPr>
            <p:cNvCxnSpPr>
              <a:cxnSpLocks/>
            </p:cNvCxnSpPr>
            <p:nvPr/>
          </p:nvCxnSpPr>
          <p:spPr>
            <a:xfrm flipH="1">
              <a:off x="6023372"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9092E6B-1CAE-4AD5-8EF1-26708FD55859}"/>
                </a:ext>
              </a:extLst>
            </p:cNvPr>
            <p:cNvCxnSpPr>
              <a:cxnSpLocks/>
            </p:cNvCxnSpPr>
            <p:nvPr/>
          </p:nvCxnSpPr>
          <p:spPr>
            <a:xfrm>
              <a:off x="4350409"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22CEE16-CA40-4CEC-8BE4-C743ADF0BEDA}"/>
                </a:ext>
              </a:extLst>
            </p:cNvPr>
            <p:cNvCxnSpPr>
              <a:cxnSpLocks/>
            </p:cNvCxnSpPr>
            <p:nvPr/>
          </p:nvCxnSpPr>
          <p:spPr>
            <a:xfrm>
              <a:off x="2677447" y="3663205"/>
              <a:ext cx="0" cy="211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49FA5D0-5C7E-4C91-AB75-43F0916D8883}"/>
                </a:ext>
              </a:extLst>
            </p:cNvPr>
            <p:cNvSpPr txBox="1"/>
            <p:nvPr/>
          </p:nvSpPr>
          <p:spPr>
            <a:xfrm>
              <a:off x="1853138" y="4763857"/>
              <a:ext cx="1635501" cy="931024"/>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Skills </a:t>
              </a:r>
            </a:p>
            <a:p>
              <a:pPr algn="ctr">
                <a:spcAft>
                  <a:spcPts val="300"/>
                </a:spcAft>
              </a:pPr>
              <a:r>
                <a:rPr lang="en-GB" sz="900" dirty="0">
                  <a:solidFill>
                    <a:schemeClr val="bg1"/>
                  </a:solidFill>
                  <a:latin typeface="Trebuchet MS" panose="020B0703020202090204" pitchFamily="34" charset="0"/>
                  <a:cs typeface="Futura Medium" panose="020B0602020204020303" pitchFamily="34" charset="-79"/>
                </a:rPr>
                <a:t>Facing the challenge of skills shortages and the need to keep the workforce safe.</a:t>
              </a:r>
            </a:p>
          </p:txBody>
        </p:sp>
        <p:sp>
          <p:nvSpPr>
            <p:cNvPr id="68" name="TextBox 67">
              <a:extLst>
                <a:ext uri="{FF2B5EF4-FFF2-40B4-BE49-F238E27FC236}">
                  <a16:creationId xmlns:a16="http://schemas.microsoft.com/office/drawing/2014/main" id="{3B88F88A-1ABA-43D3-844D-CE7E27BE68E9}"/>
                </a:ext>
              </a:extLst>
            </p:cNvPr>
            <p:cNvSpPr txBox="1"/>
            <p:nvPr/>
          </p:nvSpPr>
          <p:spPr>
            <a:xfrm>
              <a:off x="3523647" y="4763857"/>
              <a:ext cx="1635501" cy="1007968"/>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Sustainability</a:t>
              </a:r>
            </a:p>
            <a:p>
              <a:pPr algn="ctr">
                <a:spcAft>
                  <a:spcPts val="300"/>
                </a:spcAft>
              </a:pPr>
              <a:r>
                <a:rPr lang="en-GB" sz="1400" dirty="0">
                  <a:solidFill>
                    <a:schemeClr val="bg1"/>
                  </a:solidFill>
                </a:rPr>
                <a:t> </a:t>
              </a:r>
              <a:r>
                <a:rPr lang="en-GB" sz="900" dirty="0">
                  <a:solidFill>
                    <a:schemeClr val="bg1"/>
                  </a:solidFill>
                  <a:latin typeface="Trebuchet MS" panose="020B0703020202090204" pitchFamily="34" charset="0"/>
                  <a:cs typeface="Futura Medium" panose="020B0602020204020303" pitchFamily="34" charset="-79"/>
                </a:rPr>
                <a:t>Operating more responsibly by reducing waste and emissions to meet government targets. </a:t>
              </a:r>
            </a:p>
          </p:txBody>
        </p:sp>
        <p:sp>
          <p:nvSpPr>
            <p:cNvPr id="69" name="TextBox 68">
              <a:extLst>
                <a:ext uri="{FF2B5EF4-FFF2-40B4-BE49-F238E27FC236}">
                  <a16:creationId xmlns:a16="http://schemas.microsoft.com/office/drawing/2014/main" id="{109E083A-640F-4DB0-A316-7EC8D73AE52B}"/>
                </a:ext>
              </a:extLst>
            </p:cNvPr>
            <p:cNvSpPr txBox="1"/>
            <p:nvPr/>
          </p:nvSpPr>
          <p:spPr>
            <a:xfrm>
              <a:off x="3776625" y="2569051"/>
              <a:ext cx="1158599"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Needs</a:t>
              </a:r>
            </a:p>
          </p:txBody>
        </p:sp>
        <p:sp>
          <p:nvSpPr>
            <p:cNvPr id="70" name="TextBox 69">
              <a:extLst>
                <a:ext uri="{FF2B5EF4-FFF2-40B4-BE49-F238E27FC236}">
                  <a16:creationId xmlns:a16="http://schemas.microsoft.com/office/drawing/2014/main" id="{470BD57A-72CF-4094-BE6B-A1220379DF40}"/>
                </a:ext>
              </a:extLst>
            </p:cNvPr>
            <p:cNvSpPr txBox="1"/>
            <p:nvPr/>
          </p:nvSpPr>
          <p:spPr>
            <a:xfrm>
              <a:off x="6841959" y="2569051"/>
              <a:ext cx="1443535"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Future state</a:t>
              </a:r>
            </a:p>
          </p:txBody>
        </p:sp>
        <p:cxnSp>
          <p:nvCxnSpPr>
            <p:cNvPr id="71" name="Straight Connector 70">
              <a:extLst>
                <a:ext uri="{FF2B5EF4-FFF2-40B4-BE49-F238E27FC236}">
                  <a16:creationId xmlns:a16="http://schemas.microsoft.com/office/drawing/2014/main" id="{1425C92F-7F6E-4FE1-BD91-2C0A3CEC77B6}"/>
                </a:ext>
              </a:extLst>
            </p:cNvPr>
            <p:cNvCxnSpPr>
              <a:cxnSpLocks/>
            </p:cNvCxnSpPr>
            <p:nvPr/>
          </p:nvCxnSpPr>
          <p:spPr>
            <a:xfrm flipH="1">
              <a:off x="7678440"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17D0708-4F3A-44F5-9535-E085F452F11A}"/>
                </a:ext>
              </a:extLst>
            </p:cNvPr>
            <p:cNvSpPr txBox="1"/>
            <p:nvPr/>
          </p:nvSpPr>
          <p:spPr>
            <a:xfrm>
              <a:off x="6797207" y="4763857"/>
              <a:ext cx="1776129" cy="931024"/>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Profitability</a:t>
              </a:r>
            </a:p>
            <a:p>
              <a:pPr algn="ctr">
                <a:spcAft>
                  <a:spcPts val="300"/>
                </a:spcAft>
              </a:pPr>
              <a:r>
                <a:rPr lang="en-GB" sz="900" dirty="0">
                  <a:solidFill>
                    <a:schemeClr val="bg1"/>
                  </a:solidFill>
                  <a:latin typeface="Trebuchet MS" panose="020B0703020202090204" pitchFamily="34" charset="0"/>
                  <a:cs typeface="Futura Medium" panose="020B0602020204020303" pitchFamily="34" charset="-79"/>
                </a:rPr>
                <a:t>Calculating bids more accurately to avoid delays, rework and cost overruns –and maximise margins. </a:t>
              </a:r>
            </a:p>
          </p:txBody>
        </p:sp>
        <p:sp>
          <p:nvSpPr>
            <p:cNvPr id="73" name="TextBox 72">
              <a:extLst>
                <a:ext uri="{FF2B5EF4-FFF2-40B4-BE49-F238E27FC236}">
                  <a16:creationId xmlns:a16="http://schemas.microsoft.com/office/drawing/2014/main" id="{7CFD7E10-AFB1-4D88-8B10-DFB454E5FDB5}"/>
                </a:ext>
              </a:extLst>
            </p:cNvPr>
            <p:cNvSpPr txBox="1"/>
            <p:nvPr/>
          </p:nvSpPr>
          <p:spPr>
            <a:xfrm>
              <a:off x="5423737" y="4763857"/>
              <a:ext cx="1272265" cy="869469"/>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Productivity</a:t>
              </a:r>
            </a:p>
            <a:p>
              <a:pPr algn="ctr">
                <a:spcAft>
                  <a:spcPts val="300"/>
                </a:spcAft>
              </a:pPr>
              <a:r>
                <a:rPr lang="en-GB" sz="1400" dirty="0">
                  <a:solidFill>
                    <a:schemeClr val="bg1"/>
                  </a:solidFill>
                </a:rPr>
                <a:t> </a:t>
              </a:r>
              <a:r>
                <a:rPr lang="en-GB" sz="900" dirty="0">
                  <a:solidFill>
                    <a:schemeClr val="bg1"/>
                  </a:solidFill>
                  <a:latin typeface="Trebuchet MS" panose="020B0703020202090204" pitchFamily="34" charset="0"/>
                  <a:cs typeface="Futura Medium" panose="020B0602020204020303" pitchFamily="34" charset="-79"/>
                </a:rPr>
                <a:t>Delivering projects on time and to budget</a:t>
              </a:r>
            </a:p>
          </p:txBody>
        </p:sp>
        <p:pic>
          <p:nvPicPr>
            <p:cNvPr id="74" name="Graphic 73">
              <a:extLst>
                <a:ext uri="{FF2B5EF4-FFF2-40B4-BE49-F238E27FC236}">
                  <a16:creationId xmlns:a16="http://schemas.microsoft.com/office/drawing/2014/main" id="{9D2F47CD-4029-43EC-87CD-B612149FE0E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953" y="4170801"/>
              <a:ext cx="444806" cy="548450"/>
            </a:xfrm>
            <a:prstGeom prst="rect">
              <a:avLst/>
            </a:prstGeom>
          </p:spPr>
        </p:pic>
        <p:grpSp>
          <p:nvGrpSpPr>
            <p:cNvPr id="75" name="Group 74">
              <a:extLst>
                <a:ext uri="{FF2B5EF4-FFF2-40B4-BE49-F238E27FC236}">
                  <a16:creationId xmlns:a16="http://schemas.microsoft.com/office/drawing/2014/main" id="{0AB6078F-FE85-49B1-93DE-666FEC840E15}"/>
                </a:ext>
              </a:extLst>
            </p:cNvPr>
            <p:cNvGrpSpPr/>
            <p:nvPr/>
          </p:nvGrpSpPr>
          <p:grpSpPr>
            <a:xfrm>
              <a:off x="2500670" y="4249758"/>
              <a:ext cx="390176" cy="390536"/>
              <a:chOff x="2500670" y="4245340"/>
              <a:chExt cx="390176" cy="390536"/>
            </a:xfrm>
          </p:grpSpPr>
          <p:sp>
            <p:nvSpPr>
              <p:cNvPr id="79" name="Freeform: Shape 78">
                <a:extLst>
                  <a:ext uri="{FF2B5EF4-FFF2-40B4-BE49-F238E27FC236}">
                    <a16:creationId xmlns:a16="http://schemas.microsoft.com/office/drawing/2014/main" id="{52D26157-71B1-4CFE-8DF6-AAB9307ADA84}"/>
                  </a:ext>
                </a:extLst>
              </p:cNvPr>
              <p:cNvSpPr/>
              <p:nvPr/>
            </p:nvSpPr>
            <p:spPr>
              <a:xfrm>
                <a:off x="2500670" y="4245550"/>
                <a:ext cx="390176" cy="390326"/>
              </a:xfrm>
              <a:custGeom>
                <a:avLst/>
                <a:gdLst>
                  <a:gd name="connsiteX0" fmla="*/ 41487 w 390176"/>
                  <a:gd name="connsiteY0" fmla="*/ 364439 h 390326"/>
                  <a:gd name="connsiteX1" fmla="*/ 29300 w 390176"/>
                  <a:gd name="connsiteY1" fmla="*/ 366877 h 390326"/>
                  <a:gd name="connsiteX2" fmla="*/ 22475 w 390176"/>
                  <a:gd name="connsiteY2" fmla="*/ 356639 h 390326"/>
                  <a:gd name="connsiteX3" fmla="*/ 29300 w 390176"/>
                  <a:gd name="connsiteY3" fmla="*/ 346402 h 390326"/>
                  <a:gd name="connsiteX4" fmla="*/ 41487 w 390176"/>
                  <a:gd name="connsiteY4" fmla="*/ 348839 h 390326"/>
                  <a:gd name="connsiteX5" fmla="*/ 41487 w 390176"/>
                  <a:gd name="connsiteY5" fmla="*/ 364439 h 390326"/>
                  <a:gd name="connsiteX6" fmla="*/ 385662 w 390176"/>
                  <a:gd name="connsiteY6" fmla="*/ 43177 h 390326"/>
                  <a:gd name="connsiteX7" fmla="*/ 346175 w 390176"/>
                  <a:gd name="connsiteY7" fmla="*/ 82664 h 390326"/>
                  <a:gd name="connsiteX8" fmla="*/ 314975 w 390176"/>
                  <a:gd name="connsiteY8" fmla="*/ 74377 h 390326"/>
                  <a:gd name="connsiteX9" fmla="*/ 307175 w 390176"/>
                  <a:gd name="connsiteY9" fmla="*/ 43664 h 390326"/>
                  <a:gd name="connsiteX10" fmla="*/ 346662 w 390176"/>
                  <a:gd name="connsiteY10" fmla="*/ 4177 h 390326"/>
                  <a:gd name="connsiteX11" fmla="*/ 278412 w 390176"/>
                  <a:gd name="connsiteY11" fmla="*/ 17339 h 390326"/>
                  <a:gd name="connsiteX12" fmla="*/ 258912 w 390176"/>
                  <a:gd name="connsiteY12" fmla="*/ 84127 h 390326"/>
                  <a:gd name="connsiteX13" fmla="*/ 10287 w 390176"/>
                  <a:gd name="connsiteY13" fmla="*/ 332752 h 390326"/>
                  <a:gd name="connsiteX14" fmla="*/ 1025 w 390176"/>
                  <a:gd name="connsiteY14" fmla="*/ 365414 h 390326"/>
                  <a:gd name="connsiteX15" fmla="*/ 24912 w 390176"/>
                  <a:gd name="connsiteY15" fmla="*/ 389302 h 390326"/>
                  <a:gd name="connsiteX16" fmla="*/ 57575 w 390176"/>
                  <a:gd name="connsiteY16" fmla="*/ 380039 h 390326"/>
                  <a:gd name="connsiteX17" fmla="*/ 306200 w 390176"/>
                  <a:gd name="connsiteY17" fmla="*/ 131414 h 390326"/>
                  <a:gd name="connsiteX18" fmla="*/ 372987 w 390176"/>
                  <a:gd name="connsiteY18" fmla="*/ 111914 h 390326"/>
                  <a:gd name="connsiteX19" fmla="*/ 385662 w 390176"/>
                  <a:gd name="connsiteY19" fmla="*/ 4317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176" h="390326">
                    <a:moveTo>
                      <a:pt x="41487" y="364439"/>
                    </a:moveTo>
                    <a:cubicBezTo>
                      <a:pt x="38075" y="367852"/>
                      <a:pt x="33687" y="368827"/>
                      <a:pt x="29300" y="366877"/>
                    </a:cubicBezTo>
                    <a:cubicBezTo>
                      <a:pt x="24912" y="364927"/>
                      <a:pt x="22475" y="361027"/>
                      <a:pt x="22475" y="356639"/>
                    </a:cubicBezTo>
                    <a:cubicBezTo>
                      <a:pt x="22475" y="352252"/>
                      <a:pt x="25400" y="347864"/>
                      <a:pt x="29300" y="346402"/>
                    </a:cubicBezTo>
                    <a:cubicBezTo>
                      <a:pt x="33687" y="344452"/>
                      <a:pt x="38075" y="345427"/>
                      <a:pt x="41487" y="348839"/>
                    </a:cubicBezTo>
                    <a:cubicBezTo>
                      <a:pt x="45875" y="352739"/>
                      <a:pt x="45875" y="360052"/>
                      <a:pt x="41487" y="364439"/>
                    </a:cubicBezTo>
                    <a:close/>
                    <a:moveTo>
                      <a:pt x="385662" y="43177"/>
                    </a:moveTo>
                    <a:lnTo>
                      <a:pt x="346175" y="82664"/>
                    </a:lnTo>
                    <a:lnTo>
                      <a:pt x="314975" y="74377"/>
                    </a:lnTo>
                    <a:lnTo>
                      <a:pt x="307175" y="43664"/>
                    </a:lnTo>
                    <a:lnTo>
                      <a:pt x="346662" y="4177"/>
                    </a:lnTo>
                    <a:cubicBezTo>
                      <a:pt x="323262" y="-4598"/>
                      <a:pt x="296937" y="764"/>
                      <a:pt x="278412" y="17339"/>
                    </a:cubicBezTo>
                    <a:cubicBezTo>
                      <a:pt x="259887" y="34402"/>
                      <a:pt x="252575" y="59752"/>
                      <a:pt x="258912" y="84127"/>
                    </a:cubicBezTo>
                    <a:lnTo>
                      <a:pt x="10287" y="332752"/>
                    </a:lnTo>
                    <a:cubicBezTo>
                      <a:pt x="1512" y="341039"/>
                      <a:pt x="-1900" y="353714"/>
                      <a:pt x="1025" y="365414"/>
                    </a:cubicBezTo>
                    <a:cubicBezTo>
                      <a:pt x="3950" y="377114"/>
                      <a:pt x="13212" y="386377"/>
                      <a:pt x="24912" y="389302"/>
                    </a:cubicBezTo>
                    <a:cubicBezTo>
                      <a:pt x="36612" y="392227"/>
                      <a:pt x="48800" y="388814"/>
                      <a:pt x="57575" y="380039"/>
                    </a:cubicBezTo>
                    <a:lnTo>
                      <a:pt x="306200" y="131414"/>
                    </a:lnTo>
                    <a:cubicBezTo>
                      <a:pt x="330575" y="137752"/>
                      <a:pt x="355925" y="130439"/>
                      <a:pt x="372987" y="111914"/>
                    </a:cubicBezTo>
                    <a:cubicBezTo>
                      <a:pt x="389562" y="93389"/>
                      <a:pt x="394925" y="66577"/>
                      <a:pt x="385662" y="43177"/>
                    </a:cubicBezTo>
                    <a:close/>
                  </a:path>
                </a:pathLst>
              </a:custGeom>
              <a:solidFill>
                <a:srgbClr val="FFFFFF"/>
              </a:solidFill>
              <a:ln w="4862" cap="flat">
                <a:noFill/>
                <a:prstDash val="solid"/>
                <a:miter/>
              </a:ln>
            </p:spPr>
            <p:txBody>
              <a:bodyPr rtlCol="0" anchor="ctr"/>
              <a:lstStyle/>
              <a:p>
                <a:endParaRPr lang="en-GB" dirty="0"/>
              </a:p>
            </p:txBody>
          </p:sp>
          <p:sp>
            <p:nvSpPr>
              <p:cNvPr id="80" name="Freeform: Shape 79">
                <a:extLst>
                  <a:ext uri="{FF2B5EF4-FFF2-40B4-BE49-F238E27FC236}">
                    <a16:creationId xmlns:a16="http://schemas.microsoft.com/office/drawing/2014/main" id="{B2424F0B-8C0C-4FDF-BFE5-CCB90DAFCEC0}"/>
                  </a:ext>
                </a:extLst>
              </p:cNvPr>
              <p:cNvSpPr/>
              <p:nvPr/>
            </p:nvSpPr>
            <p:spPr>
              <a:xfrm>
                <a:off x="2707907" y="4452527"/>
                <a:ext cx="182874" cy="183076"/>
              </a:xfrm>
              <a:custGeom>
                <a:avLst/>
                <a:gdLst>
                  <a:gd name="connsiteX0" fmla="*/ 176475 w 182874"/>
                  <a:gd name="connsiteY0" fmla="*/ 125775 h 183076"/>
                  <a:gd name="connsiteX1" fmla="*/ 50700 w 182874"/>
                  <a:gd name="connsiteY1" fmla="*/ 0 h 183076"/>
                  <a:gd name="connsiteX2" fmla="*/ 0 w 182874"/>
                  <a:gd name="connsiteY2" fmla="*/ 50700 h 183076"/>
                  <a:gd name="connsiteX3" fmla="*/ 121875 w 182874"/>
                  <a:gd name="connsiteY3" fmla="*/ 172575 h 183076"/>
                  <a:gd name="connsiteX4" fmla="*/ 126263 w 182874"/>
                  <a:gd name="connsiteY4" fmla="*/ 176963 h 183076"/>
                  <a:gd name="connsiteX5" fmla="*/ 126750 w 182874"/>
                  <a:gd name="connsiteY5" fmla="*/ 176475 h 183076"/>
                  <a:gd name="connsiteX6" fmla="*/ 172575 w 182874"/>
                  <a:gd name="connsiteY6" fmla="*/ 172575 h 183076"/>
                  <a:gd name="connsiteX7" fmla="*/ 176475 w 182874"/>
                  <a:gd name="connsiteY7" fmla="*/ 125775 h 183076"/>
                  <a:gd name="connsiteX8" fmla="*/ 176475 w 182874"/>
                  <a:gd name="connsiteY8" fmla="*/ 125775 h 1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4" h="183076">
                    <a:moveTo>
                      <a:pt x="176475" y="125775"/>
                    </a:moveTo>
                    <a:lnTo>
                      <a:pt x="50700" y="0"/>
                    </a:lnTo>
                    <a:lnTo>
                      <a:pt x="0" y="50700"/>
                    </a:lnTo>
                    <a:lnTo>
                      <a:pt x="121875" y="172575"/>
                    </a:lnTo>
                    <a:lnTo>
                      <a:pt x="126263" y="176963"/>
                    </a:lnTo>
                    <a:lnTo>
                      <a:pt x="126750" y="176475"/>
                    </a:lnTo>
                    <a:cubicBezTo>
                      <a:pt x="140888" y="186713"/>
                      <a:pt x="160388" y="184763"/>
                      <a:pt x="172575" y="172575"/>
                    </a:cubicBezTo>
                    <a:cubicBezTo>
                      <a:pt x="184763" y="159900"/>
                      <a:pt x="186225" y="140400"/>
                      <a:pt x="176475" y="125775"/>
                    </a:cubicBezTo>
                    <a:lnTo>
                      <a:pt x="176475" y="125775"/>
                    </a:lnTo>
                    <a:close/>
                  </a:path>
                </a:pathLst>
              </a:custGeom>
              <a:solidFill>
                <a:srgbClr val="FFFFFF"/>
              </a:solidFill>
              <a:ln w="4862"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60633964-F413-41F5-AF00-8F0D4BFBBD61}"/>
                  </a:ext>
                </a:extLst>
              </p:cNvPr>
              <p:cNvSpPr/>
              <p:nvPr/>
            </p:nvSpPr>
            <p:spPr>
              <a:xfrm>
                <a:off x="2500720" y="4245340"/>
                <a:ext cx="164287" cy="164287"/>
              </a:xfrm>
              <a:custGeom>
                <a:avLst/>
                <a:gdLst>
                  <a:gd name="connsiteX0" fmla="*/ 71175 w 164287"/>
                  <a:gd name="connsiteY0" fmla="*/ 57525 h 164287"/>
                  <a:gd name="connsiteX1" fmla="*/ 71663 w 164287"/>
                  <a:gd name="connsiteY1" fmla="*/ 57038 h 164287"/>
                  <a:gd name="connsiteX2" fmla="*/ 58988 w 164287"/>
                  <a:gd name="connsiteY2" fmla="*/ 33638 h 164287"/>
                  <a:gd name="connsiteX3" fmla="*/ 17063 w 164287"/>
                  <a:gd name="connsiteY3" fmla="*/ 0 h 164287"/>
                  <a:gd name="connsiteX4" fmla="*/ 0 w 164287"/>
                  <a:gd name="connsiteY4" fmla="*/ 17063 h 164287"/>
                  <a:gd name="connsiteX5" fmla="*/ 33638 w 164287"/>
                  <a:gd name="connsiteY5" fmla="*/ 58988 h 164287"/>
                  <a:gd name="connsiteX6" fmla="*/ 57038 w 164287"/>
                  <a:gd name="connsiteY6" fmla="*/ 71663 h 164287"/>
                  <a:gd name="connsiteX7" fmla="*/ 57525 w 164287"/>
                  <a:gd name="connsiteY7" fmla="*/ 71175 h 164287"/>
                  <a:gd name="connsiteX8" fmla="*/ 150638 w 164287"/>
                  <a:gd name="connsiteY8" fmla="*/ 164288 h 164287"/>
                  <a:gd name="connsiteX9" fmla="*/ 164288 w 164287"/>
                  <a:gd name="connsiteY9" fmla="*/ 150638 h 16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87" h="164287">
                    <a:moveTo>
                      <a:pt x="71175" y="57525"/>
                    </a:moveTo>
                    <a:lnTo>
                      <a:pt x="71663" y="57038"/>
                    </a:lnTo>
                    <a:lnTo>
                      <a:pt x="58988" y="33638"/>
                    </a:lnTo>
                    <a:lnTo>
                      <a:pt x="17063" y="0"/>
                    </a:lnTo>
                    <a:lnTo>
                      <a:pt x="0" y="17063"/>
                    </a:lnTo>
                    <a:lnTo>
                      <a:pt x="33638" y="58988"/>
                    </a:lnTo>
                    <a:lnTo>
                      <a:pt x="57038" y="71663"/>
                    </a:lnTo>
                    <a:lnTo>
                      <a:pt x="57525" y="71175"/>
                    </a:lnTo>
                    <a:lnTo>
                      <a:pt x="150638" y="164288"/>
                    </a:lnTo>
                    <a:lnTo>
                      <a:pt x="164288" y="150638"/>
                    </a:lnTo>
                    <a:close/>
                  </a:path>
                </a:pathLst>
              </a:custGeom>
              <a:solidFill>
                <a:srgbClr val="FFC000"/>
              </a:solidFill>
              <a:ln w="4862" cap="flat">
                <a:noFill/>
                <a:prstDash val="solid"/>
                <a:miter/>
              </a:ln>
            </p:spPr>
            <p:txBody>
              <a:bodyPr rtlCol="0" anchor="ctr"/>
              <a:lstStyle/>
              <a:p>
                <a:endParaRPr lang="en-GB"/>
              </a:p>
            </p:txBody>
          </p:sp>
        </p:grpSp>
        <p:pic>
          <p:nvPicPr>
            <p:cNvPr id="76" name="Graphic 75">
              <a:extLst>
                <a:ext uri="{FF2B5EF4-FFF2-40B4-BE49-F238E27FC236}">
                  <a16:creationId xmlns:a16="http://schemas.microsoft.com/office/drawing/2014/main" id="{8CA4E1FB-3F8F-44E8-952D-8A943B8D423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087016" y="4147401"/>
              <a:ext cx="508761" cy="595250"/>
            </a:xfrm>
            <a:prstGeom prst="rect">
              <a:avLst/>
            </a:prstGeom>
          </p:spPr>
        </p:pic>
        <p:pic>
          <p:nvPicPr>
            <p:cNvPr id="77" name="Graphic 76">
              <a:extLst>
                <a:ext uri="{FF2B5EF4-FFF2-40B4-BE49-F238E27FC236}">
                  <a16:creationId xmlns:a16="http://schemas.microsoft.com/office/drawing/2014/main" id="{059CD852-CB2E-4A52-8346-719A416763F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670797" y="4141941"/>
              <a:ext cx="708093" cy="606171"/>
            </a:xfrm>
            <a:prstGeom prst="rect">
              <a:avLst/>
            </a:prstGeom>
          </p:spPr>
        </p:pic>
        <p:pic>
          <p:nvPicPr>
            <p:cNvPr id="78" name="Graphic 77">
              <a:extLst>
                <a:ext uri="{FF2B5EF4-FFF2-40B4-BE49-F238E27FC236}">
                  <a16:creationId xmlns:a16="http://schemas.microsoft.com/office/drawing/2014/main" id="{B1FAD763-4D85-4664-B121-F9B62AF491C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7474981" y="4142516"/>
              <a:ext cx="406917" cy="605021"/>
            </a:xfrm>
            <a:prstGeom prst="rect">
              <a:avLst/>
            </a:prstGeom>
          </p:spPr>
        </p:pic>
      </p:grpSp>
    </p:spTree>
    <p:extLst>
      <p:ext uri="{BB962C8B-B14F-4D97-AF65-F5344CB8AC3E}">
        <p14:creationId xmlns:p14="http://schemas.microsoft.com/office/powerpoint/2010/main" val="94081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4">
              <a:alpha val="89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key drivers</a:t>
            </a: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top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5"/>
              </a:rPr>
              <a:t>sector</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challenge in the next two decades is the transition to net zero.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Achieving carbon neutrality demands </a:t>
            </a:r>
            <a:r>
              <a:rPr lang="en-GB" sz="1200" dirty="0">
                <a:solidFill>
                  <a:srgbClr val="FFFFFF"/>
                </a:solidFill>
                <a:latin typeface="Trebuchet MS" panose="020B0603020202020204" pitchFamily="34" charset="0"/>
                <a:hlinkClick r:id="rId6"/>
              </a:rPr>
              <a:t>smart buildings</a:t>
            </a:r>
            <a:r>
              <a:rPr lang="en-GB" sz="1200" dirty="0">
                <a:solidFill>
                  <a:srgbClr val="FFFFFF"/>
                </a:solidFill>
                <a:latin typeface="Trebuchet MS" panose="020B0603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Tarmac orders UKs first battery </a:t>
            </a:r>
            <a:r>
              <a:rPr lang="en-GB" sz="1200" dirty="0">
                <a:solidFill>
                  <a:srgbClr val="FFFFFF"/>
                </a:solidFill>
                <a:latin typeface="Trebuchet MS" panose="020B0603020202020204" pitchFamily="34" charset="0"/>
                <a:hlinkClick r:id="rId7"/>
              </a:rPr>
              <a:t>electric mixer truck</a:t>
            </a:r>
            <a:r>
              <a:rPr lang="en-GB" sz="1200" dirty="0">
                <a:solidFill>
                  <a:srgbClr val="FFFFFF"/>
                </a:solidFill>
                <a:latin typeface="Trebuchet MS" panose="020B0603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Proposed legislation for </a:t>
            </a:r>
            <a:r>
              <a:rPr lang="en-GB" sz="1200" dirty="0">
                <a:solidFill>
                  <a:srgbClr val="FFFFFF"/>
                </a:solidFill>
                <a:latin typeface="Trebuchet MS" panose="020B0603020202020204" pitchFamily="34" charset="0"/>
                <a:hlinkClick r:id="rId8"/>
              </a:rPr>
              <a:t>Heat Network Zoning </a:t>
            </a:r>
            <a:r>
              <a:rPr lang="en-GB" sz="1200" dirty="0">
                <a:solidFill>
                  <a:srgbClr val="FFFFFF"/>
                </a:solidFill>
                <a:latin typeface="Trebuchet MS" panose="020B0603020202020204" pitchFamily="34" charset="0"/>
              </a:rPr>
              <a:t>from the Department for Business, Energy and Industrial Strategy (BEIS) changes the way that energy systems are </a:t>
            </a:r>
            <a:r>
              <a:rPr lang="en-GB" sz="1200" dirty="0" err="1">
                <a:solidFill>
                  <a:srgbClr val="FFFFFF"/>
                </a:solidFill>
                <a:latin typeface="Trebuchet MS" panose="020B0603020202020204" pitchFamily="34" charset="0"/>
              </a:rPr>
              <a:t>developedand</a:t>
            </a:r>
            <a:r>
              <a:rPr lang="en-GB" sz="1200" dirty="0">
                <a:solidFill>
                  <a:srgbClr val="FFFFFF"/>
                </a:solidFill>
                <a:latin typeface="Trebuchet MS" panose="020B0603020202020204" pitchFamily="34" charset="0"/>
              </a:rPr>
              <a:t> represents a huge opportunity for the industry worth £60bn-£80bn over 15 years. </a:t>
            </a: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Productivity has averaged around 1% annually over the past two decades.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More than half of construction firms are plagued by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9"/>
              </a:rPr>
              <a:t>inefficient workflows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While 61 per cent of the companies surveyed used multiple software platforms to manage their day-to-day operations, fewer than 40 per cent of them automate workflows in critical areas of business. 70 per cent of construction firms identify a lack of visibility into materials availability and delivery status as their primary challenge each day.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Inflation is having a significant impact. Construction companies will need to take action to protect profitability. </a:t>
            </a: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Construction costs have been </a:t>
            </a:r>
            <a:r>
              <a:rPr lang="en-GB" sz="1200" dirty="0">
                <a:solidFill>
                  <a:srgbClr val="FFFFFF"/>
                </a:solidFill>
                <a:latin typeface="Trebuchet MS" panose="020B0603020202020204" pitchFamily="34" charset="0"/>
                <a:hlinkClick r:id="rId10"/>
              </a:rPr>
              <a:t>predicted to increa</a:t>
            </a:r>
            <a:r>
              <a:rPr lang="en-GB" sz="1200" dirty="0">
                <a:solidFill>
                  <a:srgbClr val="128FCF"/>
                </a:solidFill>
                <a:latin typeface="Trebuchet MS" panose="020B0603020202020204" pitchFamily="34" charset="0"/>
              </a:rPr>
              <a:t>se</a:t>
            </a:r>
            <a:r>
              <a:rPr lang="en-GB" sz="1200" dirty="0">
                <a:solidFill>
                  <a:srgbClr val="FFFFFF"/>
                </a:solidFill>
                <a:latin typeface="Trebuchet MS" panose="020B0603020202020204" pitchFamily="34" charset="0"/>
              </a:rPr>
              <a:t> by 14.1% by the end of the year. The increase has been forecast due to a number of issues, including a lack of workers, general inflation, supply chain problems and ongoing issues around the Covid-19 pandemic and the war in Ukraine.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hlinkClick r:id="rId11"/>
              </a:rPr>
              <a:t>Rising labour costs </a:t>
            </a:r>
            <a:r>
              <a:rPr lang="en-GB" sz="1200" dirty="0">
                <a:solidFill>
                  <a:srgbClr val="FFFFFF"/>
                </a:solidFill>
                <a:latin typeface="Trebuchet MS" panose="020B0603020202020204" pitchFamily="34" charset="0"/>
              </a:rPr>
              <a:t>eat away at construction firms profits.</a:t>
            </a:r>
          </a:p>
        </p:txBody>
      </p:sp>
      <p:sp>
        <p:nvSpPr>
          <p:cNvPr id="40" name="TextBox 39">
            <a:extLst>
              <a:ext uri="{FF2B5EF4-FFF2-40B4-BE49-F238E27FC236}">
                <a16:creationId xmlns:a16="http://schemas.microsoft.com/office/drawing/2014/main" id="{02F73CFE-74DE-4252-AFF5-A22C1A0C7518}"/>
              </a:ext>
            </a:extLst>
          </p:cNvPr>
          <p:cNvSpPr txBox="1"/>
          <p:nvPr/>
        </p:nvSpPr>
        <p:spPr>
          <a:xfrm>
            <a:off x="5497398" y="1312116"/>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Sustainability</a:t>
            </a:r>
          </a:p>
        </p:txBody>
      </p:sp>
      <p:grpSp>
        <p:nvGrpSpPr>
          <p:cNvPr id="3" name="Graphic 40">
            <a:extLst>
              <a:ext uri="{FF2B5EF4-FFF2-40B4-BE49-F238E27FC236}">
                <a16:creationId xmlns:a16="http://schemas.microsoft.com/office/drawing/2014/main" id="{6159E28F-2B48-4312-93A8-A2CDBFD2A754}"/>
              </a:ext>
            </a:extLst>
          </p:cNvPr>
          <p:cNvGrpSpPr/>
          <p:nvPr/>
        </p:nvGrpSpPr>
        <p:grpSpPr>
          <a:xfrm>
            <a:off x="5081034" y="1162934"/>
            <a:ext cx="513808" cy="513808"/>
            <a:chOff x="5169561" y="1138730"/>
            <a:chExt cx="513808" cy="513808"/>
          </a:xfrm>
          <a:noFill/>
        </p:grpSpPr>
        <p:sp>
          <p:nvSpPr>
            <p:cNvPr id="4" name="Freeform: Shape 3">
              <a:extLst>
                <a:ext uri="{FF2B5EF4-FFF2-40B4-BE49-F238E27FC236}">
                  <a16:creationId xmlns:a16="http://schemas.microsoft.com/office/drawing/2014/main" id="{32035B9B-B1AE-40B9-9BC7-09ED00DDCE1F}"/>
                </a:ext>
              </a:extLst>
            </p:cNvPr>
            <p:cNvSpPr/>
            <p:nvPr/>
          </p:nvSpPr>
          <p:spPr>
            <a:xfrm>
              <a:off x="5169561" y="1138730"/>
              <a:ext cx="513808" cy="513808"/>
            </a:xfrm>
            <a:custGeom>
              <a:avLst/>
              <a:gdLst>
                <a:gd name="connsiteX0" fmla="*/ 256904 w 513808"/>
                <a:gd name="connsiteY0" fmla="*/ 0 h 513808"/>
                <a:gd name="connsiteX1" fmla="*/ 513809 w 513808"/>
                <a:gd name="connsiteY1" fmla="*/ 256904 h 513808"/>
                <a:gd name="connsiteX2" fmla="*/ 256904 w 513808"/>
                <a:gd name="connsiteY2" fmla="*/ 513809 h 513808"/>
                <a:gd name="connsiteX3" fmla="*/ 0 w 513808"/>
                <a:gd name="connsiteY3" fmla="*/ 256904 h 513808"/>
              </a:gdLst>
              <a:ahLst/>
              <a:cxnLst>
                <a:cxn ang="0">
                  <a:pos x="connsiteX0" y="connsiteY0"/>
                </a:cxn>
                <a:cxn ang="0">
                  <a:pos x="connsiteX1" y="connsiteY1"/>
                </a:cxn>
                <a:cxn ang="0">
                  <a:pos x="connsiteX2" y="connsiteY2"/>
                </a:cxn>
                <a:cxn ang="0">
                  <a:pos x="connsiteX3" y="connsiteY3"/>
                </a:cxn>
              </a:cxnLst>
              <a:rect l="l" t="t" r="r" b="b"/>
              <a:pathLst>
                <a:path w="513808" h="513808">
                  <a:moveTo>
                    <a:pt x="256904" y="0"/>
                  </a:moveTo>
                  <a:cubicBezTo>
                    <a:pt x="398789" y="0"/>
                    <a:pt x="513809" y="115020"/>
                    <a:pt x="513809" y="256904"/>
                  </a:cubicBezTo>
                  <a:cubicBezTo>
                    <a:pt x="513809" y="398789"/>
                    <a:pt x="398789" y="513809"/>
                    <a:pt x="256904" y="513809"/>
                  </a:cubicBezTo>
                  <a:cubicBezTo>
                    <a:pt x="115020" y="513809"/>
                    <a:pt x="0" y="398789"/>
                    <a:pt x="0" y="256904"/>
                  </a:cubicBezTo>
                </a:path>
              </a:pathLst>
            </a:custGeom>
            <a:noFill/>
            <a:ln w="31151" cap="rnd">
              <a:solidFill>
                <a:srgbClr val="FBBD57"/>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6515A18D-261B-4842-A15F-EEE518F38154}"/>
                </a:ext>
              </a:extLst>
            </p:cNvPr>
            <p:cNvSpPr/>
            <p:nvPr/>
          </p:nvSpPr>
          <p:spPr>
            <a:xfrm>
              <a:off x="5317761" y="1233941"/>
              <a:ext cx="217408" cy="256949"/>
            </a:xfrm>
            <a:custGeom>
              <a:avLst/>
              <a:gdLst>
                <a:gd name="connsiteX0" fmla="*/ 217408 w 217408"/>
                <a:gd name="connsiteY0" fmla="*/ 150345 h 256949"/>
                <a:gd name="connsiteX1" fmla="*/ 108704 w 217408"/>
                <a:gd name="connsiteY1" fmla="*/ 256949 h 256949"/>
                <a:gd name="connsiteX2" fmla="*/ 0 w 217408"/>
                <a:gd name="connsiteY2" fmla="*/ 150345 h 256949"/>
                <a:gd name="connsiteX3" fmla="*/ 108704 w 217408"/>
                <a:gd name="connsiteY3" fmla="*/ 0 h 256949"/>
                <a:gd name="connsiteX4" fmla="*/ 217408 w 217408"/>
                <a:gd name="connsiteY4" fmla="*/ 150345 h 256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8" h="256949">
                  <a:moveTo>
                    <a:pt x="217408" y="150345"/>
                  </a:moveTo>
                  <a:cubicBezTo>
                    <a:pt x="217408" y="221295"/>
                    <a:pt x="168753" y="256949"/>
                    <a:pt x="108704" y="256949"/>
                  </a:cubicBezTo>
                  <a:cubicBezTo>
                    <a:pt x="48655" y="256949"/>
                    <a:pt x="0" y="221206"/>
                    <a:pt x="0" y="150345"/>
                  </a:cubicBezTo>
                  <a:cubicBezTo>
                    <a:pt x="0" y="79484"/>
                    <a:pt x="108704" y="0"/>
                    <a:pt x="108704" y="0"/>
                  </a:cubicBezTo>
                  <a:cubicBezTo>
                    <a:pt x="108704" y="0"/>
                    <a:pt x="217408" y="79395"/>
                    <a:pt x="217408" y="150345"/>
                  </a:cubicBezTo>
                  <a:close/>
                </a:path>
              </a:pathLst>
            </a:custGeom>
            <a:noFill/>
            <a:ln w="31151" cap="rnd">
              <a:solidFill>
                <a:srgbClr val="FFFFFF"/>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430FED05-0F3D-4B09-B712-BC33EE416CB0}"/>
                </a:ext>
              </a:extLst>
            </p:cNvPr>
            <p:cNvSpPr/>
            <p:nvPr/>
          </p:nvSpPr>
          <p:spPr>
            <a:xfrm>
              <a:off x="5426466" y="1359489"/>
              <a:ext cx="4467" cy="219105"/>
            </a:xfrm>
            <a:custGeom>
              <a:avLst/>
              <a:gdLst>
                <a:gd name="connsiteX0" fmla="*/ 0 w 4467"/>
                <a:gd name="connsiteY0" fmla="*/ 0 h 219105"/>
                <a:gd name="connsiteX1" fmla="*/ 0 w 4467"/>
                <a:gd name="connsiteY1" fmla="*/ 219106 h 219105"/>
              </a:gdLst>
              <a:ahLst/>
              <a:cxnLst>
                <a:cxn ang="0">
                  <a:pos x="connsiteX0" y="connsiteY0"/>
                </a:cxn>
                <a:cxn ang="0">
                  <a:pos x="connsiteX1" y="connsiteY1"/>
                </a:cxn>
              </a:cxnLst>
              <a:rect l="l" t="t" r="r" b="b"/>
              <a:pathLst>
                <a:path w="4467" h="219105">
                  <a:moveTo>
                    <a:pt x="0" y="0"/>
                  </a:moveTo>
                  <a:lnTo>
                    <a:pt x="0" y="219106"/>
                  </a:lnTo>
                </a:path>
              </a:pathLst>
            </a:custGeom>
            <a:ln w="31151" cap="rnd">
              <a:solidFill>
                <a:srgbClr val="FFFFFF"/>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D55C928F-3AD0-4390-9631-6640557BBCEB}"/>
                </a:ext>
              </a:extLst>
            </p:cNvPr>
            <p:cNvSpPr/>
            <p:nvPr/>
          </p:nvSpPr>
          <p:spPr>
            <a:xfrm>
              <a:off x="5426466" y="1383214"/>
              <a:ext cx="57948" cy="45081"/>
            </a:xfrm>
            <a:custGeom>
              <a:avLst/>
              <a:gdLst>
                <a:gd name="connsiteX0" fmla="*/ 0 w 57948"/>
                <a:gd name="connsiteY0" fmla="*/ 45081 h 45081"/>
                <a:gd name="connsiteX1" fmla="*/ 57949 w 57948"/>
                <a:gd name="connsiteY1" fmla="*/ 0 h 45081"/>
              </a:gdLst>
              <a:ahLst/>
              <a:cxnLst>
                <a:cxn ang="0">
                  <a:pos x="connsiteX0" y="connsiteY0"/>
                </a:cxn>
                <a:cxn ang="0">
                  <a:pos x="connsiteX1" y="connsiteY1"/>
                </a:cxn>
              </a:cxnLst>
              <a:rect l="l" t="t" r="r" b="b"/>
              <a:pathLst>
                <a:path w="57948" h="45081">
                  <a:moveTo>
                    <a:pt x="0" y="45081"/>
                  </a:moveTo>
                  <a:lnTo>
                    <a:pt x="57949" y="0"/>
                  </a:lnTo>
                </a:path>
              </a:pathLst>
            </a:custGeom>
            <a:ln w="31151" cap="rnd">
              <a:solidFill>
                <a:srgbClr val="FFFFFF"/>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3F62A26F-B633-4D10-9719-06661546CED4}"/>
                </a:ext>
              </a:extLst>
            </p:cNvPr>
            <p:cNvSpPr/>
            <p:nvPr/>
          </p:nvSpPr>
          <p:spPr>
            <a:xfrm>
              <a:off x="5368517" y="1383214"/>
              <a:ext cx="57948" cy="45081"/>
            </a:xfrm>
            <a:custGeom>
              <a:avLst/>
              <a:gdLst>
                <a:gd name="connsiteX0" fmla="*/ 57949 w 57948"/>
                <a:gd name="connsiteY0" fmla="*/ 45081 h 45081"/>
                <a:gd name="connsiteX1" fmla="*/ 0 w 57948"/>
                <a:gd name="connsiteY1" fmla="*/ 0 h 45081"/>
              </a:gdLst>
              <a:ahLst/>
              <a:cxnLst>
                <a:cxn ang="0">
                  <a:pos x="connsiteX0" y="connsiteY0"/>
                </a:cxn>
                <a:cxn ang="0">
                  <a:pos x="connsiteX1" y="connsiteY1"/>
                </a:cxn>
              </a:cxnLst>
              <a:rect l="l" t="t" r="r" b="b"/>
              <a:pathLst>
                <a:path w="57948" h="45081">
                  <a:moveTo>
                    <a:pt x="57949" y="45081"/>
                  </a:moveTo>
                  <a:lnTo>
                    <a:pt x="0" y="0"/>
                  </a:lnTo>
                </a:path>
              </a:pathLst>
            </a:custGeom>
            <a:ln w="31151" cap="rnd">
              <a:solidFill>
                <a:srgbClr val="FFFFFF"/>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63" name="TextBox 62">
            <a:extLst>
              <a:ext uri="{FF2B5EF4-FFF2-40B4-BE49-F238E27FC236}">
                <a16:creationId xmlns:a16="http://schemas.microsoft.com/office/drawing/2014/main" id="{0C071807-21D0-402B-B7AF-0338748454A8}"/>
              </a:ext>
            </a:extLst>
          </p:cNvPr>
          <p:cNvSpPr txBox="1"/>
          <p:nvPr/>
        </p:nvSpPr>
        <p:spPr>
          <a:xfrm>
            <a:off x="3254480" y="1336646"/>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Skills</a:t>
            </a:r>
          </a:p>
        </p:txBody>
      </p:sp>
      <p:sp>
        <p:nvSpPr>
          <p:cNvPr id="64" name="TextBox 63">
            <a:extLst>
              <a:ext uri="{FF2B5EF4-FFF2-40B4-BE49-F238E27FC236}">
                <a16:creationId xmlns:a16="http://schemas.microsoft.com/office/drawing/2014/main" id="{3A58D6A9-3DCF-45C6-B7D9-216D366CD84B}"/>
              </a:ext>
            </a:extLst>
          </p:cNvPr>
          <p:cNvSpPr txBox="1"/>
          <p:nvPr/>
        </p:nvSpPr>
        <p:spPr>
          <a:xfrm>
            <a:off x="1084354" y="131254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Demand</a:t>
            </a:r>
          </a:p>
        </p:txBody>
      </p:sp>
      <p:sp>
        <p:nvSpPr>
          <p:cNvPr id="66" name="TextBox 65">
            <a:extLst>
              <a:ext uri="{FF2B5EF4-FFF2-40B4-BE49-F238E27FC236}">
                <a16:creationId xmlns:a16="http://schemas.microsoft.com/office/drawing/2014/main" id="{7EBF373A-D381-4790-955B-7B8F6F26EB28}"/>
              </a:ext>
            </a:extLst>
          </p:cNvPr>
          <p:cNvSpPr txBox="1"/>
          <p:nvPr/>
        </p:nvSpPr>
        <p:spPr>
          <a:xfrm>
            <a:off x="7866611" y="1301997"/>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Productivity</a:t>
            </a:r>
          </a:p>
        </p:txBody>
      </p:sp>
      <p:grpSp>
        <p:nvGrpSpPr>
          <p:cNvPr id="73" name="Graphic 66">
            <a:extLst>
              <a:ext uri="{FF2B5EF4-FFF2-40B4-BE49-F238E27FC236}">
                <a16:creationId xmlns:a16="http://schemas.microsoft.com/office/drawing/2014/main" id="{EA092742-51CB-4D9A-AE6A-CF7D893C6961}"/>
              </a:ext>
            </a:extLst>
          </p:cNvPr>
          <p:cNvGrpSpPr/>
          <p:nvPr/>
        </p:nvGrpSpPr>
        <p:grpSpPr>
          <a:xfrm>
            <a:off x="9697782" y="1089393"/>
            <a:ext cx="368618" cy="568597"/>
            <a:chOff x="9697782" y="1089393"/>
            <a:chExt cx="368618" cy="568597"/>
          </a:xfrm>
        </p:grpSpPr>
        <p:sp>
          <p:nvSpPr>
            <p:cNvPr id="74" name="Freeform: Shape 73">
              <a:extLst>
                <a:ext uri="{FF2B5EF4-FFF2-40B4-BE49-F238E27FC236}">
                  <a16:creationId xmlns:a16="http://schemas.microsoft.com/office/drawing/2014/main" id="{D24D740C-93C7-4A77-9E07-AD5220F116B8}"/>
                </a:ext>
              </a:extLst>
            </p:cNvPr>
            <p:cNvSpPr/>
            <p:nvPr/>
          </p:nvSpPr>
          <p:spPr>
            <a:xfrm>
              <a:off x="10018528" y="1171310"/>
              <a:ext cx="4787" cy="163833"/>
            </a:xfrm>
            <a:custGeom>
              <a:avLst/>
              <a:gdLst>
                <a:gd name="connsiteX0" fmla="*/ 0 w 4787"/>
                <a:gd name="connsiteY0" fmla="*/ 0 h 163833"/>
                <a:gd name="connsiteX1" fmla="*/ 0 w 4787"/>
                <a:gd name="connsiteY1" fmla="*/ 163833 h 163833"/>
              </a:gdLst>
              <a:ahLst/>
              <a:cxnLst>
                <a:cxn ang="0">
                  <a:pos x="connsiteX0" y="connsiteY0"/>
                </a:cxn>
                <a:cxn ang="0">
                  <a:pos x="connsiteX1" y="connsiteY1"/>
                </a:cxn>
              </a:cxnLst>
              <a:rect l="l" t="t" r="r" b="b"/>
              <a:pathLst>
                <a:path w="4787" h="163833">
                  <a:moveTo>
                    <a:pt x="0" y="0"/>
                  </a:moveTo>
                  <a:lnTo>
                    <a:pt x="0" y="163833"/>
                  </a:lnTo>
                </a:path>
              </a:pathLst>
            </a:custGeom>
            <a:ln w="37652" cap="rnd">
              <a:solidFill>
                <a:srgbClr val="FBBD57"/>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5" name="Freeform: Shape 74">
              <a:extLst>
                <a:ext uri="{FF2B5EF4-FFF2-40B4-BE49-F238E27FC236}">
                  <a16:creationId xmlns:a16="http://schemas.microsoft.com/office/drawing/2014/main" id="{164FEF6B-6CB2-4C17-9CD2-9B666D8FBC5C}"/>
                </a:ext>
              </a:extLst>
            </p:cNvPr>
            <p:cNvSpPr/>
            <p:nvPr/>
          </p:nvSpPr>
          <p:spPr>
            <a:xfrm>
              <a:off x="9745654" y="1171310"/>
              <a:ext cx="4787" cy="163833"/>
            </a:xfrm>
            <a:custGeom>
              <a:avLst/>
              <a:gdLst>
                <a:gd name="connsiteX0" fmla="*/ 0 w 4787"/>
                <a:gd name="connsiteY0" fmla="*/ 0 h 163833"/>
                <a:gd name="connsiteX1" fmla="*/ 0 w 4787"/>
                <a:gd name="connsiteY1" fmla="*/ 163833 h 163833"/>
              </a:gdLst>
              <a:ahLst/>
              <a:cxnLst>
                <a:cxn ang="0">
                  <a:pos x="connsiteX0" y="connsiteY0"/>
                </a:cxn>
                <a:cxn ang="0">
                  <a:pos x="connsiteX1" y="connsiteY1"/>
                </a:cxn>
              </a:cxnLst>
              <a:rect l="l" t="t" r="r" b="b"/>
              <a:pathLst>
                <a:path w="4787" h="163833">
                  <a:moveTo>
                    <a:pt x="0" y="0"/>
                  </a:moveTo>
                  <a:lnTo>
                    <a:pt x="0" y="163833"/>
                  </a:lnTo>
                </a:path>
              </a:pathLst>
            </a:custGeom>
            <a:ln w="37652" cap="rnd">
              <a:solidFill>
                <a:srgbClr val="FBBD57"/>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6" name="Freeform: Shape 75">
              <a:extLst>
                <a:ext uri="{FF2B5EF4-FFF2-40B4-BE49-F238E27FC236}">
                  <a16:creationId xmlns:a16="http://schemas.microsoft.com/office/drawing/2014/main" id="{8BC86678-500C-41A0-B8B0-3FA129F3D197}"/>
                </a:ext>
              </a:extLst>
            </p:cNvPr>
            <p:cNvSpPr/>
            <p:nvPr/>
          </p:nvSpPr>
          <p:spPr>
            <a:xfrm>
              <a:off x="9697782" y="1286957"/>
              <a:ext cx="368618" cy="371034"/>
            </a:xfrm>
            <a:custGeom>
              <a:avLst/>
              <a:gdLst>
                <a:gd name="connsiteX0" fmla="*/ 368619 w 368618"/>
                <a:gd name="connsiteY0" fmla="*/ 185517 h 371034"/>
                <a:gd name="connsiteX1" fmla="*/ 184309 w 368618"/>
                <a:gd name="connsiteY1" fmla="*/ 371034 h 371034"/>
                <a:gd name="connsiteX2" fmla="*/ 0 w 368618"/>
                <a:gd name="connsiteY2" fmla="*/ 185517 h 371034"/>
                <a:gd name="connsiteX3" fmla="*/ 184309 w 368618"/>
                <a:gd name="connsiteY3" fmla="*/ 0 h 371034"/>
                <a:gd name="connsiteX4" fmla="*/ 368619 w 368618"/>
                <a:gd name="connsiteY4" fmla="*/ 185517 h 37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18" h="371034">
                  <a:moveTo>
                    <a:pt x="368619" y="185517"/>
                  </a:moveTo>
                  <a:cubicBezTo>
                    <a:pt x="368619" y="287975"/>
                    <a:pt x="286101" y="371034"/>
                    <a:pt x="184309" y="371034"/>
                  </a:cubicBezTo>
                  <a:cubicBezTo>
                    <a:pt x="82518" y="371034"/>
                    <a:pt x="0" y="287975"/>
                    <a:pt x="0" y="185517"/>
                  </a:cubicBezTo>
                  <a:cubicBezTo>
                    <a:pt x="0" y="83059"/>
                    <a:pt x="82518" y="0"/>
                    <a:pt x="184309" y="0"/>
                  </a:cubicBezTo>
                  <a:cubicBezTo>
                    <a:pt x="286101" y="0"/>
                    <a:pt x="368619" y="83059"/>
                    <a:pt x="368619" y="185517"/>
                  </a:cubicBezTo>
                  <a:close/>
                </a:path>
              </a:pathLst>
            </a:custGeom>
            <a:noFill/>
            <a:ln w="37652" cap="flat">
              <a:solidFill>
                <a:srgbClr val="FFFFFF"/>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7" name="Freeform: Shape 76">
              <a:extLst>
                <a:ext uri="{FF2B5EF4-FFF2-40B4-BE49-F238E27FC236}">
                  <a16:creationId xmlns:a16="http://schemas.microsoft.com/office/drawing/2014/main" id="{485BCAE5-6F25-4142-B8A4-B48195953DF8}"/>
                </a:ext>
              </a:extLst>
            </p:cNvPr>
            <p:cNvSpPr/>
            <p:nvPr/>
          </p:nvSpPr>
          <p:spPr>
            <a:xfrm>
              <a:off x="9884485" y="1089393"/>
              <a:ext cx="4787" cy="101191"/>
            </a:xfrm>
            <a:custGeom>
              <a:avLst/>
              <a:gdLst>
                <a:gd name="connsiteX0" fmla="*/ 0 w 4787"/>
                <a:gd name="connsiteY0" fmla="*/ 0 h 101191"/>
                <a:gd name="connsiteX1" fmla="*/ 0 w 4787"/>
                <a:gd name="connsiteY1" fmla="*/ 101191 h 101191"/>
              </a:gdLst>
              <a:ahLst/>
              <a:cxnLst>
                <a:cxn ang="0">
                  <a:pos x="connsiteX0" y="connsiteY0"/>
                </a:cxn>
                <a:cxn ang="0">
                  <a:pos x="connsiteX1" y="connsiteY1"/>
                </a:cxn>
              </a:cxnLst>
              <a:rect l="l" t="t" r="r" b="b"/>
              <a:pathLst>
                <a:path w="4787" h="101191">
                  <a:moveTo>
                    <a:pt x="0" y="0"/>
                  </a:moveTo>
                  <a:lnTo>
                    <a:pt x="0" y="101191"/>
                  </a:lnTo>
                </a:path>
              </a:pathLst>
            </a:custGeom>
            <a:ln w="37652" cap="rnd">
              <a:solidFill>
                <a:srgbClr val="FBBD57"/>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8" name="Freeform: Shape 77">
              <a:extLst>
                <a:ext uri="{FF2B5EF4-FFF2-40B4-BE49-F238E27FC236}">
                  <a16:creationId xmlns:a16="http://schemas.microsoft.com/office/drawing/2014/main" id="{D330AD6F-0C6D-4C10-8F2C-1097CF55B7E0}"/>
                </a:ext>
              </a:extLst>
            </p:cNvPr>
            <p:cNvSpPr/>
            <p:nvPr/>
          </p:nvSpPr>
          <p:spPr>
            <a:xfrm>
              <a:off x="9825122" y="1364874"/>
              <a:ext cx="114419" cy="225368"/>
            </a:xfrm>
            <a:custGeom>
              <a:avLst/>
              <a:gdLst>
                <a:gd name="connsiteX0" fmla="*/ 64533 w 114419"/>
                <a:gd name="connsiteY0" fmla="*/ 8818 h 225368"/>
                <a:gd name="connsiteX1" fmla="*/ 64533 w 114419"/>
                <a:gd name="connsiteY1" fmla="*/ 20624 h 225368"/>
                <a:gd name="connsiteX2" fmla="*/ 84495 w 114419"/>
                <a:gd name="connsiteY2" fmla="*/ 25442 h 225368"/>
                <a:gd name="connsiteX3" fmla="*/ 98857 w 114419"/>
                <a:gd name="connsiteY3" fmla="*/ 36381 h 225368"/>
                <a:gd name="connsiteX4" fmla="*/ 106421 w 114419"/>
                <a:gd name="connsiteY4" fmla="*/ 47849 h 225368"/>
                <a:gd name="connsiteX5" fmla="*/ 109054 w 114419"/>
                <a:gd name="connsiteY5" fmla="*/ 58691 h 225368"/>
                <a:gd name="connsiteX6" fmla="*/ 105081 w 114419"/>
                <a:gd name="connsiteY6" fmla="*/ 68328 h 225368"/>
                <a:gd name="connsiteX7" fmla="*/ 95506 w 114419"/>
                <a:gd name="connsiteY7" fmla="*/ 72279 h 225368"/>
                <a:gd name="connsiteX8" fmla="*/ 81719 w 114419"/>
                <a:gd name="connsiteY8" fmla="*/ 60715 h 225368"/>
                <a:gd name="connsiteX9" fmla="*/ 64533 w 114419"/>
                <a:gd name="connsiteY9" fmla="*/ 42548 h 225368"/>
                <a:gd name="connsiteX10" fmla="*/ 64533 w 114419"/>
                <a:gd name="connsiteY10" fmla="*/ 88036 h 225368"/>
                <a:gd name="connsiteX11" fmla="*/ 86027 w 114419"/>
                <a:gd name="connsiteY11" fmla="*/ 94831 h 225368"/>
                <a:gd name="connsiteX12" fmla="*/ 100389 w 114419"/>
                <a:gd name="connsiteY12" fmla="*/ 103697 h 225368"/>
                <a:gd name="connsiteX13" fmla="*/ 110778 w 114419"/>
                <a:gd name="connsiteY13" fmla="*/ 118153 h 225368"/>
                <a:gd name="connsiteX14" fmla="*/ 114416 w 114419"/>
                <a:gd name="connsiteY14" fmla="*/ 136464 h 225368"/>
                <a:gd name="connsiteX15" fmla="*/ 108623 w 114419"/>
                <a:gd name="connsiteY15" fmla="*/ 159834 h 225368"/>
                <a:gd name="connsiteX16" fmla="*/ 91389 w 114419"/>
                <a:gd name="connsiteY16" fmla="*/ 177470 h 225368"/>
                <a:gd name="connsiteX17" fmla="*/ 64533 w 114419"/>
                <a:gd name="connsiteY17" fmla="*/ 185710 h 225368"/>
                <a:gd name="connsiteX18" fmla="*/ 64533 w 114419"/>
                <a:gd name="connsiteY18" fmla="*/ 212935 h 225368"/>
                <a:gd name="connsiteX19" fmla="*/ 63288 w 114419"/>
                <a:gd name="connsiteY19" fmla="*/ 222331 h 225368"/>
                <a:gd name="connsiteX20" fmla="*/ 57783 w 114419"/>
                <a:gd name="connsiteY20" fmla="*/ 225319 h 225368"/>
                <a:gd name="connsiteX21" fmla="*/ 52325 w 114419"/>
                <a:gd name="connsiteY21" fmla="*/ 222910 h 225368"/>
                <a:gd name="connsiteX22" fmla="*/ 50745 w 114419"/>
                <a:gd name="connsiteY22" fmla="*/ 215441 h 225368"/>
                <a:gd name="connsiteX23" fmla="*/ 50745 w 114419"/>
                <a:gd name="connsiteY23" fmla="*/ 185951 h 225368"/>
                <a:gd name="connsiteX24" fmla="*/ 28532 w 114419"/>
                <a:gd name="connsiteY24" fmla="*/ 179928 h 225368"/>
                <a:gd name="connsiteX25" fmla="*/ 12639 w 114419"/>
                <a:gd name="connsiteY25" fmla="*/ 168507 h 225368"/>
                <a:gd name="connsiteX26" fmla="*/ 3064 w 114419"/>
                <a:gd name="connsiteY26" fmla="*/ 154052 h 225368"/>
                <a:gd name="connsiteX27" fmla="*/ 0 w 114419"/>
                <a:gd name="connsiteY27" fmla="*/ 139596 h 225368"/>
                <a:gd name="connsiteX28" fmla="*/ 4070 w 114419"/>
                <a:gd name="connsiteY28" fmla="*/ 129958 h 225368"/>
                <a:gd name="connsiteX29" fmla="*/ 14266 w 114419"/>
                <a:gd name="connsiteY29" fmla="*/ 125718 h 225368"/>
                <a:gd name="connsiteX30" fmla="*/ 22500 w 114419"/>
                <a:gd name="connsiteY30" fmla="*/ 128031 h 225368"/>
                <a:gd name="connsiteX31" fmla="*/ 27288 w 114419"/>
                <a:gd name="connsiteY31" fmla="*/ 134488 h 225368"/>
                <a:gd name="connsiteX32" fmla="*/ 32362 w 114419"/>
                <a:gd name="connsiteY32" fmla="*/ 148221 h 225368"/>
                <a:gd name="connsiteX33" fmla="*/ 38969 w 114419"/>
                <a:gd name="connsiteY33" fmla="*/ 156895 h 225368"/>
                <a:gd name="connsiteX34" fmla="*/ 50650 w 114419"/>
                <a:gd name="connsiteY34" fmla="*/ 162918 h 225368"/>
                <a:gd name="connsiteX35" fmla="*/ 50650 w 114419"/>
                <a:gd name="connsiteY35" fmla="*/ 112467 h 225368"/>
                <a:gd name="connsiteX36" fmla="*/ 26282 w 114419"/>
                <a:gd name="connsiteY36" fmla="*/ 103408 h 225368"/>
                <a:gd name="connsiteX37" fmla="*/ 10359 w 114419"/>
                <a:gd name="connsiteY37" fmla="*/ 42797 h 225368"/>
                <a:gd name="connsiteX38" fmla="*/ 16277 w 114419"/>
                <a:gd name="connsiteY38" fmla="*/ 34790 h 225368"/>
                <a:gd name="connsiteX39" fmla="*/ 50697 w 114419"/>
                <a:gd name="connsiteY39" fmla="*/ 20768 h 225368"/>
                <a:gd name="connsiteX40" fmla="*/ 50697 w 114419"/>
                <a:gd name="connsiteY40" fmla="*/ 9155 h 225368"/>
                <a:gd name="connsiteX41" fmla="*/ 57543 w 114419"/>
                <a:gd name="connsiteY41" fmla="*/ 0 h 225368"/>
                <a:gd name="connsiteX42" fmla="*/ 64533 w 114419"/>
                <a:gd name="connsiteY42" fmla="*/ 8818 h 225368"/>
                <a:gd name="connsiteX43" fmla="*/ 50745 w 114419"/>
                <a:gd name="connsiteY43" fmla="*/ 83989 h 225368"/>
                <a:gd name="connsiteX44" fmla="*/ 50745 w 114419"/>
                <a:gd name="connsiteY44" fmla="*/ 42115 h 225368"/>
                <a:gd name="connsiteX45" fmla="*/ 36384 w 114419"/>
                <a:gd name="connsiteY45" fmla="*/ 49343 h 225368"/>
                <a:gd name="connsiteX46" fmla="*/ 31309 w 114419"/>
                <a:gd name="connsiteY46" fmla="*/ 62883 h 225368"/>
                <a:gd name="connsiteX47" fmla="*/ 36096 w 114419"/>
                <a:gd name="connsiteY47" fmla="*/ 75942 h 225368"/>
                <a:gd name="connsiteX48" fmla="*/ 50745 w 114419"/>
                <a:gd name="connsiteY48" fmla="*/ 83989 h 225368"/>
                <a:gd name="connsiteX49" fmla="*/ 64533 w 114419"/>
                <a:gd name="connsiteY49" fmla="*/ 116514 h 225368"/>
                <a:gd name="connsiteX50" fmla="*/ 64533 w 114419"/>
                <a:gd name="connsiteY50" fmla="*/ 164412 h 225368"/>
                <a:gd name="connsiteX51" fmla="*/ 81480 w 114419"/>
                <a:gd name="connsiteY51" fmla="*/ 155545 h 225368"/>
                <a:gd name="connsiteX52" fmla="*/ 87464 w 114419"/>
                <a:gd name="connsiteY52" fmla="*/ 140029 h 225368"/>
                <a:gd name="connsiteX53" fmla="*/ 81671 w 114419"/>
                <a:gd name="connsiteY53" fmla="*/ 125284 h 225368"/>
                <a:gd name="connsiteX54" fmla="*/ 64533 w 114419"/>
                <a:gd name="connsiteY54" fmla="*/ 116514 h 22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4419" h="225368">
                  <a:moveTo>
                    <a:pt x="64533" y="8818"/>
                  </a:moveTo>
                  <a:lnTo>
                    <a:pt x="64533" y="20624"/>
                  </a:lnTo>
                  <a:cubicBezTo>
                    <a:pt x="71389" y="21214"/>
                    <a:pt x="78119" y="22838"/>
                    <a:pt x="84495" y="25442"/>
                  </a:cubicBezTo>
                  <a:cubicBezTo>
                    <a:pt x="90057" y="27923"/>
                    <a:pt x="94973" y="31668"/>
                    <a:pt x="98857" y="36381"/>
                  </a:cubicBezTo>
                  <a:cubicBezTo>
                    <a:pt x="101925" y="39809"/>
                    <a:pt x="104474" y="43673"/>
                    <a:pt x="106421" y="47849"/>
                  </a:cubicBezTo>
                  <a:cubicBezTo>
                    <a:pt x="108051" y="51235"/>
                    <a:pt x="108948" y="54930"/>
                    <a:pt x="109054" y="58691"/>
                  </a:cubicBezTo>
                  <a:cubicBezTo>
                    <a:pt x="109135" y="62323"/>
                    <a:pt x="107693" y="65822"/>
                    <a:pt x="105081" y="68328"/>
                  </a:cubicBezTo>
                  <a:cubicBezTo>
                    <a:pt x="102565" y="70915"/>
                    <a:pt x="99102" y="72344"/>
                    <a:pt x="95506" y="72279"/>
                  </a:cubicBezTo>
                  <a:cubicBezTo>
                    <a:pt x="88661" y="72503"/>
                    <a:pt x="82735" y="67532"/>
                    <a:pt x="81719" y="60715"/>
                  </a:cubicBezTo>
                  <a:cubicBezTo>
                    <a:pt x="79686" y="51971"/>
                    <a:pt x="73109" y="45020"/>
                    <a:pt x="64533" y="42548"/>
                  </a:cubicBezTo>
                  <a:lnTo>
                    <a:pt x="64533" y="88036"/>
                  </a:lnTo>
                  <a:cubicBezTo>
                    <a:pt x="73533" y="90542"/>
                    <a:pt x="80666" y="92855"/>
                    <a:pt x="86027" y="94831"/>
                  </a:cubicBezTo>
                  <a:cubicBezTo>
                    <a:pt x="91332" y="96838"/>
                    <a:pt x="96207" y="99847"/>
                    <a:pt x="100389" y="103697"/>
                  </a:cubicBezTo>
                  <a:cubicBezTo>
                    <a:pt x="104865" y="107689"/>
                    <a:pt x="108412" y="112624"/>
                    <a:pt x="110778" y="118153"/>
                  </a:cubicBezTo>
                  <a:cubicBezTo>
                    <a:pt x="113257" y="123931"/>
                    <a:pt x="114497" y="130170"/>
                    <a:pt x="114416" y="136464"/>
                  </a:cubicBezTo>
                  <a:cubicBezTo>
                    <a:pt x="114435" y="144616"/>
                    <a:pt x="112444" y="152646"/>
                    <a:pt x="108623" y="159834"/>
                  </a:cubicBezTo>
                  <a:cubicBezTo>
                    <a:pt x="104568" y="167173"/>
                    <a:pt x="98612" y="173267"/>
                    <a:pt x="91389" y="177470"/>
                  </a:cubicBezTo>
                  <a:cubicBezTo>
                    <a:pt x="83202" y="182298"/>
                    <a:pt x="74003" y="185121"/>
                    <a:pt x="64533" y="185710"/>
                  </a:cubicBezTo>
                  <a:lnTo>
                    <a:pt x="64533" y="212935"/>
                  </a:lnTo>
                  <a:cubicBezTo>
                    <a:pt x="64689" y="216115"/>
                    <a:pt x="64267" y="219301"/>
                    <a:pt x="63288" y="222331"/>
                  </a:cubicBezTo>
                  <a:cubicBezTo>
                    <a:pt x="62291" y="224423"/>
                    <a:pt x="60067" y="225632"/>
                    <a:pt x="57783" y="225319"/>
                  </a:cubicBezTo>
                  <a:cubicBezTo>
                    <a:pt x="55670" y="225531"/>
                    <a:pt x="53602" y="224615"/>
                    <a:pt x="52325" y="222910"/>
                  </a:cubicBezTo>
                  <a:cubicBezTo>
                    <a:pt x="51115" y="220616"/>
                    <a:pt x="50568" y="218028"/>
                    <a:pt x="50745" y="215441"/>
                  </a:cubicBezTo>
                  <a:lnTo>
                    <a:pt x="50745" y="185951"/>
                  </a:lnTo>
                  <a:cubicBezTo>
                    <a:pt x="43051" y="185247"/>
                    <a:pt x="35537" y="183209"/>
                    <a:pt x="28532" y="179928"/>
                  </a:cubicBezTo>
                  <a:cubicBezTo>
                    <a:pt x="22564" y="177168"/>
                    <a:pt x="17170" y="173293"/>
                    <a:pt x="12639" y="168507"/>
                  </a:cubicBezTo>
                  <a:cubicBezTo>
                    <a:pt x="8574" y="164336"/>
                    <a:pt x="5326" y="159432"/>
                    <a:pt x="3064" y="154052"/>
                  </a:cubicBezTo>
                  <a:cubicBezTo>
                    <a:pt x="1089" y="149489"/>
                    <a:pt x="47" y="144572"/>
                    <a:pt x="0" y="139596"/>
                  </a:cubicBezTo>
                  <a:cubicBezTo>
                    <a:pt x="-26" y="135955"/>
                    <a:pt x="1447" y="132466"/>
                    <a:pt x="4070" y="129958"/>
                  </a:cubicBezTo>
                  <a:cubicBezTo>
                    <a:pt x="6731" y="127173"/>
                    <a:pt x="10428" y="125636"/>
                    <a:pt x="14266" y="125718"/>
                  </a:cubicBezTo>
                  <a:cubicBezTo>
                    <a:pt x="17181" y="125630"/>
                    <a:pt x="20053" y="126436"/>
                    <a:pt x="22500" y="128031"/>
                  </a:cubicBezTo>
                  <a:cubicBezTo>
                    <a:pt x="24802" y="129549"/>
                    <a:pt x="26497" y="131835"/>
                    <a:pt x="27288" y="134488"/>
                  </a:cubicBezTo>
                  <a:cubicBezTo>
                    <a:pt x="29251" y="140463"/>
                    <a:pt x="30926" y="145041"/>
                    <a:pt x="32362" y="148221"/>
                  </a:cubicBezTo>
                  <a:cubicBezTo>
                    <a:pt x="33933" y="151548"/>
                    <a:pt x="36184" y="154504"/>
                    <a:pt x="38969" y="156895"/>
                  </a:cubicBezTo>
                  <a:cubicBezTo>
                    <a:pt x="42340" y="159794"/>
                    <a:pt x="46342" y="161858"/>
                    <a:pt x="50650" y="162918"/>
                  </a:cubicBezTo>
                  <a:lnTo>
                    <a:pt x="50650" y="112467"/>
                  </a:lnTo>
                  <a:cubicBezTo>
                    <a:pt x="42251" y="110260"/>
                    <a:pt x="34089" y="107226"/>
                    <a:pt x="26282" y="103408"/>
                  </a:cubicBezTo>
                  <a:cubicBezTo>
                    <a:pt x="5257" y="91097"/>
                    <a:pt x="-1872" y="63961"/>
                    <a:pt x="10359" y="42797"/>
                  </a:cubicBezTo>
                  <a:cubicBezTo>
                    <a:pt x="12025" y="39913"/>
                    <a:pt x="14011" y="37227"/>
                    <a:pt x="16277" y="34790"/>
                  </a:cubicBezTo>
                  <a:cubicBezTo>
                    <a:pt x="25702" y="26102"/>
                    <a:pt x="37922" y="21124"/>
                    <a:pt x="50697" y="20768"/>
                  </a:cubicBezTo>
                  <a:lnTo>
                    <a:pt x="50697" y="9155"/>
                  </a:lnTo>
                  <a:cubicBezTo>
                    <a:pt x="50697" y="3036"/>
                    <a:pt x="52947" y="0"/>
                    <a:pt x="57543" y="0"/>
                  </a:cubicBezTo>
                  <a:cubicBezTo>
                    <a:pt x="62139" y="0"/>
                    <a:pt x="64533" y="2988"/>
                    <a:pt x="64533" y="8818"/>
                  </a:cubicBezTo>
                  <a:close/>
                  <a:moveTo>
                    <a:pt x="50745" y="83989"/>
                  </a:moveTo>
                  <a:lnTo>
                    <a:pt x="50745" y="42115"/>
                  </a:lnTo>
                  <a:cubicBezTo>
                    <a:pt x="45508" y="43484"/>
                    <a:pt x="40615" y="45947"/>
                    <a:pt x="36384" y="49343"/>
                  </a:cubicBezTo>
                  <a:cubicBezTo>
                    <a:pt x="32780" y="52874"/>
                    <a:pt x="30920" y="57835"/>
                    <a:pt x="31309" y="62883"/>
                  </a:cubicBezTo>
                  <a:cubicBezTo>
                    <a:pt x="30943" y="67729"/>
                    <a:pt x="32691" y="72496"/>
                    <a:pt x="36096" y="75942"/>
                  </a:cubicBezTo>
                  <a:cubicBezTo>
                    <a:pt x="40412" y="79559"/>
                    <a:pt x="45388" y="82293"/>
                    <a:pt x="50745" y="83989"/>
                  </a:cubicBezTo>
                  <a:close/>
                  <a:moveTo>
                    <a:pt x="64533" y="116514"/>
                  </a:moveTo>
                  <a:lnTo>
                    <a:pt x="64533" y="164412"/>
                  </a:lnTo>
                  <a:cubicBezTo>
                    <a:pt x="71002" y="163431"/>
                    <a:pt x="76964" y="160311"/>
                    <a:pt x="81480" y="155545"/>
                  </a:cubicBezTo>
                  <a:cubicBezTo>
                    <a:pt x="85388" y="151344"/>
                    <a:pt x="87532" y="145785"/>
                    <a:pt x="87464" y="140029"/>
                  </a:cubicBezTo>
                  <a:cubicBezTo>
                    <a:pt x="87802" y="134493"/>
                    <a:pt x="85679" y="129091"/>
                    <a:pt x="81671" y="125284"/>
                  </a:cubicBezTo>
                  <a:cubicBezTo>
                    <a:pt x="76606" y="121225"/>
                    <a:pt x="70776" y="118241"/>
                    <a:pt x="64533" y="116514"/>
                  </a:cubicBezTo>
                  <a:close/>
                </a:path>
              </a:pathLst>
            </a:custGeom>
            <a:solidFill>
              <a:srgbClr val="FFFFFF"/>
            </a:solidFill>
            <a:ln w="470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79" name="TextBox 78">
            <a:extLst>
              <a:ext uri="{FF2B5EF4-FFF2-40B4-BE49-F238E27FC236}">
                <a16:creationId xmlns:a16="http://schemas.microsoft.com/office/drawing/2014/main" id="{566A652F-45D8-4C7F-807E-66D952A59F1E}"/>
              </a:ext>
            </a:extLst>
          </p:cNvPr>
          <p:cNvSpPr txBox="1"/>
          <p:nvPr/>
        </p:nvSpPr>
        <p:spPr>
          <a:xfrm>
            <a:off x="10092532" y="132266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Profitability</a:t>
            </a: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Inflationary pressures are beginning to bite.</a:t>
            </a: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Construction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12"/>
              </a:rPr>
              <a:t>output has declined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for the first time since January 2021, according to the latest monthly PMI report. House building declined for the second month running. Some construction companies cited a lack of new projects to replace completed contracts.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Skills remains a key pinch point.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The construction industry needs to add </a:t>
            </a:r>
            <a:r>
              <a:rPr lang="en-GB" sz="1200" dirty="0">
                <a:solidFill>
                  <a:srgbClr val="FFFFFF"/>
                </a:solidFill>
                <a:latin typeface="Trebuchet MS" panose="020B0603020202020204" pitchFamily="34" charset="0"/>
                <a:hlinkClick r:id="rId13"/>
              </a:rPr>
              <a:t>more than a quarter of a million workers</a:t>
            </a:r>
            <a:r>
              <a:rPr lang="en-GB" sz="1200" dirty="0">
                <a:solidFill>
                  <a:srgbClr val="FFFFFF"/>
                </a:solidFill>
                <a:latin typeface="Trebuchet MS" panose="020B0603020202020204" pitchFamily="34" charset="0"/>
              </a:rPr>
              <a:t> by 2026 to keep pace with demand, according to the Construction Industry Training Board.</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The body’s latest Construction Skills Network reported that 53,200 additional workers would be needed each year, with carpentry and joinery identified as particularly susceptible to recruitment pinch points.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pic>
        <p:nvPicPr>
          <p:cNvPr id="41" name="Graphic 40">
            <a:extLst>
              <a:ext uri="{FF2B5EF4-FFF2-40B4-BE49-F238E27FC236}">
                <a16:creationId xmlns:a16="http://schemas.microsoft.com/office/drawing/2014/main" id="{7D19ECFD-9832-4EC9-B6A8-5F9CCD87B09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902847" y="1198249"/>
            <a:ext cx="444806" cy="548450"/>
          </a:xfrm>
          <a:prstGeom prst="rect">
            <a:avLst/>
          </a:prstGeom>
        </p:spPr>
      </p:pic>
      <p:pic>
        <p:nvPicPr>
          <p:cNvPr id="42" name="Graphic 41">
            <a:extLst>
              <a:ext uri="{FF2B5EF4-FFF2-40B4-BE49-F238E27FC236}">
                <a16:creationId xmlns:a16="http://schemas.microsoft.com/office/drawing/2014/main" id="{A0241B1F-5DBF-4302-AEA7-9477869A9BB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302390" y="1100589"/>
            <a:ext cx="708093" cy="606171"/>
          </a:xfrm>
          <a:prstGeom prst="rect">
            <a:avLst/>
          </a:prstGeom>
        </p:spPr>
      </p:pic>
      <p:sp>
        <p:nvSpPr>
          <p:cNvPr id="43" name="Freeform: Shape 42">
            <a:extLst>
              <a:ext uri="{FF2B5EF4-FFF2-40B4-BE49-F238E27FC236}">
                <a16:creationId xmlns:a16="http://schemas.microsoft.com/office/drawing/2014/main" id="{C6C043BF-219A-4A90-956E-BAC42E84978F}"/>
              </a:ext>
            </a:extLst>
          </p:cNvPr>
          <p:cNvSpPr/>
          <p:nvPr/>
        </p:nvSpPr>
        <p:spPr>
          <a:xfrm>
            <a:off x="3169254" y="1251183"/>
            <a:ext cx="390176" cy="390326"/>
          </a:xfrm>
          <a:custGeom>
            <a:avLst/>
            <a:gdLst>
              <a:gd name="connsiteX0" fmla="*/ 41487 w 390176"/>
              <a:gd name="connsiteY0" fmla="*/ 364439 h 390326"/>
              <a:gd name="connsiteX1" fmla="*/ 29300 w 390176"/>
              <a:gd name="connsiteY1" fmla="*/ 366877 h 390326"/>
              <a:gd name="connsiteX2" fmla="*/ 22475 w 390176"/>
              <a:gd name="connsiteY2" fmla="*/ 356639 h 390326"/>
              <a:gd name="connsiteX3" fmla="*/ 29300 w 390176"/>
              <a:gd name="connsiteY3" fmla="*/ 346402 h 390326"/>
              <a:gd name="connsiteX4" fmla="*/ 41487 w 390176"/>
              <a:gd name="connsiteY4" fmla="*/ 348839 h 390326"/>
              <a:gd name="connsiteX5" fmla="*/ 41487 w 390176"/>
              <a:gd name="connsiteY5" fmla="*/ 364439 h 390326"/>
              <a:gd name="connsiteX6" fmla="*/ 385662 w 390176"/>
              <a:gd name="connsiteY6" fmla="*/ 43177 h 390326"/>
              <a:gd name="connsiteX7" fmla="*/ 346175 w 390176"/>
              <a:gd name="connsiteY7" fmla="*/ 82664 h 390326"/>
              <a:gd name="connsiteX8" fmla="*/ 314975 w 390176"/>
              <a:gd name="connsiteY8" fmla="*/ 74377 h 390326"/>
              <a:gd name="connsiteX9" fmla="*/ 307175 w 390176"/>
              <a:gd name="connsiteY9" fmla="*/ 43664 h 390326"/>
              <a:gd name="connsiteX10" fmla="*/ 346662 w 390176"/>
              <a:gd name="connsiteY10" fmla="*/ 4177 h 390326"/>
              <a:gd name="connsiteX11" fmla="*/ 278412 w 390176"/>
              <a:gd name="connsiteY11" fmla="*/ 17339 h 390326"/>
              <a:gd name="connsiteX12" fmla="*/ 258912 w 390176"/>
              <a:gd name="connsiteY12" fmla="*/ 84127 h 390326"/>
              <a:gd name="connsiteX13" fmla="*/ 10287 w 390176"/>
              <a:gd name="connsiteY13" fmla="*/ 332752 h 390326"/>
              <a:gd name="connsiteX14" fmla="*/ 1025 w 390176"/>
              <a:gd name="connsiteY14" fmla="*/ 365414 h 390326"/>
              <a:gd name="connsiteX15" fmla="*/ 24912 w 390176"/>
              <a:gd name="connsiteY15" fmla="*/ 389302 h 390326"/>
              <a:gd name="connsiteX16" fmla="*/ 57575 w 390176"/>
              <a:gd name="connsiteY16" fmla="*/ 380039 h 390326"/>
              <a:gd name="connsiteX17" fmla="*/ 306200 w 390176"/>
              <a:gd name="connsiteY17" fmla="*/ 131414 h 390326"/>
              <a:gd name="connsiteX18" fmla="*/ 372987 w 390176"/>
              <a:gd name="connsiteY18" fmla="*/ 111914 h 390326"/>
              <a:gd name="connsiteX19" fmla="*/ 385662 w 390176"/>
              <a:gd name="connsiteY19" fmla="*/ 4317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176" h="390326">
                <a:moveTo>
                  <a:pt x="41487" y="364439"/>
                </a:moveTo>
                <a:cubicBezTo>
                  <a:pt x="38075" y="367852"/>
                  <a:pt x="33687" y="368827"/>
                  <a:pt x="29300" y="366877"/>
                </a:cubicBezTo>
                <a:cubicBezTo>
                  <a:pt x="24912" y="364927"/>
                  <a:pt x="22475" y="361027"/>
                  <a:pt x="22475" y="356639"/>
                </a:cubicBezTo>
                <a:cubicBezTo>
                  <a:pt x="22475" y="352252"/>
                  <a:pt x="25400" y="347864"/>
                  <a:pt x="29300" y="346402"/>
                </a:cubicBezTo>
                <a:cubicBezTo>
                  <a:pt x="33687" y="344452"/>
                  <a:pt x="38075" y="345427"/>
                  <a:pt x="41487" y="348839"/>
                </a:cubicBezTo>
                <a:cubicBezTo>
                  <a:pt x="45875" y="352739"/>
                  <a:pt x="45875" y="360052"/>
                  <a:pt x="41487" y="364439"/>
                </a:cubicBezTo>
                <a:close/>
                <a:moveTo>
                  <a:pt x="385662" y="43177"/>
                </a:moveTo>
                <a:lnTo>
                  <a:pt x="346175" y="82664"/>
                </a:lnTo>
                <a:lnTo>
                  <a:pt x="314975" y="74377"/>
                </a:lnTo>
                <a:lnTo>
                  <a:pt x="307175" y="43664"/>
                </a:lnTo>
                <a:lnTo>
                  <a:pt x="346662" y="4177"/>
                </a:lnTo>
                <a:cubicBezTo>
                  <a:pt x="323262" y="-4598"/>
                  <a:pt x="296937" y="764"/>
                  <a:pt x="278412" y="17339"/>
                </a:cubicBezTo>
                <a:cubicBezTo>
                  <a:pt x="259887" y="34402"/>
                  <a:pt x="252575" y="59752"/>
                  <a:pt x="258912" y="84127"/>
                </a:cubicBezTo>
                <a:lnTo>
                  <a:pt x="10287" y="332752"/>
                </a:lnTo>
                <a:cubicBezTo>
                  <a:pt x="1512" y="341039"/>
                  <a:pt x="-1900" y="353714"/>
                  <a:pt x="1025" y="365414"/>
                </a:cubicBezTo>
                <a:cubicBezTo>
                  <a:pt x="3950" y="377114"/>
                  <a:pt x="13212" y="386377"/>
                  <a:pt x="24912" y="389302"/>
                </a:cubicBezTo>
                <a:cubicBezTo>
                  <a:pt x="36612" y="392227"/>
                  <a:pt x="48800" y="388814"/>
                  <a:pt x="57575" y="380039"/>
                </a:cubicBezTo>
                <a:lnTo>
                  <a:pt x="306200" y="131414"/>
                </a:lnTo>
                <a:cubicBezTo>
                  <a:pt x="330575" y="137752"/>
                  <a:pt x="355925" y="130439"/>
                  <a:pt x="372987" y="111914"/>
                </a:cubicBezTo>
                <a:cubicBezTo>
                  <a:pt x="389562" y="93389"/>
                  <a:pt x="394925" y="66577"/>
                  <a:pt x="385662" y="43177"/>
                </a:cubicBezTo>
                <a:close/>
              </a:path>
            </a:pathLst>
          </a:custGeom>
          <a:solidFill>
            <a:srgbClr val="FFFFFF"/>
          </a:solidFill>
          <a:ln w="4862"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81BED796-5652-4132-890D-24522BA4FBE4}"/>
              </a:ext>
            </a:extLst>
          </p:cNvPr>
          <p:cNvSpPr/>
          <p:nvPr/>
        </p:nvSpPr>
        <p:spPr>
          <a:xfrm>
            <a:off x="3376556" y="1465332"/>
            <a:ext cx="182874" cy="183076"/>
          </a:xfrm>
          <a:custGeom>
            <a:avLst/>
            <a:gdLst>
              <a:gd name="connsiteX0" fmla="*/ 176475 w 182874"/>
              <a:gd name="connsiteY0" fmla="*/ 125775 h 183076"/>
              <a:gd name="connsiteX1" fmla="*/ 50700 w 182874"/>
              <a:gd name="connsiteY1" fmla="*/ 0 h 183076"/>
              <a:gd name="connsiteX2" fmla="*/ 0 w 182874"/>
              <a:gd name="connsiteY2" fmla="*/ 50700 h 183076"/>
              <a:gd name="connsiteX3" fmla="*/ 121875 w 182874"/>
              <a:gd name="connsiteY3" fmla="*/ 172575 h 183076"/>
              <a:gd name="connsiteX4" fmla="*/ 126263 w 182874"/>
              <a:gd name="connsiteY4" fmla="*/ 176963 h 183076"/>
              <a:gd name="connsiteX5" fmla="*/ 126750 w 182874"/>
              <a:gd name="connsiteY5" fmla="*/ 176475 h 183076"/>
              <a:gd name="connsiteX6" fmla="*/ 172575 w 182874"/>
              <a:gd name="connsiteY6" fmla="*/ 172575 h 183076"/>
              <a:gd name="connsiteX7" fmla="*/ 176475 w 182874"/>
              <a:gd name="connsiteY7" fmla="*/ 125775 h 183076"/>
              <a:gd name="connsiteX8" fmla="*/ 176475 w 182874"/>
              <a:gd name="connsiteY8" fmla="*/ 125775 h 18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4" h="183076">
                <a:moveTo>
                  <a:pt x="176475" y="125775"/>
                </a:moveTo>
                <a:lnTo>
                  <a:pt x="50700" y="0"/>
                </a:lnTo>
                <a:lnTo>
                  <a:pt x="0" y="50700"/>
                </a:lnTo>
                <a:lnTo>
                  <a:pt x="121875" y="172575"/>
                </a:lnTo>
                <a:lnTo>
                  <a:pt x="126263" y="176963"/>
                </a:lnTo>
                <a:lnTo>
                  <a:pt x="126750" y="176475"/>
                </a:lnTo>
                <a:cubicBezTo>
                  <a:pt x="140888" y="186713"/>
                  <a:pt x="160388" y="184763"/>
                  <a:pt x="172575" y="172575"/>
                </a:cubicBezTo>
                <a:cubicBezTo>
                  <a:pt x="184763" y="159900"/>
                  <a:pt x="186225" y="140400"/>
                  <a:pt x="176475" y="125775"/>
                </a:cubicBezTo>
                <a:lnTo>
                  <a:pt x="176475" y="125775"/>
                </a:lnTo>
                <a:close/>
              </a:path>
            </a:pathLst>
          </a:custGeom>
          <a:solidFill>
            <a:srgbClr val="FFFFFF"/>
          </a:solidFill>
          <a:ln w="4862"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39D8C9E0-0716-47D6-ABD2-8A2973B3F7BC}"/>
              </a:ext>
            </a:extLst>
          </p:cNvPr>
          <p:cNvSpPr/>
          <p:nvPr/>
        </p:nvSpPr>
        <p:spPr>
          <a:xfrm>
            <a:off x="3169369" y="1258145"/>
            <a:ext cx="164287" cy="164287"/>
          </a:xfrm>
          <a:custGeom>
            <a:avLst/>
            <a:gdLst>
              <a:gd name="connsiteX0" fmla="*/ 71175 w 164287"/>
              <a:gd name="connsiteY0" fmla="*/ 57525 h 164287"/>
              <a:gd name="connsiteX1" fmla="*/ 71663 w 164287"/>
              <a:gd name="connsiteY1" fmla="*/ 57038 h 164287"/>
              <a:gd name="connsiteX2" fmla="*/ 58988 w 164287"/>
              <a:gd name="connsiteY2" fmla="*/ 33638 h 164287"/>
              <a:gd name="connsiteX3" fmla="*/ 17063 w 164287"/>
              <a:gd name="connsiteY3" fmla="*/ 0 h 164287"/>
              <a:gd name="connsiteX4" fmla="*/ 0 w 164287"/>
              <a:gd name="connsiteY4" fmla="*/ 17063 h 164287"/>
              <a:gd name="connsiteX5" fmla="*/ 33638 w 164287"/>
              <a:gd name="connsiteY5" fmla="*/ 58988 h 164287"/>
              <a:gd name="connsiteX6" fmla="*/ 57038 w 164287"/>
              <a:gd name="connsiteY6" fmla="*/ 71663 h 164287"/>
              <a:gd name="connsiteX7" fmla="*/ 57525 w 164287"/>
              <a:gd name="connsiteY7" fmla="*/ 71175 h 164287"/>
              <a:gd name="connsiteX8" fmla="*/ 150638 w 164287"/>
              <a:gd name="connsiteY8" fmla="*/ 164288 h 164287"/>
              <a:gd name="connsiteX9" fmla="*/ 164288 w 164287"/>
              <a:gd name="connsiteY9" fmla="*/ 150638 h 16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87" h="164287">
                <a:moveTo>
                  <a:pt x="71175" y="57525"/>
                </a:moveTo>
                <a:lnTo>
                  <a:pt x="71663" y="57038"/>
                </a:lnTo>
                <a:lnTo>
                  <a:pt x="58988" y="33638"/>
                </a:lnTo>
                <a:lnTo>
                  <a:pt x="17063" y="0"/>
                </a:lnTo>
                <a:lnTo>
                  <a:pt x="0" y="17063"/>
                </a:lnTo>
                <a:lnTo>
                  <a:pt x="33638" y="58988"/>
                </a:lnTo>
                <a:lnTo>
                  <a:pt x="57038" y="71663"/>
                </a:lnTo>
                <a:lnTo>
                  <a:pt x="57525" y="71175"/>
                </a:lnTo>
                <a:lnTo>
                  <a:pt x="150638" y="164288"/>
                </a:lnTo>
                <a:lnTo>
                  <a:pt x="164288" y="150638"/>
                </a:lnTo>
                <a:close/>
              </a:path>
            </a:pathLst>
          </a:custGeom>
          <a:solidFill>
            <a:srgbClr val="FFC000"/>
          </a:solidFill>
          <a:ln w="4862" cap="flat">
            <a:noFill/>
            <a:prstDash val="solid"/>
            <a:miter/>
          </a:ln>
        </p:spPr>
        <p:txBody>
          <a:bodyPr rtlCol="0" anchor="ctr"/>
          <a:lstStyle/>
          <a:p>
            <a:endParaRPr lang="en-GB"/>
          </a:p>
        </p:txBody>
      </p:sp>
    </p:spTree>
    <p:extLst>
      <p:ext uri="{BB962C8B-B14F-4D97-AF65-F5344CB8AC3E}">
        <p14:creationId xmlns:p14="http://schemas.microsoft.com/office/powerpoint/2010/main" val="35501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5FFD16-636C-144A-9ED9-3AB369BA2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720942" cy="523220"/>
          </a:xfrm>
          <a:prstGeom prst="rect">
            <a:avLst/>
          </a:prstGeom>
          <a:noFill/>
        </p:spPr>
        <p:txBody>
          <a:bodyPr wrap="square" rtlCol="0">
            <a:spAutoFit/>
          </a:bodyPr>
          <a:lstStyle/>
          <a:p>
            <a:r>
              <a:rPr lang="en-GB" sz="2800" dirty="0">
                <a:solidFill>
                  <a:schemeClr val="bg1"/>
                </a:solidFill>
              </a:rPr>
              <a:t>Transforming to the digital construction ecosystem</a:t>
            </a:r>
          </a:p>
        </p:txBody>
      </p:sp>
      <p:cxnSp>
        <p:nvCxnSpPr>
          <p:cNvPr id="69" name="Straight Connector 68">
            <a:extLst>
              <a:ext uri="{FF2B5EF4-FFF2-40B4-BE49-F238E27FC236}">
                <a16:creationId xmlns:a16="http://schemas.microsoft.com/office/drawing/2014/main" id="{9FD84226-3081-534C-ACA6-D42247B05AB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475A6-6D4A-43CE-BCDE-D71EE1DB6E55}"/>
              </a:ext>
            </a:extLst>
          </p:cNvPr>
          <p:cNvSpPr txBox="1"/>
          <p:nvPr/>
        </p:nvSpPr>
        <p:spPr>
          <a:xfrm>
            <a:off x="1282340" y="1210229"/>
            <a:ext cx="2981858"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Traditional Construction</a:t>
            </a:r>
          </a:p>
        </p:txBody>
      </p:sp>
      <p:sp>
        <p:nvSpPr>
          <p:cNvPr id="27" name="TextBox 26">
            <a:extLst>
              <a:ext uri="{FF2B5EF4-FFF2-40B4-BE49-F238E27FC236}">
                <a16:creationId xmlns:a16="http://schemas.microsoft.com/office/drawing/2014/main" id="{BA205EDA-096A-482C-B995-A775E3C0E7DB}"/>
              </a:ext>
            </a:extLst>
          </p:cNvPr>
          <p:cNvSpPr txBox="1"/>
          <p:nvPr/>
        </p:nvSpPr>
        <p:spPr>
          <a:xfrm>
            <a:off x="7712024" y="1174706"/>
            <a:ext cx="3154680"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Digital Construction Ecosystem</a:t>
            </a:r>
          </a:p>
        </p:txBody>
      </p:sp>
      <p:cxnSp>
        <p:nvCxnSpPr>
          <p:cNvPr id="32" name="Straight Connector 31">
            <a:extLst>
              <a:ext uri="{FF2B5EF4-FFF2-40B4-BE49-F238E27FC236}">
                <a16:creationId xmlns:a16="http://schemas.microsoft.com/office/drawing/2014/main" id="{3745A20A-F6AC-4F2B-AEAE-89BE08551291}"/>
              </a:ext>
            </a:extLst>
          </p:cNvPr>
          <p:cNvCxnSpPr>
            <a:cxnSpLocks/>
          </p:cNvCxnSpPr>
          <p:nvPr/>
        </p:nvCxnSpPr>
        <p:spPr>
          <a:xfrm>
            <a:off x="2178169" y="1596505"/>
            <a:ext cx="8131509"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9DE4B2E4-4006-47AD-9576-3D426E67E156}"/>
              </a:ext>
            </a:extLst>
          </p:cNvPr>
          <p:cNvSpPr/>
          <p:nvPr/>
        </p:nvSpPr>
        <p:spPr>
          <a:xfrm>
            <a:off x="886283" y="185187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20E947C-4B7D-44B2-863C-8EDB374219B9}"/>
              </a:ext>
            </a:extLst>
          </p:cNvPr>
          <p:cNvSpPr/>
          <p:nvPr/>
        </p:nvSpPr>
        <p:spPr>
          <a:xfrm>
            <a:off x="886283" y="272623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9E336B44-86F8-473F-810D-816F27FEE5C4}"/>
              </a:ext>
            </a:extLst>
          </p:cNvPr>
          <p:cNvSpPr/>
          <p:nvPr/>
        </p:nvSpPr>
        <p:spPr>
          <a:xfrm>
            <a:off x="886283" y="360059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F9C1ECB3-A64B-44E6-A8EB-25208DDAFC0E}"/>
              </a:ext>
            </a:extLst>
          </p:cNvPr>
          <p:cNvSpPr/>
          <p:nvPr/>
        </p:nvSpPr>
        <p:spPr>
          <a:xfrm>
            <a:off x="886283" y="446983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C940C8B-A0EF-440C-AE24-6F0A37A669A0}"/>
              </a:ext>
            </a:extLst>
          </p:cNvPr>
          <p:cNvSpPr/>
          <p:nvPr/>
        </p:nvSpPr>
        <p:spPr>
          <a:xfrm>
            <a:off x="8164809" y="1840542"/>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CC52E0A-DADA-4ED7-BDEA-6155822107C6}"/>
              </a:ext>
            </a:extLst>
          </p:cNvPr>
          <p:cNvSpPr/>
          <p:nvPr/>
        </p:nvSpPr>
        <p:spPr>
          <a:xfrm>
            <a:off x="8164809" y="2714902"/>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56053C67-AADC-447A-BB77-C50AAF1621EB}"/>
              </a:ext>
            </a:extLst>
          </p:cNvPr>
          <p:cNvSpPr/>
          <p:nvPr/>
        </p:nvSpPr>
        <p:spPr>
          <a:xfrm>
            <a:off x="8164809" y="3589262"/>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94FF3F-43D1-494D-930B-7922F98F98F9}"/>
              </a:ext>
            </a:extLst>
          </p:cNvPr>
          <p:cNvSpPr/>
          <p:nvPr/>
        </p:nvSpPr>
        <p:spPr>
          <a:xfrm>
            <a:off x="8164809" y="4458502"/>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lus Sign 90">
            <a:extLst>
              <a:ext uri="{FF2B5EF4-FFF2-40B4-BE49-F238E27FC236}">
                <a16:creationId xmlns:a16="http://schemas.microsoft.com/office/drawing/2014/main" id="{C4367C31-027C-40C7-B37C-E10D0A5A6E9D}"/>
              </a:ext>
            </a:extLst>
          </p:cNvPr>
          <p:cNvSpPr/>
          <p:nvPr/>
        </p:nvSpPr>
        <p:spPr>
          <a:xfrm>
            <a:off x="4221214" y="3411047"/>
            <a:ext cx="855039" cy="883565"/>
          </a:xfrm>
          <a:prstGeom prst="mathPlus">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Equals 91">
            <a:extLst>
              <a:ext uri="{FF2B5EF4-FFF2-40B4-BE49-F238E27FC236}">
                <a16:creationId xmlns:a16="http://schemas.microsoft.com/office/drawing/2014/main" id="{FB2CA006-89EB-4EED-9BE2-F3C994FB7386}"/>
              </a:ext>
            </a:extLst>
          </p:cNvPr>
          <p:cNvSpPr/>
          <p:nvPr/>
        </p:nvSpPr>
        <p:spPr>
          <a:xfrm>
            <a:off x="7028719" y="3511159"/>
            <a:ext cx="864004" cy="683685"/>
          </a:xfrm>
          <a:prstGeom prst="mathEqual">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3" name="Graphic 92" descr="Labor with solid fill">
            <a:extLst>
              <a:ext uri="{FF2B5EF4-FFF2-40B4-BE49-F238E27FC236}">
                <a16:creationId xmlns:a16="http://schemas.microsoft.com/office/drawing/2014/main" id="{36C9982F-75BD-4961-9701-07FE3FD998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91774" y="2860664"/>
            <a:ext cx="478068" cy="478068"/>
          </a:xfrm>
          <a:prstGeom prst="rect">
            <a:avLst/>
          </a:prstGeom>
        </p:spPr>
      </p:pic>
      <p:pic>
        <p:nvPicPr>
          <p:cNvPr id="94" name="Graphic 93" descr="Robot with solid fill">
            <a:extLst>
              <a:ext uri="{FF2B5EF4-FFF2-40B4-BE49-F238E27FC236}">
                <a16:creationId xmlns:a16="http://schemas.microsoft.com/office/drawing/2014/main" id="{8036D34C-7B84-4721-8DA2-C10AA8E9E6D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552456" y="3724748"/>
            <a:ext cx="490865" cy="490865"/>
          </a:xfrm>
          <a:prstGeom prst="rect">
            <a:avLst/>
          </a:prstGeom>
        </p:spPr>
      </p:pic>
      <p:pic>
        <p:nvPicPr>
          <p:cNvPr id="95" name="Graphic 94" descr="Internet Of Things">
            <a:extLst>
              <a:ext uri="{FF2B5EF4-FFF2-40B4-BE49-F238E27FC236}">
                <a16:creationId xmlns:a16="http://schemas.microsoft.com/office/drawing/2014/main" id="{04F00400-61B3-433F-85FF-6CE8E8C3C30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24834" y="1971011"/>
            <a:ext cx="546109" cy="546109"/>
          </a:xfrm>
          <a:prstGeom prst="rect">
            <a:avLst/>
          </a:prstGeom>
        </p:spPr>
      </p:pic>
      <p:pic>
        <p:nvPicPr>
          <p:cNvPr id="97" name="Graphic 96" descr="Architecture with solid fill">
            <a:extLst>
              <a:ext uri="{FF2B5EF4-FFF2-40B4-BE49-F238E27FC236}">
                <a16:creationId xmlns:a16="http://schemas.microsoft.com/office/drawing/2014/main" id="{4D73EB9B-9527-4AAA-A913-225D2277D7A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51819" y="1939986"/>
            <a:ext cx="557977" cy="557977"/>
          </a:xfrm>
          <a:prstGeom prst="rect">
            <a:avLst/>
          </a:prstGeom>
        </p:spPr>
      </p:pic>
      <p:sp>
        <p:nvSpPr>
          <p:cNvPr id="99" name="TextBox 98">
            <a:extLst>
              <a:ext uri="{FF2B5EF4-FFF2-40B4-BE49-F238E27FC236}">
                <a16:creationId xmlns:a16="http://schemas.microsoft.com/office/drawing/2014/main" id="{621632AE-F178-4FA1-B78C-C53629E4F320}"/>
              </a:ext>
            </a:extLst>
          </p:cNvPr>
          <p:cNvSpPr txBox="1"/>
          <p:nvPr/>
        </p:nvSpPr>
        <p:spPr>
          <a:xfrm>
            <a:off x="1239039" y="2091555"/>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Project-by-project focus</a:t>
            </a:r>
          </a:p>
        </p:txBody>
      </p:sp>
      <p:sp>
        <p:nvSpPr>
          <p:cNvPr id="100" name="TextBox 99">
            <a:extLst>
              <a:ext uri="{FF2B5EF4-FFF2-40B4-BE49-F238E27FC236}">
                <a16:creationId xmlns:a16="http://schemas.microsoft.com/office/drawing/2014/main" id="{D9DD82B8-8BA1-4021-B16C-4435CBD244F3}"/>
              </a:ext>
            </a:extLst>
          </p:cNvPr>
          <p:cNvSpPr txBox="1"/>
          <p:nvPr/>
        </p:nvSpPr>
        <p:spPr>
          <a:xfrm>
            <a:off x="1239039" y="2868552"/>
            <a:ext cx="2408501" cy="461665"/>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People intensive &amp; manual processes</a:t>
            </a:r>
          </a:p>
        </p:txBody>
      </p:sp>
      <p:sp>
        <p:nvSpPr>
          <p:cNvPr id="101" name="TextBox 100">
            <a:extLst>
              <a:ext uri="{FF2B5EF4-FFF2-40B4-BE49-F238E27FC236}">
                <a16:creationId xmlns:a16="http://schemas.microsoft.com/office/drawing/2014/main" id="{428283AC-C23B-4ED7-A36B-885F38B0243C}"/>
              </a:ext>
            </a:extLst>
          </p:cNvPr>
          <p:cNvSpPr txBox="1"/>
          <p:nvPr/>
        </p:nvSpPr>
        <p:spPr>
          <a:xfrm>
            <a:off x="1228380" y="3836412"/>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Fragmented ecosystem </a:t>
            </a:r>
          </a:p>
        </p:txBody>
      </p:sp>
      <p:sp>
        <p:nvSpPr>
          <p:cNvPr id="103" name="TextBox 102">
            <a:extLst>
              <a:ext uri="{FF2B5EF4-FFF2-40B4-BE49-F238E27FC236}">
                <a16:creationId xmlns:a16="http://schemas.microsoft.com/office/drawing/2014/main" id="{B2B99008-80FB-45CC-B18F-48E9E48B4D68}"/>
              </a:ext>
            </a:extLst>
          </p:cNvPr>
          <p:cNvSpPr txBox="1"/>
          <p:nvPr/>
        </p:nvSpPr>
        <p:spPr>
          <a:xfrm>
            <a:off x="8135485" y="205546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Digital Delivery</a:t>
            </a:r>
          </a:p>
        </p:txBody>
      </p:sp>
      <p:sp>
        <p:nvSpPr>
          <p:cNvPr id="104" name="TextBox 103">
            <a:extLst>
              <a:ext uri="{FF2B5EF4-FFF2-40B4-BE49-F238E27FC236}">
                <a16:creationId xmlns:a16="http://schemas.microsoft.com/office/drawing/2014/main" id="{0D8D672B-B204-4D67-95E3-FA3D3E4D54F0}"/>
              </a:ext>
            </a:extLst>
          </p:cNvPr>
          <p:cNvSpPr txBox="1"/>
          <p:nvPr/>
        </p:nvSpPr>
        <p:spPr>
          <a:xfrm>
            <a:off x="8135485" y="2932865"/>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Contextual Design</a:t>
            </a:r>
          </a:p>
        </p:txBody>
      </p:sp>
      <p:sp>
        <p:nvSpPr>
          <p:cNvPr id="105" name="TextBox 104">
            <a:extLst>
              <a:ext uri="{FF2B5EF4-FFF2-40B4-BE49-F238E27FC236}">
                <a16:creationId xmlns:a16="http://schemas.microsoft.com/office/drawing/2014/main" id="{FEBFAF82-A380-4F49-AE16-669BED752888}"/>
              </a:ext>
            </a:extLst>
          </p:cNvPr>
          <p:cNvSpPr txBox="1"/>
          <p:nvPr/>
        </p:nvSpPr>
        <p:spPr>
          <a:xfrm>
            <a:off x="8135485" y="3828035"/>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Intelligent Workforce</a:t>
            </a:r>
          </a:p>
        </p:txBody>
      </p:sp>
      <p:sp>
        <p:nvSpPr>
          <p:cNvPr id="106" name="TextBox 105">
            <a:extLst>
              <a:ext uri="{FF2B5EF4-FFF2-40B4-BE49-F238E27FC236}">
                <a16:creationId xmlns:a16="http://schemas.microsoft.com/office/drawing/2014/main" id="{EE944984-3696-4127-9130-FDDFE7156B55}"/>
              </a:ext>
            </a:extLst>
          </p:cNvPr>
          <p:cNvSpPr txBox="1"/>
          <p:nvPr/>
        </p:nvSpPr>
        <p:spPr>
          <a:xfrm>
            <a:off x="8144717" y="4702395"/>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Sustainable Construction</a:t>
            </a:r>
          </a:p>
        </p:txBody>
      </p:sp>
      <p:pic>
        <p:nvPicPr>
          <p:cNvPr id="3" name="Graphic 2" descr="Collision with solid fill">
            <a:extLst>
              <a:ext uri="{FF2B5EF4-FFF2-40B4-BE49-F238E27FC236}">
                <a16:creationId xmlns:a16="http://schemas.microsoft.com/office/drawing/2014/main" id="{4A51E225-B7BE-4AAB-B218-44A4AA26EF2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75365" y="3735877"/>
            <a:ext cx="478068" cy="478068"/>
          </a:xfrm>
          <a:prstGeom prst="rect">
            <a:avLst/>
          </a:prstGeom>
        </p:spPr>
      </p:pic>
      <p:grpSp>
        <p:nvGrpSpPr>
          <p:cNvPr id="109" name="Group 108">
            <a:extLst>
              <a:ext uri="{FF2B5EF4-FFF2-40B4-BE49-F238E27FC236}">
                <a16:creationId xmlns:a16="http://schemas.microsoft.com/office/drawing/2014/main" id="{F9B33F76-C9BF-4773-854C-CA5464069238}"/>
              </a:ext>
            </a:extLst>
          </p:cNvPr>
          <p:cNvGrpSpPr/>
          <p:nvPr/>
        </p:nvGrpSpPr>
        <p:grpSpPr>
          <a:xfrm>
            <a:off x="4879831" y="2110320"/>
            <a:ext cx="2383835" cy="3904254"/>
            <a:chOff x="4897692" y="2244870"/>
            <a:chExt cx="2383835" cy="3615478"/>
          </a:xfrm>
        </p:grpSpPr>
        <p:sp>
          <p:nvSpPr>
            <p:cNvPr id="124" name="Rectangle 123">
              <a:extLst>
                <a:ext uri="{FF2B5EF4-FFF2-40B4-BE49-F238E27FC236}">
                  <a16:creationId xmlns:a16="http://schemas.microsoft.com/office/drawing/2014/main" id="{80B25EE1-BDA5-4173-A677-45AED1EAFFE5}"/>
                </a:ext>
              </a:extLst>
            </p:cNvPr>
            <p:cNvSpPr/>
            <p:nvPr/>
          </p:nvSpPr>
          <p:spPr>
            <a:xfrm>
              <a:off x="5027334" y="2244870"/>
              <a:ext cx="2124550" cy="391892"/>
            </a:xfrm>
            <a:prstGeom prst="rect">
              <a:avLst/>
            </a:prstGeom>
          </p:spPr>
          <p:txBody>
            <a:bodyPr wrap="square">
              <a:spAutoFit/>
            </a:bodyPr>
            <a:lstStyle/>
            <a:p>
              <a:pPr algn="ctr"/>
              <a:r>
                <a:rPr lang="en-GB" sz="1100" dirty="0">
                  <a:solidFill>
                    <a:prstClr val="white"/>
                  </a:solidFill>
                  <a:latin typeface="Trebuchet MS" panose="020B0703020202090204" pitchFamily="34" charset="0"/>
                </a:rPr>
                <a:t>Demand</a:t>
              </a:r>
            </a:p>
            <a:p>
              <a:pPr algn="ctr"/>
              <a:r>
                <a:rPr lang="en-GB" sz="1050" i="1" dirty="0">
                  <a:solidFill>
                    <a:schemeClr val="bg1"/>
                  </a:solidFill>
                  <a:latin typeface="Trebuchet MS" panose="020B0603020202020204" pitchFamily="34" charset="0"/>
                </a:rPr>
                <a:t>Post-COVID stimulus</a:t>
              </a:r>
            </a:p>
          </p:txBody>
        </p:sp>
        <p:grpSp>
          <p:nvGrpSpPr>
            <p:cNvPr id="111" name="Group 110">
              <a:extLst>
                <a:ext uri="{FF2B5EF4-FFF2-40B4-BE49-F238E27FC236}">
                  <a16:creationId xmlns:a16="http://schemas.microsoft.com/office/drawing/2014/main" id="{49379574-8143-433D-BA52-AE117BB3945D}"/>
                </a:ext>
              </a:extLst>
            </p:cNvPr>
            <p:cNvGrpSpPr/>
            <p:nvPr/>
          </p:nvGrpSpPr>
          <p:grpSpPr>
            <a:xfrm>
              <a:off x="5191773" y="2650600"/>
              <a:ext cx="1795684" cy="949999"/>
              <a:chOff x="5420385" y="3038219"/>
              <a:chExt cx="2255770" cy="1193409"/>
            </a:xfrm>
          </p:grpSpPr>
          <p:pic>
            <p:nvPicPr>
              <p:cNvPr id="121" name="Graphic 120" descr="Tools with solid fill">
                <a:extLst>
                  <a:ext uri="{FF2B5EF4-FFF2-40B4-BE49-F238E27FC236}">
                    <a16:creationId xmlns:a16="http://schemas.microsoft.com/office/drawing/2014/main" id="{CA70B1D6-4D72-4A1E-8CDD-AE18F3A7EFF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242258" y="3038219"/>
                <a:ext cx="612000" cy="566736"/>
              </a:xfrm>
              <a:prstGeom prst="rect">
                <a:avLst/>
              </a:prstGeom>
            </p:spPr>
          </p:pic>
          <p:sp>
            <p:nvSpPr>
              <p:cNvPr id="122" name="Rectangle 121">
                <a:extLst>
                  <a:ext uri="{FF2B5EF4-FFF2-40B4-BE49-F238E27FC236}">
                    <a16:creationId xmlns:a16="http://schemas.microsoft.com/office/drawing/2014/main" id="{899A9AC1-24E0-477A-99E3-20BF814C8E80}"/>
                  </a:ext>
                </a:extLst>
              </p:cNvPr>
              <p:cNvSpPr/>
              <p:nvPr/>
            </p:nvSpPr>
            <p:spPr>
              <a:xfrm>
                <a:off x="5420385" y="3551356"/>
                <a:ext cx="2255770" cy="680272"/>
              </a:xfrm>
              <a:prstGeom prst="rect">
                <a:avLst/>
              </a:prstGeom>
            </p:spPr>
            <p:txBody>
              <a:bodyPr wrap="none">
                <a:spAutoFit/>
              </a:bodyPr>
              <a:lstStyle/>
              <a:p>
                <a:pPr lvl="0" algn="ctr"/>
                <a:r>
                  <a:rPr lang="en-GB" sz="1100" dirty="0">
                    <a:solidFill>
                      <a:schemeClr val="bg1"/>
                    </a:solidFill>
                    <a:latin typeface="Trebuchet MS" panose="020B0603020202020204" pitchFamily="34" charset="0"/>
                  </a:rPr>
                  <a:t>Skills</a:t>
                </a:r>
              </a:p>
              <a:p>
                <a:pPr algn="ctr"/>
                <a:r>
                  <a:rPr lang="en-GB" sz="1050" i="1" dirty="0">
                    <a:solidFill>
                      <a:schemeClr val="bg1"/>
                    </a:solidFill>
                    <a:latin typeface="Trebuchet MS" panose="020B0603020202020204" pitchFamily="34" charset="0"/>
                  </a:rPr>
                  <a:t>Maintaining the workforce</a:t>
                </a:r>
              </a:p>
              <a:p>
                <a:pPr lvl="0" algn="ctr"/>
                <a:endParaRPr lang="en-GB" sz="1050" b="1" i="1" dirty="0">
                  <a:solidFill>
                    <a:schemeClr val="bg1"/>
                  </a:solidFill>
                  <a:latin typeface="Trebuchet MS" panose="020B0603020202020204" pitchFamily="34" charset="0"/>
                </a:endParaRPr>
              </a:p>
            </p:txBody>
          </p:sp>
        </p:grpSp>
        <p:sp>
          <p:nvSpPr>
            <p:cNvPr id="120" name="Rectangle 119">
              <a:extLst>
                <a:ext uri="{FF2B5EF4-FFF2-40B4-BE49-F238E27FC236}">
                  <a16:creationId xmlns:a16="http://schemas.microsoft.com/office/drawing/2014/main" id="{70E70D40-EBDB-4DF6-B7F0-F1BE6F8D4A27}"/>
                </a:ext>
              </a:extLst>
            </p:cNvPr>
            <p:cNvSpPr/>
            <p:nvPr/>
          </p:nvSpPr>
          <p:spPr>
            <a:xfrm>
              <a:off x="4897692" y="3863815"/>
              <a:ext cx="2383835" cy="391892"/>
            </a:xfrm>
            <a:prstGeom prst="rect">
              <a:avLst/>
            </a:prstGeom>
          </p:spPr>
          <p:txBody>
            <a:bodyPr wrap="square">
              <a:spAutoFit/>
            </a:bodyPr>
            <a:lstStyle/>
            <a:p>
              <a:pPr algn="ctr"/>
              <a:r>
                <a:rPr lang="en-GB" sz="1100" dirty="0">
                  <a:solidFill>
                    <a:schemeClr val="bg1"/>
                  </a:solidFill>
                  <a:latin typeface="Trebuchet MS" panose="020B0603020202020204" pitchFamily="34" charset="0"/>
                </a:rPr>
                <a:t>Sustainability</a:t>
              </a:r>
            </a:p>
            <a:p>
              <a:pPr algn="ctr"/>
              <a:r>
                <a:rPr lang="en-GB" sz="1050" b="1" i="1" dirty="0">
                  <a:solidFill>
                    <a:schemeClr val="bg1"/>
                  </a:solidFill>
                  <a:latin typeface="Trebuchet MS" panose="020B0603020202020204" pitchFamily="34" charset="0"/>
                </a:rPr>
                <a:t>Zero carbon infrastructure</a:t>
              </a:r>
            </a:p>
          </p:txBody>
        </p:sp>
        <p:sp>
          <p:nvSpPr>
            <p:cNvPr id="118" name="Rectangle 117">
              <a:extLst>
                <a:ext uri="{FF2B5EF4-FFF2-40B4-BE49-F238E27FC236}">
                  <a16:creationId xmlns:a16="http://schemas.microsoft.com/office/drawing/2014/main" id="{DBEE36B0-80A2-417F-A56E-55B757C1CD79}"/>
                </a:ext>
              </a:extLst>
            </p:cNvPr>
            <p:cNvSpPr/>
            <p:nvPr/>
          </p:nvSpPr>
          <p:spPr>
            <a:xfrm>
              <a:off x="5027333" y="4685407"/>
              <a:ext cx="2124549" cy="391892"/>
            </a:xfrm>
            <a:prstGeom prst="rect">
              <a:avLst/>
            </a:prstGeom>
          </p:spPr>
          <p:txBody>
            <a:bodyPr wrap="square">
              <a:spAutoFit/>
            </a:bodyPr>
            <a:lstStyle/>
            <a:p>
              <a:pPr algn="ctr"/>
              <a:r>
                <a:rPr lang="en-GB" sz="1100" dirty="0">
                  <a:solidFill>
                    <a:schemeClr val="bg1"/>
                  </a:solidFill>
                  <a:latin typeface="Trebuchet MS" panose="020B0603020202020204" pitchFamily="34" charset="0"/>
                </a:rPr>
                <a:t>Productivity </a:t>
              </a:r>
            </a:p>
            <a:p>
              <a:pPr algn="ctr"/>
              <a:r>
                <a:rPr lang="en-GB" sz="1050" i="1" dirty="0">
                  <a:solidFill>
                    <a:schemeClr val="bg1"/>
                  </a:solidFill>
                  <a:latin typeface="Trebuchet MS" panose="020B0603020202020204" pitchFamily="34" charset="0"/>
                </a:rPr>
                <a:t>Delivering to time &amp; budget   </a:t>
              </a:r>
            </a:p>
          </p:txBody>
        </p:sp>
        <p:sp>
          <p:nvSpPr>
            <p:cNvPr id="116" name="Rectangle 115">
              <a:extLst>
                <a:ext uri="{FF2B5EF4-FFF2-40B4-BE49-F238E27FC236}">
                  <a16:creationId xmlns:a16="http://schemas.microsoft.com/office/drawing/2014/main" id="{E596A511-2927-4D69-B995-EEB228146D05}"/>
                </a:ext>
              </a:extLst>
            </p:cNvPr>
            <p:cNvSpPr/>
            <p:nvPr/>
          </p:nvSpPr>
          <p:spPr>
            <a:xfrm>
              <a:off x="5430609" y="5468456"/>
              <a:ext cx="1317990" cy="391892"/>
            </a:xfrm>
            <a:prstGeom prst="rect">
              <a:avLst/>
            </a:prstGeom>
          </p:spPr>
          <p:txBody>
            <a:bodyPr wrap="none">
              <a:spAutoFit/>
            </a:bodyPr>
            <a:lstStyle/>
            <a:p>
              <a:pPr algn="ctr"/>
              <a:r>
                <a:rPr lang="en-GB" sz="1100" dirty="0">
                  <a:solidFill>
                    <a:schemeClr val="bg1"/>
                  </a:solidFill>
                  <a:latin typeface="Trebuchet MS" panose="020B0603020202020204" pitchFamily="34" charset="0"/>
                </a:rPr>
                <a:t>Profitability</a:t>
              </a:r>
            </a:p>
            <a:p>
              <a:pPr algn="ctr"/>
              <a:r>
                <a:rPr lang="en-GB" sz="1050" i="1" dirty="0">
                  <a:solidFill>
                    <a:schemeClr val="bg1"/>
                  </a:solidFill>
                  <a:latin typeface="Trebuchet MS" panose="020B0603020202020204" pitchFamily="34" charset="0"/>
                </a:rPr>
                <a:t>Increasing returns </a:t>
              </a:r>
            </a:p>
          </p:txBody>
        </p:sp>
      </p:grpSp>
      <p:pic>
        <p:nvPicPr>
          <p:cNvPr id="4" name="Graphic 3" descr="Quadcopter with solid fill">
            <a:extLst>
              <a:ext uri="{FF2B5EF4-FFF2-40B4-BE49-F238E27FC236}">
                <a16:creationId xmlns:a16="http://schemas.microsoft.com/office/drawing/2014/main" id="{1CDB0C89-114A-4059-9881-F3E7B683DD78}"/>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524834" y="2835668"/>
            <a:ext cx="546109" cy="546109"/>
          </a:xfrm>
          <a:prstGeom prst="rect">
            <a:avLst/>
          </a:prstGeom>
        </p:spPr>
      </p:pic>
      <p:sp>
        <p:nvSpPr>
          <p:cNvPr id="50" name="Rectangle: Rounded Corners 49">
            <a:extLst>
              <a:ext uri="{FF2B5EF4-FFF2-40B4-BE49-F238E27FC236}">
                <a16:creationId xmlns:a16="http://schemas.microsoft.com/office/drawing/2014/main" id="{EA2DC574-764A-4C6C-A3EF-EB19B717CC74}"/>
              </a:ext>
            </a:extLst>
          </p:cNvPr>
          <p:cNvSpPr/>
          <p:nvPr/>
        </p:nvSpPr>
        <p:spPr>
          <a:xfrm>
            <a:off x="886282" y="533530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CF7F51E-C760-49CF-AD51-3934BCAA654B}"/>
              </a:ext>
            </a:extLst>
          </p:cNvPr>
          <p:cNvSpPr txBox="1"/>
          <p:nvPr/>
        </p:nvSpPr>
        <p:spPr>
          <a:xfrm>
            <a:off x="1228380" y="4727406"/>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Non-sustainable materials </a:t>
            </a:r>
          </a:p>
        </p:txBody>
      </p:sp>
      <p:pic>
        <p:nvPicPr>
          <p:cNvPr id="54" name="Graphic 53" descr="Building Brick Wall with solid fill">
            <a:extLst>
              <a:ext uri="{FF2B5EF4-FFF2-40B4-BE49-F238E27FC236}">
                <a16:creationId xmlns:a16="http://schemas.microsoft.com/office/drawing/2014/main" id="{9ED8E070-4818-4BBD-A01C-337431C7CD39}"/>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75365" y="4626871"/>
            <a:ext cx="478068" cy="478068"/>
          </a:xfrm>
          <a:prstGeom prst="rect">
            <a:avLst/>
          </a:prstGeom>
        </p:spPr>
      </p:pic>
      <p:sp>
        <p:nvSpPr>
          <p:cNvPr id="102" name="TextBox 101">
            <a:extLst>
              <a:ext uri="{FF2B5EF4-FFF2-40B4-BE49-F238E27FC236}">
                <a16:creationId xmlns:a16="http://schemas.microsoft.com/office/drawing/2014/main" id="{24A491B5-AD3F-4885-A17D-1221549ECEBC}"/>
              </a:ext>
            </a:extLst>
          </p:cNvPr>
          <p:cNvSpPr txBox="1"/>
          <p:nvPr/>
        </p:nvSpPr>
        <p:spPr>
          <a:xfrm>
            <a:off x="1239039" y="5502486"/>
            <a:ext cx="2474454" cy="461665"/>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Limited IT and R&amp;D investments</a:t>
            </a:r>
          </a:p>
        </p:txBody>
      </p:sp>
      <p:pic>
        <p:nvPicPr>
          <p:cNvPr id="2" name="Graphic 1" descr="Disk">
            <a:extLst>
              <a:ext uri="{FF2B5EF4-FFF2-40B4-BE49-F238E27FC236}">
                <a16:creationId xmlns:a16="http://schemas.microsoft.com/office/drawing/2014/main" id="{A1478F5B-A593-4F6C-934F-2D6EAFC49C06}"/>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83061" y="5501511"/>
            <a:ext cx="478068" cy="478068"/>
          </a:xfrm>
          <a:prstGeom prst="rect">
            <a:avLst/>
          </a:prstGeom>
        </p:spPr>
      </p:pic>
      <p:grpSp>
        <p:nvGrpSpPr>
          <p:cNvPr id="5" name="Graphic 55">
            <a:extLst>
              <a:ext uri="{FF2B5EF4-FFF2-40B4-BE49-F238E27FC236}">
                <a16:creationId xmlns:a16="http://schemas.microsoft.com/office/drawing/2014/main" id="{04E29CAB-7193-4E2B-BECA-3F5EFFC244A2}"/>
              </a:ext>
            </a:extLst>
          </p:cNvPr>
          <p:cNvGrpSpPr/>
          <p:nvPr/>
        </p:nvGrpSpPr>
        <p:grpSpPr>
          <a:xfrm>
            <a:off x="5930974" y="1698453"/>
            <a:ext cx="329822" cy="411314"/>
            <a:chOff x="5930974" y="1698453"/>
            <a:chExt cx="329822" cy="411314"/>
          </a:xfrm>
        </p:grpSpPr>
        <p:sp>
          <p:nvSpPr>
            <p:cNvPr id="7" name="Freeform: Shape 6">
              <a:extLst>
                <a:ext uri="{FF2B5EF4-FFF2-40B4-BE49-F238E27FC236}">
                  <a16:creationId xmlns:a16="http://schemas.microsoft.com/office/drawing/2014/main" id="{0ED7E6C4-4BCE-40C9-804F-574ED9D56F92}"/>
                </a:ext>
              </a:extLst>
            </p:cNvPr>
            <p:cNvSpPr/>
            <p:nvPr/>
          </p:nvSpPr>
          <p:spPr>
            <a:xfrm>
              <a:off x="5987514" y="1698453"/>
              <a:ext cx="58825" cy="411314"/>
            </a:xfrm>
            <a:custGeom>
              <a:avLst/>
              <a:gdLst>
                <a:gd name="connsiteX0" fmla="*/ 0 w 58825"/>
                <a:gd name="connsiteY0" fmla="*/ 0 h 411314"/>
                <a:gd name="connsiteX1" fmla="*/ 58825 w 58825"/>
                <a:gd name="connsiteY1" fmla="*/ 0 h 411314"/>
                <a:gd name="connsiteX2" fmla="*/ 58825 w 58825"/>
                <a:gd name="connsiteY2" fmla="*/ 411315 h 411314"/>
                <a:gd name="connsiteX3" fmla="*/ 0 w 58825"/>
                <a:gd name="connsiteY3" fmla="*/ 411315 h 411314"/>
              </a:gdLst>
              <a:ahLst/>
              <a:cxnLst>
                <a:cxn ang="0">
                  <a:pos x="connsiteX0" y="connsiteY0"/>
                </a:cxn>
                <a:cxn ang="0">
                  <a:pos x="connsiteX1" y="connsiteY1"/>
                </a:cxn>
                <a:cxn ang="0">
                  <a:pos x="connsiteX2" y="connsiteY2"/>
                </a:cxn>
                <a:cxn ang="0">
                  <a:pos x="connsiteX3" y="connsiteY3"/>
                </a:cxn>
              </a:cxnLst>
              <a:rect l="l" t="t" r="r" b="b"/>
              <a:pathLst>
                <a:path w="58825" h="411314">
                  <a:moveTo>
                    <a:pt x="0" y="0"/>
                  </a:moveTo>
                  <a:lnTo>
                    <a:pt x="58825" y="0"/>
                  </a:lnTo>
                  <a:lnTo>
                    <a:pt x="58825" y="411315"/>
                  </a:lnTo>
                  <a:lnTo>
                    <a:pt x="0" y="411315"/>
                  </a:lnTo>
                  <a:close/>
                </a:path>
              </a:pathLst>
            </a:custGeom>
            <a:noFill/>
            <a:ln w="19878" cap="rnd">
              <a:solidFill>
                <a:srgbClr val="FFFFFF"/>
              </a:solidFill>
              <a:prstDash val="solid"/>
              <a:round/>
            </a:ln>
          </p:spPr>
          <p:txBody>
            <a:bodyPr rtlCol="0" anchor="ctr"/>
            <a:lstStyle/>
            <a:p>
              <a:endParaRPr lang="en-GB"/>
            </a:p>
          </p:txBody>
        </p:sp>
        <p:sp>
          <p:nvSpPr>
            <p:cNvPr id="8" name="Freeform: Shape 7">
              <a:extLst>
                <a:ext uri="{FF2B5EF4-FFF2-40B4-BE49-F238E27FC236}">
                  <a16:creationId xmlns:a16="http://schemas.microsoft.com/office/drawing/2014/main" id="{B0D6FD90-55E0-4295-806C-7F37AA8DFDC8}"/>
                </a:ext>
              </a:extLst>
            </p:cNvPr>
            <p:cNvSpPr/>
            <p:nvPr/>
          </p:nvSpPr>
          <p:spPr>
            <a:xfrm>
              <a:off x="5943313" y="2109768"/>
              <a:ext cx="147253" cy="2541"/>
            </a:xfrm>
            <a:custGeom>
              <a:avLst/>
              <a:gdLst>
                <a:gd name="connsiteX0" fmla="*/ 0 w 147253"/>
                <a:gd name="connsiteY0" fmla="*/ 0 h 2541"/>
                <a:gd name="connsiteX1" fmla="*/ 147254 w 147253"/>
                <a:gd name="connsiteY1" fmla="*/ 0 h 2541"/>
              </a:gdLst>
              <a:ahLst/>
              <a:cxnLst>
                <a:cxn ang="0">
                  <a:pos x="connsiteX0" y="connsiteY0"/>
                </a:cxn>
                <a:cxn ang="0">
                  <a:pos x="connsiteX1" y="connsiteY1"/>
                </a:cxn>
              </a:cxnLst>
              <a:rect l="l" t="t" r="r" b="b"/>
              <a:pathLst>
                <a:path w="147253" h="2541">
                  <a:moveTo>
                    <a:pt x="0" y="0"/>
                  </a:moveTo>
                  <a:lnTo>
                    <a:pt x="147254" y="0"/>
                  </a:lnTo>
                </a:path>
              </a:pathLst>
            </a:custGeom>
            <a:ln w="19878" cap="rnd">
              <a:solidFill>
                <a:srgbClr val="FFFFFF"/>
              </a:solidFill>
              <a:prstDash val="solid"/>
              <a:round/>
            </a:ln>
          </p:spPr>
          <p:txBody>
            <a:bodyPr rtlCol="0" anchor="ctr"/>
            <a:lstStyle/>
            <a:p>
              <a:endParaRPr lang="en-GB"/>
            </a:p>
          </p:txBody>
        </p:sp>
        <p:sp>
          <p:nvSpPr>
            <p:cNvPr id="9" name="Freeform: Shape 8">
              <a:extLst>
                <a:ext uri="{FF2B5EF4-FFF2-40B4-BE49-F238E27FC236}">
                  <a16:creationId xmlns:a16="http://schemas.microsoft.com/office/drawing/2014/main" id="{33B7518B-36C5-45E0-8535-371966642944}"/>
                </a:ext>
              </a:extLst>
            </p:cNvPr>
            <p:cNvSpPr/>
            <p:nvPr/>
          </p:nvSpPr>
          <p:spPr>
            <a:xfrm>
              <a:off x="5930974" y="1748159"/>
              <a:ext cx="329822" cy="69933"/>
            </a:xfrm>
            <a:custGeom>
              <a:avLst/>
              <a:gdLst>
                <a:gd name="connsiteX0" fmla="*/ 0 w 329822"/>
                <a:gd name="connsiteY0" fmla="*/ 31104 h 69933"/>
                <a:gd name="connsiteX1" fmla="*/ 0 w 329822"/>
                <a:gd name="connsiteY1" fmla="*/ 69933 h 69933"/>
                <a:gd name="connsiteX2" fmla="*/ 329823 w 329822"/>
                <a:gd name="connsiteY2" fmla="*/ 69933 h 69933"/>
                <a:gd name="connsiteX3" fmla="*/ 329823 w 329822"/>
                <a:gd name="connsiteY3" fmla="*/ 31104 h 69933"/>
                <a:gd name="connsiteX4" fmla="*/ 115366 w 329822"/>
                <a:gd name="connsiteY4" fmla="*/ 0 h 69933"/>
                <a:gd name="connsiteX5" fmla="*/ 56540 w 329822"/>
                <a:gd name="connsiteY5" fmla="*/ 0 h 69933"/>
                <a:gd name="connsiteX6" fmla="*/ 0 w 329822"/>
                <a:gd name="connsiteY6" fmla="*/ 31104 h 6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22" h="69933">
                  <a:moveTo>
                    <a:pt x="0" y="31104"/>
                  </a:moveTo>
                  <a:lnTo>
                    <a:pt x="0" y="69933"/>
                  </a:lnTo>
                  <a:lnTo>
                    <a:pt x="329823" y="69933"/>
                  </a:lnTo>
                  <a:lnTo>
                    <a:pt x="329823" y="31104"/>
                  </a:lnTo>
                  <a:lnTo>
                    <a:pt x="115366" y="0"/>
                  </a:lnTo>
                  <a:lnTo>
                    <a:pt x="56540" y="0"/>
                  </a:lnTo>
                  <a:lnTo>
                    <a:pt x="0" y="31104"/>
                  </a:lnTo>
                  <a:close/>
                </a:path>
              </a:pathLst>
            </a:custGeom>
            <a:noFill/>
            <a:ln w="19878" cap="rnd">
              <a:solidFill>
                <a:srgbClr val="FFFFFF"/>
              </a:solidFill>
              <a:prstDash val="solid"/>
              <a:round/>
            </a:ln>
          </p:spPr>
          <p:txBody>
            <a:bodyPr rtlCol="0" anchor="ctr"/>
            <a:lstStyle/>
            <a:p>
              <a:endParaRPr lang="en-GB"/>
            </a:p>
          </p:txBody>
        </p:sp>
        <p:sp>
          <p:nvSpPr>
            <p:cNvPr id="10" name="Freeform: Shape 9">
              <a:extLst>
                <a:ext uri="{FF2B5EF4-FFF2-40B4-BE49-F238E27FC236}">
                  <a16:creationId xmlns:a16="http://schemas.microsoft.com/office/drawing/2014/main" id="{8BA311AC-103D-480A-AA23-27269058900A}"/>
                </a:ext>
              </a:extLst>
            </p:cNvPr>
            <p:cNvSpPr/>
            <p:nvPr/>
          </p:nvSpPr>
          <p:spPr>
            <a:xfrm>
              <a:off x="6185824" y="1818092"/>
              <a:ext cx="2538" cy="138265"/>
            </a:xfrm>
            <a:custGeom>
              <a:avLst/>
              <a:gdLst>
                <a:gd name="connsiteX0" fmla="*/ 0 w 2538"/>
                <a:gd name="connsiteY0" fmla="*/ 0 h 138265"/>
                <a:gd name="connsiteX1" fmla="*/ 0 w 2538"/>
                <a:gd name="connsiteY1" fmla="*/ 138265 h 138265"/>
              </a:gdLst>
              <a:ahLst/>
              <a:cxnLst>
                <a:cxn ang="0">
                  <a:pos x="connsiteX0" y="connsiteY0"/>
                </a:cxn>
                <a:cxn ang="0">
                  <a:pos x="connsiteX1" y="connsiteY1"/>
                </a:cxn>
              </a:cxnLst>
              <a:rect l="l" t="t" r="r" b="b"/>
              <a:pathLst>
                <a:path w="2538" h="138265">
                  <a:moveTo>
                    <a:pt x="0" y="0"/>
                  </a:moveTo>
                  <a:lnTo>
                    <a:pt x="0" y="138265"/>
                  </a:lnTo>
                </a:path>
              </a:pathLst>
            </a:custGeom>
            <a:ln w="19878" cap="rnd">
              <a:solidFill>
                <a:srgbClr val="FFFFFF"/>
              </a:solidFill>
              <a:prstDash val="solid"/>
              <a:round/>
            </a:ln>
          </p:spPr>
          <p:txBody>
            <a:bodyPr rtlCol="0" anchor="ctr"/>
            <a:lstStyle/>
            <a:p>
              <a:endParaRPr lang="en-GB"/>
            </a:p>
          </p:txBody>
        </p:sp>
        <p:sp>
          <p:nvSpPr>
            <p:cNvPr id="11" name="Freeform: Shape 10">
              <a:extLst>
                <a:ext uri="{FF2B5EF4-FFF2-40B4-BE49-F238E27FC236}">
                  <a16:creationId xmlns:a16="http://schemas.microsoft.com/office/drawing/2014/main" id="{018E7A27-B26F-4A05-BEED-E72E9B40C586}"/>
                </a:ext>
              </a:extLst>
            </p:cNvPr>
            <p:cNvSpPr/>
            <p:nvPr/>
          </p:nvSpPr>
          <p:spPr>
            <a:xfrm>
              <a:off x="6140607" y="1956357"/>
              <a:ext cx="90434" cy="90516"/>
            </a:xfrm>
            <a:custGeom>
              <a:avLst/>
              <a:gdLst>
                <a:gd name="connsiteX0" fmla="*/ 0 w 90434"/>
                <a:gd name="connsiteY0" fmla="*/ 0 h 90516"/>
                <a:gd name="connsiteX1" fmla="*/ 90434 w 90434"/>
                <a:gd name="connsiteY1" fmla="*/ 0 h 90516"/>
                <a:gd name="connsiteX2" fmla="*/ 90434 w 90434"/>
                <a:gd name="connsiteY2" fmla="*/ 90517 h 90516"/>
                <a:gd name="connsiteX3" fmla="*/ 0 w 90434"/>
                <a:gd name="connsiteY3" fmla="*/ 90517 h 90516"/>
              </a:gdLst>
              <a:ahLst/>
              <a:cxnLst>
                <a:cxn ang="0">
                  <a:pos x="connsiteX0" y="connsiteY0"/>
                </a:cxn>
                <a:cxn ang="0">
                  <a:pos x="connsiteX1" y="connsiteY1"/>
                </a:cxn>
                <a:cxn ang="0">
                  <a:pos x="connsiteX2" y="connsiteY2"/>
                </a:cxn>
                <a:cxn ang="0">
                  <a:pos x="connsiteX3" y="connsiteY3"/>
                </a:cxn>
              </a:cxnLst>
              <a:rect l="l" t="t" r="r" b="b"/>
              <a:pathLst>
                <a:path w="90434" h="90516">
                  <a:moveTo>
                    <a:pt x="0" y="0"/>
                  </a:moveTo>
                  <a:lnTo>
                    <a:pt x="90434" y="0"/>
                  </a:lnTo>
                  <a:lnTo>
                    <a:pt x="90434" y="90517"/>
                  </a:lnTo>
                  <a:lnTo>
                    <a:pt x="0" y="90517"/>
                  </a:lnTo>
                  <a:close/>
                </a:path>
              </a:pathLst>
            </a:custGeom>
            <a:solidFill>
              <a:schemeClr val="bg1"/>
            </a:solidFill>
            <a:ln w="2485" cap="flat">
              <a:noFill/>
              <a:prstDash val="solid"/>
              <a:miter/>
            </a:ln>
          </p:spPr>
          <p:txBody>
            <a:bodyPr rtlCol="0" anchor="ctr"/>
            <a:lstStyle/>
            <a:p>
              <a:endParaRPr lang="en-GB"/>
            </a:p>
          </p:txBody>
        </p:sp>
      </p:grpSp>
      <p:pic>
        <p:nvPicPr>
          <p:cNvPr id="60" name="Graphic 59">
            <a:extLst>
              <a:ext uri="{FF2B5EF4-FFF2-40B4-BE49-F238E27FC236}">
                <a16:creationId xmlns:a16="http://schemas.microsoft.com/office/drawing/2014/main" id="{62F92B38-EA54-4C5C-880A-A0DD58A82255}"/>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5855740" y="3400902"/>
            <a:ext cx="432000" cy="505440"/>
          </a:xfrm>
          <a:prstGeom prst="rect">
            <a:avLst/>
          </a:prstGeom>
        </p:spPr>
      </p:pic>
      <p:grpSp>
        <p:nvGrpSpPr>
          <p:cNvPr id="12" name="Graphic 62">
            <a:extLst>
              <a:ext uri="{FF2B5EF4-FFF2-40B4-BE49-F238E27FC236}">
                <a16:creationId xmlns:a16="http://schemas.microsoft.com/office/drawing/2014/main" id="{78CA4623-5E57-4635-B3B6-4EE6B230FAE9}"/>
              </a:ext>
            </a:extLst>
          </p:cNvPr>
          <p:cNvGrpSpPr/>
          <p:nvPr/>
        </p:nvGrpSpPr>
        <p:grpSpPr>
          <a:xfrm>
            <a:off x="5857233" y="4320350"/>
            <a:ext cx="493917" cy="411201"/>
            <a:chOff x="5857233" y="4320350"/>
            <a:chExt cx="493917" cy="411201"/>
          </a:xfrm>
        </p:grpSpPr>
        <p:sp>
          <p:nvSpPr>
            <p:cNvPr id="15" name="Freeform: Shape 14">
              <a:extLst>
                <a:ext uri="{FF2B5EF4-FFF2-40B4-BE49-F238E27FC236}">
                  <a16:creationId xmlns:a16="http://schemas.microsoft.com/office/drawing/2014/main" id="{C067534D-CB60-4530-B8F2-8AEAFA8791D7}"/>
                </a:ext>
              </a:extLst>
            </p:cNvPr>
            <p:cNvSpPr/>
            <p:nvPr/>
          </p:nvSpPr>
          <p:spPr>
            <a:xfrm>
              <a:off x="6024989" y="4464341"/>
              <a:ext cx="122367" cy="140214"/>
            </a:xfrm>
            <a:custGeom>
              <a:avLst/>
              <a:gdLst>
                <a:gd name="connsiteX0" fmla="*/ 122367 w 122367"/>
                <a:gd name="connsiteY0" fmla="*/ 0 h 140214"/>
                <a:gd name="connsiteX1" fmla="*/ 38375 w 122367"/>
                <a:gd name="connsiteY1" fmla="*/ 0 h 140214"/>
                <a:gd name="connsiteX2" fmla="*/ 0 w 122367"/>
                <a:gd name="connsiteY2" fmla="*/ 69635 h 140214"/>
                <a:gd name="connsiteX3" fmla="*/ 0 w 122367"/>
                <a:gd name="connsiteY3" fmla="*/ 140214 h 140214"/>
                <a:gd name="connsiteX4" fmla="*/ 122367 w 122367"/>
                <a:gd name="connsiteY4" fmla="*/ 140214 h 140214"/>
                <a:gd name="connsiteX5" fmla="*/ 122367 w 122367"/>
                <a:gd name="connsiteY5" fmla="*/ 0 h 14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7" h="140214">
                  <a:moveTo>
                    <a:pt x="122367" y="0"/>
                  </a:moveTo>
                  <a:lnTo>
                    <a:pt x="38375" y="0"/>
                  </a:lnTo>
                  <a:lnTo>
                    <a:pt x="0" y="69635"/>
                  </a:lnTo>
                  <a:lnTo>
                    <a:pt x="0" y="140214"/>
                  </a:lnTo>
                  <a:lnTo>
                    <a:pt x="122367" y="140214"/>
                  </a:lnTo>
                  <a:lnTo>
                    <a:pt x="122367" y="0"/>
                  </a:lnTo>
                  <a:close/>
                </a:path>
              </a:pathLst>
            </a:custGeom>
            <a:noFill/>
            <a:ln w="22386" cap="rnd">
              <a:solidFill>
                <a:srgbClr val="FFFFFF"/>
              </a:solidFill>
              <a:prstDash val="solid"/>
              <a:round/>
            </a:ln>
          </p:spPr>
          <p:txBody>
            <a:bodyPr rtlCol="0" anchor="ctr"/>
            <a:lstStyle/>
            <a:p>
              <a:endParaRPr lang="en-GB"/>
            </a:p>
          </p:txBody>
        </p:sp>
        <p:sp>
          <p:nvSpPr>
            <p:cNvPr id="16" name="Freeform: Shape 15">
              <a:extLst>
                <a:ext uri="{FF2B5EF4-FFF2-40B4-BE49-F238E27FC236}">
                  <a16:creationId xmlns:a16="http://schemas.microsoft.com/office/drawing/2014/main" id="{B457AB19-B10C-4CB2-8666-F44C7F235D1A}"/>
                </a:ext>
              </a:extLst>
            </p:cNvPr>
            <p:cNvSpPr/>
            <p:nvPr/>
          </p:nvSpPr>
          <p:spPr>
            <a:xfrm>
              <a:off x="6147356" y="4530314"/>
              <a:ext cx="113243" cy="74212"/>
            </a:xfrm>
            <a:custGeom>
              <a:avLst/>
              <a:gdLst>
                <a:gd name="connsiteX0" fmla="*/ 0 w 113243"/>
                <a:gd name="connsiteY0" fmla="*/ 0 h 74212"/>
                <a:gd name="connsiteX1" fmla="*/ 113244 w 113243"/>
                <a:gd name="connsiteY1" fmla="*/ 0 h 74212"/>
                <a:gd name="connsiteX2" fmla="*/ 113244 w 113243"/>
                <a:gd name="connsiteY2" fmla="*/ 74212 h 74212"/>
                <a:gd name="connsiteX3" fmla="*/ 0 w 113243"/>
                <a:gd name="connsiteY3" fmla="*/ 74212 h 74212"/>
              </a:gdLst>
              <a:ahLst/>
              <a:cxnLst>
                <a:cxn ang="0">
                  <a:pos x="connsiteX0" y="connsiteY0"/>
                </a:cxn>
                <a:cxn ang="0">
                  <a:pos x="connsiteX1" y="connsiteY1"/>
                </a:cxn>
                <a:cxn ang="0">
                  <a:pos x="connsiteX2" y="connsiteY2"/>
                </a:cxn>
                <a:cxn ang="0">
                  <a:pos x="connsiteX3" y="connsiteY3"/>
                </a:cxn>
              </a:cxnLst>
              <a:rect l="l" t="t" r="r" b="b"/>
              <a:pathLst>
                <a:path w="113243" h="74212">
                  <a:moveTo>
                    <a:pt x="0" y="0"/>
                  </a:moveTo>
                  <a:lnTo>
                    <a:pt x="113244" y="0"/>
                  </a:lnTo>
                  <a:lnTo>
                    <a:pt x="113244" y="74212"/>
                  </a:lnTo>
                  <a:lnTo>
                    <a:pt x="0" y="74212"/>
                  </a:lnTo>
                  <a:close/>
                </a:path>
              </a:pathLst>
            </a:custGeom>
            <a:noFill/>
            <a:ln w="22386" cap="rnd">
              <a:solidFill>
                <a:srgbClr val="FFFFFF"/>
              </a:solidFill>
              <a:prstDash val="solid"/>
              <a:round/>
            </a:ln>
          </p:spPr>
          <p:txBody>
            <a:bodyPr rtlCol="0" anchor="ctr"/>
            <a:lstStyle/>
            <a:p>
              <a:endParaRPr lang="en-GB"/>
            </a:p>
          </p:txBody>
        </p:sp>
        <p:sp>
          <p:nvSpPr>
            <p:cNvPr id="17" name="Freeform: Shape 16">
              <a:extLst>
                <a:ext uri="{FF2B5EF4-FFF2-40B4-BE49-F238E27FC236}">
                  <a16:creationId xmlns:a16="http://schemas.microsoft.com/office/drawing/2014/main" id="{8A0FA946-52E7-4D08-AC4E-19C519342937}"/>
                </a:ext>
              </a:extLst>
            </p:cNvPr>
            <p:cNvSpPr/>
            <p:nvPr/>
          </p:nvSpPr>
          <p:spPr>
            <a:xfrm>
              <a:off x="5905644" y="4322181"/>
              <a:ext cx="157720" cy="182126"/>
            </a:xfrm>
            <a:custGeom>
              <a:avLst/>
              <a:gdLst>
                <a:gd name="connsiteX0" fmla="*/ 157720 w 157720"/>
                <a:gd name="connsiteY0" fmla="*/ 142159 h 182126"/>
                <a:gd name="connsiteX1" fmla="*/ 0 w 157720"/>
                <a:gd name="connsiteY1" fmla="*/ 0 h 182126"/>
                <a:gd name="connsiteX2" fmla="*/ 0 w 157720"/>
                <a:gd name="connsiteY2" fmla="*/ 182127 h 182126"/>
              </a:gdLst>
              <a:ahLst/>
              <a:cxnLst>
                <a:cxn ang="0">
                  <a:pos x="connsiteX0" y="connsiteY0"/>
                </a:cxn>
                <a:cxn ang="0">
                  <a:pos x="connsiteX1" y="connsiteY1"/>
                </a:cxn>
                <a:cxn ang="0">
                  <a:pos x="connsiteX2" y="connsiteY2"/>
                </a:cxn>
              </a:cxnLst>
              <a:rect l="l" t="t" r="r" b="b"/>
              <a:pathLst>
                <a:path w="157720" h="182126">
                  <a:moveTo>
                    <a:pt x="157720" y="142159"/>
                  </a:moveTo>
                  <a:lnTo>
                    <a:pt x="0" y="0"/>
                  </a:lnTo>
                  <a:lnTo>
                    <a:pt x="0" y="182127"/>
                  </a:lnTo>
                </a:path>
              </a:pathLst>
            </a:custGeom>
            <a:noFill/>
            <a:ln w="22386" cap="rnd">
              <a:solidFill>
                <a:srgbClr val="FFFFFF"/>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59B27736-0A50-4AA6-A85D-7C5A8CD7075E}"/>
                </a:ext>
              </a:extLst>
            </p:cNvPr>
            <p:cNvSpPr/>
            <p:nvPr/>
          </p:nvSpPr>
          <p:spPr>
            <a:xfrm>
              <a:off x="5857233" y="4504279"/>
              <a:ext cx="96821" cy="97157"/>
            </a:xfrm>
            <a:custGeom>
              <a:avLst/>
              <a:gdLst>
                <a:gd name="connsiteX0" fmla="*/ 96822 w 96821"/>
                <a:gd name="connsiteY0" fmla="*/ 48579 h 97157"/>
                <a:gd name="connsiteX1" fmla="*/ 48411 w 96821"/>
                <a:gd name="connsiteY1" fmla="*/ 97157 h 97157"/>
                <a:gd name="connsiteX2" fmla="*/ 0 w 96821"/>
                <a:gd name="connsiteY2" fmla="*/ 48579 h 97157"/>
                <a:gd name="connsiteX3" fmla="*/ 48411 w 96821"/>
                <a:gd name="connsiteY3" fmla="*/ 0 h 97157"/>
                <a:gd name="connsiteX4" fmla="*/ 96822 w 96821"/>
                <a:gd name="connsiteY4" fmla="*/ 48579 h 9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21" h="97157">
                  <a:moveTo>
                    <a:pt x="96822" y="48579"/>
                  </a:moveTo>
                  <a:cubicBezTo>
                    <a:pt x="96822" y="75408"/>
                    <a:pt x="75148" y="97157"/>
                    <a:pt x="48411" y="97157"/>
                  </a:cubicBezTo>
                  <a:cubicBezTo>
                    <a:pt x="21674" y="97157"/>
                    <a:pt x="0" y="75408"/>
                    <a:pt x="0" y="48579"/>
                  </a:cubicBezTo>
                  <a:cubicBezTo>
                    <a:pt x="0" y="21749"/>
                    <a:pt x="21674" y="0"/>
                    <a:pt x="48411" y="0"/>
                  </a:cubicBezTo>
                  <a:cubicBezTo>
                    <a:pt x="75148" y="0"/>
                    <a:pt x="96822" y="21749"/>
                    <a:pt x="96822" y="48579"/>
                  </a:cubicBezTo>
                  <a:close/>
                </a:path>
              </a:pathLst>
            </a:custGeom>
            <a:noFill/>
            <a:ln w="22386" cap="rnd">
              <a:solidFill>
                <a:schemeClr val="bg1"/>
              </a:solidFill>
              <a:prstDash val="solid"/>
              <a:round/>
            </a:ln>
          </p:spPr>
          <p:txBody>
            <a:bodyPr rtlCol="0" anchor="ctr"/>
            <a:lstStyle/>
            <a:p>
              <a:endParaRPr lang="en-GB"/>
            </a:p>
          </p:txBody>
        </p:sp>
        <p:sp>
          <p:nvSpPr>
            <p:cNvPr id="19" name="Freeform: Shape 18">
              <a:extLst>
                <a:ext uri="{FF2B5EF4-FFF2-40B4-BE49-F238E27FC236}">
                  <a16:creationId xmlns:a16="http://schemas.microsoft.com/office/drawing/2014/main" id="{8D3997F6-9A53-48D7-B664-266BDAE831E4}"/>
                </a:ext>
              </a:extLst>
            </p:cNvPr>
            <p:cNvSpPr/>
            <p:nvPr/>
          </p:nvSpPr>
          <p:spPr>
            <a:xfrm>
              <a:off x="5936321" y="4648241"/>
              <a:ext cx="292204" cy="83310"/>
            </a:xfrm>
            <a:custGeom>
              <a:avLst/>
              <a:gdLst>
                <a:gd name="connsiteX0" fmla="*/ 250693 w 292204"/>
                <a:gd name="connsiteY0" fmla="*/ 0 h 83310"/>
                <a:gd name="connsiteX1" fmla="*/ 292205 w 292204"/>
                <a:gd name="connsiteY1" fmla="*/ 0 h 83310"/>
                <a:gd name="connsiteX2" fmla="*/ 292205 w 292204"/>
                <a:gd name="connsiteY2" fmla="*/ 83310 h 83310"/>
                <a:gd name="connsiteX3" fmla="*/ 250693 w 292204"/>
                <a:gd name="connsiteY3" fmla="*/ 83310 h 83310"/>
                <a:gd name="connsiteX4" fmla="*/ 41511 w 292204"/>
                <a:gd name="connsiteY4" fmla="*/ 83310 h 83310"/>
                <a:gd name="connsiteX5" fmla="*/ 0 w 292204"/>
                <a:gd name="connsiteY5" fmla="*/ 83310 h 83310"/>
                <a:gd name="connsiteX6" fmla="*/ 0 w 292204"/>
                <a:gd name="connsiteY6" fmla="*/ 0 h 83310"/>
                <a:gd name="connsiteX7" fmla="*/ 41511 w 292204"/>
                <a:gd name="connsiteY7" fmla="*/ 0 h 8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204" h="83310">
                  <a:moveTo>
                    <a:pt x="250693" y="0"/>
                  </a:moveTo>
                  <a:cubicBezTo>
                    <a:pt x="273620" y="0"/>
                    <a:pt x="292205" y="0"/>
                    <a:pt x="292205" y="0"/>
                  </a:cubicBezTo>
                  <a:lnTo>
                    <a:pt x="292205" y="83310"/>
                  </a:lnTo>
                  <a:cubicBezTo>
                    <a:pt x="292205" y="83310"/>
                    <a:pt x="273619" y="83310"/>
                    <a:pt x="250693" y="83310"/>
                  </a:cubicBezTo>
                  <a:lnTo>
                    <a:pt x="41511" y="83310"/>
                  </a:lnTo>
                  <a:cubicBezTo>
                    <a:pt x="18585" y="83310"/>
                    <a:pt x="0" y="83310"/>
                    <a:pt x="0" y="83310"/>
                  </a:cubicBezTo>
                  <a:lnTo>
                    <a:pt x="0" y="0"/>
                  </a:lnTo>
                  <a:cubicBezTo>
                    <a:pt x="0" y="0"/>
                    <a:pt x="18585" y="0"/>
                    <a:pt x="41511" y="0"/>
                  </a:cubicBezTo>
                  <a:close/>
                </a:path>
              </a:pathLst>
            </a:custGeom>
            <a:noFill/>
            <a:ln w="22386" cap="rnd">
              <a:solidFill>
                <a:srgbClr val="FFFFFF"/>
              </a:solid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037A9B5D-49D7-4D9A-A92B-1FCC65892674}"/>
                </a:ext>
              </a:extLst>
            </p:cNvPr>
            <p:cNvSpPr/>
            <p:nvPr/>
          </p:nvSpPr>
          <p:spPr>
            <a:xfrm>
              <a:off x="6169936" y="4320350"/>
              <a:ext cx="181213" cy="182069"/>
            </a:xfrm>
            <a:custGeom>
              <a:avLst/>
              <a:gdLst>
                <a:gd name="connsiteX0" fmla="*/ 175625 w 181213"/>
                <a:gd name="connsiteY0" fmla="*/ 78218 h 182069"/>
                <a:gd name="connsiteX1" fmla="*/ 157122 w 181213"/>
                <a:gd name="connsiteY1" fmla="*/ 73097 h 182069"/>
                <a:gd name="connsiteX2" fmla="*/ 150222 w 181213"/>
                <a:gd name="connsiteY2" fmla="*/ 56446 h 182069"/>
                <a:gd name="connsiteX3" fmla="*/ 159688 w 181213"/>
                <a:gd name="connsiteY3" fmla="*/ 39681 h 182069"/>
                <a:gd name="connsiteX4" fmla="*/ 158433 w 181213"/>
                <a:gd name="connsiteY4" fmla="*/ 30240 h 182069"/>
                <a:gd name="connsiteX5" fmla="*/ 151163 w 181213"/>
                <a:gd name="connsiteY5" fmla="*/ 22973 h 182069"/>
                <a:gd name="connsiteX6" fmla="*/ 141726 w 181213"/>
                <a:gd name="connsiteY6" fmla="*/ 21686 h 182069"/>
                <a:gd name="connsiteX7" fmla="*/ 125048 w 181213"/>
                <a:gd name="connsiteY7" fmla="*/ 31156 h 182069"/>
                <a:gd name="connsiteX8" fmla="*/ 108454 w 181213"/>
                <a:gd name="connsiteY8" fmla="*/ 24232 h 182069"/>
                <a:gd name="connsiteX9" fmla="*/ 103351 w 181213"/>
                <a:gd name="connsiteY9" fmla="*/ 5722 h 182069"/>
                <a:gd name="connsiteX10" fmla="*/ 95767 w 181213"/>
                <a:gd name="connsiteY10" fmla="*/ 0 h 182069"/>
                <a:gd name="connsiteX11" fmla="*/ 85532 w 181213"/>
                <a:gd name="connsiteY11" fmla="*/ 0 h 182069"/>
                <a:gd name="connsiteX12" fmla="*/ 77948 w 181213"/>
                <a:gd name="connsiteY12" fmla="*/ 5722 h 182069"/>
                <a:gd name="connsiteX13" fmla="*/ 72845 w 181213"/>
                <a:gd name="connsiteY13" fmla="*/ 24232 h 182069"/>
                <a:gd name="connsiteX14" fmla="*/ 56223 w 181213"/>
                <a:gd name="connsiteY14" fmla="*/ 31156 h 182069"/>
                <a:gd name="connsiteX15" fmla="*/ 39573 w 181213"/>
                <a:gd name="connsiteY15" fmla="*/ 21858 h 182069"/>
                <a:gd name="connsiteX16" fmla="*/ 30136 w 181213"/>
                <a:gd name="connsiteY16" fmla="*/ 23116 h 182069"/>
                <a:gd name="connsiteX17" fmla="*/ 22894 w 181213"/>
                <a:gd name="connsiteY17" fmla="*/ 30412 h 182069"/>
                <a:gd name="connsiteX18" fmla="*/ 21611 w 181213"/>
                <a:gd name="connsiteY18" fmla="*/ 39853 h 182069"/>
                <a:gd name="connsiteX19" fmla="*/ 31048 w 181213"/>
                <a:gd name="connsiteY19" fmla="*/ 56589 h 182069"/>
                <a:gd name="connsiteX20" fmla="*/ 24149 w 181213"/>
                <a:gd name="connsiteY20" fmla="*/ 73268 h 182069"/>
                <a:gd name="connsiteX21" fmla="*/ 5702 w 181213"/>
                <a:gd name="connsiteY21" fmla="*/ 78418 h 182069"/>
                <a:gd name="connsiteX22" fmla="*/ 0 w 181213"/>
                <a:gd name="connsiteY22" fmla="*/ 86000 h 182069"/>
                <a:gd name="connsiteX23" fmla="*/ 0 w 181213"/>
                <a:gd name="connsiteY23" fmla="*/ 96242 h 182069"/>
                <a:gd name="connsiteX24" fmla="*/ 5702 w 181213"/>
                <a:gd name="connsiteY24" fmla="*/ 103852 h 182069"/>
                <a:gd name="connsiteX25" fmla="*/ 24177 w 181213"/>
                <a:gd name="connsiteY25" fmla="*/ 108973 h 182069"/>
                <a:gd name="connsiteX26" fmla="*/ 31077 w 181213"/>
                <a:gd name="connsiteY26" fmla="*/ 125652 h 182069"/>
                <a:gd name="connsiteX27" fmla="*/ 21640 w 181213"/>
                <a:gd name="connsiteY27" fmla="*/ 142360 h 182069"/>
                <a:gd name="connsiteX28" fmla="*/ 22894 w 181213"/>
                <a:gd name="connsiteY28" fmla="*/ 151830 h 182069"/>
                <a:gd name="connsiteX29" fmla="*/ 30164 w 181213"/>
                <a:gd name="connsiteY29" fmla="*/ 159068 h 182069"/>
                <a:gd name="connsiteX30" fmla="*/ 39601 w 181213"/>
                <a:gd name="connsiteY30" fmla="*/ 160384 h 182069"/>
                <a:gd name="connsiteX31" fmla="*/ 56309 w 181213"/>
                <a:gd name="connsiteY31" fmla="*/ 150885 h 182069"/>
                <a:gd name="connsiteX32" fmla="*/ 72873 w 181213"/>
                <a:gd name="connsiteY32" fmla="*/ 157780 h 182069"/>
                <a:gd name="connsiteX33" fmla="*/ 77891 w 181213"/>
                <a:gd name="connsiteY33" fmla="*/ 176348 h 182069"/>
                <a:gd name="connsiteX34" fmla="*/ 85446 w 181213"/>
                <a:gd name="connsiteY34" fmla="*/ 182070 h 182069"/>
                <a:gd name="connsiteX35" fmla="*/ 95682 w 181213"/>
                <a:gd name="connsiteY35" fmla="*/ 182070 h 182069"/>
                <a:gd name="connsiteX36" fmla="*/ 103265 w 181213"/>
                <a:gd name="connsiteY36" fmla="*/ 176348 h 182069"/>
                <a:gd name="connsiteX37" fmla="*/ 108369 w 181213"/>
                <a:gd name="connsiteY37" fmla="*/ 157780 h 182069"/>
                <a:gd name="connsiteX38" fmla="*/ 124962 w 181213"/>
                <a:gd name="connsiteY38" fmla="*/ 150857 h 182069"/>
                <a:gd name="connsiteX39" fmla="*/ 141669 w 181213"/>
                <a:gd name="connsiteY39" fmla="*/ 160355 h 182069"/>
                <a:gd name="connsiteX40" fmla="*/ 151078 w 181213"/>
                <a:gd name="connsiteY40" fmla="*/ 159068 h 182069"/>
                <a:gd name="connsiteX41" fmla="*/ 158319 w 181213"/>
                <a:gd name="connsiteY41" fmla="*/ 151801 h 182069"/>
                <a:gd name="connsiteX42" fmla="*/ 159602 w 181213"/>
                <a:gd name="connsiteY42" fmla="*/ 142331 h 182069"/>
                <a:gd name="connsiteX43" fmla="*/ 150137 w 181213"/>
                <a:gd name="connsiteY43" fmla="*/ 125566 h 182069"/>
                <a:gd name="connsiteX44" fmla="*/ 157008 w 181213"/>
                <a:gd name="connsiteY44" fmla="*/ 108944 h 182069"/>
                <a:gd name="connsiteX45" fmla="*/ 175511 w 181213"/>
                <a:gd name="connsiteY45" fmla="*/ 103795 h 182069"/>
                <a:gd name="connsiteX46" fmla="*/ 181213 w 181213"/>
                <a:gd name="connsiteY46" fmla="*/ 96213 h 182069"/>
                <a:gd name="connsiteX47" fmla="*/ 181213 w 181213"/>
                <a:gd name="connsiteY47" fmla="*/ 85828 h 182069"/>
                <a:gd name="connsiteX48" fmla="*/ 175625 w 181213"/>
                <a:gd name="connsiteY48" fmla="*/ 78218 h 182069"/>
                <a:gd name="connsiteX49" fmla="*/ 90664 w 181213"/>
                <a:gd name="connsiteY49" fmla="*/ 115410 h 182069"/>
                <a:gd name="connsiteX50" fmla="*/ 66373 w 181213"/>
                <a:gd name="connsiteY50" fmla="*/ 91035 h 182069"/>
                <a:gd name="connsiteX51" fmla="*/ 90664 w 181213"/>
                <a:gd name="connsiteY51" fmla="*/ 66660 h 182069"/>
                <a:gd name="connsiteX52" fmla="*/ 114955 w 181213"/>
                <a:gd name="connsiteY52" fmla="*/ 90978 h 182069"/>
                <a:gd name="connsiteX53" fmla="*/ 90664 w 181213"/>
                <a:gd name="connsiteY53" fmla="*/ 115324 h 1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1213" h="182069">
                  <a:moveTo>
                    <a:pt x="175625" y="78218"/>
                  </a:moveTo>
                  <a:lnTo>
                    <a:pt x="157122" y="73097"/>
                  </a:lnTo>
                  <a:cubicBezTo>
                    <a:pt x="155597" y="67255"/>
                    <a:pt x="153276" y="61651"/>
                    <a:pt x="150222" y="56446"/>
                  </a:cubicBezTo>
                  <a:lnTo>
                    <a:pt x="159688" y="39681"/>
                  </a:lnTo>
                  <a:cubicBezTo>
                    <a:pt x="161430" y="36609"/>
                    <a:pt x="160917" y="32747"/>
                    <a:pt x="158433" y="30240"/>
                  </a:cubicBezTo>
                  <a:lnTo>
                    <a:pt x="151163" y="22973"/>
                  </a:lnTo>
                  <a:cubicBezTo>
                    <a:pt x="148657" y="20475"/>
                    <a:pt x="144805" y="19949"/>
                    <a:pt x="141726" y="21686"/>
                  </a:cubicBezTo>
                  <a:lnTo>
                    <a:pt x="125048" y="31156"/>
                  </a:lnTo>
                  <a:cubicBezTo>
                    <a:pt x="119847" y="28121"/>
                    <a:pt x="114268" y="25793"/>
                    <a:pt x="108454" y="24232"/>
                  </a:cubicBezTo>
                  <a:lnTo>
                    <a:pt x="103351" y="5722"/>
                  </a:lnTo>
                  <a:cubicBezTo>
                    <a:pt x="102390" y="2322"/>
                    <a:pt x="99288" y="-18"/>
                    <a:pt x="95767" y="0"/>
                  </a:cubicBezTo>
                  <a:lnTo>
                    <a:pt x="85532" y="0"/>
                  </a:lnTo>
                  <a:cubicBezTo>
                    <a:pt x="82011" y="-18"/>
                    <a:pt x="78909" y="2322"/>
                    <a:pt x="77948" y="5722"/>
                  </a:cubicBezTo>
                  <a:lnTo>
                    <a:pt x="72845" y="24232"/>
                  </a:lnTo>
                  <a:cubicBezTo>
                    <a:pt x="67023" y="25793"/>
                    <a:pt x="61435" y="28121"/>
                    <a:pt x="56223" y="31156"/>
                  </a:cubicBezTo>
                  <a:lnTo>
                    <a:pt x="39573" y="21858"/>
                  </a:lnTo>
                  <a:cubicBezTo>
                    <a:pt x="36499" y="20114"/>
                    <a:pt x="32648" y="20628"/>
                    <a:pt x="30136" y="23116"/>
                  </a:cubicBezTo>
                  <a:lnTo>
                    <a:pt x="22894" y="30412"/>
                  </a:lnTo>
                  <a:cubicBezTo>
                    <a:pt x="20408" y="32916"/>
                    <a:pt x="19886" y="36772"/>
                    <a:pt x="21611" y="39853"/>
                  </a:cubicBezTo>
                  <a:lnTo>
                    <a:pt x="31048" y="56589"/>
                  </a:lnTo>
                  <a:cubicBezTo>
                    <a:pt x="28020" y="61816"/>
                    <a:pt x="25700" y="67426"/>
                    <a:pt x="24149" y="73268"/>
                  </a:cubicBezTo>
                  <a:lnTo>
                    <a:pt x="5702" y="78418"/>
                  </a:lnTo>
                  <a:cubicBezTo>
                    <a:pt x="2312" y="79362"/>
                    <a:pt x="-25" y="82470"/>
                    <a:pt x="0" y="86000"/>
                  </a:cubicBezTo>
                  <a:lnTo>
                    <a:pt x="0" y="96242"/>
                  </a:lnTo>
                  <a:cubicBezTo>
                    <a:pt x="-8" y="99772"/>
                    <a:pt x="2321" y="102880"/>
                    <a:pt x="5702" y="103852"/>
                  </a:cubicBezTo>
                  <a:lnTo>
                    <a:pt x="24177" y="108973"/>
                  </a:lnTo>
                  <a:cubicBezTo>
                    <a:pt x="25708" y="114823"/>
                    <a:pt x="28029" y="120434"/>
                    <a:pt x="31077" y="125652"/>
                  </a:cubicBezTo>
                  <a:lnTo>
                    <a:pt x="21640" y="142360"/>
                  </a:lnTo>
                  <a:cubicBezTo>
                    <a:pt x="19901" y="145443"/>
                    <a:pt x="20414" y="149309"/>
                    <a:pt x="22894" y="151830"/>
                  </a:cubicBezTo>
                  <a:lnTo>
                    <a:pt x="30164" y="159068"/>
                  </a:lnTo>
                  <a:cubicBezTo>
                    <a:pt x="32659" y="161585"/>
                    <a:pt x="36519" y="162123"/>
                    <a:pt x="39601" y="160384"/>
                  </a:cubicBezTo>
                  <a:lnTo>
                    <a:pt x="56309" y="150885"/>
                  </a:lnTo>
                  <a:cubicBezTo>
                    <a:pt x="61497" y="153915"/>
                    <a:pt x="67068" y="156234"/>
                    <a:pt x="72873" y="157780"/>
                  </a:cubicBezTo>
                  <a:lnTo>
                    <a:pt x="77891" y="176348"/>
                  </a:lnTo>
                  <a:cubicBezTo>
                    <a:pt x="78849" y="179737"/>
                    <a:pt x="81934" y="182075"/>
                    <a:pt x="85446" y="182070"/>
                  </a:cubicBezTo>
                  <a:lnTo>
                    <a:pt x="95682" y="182070"/>
                  </a:lnTo>
                  <a:cubicBezTo>
                    <a:pt x="99197" y="182068"/>
                    <a:pt x="102288" y="179736"/>
                    <a:pt x="103265" y="176348"/>
                  </a:cubicBezTo>
                  <a:lnTo>
                    <a:pt x="108369" y="157780"/>
                  </a:lnTo>
                  <a:cubicBezTo>
                    <a:pt x="114182" y="156224"/>
                    <a:pt x="119762" y="153896"/>
                    <a:pt x="124962" y="150857"/>
                  </a:cubicBezTo>
                  <a:lnTo>
                    <a:pt x="141669" y="160355"/>
                  </a:lnTo>
                  <a:cubicBezTo>
                    <a:pt x="144734" y="162107"/>
                    <a:pt x="148592" y="161580"/>
                    <a:pt x="151078" y="159068"/>
                  </a:cubicBezTo>
                  <a:lnTo>
                    <a:pt x="158319" y="151801"/>
                  </a:lnTo>
                  <a:cubicBezTo>
                    <a:pt x="160808" y="149287"/>
                    <a:pt x="161333" y="145420"/>
                    <a:pt x="159602" y="142331"/>
                  </a:cubicBezTo>
                  <a:lnTo>
                    <a:pt x="150137" y="125566"/>
                  </a:lnTo>
                  <a:cubicBezTo>
                    <a:pt x="153179" y="120370"/>
                    <a:pt x="155491" y="114776"/>
                    <a:pt x="157008" y="108944"/>
                  </a:cubicBezTo>
                  <a:lnTo>
                    <a:pt x="175511" y="103795"/>
                  </a:lnTo>
                  <a:cubicBezTo>
                    <a:pt x="178895" y="102842"/>
                    <a:pt x="181228" y="99739"/>
                    <a:pt x="181213" y="96213"/>
                  </a:cubicBezTo>
                  <a:lnTo>
                    <a:pt x="181213" y="85828"/>
                  </a:lnTo>
                  <a:cubicBezTo>
                    <a:pt x="181248" y="82326"/>
                    <a:pt x="178970" y="79224"/>
                    <a:pt x="175625" y="78218"/>
                  </a:cubicBezTo>
                  <a:close/>
                  <a:moveTo>
                    <a:pt x="90664" y="115410"/>
                  </a:moveTo>
                  <a:cubicBezTo>
                    <a:pt x="77250" y="115410"/>
                    <a:pt x="66373" y="104497"/>
                    <a:pt x="66373" y="91035"/>
                  </a:cubicBezTo>
                  <a:cubicBezTo>
                    <a:pt x="66373" y="77573"/>
                    <a:pt x="77250" y="66660"/>
                    <a:pt x="90664" y="66660"/>
                  </a:cubicBezTo>
                  <a:cubicBezTo>
                    <a:pt x="104058" y="66660"/>
                    <a:pt x="114923" y="77538"/>
                    <a:pt x="114955" y="90978"/>
                  </a:cubicBezTo>
                  <a:cubicBezTo>
                    <a:pt x="114923" y="104422"/>
                    <a:pt x="104061" y="115308"/>
                    <a:pt x="90664" y="115324"/>
                  </a:cubicBezTo>
                  <a:close/>
                </a:path>
              </a:pathLst>
            </a:custGeom>
            <a:solidFill>
              <a:schemeClr val="bg1"/>
            </a:solidFill>
            <a:ln w="2798" cap="flat">
              <a:noFill/>
              <a:prstDash val="solid"/>
              <a:miter/>
            </a:ln>
          </p:spPr>
          <p:txBody>
            <a:bodyPr rtlCol="0" anchor="ctr"/>
            <a:lstStyle/>
            <a:p>
              <a:endParaRPr lang="en-GB"/>
            </a:p>
          </p:txBody>
        </p:sp>
      </p:grpSp>
      <p:pic>
        <p:nvPicPr>
          <p:cNvPr id="70" name="Graphic 69">
            <a:extLst>
              <a:ext uri="{FF2B5EF4-FFF2-40B4-BE49-F238E27FC236}">
                <a16:creationId xmlns:a16="http://schemas.microsoft.com/office/drawing/2014/main" id="{25417B0F-DCCD-4330-B683-8BA8D093F8E4}"/>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p:blipFill>
        <p:spPr>
          <a:xfrm>
            <a:off x="5914359" y="5130999"/>
            <a:ext cx="314762" cy="468000"/>
          </a:xfrm>
          <a:prstGeom prst="rect">
            <a:avLst/>
          </a:prstGeom>
        </p:spPr>
      </p:pic>
      <p:pic>
        <p:nvPicPr>
          <p:cNvPr id="71" name="Graphic 70" descr="Recycle with solid fill">
            <a:extLst>
              <a:ext uri="{FF2B5EF4-FFF2-40B4-BE49-F238E27FC236}">
                <a16:creationId xmlns:a16="http://schemas.microsoft.com/office/drawing/2014/main" id="{AFC4DE19-5B77-49DE-8AF1-6761407A3E0E}"/>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552456" y="4590866"/>
            <a:ext cx="490865" cy="490865"/>
          </a:xfrm>
          <a:prstGeom prst="rect">
            <a:avLst/>
          </a:prstGeom>
        </p:spPr>
      </p:pic>
      <p:sp>
        <p:nvSpPr>
          <p:cNvPr id="72" name="Rectangle: Rounded Corners 71">
            <a:extLst>
              <a:ext uri="{FF2B5EF4-FFF2-40B4-BE49-F238E27FC236}">
                <a16:creationId xmlns:a16="http://schemas.microsoft.com/office/drawing/2014/main" id="{27AE8E17-A944-4A05-85FA-9ED57BD58F73}"/>
              </a:ext>
            </a:extLst>
          </p:cNvPr>
          <p:cNvSpPr/>
          <p:nvPr/>
        </p:nvSpPr>
        <p:spPr>
          <a:xfrm>
            <a:off x="8164870" y="533749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23CB72AD-E92D-4C57-B328-F2F58AABDD7E}"/>
              </a:ext>
            </a:extLst>
          </p:cNvPr>
          <p:cNvSpPr txBox="1"/>
          <p:nvPr/>
        </p:nvSpPr>
        <p:spPr>
          <a:xfrm>
            <a:off x="8144778" y="558138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Smart Built Environments</a:t>
            </a:r>
          </a:p>
        </p:txBody>
      </p:sp>
      <p:pic>
        <p:nvPicPr>
          <p:cNvPr id="74" name="Graphic 73" descr="City with solid fill">
            <a:extLst>
              <a:ext uri="{FF2B5EF4-FFF2-40B4-BE49-F238E27FC236}">
                <a16:creationId xmlns:a16="http://schemas.microsoft.com/office/drawing/2014/main" id="{7576CB65-B79C-4A95-A4D2-859E66BC1C88}"/>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10552517" y="5469854"/>
            <a:ext cx="490865" cy="490865"/>
          </a:xfrm>
          <a:prstGeom prst="rect">
            <a:avLst/>
          </a:prstGeom>
        </p:spPr>
      </p:pic>
    </p:spTree>
    <p:extLst>
      <p:ext uri="{BB962C8B-B14F-4D97-AF65-F5344CB8AC3E}">
        <p14:creationId xmlns:p14="http://schemas.microsoft.com/office/powerpoint/2010/main" val="245853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6403" y="-305"/>
            <a:ext cx="12192000" cy="6857999"/>
          </a:xfrm>
          <a:prstGeom prst="rect">
            <a:avLst/>
          </a:prstGeom>
          <a:solidFill>
            <a:schemeClr val="accent2">
              <a:alpha val="89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a:t>
            </a:r>
            <a:r>
              <a:rPr kumimoji="0" lang="en-GB" altLang="ja-JP" sz="2400" b="0" i="0" u="none" strike="noStrike" kern="0" cap="none" spc="0" normalizeH="0" baseline="0" noProof="0" dirty="0" err="1">
                <a:ln>
                  <a:noFill/>
                </a:ln>
                <a:solidFill>
                  <a:srgbClr val="FFFFFF"/>
                </a:solidFill>
                <a:effectLst/>
                <a:uLnTx/>
                <a:uFillTx/>
                <a:latin typeface="Trebuchet MS" panose="020B0703020202090204" pitchFamily="34" charset="0"/>
                <a:ea typeface="ＭＳ Ｐゴシック" panose="020B0600070205080204" pitchFamily="34" charset="-128"/>
                <a:cs typeface="+mn-cs"/>
              </a:rPr>
              <a:t>tra</a:t>
            </a:r>
            <a:r>
              <a:rPr lang="en-GB" altLang="ja-JP" kern="0" dirty="0" err="1">
                <a:solidFill>
                  <a:srgbClr val="FFFFFF"/>
                </a:solidFill>
                <a:ea typeface="ＭＳ Ｐゴシック" panose="020B0600070205080204" pitchFamily="34" charset="-128"/>
              </a:rPr>
              <a:t>nsformations</a:t>
            </a:r>
            <a:endPar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endParaRP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Increasing productivity relies on a connected &amp; automated workforce.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A</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high percentage (90%) still use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5"/>
              </a:rPr>
              <a:t>outdated methods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(email/Excel/paper forms) for 25-100% of their business processes.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6"/>
              </a:rPr>
              <a:t>Robotic dog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spotted taking digital construction to the next level. “Using technology like Spot  provides building scanning, soil analysis, ground water contamination and ground stabilisation to effectively and safely bring those sites back into use.”</a:t>
            </a: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3594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The green buildings </a:t>
            </a:r>
            <a:r>
              <a:rPr lang="en-GB" sz="1200" dirty="0">
                <a:solidFill>
                  <a:srgbClr val="FFFFFF"/>
                </a:solidFill>
                <a:latin typeface="Trebuchet MS" panose="020B0603020202020204" pitchFamily="34" charset="0"/>
                <a:hlinkClick r:id="rId7"/>
              </a:rPr>
              <a:t>market</a:t>
            </a:r>
            <a:r>
              <a:rPr lang="en-GB" sz="1200" dirty="0">
                <a:solidFill>
                  <a:srgbClr val="FFFFFF"/>
                </a:solidFill>
                <a:latin typeface="Trebuchet MS" panose="020B0603020202020204" pitchFamily="34" charset="0"/>
              </a:rPr>
              <a:t> is predicted to grow at 14.3% CAGR by 2027.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Standardising </a:t>
            </a:r>
            <a:r>
              <a:rPr lang="en-GB" sz="1200" dirty="0">
                <a:solidFill>
                  <a:srgbClr val="FFFFFF"/>
                </a:solidFill>
                <a:latin typeface="Trebuchet MS" panose="020B0603020202020204" pitchFamily="34" charset="0"/>
                <a:hlinkClick r:id="rId8"/>
              </a:rPr>
              <a:t>ESG</a:t>
            </a:r>
            <a:r>
              <a:rPr lang="en-GB" sz="1200" dirty="0">
                <a:solidFill>
                  <a:srgbClr val="FFFFFF"/>
                </a:solidFill>
                <a:latin typeface="Trebuchet MS" panose="020B0603020202020204" pitchFamily="34" charset="0"/>
              </a:rPr>
              <a:t> in construction (Environmental, Social and Governance) requires hard data, not soft objectives. Empowering ESG in construction requires Trust. This is a core principle of Blockchain along with its immutability and accountability characteristics. It accurately records activity along a supply chain, which can then be assessed for compliance and shared to validate construction ESG claims.</a:t>
            </a:r>
          </a:p>
          <a:p>
            <a:pPr algn="ctr">
              <a:defRPr/>
            </a:pPr>
            <a:endParaRPr lang="en-GB" sz="1200" dirty="0">
              <a:solidFill>
                <a:srgbClr val="FFFFFF"/>
              </a:solidFill>
              <a:latin typeface="Trebuchet MS" panose="020B0603020202020204" pitchFamily="34" charset="0"/>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Digital is crucial to sustainable buildings.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Construction companies are increasingly adopting IoT technology. IoT in construction offers benefits such as better productivity, maintenance, security, and safety.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application of the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9"/>
              </a:rPr>
              <a:t>metaverse</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to infrastructure is a logical progression for digital twins. These are founded on BIM data to create a representation of complex infrastructure. And with IoT, it is continuously updated from the physical world.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40" name="TextBox 39">
            <a:extLst>
              <a:ext uri="{FF2B5EF4-FFF2-40B4-BE49-F238E27FC236}">
                <a16:creationId xmlns:a16="http://schemas.microsoft.com/office/drawing/2014/main" id="{02F73CFE-74DE-4252-AFF5-A22C1A0C7518}"/>
              </a:ext>
            </a:extLst>
          </p:cNvPr>
          <p:cNvSpPr txBox="1"/>
          <p:nvPr/>
        </p:nvSpPr>
        <p:spPr>
          <a:xfrm>
            <a:off x="5552908" y="122860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Intelligent Workforce</a:t>
            </a:r>
          </a:p>
        </p:txBody>
      </p:sp>
      <p:sp>
        <p:nvSpPr>
          <p:cNvPr id="63" name="TextBox 62">
            <a:extLst>
              <a:ext uri="{FF2B5EF4-FFF2-40B4-BE49-F238E27FC236}">
                <a16:creationId xmlns:a16="http://schemas.microsoft.com/office/drawing/2014/main" id="{0C071807-21D0-402B-B7AF-0338748454A8}"/>
              </a:ext>
            </a:extLst>
          </p:cNvPr>
          <p:cNvSpPr txBox="1"/>
          <p:nvPr/>
        </p:nvSpPr>
        <p:spPr>
          <a:xfrm>
            <a:off x="3375790" y="1360962"/>
            <a:ext cx="1440000" cy="215444"/>
          </a:xfrm>
          <a:prstGeom prst="rect">
            <a:avLst/>
          </a:prstGeom>
          <a:noFill/>
        </p:spPr>
        <p:txBody>
          <a:bodyPr wrap="square" lIns="0" tIns="0" rIns="0" bIns="0" rtlCol="0">
            <a:spAutoFit/>
          </a:bodyPr>
          <a:lstStyle/>
          <a:p>
            <a:pPr algn="ctr">
              <a:spcAft>
                <a:spcPts val="300"/>
              </a:spcAft>
            </a:pPr>
            <a:r>
              <a:rPr lang="en-GB" sz="1400" dirty="0">
                <a:solidFill>
                  <a:prstClr val="white"/>
                </a:solidFill>
                <a:latin typeface="Trebuchet MS" panose="020B0703020202090204" pitchFamily="34" charset="0"/>
              </a:rPr>
              <a:t>Contextual Design</a:t>
            </a: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64" name="TextBox 63">
            <a:extLst>
              <a:ext uri="{FF2B5EF4-FFF2-40B4-BE49-F238E27FC236}">
                <a16:creationId xmlns:a16="http://schemas.microsoft.com/office/drawing/2014/main" id="{3A58D6A9-3DCF-45C6-B7D9-216D366CD84B}"/>
              </a:ext>
            </a:extLst>
          </p:cNvPr>
          <p:cNvSpPr txBox="1"/>
          <p:nvPr/>
        </p:nvSpPr>
        <p:spPr>
          <a:xfrm>
            <a:off x="869796" y="1353298"/>
            <a:ext cx="1828499" cy="215444"/>
          </a:xfrm>
          <a:prstGeom prst="rect">
            <a:avLst/>
          </a:prstGeom>
          <a:noFill/>
        </p:spPr>
        <p:txBody>
          <a:bodyPr wrap="square" lIns="0" tIns="0" rIns="0" bIns="0" rtlCol="0">
            <a:spAutoFit/>
          </a:bodyPr>
          <a:lstStyle/>
          <a:p>
            <a:pPr lvl="1"/>
            <a:r>
              <a:rPr lang="en-GB" sz="1400" dirty="0">
                <a:solidFill>
                  <a:prstClr val="white"/>
                </a:solidFill>
                <a:latin typeface="Trebuchet MS" panose="020B0703020202090204" pitchFamily="34" charset="0"/>
              </a:rPr>
              <a:t>Digital Delivery</a:t>
            </a: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66" name="TextBox 65">
            <a:extLst>
              <a:ext uri="{FF2B5EF4-FFF2-40B4-BE49-F238E27FC236}">
                <a16:creationId xmlns:a16="http://schemas.microsoft.com/office/drawing/2014/main" id="{7EBF373A-D381-4790-955B-7B8F6F26EB28}"/>
              </a:ext>
            </a:extLst>
          </p:cNvPr>
          <p:cNvSpPr txBox="1"/>
          <p:nvPr/>
        </p:nvSpPr>
        <p:spPr>
          <a:xfrm>
            <a:off x="8076291" y="1301997"/>
            <a:ext cx="1230319"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Sustainable Construction</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114272" y="1249368"/>
            <a:ext cx="1440000" cy="430887"/>
          </a:xfrm>
          <a:prstGeom prst="rect">
            <a:avLst/>
          </a:prstGeom>
          <a:noFill/>
        </p:spPr>
        <p:txBody>
          <a:bodyPr wrap="square" lIns="0" tIns="0" rIns="0" bIns="0" rtlCol="0">
            <a:spAutoFit/>
          </a:bodyPr>
          <a:lstStyle/>
          <a:p>
            <a:pPr algn="ctr">
              <a:spcAft>
                <a:spcPts val="300"/>
              </a:spcAft>
            </a:pPr>
            <a:r>
              <a:rPr lang="en-GB" sz="1400" dirty="0">
                <a:solidFill>
                  <a:prstClr val="white"/>
                </a:solidFill>
                <a:latin typeface="Trebuchet MS" panose="020B0703020202090204" pitchFamily="34" charset="0"/>
              </a:rPr>
              <a:t>Smart Built Environments</a:t>
            </a: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Collecting real-world data is key to productivity.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Despite the higher uptake of </a:t>
            </a:r>
            <a:r>
              <a:rPr lang="en-GB" sz="1200" dirty="0">
                <a:solidFill>
                  <a:srgbClr val="FFFFFF"/>
                </a:solidFill>
                <a:latin typeface="Trebuchet MS" panose="020B0603020202020204" pitchFamily="34" charset="0"/>
                <a:hlinkClick r:id="rId10"/>
              </a:rPr>
              <a:t>digital technology </a:t>
            </a:r>
            <a:r>
              <a:rPr lang="en-GB" sz="1200" dirty="0">
                <a:solidFill>
                  <a:srgbClr val="FFFFFF"/>
                </a:solidFill>
                <a:latin typeface="Trebuchet MS" panose="020B0603020202020204" pitchFamily="34" charset="0"/>
              </a:rPr>
              <a:t>in the region, 92% of European construction professionals still have "concerns about the future of digital transformation, highlighting the need for a more human-centric approach", European respondents identified uneven or sporadic implementation (52%), process and data integration issues (54%), and technical and system limitations (49%) as key problems.</a:t>
            </a: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Blending digital and real-world data is key to good design.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hlinkClick r:id="rId11"/>
              </a:rPr>
              <a:t>Augmented Reality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presents real-time data using cameras and GPS geo-spatially. It displays and updates essential information as the user travels throughout the infrastructure space. Due to the ability of AR to provide real-time information, the construction industry will be able to improve safety, streamline operations and collaboration, increase productivity and boost project confidence.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grpSp>
        <p:nvGrpSpPr>
          <p:cNvPr id="28" name="Group 27">
            <a:extLst>
              <a:ext uri="{FF2B5EF4-FFF2-40B4-BE49-F238E27FC236}">
                <a16:creationId xmlns:a16="http://schemas.microsoft.com/office/drawing/2014/main" id="{94B311D3-9692-4E13-BB5B-4465F129CDCA}"/>
              </a:ext>
            </a:extLst>
          </p:cNvPr>
          <p:cNvGrpSpPr/>
          <p:nvPr/>
        </p:nvGrpSpPr>
        <p:grpSpPr>
          <a:xfrm>
            <a:off x="5196748" y="1124556"/>
            <a:ext cx="456802" cy="589180"/>
            <a:chOff x="2851165" y="1138132"/>
            <a:chExt cx="456802" cy="589180"/>
          </a:xfrm>
        </p:grpSpPr>
        <p:sp>
          <p:nvSpPr>
            <p:cNvPr id="20" name="Freeform: Shape 19">
              <a:extLst>
                <a:ext uri="{FF2B5EF4-FFF2-40B4-BE49-F238E27FC236}">
                  <a16:creationId xmlns:a16="http://schemas.microsoft.com/office/drawing/2014/main" id="{522F772B-F98C-4C4D-A7B9-B8B080DA45A3}"/>
                </a:ext>
              </a:extLst>
            </p:cNvPr>
            <p:cNvSpPr/>
            <p:nvPr/>
          </p:nvSpPr>
          <p:spPr>
            <a:xfrm>
              <a:off x="2911070" y="1618225"/>
              <a:ext cx="349079" cy="109087"/>
            </a:xfrm>
            <a:custGeom>
              <a:avLst/>
              <a:gdLst>
                <a:gd name="connsiteX0" fmla="*/ 294536 w 349079"/>
                <a:gd name="connsiteY0" fmla="*/ 0 h 109087"/>
                <a:gd name="connsiteX1" fmla="*/ 54544 w 349079"/>
                <a:gd name="connsiteY1" fmla="*/ 0 h 109087"/>
                <a:gd name="connsiteX2" fmla="*/ 0 w 349079"/>
                <a:gd name="connsiteY2" fmla="*/ 54544 h 109087"/>
                <a:gd name="connsiteX3" fmla="*/ 54544 w 349079"/>
                <a:gd name="connsiteY3" fmla="*/ 109088 h 109087"/>
                <a:gd name="connsiteX4" fmla="*/ 294536 w 349079"/>
                <a:gd name="connsiteY4" fmla="*/ 109088 h 109087"/>
                <a:gd name="connsiteX5" fmla="*/ 349080 w 349079"/>
                <a:gd name="connsiteY5" fmla="*/ 54544 h 109087"/>
                <a:gd name="connsiteX6" fmla="*/ 294536 w 349079"/>
                <a:gd name="connsiteY6" fmla="*/ 0 h 109087"/>
                <a:gd name="connsiteX7" fmla="*/ 69089 w 349079"/>
                <a:gd name="connsiteY7" fmla="*/ 76361 h 109087"/>
                <a:gd name="connsiteX8" fmla="*/ 47271 w 349079"/>
                <a:gd name="connsiteY8" fmla="*/ 54544 h 109087"/>
                <a:gd name="connsiteX9" fmla="*/ 69089 w 349079"/>
                <a:gd name="connsiteY9" fmla="*/ 32726 h 109087"/>
                <a:gd name="connsiteX10" fmla="*/ 90906 w 349079"/>
                <a:gd name="connsiteY10" fmla="*/ 54544 h 109087"/>
                <a:gd name="connsiteX11" fmla="*/ 69089 w 349079"/>
                <a:gd name="connsiteY11" fmla="*/ 76361 h 109087"/>
                <a:gd name="connsiteX12" fmla="*/ 174540 w 349079"/>
                <a:gd name="connsiteY12" fmla="*/ 76361 h 109087"/>
                <a:gd name="connsiteX13" fmla="*/ 152722 w 349079"/>
                <a:gd name="connsiteY13" fmla="*/ 54544 h 109087"/>
                <a:gd name="connsiteX14" fmla="*/ 174540 w 349079"/>
                <a:gd name="connsiteY14" fmla="*/ 32726 h 109087"/>
                <a:gd name="connsiteX15" fmla="*/ 196357 w 349079"/>
                <a:gd name="connsiteY15" fmla="*/ 54544 h 109087"/>
                <a:gd name="connsiteX16" fmla="*/ 174540 w 349079"/>
                <a:gd name="connsiteY16" fmla="*/ 76361 h 109087"/>
                <a:gd name="connsiteX17" fmla="*/ 279991 w 349079"/>
                <a:gd name="connsiteY17" fmla="*/ 76361 h 109087"/>
                <a:gd name="connsiteX18" fmla="*/ 258174 w 349079"/>
                <a:gd name="connsiteY18" fmla="*/ 54544 h 109087"/>
                <a:gd name="connsiteX19" fmla="*/ 279991 w 349079"/>
                <a:gd name="connsiteY19" fmla="*/ 32726 h 109087"/>
                <a:gd name="connsiteX20" fmla="*/ 301809 w 349079"/>
                <a:gd name="connsiteY20" fmla="*/ 54544 h 109087"/>
                <a:gd name="connsiteX21" fmla="*/ 279991 w 349079"/>
                <a:gd name="connsiteY21" fmla="*/ 76361 h 1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079" h="109087">
                  <a:moveTo>
                    <a:pt x="294536" y="0"/>
                  </a:moveTo>
                  <a:lnTo>
                    <a:pt x="54544" y="0"/>
                  </a:lnTo>
                  <a:cubicBezTo>
                    <a:pt x="24420" y="0"/>
                    <a:pt x="0" y="24420"/>
                    <a:pt x="0" y="54544"/>
                  </a:cubicBezTo>
                  <a:cubicBezTo>
                    <a:pt x="0" y="84667"/>
                    <a:pt x="24420" y="109088"/>
                    <a:pt x="54544" y="109088"/>
                  </a:cubicBezTo>
                  <a:lnTo>
                    <a:pt x="294536" y="109088"/>
                  </a:lnTo>
                  <a:cubicBezTo>
                    <a:pt x="324660" y="109088"/>
                    <a:pt x="349080" y="84667"/>
                    <a:pt x="349080" y="54544"/>
                  </a:cubicBezTo>
                  <a:cubicBezTo>
                    <a:pt x="349080" y="24420"/>
                    <a:pt x="324660" y="0"/>
                    <a:pt x="294536" y="0"/>
                  </a:cubicBezTo>
                  <a:close/>
                  <a:moveTo>
                    <a:pt x="69089" y="76361"/>
                  </a:moveTo>
                  <a:cubicBezTo>
                    <a:pt x="57039" y="76361"/>
                    <a:pt x="47271" y="66594"/>
                    <a:pt x="47271" y="54544"/>
                  </a:cubicBezTo>
                  <a:cubicBezTo>
                    <a:pt x="47271" y="42494"/>
                    <a:pt x="57039" y="32726"/>
                    <a:pt x="69089" y="32726"/>
                  </a:cubicBezTo>
                  <a:cubicBezTo>
                    <a:pt x="81139" y="32726"/>
                    <a:pt x="90906" y="42494"/>
                    <a:pt x="90906" y="54544"/>
                  </a:cubicBezTo>
                  <a:cubicBezTo>
                    <a:pt x="90906" y="66594"/>
                    <a:pt x="81139" y="76361"/>
                    <a:pt x="69089" y="76361"/>
                  </a:cubicBezTo>
                  <a:close/>
                  <a:moveTo>
                    <a:pt x="174540" y="76361"/>
                  </a:moveTo>
                  <a:cubicBezTo>
                    <a:pt x="162490" y="76361"/>
                    <a:pt x="152722" y="66594"/>
                    <a:pt x="152722" y="54544"/>
                  </a:cubicBezTo>
                  <a:cubicBezTo>
                    <a:pt x="152722" y="42494"/>
                    <a:pt x="162490" y="32726"/>
                    <a:pt x="174540" y="32726"/>
                  </a:cubicBezTo>
                  <a:cubicBezTo>
                    <a:pt x="186590" y="32726"/>
                    <a:pt x="196357" y="42494"/>
                    <a:pt x="196357" y="54544"/>
                  </a:cubicBezTo>
                  <a:cubicBezTo>
                    <a:pt x="196357" y="66594"/>
                    <a:pt x="186590" y="76361"/>
                    <a:pt x="174540" y="76361"/>
                  </a:cubicBezTo>
                  <a:close/>
                  <a:moveTo>
                    <a:pt x="279991" y="76361"/>
                  </a:moveTo>
                  <a:cubicBezTo>
                    <a:pt x="267941" y="76361"/>
                    <a:pt x="258174" y="66594"/>
                    <a:pt x="258174" y="54544"/>
                  </a:cubicBezTo>
                  <a:cubicBezTo>
                    <a:pt x="258174" y="42494"/>
                    <a:pt x="267941" y="32726"/>
                    <a:pt x="279991" y="32726"/>
                  </a:cubicBezTo>
                  <a:cubicBezTo>
                    <a:pt x="292041" y="32726"/>
                    <a:pt x="301809" y="42494"/>
                    <a:pt x="301809" y="54544"/>
                  </a:cubicBezTo>
                  <a:cubicBezTo>
                    <a:pt x="301809" y="66594"/>
                    <a:pt x="292041" y="76361"/>
                    <a:pt x="279991" y="76361"/>
                  </a:cubicBezTo>
                  <a:close/>
                </a:path>
              </a:pathLst>
            </a:custGeom>
            <a:solidFill>
              <a:srgbClr val="F7BA5E"/>
            </a:solidFill>
            <a:ln w="724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95CE2E5-7BB8-41AE-A337-C1001CDFB774}"/>
                </a:ext>
              </a:extLst>
            </p:cNvPr>
            <p:cNvSpPr/>
            <p:nvPr/>
          </p:nvSpPr>
          <p:spPr>
            <a:xfrm>
              <a:off x="2991649" y="1138132"/>
              <a:ext cx="189085" cy="232827"/>
            </a:xfrm>
            <a:custGeom>
              <a:avLst/>
              <a:gdLst>
                <a:gd name="connsiteX0" fmla="*/ 157159 w 189085"/>
                <a:gd name="connsiteY0" fmla="*/ 87377 h 232827"/>
                <a:gd name="connsiteX1" fmla="*/ 109088 w 189085"/>
                <a:gd name="connsiteY1" fmla="*/ 87377 h 232827"/>
                <a:gd name="connsiteX2" fmla="*/ 109088 w 189085"/>
                <a:gd name="connsiteY2" fmla="*/ 54288 h 232827"/>
                <a:gd name="connsiteX3" fmla="*/ 119735 w 189085"/>
                <a:gd name="connsiteY3" fmla="*/ 14550 h 232827"/>
                <a:gd name="connsiteX4" fmla="*/ 79998 w 189085"/>
                <a:gd name="connsiteY4" fmla="*/ 3902 h 232827"/>
                <a:gd name="connsiteX5" fmla="*/ 69350 w 189085"/>
                <a:gd name="connsiteY5" fmla="*/ 43640 h 232827"/>
                <a:gd name="connsiteX6" fmla="*/ 79998 w 189085"/>
                <a:gd name="connsiteY6" fmla="*/ 54288 h 232827"/>
                <a:gd name="connsiteX7" fmla="*/ 79998 w 189085"/>
                <a:gd name="connsiteY7" fmla="*/ 87377 h 232827"/>
                <a:gd name="connsiteX8" fmla="*/ 31926 w 189085"/>
                <a:gd name="connsiteY8" fmla="*/ 87377 h 232827"/>
                <a:gd name="connsiteX9" fmla="*/ 0 w 189085"/>
                <a:gd name="connsiteY9" fmla="*/ 119304 h 232827"/>
                <a:gd name="connsiteX10" fmla="*/ 0 w 189085"/>
                <a:gd name="connsiteY10" fmla="*/ 200901 h 232827"/>
                <a:gd name="connsiteX11" fmla="*/ 31926 w 189085"/>
                <a:gd name="connsiteY11" fmla="*/ 232827 h 232827"/>
                <a:gd name="connsiteX12" fmla="*/ 157159 w 189085"/>
                <a:gd name="connsiteY12" fmla="*/ 232827 h 232827"/>
                <a:gd name="connsiteX13" fmla="*/ 189085 w 189085"/>
                <a:gd name="connsiteY13" fmla="*/ 200901 h 232827"/>
                <a:gd name="connsiteX14" fmla="*/ 189085 w 189085"/>
                <a:gd name="connsiteY14" fmla="*/ 119304 h 232827"/>
                <a:gd name="connsiteX15" fmla="*/ 157159 w 189085"/>
                <a:gd name="connsiteY15" fmla="*/ 87377 h 232827"/>
                <a:gd name="connsiteX16" fmla="*/ 58180 w 189085"/>
                <a:gd name="connsiteY16" fmla="*/ 181920 h 232827"/>
                <a:gd name="connsiteX17" fmla="*/ 36363 w 189085"/>
                <a:gd name="connsiteY17" fmla="*/ 160102 h 232827"/>
                <a:gd name="connsiteX18" fmla="*/ 58180 w 189085"/>
                <a:gd name="connsiteY18" fmla="*/ 138285 h 232827"/>
                <a:gd name="connsiteX19" fmla="*/ 79998 w 189085"/>
                <a:gd name="connsiteY19" fmla="*/ 160102 h 232827"/>
                <a:gd name="connsiteX20" fmla="*/ 58180 w 189085"/>
                <a:gd name="connsiteY20" fmla="*/ 181920 h 232827"/>
                <a:gd name="connsiteX21" fmla="*/ 130905 w 189085"/>
                <a:gd name="connsiteY21" fmla="*/ 181920 h 232827"/>
                <a:gd name="connsiteX22" fmla="*/ 109088 w 189085"/>
                <a:gd name="connsiteY22" fmla="*/ 160102 h 232827"/>
                <a:gd name="connsiteX23" fmla="*/ 130905 w 189085"/>
                <a:gd name="connsiteY23" fmla="*/ 138285 h 232827"/>
                <a:gd name="connsiteX24" fmla="*/ 152723 w 189085"/>
                <a:gd name="connsiteY24" fmla="*/ 160102 h 232827"/>
                <a:gd name="connsiteX25" fmla="*/ 130905 w 189085"/>
                <a:gd name="connsiteY25" fmla="*/ 181920 h 2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085" h="232827">
                  <a:moveTo>
                    <a:pt x="157159" y="87377"/>
                  </a:moveTo>
                  <a:lnTo>
                    <a:pt x="109088" y="87377"/>
                  </a:lnTo>
                  <a:lnTo>
                    <a:pt x="109088" y="54288"/>
                  </a:lnTo>
                  <a:cubicBezTo>
                    <a:pt x="123001" y="46254"/>
                    <a:pt x="127768" y="28463"/>
                    <a:pt x="119735" y="14550"/>
                  </a:cubicBezTo>
                  <a:cubicBezTo>
                    <a:pt x="111702" y="636"/>
                    <a:pt x="93911" y="-4131"/>
                    <a:pt x="79998" y="3902"/>
                  </a:cubicBezTo>
                  <a:cubicBezTo>
                    <a:pt x="66084" y="11935"/>
                    <a:pt x="61317" y="29726"/>
                    <a:pt x="69350" y="43640"/>
                  </a:cubicBezTo>
                  <a:cubicBezTo>
                    <a:pt x="71903" y="48062"/>
                    <a:pt x="75575" y="51734"/>
                    <a:pt x="79998" y="54288"/>
                  </a:cubicBezTo>
                  <a:lnTo>
                    <a:pt x="79998" y="87377"/>
                  </a:lnTo>
                  <a:lnTo>
                    <a:pt x="31926" y="87377"/>
                  </a:lnTo>
                  <a:cubicBezTo>
                    <a:pt x="14311" y="87417"/>
                    <a:pt x="40" y="101688"/>
                    <a:pt x="0" y="119304"/>
                  </a:cubicBezTo>
                  <a:lnTo>
                    <a:pt x="0" y="200901"/>
                  </a:lnTo>
                  <a:cubicBezTo>
                    <a:pt x="40" y="218517"/>
                    <a:pt x="14311" y="232787"/>
                    <a:pt x="31926" y="232827"/>
                  </a:cubicBezTo>
                  <a:lnTo>
                    <a:pt x="157159" y="232827"/>
                  </a:lnTo>
                  <a:cubicBezTo>
                    <a:pt x="174774" y="232787"/>
                    <a:pt x="189045" y="218517"/>
                    <a:pt x="189085" y="200901"/>
                  </a:cubicBezTo>
                  <a:lnTo>
                    <a:pt x="189085" y="119304"/>
                  </a:lnTo>
                  <a:cubicBezTo>
                    <a:pt x="189045" y="101688"/>
                    <a:pt x="174774" y="87417"/>
                    <a:pt x="157159" y="87377"/>
                  </a:cubicBezTo>
                  <a:close/>
                  <a:moveTo>
                    <a:pt x="58180" y="181920"/>
                  </a:moveTo>
                  <a:cubicBezTo>
                    <a:pt x="46130" y="181920"/>
                    <a:pt x="36363" y="172152"/>
                    <a:pt x="36363" y="160102"/>
                  </a:cubicBezTo>
                  <a:cubicBezTo>
                    <a:pt x="36363" y="148053"/>
                    <a:pt x="46130" y="138285"/>
                    <a:pt x="58180" y="138285"/>
                  </a:cubicBezTo>
                  <a:cubicBezTo>
                    <a:pt x="70230" y="138285"/>
                    <a:pt x="79998" y="148053"/>
                    <a:pt x="79998" y="160102"/>
                  </a:cubicBezTo>
                  <a:cubicBezTo>
                    <a:pt x="79998" y="172152"/>
                    <a:pt x="70230" y="181920"/>
                    <a:pt x="58180" y="181920"/>
                  </a:cubicBezTo>
                  <a:close/>
                  <a:moveTo>
                    <a:pt x="130905" y="181920"/>
                  </a:moveTo>
                  <a:cubicBezTo>
                    <a:pt x="118855" y="181920"/>
                    <a:pt x="109088" y="172152"/>
                    <a:pt x="109088" y="160102"/>
                  </a:cubicBezTo>
                  <a:cubicBezTo>
                    <a:pt x="109088" y="148053"/>
                    <a:pt x="118855" y="138285"/>
                    <a:pt x="130905" y="138285"/>
                  </a:cubicBezTo>
                  <a:cubicBezTo>
                    <a:pt x="142955" y="138285"/>
                    <a:pt x="152723" y="148053"/>
                    <a:pt x="152723" y="160102"/>
                  </a:cubicBezTo>
                  <a:cubicBezTo>
                    <a:pt x="152723" y="172152"/>
                    <a:pt x="142955" y="181920"/>
                    <a:pt x="130905" y="181920"/>
                  </a:cubicBezTo>
                  <a:close/>
                </a:path>
              </a:pathLst>
            </a:custGeom>
            <a:solidFill>
              <a:schemeClr val="bg1"/>
            </a:solidFill>
            <a:ln w="724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BEC0E39-F629-41E4-99B8-67D7C9F34F37}"/>
                </a:ext>
              </a:extLst>
            </p:cNvPr>
            <p:cNvSpPr/>
            <p:nvPr/>
          </p:nvSpPr>
          <p:spPr>
            <a:xfrm>
              <a:off x="2851165" y="1295835"/>
              <a:ext cx="456802" cy="302899"/>
            </a:xfrm>
            <a:custGeom>
              <a:avLst/>
              <a:gdLst>
                <a:gd name="connsiteX0" fmla="*/ 424112 w 456802"/>
                <a:gd name="connsiteY0" fmla="*/ 226538 h 302899"/>
                <a:gd name="connsiteX1" fmla="*/ 424112 w 456802"/>
                <a:gd name="connsiteY1" fmla="*/ 165958 h 302899"/>
                <a:gd name="connsiteX2" fmla="*/ 391458 w 456802"/>
                <a:gd name="connsiteY2" fmla="*/ 133305 h 302899"/>
                <a:gd name="connsiteX3" fmla="*/ 351387 w 456802"/>
                <a:gd name="connsiteY3" fmla="*/ 133305 h 302899"/>
                <a:gd name="connsiteX4" fmla="*/ 351387 w 456802"/>
                <a:gd name="connsiteY4" fmla="*/ 96942 h 302899"/>
                <a:gd name="connsiteX5" fmla="*/ 118667 w 456802"/>
                <a:gd name="connsiteY5" fmla="*/ 96942 h 302899"/>
                <a:gd name="connsiteX6" fmla="*/ 118667 w 456802"/>
                <a:gd name="connsiteY6" fmla="*/ 140577 h 302899"/>
                <a:gd name="connsiteX7" fmla="*/ 64050 w 456802"/>
                <a:gd name="connsiteY7" fmla="*/ 140577 h 302899"/>
                <a:gd name="connsiteX8" fmla="*/ 60487 w 456802"/>
                <a:gd name="connsiteY8" fmla="*/ 137014 h 302899"/>
                <a:gd name="connsiteX9" fmla="*/ 60487 w 456802"/>
                <a:gd name="connsiteY9" fmla="*/ 76725 h 302899"/>
                <a:gd name="connsiteX10" fmla="*/ 92385 w 456802"/>
                <a:gd name="connsiteY10" fmla="*/ 18091 h 302899"/>
                <a:gd name="connsiteX11" fmla="*/ 82304 w 456802"/>
                <a:gd name="connsiteY11" fmla="*/ 0 h 302899"/>
                <a:gd name="connsiteX12" fmla="*/ 60487 w 456802"/>
                <a:gd name="connsiteY12" fmla="*/ 19345 h 302899"/>
                <a:gd name="connsiteX13" fmla="*/ 65359 w 456802"/>
                <a:gd name="connsiteY13" fmla="*/ 31490 h 302899"/>
                <a:gd name="connsiteX14" fmla="*/ 47079 w 456802"/>
                <a:gd name="connsiteY14" fmla="*/ 49572 h 302899"/>
                <a:gd name="connsiteX15" fmla="*/ 28998 w 456802"/>
                <a:gd name="connsiteY15" fmla="*/ 31292 h 302899"/>
                <a:gd name="connsiteX16" fmla="*/ 33433 w 456802"/>
                <a:gd name="connsiteY16" fmla="*/ 19490 h 302899"/>
                <a:gd name="connsiteX17" fmla="*/ 11616 w 456802"/>
                <a:gd name="connsiteY17" fmla="*/ 364 h 302899"/>
                <a:gd name="connsiteX18" fmla="*/ 16237 w 456802"/>
                <a:gd name="connsiteY18" fmla="*/ 67055 h 302899"/>
                <a:gd name="connsiteX19" fmla="*/ 31397 w 456802"/>
                <a:gd name="connsiteY19" fmla="*/ 75925 h 302899"/>
                <a:gd name="connsiteX20" fmla="*/ 31397 w 456802"/>
                <a:gd name="connsiteY20" fmla="*/ 137014 h 302899"/>
                <a:gd name="connsiteX21" fmla="*/ 64050 w 456802"/>
                <a:gd name="connsiteY21" fmla="*/ 169667 h 302899"/>
                <a:gd name="connsiteX22" fmla="*/ 118667 w 456802"/>
                <a:gd name="connsiteY22" fmla="*/ 169667 h 302899"/>
                <a:gd name="connsiteX23" fmla="*/ 118667 w 456802"/>
                <a:gd name="connsiteY23" fmla="*/ 300572 h 302899"/>
                <a:gd name="connsiteX24" fmla="*/ 351387 w 456802"/>
                <a:gd name="connsiteY24" fmla="*/ 300572 h 302899"/>
                <a:gd name="connsiteX25" fmla="*/ 351387 w 456802"/>
                <a:gd name="connsiteY25" fmla="*/ 162395 h 302899"/>
                <a:gd name="connsiteX26" fmla="*/ 391458 w 456802"/>
                <a:gd name="connsiteY26" fmla="*/ 162395 h 302899"/>
                <a:gd name="connsiteX27" fmla="*/ 395022 w 456802"/>
                <a:gd name="connsiteY27" fmla="*/ 165958 h 302899"/>
                <a:gd name="connsiteX28" fmla="*/ 395022 w 456802"/>
                <a:gd name="connsiteY28" fmla="*/ 226538 h 302899"/>
                <a:gd name="connsiteX29" fmla="*/ 364595 w 456802"/>
                <a:gd name="connsiteY29" fmla="*/ 286065 h 302899"/>
                <a:gd name="connsiteX30" fmla="*/ 374223 w 456802"/>
                <a:gd name="connsiteY30" fmla="*/ 302900 h 302899"/>
                <a:gd name="connsiteX31" fmla="*/ 396040 w 456802"/>
                <a:gd name="connsiteY31" fmla="*/ 283555 h 302899"/>
                <a:gd name="connsiteX32" fmla="*/ 391386 w 456802"/>
                <a:gd name="connsiteY32" fmla="*/ 271482 h 302899"/>
                <a:gd name="connsiteX33" fmla="*/ 409582 w 456802"/>
                <a:gd name="connsiteY33" fmla="*/ 253316 h 302899"/>
                <a:gd name="connsiteX34" fmla="*/ 427748 w 456802"/>
                <a:gd name="connsiteY34" fmla="*/ 271513 h 302899"/>
                <a:gd name="connsiteX35" fmla="*/ 423239 w 456802"/>
                <a:gd name="connsiteY35" fmla="*/ 283482 h 302899"/>
                <a:gd name="connsiteX36" fmla="*/ 445057 w 456802"/>
                <a:gd name="connsiteY36" fmla="*/ 302609 h 302899"/>
                <a:gd name="connsiteX37" fmla="*/ 440760 w 456802"/>
                <a:gd name="connsiteY37" fmla="*/ 235998 h 302899"/>
                <a:gd name="connsiteX38" fmla="*/ 424112 w 456802"/>
                <a:gd name="connsiteY38" fmla="*/ 226538 h 302899"/>
                <a:gd name="connsiteX39" fmla="*/ 322297 w 456802"/>
                <a:gd name="connsiteY39" fmla="*/ 198757 h 302899"/>
                <a:gd name="connsiteX40" fmla="*/ 302079 w 456802"/>
                <a:gd name="connsiteY40" fmla="*/ 198757 h 302899"/>
                <a:gd name="connsiteX41" fmla="*/ 300116 w 456802"/>
                <a:gd name="connsiteY41" fmla="*/ 199557 h 302899"/>
                <a:gd name="connsiteX42" fmla="*/ 277862 w 456802"/>
                <a:gd name="connsiteY42" fmla="*/ 222320 h 302899"/>
                <a:gd name="connsiteX43" fmla="*/ 260917 w 456802"/>
                <a:gd name="connsiteY43" fmla="*/ 182176 h 302899"/>
                <a:gd name="connsiteX44" fmla="*/ 229282 w 456802"/>
                <a:gd name="connsiteY44" fmla="*/ 247629 h 302899"/>
                <a:gd name="connsiteX45" fmla="*/ 207100 w 456802"/>
                <a:gd name="connsiteY45" fmla="*/ 162395 h 302899"/>
                <a:gd name="connsiteX46" fmla="*/ 190010 w 456802"/>
                <a:gd name="connsiteY46" fmla="*/ 198757 h 302899"/>
                <a:gd name="connsiteX47" fmla="*/ 155029 w 456802"/>
                <a:gd name="connsiteY47" fmla="*/ 198757 h 302899"/>
                <a:gd name="connsiteX48" fmla="*/ 155029 w 456802"/>
                <a:gd name="connsiteY48" fmla="*/ 184212 h 302899"/>
                <a:gd name="connsiteX49" fmla="*/ 180774 w 456802"/>
                <a:gd name="connsiteY49" fmla="*/ 184212 h 302899"/>
                <a:gd name="connsiteX50" fmla="*/ 211028 w 456802"/>
                <a:gd name="connsiteY50" fmla="*/ 119851 h 302899"/>
                <a:gd name="connsiteX51" fmla="*/ 233427 w 456802"/>
                <a:gd name="connsiteY51" fmla="*/ 205521 h 302899"/>
                <a:gd name="connsiteX52" fmla="*/ 261862 w 456802"/>
                <a:gd name="connsiteY52" fmla="*/ 147341 h 302899"/>
                <a:gd name="connsiteX53" fmla="*/ 282807 w 456802"/>
                <a:gd name="connsiteY53" fmla="*/ 196939 h 302899"/>
                <a:gd name="connsiteX54" fmla="*/ 290080 w 456802"/>
                <a:gd name="connsiteY54" fmla="*/ 189667 h 302899"/>
                <a:gd name="connsiteX55" fmla="*/ 302079 w 456802"/>
                <a:gd name="connsiteY55" fmla="*/ 184212 h 302899"/>
                <a:gd name="connsiteX56" fmla="*/ 322297 w 456802"/>
                <a:gd name="connsiteY56" fmla="*/ 184212 h 30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6802" h="302899">
                  <a:moveTo>
                    <a:pt x="424112" y="226538"/>
                  </a:moveTo>
                  <a:lnTo>
                    <a:pt x="424112" y="165958"/>
                  </a:lnTo>
                  <a:cubicBezTo>
                    <a:pt x="424112" y="147924"/>
                    <a:pt x="409493" y="133305"/>
                    <a:pt x="391458" y="133305"/>
                  </a:cubicBezTo>
                  <a:lnTo>
                    <a:pt x="351387" y="133305"/>
                  </a:lnTo>
                  <a:lnTo>
                    <a:pt x="351387" y="96942"/>
                  </a:lnTo>
                  <a:lnTo>
                    <a:pt x="118667" y="96942"/>
                  </a:lnTo>
                  <a:lnTo>
                    <a:pt x="118667" y="140577"/>
                  </a:lnTo>
                  <a:lnTo>
                    <a:pt x="64050" y="140577"/>
                  </a:lnTo>
                  <a:cubicBezTo>
                    <a:pt x="62082" y="140577"/>
                    <a:pt x="60487" y="138982"/>
                    <a:pt x="60487" y="137014"/>
                  </a:cubicBezTo>
                  <a:lnTo>
                    <a:pt x="60487" y="76725"/>
                  </a:lnTo>
                  <a:cubicBezTo>
                    <a:pt x="85487" y="69342"/>
                    <a:pt x="99768" y="43090"/>
                    <a:pt x="92385" y="18091"/>
                  </a:cubicBezTo>
                  <a:cubicBezTo>
                    <a:pt x="90405" y="11389"/>
                    <a:pt x="86962" y="5210"/>
                    <a:pt x="82304" y="0"/>
                  </a:cubicBezTo>
                  <a:lnTo>
                    <a:pt x="60487" y="19345"/>
                  </a:lnTo>
                  <a:cubicBezTo>
                    <a:pt x="63538" y="22663"/>
                    <a:pt x="65271" y="26982"/>
                    <a:pt x="65359" y="31490"/>
                  </a:cubicBezTo>
                  <a:cubicBezTo>
                    <a:pt x="65305" y="41531"/>
                    <a:pt x="57120" y="49627"/>
                    <a:pt x="47079" y="49572"/>
                  </a:cubicBezTo>
                  <a:cubicBezTo>
                    <a:pt x="37038" y="49517"/>
                    <a:pt x="28943" y="41333"/>
                    <a:pt x="28998" y="31292"/>
                  </a:cubicBezTo>
                  <a:cubicBezTo>
                    <a:pt x="29021" y="26955"/>
                    <a:pt x="30594" y="22769"/>
                    <a:pt x="33433" y="19490"/>
                  </a:cubicBezTo>
                  <a:lnTo>
                    <a:pt x="11616" y="364"/>
                  </a:lnTo>
                  <a:cubicBezTo>
                    <a:pt x="-5525" y="20056"/>
                    <a:pt x="-3456" y="49915"/>
                    <a:pt x="16237" y="67055"/>
                  </a:cubicBezTo>
                  <a:cubicBezTo>
                    <a:pt x="20692" y="70933"/>
                    <a:pt x="25833" y="73942"/>
                    <a:pt x="31397" y="75925"/>
                  </a:cubicBezTo>
                  <a:lnTo>
                    <a:pt x="31397" y="137014"/>
                  </a:lnTo>
                  <a:cubicBezTo>
                    <a:pt x="31397" y="155048"/>
                    <a:pt x="46016" y="169667"/>
                    <a:pt x="64050" y="169667"/>
                  </a:cubicBezTo>
                  <a:lnTo>
                    <a:pt x="118667" y="169667"/>
                  </a:lnTo>
                  <a:lnTo>
                    <a:pt x="118667" y="300572"/>
                  </a:lnTo>
                  <a:lnTo>
                    <a:pt x="351387" y="300572"/>
                  </a:lnTo>
                  <a:lnTo>
                    <a:pt x="351387" y="162395"/>
                  </a:lnTo>
                  <a:lnTo>
                    <a:pt x="391458" y="162395"/>
                  </a:lnTo>
                  <a:cubicBezTo>
                    <a:pt x="393426" y="162395"/>
                    <a:pt x="395022" y="163991"/>
                    <a:pt x="395022" y="165958"/>
                  </a:cubicBezTo>
                  <a:lnTo>
                    <a:pt x="395022" y="226538"/>
                  </a:lnTo>
                  <a:cubicBezTo>
                    <a:pt x="370182" y="234574"/>
                    <a:pt x="356560" y="261225"/>
                    <a:pt x="364595" y="286065"/>
                  </a:cubicBezTo>
                  <a:cubicBezTo>
                    <a:pt x="366607" y="292281"/>
                    <a:pt x="369885" y="298013"/>
                    <a:pt x="374223" y="302900"/>
                  </a:cubicBezTo>
                  <a:lnTo>
                    <a:pt x="396040" y="283555"/>
                  </a:lnTo>
                  <a:cubicBezTo>
                    <a:pt x="393031" y="280256"/>
                    <a:pt x="391370" y="275948"/>
                    <a:pt x="391386" y="271482"/>
                  </a:cubicBezTo>
                  <a:cubicBezTo>
                    <a:pt x="391394" y="261441"/>
                    <a:pt x="399541" y="253308"/>
                    <a:pt x="409582" y="253316"/>
                  </a:cubicBezTo>
                  <a:cubicBezTo>
                    <a:pt x="419623" y="253325"/>
                    <a:pt x="427757" y="261472"/>
                    <a:pt x="427748" y="271513"/>
                  </a:cubicBezTo>
                  <a:cubicBezTo>
                    <a:pt x="427744" y="275917"/>
                    <a:pt x="426142" y="280170"/>
                    <a:pt x="423239" y="283482"/>
                  </a:cubicBezTo>
                  <a:lnTo>
                    <a:pt x="445057" y="302609"/>
                  </a:lnTo>
                  <a:cubicBezTo>
                    <a:pt x="462264" y="283028"/>
                    <a:pt x="460341" y="253206"/>
                    <a:pt x="440760" y="235998"/>
                  </a:cubicBezTo>
                  <a:cubicBezTo>
                    <a:pt x="435916" y="231740"/>
                    <a:pt x="430249" y="228521"/>
                    <a:pt x="424112" y="226538"/>
                  </a:cubicBezTo>
                  <a:close/>
                  <a:moveTo>
                    <a:pt x="322297" y="198757"/>
                  </a:moveTo>
                  <a:lnTo>
                    <a:pt x="302079" y="198757"/>
                  </a:lnTo>
                  <a:cubicBezTo>
                    <a:pt x="301376" y="198883"/>
                    <a:pt x="300707" y="199156"/>
                    <a:pt x="300116" y="199557"/>
                  </a:cubicBezTo>
                  <a:lnTo>
                    <a:pt x="277862" y="222320"/>
                  </a:lnTo>
                  <a:lnTo>
                    <a:pt x="260917" y="182176"/>
                  </a:lnTo>
                  <a:lnTo>
                    <a:pt x="229282" y="247629"/>
                  </a:lnTo>
                  <a:lnTo>
                    <a:pt x="207100" y="162395"/>
                  </a:lnTo>
                  <a:lnTo>
                    <a:pt x="190010" y="198757"/>
                  </a:lnTo>
                  <a:lnTo>
                    <a:pt x="155029" y="198757"/>
                  </a:lnTo>
                  <a:lnTo>
                    <a:pt x="155029" y="184212"/>
                  </a:lnTo>
                  <a:lnTo>
                    <a:pt x="180774" y="184212"/>
                  </a:lnTo>
                  <a:lnTo>
                    <a:pt x="211028" y="119851"/>
                  </a:lnTo>
                  <a:lnTo>
                    <a:pt x="233427" y="205521"/>
                  </a:lnTo>
                  <a:lnTo>
                    <a:pt x="261862" y="147341"/>
                  </a:lnTo>
                  <a:lnTo>
                    <a:pt x="282807" y="196939"/>
                  </a:lnTo>
                  <a:lnTo>
                    <a:pt x="290080" y="189667"/>
                  </a:lnTo>
                  <a:cubicBezTo>
                    <a:pt x="293273" y="186435"/>
                    <a:pt x="297545" y="184493"/>
                    <a:pt x="302079" y="184212"/>
                  </a:cubicBezTo>
                  <a:lnTo>
                    <a:pt x="322297" y="184212"/>
                  </a:lnTo>
                  <a:close/>
                </a:path>
              </a:pathLst>
            </a:custGeom>
            <a:solidFill>
              <a:schemeClr val="bg1"/>
            </a:solidFill>
            <a:ln w="7243" cap="flat">
              <a:noFill/>
              <a:prstDash val="solid"/>
              <a:miter/>
            </a:ln>
          </p:spPr>
          <p:txBody>
            <a:bodyPr rtlCol="0" anchor="ctr"/>
            <a:lstStyle/>
            <a:p>
              <a:endParaRPr lang="en-GB"/>
            </a:p>
          </p:txBody>
        </p:sp>
      </p:grpSp>
      <p:sp>
        <p:nvSpPr>
          <p:cNvPr id="3" name="Freeform: Shape 2">
            <a:extLst>
              <a:ext uri="{FF2B5EF4-FFF2-40B4-BE49-F238E27FC236}">
                <a16:creationId xmlns:a16="http://schemas.microsoft.com/office/drawing/2014/main" id="{34C2D76C-D95F-42E8-97AC-F70F786429ED}"/>
              </a:ext>
            </a:extLst>
          </p:cNvPr>
          <p:cNvSpPr/>
          <p:nvPr/>
        </p:nvSpPr>
        <p:spPr>
          <a:xfrm>
            <a:off x="741723" y="1297732"/>
            <a:ext cx="113817" cy="125930"/>
          </a:xfrm>
          <a:custGeom>
            <a:avLst/>
            <a:gdLst>
              <a:gd name="connsiteX0" fmla="*/ 28488 w 113817"/>
              <a:gd name="connsiteY0" fmla="*/ 56894 h 125930"/>
              <a:gd name="connsiteX1" fmla="*/ 54519 w 113817"/>
              <a:gd name="connsiteY1" fmla="*/ 39828 h 125930"/>
              <a:gd name="connsiteX2" fmla="*/ 79685 w 113817"/>
              <a:gd name="connsiteY2" fmla="*/ 39828 h 125930"/>
              <a:gd name="connsiteX3" fmla="*/ 91063 w 113817"/>
              <a:gd name="connsiteY3" fmla="*/ 51205 h 125930"/>
              <a:gd name="connsiteX4" fmla="*/ 91063 w 113817"/>
              <a:gd name="connsiteY4" fmla="*/ 125931 h 125930"/>
              <a:gd name="connsiteX5" fmla="*/ 109073 w 113817"/>
              <a:gd name="connsiteY5" fmla="*/ 121807 h 125930"/>
              <a:gd name="connsiteX6" fmla="*/ 113817 w 113817"/>
              <a:gd name="connsiteY6" fmla="*/ 107016 h 125930"/>
              <a:gd name="connsiteX7" fmla="*/ 113817 w 113817"/>
              <a:gd name="connsiteY7" fmla="*/ 51205 h 125930"/>
              <a:gd name="connsiteX8" fmla="*/ 79685 w 113817"/>
              <a:gd name="connsiteY8" fmla="*/ 17073 h 125930"/>
              <a:gd name="connsiteX9" fmla="*/ 54519 w 113817"/>
              <a:gd name="connsiteY9" fmla="*/ 17073 h 125930"/>
              <a:gd name="connsiteX10" fmla="*/ 17073 w 113817"/>
              <a:gd name="connsiteY10" fmla="*/ 2382 h 125930"/>
              <a:gd name="connsiteX11" fmla="*/ 2382 w 113817"/>
              <a:gd name="connsiteY11" fmla="*/ 39828 h 125930"/>
              <a:gd name="connsiteX12" fmla="*/ 28488 w 113817"/>
              <a:gd name="connsiteY12" fmla="*/ 56894 h 12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7" h="125930">
                <a:moveTo>
                  <a:pt x="28488" y="56894"/>
                </a:moveTo>
                <a:cubicBezTo>
                  <a:pt x="39784" y="56879"/>
                  <a:pt x="50000" y="50180"/>
                  <a:pt x="54519" y="39828"/>
                </a:cubicBezTo>
                <a:lnTo>
                  <a:pt x="79685" y="39828"/>
                </a:lnTo>
                <a:cubicBezTo>
                  <a:pt x="85969" y="39828"/>
                  <a:pt x="91063" y="44921"/>
                  <a:pt x="91063" y="51205"/>
                </a:cubicBezTo>
                <a:lnTo>
                  <a:pt x="91063" y="125931"/>
                </a:lnTo>
                <a:cubicBezTo>
                  <a:pt x="96866" y="123793"/>
                  <a:pt x="102918" y="122407"/>
                  <a:pt x="109073" y="121807"/>
                </a:cubicBezTo>
                <a:cubicBezTo>
                  <a:pt x="110179" y="116736"/>
                  <a:pt x="111767" y="111784"/>
                  <a:pt x="113817" y="107016"/>
                </a:cubicBezTo>
                <a:lnTo>
                  <a:pt x="113817" y="51205"/>
                </a:lnTo>
                <a:cubicBezTo>
                  <a:pt x="113795" y="32364"/>
                  <a:pt x="98527" y="17095"/>
                  <a:pt x="79685" y="17073"/>
                </a:cubicBezTo>
                <a:lnTo>
                  <a:pt x="54519" y="17073"/>
                </a:lnTo>
                <a:cubicBezTo>
                  <a:pt x="48235" y="2676"/>
                  <a:pt x="31470" y="-3902"/>
                  <a:pt x="17073" y="2382"/>
                </a:cubicBezTo>
                <a:cubicBezTo>
                  <a:pt x="2676" y="8665"/>
                  <a:pt x="-3902" y="25430"/>
                  <a:pt x="2382" y="39828"/>
                </a:cubicBezTo>
                <a:cubicBezTo>
                  <a:pt x="6911" y="50205"/>
                  <a:pt x="17164" y="56908"/>
                  <a:pt x="28488" y="56894"/>
                </a:cubicBezTo>
                <a:close/>
              </a:path>
            </a:pathLst>
          </a:custGeom>
          <a:solidFill>
            <a:srgbClr val="FFC000"/>
          </a:solidFill>
          <a:ln w="5655"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E48C7CE-CCCD-4446-BBDE-AE29A6141F5F}"/>
              </a:ext>
            </a:extLst>
          </p:cNvPr>
          <p:cNvSpPr/>
          <p:nvPr/>
        </p:nvSpPr>
        <p:spPr>
          <a:xfrm>
            <a:off x="696252" y="1422845"/>
            <a:ext cx="111652" cy="119506"/>
          </a:xfrm>
          <a:custGeom>
            <a:avLst/>
            <a:gdLst>
              <a:gd name="connsiteX0" fmla="*/ 96088 w 111652"/>
              <a:gd name="connsiteY0" fmla="*/ 98339 h 119506"/>
              <a:gd name="connsiteX1" fmla="*/ 95389 w 111652"/>
              <a:gd name="connsiteY1" fmla="*/ 96752 h 119506"/>
              <a:gd name="connsiteX2" fmla="*/ 51205 w 111652"/>
              <a:gd name="connsiteY2" fmla="*/ 96752 h 119506"/>
              <a:gd name="connsiteX3" fmla="*/ 39828 w 111652"/>
              <a:gd name="connsiteY3" fmla="*/ 85374 h 119506"/>
              <a:gd name="connsiteX4" fmla="*/ 39828 w 111652"/>
              <a:gd name="connsiteY4" fmla="*/ 54519 h 119506"/>
              <a:gd name="connsiteX5" fmla="*/ 54519 w 111652"/>
              <a:gd name="connsiteY5" fmla="*/ 17073 h 119506"/>
              <a:gd name="connsiteX6" fmla="*/ 17073 w 111652"/>
              <a:gd name="connsiteY6" fmla="*/ 2382 h 119506"/>
              <a:gd name="connsiteX7" fmla="*/ 2382 w 111652"/>
              <a:gd name="connsiteY7" fmla="*/ 39828 h 119506"/>
              <a:gd name="connsiteX8" fmla="*/ 17073 w 111652"/>
              <a:gd name="connsiteY8" fmla="*/ 54519 h 119506"/>
              <a:gd name="connsiteX9" fmla="*/ 17073 w 111652"/>
              <a:gd name="connsiteY9" fmla="*/ 85374 h 119506"/>
              <a:gd name="connsiteX10" fmla="*/ 51205 w 111652"/>
              <a:gd name="connsiteY10" fmla="*/ 119506 h 119506"/>
              <a:gd name="connsiteX11" fmla="*/ 111652 w 111652"/>
              <a:gd name="connsiteY11" fmla="*/ 119506 h 119506"/>
              <a:gd name="connsiteX12" fmla="*/ 96088 w 111652"/>
              <a:gd name="connsiteY12" fmla="*/ 98339 h 11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652" h="119506">
                <a:moveTo>
                  <a:pt x="96088" y="98339"/>
                </a:moveTo>
                <a:cubicBezTo>
                  <a:pt x="95832" y="97810"/>
                  <a:pt x="95628" y="97275"/>
                  <a:pt x="95389" y="96752"/>
                </a:cubicBezTo>
                <a:lnTo>
                  <a:pt x="51205" y="96752"/>
                </a:lnTo>
                <a:cubicBezTo>
                  <a:pt x="44921" y="96752"/>
                  <a:pt x="39828" y="91658"/>
                  <a:pt x="39828" y="85374"/>
                </a:cubicBezTo>
                <a:lnTo>
                  <a:pt x="39828" y="54519"/>
                </a:lnTo>
                <a:cubicBezTo>
                  <a:pt x="54225" y="48235"/>
                  <a:pt x="60802" y="31470"/>
                  <a:pt x="54519" y="17073"/>
                </a:cubicBezTo>
                <a:cubicBezTo>
                  <a:pt x="48235" y="2676"/>
                  <a:pt x="31470" y="-3901"/>
                  <a:pt x="17073" y="2382"/>
                </a:cubicBezTo>
                <a:cubicBezTo>
                  <a:pt x="2676" y="8665"/>
                  <a:pt x="-3902" y="25430"/>
                  <a:pt x="2382" y="39828"/>
                </a:cubicBezTo>
                <a:cubicBezTo>
                  <a:pt x="5251" y="46402"/>
                  <a:pt x="10499" y="51650"/>
                  <a:pt x="17073" y="54519"/>
                </a:cubicBezTo>
                <a:lnTo>
                  <a:pt x="17073" y="85374"/>
                </a:lnTo>
                <a:cubicBezTo>
                  <a:pt x="17095" y="104216"/>
                  <a:pt x="32364" y="119484"/>
                  <a:pt x="51205" y="119506"/>
                </a:cubicBezTo>
                <a:lnTo>
                  <a:pt x="111652" y="119506"/>
                </a:lnTo>
                <a:cubicBezTo>
                  <a:pt x="105193" y="113479"/>
                  <a:pt x="99915" y="106301"/>
                  <a:pt x="96088" y="98339"/>
                </a:cubicBezTo>
                <a:close/>
              </a:path>
            </a:pathLst>
          </a:custGeom>
          <a:solidFill>
            <a:srgbClr val="FFFFFF"/>
          </a:solidFill>
          <a:ln w="5655"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BB1F2547-6902-43B4-8DA4-52D84343997D}"/>
              </a:ext>
            </a:extLst>
          </p:cNvPr>
          <p:cNvSpPr/>
          <p:nvPr/>
        </p:nvSpPr>
        <p:spPr>
          <a:xfrm>
            <a:off x="918108" y="1229431"/>
            <a:ext cx="56900" cy="129392"/>
          </a:xfrm>
          <a:custGeom>
            <a:avLst/>
            <a:gdLst>
              <a:gd name="connsiteX0" fmla="*/ 17073 w 56900"/>
              <a:gd name="connsiteY0" fmla="*/ 54519 h 129392"/>
              <a:gd name="connsiteX1" fmla="*/ 17073 w 56900"/>
              <a:gd name="connsiteY1" fmla="*/ 125377 h 129392"/>
              <a:gd name="connsiteX2" fmla="*/ 39828 w 56900"/>
              <a:gd name="connsiteY2" fmla="*/ 129393 h 129392"/>
              <a:gd name="connsiteX3" fmla="*/ 39828 w 56900"/>
              <a:gd name="connsiteY3" fmla="*/ 54519 h 129392"/>
              <a:gd name="connsiteX4" fmla="*/ 54519 w 56900"/>
              <a:gd name="connsiteY4" fmla="*/ 17073 h 129392"/>
              <a:gd name="connsiteX5" fmla="*/ 17073 w 56900"/>
              <a:gd name="connsiteY5" fmla="*/ 2382 h 129392"/>
              <a:gd name="connsiteX6" fmla="*/ 2382 w 56900"/>
              <a:gd name="connsiteY6" fmla="*/ 39828 h 129392"/>
              <a:gd name="connsiteX7" fmla="*/ 17073 w 56900"/>
              <a:gd name="connsiteY7" fmla="*/ 54519 h 12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00" h="129392">
                <a:moveTo>
                  <a:pt x="17073" y="54519"/>
                </a:moveTo>
                <a:lnTo>
                  <a:pt x="17073" y="125377"/>
                </a:lnTo>
                <a:cubicBezTo>
                  <a:pt x="24807" y="125659"/>
                  <a:pt x="32464" y="127010"/>
                  <a:pt x="39828" y="129393"/>
                </a:cubicBezTo>
                <a:lnTo>
                  <a:pt x="39828" y="54519"/>
                </a:lnTo>
                <a:cubicBezTo>
                  <a:pt x="54225" y="48235"/>
                  <a:pt x="60802" y="31470"/>
                  <a:pt x="54519" y="17073"/>
                </a:cubicBezTo>
                <a:cubicBezTo>
                  <a:pt x="48235" y="2676"/>
                  <a:pt x="31470" y="-3902"/>
                  <a:pt x="17073" y="2382"/>
                </a:cubicBezTo>
                <a:cubicBezTo>
                  <a:pt x="2676" y="8665"/>
                  <a:pt x="-3902" y="25430"/>
                  <a:pt x="2382" y="39828"/>
                </a:cubicBezTo>
                <a:cubicBezTo>
                  <a:pt x="5251" y="46402"/>
                  <a:pt x="10499" y="51650"/>
                  <a:pt x="17073" y="54519"/>
                </a:cubicBezTo>
                <a:close/>
              </a:path>
            </a:pathLst>
          </a:custGeom>
          <a:solidFill>
            <a:srgbClr val="FFFFFF"/>
          </a:solidFill>
          <a:ln w="565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4D742EDF-1567-4240-9CA2-33D7C23829B0}"/>
              </a:ext>
            </a:extLst>
          </p:cNvPr>
          <p:cNvSpPr/>
          <p:nvPr/>
        </p:nvSpPr>
        <p:spPr>
          <a:xfrm>
            <a:off x="1031888" y="1274940"/>
            <a:ext cx="119468" cy="128152"/>
          </a:xfrm>
          <a:custGeom>
            <a:avLst/>
            <a:gdLst>
              <a:gd name="connsiteX0" fmla="*/ 18545 w 119468"/>
              <a:gd name="connsiteY0" fmla="*/ 124910 h 128152"/>
              <a:gd name="connsiteX1" fmla="*/ 22755 w 119468"/>
              <a:gd name="connsiteY1" fmla="*/ 128153 h 128152"/>
              <a:gd name="connsiteX2" fmla="*/ 22755 w 119468"/>
              <a:gd name="connsiteY2" fmla="*/ 108129 h 128152"/>
              <a:gd name="connsiteX3" fmla="*/ 34132 w 119468"/>
              <a:gd name="connsiteY3" fmla="*/ 96752 h 128152"/>
              <a:gd name="connsiteX4" fmla="*/ 68264 w 119468"/>
              <a:gd name="connsiteY4" fmla="*/ 96752 h 128152"/>
              <a:gd name="connsiteX5" fmla="*/ 102395 w 119468"/>
              <a:gd name="connsiteY5" fmla="*/ 62620 h 128152"/>
              <a:gd name="connsiteX6" fmla="*/ 102395 w 119468"/>
              <a:gd name="connsiteY6" fmla="*/ 54519 h 128152"/>
              <a:gd name="connsiteX7" fmla="*/ 117087 w 119468"/>
              <a:gd name="connsiteY7" fmla="*/ 17073 h 128152"/>
              <a:gd name="connsiteX8" fmla="*/ 79641 w 119468"/>
              <a:gd name="connsiteY8" fmla="*/ 2382 h 128152"/>
              <a:gd name="connsiteX9" fmla="*/ 64949 w 119468"/>
              <a:gd name="connsiteY9" fmla="*/ 39828 h 128152"/>
              <a:gd name="connsiteX10" fmla="*/ 79641 w 119468"/>
              <a:gd name="connsiteY10" fmla="*/ 54519 h 128152"/>
              <a:gd name="connsiteX11" fmla="*/ 79641 w 119468"/>
              <a:gd name="connsiteY11" fmla="*/ 62620 h 128152"/>
              <a:gd name="connsiteX12" fmla="*/ 68264 w 119468"/>
              <a:gd name="connsiteY12" fmla="*/ 73997 h 128152"/>
              <a:gd name="connsiteX13" fmla="*/ 34132 w 119468"/>
              <a:gd name="connsiteY13" fmla="*/ 73997 h 128152"/>
              <a:gd name="connsiteX14" fmla="*/ 0 w 119468"/>
              <a:gd name="connsiteY14" fmla="*/ 108129 h 128152"/>
              <a:gd name="connsiteX15" fmla="*/ 0 w 119468"/>
              <a:gd name="connsiteY15" fmla="*/ 115615 h 128152"/>
              <a:gd name="connsiteX16" fmla="*/ 18545 w 119468"/>
              <a:gd name="connsiteY16" fmla="*/ 124910 h 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468" h="128152">
                <a:moveTo>
                  <a:pt x="18545" y="124910"/>
                </a:moveTo>
                <a:cubicBezTo>
                  <a:pt x="20001" y="125934"/>
                  <a:pt x="21389" y="127038"/>
                  <a:pt x="22755" y="128153"/>
                </a:cubicBezTo>
                <a:lnTo>
                  <a:pt x="22755" y="108129"/>
                </a:lnTo>
                <a:cubicBezTo>
                  <a:pt x="22755" y="101845"/>
                  <a:pt x="27848" y="96752"/>
                  <a:pt x="34132" y="96752"/>
                </a:cubicBezTo>
                <a:lnTo>
                  <a:pt x="68264" y="96752"/>
                </a:lnTo>
                <a:cubicBezTo>
                  <a:pt x="87105" y="96729"/>
                  <a:pt x="102373" y="81461"/>
                  <a:pt x="102395" y="62620"/>
                </a:cubicBezTo>
                <a:lnTo>
                  <a:pt x="102395" y="54519"/>
                </a:lnTo>
                <a:cubicBezTo>
                  <a:pt x="116793" y="48235"/>
                  <a:pt x="123370" y="31470"/>
                  <a:pt x="117087" y="17073"/>
                </a:cubicBezTo>
                <a:cubicBezTo>
                  <a:pt x="110803" y="2676"/>
                  <a:pt x="94038" y="-3902"/>
                  <a:pt x="79641" y="2382"/>
                </a:cubicBezTo>
                <a:cubicBezTo>
                  <a:pt x="65244" y="8665"/>
                  <a:pt x="58666" y="25430"/>
                  <a:pt x="64949" y="39828"/>
                </a:cubicBezTo>
                <a:cubicBezTo>
                  <a:pt x="67819" y="46402"/>
                  <a:pt x="73067" y="51650"/>
                  <a:pt x="79641" y="54519"/>
                </a:cubicBezTo>
                <a:lnTo>
                  <a:pt x="79641" y="62620"/>
                </a:lnTo>
                <a:cubicBezTo>
                  <a:pt x="79641" y="68903"/>
                  <a:pt x="74547" y="73997"/>
                  <a:pt x="68264" y="73997"/>
                </a:cubicBezTo>
                <a:lnTo>
                  <a:pt x="34132" y="73997"/>
                </a:lnTo>
                <a:cubicBezTo>
                  <a:pt x="15289" y="74016"/>
                  <a:pt x="19" y="89286"/>
                  <a:pt x="0" y="108129"/>
                </a:cubicBezTo>
                <a:lnTo>
                  <a:pt x="0" y="115615"/>
                </a:lnTo>
                <a:cubicBezTo>
                  <a:pt x="6597" y="117804"/>
                  <a:pt x="12843" y="120935"/>
                  <a:pt x="18545" y="124910"/>
                </a:cubicBezTo>
                <a:close/>
              </a:path>
            </a:pathLst>
          </a:custGeom>
          <a:solidFill>
            <a:srgbClr val="FFFFFF"/>
          </a:solidFill>
          <a:ln w="565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3F88BE7-3053-4FB8-9469-B24177B00E4C}"/>
              </a:ext>
            </a:extLst>
          </p:cNvPr>
          <p:cNvSpPr/>
          <p:nvPr/>
        </p:nvSpPr>
        <p:spPr>
          <a:xfrm>
            <a:off x="781581" y="1562022"/>
            <a:ext cx="119468" cy="122589"/>
          </a:xfrm>
          <a:custGeom>
            <a:avLst/>
            <a:gdLst>
              <a:gd name="connsiteX0" fmla="*/ 96714 w 119468"/>
              <a:gd name="connsiteY0" fmla="*/ 0 h 122589"/>
              <a:gd name="connsiteX1" fmla="*/ 96714 w 119468"/>
              <a:gd name="connsiteY1" fmla="*/ 14461 h 122589"/>
              <a:gd name="connsiteX2" fmla="*/ 85337 w 119468"/>
              <a:gd name="connsiteY2" fmla="*/ 25838 h 122589"/>
              <a:gd name="connsiteX3" fmla="*/ 51205 w 119468"/>
              <a:gd name="connsiteY3" fmla="*/ 25838 h 122589"/>
              <a:gd name="connsiteX4" fmla="*/ 17073 w 119468"/>
              <a:gd name="connsiteY4" fmla="*/ 59970 h 122589"/>
              <a:gd name="connsiteX5" fmla="*/ 17073 w 119468"/>
              <a:gd name="connsiteY5" fmla="*/ 68070 h 122589"/>
              <a:gd name="connsiteX6" fmla="*/ 2382 w 119468"/>
              <a:gd name="connsiteY6" fmla="*/ 105516 h 122589"/>
              <a:gd name="connsiteX7" fmla="*/ 39828 w 119468"/>
              <a:gd name="connsiteY7" fmla="*/ 120207 h 122589"/>
              <a:gd name="connsiteX8" fmla="*/ 54519 w 119468"/>
              <a:gd name="connsiteY8" fmla="*/ 82762 h 122589"/>
              <a:gd name="connsiteX9" fmla="*/ 39828 w 119468"/>
              <a:gd name="connsiteY9" fmla="*/ 68070 h 122589"/>
              <a:gd name="connsiteX10" fmla="*/ 39828 w 119468"/>
              <a:gd name="connsiteY10" fmla="*/ 59970 h 122589"/>
              <a:gd name="connsiteX11" fmla="*/ 51205 w 119468"/>
              <a:gd name="connsiteY11" fmla="*/ 48592 h 122589"/>
              <a:gd name="connsiteX12" fmla="*/ 85337 w 119468"/>
              <a:gd name="connsiteY12" fmla="*/ 48592 h 122589"/>
              <a:gd name="connsiteX13" fmla="*/ 119469 w 119468"/>
              <a:gd name="connsiteY13" fmla="*/ 14461 h 122589"/>
              <a:gd name="connsiteX14" fmla="*/ 119469 w 119468"/>
              <a:gd name="connsiteY14" fmla="*/ 0 h 12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8" h="122589">
                <a:moveTo>
                  <a:pt x="96714" y="0"/>
                </a:moveTo>
                <a:lnTo>
                  <a:pt x="96714" y="14461"/>
                </a:lnTo>
                <a:cubicBezTo>
                  <a:pt x="96714" y="20744"/>
                  <a:pt x="91620" y="25838"/>
                  <a:pt x="85337" y="25838"/>
                </a:cubicBezTo>
                <a:lnTo>
                  <a:pt x="51205" y="25838"/>
                </a:lnTo>
                <a:cubicBezTo>
                  <a:pt x="32362" y="25857"/>
                  <a:pt x="17092" y="41127"/>
                  <a:pt x="17073" y="59970"/>
                </a:cubicBezTo>
                <a:lnTo>
                  <a:pt x="17073" y="68070"/>
                </a:lnTo>
                <a:cubicBezTo>
                  <a:pt x="2676" y="74354"/>
                  <a:pt x="-3902" y="91119"/>
                  <a:pt x="2382" y="105516"/>
                </a:cubicBezTo>
                <a:cubicBezTo>
                  <a:pt x="8665" y="119914"/>
                  <a:pt x="25430" y="126491"/>
                  <a:pt x="39828" y="120207"/>
                </a:cubicBezTo>
                <a:cubicBezTo>
                  <a:pt x="54225" y="113924"/>
                  <a:pt x="60802" y="97159"/>
                  <a:pt x="54519" y="82762"/>
                </a:cubicBezTo>
                <a:cubicBezTo>
                  <a:pt x="51650" y="76187"/>
                  <a:pt x="46402" y="70940"/>
                  <a:pt x="39828" y="68070"/>
                </a:cubicBezTo>
                <a:lnTo>
                  <a:pt x="39828" y="59970"/>
                </a:lnTo>
                <a:cubicBezTo>
                  <a:pt x="39828" y="53686"/>
                  <a:pt x="44921" y="48592"/>
                  <a:pt x="51205" y="48592"/>
                </a:cubicBezTo>
                <a:lnTo>
                  <a:pt x="85337" y="48592"/>
                </a:lnTo>
                <a:cubicBezTo>
                  <a:pt x="104178" y="48570"/>
                  <a:pt x="119446" y="33302"/>
                  <a:pt x="119469" y="14461"/>
                </a:cubicBezTo>
                <a:lnTo>
                  <a:pt x="119469" y="0"/>
                </a:lnTo>
                <a:close/>
              </a:path>
            </a:pathLst>
          </a:custGeom>
          <a:solidFill>
            <a:srgbClr val="FFFFFF"/>
          </a:solidFill>
          <a:ln w="565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E9C2F55-C241-4BF7-BFA0-875217057E0B}"/>
              </a:ext>
            </a:extLst>
          </p:cNvPr>
          <p:cNvSpPr/>
          <p:nvPr/>
        </p:nvSpPr>
        <p:spPr>
          <a:xfrm>
            <a:off x="1108747" y="1439955"/>
            <a:ext cx="110910" cy="56893"/>
          </a:xfrm>
          <a:custGeom>
            <a:avLst/>
            <a:gdLst>
              <a:gd name="connsiteX0" fmla="*/ 82423 w 110910"/>
              <a:gd name="connsiteY0" fmla="*/ 0 h 56893"/>
              <a:gd name="connsiteX1" fmla="*/ 56391 w 110910"/>
              <a:gd name="connsiteY1" fmla="*/ 17066 h 56893"/>
              <a:gd name="connsiteX2" fmla="*/ 0 w 110910"/>
              <a:gd name="connsiteY2" fmla="*/ 17066 h 56893"/>
              <a:gd name="connsiteX3" fmla="*/ 15729 w 110910"/>
              <a:gd name="connsiteY3" fmla="*/ 39820 h 56893"/>
              <a:gd name="connsiteX4" fmla="*/ 56391 w 110910"/>
              <a:gd name="connsiteY4" fmla="*/ 39820 h 56893"/>
              <a:gd name="connsiteX5" fmla="*/ 93837 w 110910"/>
              <a:gd name="connsiteY5" fmla="*/ 54512 h 56893"/>
              <a:gd name="connsiteX6" fmla="*/ 108529 w 110910"/>
              <a:gd name="connsiteY6" fmla="*/ 17066 h 56893"/>
              <a:gd name="connsiteX7" fmla="*/ 82423 w 110910"/>
              <a:gd name="connsiteY7" fmla="*/ 0 h 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0" h="56893">
                <a:moveTo>
                  <a:pt x="82423" y="0"/>
                </a:moveTo>
                <a:cubicBezTo>
                  <a:pt x="71127" y="15"/>
                  <a:pt x="60910" y="6713"/>
                  <a:pt x="56391" y="17066"/>
                </a:cubicBezTo>
                <a:lnTo>
                  <a:pt x="0" y="17066"/>
                </a:lnTo>
                <a:cubicBezTo>
                  <a:pt x="6925" y="23339"/>
                  <a:pt x="12308" y="31126"/>
                  <a:pt x="15729" y="39820"/>
                </a:cubicBezTo>
                <a:lnTo>
                  <a:pt x="56391" y="39820"/>
                </a:lnTo>
                <a:cubicBezTo>
                  <a:pt x="62675" y="54218"/>
                  <a:pt x="79440" y="60795"/>
                  <a:pt x="93837" y="54512"/>
                </a:cubicBezTo>
                <a:cubicBezTo>
                  <a:pt x="108235" y="48228"/>
                  <a:pt x="114812" y="31463"/>
                  <a:pt x="108529" y="17066"/>
                </a:cubicBezTo>
                <a:cubicBezTo>
                  <a:pt x="104000" y="6688"/>
                  <a:pt x="93746" y="-15"/>
                  <a:pt x="82423" y="0"/>
                </a:cubicBezTo>
                <a:close/>
              </a:path>
            </a:pathLst>
          </a:custGeom>
          <a:solidFill>
            <a:srgbClr val="FFFFFF"/>
          </a:solidFill>
          <a:ln w="565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4BF4C20-15C1-4268-9D8F-BF060651C767}"/>
              </a:ext>
            </a:extLst>
          </p:cNvPr>
          <p:cNvSpPr/>
          <p:nvPr/>
        </p:nvSpPr>
        <p:spPr>
          <a:xfrm>
            <a:off x="1054643" y="1561163"/>
            <a:ext cx="113817" cy="89278"/>
          </a:xfrm>
          <a:custGeom>
            <a:avLst/>
            <a:gdLst>
              <a:gd name="connsiteX0" fmla="*/ 85330 w 113817"/>
              <a:gd name="connsiteY0" fmla="*/ 32385 h 89278"/>
              <a:gd name="connsiteX1" fmla="*/ 59298 w 113817"/>
              <a:gd name="connsiteY1" fmla="*/ 49451 h 89278"/>
              <a:gd name="connsiteX2" fmla="*/ 34132 w 113817"/>
              <a:gd name="connsiteY2" fmla="*/ 49451 h 89278"/>
              <a:gd name="connsiteX3" fmla="*/ 22755 w 113817"/>
              <a:gd name="connsiteY3" fmla="*/ 38074 h 89278"/>
              <a:gd name="connsiteX4" fmla="*/ 22755 w 113817"/>
              <a:gd name="connsiteY4" fmla="*/ 0 h 89278"/>
              <a:gd name="connsiteX5" fmla="*/ 12919 w 113817"/>
              <a:gd name="connsiteY5" fmla="*/ 859 h 89278"/>
              <a:gd name="connsiteX6" fmla="*/ 0 w 113817"/>
              <a:gd name="connsiteY6" fmla="*/ 859 h 89278"/>
              <a:gd name="connsiteX7" fmla="*/ 0 w 113817"/>
              <a:gd name="connsiteY7" fmla="*/ 38074 h 89278"/>
              <a:gd name="connsiteX8" fmla="*/ 34132 w 113817"/>
              <a:gd name="connsiteY8" fmla="*/ 72206 h 89278"/>
              <a:gd name="connsiteX9" fmla="*/ 59298 w 113817"/>
              <a:gd name="connsiteY9" fmla="*/ 72206 h 89278"/>
              <a:gd name="connsiteX10" fmla="*/ 96744 w 113817"/>
              <a:gd name="connsiteY10" fmla="*/ 86897 h 89278"/>
              <a:gd name="connsiteX11" fmla="*/ 111436 w 113817"/>
              <a:gd name="connsiteY11" fmla="*/ 49451 h 89278"/>
              <a:gd name="connsiteX12" fmla="*/ 85330 w 113817"/>
              <a:gd name="connsiteY12" fmla="*/ 32385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7" h="89278">
                <a:moveTo>
                  <a:pt x="85330" y="32385"/>
                </a:moveTo>
                <a:cubicBezTo>
                  <a:pt x="74034" y="32400"/>
                  <a:pt x="63817" y="39099"/>
                  <a:pt x="59298" y="49451"/>
                </a:cubicBezTo>
                <a:lnTo>
                  <a:pt x="34132" y="49451"/>
                </a:lnTo>
                <a:cubicBezTo>
                  <a:pt x="27848" y="49451"/>
                  <a:pt x="22755" y="44358"/>
                  <a:pt x="22755" y="38074"/>
                </a:cubicBezTo>
                <a:lnTo>
                  <a:pt x="22755" y="0"/>
                </a:lnTo>
                <a:cubicBezTo>
                  <a:pt x="19505" y="552"/>
                  <a:pt x="16215" y="839"/>
                  <a:pt x="12919" y="859"/>
                </a:cubicBezTo>
                <a:lnTo>
                  <a:pt x="0" y="859"/>
                </a:lnTo>
                <a:lnTo>
                  <a:pt x="0" y="38074"/>
                </a:lnTo>
                <a:cubicBezTo>
                  <a:pt x="22" y="56915"/>
                  <a:pt x="15290" y="72184"/>
                  <a:pt x="34132" y="72206"/>
                </a:cubicBezTo>
                <a:lnTo>
                  <a:pt x="59298" y="72206"/>
                </a:lnTo>
                <a:cubicBezTo>
                  <a:pt x="65582" y="86603"/>
                  <a:pt x="82347" y="93180"/>
                  <a:pt x="96744" y="86897"/>
                </a:cubicBezTo>
                <a:cubicBezTo>
                  <a:pt x="111142" y="80614"/>
                  <a:pt x="117719" y="63849"/>
                  <a:pt x="111436" y="49451"/>
                </a:cubicBezTo>
                <a:cubicBezTo>
                  <a:pt x="106907" y="39074"/>
                  <a:pt x="96653" y="32371"/>
                  <a:pt x="85330" y="32385"/>
                </a:cubicBezTo>
                <a:close/>
              </a:path>
            </a:pathLst>
          </a:custGeom>
          <a:solidFill>
            <a:srgbClr val="FFC000"/>
          </a:solidFill>
          <a:ln w="565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7E30C8E-BA5D-45A7-8766-44345B47A460}"/>
              </a:ext>
            </a:extLst>
          </p:cNvPr>
          <p:cNvSpPr/>
          <p:nvPr/>
        </p:nvSpPr>
        <p:spPr>
          <a:xfrm>
            <a:off x="946552" y="1562022"/>
            <a:ext cx="56900" cy="139654"/>
          </a:xfrm>
          <a:custGeom>
            <a:avLst/>
            <a:gdLst>
              <a:gd name="connsiteX0" fmla="*/ 39828 w 56900"/>
              <a:gd name="connsiteY0" fmla="*/ 85136 h 139654"/>
              <a:gd name="connsiteX1" fmla="*/ 39828 w 56900"/>
              <a:gd name="connsiteY1" fmla="*/ 0 h 139654"/>
              <a:gd name="connsiteX2" fmla="*/ 17073 w 56900"/>
              <a:gd name="connsiteY2" fmla="*/ 0 h 139654"/>
              <a:gd name="connsiteX3" fmla="*/ 17073 w 56900"/>
              <a:gd name="connsiteY3" fmla="*/ 85136 h 139654"/>
              <a:gd name="connsiteX4" fmla="*/ 2382 w 56900"/>
              <a:gd name="connsiteY4" fmla="*/ 122582 h 139654"/>
              <a:gd name="connsiteX5" fmla="*/ 39828 w 56900"/>
              <a:gd name="connsiteY5" fmla="*/ 137273 h 139654"/>
              <a:gd name="connsiteX6" fmla="*/ 54519 w 56900"/>
              <a:gd name="connsiteY6" fmla="*/ 99828 h 139654"/>
              <a:gd name="connsiteX7" fmla="*/ 39828 w 56900"/>
              <a:gd name="connsiteY7" fmla="*/ 85136 h 13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00" h="139654">
                <a:moveTo>
                  <a:pt x="39828" y="85136"/>
                </a:moveTo>
                <a:lnTo>
                  <a:pt x="39828" y="0"/>
                </a:lnTo>
                <a:lnTo>
                  <a:pt x="17073" y="0"/>
                </a:lnTo>
                <a:lnTo>
                  <a:pt x="17073" y="85136"/>
                </a:lnTo>
                <a:cubicBezTo>
                  <a:pt x="2676" y="91420"/>
                  <a:pt x="-3902" y="108185"/>
                  <a:pt x="2382" y="122582"/>
                </a:cubicBezTo>
                <a:cubicBezTo>
                  <a:pt x="8665" y="136980"/>
                  <a:pt x="25430" y="143557"/>
                  <a:pt x="39828" y="137273"/>
                </a:cubicBezTo>
                <a:cubicBezTo>
                  <a:pt x="54225" y="130990"/>
                  <a:pt x="60802" y="114225"/>
                  <a:pt x="54519" y="99828"/>
                </a:cubicBezTo>
                <a:cubicBezTo>
                  <a:pt x="51650" y="93253"/>
                  <a:pt x="46402" y="88006"/>
                  <a:pt x="39828" y="85136"/>
                </a:cubicBezTo>
                <a:close/>
              </a:path>
            </a:pathLst>
          </a:custGeom>
          <a:solidFill>
            <a:srgbClr val="FFFFFF"/>
          </a:solidFill>
          <a:ln w="565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2E06057-7588-4142-BE9B-611869BF6F73}"/>
              </a:ext>
            </a:extLst>
          </p:cNvPr>
          <p:cNvSpPr/>
          <p:nvPr/>
        </p:nvSpPr>
        <p:spPr>
          <a:xfrm>
            <a:off x="802439" y="1371684"/>
            <a:ext cx="309035" cy="173280"/>
          </a:xfrm>
          <a:custGeom>
            <a:avLst/>
            <a:gdLst>
              <a:gd name="connsiteX0" fmla="*/ 265123 w 309035"/>
              <a:gd name="connsiteY0" fmla="*/ 86452 h 173280"/>
              <a:gd name="connsiteX1" fmla="*/ 261459 w 309035"/>
              <a:gd name="connsiteY1" fmla="*/ 86634 h 173280"/>
              <a:gd name="connsiteX2" fmla="*/ 261459 w 309035"/>
              <a:gd name="connsiteY2" fmla="*/ 86452 h 173280"/>
              <a:gd name="connsiteX3" fmla="*/ 238227 w 309035"/>
              <a:gd name="connsiteY3" fmla="*/ 42149 h 173280"/>
              <a:gd name="connsiteX4" fmla="*/ 188167 w 309035"/>
              <a:gd name="connsiteY4" fmla="*/ 35323 h 173280"/>
              <a:gd name="connsiteX5" fmla="*/ 114180 w 309035"/>
              <a:gd name="connsiteY5" fmla="*/ 1822 h 173280"/>
              <a:gd name="connsiteX6" fmla="*/ 63591 w 309035"/>
              <a:gd name="connsiteY6" fmla="*/ 64744 h 173280"/>
              <a:gd name="connsiteX7" fmla="*/ 63591 w 309035"/>
              <a:gd name="connsiteY7" fmla="*/ 65313 h 173280"/>
              <a:gd name="connsiteX8" fmla="*/ 10972 w 309035"/>
              <a:gd name="connsiteY8" fmla="*/ 86361 h 173280"/>
              <a:gd name="connsiteX9" fmla="*/ 5283 w 309035"/>
              <a:gd name="connsiteY9" fmla="*/ 142110 h 173280"/>
              <a:gd name="connsiteX10" fmla="*/ 52595 w 309035"/>
              <a:gd name="connsiteY10" fmla="*/ 173096 h 173280"/>
              <a:gd name="connsiteX11" fmla="*/ 70167 w 309035"/>
              <a:gd name="connsiteY11" fmla="*/ 173278 h 173280"/>
              <a:gd name="connsiteX12" fmla="*/ 265123 w 309035"/>
              <a:gd name="connsiteY12" fmla="*/ 173278 h 173280"/>
              <a:gd name="connsiteX13" fmla="*/ 309033 w 309035"/>
              <a:gd name="connsiteY13" fmla="*/ 130362 h 173280"/>
              <a:gd name="connsiteX14" fmla="*/ 266117 w 309035"/>
              <a:gd name="connsiteY14" fmla="*/ 86452 h 173280"/>
              <a:gd name="connsiteX15" fmla="*/ 265123 w 309035"/>
              <a:gd name="connsiteY15" fmla="*/ 86452 h 17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35" h="173280">
                <a:moveTo>
                  <a:pt x="265123" y="86452"/>
                </a:moveTo>
                <a:cubicBezTo>
                  <a:pt x="263899" y="86421"/>
                  <a:pt x="262674" y="86482"/>
                  <a:pt x="261459" y="86634"/>
                </a:cubicBezTo>
                <a:lnTo>
                  <a:pt x="261459" y="86452"/>
                </a:lnTo>
                <a:cubicBezTo>
                  <a:pt x="261428" y="68773"/>
                  <a:pt x="252751" y="52227"/>
                  <a:pt x="238227" y="42149"/>
                </a:cubicBezTo>
                <a:cubicBezTo>
                  <a:pt x="223599" y="31981"/>
                  <a:pt x="204983" y="29443"/>
                  <a:pt x="188167" y="35323"/>
                </a:cubicBezTo>
                <a:cubicBezTo>
                  <a:pt x="174045" y="8574"/>
                  <a:pt x="143599" y="-5212"/>
                  <a:pt x="114180" y="1822"/>
                </a:cubicBezTo>
                <a:cubicBezTo>
                  <a:pt x="84817" y="8608"/>
                  <a:pt x="63912" y="34609"/>
                  <a:pt x="63591" y="64744"/>
                </a:cubicBezTo>
                <a:lnTo>
                  <a:pt x="63591" y="65313"/>
                </a:lnTo>
                <a:cubicBezTo>
                  <a:pt x="43516" y="62126"/>
                  <a:pt x="23311" y="70208"/>
                  <a:pt x="10972" y="86361"/>
                </a:cubicBezTo>
                <a:cubicBezTo>
                  <a:pt x="-1240" y="102402"/>
                  <a:pt x="-3437" y="123932"/>
                  <a:pt x="5283" y="142110"/>
                </a:cubicBezTo>
                <a:cubicBezTo>
                  <a:pt x="14128" y="160377"/>
                  <a:pt x="32315" y="172288"/>
                  <a:pt x="52595" y="173096"/>
                </a:cubicBezTo>
                <a:lnTo>
                  <a:pt x="70167" y="173278"/>
                </a:lnTo>
                <a:lnTo>
                  <a:pt x="265123" y="173278"/>
                </a:lnTo>
                <a:cubicBezTo>
                  <a:pt x="289099" y="173552"/>
                  <a:pt x="308758" y="154338"/>
                  <a:pt x="309033" y="130362"/>
                </a:cubicBezTo>
                <a:cubicBezTo>
                  <a:pt x="309307" y="106386"/>
                  <a:pt x="290093" y="86726"/>
                  <a:pt x="266117" y="86452"/>
                </a:cubicBezTo>
                <a:cubicBezTo>
                  <a:pt x="265785" y="86448"/>
                  <a:pt x="265454" y="86448"/>
                  <a:pt x="265123" y="86452"/>
                </a:cubicBezTo>
                <a:close/>
              </a:path>
            </a:pathLst>
          </a:custGeom>
          <a:solidFill>
            <a:srgbClr val="FFFFFF"/>
          </a:solidFill>
          <a:ln w="5655" cap="flat">
            <a:noFill/>
            <a:prstDash val="solid"/>
            <a:miter/>
          </a:ln>
        </p:spPr>
        <p:txBody>
          <a:bodyPr rtlCol="0" anchor="ctr"/>
          <a:lstStyle/>
          <a:p>
            <a:endParaRPr lang="en-GB"/>
          </a:p>
        </p:txBody>
      </p:sp>
      <p:pic>
        <p:nvPicPr>
          <p:cNvPr id="59" name="Graphic 58" descr="Quadcopter with solid fill">
            <a:extLst>
              <a:ext uri="{FF2B5EF4-FFF2-40B4-BE49-F238E27FC236}">
                <a16:creationId xmlns:a16="http://schemas.microsoft.com/office/drawing/2014/main" id="{06D4AFBF-2C20-42F4-848F-3088536C157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794891" y="1186775"/>
            <a:ext cx="546109" cy="546109"/>
          </a:xfrm>
          <a:prstGeom prst="rect">
            <a:avLst/>
          </a:prstGeom>
        </p:spPr>
      </p:pic>
      <p:sp>
        <p:nvSpPr>
          <p:cNvPr id="29" name="Oval 28">
            <a:extLst>
              <a:ext uri="{FF2B5EF4-FFF2-40B4-BE49-F238E27FC236}">
                <a16:creationId xmlns:a16="http://schemas.microsoft.com/office/drawing/2014/main" id="{B1F55499-8C48-4A39-8535-68A59F83E0AB}"/>
              </a:ext>
            </a:extLst>
          </p:cNvPr>
          <p:cNvSpPr/>
          <p:nvPr/>
        </p:nvSpPr>
        <p:spPr bwMode="auto">
          <a:xfrm>
            <a:off x="3047572" y="1398754"/>
            <a:ext cx="45719" cy="64962"/>
          </a:xfrm>
          <a:prstGeom prst="ellipse">
            <a:avLst/>
          </a:prstGeom>
          <a:solidFill>
            <a:srgbClr val="FFC000"/>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200" b="0" i="0" u="none" strike="noStrike" cap="none" normalizeH="0" baseline="0">
              <a:ln>
                <a:noFill/>
              </a:ln>
              <a:solidFill>
                <a:schemeClr val="tx1"/>
              </a:solidFill>
              <a:effectLst/>
              <a:latin typeface="Credit Suisse Type Roman" pitchFamily="34" charset="0"/>
            </a:endParaRPr>
          </a:p>
        </p:txBody>
      </p:sp>
      <p:sp>
        <p:nvSpPr>
          <p:cNvPr id="33" name="Freeform: Shape 32">
            <a:extLst>
              <a:ext uri="{FF2B5EF4-FFF2-40B4-BE49-F238E27FC236}">
                <a16:creationId xmlns:a16="http://schemas.microsoft.com/office/drawing/2014/main" id="{C80B3C57-5E7F-4516-B4F1-7D9A4C943447}"/>
              </a:ext>
            </a:extLst>
          </p:cNvPr>
          <p:cNvSpPr/>
          <p:nvPr/>
        </p:nvSpPr>
        <p:spPr>
          <a:xfrm>
            <a:off x="7526416" y="1413782"/>
            <a:ext cx="155563" cy="231473"/>
          </a:xfrm>
          <a:custGeom>
            <a:avLst/>
            <a:gdLst>
              <a:gd name="connsiteX0" fmla="*/ 43943 w 155563"/>
              <a:gd name="connsiteY0" fmla="*/ 177427 h 231473"/>
              <a:gd name="connsiteX1" fmla="*/ 63526 w 155563"/>
              <a:gd name="connsiteY1" fmla="*/ 190568 h 231473"/>
              <a:gd name="connsiteX2" fmla="*/ 155563 w 155563"/>
              <a:gd name="connsiteY2" fmla="*/ 190568 h 231473"/>
              <a:gd name="connsiteX3" fmla="*/ 155563 w 155563"/>
              <a:gd name="connsiteY3" fmla="*/ 231474 h 231473"/>
              <a:gd name="connsiteX4" fmla="*/ 63526 w 155563"/>
              <a:gd name="connsiteY4" fmla="*/ 231474 h 231473"/>
              <a:gd name="connsiteX5" fmla="*/ 7537 w 155563"/>
              <a:gd name="connsiteY5" fmla="*/ 197880 h 231473"/>
              <a:gd name="connsiteX6" fmla="*/ 9991 w 155563"/>
              <a:gd name="connsiteY6" fmla="*/ 135397 h 231473"/>
              <a:gd name="connsiteX7" fmla="*/ 63168 w 155563"/>
              <a:gd name="connsiteY7" fmla="*/ 43360 h 231473"/>
              <a:gd name="connsiteX8" fmla="*/ 28092 w 155563"/>
              <a:gd name="connsiteY8" fmla="*/ 22907 h 231473"/>
              <a:gd name="connsiteX9" fmla="*/ 113686 w 155563"/>
              <a:gd name="connsiteY9" fmla="*/ 0 h 231473"/>
              <a:gd name="connsiteX10" fmla="*/ 136594 w 155563"/>
              <a:gd name="connsiteY10" fmla="*/ 85595 h 231473"/>
              <a:gd name="connsiteX11" fmla="*/ 99318 w 155563"/>
              <a:gd name="connsiteY11" fmla="*/ 64170 h 231473"/>
              <a:gd name="connsiteX12" fmla="*/ 45937 w 155563"/>
              <a:gd name="connsiteY12" fmla="*/ 156719 h 231473"/>
              <a:gd name="connsiteX13" fmla="*/ 43943 w 155563"/>
              <a:gd name="connsiteY13" fmla="*/ 177427 h 23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3" h="231473">
                <a:moveTo>
                  <a:pt x="43943" y="177427"/>
                </a:moveTo>
                <a:cubicBezTo>
                  <a:pt x="47801" y="184862"/>
                  <a:pt x="55184" y="189816"/>
                  <a:pt x="63526" y="190568"/>
                </a:cubicBezTo>
                <a:lnTo>
                  <a:pt x="155563" y="190568"/>
                </a:lnTo>
                <a:lnTo>
                  <a:pt x="155563" y="231474"/>
                </a:lnTo>
                <a:lnTo>
                  <a:pt x="63526" y="231474"/>
                </a:lnTo>
                <a:cubicBezTo>
                  <a:pt x="40211" y="231050"/>
                  <a:pt x="18883" y="218252"/>
                  <a:pt x="7537" y="197880"/>
                </a:cubicBezTo>
                <a:cubicBezTo>
                  <a:pt x="-3332" y="178217"/>
                  <a:pt x="-2386" y="154146"/>
                  <a:pt x="9991" y="135397"/>
                </a:cubicBezTo>
                <a:lnTo>
                  <a:pt x="63168" y="43360"/>
                </a:lnTo>
                <a:lnTo>
                  <a:pt x="28092" y="22907"/>
                </a:lnTo>
                <a:lnTo>
                  <a:pt x="113686" y="0"/>
                </a:lnTo>
                <a:lnTo>
                  <a:pt x="136594" y="85595"/>
                </a:lnTo>
                <a:lnTo>
                  <a:pt x="99318" y="64170"/>
                </a:lnTo>
                <a:lnTo>
                  <a:pt x="45937" y="156719"/>
                </a:lnTo>
                <a:cubicBezTo>
                  <a:pt x="41381" y="162678"/>
                  <a:pt x="40608" y="170709"/>
                  <a:pt x="43943" y="177427"/>
                </a:cubicBezTo>
                <a:close/>
              </a:path>
            </a:pathLst>
          </a:custGeom>
          <a:solidFill>
            <a:srgbClr val="FFFFFF"/>
          </a:solidFill>
          <a:ln w="506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1CDA599-09AD-43A0-804A-8334D04CD9D2}"/>
              </a:ext>
            </a:extLst>
          </p:cNvPr>
          <p:cNvSpPr/>
          <p:nvPr/>
        </p:nvSpPr>
        <p:spPr>
          <a:xfrm>
            <a:off x="7642710" y="1267646"/>
            <a:ext cx="239603" cy="190876"/>
          </a:xfrm>
          <a:custGeom>
            <a:avLst/>
            <a:gdLst>
              <a:gd name="connsiteX0" fmla="*/ 0 w 239603"/>
              <a:gd name="connsiteY0" fmla="*/ 112440 h 190876"/>
              <a:gd name="connsiteX1" fmla="*/ 42797 w 239603"/>
              <a:gd name="connsiteY1" fmla="*/ 32521 h 190876"/>
              <a:gd name="connsiteX2" fmla="*/ 98480 w 239603"/>
              <a:gd name="connsiteY2" fmla="*/ 1 h 190876"/>
              <a:gd name="connsiteX3" fmla="*/ 151350 w 239603"/>
              <a:gd name="connsiteY3" fmla="*/ 33441 h 190876"/>
              <a:gd name="connsiteX4" fmla="*/ 204527 w 239603"/>
              <a:gd name="connsiteY4" fmla="*/ 125479 h 190876"/>
              <a:gd name="connsiteX5" fmla="*/ 239603 w 239603"/>
              <a:gd name="connsiteY5" fmla="*/ 105026 h 190876"/>
              <a:gd name="connsiteX6" fmla="*/ 216696 w 239603"/>
              <a:gd name="connsiteY6" fmla="*/ 190876 h 190876"/>
              <a:gd name="connsiteX7" fmla="*/ 131306 w 239603"/>
              <a:gd name="connsiteY7" fmla="*/ 167969 h 190876"/>
              <a:gd name="connsiteX8" fmla="*/ 168530 w 239603"/>
              <a:gd name="connsiteY8" fmla="*/ 146443 h 190876"/>
              <a:gd name="connsiteX9" fmla="*/ 114893 w 239603"/>
              <a:gd name="connsiteY9" fmla="*/ 53843 h 190876"/>
              <a:gd name="connsiteX10" fmla="*/ 97917 w 239603"/>
              <a:gd name="connsiteY10" fmla="*/ 41776 h 190876"/>
              <a:gd name="connsiteX11" fmla="*/ 78999 w 239603"/>
              <a:gd name="connsiteY11" fmla="*/ 53434 h 190876"/>
              <a:gd name="connsiteX12" fmla="*/ 36150 w 239603"/>
              <a:gd name="connsiteY12" fmla="*/ 133353 h 19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03" h="190876">
                <a:moveTo>
                  <a:pt x="0" y="112440"/>
                </a:moveTo>
                <a:lnTo>
                  <a:pt x="42797" y="32521"/>
                </a:lnTo>
                <a:cubicBezTo>
                  <a:pt x="54024" y="12323"/>
                  <a:pt x="75372" y="-144"/>
                  <a:pt x="98480" y="1"/>
                </a:cubicBezTo>
                <a:cubicBezTo>
                  <a:pt x="120947" y="462"/>
                  <a:pt x="141306" y="13339"/>
                  <a:pt x="151350" y="33441"/>
                </a:cubicBezTo>
                <a:lnTo>
                  <a:pt x="204527" y="125479"/>
                </a:lnTo>
                <a:lnTo>
                  <a:pt x="239603" y="105026"/>
                </a:lnTo>
                <a:lnTo>
                  <a:pt x="216696" y="190876"/>
                </a:lnTo>
                <a:lnTo>
                  <a:pt x="131306" y="167969"/>
                </a:lnTo>
                <a:lnTo>
                  <a:pt x="168530" y="146443"/>
                </a:lnTo>
                <a:lnTo>
                  <a:pt x="114893" y="53843"/>
                </a:lnTo>
                <a:cubicBezTo>
                  <a:pt x="111980" y="46927"/>
                  <a:pt x="105406" y="42254"/>
                  <a:pt x="97917" y="41776"/>
                </a:cubicBezTo>
                <a:cubicBezTo>
                  <a:pt x="90031" y="42167"/>
                  <a:pt x="82893" y="46565"/>
                  <a:pt x="78999" y="53434"/>
                </a:cubicBezTo>
                <a:lnTo>
                  <a:pt x="36150" y="133353"/>
                </a:lnTo>
                <a:close/>
              </a:path>
            </a:pathLst>
          </a:custGeom>
          <a:solidFill>
            <a:srgbClr val="FFFFFF"/>
          </a:solidFill>
          <a:ln w="506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3A7B376-0A88-44F0-A414-DF39FDB3D020}"/>
              </a:ext>
            </a:extLst>
          </p:cNvPr>
          <p:cNvSpPr/>
          <p:nvPr/>
        </p:nvSpPr>
        <p:spPr>
          <a:xfrm>
            <a:off x="7716288" y="1471408"/>
            <a:ext cx="232914" cy="214753"/>
          </a:xfrm>
          <a:custGeom>
            <a:avLst/>
            <a:gdLst>
              <a:gd name="connsiteX0" fmla="*/ 224366 w 232914"/>
              <a:gd name="connsiteY0" fmla="*/ 144345 h 214753"/>
              <a:gd name="connsiteX1" fmla="*/ 170934 w 232914"/>
              <a:gd name="connsiteY1" fmla="*/ 173848 h 214753"/>
              <a:gd name="connsiteX2" fmla="*/ 62841 w 232914"/>
              <a:gd name="connsiteY2" fmla="*/ 173848 h 214753"/>
              <a:gd name="connsiteX3" fmla="*/ 62841 w 232914"/>
              <a:gd name="connsiteY3" fmla="*/ 214753 h 214753"/>
              <a:gd name="connsiteX4" fmla="*/ 0 w 232914"/>
              <a:gd name="connsiteY4" fmla="*/ 150839 h 214753"/>
              <a:gd name="connsiteX5" fmla="*/ 62841 w 232914"/>
              <a:gd name="connsiteY5" fmla="*/ 88662 h 214753"/>
              <a:gd name="connsiteX6" fmla="*/ 62841 w 232914"/>
              <a:gd name="connsiteY6" fmla="*/ 132943 h 214753"/>
              <a:gd name="connsiteX7" fmla="*/ 169553 w 232914"/>
              <a:gd name="connsiteY7" fmla="*/ 132943 h 214753"/>
              <a:gd name="connsiteX8" fmla="*/ 188472 w 232914"/>
              <a:gd name="connsiteY8" fmla="*/ 123023 h 214753"/>
              <a:gd name="connsiteX9" fmla="*/ 187858 w 232914"/>
              <a:gd name="connsiteY9" fmla="*/ 100781 h 214753"/>
              <a:gd name="connsiteX10" fmla="*/ 141073 w 232914"/>
              <a:gd name="connsiteY10" fmla="*/ 21015 h 214753"/>
              <a:gd name="connsiteX11" fmla="*/ 177223 w 232914"/>
              <a:gd name="connsiteY11" fmla="*/ 0 h 214753"/>
              <a:gd name="connsiteX12" fmla="*/ 224059 w 232914"/>
              <a:gd name="connsiteY12" fmla="*/ 79714 h 214753"/>
              <a:gd name="connsiteX13" fmla="*/ 230246 w 232914"/>
              <a:gd name="connsiteY13" fmla="*/ 94440 h 214753"/>
              <a:gd name="connsiteX14" fmla="*/ 231116 w 232914"/>
              <a:gd name="connsiteY14" fmla="*/ 97815 h 214753"/>
              <a:gd name="connsiteX15" fmla="*/ 224366 w 232914"/>
              <a:gd name="connsiteY15" fmla="*/ 144345 h 21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914" h="214753">
                <a:moveTo>
                  <a:pt x="224366" y="144345"/>
                </a:moveTo>
                <a:cubicBezTo>
                  <a:pt x="213186" y="163103"/>
                  <a:pt x="192764" y="174380"/>
                  <a:pt x="170934" y="173848"/>
                </a:cubicBezTo>
                <a:lnTo>
                  <a:pt x="62841" y="173848"/>
                </a:lnTo>
                <a:lnTo>
                  <a:pt x="62841" y="214753"/>
                </a:lnTo>
                <a:lnTo>
                  <a:pt x="0" y="150839"/>
                </a:lnTo>
                <a:lnTo>
                  <a:pt x="62841" y="88662"/>
                </a:lnTo>
                <a:lnTo>
                  <a:pt x="62841" y="132943"/>
                </a:lnTo>
                <a:lnTo>
                  <a:pt x="169553" y="132943"/>
                </a:lnTo>
                <a:cubicBezTo>
                  <a:pt x="177222" y="133453"/>
                  <a:pt x="184530" y="129622"/>
                  <a:pt x="188472" y="123023"/>
                </a:cubicBezTo>
                <a:cubicBezTo>
                  <a:pt x="192289" y="116040"/>
                  <a:pt x="192055" y="107543"/>
                  <a:pt x="187858" y="100781"/>
                </a:cubicBezTo>
                <a:lnTo>
                  <a:pt x="141073" y="21015"/>
                </a:lnTo>
                <a:lnTo>
                  <a:pt x="177223" y="0"/>
                </a:lnTo>
                <a:lnTo>
                  <a:pt x="224059" y="79714"/>
                </a:lnTo>
                <a:cubicBezTo>
                  <a:pt x="226700" y="84360"/>
                  <a:pt x="228777" y="89303"/>
                  <a:pt x="230246" y="94440"/>
                </a:cubicBezTo>
                <a:lnTo>
                  <a:pt x="231116" y="97815"/>
                </a:lnTo>
                <a:cubicBezTo>
                  <a:pt x="234982" y="113614"/>
                  <a:pt x="232562" y="130296"/>
                  <a:pt x="224366" y="144345"/>
                </a:cubicBezTo>
                <a:close/>
              </a:path>
            </a:pathLst>
          </a:custGeom>
          <a:solidFill>
            <a:srgbClr val="FFC000"/>
          </a:solidFill>
          <a:ln w="506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FEAD7736-D4DE-4E7D-A051-0A3DE1CF3DFD}"/>
              </a:ext>
            </a:extLst>
          </p:cNvPr>
          <p:cNvSpPr/>
          <p:nvPr/>
        </p:nvSpPr>
        <p:spPr>
          <a:xfrm>
            <a:off x="9709410" y="1442737"/>
            <a:ext cx="122716" cy="184074"/>
          </a:xfrm>
          <a:custGeom>
            <a:avLst/>
            <a:gdLst>
              <a:gd name="connsiteX0" fmla="*/ 30679 w 122716"/>
              <a:gd name="connsiteY0" fmla="*/ 112490 h 184074"/>
              <a:gd name="connsiteX1" fmla="*/ 51132 w 122716"/>
              <a:gd name="connsiteY1" fmla="*/ 112490 h 184074"/>
              <a:gd name="connsiteX2" fmla="*/ 51132 w 122716"/>
              <a:gd name="connsiteY2" fmla="*/ 132943 h 184074"/>
              <a:gd name="connsiteX3" fmla="*/ 30679 w 122716"/>
              <a:gd name="connsiteY3" fmla="*/ 132943 h 184074"/>
              <a:gd name="connsiteX4" fmla="*/ 30679 w 122716"/>
              <a:gd name="connsiteY4" fmla="*/ 112490 h 184074"/>
              <a:gd name="connsiteX5" fmla="*/ 30679 w 122716"/>
              <a:gd name="connsiteY5" fmla="*/ 71584 h 184074"/>
              <a:gd name="connsiteX6" fmla="*/ 51132 w 122716"/>
              <a:gd name="connsiteY6" fmla="*/ 71584 h 184074"/>
              <a:gd name="connsiteX7" fmla="*/ 51132 w 122716"/>
              <a:gd name="connsiteY7" fmla="*/ 92037 h 184074"/>
              <a:gd name="connsiteX8" fmla="*/ 30679 w 122716"/>
              <a:gd name="connsiteY8" fmla="*/ 92037 h 184074"/>
              <a:gd name="connsiteX9" fmla="*/ 30679 w 122716"/>
              <a:gd name="connsiteY9" fmla="*/ 71584 h 184074"/>
              <a:gd name="connsiteX10" fmla="*/ 30679 w 122716"/>
              <a:gd name="connsiteY10" fmla="*/ 30679 h 184074"/>
              <a:gd name="connsiteX11" fmla="*/ 51132 w 122716"/>
              <a:gd name="connsiteY11" fmla="*/ 30679 h 184074"/>
              <a:gd name="connsiteX12" fmla="*/ 51132 w 122716"/>
              <a:gd name="connsiteY12" fmla="*/ 51132 h 184074"/>
              <a:gd name="connsiteX13" fmla="*/ 30679 w 122716"/>
              <a:gd name="connsiteY13" fmla="*/ 51132 h 184074"/>
              <a:gd name="connsiteX14" fmla="*/ 30679 w 122716"/>
              <a:gd name="connsiteY14" fmla="*/ 30679 h 184074"/>
              <a:gd name="connsiteX15" fmla="*/ 71584 w 122716"/>
              <a:gd name="connsiteY15" fmla="*/ 112490 h 184074"/>
              <a:gd name="connsiteX16" fmla="*/ 92037 w 122716"/>
              <a:gd name="connsiteY16" fmla="*/ 112490 h 184074"/>
              <a:gd name="connsiteX17" fmla="*/ 92037 w 122716"/>
              <a:gd name="connsiteY17" fmla="*/ 132943 h 184074"/>
              <a:gd name="connsiteX18" fmla="*/ 71584 w 122716"/>
              <a:gd name="connsiteY18" fmla="*/ 132943 h 184074"/>
              <a:gd name="connsiteX19" fmla="*/ 71584 w 122716"/>
              <a:gd name="connsiteY19" fmla="*/ 112490 h 184074"/>
              <a:gd name="connsiteX20" fmla="*/ 71584 w 122716"/>
              <a:gd name="connsiteY20" fmla="*/ 71584 h 184074"/>
              <a:gd name="connsiteX21" fmla="*/ 92037 w 122716"/>
              <a:gd name="connsiteY21" fmla="*/ 71584 h 184074"/>
              <a:gd name="connsiteX22" fmla="*/ 92037 w 122716"/>
              <a:gd name="connsiteY22" fmla="*/ 92037 h 184074"/>
              <a:gd name="connsiteX23" fmla="*/ 71584 w 122716"/>
              <a:gd name="connsiteY23" fmla="*/ 92037 h 184074"/>
              <a:gd name="connsiteX24" fmla="*/ 71584 w 122716"/>
              <a:gd name="connsiteY24" fmla="*/ 71584 h 184074"/>
              <a:gd name="connsiteX25" fmla="*/ 71584 w 122716"/>
              <a:gd name="connsiteY25" fmla="*/ 30679 h 184074"/>
              <a:gd name="connsiteX26" fmla="*/ 92037 w 122716"/>
              <a:gd name="connsiteY26" fmla="*/ 30679 h 184074"/>
              <a:gd name="connsiteX27" fmla="*/ 92037 w 122716"/>
              <a:gd name="connsiteY27" fmla="*/ 51132 h 184074"/>
              <a:gd name="connsiteX28" fmla="*/ 71584 w 122716"/>
              <a:gd name="connsiteY28" fmla="*/ 51132 h 184074"/>
              <a:gd name="connsiteX29" fmla="*/ 71584 w 122716"/>
              <a:gd name="connsiteY29" fmla="*/ 30679 h 184074"/>
              <a:gd name="connsiteX30" fmla="*/ 0 w 122716"/>
              <a:gd name="connsiteY30" fmla="*/ 184074 h 184074"/>
              <a:gd name="connsiteX31" fmla="*/ 51132 w 122716"/>
              <a:gd name="connsiteY31" fmla="*/ 184074 h 184074"/>
              <a:gd name="connsiteX32" fmla="*/ 51132 w 122716"/>
              <a:gd name="connsiteY32" fmla="*/ 153395 h 184074"/>
              <a:gd name="connsiteX33" fmla="*/ 71584 w 122716"/>
              <a:gd name="connsiteY33" fmla="*/ 153395 h 184074"/>
              <a:gd name="connsiteX34" fmla="*/ 71584 w 122716"/>
              <a:gd name="connsiteY34" fmla="*/ 184074 h 184074"/>
              <a:gd name="connsiteX35" fmla="*/ 122716 w 122716"/>
              <a:gd name="connsiteY35" fmla="*/ 184074 h 184074"/>
              <a:gd name="connsiteX36" fmla="*/ 122716 w 122716"/>
              <a:gd name="connsiteY36" fmla="*/ 0 h 184074"/>
              <a:gd name="connsiteX37" fmla="*/ 0 w 122716"/>
              <a:gd name="connsiteY37" fmla="*/ 0 h 184074"/>
              <a:gd name="connsiteX38" fmla="*/ 0 w 122716"/>
              <a:gd name="connsiteY38" fmla="*/ 184074 h 1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716" h="184074">
                <a:moveTo>
                  <a:pt x="30679" y="112490"/>
                </a:moveTo>
                <a:lnTo>
                  <a:pt x="51132" y="112490"/>
                </a:lnTo>
                <a:lnTo>
                  <a:pt x="51132" y="132943"/>
                </a:lnTo>
                <a:lnTo>
                  <a:pt x="30679" y="132943"/>
                </a:lnTo>
                <a:lnTo>
                  <a:pt x="30679" y="112490"/>
                </a:lnTo>
                <a:close/>
                <a:moveTo>
                  <a:pt x="30679" y="71584"/>
                </a:moveTo>
                <a:lnTo>
                  <a:pt x="51132" y="71584"/>
                </a:lnTo>
                <a:lnTo>
                  <a:pt x="51132" y="92037"/>
                </a:lnTo>
                <a:lnTo>
                  <a:pt x="30679" y="92037"/>
                </a:lnTo>
                <a:lnTo>
                  <a:pt x="30679" y="71584"/>
                </a:lnTo>
                <a:close/>
                <a:moveTo>
                  <a:pt x="30679" y="30679"/>
                </a:moveTo>
                <a:lnTo>
                  <a:pt x="51132" y="30679"/>
                </a:lnTo>
                <a:lnTo>
                  <a:pt x="51132" y="51132"/>
                </a:lnTo>
                <a:lnTo>
                  <a:pt x="30679" y="51132"/>
                </a:lnTo>
                <a:lnTo>
                  <a:pt x="30679" y="30679"/>
                </a:lnTo>
                <a:close/>
                <a:moveTo>
                  <a:pt x="71584" y="112490"/>
                </a:moveTo>
                <a:lnTo>
                  <a:pt x="92037" y="112490"/>
                </a:lnTo>
                <a:lnTo>
                  <a:pt x="92037" y="132943"/>
                </a:lnTo>
                <a:lnTo>
                  <a:pt x="71584" y="132943"/>
                </a:lnTo>
                <a:lnTo>
                  <a:pt x="71584" y="112490"/>
                </a:lnTo>
                <a:close/>
                <a:moveTo>
                  <a:pt x="71584" y="71584"/>
                </a:moveTo>
                <a:lnTo>
                  <a:pt x="92037" y="71584"/>
                </a:lnTo>
                <a:lnTo>
                  <a:pt x="92037" y="92037"/>
                </a:lnTo>
                <a:lnTo>
                  <a:pt x="71584" y="92037"/>
                </a:lnTo>
                <a:lnTo>
                  <a:pt x="71584" y="71584"/>
                </a:lnTo>
                <a:close/>
                <a:moveTo>
                  <a:pt x="71584" y="30679"/>
                </a:moveTo>
                <a:lnTo>
                  <a:pt x="92037" y="30679"/>
                </a:lnTo>
                <a:lnTo>
                  <a:pt x="92037" y="51132"/>
                </a:lnTo>
                <a:lnTo>
                  <a:pt x="71584" y="51132"/>
                </a:lnTo>
                <a:lnTo>
                  <a:pt x="71584" y="30679"/>
                </a:lnTo>
                <a:close/>
                <a:moveTo>
                  <a:pt x="0" y="184074"/>
                </a:moveTo>
                <a:lnTo>
                  <a:pt x="51132" y="184074"/>
                </a:lnTo>
                <a:lnTo>
                  <a:pt x="51132" y="153395"/>
                </a:lnTo>
                <a:lnTo>
                  <a:pt x="71584" y="153395"/>
                </a:lnTo>
                <a:lnTo>
                  <a:pt x="71584" y="184074"/>
                </a:lnTo>
                <a:lnTo>
                  <a:pt x="122716" y="184074"/>
                </a:lnTo>
                <a:lnTo>
                  <a:pt x="122716" y="0"/>
                </a:lnTo>
                <a:lnTo>
                  <a:pt x="0" y="0"/>
                </a:lnTo>
                <a:lnTo>
                  <a:pt x="0" y="184074"/>
                </a:lnTo>
                <a:close/>
              </a:path>
            </a:pathLst>
          </a:custGeom>
          <a:solidFill>
            <a:srgbClr val="FFFFFF"/>
          </a:solidFill>
          <a:ln w="506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F78B417-7DD7-4288-A262-02B6F3012E7C}"/>
              </a:ext>
            </a:extLst>
          </p:cNvPr>
          <p:cNvSpPr/>
          <p:nvPr/>
        </p:nvSpPr>
        <p:spPr>
          <a:xfrm>
            <a:off x="9852579" y="1483643"/>
            <a:ext cx="122716" cy="143168"/>
          </a:xfrm>
          <a:custGeom>
            <a:avLst/>
            <a:gdLst>
              <a:gd name="connsiteX0" fmla="*/ 30679 w 122716"/>
              <a:gd name="connsiteY0" fmla="*/ 71584 h 143168"/>
              <a:gd name="connsiteX1" fmla="*/ 51132 w 122716"/>
              <a:gd name="connsiteY1" fmla="*/ 71584 h 143168"/>
              <a:gd name="connsiteX2" fmla="*/ 51132 w 122716"/>
              <a:gd name="connsiteY2" fmla="*/ 92037 h 143168"/>
              <a:gd name="connsiteX3" fmla="*/ 30679 w 122716"/>
              <a:gd name="connsiteY3" fmla="*/ 92037 h 143168"/>
              <a:gd name="connsiteX4" fmla="*/ 30679 w 122716"/>
              <a:gd name="connsiteY4" fmla="*/ 71584 h 143168"/>
              <a:gd name="connsiteX5" fmla="*/ 30679 w 122716"/>
              <a:gd name="connsiteY5" fmla="*/ 30679 h 143168"/>
              <a:gd name="connsiteX6" fmla="*/ 51132 w 122716"/>
              <a:gd name="connsiteY6" fmla="*/ 30679 h 143168"/>
              <a:gd name="connsiteX7" fmla="*/ 51132 w 122716"/>
              <a:gd name="connsiteY7" fmla="*/ 51132 h 143168"/>
              <a:gd name="connsiteX8" fmla="*/ 30679 w 122716"/>
              <a:gd name="connsiteY8" fmla="*/ 51132 h 143168"/>
              <a:gd name="connsiteX9" fmla="*/ 30679 w 122716"/>
              <a:gd name="connsiteY9" fmla="*/ 30679 h 143168"/>
              <a:gd name="connsiteX10" fmla="*/ 71584 w 122716"/>
              <a:gd name="connsiteY10" fmla="*/ 71584 h 143168"/>
              <a:gd name="connsiteX11" fmla="*/ 92037 w 122716"/>
              <a:gd name="connsiteY11" fmla="*/ 71584 h 143168"/>
              <a:gd name="connsiteX12" fmla="*/ 92037 w 122716"/>
              <a:gd name="connsiteY12" fmla="*/ 92037 h 143168"/>
              <a:gd name="connsiteX13" fmla="*/ 71584 w 122716"/>
              <a:gd name="connsiteY13" fmla="*/ 92037 h 143168"/>
              <a:gd name="connsiteX14" fmla="*/ 71584 w 122716"/>
              <a:gd name="connsiteY14" fmla="*/ 71584 h 143168"/>
              <a:gd name="connsiteX15" fmla="*/ 71584 w 122716"/>
              <a:gd name="connsiteY15" fmla="*/ 30679 h 143168"/>
              <a:gd name="connsiteX16" fmla="*/ 92037 w 122716"/>
              <a:gd name="connsiteY16" fmla="*/ 30679 h 143168"/>
              <a:gd name="connsiteX17" fmla="*/ 92037 w 122716"/>
              <a:gd name="connsiteY17" fmla="*/ 51132 h 143168"/>
              <a:gd name="connsiteX18" fmla="*/ 71584 w 122716"/>
              <a:gd name="connsiteY18" fmla="*/ 51132 h 143168"/>
              <a:gd name="connsiteX19" fmla="*/ 71584 w 122716"/>
              <a:gd name="connsiteY19" fmla="*/ 30679 h 143168"/>
              <a:gd name="connsiteX20" fmla="*/ 0 w 122716"/>
              <a:gd name="connsiteY20" fmla="*/ 143169 h 143168"/>
              <a:gd name="connsiteX21" fmla="*/ 51132 w 122716"/>
              <a:gd name="connsiteY21" fmla="*/ 143169 h 143168"/>
              <a:gd name="connsiteX22" fmla="*/ 51132 w 122716"/>
              <a:gd name="connsiteY22" fmla="*/ 112490 h 143168"/>
              <a:gd name="connsiteX23" fmla="*/ 71584 w 122716"/>
              <a:gd name="connsiteY23" fmla="*/ 112490 h 143168"/>
              <a:gd name="connsiteX24" fmla="*/ 71584 w 122716"/>
              <a:gd name="connsiteY24" fmla="*/ 143169 h 143168"/>
              <a:gd name="connsiteX25" fmla="*/ 122716 w 122716"/>
              <a:gd name="connsiteY25" fmla="*/ 143169 h 143168"/>
              <a:gd name="connsiteX26" fmla="*/ 122716 w 122716"/>
              <a:gd name="connsiteY26" fmla="*/ 0 h 143168"/>
              <a:gd name="connsiteX27" fmla="*/ 0 w 122716"/>
              <a:gd name="connsiteY27" fmla="*/ 0 h 143168"/>
              <a:gd name="connsiteX28" fmla="*/ 0 w 122716"/>
              <a:gd name="connsiteY28" fmla="*/ 143169 h 1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716" h="143168">
                <a:moveTo>
                  <a:pt x="30679" y="71584"/>
                </a:moveTo>
                <a:lnTo>
                  <a:pt x="51132" y="71584"/>
                </a:lnTo>
                <a:lnTo>
                  <a:pt x="51132" y="92037"/>
                </a:lnTo>
                <a:lnTo>
                  <a:pt x="30679" y="92037"/>
                </a:lnTo>
                <a:lnTo>
                  <a:pt x="30679" y="71584"/>
                </a:lnTo>
                <a:close/>
                <a:moveTo>
                  <a:pt x="30679" y="30679"/>
                </a:moveTo>
                <a:lnTo>
                  <a:pt x="51132" y="30679"/>
                </a:lnTo>
                <a:lnTo>
                  <a:pt x="51132" y="51132"/>
                </a:lnTo>
                <a:lnTo>
                  <a:pt x="30679" y="51132"/>
                </a:lnTo>
                <a:lnTo>
                  <a:pt x="30679" y="30679"/>
                </a:lnTo>
                <a:close/>
                <a:moveTo>
                  <a:pt x="71584" y="71584"/>
                </a:moveTo>
                <a:lnTo>
                  <a:pt x="92037" y="71584"/>
                </a:lnTo>
                <a:lnTo>
                  <a:pt x="92037" y="92037"/>
                </a:lnTo>
                <a:lnTo>
                  <a:pt x="71584" y="92037"/>
                </a:lnTo>
                <a:lnTo>
                  <a:pt x="71584" y="71584"/>
                </a:lnTo>
                <a:close/>
                <a:moveTo>
                  <a:pt x="71584" y="30679"/>
                </a:moveTo>
                <a:lnTo>
                  <a:pt x="92037" y="30679"/>
                </a:lnTo>
                <a:lnTo>
                  <a:pt x="92037" y="51132"/>
                </a:lnTo>
                <a:lnTo>
                  <a:pt x="71584" y="51132"/>
                </a:lnTo>
                <a:lnTo>
                  <a:pt x="71584" y="30679"/>
                </a:lnTo>
                <a:close/>
                <a:moveTo>
                  <a:pt x="0" y="143169"/>
                </a:moveTo>
                <a:lnTo>
                  <a:pt x="51132" y="143169"/>
                </a:lnTo>
                <a:lnTo>
                  <a:pt x="51132" y="112490"/>
                </a:lnTo>
                <a:lnTo>
                  <a:pt x="71584" y="112490"/>
                </a:lnTo>
                <a:lnTo>
                  <a:pt x="71584" y="143169"/>
                </a:lnTo>
                <a:lnTo>
                  <a:pt x="122716" y="143169"/>
                </a:lnTo>
                <a:lnTo>
                  <a:pt x="122716" y="0"/>
                </a:lnTo>
                <a:lnTo>
                  <a:pt x="0" y="0"/>
                </a:lnTo>
                <a:lnTo>
                  <a:pt x="0" y="143169"/>
                </a:lnTo>
                <a:close/>
              </a:path>
            </a:pathLst>
          </a:custGeom>
          <a:solidFill>
            <a:srgbClr val="FFC000"/>
          </a:solidFill>
          <a:ln w="506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9330D87-9056-400C-8B81-A0E462E6BF02}"/>
              </a:ext>
            </a:extLst>
          </p:cNvPr>
          <p:cNvSpPr/>
          <p:nvPr/>
        </p:nvSpPr>
        <p:spPr>
          <a:xfrm>
            <a:off x="9995748" y="1320021"/>
            <a:ext cx="122716" cy="306790"/>
          </a:xfrm>
          <a:custGeom>
            <a:avLst/>
            <a:gdLst>
              <a:gd name="connsiteX0" fmla="*/ 92037 w 122716"/>
              <a:gd name="connsiteY0" fmla="*/ 56245 h 306790"/>
              <a:gd name="connsiteX1" fmla="*/ 71584 w 122716"/>
              <a:gd name="connsiteY1" fmla="*/ 56245 h 306790"/>
              <a:gd name="connsiteX2" fmla="*/ 71584 w 122716"/>
              <a:gd name="connsiteY2" fmla="*/ 35792 h 306790"/>
              <a:gd name="connsiteX3" fmla="*/ 92037 w 122716"/>
              <a:gd name="connsiteY3" fmla="*/ 35792 h 306790"/>
              <a:gd name="connsiteX4" fmla="*/ 92037 w 122716"/>
              <a:gd name="connsiteY4" fmla="*/ 56245 h 306790"/>
              <a:gd name="connsiteX5" fmla="*/ 92037 w 122716"/>
              <a:gd name="connsiteY5" fmla="*/ 92037 h 306790"/>
              <a:gd name="connsiteX6" fmla="*/ 71584 w 122716"/>
              <a:gd name="connsiteY6" fmla="*/ 92037 h 306790"/>
              <a:gd name="connsiteX7" fmla="*/ 71584 w 122716"/>
              <a:gd name="connsiteY7" fmla="*/ 71584 h 306790"/>
              <a:gd name="connsiteX8" fmla="*/ 92037 w 122716"/>
              <a:gd name="connsiteY8" fmla="*/ 71584 h 306790"/>
              <a:gd name="connsiteX9" fmla="*/ 92037 w 122716"/>
              <a:gd name="connsiteY9" fmla="*/ 92037 h 306790"/>
              <a:gd name="connsiteX10" fmla="*/ 92037 w 122716"/>
              <a:gd name="connsiteY10" fmla="*/ 132943 h 306790"/>
              <a:gd name="connsiteX11" fmla="*/ 71584 w 122716"/>
              <a:gd name="connsiteY11" fmla="*/ 132943 h 306790"/>
              <a:gd name="connsiteX12" fmla="*/ 71584 w 122716"/>
              <a:gd name="connsiteY12" fmla="*/ 112490 h 306790"/>
              <a:gd name="connsiteX13" fmla="*/ 92037 w 122716"/>
              <a:gd name="connsiteY13" fmla="*/ 112490 h 306790"/>
              <a:gd name="connsiteX14" fmla="*/ 92037 w 122716"/>
              <a:gd name="connsiteY14" fmla="*/ 132943 h 306790"/>
              <a:gd name="connsiteX15" fmla="*/ 92037 w 122716"/>
              <a:gd name="connsiteY15" fmla="*/ 173848 h 306790"/>
              <a:gd name="connsiteX16" fmla="*/ 71584 w 122716"/>
              <a:gd name="connsiteY16" fmla="*/ 173848 h 306790"/>
              <a:gd name="connsiteX17" fmla="*/ 71584 w 122716"/>
              <a:gd name="connsiteY17" fmla="*/ 153395 h 306790"/>
              <a:gd name="connsiteX18" fmla="*/ 92037 w 122716"/>
              <a:gd name="connsiteY18" fmla="*/ 153395 h 306790"/>
              <a:gd name="connsiteX19" fmla="*/ 92037 w 122716"/>
              <a:gd name="connsiteY19" fmla="*/ 173848 h 306790"/>
              <a:gd name="connsiteX20" fmla="*/ 92037 w 122716"/>
              <a:gd name="connsiteY20" fmla="*/ 214753 h 306790"/>
              <a:gd name="connsiteX21" fmla="*/ 71584 w 122716"/>
              <a:gd name="connsiteY21" fmla="*/ 214753 h 306790"/>
              <a:gd name="connsiteX22" fmla="*/ 71584 w 122716"/>
              <a:gd name="connsiteY22" fmla="*/ 194301 h 306790"/>
              <a:gd name="connsiteX23" fmla="*/ 92037 w 122716"/>
              <a:gd name="connsiteY23" fmla="*/ 194301 h 306790"/>
              <a:gd name="connsiteX24" fmla="*/ 92037 w 122716"/>
              <a:gd name="connsiteY24" fmla="*/ 214753 h 306790"/>
              <a:gd name="connsiteX25" fmla="*/ 92037 w 122716"/>
              <a:gd name="connsiteY25" fmla="*/ 255659 h 306790"/>
              <a:gd name="connsiteX26" fmla="*/ 71584 w 122716"/>
              <a:gd name="connsiteY26" fmla="*/ 255659 h 306790"/>
              <a:gd name="connsiteX27" fmla="*/ 71584 w 122716"/>
              <a:gd name="connsiteY27" fmla="*/ 235206 h 306790"/>
              <a:gd name="connsiteX28" fmla="*/ 92037 w 122716"/>
              <a:gd name="connsiteY28" fmla="*/ 235206 h 306790"/>
              <a:gd name="connsiteX29" fmla="*/ 92037 w 122716"/>
              <a:gd name="connsiteY29" fmla="*/ 255659 h 306790"/>
              <a:gd name="connsiteX30" fmla="*/ 51132 w 122716"/>
              <a:gd name="connsiteY30" fmla="*/ 56245 h 306790"/>
              <a:gd name="connsiteX31" fmla="*/ 30679 w 122716"/>
              <a:gd name="connsiteY31" fmla="*/ 56245 h 306790"/>
              <a:gd name="connsiteX32" fmla="*/ 30679 w 122716"/>
              <a:gd name="connsiteY32" fmla="*/ 35792 h 306790"/>
              <a:gd name="connsiteX33" fmla="*/ 51132 w 122716"/>
              <a:gd name="connsiteY33" fmla="*/ 35792 h 306790"/>
              <a:gd name="connsiteX34" fmla="*/ 51132 w 122716"/>
              <a:gd name="connsiteY34" fmla="*/ 56245 h 306790"/>
              <a:gd name="connsiteX35" fmla="*/ 51132 w 122716"/>
              <a:gd name="connsiteY35" fmla="*/ 92037 h 306790"/>
              <a:gd name="connsiteX36" fmla="*/ 30679 w 122716"/>
              <a:gd name="connsiteY36" fmla="*/ 92037 h 306790"/>
              <a:gd name="connsiteX37" fmla="*/ 30679 w 122716"/>
              <a:gd name="connsiteY37" fmla="*/ 71584 h 306790"/>
              <a:gd name="connsiteX38" fmla="*/ 51132 w 122716"/>
              <a:gd name="connsiteY38" fmla="*/ 71584 h 306790"/>
              <a:gd name="connsiteX39" fmla="*/ 51132 w 122716"/>
              <a:gd name="connsiteY39" fmla="*/ 92037 h 306790"/>
              <a:gd name="connsiteX40" fmla="*/ 51132 w 122716"/>
              <a:gd name="connsiteY40" fmla="*/ 132943 h 306790"/>
              <a:gd name="connsiteX41" fmla="*/ 30679 w 122716"/>
              <a:gd name="connsiteY41" fmla="*/ 132943 h 306790"/>
              <a:gd name="connsiteX42" fmla="*/ 30679 w 122716"/>
              <a:gd name="connsiteY42" fmla="*/ 112490 h 306790"/>
              <a:gd name="connsiteX43" fmla="*/ 51132 w 122716"/>
              <a:gd name="connsiteY43" fmla="*/ 112490 h 306790"/>
              <a:gd name="connsiteX44" fmla="*/ 51132 w 122716"/>
              <a:gd name="connsiteY44" fmla="*/ 132943 h 306790"/>
              <a:gd name="connsiteX45" fmla="*/ 51132 w 122716"/>
              <a:gd name="connsiteY45" fmla="*/ 173848 h 306790"/>
              <a:gd name="connsiteX46" fmla="*/ 30679 w 122716"/>
              <a:gd name="connsiteY46" fmla="*/ 173848 h 306790"/>
              <a:gd name="connsiteX47" fmla="*/ 30679 w 122716"/>
              <a:gd name="connsiteY47" fmla="*/ 153395 h 306790"/>
              <a:gd name="connsiteX48" fmla="*/ 51132 w 122716"/>
              <a:gd name="connsiteY48" fmla="*/ 153395 h 306790"/>
              <a:gd name="connsiteX49" fmla="*/ 51132 w 122716"/>
              <a:gd name="connsiteY49" fmla="*/ 173848 h 306790"/>
              <a:gd name="connsiteX50" fmla="*/ 51132 w 122716"/>
              <a:gd name="connsiteY50" fmla="*/ 214753 h 306790"/>
              <a:gd name="connsiteX51" fmla="*/ 30679 w 122716"/>
              <a:gd name="connsiteY51" fmla="*/ 214753 h 306790"/>
              <a:gd name="connsiteX52" fmla="*/ 30679 w 122716"/>
              <a:gd name="connsiteY52" fmla="*/ 194301 h 306790"/>
              <a:gd name="connsiteX53" fmla="*/ 51132 w 122716"/>
              <a:gd name="connsiteY53" fmla="*/ 194301 h 306790"/>
              <a:gd name="connsiteX54" fmla="*/ 51132 w 122716"/>
              <a:gd name="connsiteY54" fmla="*/ 214753 h 306790"/>
              <a:gd name="connsiteX55" fmla="*/ 51132 w 122716"/>
              <a:gd name="connsiteY55" fmla="*/ 255659 h 306790"/>
              <a:gd name="connsiteX56" fmla="*/ 30679 w 122716"/>
              <a:gd name="connsiteY56" fmla="*/ 255659 h 306790"/>
              <a:gd name="connsiteX57" fmla="*/ 30679 w 122716"/>
              <a:gd name="connsiteY57" fmla="*/ 235206 h 306790"/>
              <a:gd name="connsiteX58" fmla="*/ 51132 w 122716"/>
              <a:gd name="connsiteY58" fmla="*/ 235206 h 306790"/>
              <a:gd name="connsiteX59" fmla="*/ 51132 w 122716"/>
              <a:gd name="connsiteY59" fmla="*/ 255659 h 306790"/>
              <a:gd name="connsiteX60" fmla="*/ 0 w 122716"/>
              <a:gd name="connsiteY60" fmla="*/ 0 h 306790"/>
              <a:gd name="connsiteX61" fmla="*/ 0 w 122716"/>
              <a:gd name="connsiteY61" fmla="*/ 306791 h 306790"/>
              <a:gd name="connsiteX62" fmla="*/ 51132 w 122716"/>
              <a:gd name="connsiteY62" fmla="*/ 306791 h 306790"/>
              <a:gd name="connsiteX63" fmla="*/ 51132 w 122716"/>
              <a:gd name="connsiteY63" fmla="*/ 276112 h 306790"/>
              <a:gd name="connsiteX64" fmla="*/ 71584 w 122716"/>
              <a:gd name="connsiteY64" fmla="*/ 276112 h 306790"/>
              <a:gd name="connsiteX65" fmla="*/ 71584 w 122716"/>
              <a:gd name="connsiteY65" fmla="*/ 306791 h 306790"/>
              <a:gd name="connsiteX66" fmla="*/ 122716 w 122716"/>
              <a:gd name="connsiteY66" fmla="*/ 306791 h 306790"/>
              <a:gd name="connsiteX67" fmla="*/ 122716 w 122716"/>
              <a:gd name="connsiteY67" fmla="*/ 15340 h 306790"/>
              <a:gd name="connsiteX68" fmla="*/ 0 w 122716"/>
              <a:gd name="connsiteY68" fmla="*/ 0 h 3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22716" h="306790">
                <a:moveTo>
                  <a:pt x="92037" y="56245"/>
                </a:moveTo>
                <a:lnTo>
                  <a:pt x="71584" y="56245"/>
                </a:lnTo>
                <a:lnTo>
                  <a:pt x="71584" y="35792"/>
                </a:lnTo>
                <a:lnTo>
                  <a:pt x="92037" y="35792"/>
                </a:lnTo>
                <a:lnTo>
                  <a:pt x="92037" y="56245"/>
                </a:lnTo>
                <a:close/>
                <a:moveTo>
                  <a:pt x="92037" y="92037"/>
                </a:moveTo>
                <a:lnTo>
                  <a:pt x="71584" y="92037"/>
                </a:lnTo>
                <a:lnTo>
                  <a:pt x="71584" y="71584"/>
                </a:lnTo>
                <a:lnTo>
                  <a:pt x="92037" y="71584"/>
                </a:lnTo>
                <a:lnTo>
                  <a:pt x="92037" y="92037"/>
                </a:lnTo>
                <a:close/>
                <a:moveTo>
                  <a:pt x="92037" y="132943"/>
                </a:moveTo>
                <a:lnTo>
                  <a:pt x="71584" y="132943"/>
                </a:lnTo>
                <a:lnTo>
                  <a:pt x="71584" y="112490"/>
                </a:lnTo>
                <a:lnTo>
                  <a:pt x="92037" y="112490"/>
                </a:lnTo>
                <a:lnTo>
                  <a:pt x="92037" y="132943"/>
                </a:lnTo>
                <a:close/>
                <a:moveTo>
                  <a:pt x="92037" y="173848"/>
                </a:moveTo>
                <a:lnTo>
                  <a:pt x="71584" y="173848"/>
                </a:lnTo>
                <a:lnTo>
                  <a:pt x="71584" y="153395"/>
                </a:lnTo>
                <a:lnTo>
                  <a:pt x="92037" y="153395"/>
                </a:lnTo>
                <a:lnTo>
                  <a:pt x="92037" y="173848"/>
                </a:lnTo>
                <a:close/>
                <a:moveTo>
                  <a:pt x="92037" y="214753"/>
                </a:moveTo>
                <a:lnTo>
                  <a:pt x="71584" y="214753"/>
                </a:lnTo>
                <a:lnTo>
                  <a:pt x="71584" y="194301"/>
                </a:lnTo>
                <a:lnTo>
                  <a:pt x="92037" y="194301"/>
                </a:lnTo>
                <a:lnTo>
                  <a:pt x="92037" y="214753"/>
                </a:lnTo>
                <a:close/>
                <a:moveTo>
                  <a:pt x="92037" y="255659"/>
                </a:moveTo>
                <a:lnTo>
                  <a:pt x="71584" y="255659"/>
                </a:lnTo>
                <a:lnTo>
                  <a:pt x="71584" y="235206"/>
                </a:lnTo>
                <a:lnTo>
                  <a:pt x="92037" y="235206"/>
                </a:lnTo>
                <a:lnTo>
                  <a:pt x="92037" y="255659"/>
                </a:lnTo>
                <a:close/>
                <a:moveTo>
                  <a:pt x="51132" y="56245"/>
                </a:moveTo>
                <a:lnTo>
                  <a:pt x="30679" y="56245"/>
                </a:lnTo>
                <a:lnTo>
                  <a:pt x="30679" y="35792"/>
                </a:lnTo>
                <a:lnTo>
                  <a:pt x="51132" y="35792"/>
                </a:lnTo>
                <a:lnTo>
                  <a:pt x="51132" y="56245"/>
                </a:lnTo>
                <a:close/>
                <a:moveTo>
                  <a:pt x="51132" y="92037"/>
                </a:moveTo>
                <a:lnTo>
                  <a:pt x="30679" y="92037"/>
                </a:lnTo>
                <a:lnTo>
                  <a:pt x="30679" y="71584"/>
                </a:lnTo>
                <a:lnTo>
                  <a:pt x="51132" y="71584"/>
                </a:lnTo>
                <a:lnTo>
                  <a:pt x="51132" y="92037"/>
                </a:lnTo>
                <a:close/>
                <a:moveTo>
                  <a:pt x="51132" y="132943"/>
                </a:moveTo>
                <a:lnTo>
                  <a:pt x="30679" y="132943"/>
                </a:lnTo>
                <a:lnTo>
                  <a:pt x="30679" y="112490"/>
                </a:lnTo>
                <a:lnTo>
                  <a:pt x="51132" y="112490"/>
                </a:lnTo>
                <a:lnTo>
                  <a:pt x="51132" y="132943"/>
                </a:lnTo>
                <a:close/>
                <a:moveTo>
                  <a:pt x="51132" y="173848"/>
                </a:moveTo>
                <a:lnTo>
                  <a:pt x="30679" y="173848"/>
                </a:lnTo>
                <a:lnTo>
                  <a:pt x="30679" y="153395"/>
                </a:lnTo>
                <a:lnTo>
                  <a:pt x="51132" y="153395"/>
                </a:lnTo>
                <a:lnTo>
                  <a:pt x="51132" y="173848"/>
                </a:lnTo>
                <a:close/>
                <a:moveTo>
                  <a:pt x="51132" y="214753"/>
                </a:moveTo>
                <a:lnTo>
                  <a:pt x="30679" y="214753"/>
                </a:lnTo>
                <a:lnTo>
                  <a:pt x="30679" y="194301"/>
                </a:lnTo>
                <a:lnTo>
                  <a:pt x="51132" y="194301"/>
                </a:lnTo>
                <a:lnTo>
                  <a:pt x="51132" y="214753"/>
                </a:lnTo>
                <a:close/>
                <a:moveTo>
                  <a:pt x="51132" y="255659"/>
                </a:moveTo>
                <a:lnTo>
                  <a:pt x="30679" y="255659"/>
                </a:lnTo>
                <a:lnTo>
                  <a:pt x="30679" y="235206"/>
                </a:lnTo>
                <a:lnTo>
                  <a:pt x="51132" y="235206"/>
                </a:lnTo>
                <a:lnTo>
                  <a:pt x="51132" y="255659"/>
                </a:lnTo>
                <a:close/>
                <a:moveTo>
                  <a:pt x="0" y="0"/>
                </a:moveTo>
                <a:lnTo>
                  <a:pt x="0" y="306791"/>
                </a:lnTo>
                <a:lnTo>
                  <a:pt x="51132" y="306791"/>
                </a:lnTo>
                <a:lnTo>
                  <a:pt x="51132" y="276112"/>
                </a:lnTo>
                <a:lnTo>
                  <a:pt x="71584" y="276112"/>
                </a:lnTo>
                <a:lnTo>
                  <a:pt x="71584" y="306791"/>
                </a:lnTo>
                <a:lnTo>
                  <a:pt x="122716" y="306791"/>
                </a:lnTo>
                <a:lnTo>
                  <a:pt x="122716" y="15340"/>
                </a:lnTo>
                <a:lnTo>
                  <a:pt x="0" y="0"/>
                </a:lnTo>
                <a:close/>
              </a:path>
            </a:pathLst>
          </a:custGeom>
          <a:solidFill>
            <a:srgbClr val="FFFFFF"/>
          </a:solidFill>
          <a:ln w="506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637B5A9-251C-4CAE-A025-F086F78416FB}"/>
              </a:ext>
            </a:extLst>
          </p:cNvPr>
          <p:cNvSpPr/>
          <p:nvPr/>
        </p:nvSpPr>
        <p:spPr>
          <a:xfrm>
            <a:off x="9780994" y="1309795"/>
            <a:ext cx="122716" cy="153395"/>
          </a:xfrm>
          <a:custGeom>
            <a:avLst/>
            <a:gdLst>
              <a:gd name="connsiteX0" fmla="*/ 71584 w 122716"/>
              <a:gd name="connsiteY0" fmla="*/ 71584 h 153395"/>
              <a:gd name="connsiteX1" fmla="*/ 92037 w 122716"/>
              <a:gd name="connsiteY1" fmla="*/ 71584 h 153395"/>
              <a:gd name="connsiteX2" fmla="*/ 92037 w 122716"/>
              <a:gd name="connsiteY2" fmla="*/ 92037 h 153395"/>
              <a:gd name="connsiteX3" fmla="*/ 71584 w 122716"/>
              <a:gd name="connsiteY3" fmla="*/ 92037 h 153395"/>
              <a:gd name="connsiteX4" fmla="*/ 71584 w 122716"/>
              <a:gd name="connsiteY4" fmla="*/ 71584 h 153395"/>
              <a:gd name="connsiteX5" fmla="*/ 71584 w 122716"/>
              <a:gd name="connsiteY5" fmla="*/ 30679 h 153395"/>
              <a:gd name="connsiteX6" fmla="*/ 92037 w 122716"/>
              <a:gd name="connsiteY6" fmla="*/ 30679 h 153395"/>
              <a:gd name="connsiteX7" fmla="*/ 92037 w 122716"/>
              <a:gd name="connsiteY7" fmla="*/ 51132 h 153395"/>
              <a:gd name="connsiteX8" fmla="*/ 71584 w 122716"/>
              <a:gd name="connsiteY8" fmla="*/ 51132 h 153395"/>
              <a:gd name="connsiteX9" fmla="*/ 71584 w 122716"/>
              <a:gd name="connsiteY9" fmla="*/ 30679 h 153395"/>
              <a:gd name="connsiteX10" fmla="*/ 51132 w 122716"/>
              <a:gd name="connsiteY10" fmla="*/ 51132 h 153395"/>
              <a:gd name="connsiteX11" fmla="*/ 30679 w 122716"/>
              <a:gd name="connsiteY11" fmla="*/ 51132 h 153395"/>
              <a:gd name="connsiteX12" fmla="*/ 30679 w 122716"/>
              <a:gd name="connsiteY12" fmla="*/ 30679 h 153395"/>
              <a:gd name="connsiteX13" fmla="*/ 51132 w 122716"/>
              <a:gd name="connsiteY13" fmla="*/ 30679 h 153395"/>
              <a:gd name="connsiteX14" fmla="*/ 51132 w 122716"/>
              <a:gd name="connsiteY14" fmla="*/ 51132 h 153395"/>
              <a:gd name="connsiteX15" fmla="*/ 51132 w 122716"/>
              <a:gd name="connsiteY15" fmla="*/ 92037 h 153395"/>
              <a:gd name="connsiteX16" fmla="*/ 30679 w 122716"/>
              <a:gd name="connsiteY16" fmla="*/ 92037 h 153395"/>
              <a:gd name="connsiteX17" fmla="*/ 30679 w 122716"/>
              <a:gd name="connsiteY17" fmla="*/ 71584 h 153395"/>
              <a:gd name="connsiteX18" fmla="*/ 51132 w 122716"/>
              <a:gd name="connsiteY18" fmla="*/ 71584 h 153395"/>
              <a:gd name="connsiteX19" fmla="*/ 51132 w 122716"/>
              <a:gd name="connsiteY19" fmla="*/ 92037 h 153395"/>
              <a:gd name="connsiteX20" fmla="*/ 71584 w 122716"/>
              <a:gd name="connsiteY20" fmla="*/ 153395 h 153395"/>
              <a:gd name="connsiteX21" fmla="*/ 122716 w 122716"/>
              <a:gd name="connsiteY21" fmla="*/ 153395 h 153395"/>
              <a:gd name="connsiteX22" fmla="*/ 122716 w 122716"/>
              <a:gd name="connsiteY22" fmla="*/ 0 h 153395"/>
              <a:gd name="connsiteX23" fmla="*/ 0 w 122716"/>
              <a:gd name="connsiteY23" fmla="*/ 0 h 153395"/>
              <a:gd name="connsiteX24" fmla="*/ 0 w 122716"/>
              <a:gd name="connsiteY24" fmla="*/ 112490 h 153395"/>
              <a:gd name="connsiteX25" fmla="*/ 71584 w 122716"/>
              <a:gd name="connsiteY25" fmla="*/ 112490 h 153395"/>
              <a:gd name="connsiteX26" fmla="*/ 71584 w 122716"/>
              <a:gd name="connsiteY26" fmla="*/ 153395 h 15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716" h="153395">
                <a:moveTo>
                  <a:pt x="71584" y="71584"/>
                </a:moveTo>
                <a:lnTo>
                  <a:pt x="92037" y="71584"/>
                </a:lnTo>
                <a:lnTo>
                  <a:pt x="92037" y="92037"/>
                </a:lnTo>
                <a:lnTo>
                  <a:pt x="71584" y="92037"/>
                </a:lnTo>
                <a:lnTo>
                  <a:pt x="71584" y="71584"/>
                </a:lnTo>
                <a:close/>
                <a:moveTo>
                  <a:pt x="71584" y="30679"/>
                </a:moveTo>
                <a:lnTo>
                  <a:pt x="92037" y="30679"/>
                </a:lnTo>
                <a:lnTo>
                  <a:pt x="92037" y="51132"/>
                </a:lnTo>
                <a:lnTo>
                  <a:pt x="71584" y="51132"/>
                </a:lnTo>
                <a:lnTo>
                  <a:pt x="71584" y="30679"/>
                </a:lnTo>
                <a:close/>
                <a:moveTo>
                  <a:pt x="51132" y="51132"/>
                </a:moveTo>
                <a:lnTo>
                  <a:pt x="30679" y="51132"/>
                </a:lnTo>
                <a:lnTo>
                  <a:pt x="30679" y="30679"/>
                </a:lnTo>
                <a:lnTo>
                  <a:pt x="51132" y="30679"/>
                </a:lnTo>
                <a:lnTo>
                  <a:pt x="51132" y="51132"/>
                </a:lnTo>
                <a:close/>
                <a:moveTo>
                  <a:pt x="51132" y="92037"/>
                </a:moveTo>
                <a:lnTo>
                  <a:pt x="30679" y="92037"/>
                </a:lnTo>
                <a:lnTo>
                  <a:pt x="30679" y="71584"/>
                </a:lnTo>
                <a:lnTo>
                  <a:pt x="51132" y="71584"/>
                </a:lnTo>
                <a:lnTo>
                  <a:pt x="51132" y="92037"/>
                </a:lnTo>
                <a:close/>
                <a:moveTo>
                  <a:pt x="71584" y="153395"/>
                </a:moveTo>
                <a:lnTo>
                  <a:pt x="122716" y="153395"/>
                </a:lnTo>
                <a:lnTo>
                  <a:pt x="122716" y="0"/>
                </a:lnTo>
                <a:lnTo>
                  <a:pt x="0" y="0"/>
                </a:lnTo>
                <a:lnTo>
                  <a:pt x="0" y="112490"/>
                </a:lnTo>
                <a:lnTo>
                  <a:pt x="71584" y="112490"/>
                </a:lnTo>
                <a:lnTo>
                  <a:pt x="71584" y="153395"/>
                </a:lnTo>
                <a:close/>
              </a:path>
            </a:pathLst>
          </a:custGeom>
          <a:solidFill>
            <a:srgbClr val="FFFFFF"/>
          </a:solidFill>
          <a:ln w="5060" cap="flat">
            <a:noFill/>
            <a:prstDash val="solid"/>
            <a:miter/>
          </a:ln>
        </p:spPr>
        <p:txBody>
          <a:bodyPr rtlCol="0" anchor="ctr"/>
          <a:lstStyle/>
          <a:p>
            <a:endParaRPr lang="en-GB"/>
          </a:p>
        </p:txBody>
      </p:sp>
    </p:spTree>
    <p:extLst>
      <p:ext uri="{BB962C8B-B14F-4D97-AF65-F5344CB8AC3E}">
        <p14:creationId xmlns:p14="http://schemas.microsoft.com/office/powerpoint/2010/main" val="238750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5C0A10-98CF-DF4E-8561-0D2D02A63C1A}"/>
              </a:ext>
            </a:extLst>
          </p:cNvPr>
          <p:cNvSpPr/>
          <p:nvPr/>
        </p:nvSpPr>
        <p:spPr bwMode="auto">
          <a:xfrm>
            <a:off x="0" y="-10987"/>
            <a:ext cx="12192000" cy="6868987"/>
          </a:xfrm>
          <a:prstGeom prst="rect">
            <a:avLst/>
          </a:prstGeom>
          <a:solidFill>
            <a:srgbClr val="001946">
              <a:alpha val="90000"/>
            </a:srgb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ndParaRPr>
          </a:p>
        </p:txBody>
      </p:sp>
      <p:sp>
        <p:nvSpPr>
          <p:cNvPr id="16" name="TextBox 15">
            <a:extLst>
              <a:ext uri="{FF2B5EF4-FFF2-40B4-BE49-F238E27FC236}">
                <a16:creationId xmlns:a16="http://schemas.microsoft.com/office/drawing/2014/main" id="{8D00872B-D90D-8D46-85DE-09F889C254D5}"/>
              </a:ext>
            </a:extLst>
          </p:cNvPr>
          <p:cNvSpPr txBox="1"/>
          <p:nvPr/>
        </p:nvSpPr>
        <p:spPr>
          <a:xfrm>
            <a:off x="955640" y="3641628"/>
            <a:ext cx="2003781" cy="523220"/>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Connected data through the cloud</a:t>
            </a:r>
          </a:p>
        </p:txBody>
      </p:sp>
      <p:sp>
        <p:nvSpPr>
          <p:cNvPr id="18" name="TextBox 17">
            <a:extLst>
              <a:ext uri="{FF2B5EF4-FFF2-40B4-BE49-F238E27FC236}">
                <a16:creationId xmlns:a16="http://schemas.microsoft.com/office/drawing/2014/main" id="{7829FF74-0A2B-9D46-B8BC-39A864CFE4DA}"/>
              </a:ext>
            </a:extLst>
          </p:cNvPr>
          <p:cNvSpPr txBox="1"/>
          <p:nvPr/>
        </p:nvSpPr>
        <p:spPr>
          <a:xfrm>
            <a:off x="3698587" y="3641628"/>
            <a:ext cx="2124362" cy="523220"/>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Enabling the remote &amp; </a:t>
            </a:r>
            <a:br>
              <a:rPr lang="en-GB" sz="1400" b="1" dirty="0">
                <a:solidFill>
                  <a:schemeClr val="bg1"/>
                </a:solidFill>
                <a:latin typeface="Trebuchet MS" panose="020B0703020202090204" pitchFamily="34" charset="0"/>
              </a:rPr>
            </a:br>
            <a:r>
              <a:rPr lang="en-GB" sz="1400" b="1" dirty="0">
                <a:solidFill>
                  <a:schemeClr val="bg1"/>
                </a:solidFill>
                <a:latin typeface="Trebuchet MS" panose="020B0703020202090204" pitchFamily="34" charset="0"/>
              </a:rPr>
              <a:t>on-site worker</a:t>
            </a:r>
          </a:p>
        </p:txBody>
      </p:sp>
      <p:sp>
        <p:nvSpPr>
          <p:cNvPr id="19" name="TextBox 18">
            <a:extLst>
              <a:ext uri="{FF2B5EF4-FFF2-40B4-BE49-F238E27FC236}">
                <a16:creationId xmlns:a16="http://schemas.microsoft.com/office/drawing/2014/main" id="{CBAD02C8-00BC-6649-9840-3C57ADB162F2}"/>
              </a:ext>
            </a:extLst>
          </p:cNvPr>
          <p:cNvSpPr txBox="1"/>
          <p:nvPr/>
        </p:nvSpPr>
        <p:spPr>
          <a:xfrm>
            <a:off x="9165520" y="3641628"/>
            <a:ext cx="2161313" cy="523220"/>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Protecting margins through IT cost control</a:t>
            </a:r>
          </a:p>
        </p:txBody>
      </p:sp>
      <p:sp>
        <p:nvSpPr>
          <p:cNvPr id="20" name="TextBox 19">
            <a:extLst>
              <a:ext uri="{FF2B5EF4-FFF2-40B4-BE49-F238E27FC236}">
                <a16:creationId xmlns:a16="http://schemas.microsoft.com/office/drawing/2014/main" id="{93AA17FD-8E2B-A64A-9133-29D22884102E}"/>
              </a:ext>
            </a:extLst>
          </p:cNvPr>
          <p:cNvSpPr txBox="1"/>
          <p:nvPr/>
        </p:nvSpPr>
        <p:spPr>
          <a:xfrm>
            <a:off x="6532189" y="3760675"/>
            <a:ext cx="2161313" cy="307777"/>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Securing your assets</a:t>
            </a:r>
          </a:p>
        </p:txBody>
      </p:sp>
      <p:grpSp>
        <p:nvGrpSpPr>
          <p:cNvPr id="6" name="Group 5">
            <a:extLst>
              <a:ext uri="{FF2B5EF4-FFF2-40B4-BE49-F238E27FC236}">
                <a16:creationId xmlns:a16="http://schemas.microsoft.com/office/drawing/2014/main" id="{57C28FE5-2A31-C444-A0E6-8BD5887C3417}"/>
              </a:ext>
            </a:extLst>
          </p:cNvPr>
          <p:cNvGrpSpPr/>
          <p:nvPr/>
        </p:nvGrpSpPr>
        <p:grpSpPr>
          <a:xfrm>
            <a:off x="946638" y="5411767"/>
            <a:ext cx="10323410" cy="349604"/>
            <a:chOff x="946638" y="5095391"/>
            <a:chExt cx="10323410" cy="349604"/>
          </a:xfrm>
        </p:grpSpPr>
        <p:sp>
          <p:nvSpPr>
            <p:cNvPr id="34" name="TextBox 33">
              <a:extLst>
                <a:ext uri="{FF2B5EF4-FFF2-40B4-BE49-F238E27FC236}">
                  <a16:creationId xmlns:a16="http://schemas.microsoft.com/office/drawing/2014/main" id="{467F7862-E0A2-1F40-9D2C-F5F182B16AE3}"/>
                </a:ext>
              </a:extLst>
            </p:cNvPr>
            <p:cNvSpPr txBox="1"/>
            <p:nvPr/>
          </p:nvSpPr>
          <p:spPr>
            <a:xfrm>
              <a:off x="946638" y="5095391"/>
              <a:ext cx="2003781" cy="307777"/>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Hybrid infrastructure</a:t>
              </a:r>
            </a:p>
          </p:txBody>
        </p:sp>
        <p:sp>
          <p:nvSpPr>
            <p:cNvPr id="35" name="TextBox 34">
              <a:extLst>
                <a:ext uri="{FF2B5EF4-FFF2-40B4-BE49-F238E27FC236}">
                  <a16:creationId xmlns:a16="http://schemas.microsoft.com/office/drawing/2014/main" id="{74667E45-2F1E-0C44-8CA9-E4248833A6C1}"/>
                </a:ext>
              </a:extLst>
            </p:cNvPr>
            <p:cNvSpPr txBox="1"/>
            <p:nvPr/>
          </p:nvSpPr>
          <p:spPr>
            <a:xfrm>
              <a:off x="3791831" y="5113397"/>
              <a:ext cx="2003781" cy="307777"/>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Digital workspace</a:t>
              </a:r>
            </a:p>
          </p:txBody>
        </p:sp>
        <p:sp>
          <p:nvSpPr>
            <p:cNvPr id="36" name="TextBox 35">
              <a:extLst>
                <a:ext uri="{FF2B5EF4-FFF2-40B4-BE49-F238E27FC236}">
                  <a16:creationId xmlns:a16="http://schemas.microsoft.com/office/drawing/2014/main" id="{FB6059AD-316D-EF4C-A146-25EEC566B722}"/>
                </a:ext>
              </a:extLst>
            </p:cNvPr>
            <p:cNvSpPr txBox="1"/>
            <p:nvPr/>
          </p:nvSpPr>
          <p:spPr>
            <a:xfrm>
              <a:off x="6610954" y="5137218"/>
              <a:ext cx="2003781" cy="307777"/>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Cyber security</a:t>
              </a:r>
            </a:p>
          </p:txBody>
        </p:sp>
        <p:sp>
          <p:nvSpPr>
            <p:cNvPr id="37" name="TextBox 36">
              <a:extLst>
                <a:ext uri="{FF2B5EF4-FFF2-40B4-BE49-F238E27FC236}">
                  <a16:creationId xmlns:a16="http://schemas.microsoft.com/office/drawing/2014/main" id="{171F8F8B-0455-C145-8DFC-91768A98ECFA}"/>
                </a:ext>
              </a:extLst>
            </p:cNvPr>
            <p:cNvSpPr txBox="1"/>
            <p:nvPr/>
          </p:nvSpPr>
          <p:spPr>
            <a:xfrm>
              <a:off x="9266266" y="5136001"/>
              <a:ext cx="2003782" cy="307777"/>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IT intelligence</a:t>
              </a:r>
            </a:p>
          </p:txBody>
        </p:sp>
      </p:grpSp>
      <p:cxnSp>
        <p:nvCxnSpPr>
          <p:cNvPr id="49" name="Straight Arrow Connector 48">
            <a:extLst>
              <a:ext uri="{FF2B5EF4-FFF2-40B4-BE49-F238E27FC236}">
                <a16:creationId xmlns:a16="http://schemas.microsoft.com/office/drawing/2014/main" id="{0DCA82BC-FE03-1348-80CD-0263249425B2}"/>
              </a:ext>
            </a:extLst>
          </p:cNvPr>
          <p:cNvCxnSpPr>
            <a:cxnSpLocks/>
          </p:cNvCxnSpPr>
          <p:nvPr/>
        </p:nvCxnSpPr>
        <p:spPr>
          <a:xfrm>
            <a:off x="7612847" y="4253956"/>
            <a:ext cx="1" cy="327354"/>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D1E2AAC-1BA5-AD4B-8577-CBB71748DA7B}"/>
              </a:ext>
            </a:extLst>
          </p:cNvPr>
          <p:cNvSpPr txBox="1"/>
          <p:nvPr/>
        </p:nvSpPr>
        <p:spPr>
          <a:xfrm>
            <a:off x="1018264" y="2412725"/>
            <a:ext cx="1800000" cy="307777"/>
          </a:xfrm>
          <a:prstGeom prst="rect">
            <a:avLst/>
          </a:prstGeom>
          <a:noFill/>
        </p:spPr>
        <p:txBody>
          <a:bodyPr wrap="square" rtlCol="0">
            <a:spAutoFit/>
          </a:bodyPr>
          <a:lstStyle/>
          <a:p>
            <a:pPr algn="ctr"/>
            <a:r>
              <a:rPr lang="en-US" sz="1400" b="1" dirty="0">
                <a:solidFill>
                  <a:schemeClr val="bg1"/>
                </a:solidFill>
                <a:latin typeface="Trebuchet MS" panose="020B0703020202090204" pitchFamily="34" charset="0"/>
              </a:rPr>
              <a:t>Demand</a:t>
            </a:r>
            <a:endParaRPr lang="en-GB" sz="1400" b="1" dirty="0">
              <a:solidFill>
                <a:schemeClr val="bg1"/>
              </a:solidFill>
              <a:latin typeface="Trebuchet MS" panose="020B0703020202090204" pitchFamily="34" charset="0"/>
            </a:endParaRPr>
          </a:p>
        </p:txBody>
      </p:sp>
      <p:sp>
        <p:nvSpPr>
          <p:cNvPr id="31" name="TextBox 30">
            <a:extLst>
              <a:ext uri="{FF2B5EF4-FFF2-40B4-BE49-F238E27FC236}">
                <a16:creationId xmlns:a16="http://schemas.microsoft.com/office/drawing/2014/main" id="{D2CA9D17-01E4-E04D-820D-251107D38D8A}"/>
              </a:ext>
            </a:extLst>
          </p:cNvPr>
          <p:cNvSpPr txBox="1"/>
          <p:nvPr/>
        </p:nvSpPr>
        <p:spPr>
          <a:xfrm>
            <a:off x="3107132" y="2401839"/>
            <a:ext cx="1800000" cy="307777"/>
          </a:xfrm>
          <a:prstGeom prst="rect">
            <a:avLst/>
          </a:prstGeom>
          <a:noFill/>
        </p:spPr>
        <p:txBody>
          <a:bodyPr wrap="square" rtlCol="0">
            <a:spAutoFit/>
          </a:bodyPr>
          <a:lstStyle/>
          <a:p>
            <a:pPr algn="ctr"/>
            <a:r>
              <a:rPr lang="en-GB" sz="1400" b="1" dirty="0">
                <a:solidFill>
                  <a:schemeClr val="bg1"/>
                </a:solidFill>
                <a:latin typeface="Trebuchet MS" panose="020B0703020202090204" pitchFamily="34" charset="0"/>
              </a:rPr>
              <a:t>Skills</a:t>
            </a:r>
          </a:p>
        </p:txBody>
      </p:sp>
      <p:sp>
        <p:nvSpPr>
          <p:cNvPr id="32" name="TextBox 31">
            <a:extLst>
              <a:ext uri="{FF2B5EF4-FFF2-40B4-BE49-F238E27FC236}">
                <a16:creationId xmlns:a16="http://schemas.microsoft.com/office/drawing/2014/main" id="{D864CDA6-B168-9647-93B9-756722BD7D47}"/>
              </a:ext>
            </a:extLst>
          </p:cNvPr>
          <p:cNvSpPr txBox="1"/>
          <p:nvPr/>
        </p:nvSpPr>
        <p:spPr>
          <a:xfrm>
            <a:off x="5196000" y="2407282"/>
            <a:ext cx="1800000" cy="307777"/>
          </a:xfrm>
          <a:prstGeom prst="rect">
            <a:avLst/>
          </a:prstGeom>
          <a:noFill/>
        </p:spPr>
        <p:txBody>
          <a:bodyPr wrap="square" rtlCol="0">
            <a:spAutoFit/>
          </a:bodyPr>
          <a:lstStyle/>
          <a:p>
            <a:pPr algn="ctr"/>
            <a:r>
              <a:rPr lang="en-US" sz="1400" b="1" dirty="0">
                <a:solidFill>
                  <a:schemeClr val="bg1"/>
                </a:solidFill>
                <a:latin typeface="Trebuchet MS" panose="020B0703020202090204" pitchFamily="34" charset="0"/>
              </a:rPr>
              <a:t>Sustainability</a:t>
            </a:r>
            <a:endParaRPr lang="en-GB" sz="1400" b="1" dirty="0">
              <a:solidFill>
                <a:schemeClr val="bg1"/>
              </a:solidFill>
              <a:latin typeface="Trebuchet MS" panose="020B0703020202090204" pitchFamily="34" charset="0"/>
            </a:endParaRPr>
          </a:p>
        </p:txBody>
      </p:sp>
      <p:sp>
        <p:nvSpPr>
          <p:cNvPr id="38" name="TextBox 37">
            <a:extLst>
              <a:ext uri="{FF2B5EF4-FFF2-40B4-BE49-F238E27FC236}">
                <a16:creationId xmlns:a16="http://schemas.microsoft.com/office/drawing/2014/main" id="{4BAABB85-EF85-6E48-BC56-D1E5B3BD2810}"/>
              </a:ext>
            </a:extLst>
          </p:cNvPr>
          <p:cNvSpPr txBox="1"/>
          <p:nvPr/>
        </p:nvSpPr>
        <p:spPr>
          <a:xfrm>
            <a:off x="7284868" y="2412725"/>
            <a:ext cx="1800000" cy="307777"/>
          </a:xfrm>
          <a:prstGeom prst="rect">
            <a:avLst/>
          </a:prstGeom>
          <a:noFill/>
        </p:spPr>
        <p:txBody>
          <a:bodyPr wrap="square" rtlCol="0">
            <a:spAutoFit/>
          </a:bodyPr>
          <a:lstStyle/>
          <a:p>
            <a:pPr algn="ctr"/>
            <a:r>
              <a:rPr lang="en-US" sz="1400" b="1" dirty="0">
                <a:solidFill>
                  <a:schemeClr val="bg1"/>
                </a:solidFill>
                <a:latin typeface="Trebuchet MS" panose="020B0703020202090204" pitchFamily="34" charset="0"/>
              </a:rPr>
              <a:t>Productivity</a:t>
            </a:r>
          </a:p>
        </p:txBody>
      </p:sp>
      <p:sp>
        <p:nvSpPr>
          <p:cNvPr id="42" name="TextBox 41">
            <a:extLst>
              <a:ext uri="{FF2B5EF4-FFF2-40B4-BE49-F238E27FC236}">
                <a16:creationId xmlns:a16="http://schemas.microsoft.com/office/drawing/2014/main" id="{D4617457-413F-4446-91DD-9729A54D37E8}"/>
              </a:ext>
            </a:extLst>
          </p:cNvPr>
          <p:cNvSpPr txBox="1"/>
          <p:nvPr/>
        </p:nvSpPr>
        <p:spPr>
          <a:xfrm>
            <a:off x="9373736" y="2401839"/>
            <a:ext cx="1800000" cy="307777"/>
          </a:xfrm>
          <a:prstGeom prst="rect">
            <a:avLst/>
          </a:prstGeom>
          <a:noFill/>
        </p:spPr>
        <p:txBody>
          <a:bodyPr wrap="square" rtlCol="0">
            <a:spAutoFit/>
          </a:bodyPr>
          <a:lstStyle/>
          <a:p>
            <a:pPr algn="ctr"/>
            <a:r>
              <a:rPr lang="en-US" sz="1400" b="1" dirty="0">
                <a:solidFill>
                  <a:schemeClr val="bg1"/>
                </a:solidFill>
                <a:latin typeface="Trebuchet MS" panose="020B0703020202090204" pitchFamily="34" charset="0"/>
              </a:rPr>
              <a:t>Profitability</a:t>
            </a:r>
            <a:endParaRPr lang="en-GB" sz="1400" b="1" dirty="0">
              <a:solidFill>
                <a:schemeClr val="bg1"/>
              </a:solidFill>
              <a:latin typeface="Trebuchet MS" panose="020B0703020202090204" pitchFamily="34" charset="0"/>
            </a:endParaRPr>
          </a:p>
        </p:txBody>
      </p:sp>
      <p:cxnSp>
        <p:nvCxnSpPr>
          <p:cNvPr id="45" name="Straight Arrow Connector 44">
            <a:extLst>
              <a:ext uri="{FF2B5EF4-FFF2-40B4-BE49-F238E27FC236}">
                <a16:creationId xmlns:a16="http://schemas.microsoft.com/office/drawing/2014/main" id="{521B314C-BC6B-CC4D-8FCD-C0D1FF6C094C}"/>
              </a:ext>
            </a:extLst>
          </p:cNvPr>
          <p:cNvCxnSpPr>
            <a:cxnSpLocks/>
          </p:cNvCxnSpPr>
          <p:nvPr/>
        </p:nvCxnSpPr>
        <p:spPr>
          <a:xfrm>
            <a:off x="4793722" y="4261439"/>
            <a:ext cx="1" cy="327354"/>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CCA9F7F-0FC9-F04F-95CD-1FB2B32868FD}"/>
              </a:ext>
            </a:extLst>
          </p:cNvPr>
          <p:cNvCxnSpPr>
            <a:cxnSpLocks/>
          </p:cNvCxnSpPr>
          <p:nvPr/>
        </p:nvCxnSpPr>
        <p:spPr>
          <a:xfrm>
            <a:off x="10246177" y="4261439"/>
            <a:ext cx="1" cy="327354"/>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697105A-5720-5E46-B39F-0E2CF92308A7}"/>
              </a:ext>
            </a:extLst>
          </p:cNvPr>
          <p:cNvCxnSpPr>
            <a:cxnSpLocks/>
          </p:cNvCxnSpPr>
          <p:nvPr/>
        </p:nvCxnSpPr>
        <p:spPr>
          <a:xfrm>
            <a:off x="1954792" y="4261439"/>
            <a:ext cx="1" cy="327354"/>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3" name="Text Placeholder 3">
            <a:extLst>
              <a:ext uri="{FF2B5EF4-FFF2-40B4-BE49-F238E27FC236}">
                <a16:creationId xmlns:a16="http://schemas.microsoft.com/office/drawing/2014/main" id="{E1A20729-ACED-1245-B4FA-14A38618327B}"/>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r>
              <a:rPr lang="en-GB" kern="0" dirty="0"/>
              <a:t>Mapping the digital opportunities</a:t>
            </a:r>
          </a:p>
        </p:txBody>
      </p:sp>
      <p:grpSp>
        <p:nvGrpSpPr>
          <p:cNvPr id="5" name="Group 4">
            <a:extLst>
              <a:ext uri="{FF2B5EF4-FFF2-40B4-BE49-F238E27FC236}">
                <a16:creationId xmlns:a16="http://schemas.microsoft.com/office/drawing/2014/main" id="{F0B0563A-65AF-4D44-86EF-8E6BF32FCEB6}"/>
              </a:ext>
            </a:extLst>
          </p:cNvPr>
          <p:cNvGrpSpPr/>
          <p:nvPr/>
        </p:nvGrpSpPr>
        <p:grpSpPr>
          <a:xfrm>
            <a:off x="1900792" y="3112633"/>
            <a:ext cx="8390417" cy="444721"/>
            <a:chOff x="1937319" y="3112633"/>
            <a:chExt cx="8390417" cy="444721"/>
          </a:xfrm>
        </p:grpSpPr>
        <p:cxnSp>
          <p:nvCxnSpPr>
            <p:cNvPr id="55" name="Straight Connector 54">
              <a:extLst>
                <a:ext uri="{FF2B5EF4-FFF2-40B4-BE49-F238E27FC236}">
                  <a16:creationId xmlns:a16="http://schemas.microsoft.com/office/drawing/2014/main" id="{825A12A4-823C-5F48-889C-DF74CB70626A}"/>
                </a:ext>
              </a:extLst>
            </p:cNvPr>
            <p:cNvCxnSpPr>
              <a:cxnSpLocks/>
            </p:cNvCxnSpPr>
            <p:nvPr/>
          </p:nvCxnSpPr>
          <p:spPr>
            <a:xfrm>
              <a:off x="1985056" y="3112633"/>
              <a:ext cx="829491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A1738D0-FBEB-A046-BCAC-F74206C87906}"/>
                </a:ext>
              </a:extLst>
            </p:cNvPr>
            <p:cNvGrpSpPr/>
            <p:nvPr/>
          </p:nvGrpSpPr>
          <p:grpSpPr>
            <a:xfrm>
              <a:off x="4776250" y="3112633"/>
              <a:ext cx="108000" cy="444721"/>
              <a:chOff x="4776250" y="3112633"/>
              <a:chExt cx="108000" cy="444721"/>
            </a:xfrm>
          </p:grpSpPr>
          <p:cxnSp>
            <p:nvCxnSpPr>
              <p:cNvPr id="52" name="Straight Arrow Connector 51">
                <a:extLst>
                  <a:ext uri="{FF2B5EF4-FFF2-40B4-BE49-F238E27FC236}">
                    <a16:creationId xmlns:a16="http://schemas.microsoft.com/office/drawing/2014/main" id="{B854B014-50D3-3249-A01E-FFAC51B8FA51}"/>
                  </a:ext>
                </a:extLst>
              </p:cNvPr>
              <p:cNvCxnSpPr>
                <a:cxnSpLocks/>
                <a:endCxn id="44" idx="0"/>
              </p:cNvCxnSpPr>
              <p:nvPr/>
            </p:nvCxnSpPr>
            <p:spPr>
              <a:xfrm>
                <a:off x="4830250" y="3112633"/>
                <a:ext cx="0" cy="336721"/>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E1F292D3-E12A-AE48-89E2-41DF882C79B4}"/>
                  </a:ext>
                </a:extLst>
              </p:cNvPr>
              <p:cNvSpPr/>
              <p:nvPr/>
            </p:nvSpPr>
            <p:spPr>
              <a:xfrm>
                <a:off x="4776250" y="344935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D58EFE6-0749-0C4B-AD38-4A61D423A08A}"/>
                </a:ext>
              </a:extLst>
            </p:cNvPr>
            <p:cNvGrpSpPr/>
            <p:nvPr/>
          </p:nvGrpSpPr>
          <p:grpSpPr>
            <a:xfrm>
              <a:off x="7595375" y="3112633"/>
              <a:ext cx="108000" cy="444721"/>
              <a:chOff x="4776250" y="3112633"/>
              <a:chExt cx="108000" cy="444721"/>
            </a:xfrm>
          </p:grpSpPr>
          <p:cxnSp>
            <p:nvCxnSpPr>
              <p:cNvPr id="60" name="Straight Arrow Connector 59">
                <a:extLst>
                  <a:ext uri="{FF2B5EF4-FFF2-40B4-BE49-F238E27FC236}">
                    <a16:creationId xmlns:a16="http://schemas.microsoft.com/office/drawing/2014/main" id="{EC52C11C-57B8-CE42-8B0E-B8F38DA45084}"/>
                  </a:ext>
                </a:extLst>
              </p:cNvPr>
              <p:cNvCxnSpPr>
                <a:cxnSpLocks/>
                <a:endCxn id="61" idx="0"/>
              </p:cNvCxnSpPr>
              <p:nvPr/>
            </p:nvCxnSpPr>
            <p:spPr>
              <a:xfrm>
                <a:off x="4830250" y="3112633"/>
                <a:ext cx="0" cy="336721"/>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34375F01-27E3-8843-A548-B16AA3EDB223}"/>
                  </a:ext>
                </a:extLst>
              </p:cNvPr>
              <p:cNvSpPr/>
              <p:nvPr/>
            </p:nvSpPr>
            <p:spPr>
              <a:xfrm>
                <a:off x="4776250" y="344935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62EA434-1D40-5240-B8B4-8E12AC3568B9}"/>
                </a:ext>
              </a:extLst>
            </p:cNvPr>
            <p:cNvGrpSpPr/>
            <p:nvPr/>
          </p:nvGrpSpPr>
          <p:grpSpPr>
            <a:xfrm>
              <a:off x="10219736" y="3112633"/>
              <a:ext cx="108000" cy="444721"/>
              <a:chOff x="4776250" y="3112633"/>
              <a:chExt cx="108000" cy="444721"/>
            </a:xfrm>
          </p:grpSpPr>
          <p:cxnSp>
            <p:nvCxnSpPr>
              <p:cNvPr id="63" name="Straight Arrow Connector 62">
                <a:extLst>
                  <a:ext uri="{FF2B5EF4-FFF2-40B4-BE49-F238E27FC236}">
                    <a16:creationId xmlns:a16="http://schemas.microsoft.com/office/drawing/2014/main" id="{925F2E33-F658-0C4D-9541-3609F41499C1}"/>
                  </a:ext>
                </a:extLst>
              </p:cNvPr>
              <p:cNvCxnSpPr>
                <a:cxnSpLocks/>
                <a:endCxn id="64" idx="0"/>
              </p:cNvCxnSpPr>
              <p:nvPr/>
            </p:nvCxnSpPr>
            <p:spPr>
              <a:xfrm>
                <a:off x="4830250" y="3112633"/>
                <a:ext cx="0" cy="336721"/>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8A5C085B-944E-0543-A095-1BDAF24CECAE}"/>
                  </a:ext>
                </a:extLst>
              </p:cNvPr>
              <p:cNvSpPr/>
              <p:nvPr/>
            </p:nvSpPr>
            <p:spPr>
              <a:xfrm>
                <a:off x="4776250" y="344935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A2869FB0-85BA-B54B-8A8E-7622BA95C21A}"/>
                </a:ext>
              </a:extLst>
            </p:cNvPr>
            <p:cNvGrpSpPr/>
            <p:nvPr/>
          </p:nvGrpSpPr>
          <p:grpSpPr>
            <a:xfrm>
              <a:off x="1937319" y="3112633"/>
              <a:ext cx="108000" cy="444721"/>
              <a:chOff x="4776250" y="3112633"/>
              <a:chExt cx="108000" cy="444721"/>
            </a:xfrm>
          </p:grpSpPr>
          <p:cxnSp>
            <p:nvCxnSpPr>
              <p:cNvPr id="66" name="Straight Arrow Connector 65">
                <a:extLst>
                  <a:ext uri="{FF2B5EF4-FFF2-40B4-BE49-F238E27FC236}">
                    <a16:creationId xmlns:a16="http://schemas.microsoft.com/office/drawing/2014/main" id="{4E33A826-2C7C-5945-B408-1AFF21BE8D19}"/>
                  </a:ext>
                </a:extLst>
              </p:cNvPr>
              <p:cNvCxnSpPr>
                <a:cxnSpLocks/>
                <a:endCxn id="67" idx="0"/>
              </p:cNvCxnSpPr>
              <p:nvPr/>
            </p:nvCxnSpPr>
            <p:spPr>
              <a:xfrm>
                <a:off x="4830250" y="3112633"/>
                <a:ext cx="0" cy="336721"/>
              </a:xfrm>
              <a:prstGeom prst="straightConnector1">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9E8DB3D5-34AF-8C43-BA2B-BC56956DB8C0}"/>
                  </a:ext>
                </a:extLst>
              </p:cNvPr>
              <p:cNvSpPr/>
              <p:nvPr/>
            </p:nvSpPr>
            <p:spPr>
              <a:xfrm>
                <a:off x="4776250" y="344935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0" name="Graphic 69">
            <a:extLst>
              <a:ext uri="{FF2B5EF4-FFF2-40B4-BE49-F238E27FC236}">
                <a16:creationId xmlns:a16="http://schemas.microsoft.com/office/drawing/2014/main" id="{F0162163-DA27-6046-9996-A3213A2395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064699" y="1706573"/>
            <a:ext cx="406917" cy="607147"/>
          </a:xfrm>
          <a:prstGeom prst="rect">
            <a:avLst/>
          </a:prstGeom>
        </p:spPr>
      </p:pic>
      <p:pic>
        <p:nvPicPr>
          <p:cNvPr id="73" name="Picture 72">
            <a:extLst>
              <a:ext uri="{FF2B5EF4-FFF2-40B4-BE49-F238E27FC236}">
                <a16:creationId xmlns:a16="http://schemas.microsoft.com/office/drawing/2014/main" id="{9888C7F1-B5D1-E54A-8DA6-4218702F8DD7}"/>
              </a:ext>
            </a:extLst>
          </p:cNvPr>
          <p:cNvPicPr>
            <a:picLocks noChangeAspect="1"/>
          </p:cNvPicPr>
          <p:nvPr/>
        </p:nvPicPr>
        <p:blipFill>
          <a:blip r:embed="rId5"/>
          <a:stretch>
            <a:fillRect/>
          </a:stretch>
        </p:blipFill>
        <p:spPr>
          <a:xfrm>
            <a:off x="0" y="6226581"/>
            <a:ext cx="12192000" cy="317500"/>
          </a:xfrm>
          <a:prstGeom prst="rect">
            <a:avLst/>
          </a:prstGeom>
        </p:spPr>
      </p:pic>
      <p:pic>
        <p:nvPicPr>
          <p:cNvPr id="8" name="Graphic 7">
            <a:extLst>
              <a:ext uri="{FF2B5EF4-FFF2-40B4-BE49-F238E27FC236}">
                <a16:creationId xmlns:a16="http://schemas.microsoft.com/office/drawing/2014/main" id="{792441D4-B889-8A4C-991A-D3CEBF66575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17335" y="4782552"/>
            <a:ext cx="501644" cy="590543"/>
          </a:xfrm>
          <a:prstGeom prst="rect">
            <a:avLst/>
          </a:prstGeom>
        </p:spPr>
      </p:pic>
      <p:pic>
        <p:nvPicPr>
          <p:cNvPr id="74" name="Graphic 73">
            <a:extLst>
              <a:ext uri="{FF2B5EF4-FFF2-40B4-BE49-F238E27FC236}">
                <a16:creationId xmlns:a16="http://schemas.microsoft.com/office/drawing/2014/main" id="{358ED3A9-FB28-E24E-9CD7-597BCA22920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362022" y="4866184"/>
            <a:ext cx="501644" cy="408314"/>
          </a:xfrm>
          <a:prstGeom prst="rect">
            <a:avLst/>
          </a:prstGeom>
        </p:spPr>
      </p:pic>
      <p:pic>
        <p:nvPicPr>
          <p:cNvPr id="75" name="Graphic 74">
            <a:extLst>
              <a:ext uri="{FF2B5EF4-FFF2-40B4-BE49-F238E27FC236}">
                <a16:creationId xmlns:a16="http://schemas.microsoft.com/office/drawing/2014/main" id="{4E972615-BD9E-B249-A9AA-53CABAC42B8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697706" y="4832702"/>
            <a:ext cx="501644" cy="490243"/>
          </a:xfrm>
          <a:prstGeom prst="rect">
            <a:avLst/>
          </a:prstGeom>
        </p:spPr>
      </p:pic>
      <p:pic>
        <p:nvPicPr>
          <p:cNvPr id="76" name="Graphic 75">
            <a:extLst>
              <a:ext uri="{FF2B5EF4-FFF2-40B4-BE49-F238E27FC236}">
                <a16:creationId xmlns:a16="http://schemas.microsoft.com/office/drawing/2014/main" id="{63E54733-9C04-AA44-987B-0DE511F0C17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4549670" y="4782552"/>
            <a:ext cx="488101" cy="590543"/>
          </a:xfrm>
          <a:prstGeom prst="rect">
            <a:avLst/>
          </a:prstGeom>
        </p:spPr>
      </p:pic>
      <p:cxnSp>
        <p:nvCxnSpPr>
          <p:cNvPr id="77" name="Straight Connector 76">
            <a:extLst>
              <a:ext uri="{FF2B5EF4-FFF2-40B4-BE49-F238E27FC236}">
                <a16:creationId xmlns:a16="http://schemas.microsoft.com/office/drawing/2014/main" id="{713F94B9-BE19-664E-8865-F733423A5258}"/>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0" name="Graphic 49">
            <a:extLst>
              <a:ext uri="{FF2B5EF4-FFF2-40B4-BE49-F238E27FC236}">
                <a16:creationId xmlns:a16="http://schemas.microsoft.com/office/drawing/2014/main" id="{77BFD119-ABF2-AE4B-BE34-3206179330F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641431" y="1631045"/>
            <a:ext cx="553665" cy="682675"/>
          </a:xfrm>
          <a:prstGeom prst="rect">
            <a:avLst/>
          </a:prstGeom>
        </p:spPr>
      </p:pic>
      <p:pic>
        <p:nvPicPr>
          <p:cNvPr id="51" name="Graphic 50">
            <a:extLst>
              <a:ext uri="{FF2B5EF4-FFF2-40B4-BE49-F238E27FC236}">
                <a16:creationId xmlns:a16="http://schemas.microsoft.com/office/drawing/2014/main" id="{EA20B139-8D83-8846-B30C-BCF0A87BFFB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3698586" y="1795078"/>
            <a:ext cx="617093" cy="551561"/>
          </a:xfrm>
          <a:prstGeom prst="rect">
            <a:avLst/>
          </a:prstGeom>
        </p:spPr>
      </p:pic>
      <p:pic>
        <p:nvPicPr>
          <p:cNvPr id="53" name="Graphic 52">
            <a:extLst>
              <a:ext uri="{FF2B5EF4-FFF2-40B4-BE49-F238E27FC236}">
                <a16:creationId xmlns:a16="http://schemas.microsoft.com/office/drawing/2014/main" id="{70229488-AE72-704B-9462-88371B70CC7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5822950" y="1708561"/>
            <a:ext cx="546100" cy="638937"/>
          </a:xfrm>
          <a:prstGeom prst="rect">
            <a:avLst/>
          </a:prstGeom>
        </p:spPr>
      </p:pic>
      <p:pic>
        <p:nvPicPr>
          <p:cNvPr id="54" name="Graphic 53">
            <a:extLst>
              <a:ext uri="{FF2B5EF4-FFF2-40B4-BE49-F238E27FC236}">
                <a16:creationId xmlns:a16="http://schemas.microsoft.com/office/drawing/2014/main" id="{1C633C90-80D2-914A-8100-341934E54D9D}"/>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7830822" y="1707549"/>
            <a:ext cx="708093" cy="606170"/>
          </a:xfrm>
          <a:prstGeom prst="rect">
            <a:avLst/>
          </a:prstGeom>
        </p:spPr>
      </p:pic>
    </p:spTree>
    <p:extLst>
      <p:ext uri="{BB962C8B-B14F-4D97-AF65-F5344CB8AC3E}">
        <p14:creationId xmlns:p14="http://schemas.microsoft.com/office/powerpoint/2010/main" val="354512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4">
              <a:alpha val="90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r>
              <a:rPr lang="en-GB" kern="0" dirty="0"/>
              <a:t>Tracking the changes in digitisation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82703D5-EF61-45A2-AC73-4DA46F70BC6B}"/>
              </a:ext>
            </a:extLst>
          </p:cNvPr>
          <p:cNvGrpSpPr/>
          <p:nvPr/>
        </p:nvGrpSpPr>
        <p:grpSpPr>
          <a:xfrm>
            <a:off x="857888" y="1239825"/>
            <a:ext cx="2004830" cy="490243"/>
            <a:chOff x="613473" y="1250268"/>
            <a:chExt cx="2004830" cy="490243"/>
          </a:xfrm>
        </p:grpSpPr>
        <p:sp>
          <p:nvSpPr>
            <p:cNvPr id="58" name="TextBox 57">
              <a:extLst>
                <a:ext uri="{FF2B5EF4-FFF2-40B4-BE49-F238E27FC236}">
                  <a16:creationId xmlns:a16="http://schemas.microsoft.com/office/drawing/2014/main" id="{5C161CE3-0683-4BB0-9BA2-DED537AF6D5F}"/>
                </a:ext>
              </a:extLst>
            </p:cNvPr>
            <p:cNvSpPr txBox="1"/>
            <p:nvPr/>
          </p:nvSpPr>
          <p:spPr>
            <a:xfrm>
              <a:off x="1178303" y="1269503"/>
              <a:ext cx="1440000" cy="430887"/>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cs typeface="Futura Medium" panose="020B0602020204020303" pitchFamily="34" charset="-79"/>
                </a:rPr>
                <a:t>Hybrid infrastructure</a:t>
              </a:r>
            </a:p>
          </p:txBody>
        </p:sp>
        <p:pic>
          <p:nvPicPr>
            <p:cNvPr id="72" name="Graphic 71">
              <a:extLst>
                <a:ext uri="{FF2B5EF4-FFF2-40B4-BE49-F238E27FC236}">
                  <a16:creationId xmlns:a16="http://schemas.microsoft.com/office/drawing/2014/main" id="{F95372DF-DF02-4BDF-B0AE-CFB466C017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3473" y="1250268"/>
              <a:ext cx="501644" cy="490243"/>
            </a:xfrm>
            <a:prstGeom prst="rect">
              <a:avLst/>
            </a:prstGeom>
          </p:spPr>
        </p:pic>
      </p:grpSp>
      <p:grpSp>
        <p:nvGrpSpPr>
          <p:cNvPr id="11" name="Group 10">
            <a:extLst>
              <a:ext uri="{FF2B5EF4-FFF2-40B4-BE49-F238E27FC236}">
                <a16:creationId xmlns:a16="http://schemas.microsoft.com/office/drawing/2014/main" id="{772E7F47-5854-4E81-AD54-5F11DC803675}"/>
              </a:ext>
            </a:extLst>
          </p:cNvPr>
          <p:cNvGrpSpPr/>
          <p:nvPr/>
        </p:nvGrpSpPr>
        <p:grpSpPr>
          <a:xfrm>
            <a:off x="3942416" y="1184203"/>
            <a:ext cx="1785428" cy="540393"/>
            <a:chOff x="2932311" y="1189676"/>
            <a:chExt cx="1785428" cy="540393"/>
          </a:xfrm>
        </p:grpSpPr>
        <p:sp>
          <p:nvSpPr>
            <p:cNvPr id="57" name="TextBox 56">
              <a:extLst>
                <a:ext uri="{FF2B5EF4-FFF2-40B4-BE49-F238E27FC236}">
                  <a16:creationId xmlns:a16="http://schemas.microsoft.com/office/drawing/2014/main" id="{AE9A3E27-C8E2-4B14-A72B-6F07E30ADDF7}"/>
                </a:ext>
              </a:extLst>
            </p:cNvPr>
            <p:cNvSpPr txBox="1"/>
            <p:nvPr/>
          </p:nvSpPr>
          <p:spPr>
            <a:xfrm>
              <a:off x="3277739" y="1250268"/>
              <a:ext cx="1440000" cy="469359"/>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cs typeface="Futura Medium" panose="020B0602020204020303" pitchFamily="34" charset="-79"/>
                </a:rPr>
                <a:t>Digital </a:t>
              </a:r>
            </a:p>
            <a:p>
              <a:pPr algn="ctr">
                <a:spcAft>
                  <a:spcPts val="300"/>
                </a:spcAft>
              </a:pPr>
              <a:r>
                <a:rPr lang="en-GB" sz="1400" b="1" dirty="0">
                  <a:solidFill>
                    <a:schemeClr val="bg1"/>
                  </a:solidFill>
                  <a:latin typeface="Trebuchet MS" panose="020B0603020202020204" pitchFamily="34" charset="0"/>
                  <a:cs typeface="Futura Medium" panose="020B0602020204020303" pitchFamily="34" charset="-79"/>
                </a:rPr>
                <a:t>workspace</a:t>
              </a:r>
            </a:p>
          </p:txBody>
        </p:sp>
        <p:pic>
          <p:nvPicPr>
            <p:cNvPr id="73" name="Graphic 72">
              <a:extLst>
                <a:ext uri="{FF2B5EF4-FFF2-40B4-BE49-F238E27FC236}">
                  <a16:creationId xmlns:a16="http://schemas.microsoft.com/office/drawing/2014/main" id="{35DD1EFA-DF90-4F3D-AF01-B5F1232675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32311" y="1189676"/>
              <a:ext cx="446651" cy="540393"/>
            </a:xfrm>
            <a:prstGeom prst="rect">
              <a:avLst/>
            </a:prstGeom>
          </p:spPr>
        </p:pic>
      </p:grpSp>
      <p:grpSp>
        <p:nvGrpSpPr>
          <p:cNvPr id="7" name="Group 6">
            <a:extLst>
              <a:ext uri="{FF2B5EF4-FFF2-40B4-BE49-F238E27FC236}">
                <a16:creationId xmlns:a16="http://schemas.microsoft.com/office/drawing/2014/main" id="{5DB564A8-2664-428B-9C0E-12D5E51F3825}"/>
              </a:ext>
            </a:extLst>
          </p:cNvPr>
          <p:cNvGrpSpPr/>
          <p:nvPr/>
        </p:nvGrpSpPr>
        <p:grpSpPr>
          <a:xfrm>
            <a:off x="6695945" y="1250268"/>
            <a:ext cx="1833660" cy="469359"/>
            <a:chOff x="5192265" y="1250268"/>
            <a:chExt cx="1833660" cy="469359"/>
          </a:xfrm>
        </p:grpSpPr>
        <p:sp>
          <p:nvSpPr>
            <p:cNvPr id="37" name="TextBox 36">
              <a:extLst>
                <a:ext uri="{FF2B5EF4-FFF2-40B4-BE49-F238E27FC236}">
                  <a16:creationId xmlns:a16="http://schemas.microsoft.com/office/drawing/2014/main" id="{FFD5A2A3-7565-4E1D-AC33-153D33C913E3}"/>
                </a:ext>
              </a:extLst>
            </p:cNvPr>
            <p:cNvSpPr txBox="1"/>
            <p:nvPr/>
          </p:nvSpPr>
          <p:spPr>
            <a:xfrm>
              <a:off x="5585925" y="1250268"/>
              <a:ext cx="1440000" cy="469359"/>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rPr>
                <a:t>Cyber </a:t>
              </a:r>
            </a:p>
            <a:p>
              <a:pPr algn="ctr">
                <a:spcAft>
                  <a:spcPts val="300"/>
                </a:spcAft>
              </a:pPr>
              <a:r>
                <a:rPr lang="en-GB" sz="1400" b="1" dirty="0">
                  <a:solidFill>
                    <a:schemeClr val="bg1"/>
                  </a:solidFill>
                  <a:latin typeface="Trebuchet MS" panose="020B0603020202020204" pitchFamily="34" charset="0"/>
                </a:rPr>
                <a:t>security</a:t>
              </a:r>
            </a:p>
          </p:txBody>
        </p:sp>
        <p:pic>
          <p:nvPicPr>
            <p:cNvPr id="74" name="Graphic 73">
              <a:extLst>
                <a:ext uri="{FF2B5EF4-FFF2-40B4-BE49-F238E27FC236}">
                  <a16:creationId xmlns:a16="http://schemas.microsoft.com/office/drawing/2014/main" id="{386986A2-AF8A-465B-9396-7F4EE5EEE4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192265" y="1291864"/>
              <a:ext cx="501644" cy="408314"/>
            </a:xfrm>
            <a:prstGeom prst="rect">
              <a:avLst/>
            </a:prstGeom>
          </p:spPr>
        </p:pic>
      </p:gr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rebuchet MS" panose="020B0603020202020204" pitchFamily="34" charset="0"/>
                </a:rPr>
                <a:t>Digitalisation in the construction industry is in full swing data and </a:t>
              </a:r>
              <a:r>
                <a:rPr lang="en-GB" sz="1200" dirty="0">
                  <a:solidFill>
                    <a:srgbClr val="128FCF"/>
                  </a:solidFill>
                  <a:latin typeface="Trebuchet MS" panose="020B0603020202020204" pitchFamily="34" charset="0"/>
                  <a:hlinkClick r:id="rId11">
                    <a:extLst>
                      <a:ext uri="{A12FA001-AC4F-418D-AE19-62706E023703}">
                        <ahyp:hlinkClr xmlns:ahyp="http://schemas.microsoft.com/office/drawing/2018/hyperlinkcolor" val="tx"/>
                      </a:ext>
                    </a:extLst>
                  </a:hlinkClick>
                </a:rPr>
                <a:t>open data interfaces </a:t>
              </a:r>
              <a:r>
                <a:rPr lang="en-GB" sz="1200" dirty="0">
                  <a:latin typeface="Trebuchet MS" panose="020B0603020202020204" pitchFamily="34" charset="0"/>
                </a:rPr>
                <a:t>are becoming increasingly important.</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Procore Technologies a leading global provider of construction management software, today announced it is working with Amazon Web Services (AWS) to leverage </a:t>
              </a:r>
              <a:r>
                <a:rPr lang="en-GB" sz="1200" dirty="0">
                  <a:latin typeface="Trebuchet MS" panose="020B0603020202020204" pitchFamily="34" charset="0"/>
                  <a:hlinkClick r:id="rId12"/>
                </a:rPr>
                <a:t>AWS IoT </a:t>
              </a:r>
              <a:r>
                <a:rPr lang="en-GB" sz="1200" dirty="0" err="1">
                  <a:latin typeface="Trebuchet MS" panose="020B0603020202020204" pitchFamily="34" charset="0"/>
                  <a:hlinkClick r:id="rId12"/>
                </a:rPr>
                <a:t>TwinMaker</a:t>
              </a:r>
              <a:r>
                <a:rPr lang="en-GB" sz="1200" dirty="0">
                  <a:latin typeface="Trebuchet MS" panose="020B0603020202020204" pitchFamily="34" charset="0"/>
                  <a:hlinkClick r:id="rId12"/>
                </a:rPr>
                <a:t> </a:t>
              </a:r>
              <a:r>
                <a:rPr lang="en-GB" sz="1200" dirty="0">
                  <a:latin typeface="Trebuchet MS" panose="020B0603020202020204" pitchFamily="34" charset="0"/>
                </a:rPr>
                <a:t>to extend the value of construction data into facility operations. The tools AWS IoT </a:t>
              </a:r>
              <a:r>
                <a:rPr lang="en-GB" sz="1200" dirty="0" err="1">
                  <a:latin typeface="Trebuchet MS" panose="020B0603020202020204" pitchFamily="34" charset="0"/>
                </a:rPr>
                <a:t>TwinMaker</a:t>
              </a:r>
              <a:r>
                <a:rPr lang="en-GB" sz="1200" dirty="0">
                  <a:latin typeface="Trebuchet MS" panose="020B0603020202020204" pitchFamily="34" charset="0"/>
                </a:rPr>
                <a:t> provides accelerate the creation of digital twins for buildings, factories, industrial equipment, and production lines.</a:t>
              </a: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US" sz="1200" dirty="0">
                <a:latin typeface="Trebuchet MS" panose="020B0603020202020204" pitchFamily="34" charset="0"/>
              </a:endParaRP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rebuchet MS" panose="020B0603020202020204" pitchFamily="34" charset="0"/>
                </a:rPr>
                <a:t>Hybrid working is becoming the new normal.</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59% of construction </a:t>
              </a:r>
              <a:r>
                <a:rPr lang="en-GB" sz="1200" dirty="0">
                  <a:solidFill>
                    <a:schemeClr val="bg2"/>
                  </a:solidFill>
                  <a:latin typeface="Trebuchet MS" panose="020B0603020202020204" pitchFamily="34" charset="0"/>
                  <a:hlinkClick r:id="rId13">
                    <a:extLst>
                      <a:ext uri="{A12FA001-AC4F-418D-AE19-62706E023703}">
                        <ahyp:hlinkClr xmlns:ahyp="http://schemas.microsoft.com/office/drawing/2018/hyperlinkcolor" val="tx"/>
                      </a:ext>
                    </a:extLst>
                  </a:hlinkClick>
                </a:rPr>
                <a:t>project</a:t>
              </a:r>
              <a:r>
                <a:rPr lang="en-GB" sz="1200" dirty="0">
                  <a:latin typeface="Trebuchet MS" panose="020B0603020202020204" pitchFamily="34" charset="0"/>
                </a:rPr>
                <a:t> owners report frequent breakdowns in communication between themselves and other project team members. Less than half (45 percent) report that they are satisfied with their connectivity with those external companies. 60% of owners report that they have digital workflows for at least half of their project data between departments within their organization. However, only 28% report a similar level of digital data exchange with external companies. </a:t>
              </a:r>
              <a:r>
                <a:rPr lang="en-US" sz="1200" dirty="0">
                  <a:latin typeface="Trebuchet MS" panose="020B0603020202020204" pitchFamily="34" charset="0"/>
                </a:rPr>
                <a:t> </a:t>
              </a: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US" sz="1200" dirty="0">
                <a:latin typeface="Trebuchet MS" panose="020B0603020202020204" pitchFamily="34" charset="0"/>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Construction is the </a:t>
              </a:r>
              <a:r>
                <a:rPr lang="en-GB" sz="1200" dirty="0">
                  <a:solidFill>
                    <a:srgbClr val="128FCF"/>
                  </a:solidFill>
                  <a:latin typeface="Trebuchet MS" panose="020B0603020202020204" pitchFamily="34" charset="0"/>
                  <a:hlinkClick r:id="rId14">
                    <a:extLst>
                      <a:ext uri="{A12FA001-AC4F-418D-AE19-62706E023703}">
                        <ahyp:hlinkClr xmlns:ahyp="http://schemas.microsoft.com/office/drawing/2018/hyperlinkcolor" val="tx"/>
                      </a:ext>
                    </a:extLst>
                  </a:hlinkClick>
                </a:rPr>
                <a:t>fifth most at-risk industry</a:t>
              </a:r>
              <a:r>
                <a:rPr lang="en-GB" sz="1200" dirty="0">
                  <a:latin typeface="Trebuchet MS" panose="020B0603020202020204" pitchFamily="34" charset="0"/>
                </a:rPr>
                <a:t> for a cyber attack and is still not doing enough to prevent being hit in the future. The sector was given a risk score of 39, higher than financial services, energy and government. </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A new construction </a:t>
              </a:r>
              <a:r>
                <a:rPr lang="en-GB" sz="1200" dirty="0">
                  <a:solidFill>
                    <a:srgbClr val="128FCF"/>
                  </a:solidFill>
                  <a:latin typeface="Trebuchet MS" panose="020B0603020202020204" pitchFamily="34" charset="0"/>
                  <a:hlinkClick r:id="rId15">
                    <a:extLst>
                      <a:ext uri="{A12FA001-AC4F-418D-AE19-62706E023703}">
                        <ahyp:hlinkClr xmlns:ahyp="http://schemas.microsoft.com/office/drawing/2018/hyperlinkcolor" val="tx"/>
                      </a:ext>
                    </a:extLst>
                  </a:hlinkClick>
                </a:rPr>
                <a:t>cyber security guide</a:t>
              </a:r>
              <a:r>
                <a:rPr lang="en-GB" sz="1200" dirty="0">
                  <a:latin typeface="Trebuchet MS" panose="020B0603020202020204" pitchFamily="34" charset="0"/>
                </a:rPr>
                <a:t> has been developed in a between experts from industry and the National Cyber Security Centre (NCSC), the Department for Business, Energy and Industrial Strategy (BEIS) and the Centre for the Protection of National Infrastructure (CPNI). The advice in the  Information Security Best Practice guide, is tailored to help firms protect the data they create, store and share in major joint venture projects.</a:t>
              </a:r>
            </a:p>
            <a:p>
              <a:pPr algn="ctr"/>
              <a:endParaRPr lang="en-US" sz="1200" dirty="0">
                <a:latin typeface="Trebuchet MS" panose="020B0603020202020204" pitchFamily="34" charset="0"/>
              </a:endParaRPr>
            </a:p>
            <a:p>
              <a:pPr algn="ctr"/>
              <a:endParaRPr lang="en-US" sz="1200" dirty="0">
                <a:latin typeface="Trebuchet MS" panose="020B0603020202020204" pitchFamily="34" charset="0"/>
              </a:endParaRPr>
            </a:p>
            <a:p>
              <a:pPr algn="ctr"/>
              <a:endParaRPr lang="en-GB" sz="1200" dirty="0">
                <a:latin typeface="Trebuchet MS" panose="020B0603020202020204" pitchFamily="34" charset="0"/>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Trebuchet MS" panose="020B0603020202020204" pitchFamily="34" charset="0"/>
              </a:endParaRPr>
            </a:p>
            <a:p>
              <a:pPr algn="ctr"/>
              <a:r>
                <a:rPr lang="en-GB" sz="1200" dirty="0">
                  <a:latin typeface="Trebuchet MS" panose="020B0603020202020204" pitchFamily="34" charset="0"/>
                </a:rPr>
                <a:t>The importance of the underlying IT infrastructure cannot be understanded in the future of construction.</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Profitability in construction is low, at around 5% EBIT margin and the economic headwinds created by the pandemic and geopolitical uncertainty will only make things worse.  Against this background construction firms will need to invest in digital transformation putting further pressure on margins. Managing a diverse IT estate across a network of projects that may not have local IT support is challenging. </a:t>
              </a: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US" sz="1200" dirty="0">
                <a:latin typeface="Trebuchet MS" panose="020B0603020202020204" pitchFamily="34" charset="0"/>
              </a:endParaRPr>
            </a:p>
          </p:txBody>
        </p:sp>
      </p:grpSp>
      <p:grpSp>
        <p:nvGrpSpPr>
          <p:cNvPr id="6" name="Group 5">
            <a:extLst>
              <a:ext uri="{FF2B5EF4-FFF2-40B4-BE49-F238E27FC236}">
                <a16:creationId xmlns:a16="http://schemas.microsoft.com/office/drawing/2014/main" id="{ED00AA60-F6E4-417C-9183-B88883F04A04}"/>
              </a:ext>
            </a:extLst>
          </p:cNvPr>
          <p:cNvGrpSpPr/>
          <p:nvPr/>
        </p:nvGrpSpPr>
        <p:grpSpPr>
          <a:xfrm>
            <a:off x="9375027" y="1179234"/>
            <a:ext cx="1899044" cy="540393"/>
            <a:chOff x="7354748" y="1189676"/>
            <a:chExt cx="1899044" cy="540393"/>
          </a:xfrm>
        </p:grpSpPr>
        <p:sp>
          <p:nvSpPr>
            <p:cNvPr id="76" name="TextBox 75">
              <a:extLst>
                <a:ext uri="{FF2B5EF4-FFF2-40B4-BE49-F238E27FC236}">
                  <a16:creationId xmlns:a16="http://schemas.microsoft.com/office/drawing/2014/main" id="{A06C8FE1-A95D-48F9-87C2-1CCD534406C3}"/>
                </a:ext>
              </a:extLst>
            </p:cNvPr>
            <p:cNvSpPr txBox="1"/>
            <p:nvPr/>
          </p:nvSpPr>
          <p:spPr>
            <a:xfrm>
              <a:off x="7813792" y="1225193"/>
              <a:ext cx="1440000" cy="469359"/>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rPr>
                <a:t>IT</a:t>
              </a:r>
            </a:p>
            <a:p>
              <a:pPr algn="ctr">
                <a:spcAft>
                  <a:spcPts val="300"/>
                </a:spcAft>
              </a:pPr>
              <a:r>
                <a:rPr lang="en-GB" sz="1400" b="1" dirty="0">
                  <a:solidFill>
                    <a:schemeClr val="bg1"/>
                  </a:solidFill>
                  <a:latin typeface="Trebuchet MS" panose="020B0603020202020204" pitchFamily="34" charset="0"/>
                </a:rPr>
                <a:t>intelligence</a:t>
              </a:r>
            </a:p>
          </p:txBody>
        </p:sp>
        <p:pic>
          <p:nvPicPr>
            <p:cNvPr id="79" name="Graphic 78">
              <a:extLst>
                <a:ext uri="{FF2B5EF4-FFF2-40B4-BE49-F238E27FC236}">
                  <a16:creationId xmlns:a16="http://schemas.microsoft.com/office/drawing/2014/main" id="{896E53AC-60E1-430F-B158-A183E3AA49F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54748" y="1189676"/>
              <a:ext cx="459043" cy="540393"/>
            </a:xfrm>
            <a:prstGeom prst="rect">
              <a:avLst/>
            </a:prstGeom>
          </p:spPr>
        </p:pic>
      </p:grpSp>
    </p:spTree>
    <p:extLst>
      <p:ext uri="{BB962C8B-B14F-4D97-AF65-F5344CB8AC3E}">
        <p14:creationId xmlns:p14="http://schemas.microsoft.com/office/powerpoint/2010/main" val="5420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53E4D-6C92-C940-B280-F765FE445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5494A4C-E1D4-814B-B798-79CB2E0D18B5}"/>
              </a:ext>
            </a:extLst>
          </p:cNvPr>
          <p:cNvSpPr/>
          <p:nvPr/>
        </p:nvSpPr>
        <p:spPr>
          <a:xfrm>
            <a:off x="0" y="0"/>
            <a:ext cx="5748728"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6139480" cy="523220"/>
          </a:xfrm>
          <a:prstGeom prst="rect">
            <a:avLst/>
          </a:prstGeom>
          <a:noFill/>
        </p:spPr>
        <p:txBody>
          <a:bodyPr wrap="square" rtlCol="0">
            <a:spAutoFit/>
          </a:bodyPr>
          <a:lstStyle/>
          <a:p>
            <a:r>
              <a:rPr lang="en-GB" sz="2800">
                <a:solidFill>
                  <a:schemeClr val="bg1"/>
                </a:solidFill>
                <a:latin typeface="+mj-lt"/>
              </a:rPr>
              <a:t>In summary</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8A8535-1254-5549-B65D-5174F69D0A4E}"/>
              </a:ext>
            </a:extLst>
          </p:cNvPr>
          <p:cNvSpPr/>
          <p:nvPr/>
        </p:nvSpPr>
        <p:spPr>
          <a:xfrm>
            <a:off x="376795" y="1415392"/>
            <a:ext cx="4284020" cy="4811189"/>
          </a:xfrm>
          <a:prstGeom prst="rect">
            <a:avLst/>
          </a:prstGeom>
        </p:spPr>
        <p:txBody>
          <a:bodyPr wrap="square">
            <a:spAutoFit/>
          </a:bodyPr>
          <a:lstStyle/>
          <a:p>
            <a:pPr>
              <a:lnSpc>
                <a:spcPts val="2120"/>
              </a:lnSpc>
              <a:spcAft>
                <a:spcPts val="1500"/>
              </a:spcAft>
            </a:pPr>
            <a:r>
              <a:rPr lang="en-GB" sz="1600" b="1" dirty="0">
                <a:solidFill>
                  <a:schemeClr val="bg1"/>
                </a:solidFill>
                <a:cs typeface="Futura Medium" panose="020B0602020204020303" pitchFamily="34" charset="-79"/>
              </a:rPr>
              <a:t>In order to meet increased demand, </a:t>
            </a:r>
            <a:br>
              <a:rPr lang="en-GB" sz="1600" b="1" dirty="0">
                <a:solidFill>
                  <a:schemeClr val="bg1"/>
                </a:solidFill>
                <a:cs typeface="Futura Medium" panose="020B0602020204020303" pitchFamily="34" charset="-79"/>
              </a:rPr>
            </a:br>
            <a:r>
              <a:rPr lang="en-GB" sz="1600" dirty="0">
                <a:solidFill>
                  <a:schemeClr val="bg1"/>
                </a:solidFill>
                <a:cs typeface="Futura Medium" panose="020B0602020204020303" pitchFamily="34" charset="-79"/>
              </a:rPr>
              <a:t>today’s construction firms must simultaneously maintain quality, improve sustainability, better productivity and achieve greater profitability. </a:t>
            </a:r>
          </a:p>
          <a:p>
            <a:pPr>
              <a:lnSpc>
                <a:spcPts val="2120"/>
              </a:lnSpc>
              <a:spcAft>
                <a:spcPts val="1500"/>
              </a:spcAft>
            </a:pPr>
            <a:r>
              <a:rPr lang="en-GB" sz="1600" dirty="0">
                <a:solidFill>
                  <a:schemeClr val="bg1"/>
                </a:solidFill>
              </a:rPr>
              <a:t>The COVID-19 pandemic has accelerated digital transformation by three to four years, and highlighted the need for operational resilience in the new normal.</a:t>
            </a:r>
          </a:p>
          <a:p>
            <a:pPr>
              <a:lnSpc>
                <a:spcPts val="2120"/>
              </a:lnSpc>
              <a:spcAft>
                <a:spcPts val="1200"/>
              </a:spcAft>
            </a:pPr>
            <a:r>
              <a:rPr lang="en-GB" sz="1600" dirty="0">
                <a:solidFill>
                  <a:schemeClr val="bg1"/>
                </a:solidFill>
              </a:rPr>
              <a:t>With the right support, you can optimise data connections, secure assets, enable workers and improve collaboration to meet these needs.</a:t>
            </a:r>
          </a:p>
          <a:p>
            <a:pPr>
              <a:lnSpc>
                <a:spcPts val="2120"/>
              </a:lnSpc>
              <a:spcAft>
                <a:spcPts val="1200"/>
              </a:spcAft>
            </a:pPr>
            <a:r>
              <a:rPr lang="en-GB" sz="1600" dirty="0">
                <a:solidFill>
                  <a:schemeClr val="bg1"/>
                </a:solidFill>
              </a:rPr>
              <a:t> What’s more, existing digital technologies, when applied comprehensively and efficiently, can reduce overall project costs by as much as 45%.</a:t>
            </a:r>
          </a:p>
          <a:p>
            <a:pPr>
              <a:lnSpc>
                <a:spcPts val="2120"/>
              </a:lnSpc>
              <a:spcAft>
                <a:spcPts val="1200"/>
              </a:spcAft>
            </a:pPr>
            <a:endParaRPr lang="en-GB" sz="1600" dirty="0">
              <a:solidFill>
                <a:schemeClr val="bg1"/>
              </a:solidFill>
            </a:endParaRPr>
          </a:p>
        </p:txBody>
      </p:sp>
      <p:pic>
        <p:nvPicPr>
          <p:cNvPr id="3" name="Picture 2">
            <a:extLst>
              <a:ext uri="{FF2B5EF4-FFF2-40B4-BE49-F238E27FC236}">
                <a16:creationId xmlns:a16="http://schemas.microsoft.com/office/drawing/2014/main" id="{99992D89-5496-D443-9274-054953CAE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48" y="0"/>
            <a:ext cx="7150608" cy="6858000"/>
          </a:xfrm>
          <a:prstGeom prst="rect">
            <a:avLst/>
          </a:prstGeom>
        </p:spPr>
      </p:pic>
    </p:spTree>
    <p:extLst>
      <p:ext uri="{BB962C8B-B14F-4D97-AF65-F5344CB8AC3E}">
        <p14:creationId xmlns:p14="http://schemas.microsoft.com/office/powerpoint/2010/main" val="284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 Theme">
  <a:themeElements>
    <a:clrScheme name="Softcat Colours">
      <a:dk1>
        <a:srgbClr val="000000"/>
      </a:dk1>
      <a:lt1>
        <a:srgbClr val="FFFFFF"/>
      </a:lt1>
      <a:dk2>
        <a:srgbClr val="4A2656"/>
      </a:dk2>
      <a:lt2>
        <a:srgbClr val="979797"/>
      </a:lt2>
      <a:accent1>
        <a:srgbClr val="001946"/>
      </a:accent1>
      <a:accent2>
        <a:srgbClr val="118179"/>
      </a:accent2>
      <a:accent3>
        <a:srgbClr val="9F4478"/>
      </a:accent3>
      <a:accent4>
        <a:srgbClr val="3478AA"/>
      </a:accent4>
      <a:accent5>
        <a:srgbClr val="5B3661"/>
      </a:accent5>
      <a:accent6>
        <a:srgbClr val="CD4950"/>
      </a:accent6>
      <a:hlink>
        <a:srgbClr val="0B95D4"/>
      </a:hlink>
      <a:folHlink>
        <a:srgbClr val="BF4E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 Theme" id="{C3DD5F9F-3DF3-4CDC-8965-6E17CD9E2E77}" vid="{EE74EDA8-11B5-4104-862D-FFC54EBD48DB}"/>
    </a:ext>
  </a:extLst>
</a:theme>
</file>

<file path=ppt/theme/theme2.xml><?xml version="1.0" encoding="utf-8"?>
<a:theme xmlns:a="http://schemas.openxmlformats.org/drawingml/2006/main" name="1_Office Theme">
  <a:themeElements>
    <a:clrScheme name="Softcat palette">
      <a:dk1>
        <a:sysClr val="windowText" lastClr="000000"/>
      </a:dk1>
      <a:lt1>
        <a:sysClr val="window" lastClr="FFFFFF"/>
      </a:lt1>
      <a:dk2>
        <a:srgbClr val="915DA3"/>
      </a:dk2>
      <a:lt2>
        <a:srgbClr val="068FCF"/>
      </a:lt2>
      <a:accent1>
        <a:srgbClr val="CC5299"/>
      </a:accent1>
      <a:accent2>
        <a:srgbClr val="FBBD56"/>
      </a:accent2>
      <a:accent3>
        <a:srgbClr val="BED140"/>
      </a:accent3>
      <a:accent4>
        <a:srgbClr val="7B4783"/>
      </a:accent4>
      <a:accent5>
        <a:srgbClr val="00ACA2"/>
      </a:accent5>
      <a:accent6>
        <a:srgbClr val="006962"/>
      </a:accent6>
      <a:hlink>
        <a:srgbClr val="585858"/>
      </a:hlink>
      <a:folHlink>
        <a:srgbClr val="000000"/>
      </a:folHlink>
    </a:clrScheme>
    <a:fontScheme name="Softca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32B4B4F1A8C439936A5F2C530E13F" ma:contentTypeVersion="9" ma:contentTypeDescription="Create a new document." ma:contentTypeScope="" ma:versionID="d6fb622dccf6e42baafc40491cff8515">
  <xsd:schema xmlns:xsd="http://www.w3.org/2001/XMLSchema" xmlns:xs="http://www.w3.org/2001/XMLSchema" xmlns:p="http://schemas.microsoft.com/office/2006/metadata/properties" xmlns:ns2="3f402a40-6115-4f1b-a15a-2a86d61301f6" xmlns:ns3="3b23dada-3ae8-4367-8c9d-084ce7884722" targetNamespace="http://schemas.microsoft.com/office/2006/metadata/properties" ma:root="true" ma:fieldsID="2ab77ed51466b56558b8afa3e3ed444a" ns2:_="" ns3:_="">
    <xsd:import namespace="3f402a40-6115-4f1b-a15a-2a86d61301f6"/>
    <xsd:import namespace="3b23dada-3ae8-4367-8c9d-084ce78847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402a40-6115-4f1b-a15a-2a86d61301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3dada-3ae8-4367-8c9d-084ce78847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b23dada-3ae8-4367-8c9d-084ce7884722">
      <UserInfo>
        <DisplayName>Adam Louca</DisplayName>
        <AccountId>10</AccountId>
        <AccountType/>
      </UserInfo>
      <UserInfo>
        <DisplayName>Everyone except external users</DisplayName>
        <AccountId>9</AccountId>
        <AccountType/>
      </UserInfo>
    </SharedWithUsers>
  </documentManagement>
</p:properties>
</file>

<file path=customXml/itemProps1.xml><?xml version="1.0" encoding="utf-8"?>
<ds:datastoreItem xmlns:ds="http://schemas.openxmlformats.org/officeDocument/2006/customXml" ds:itemID="{CE8DFDA6-4783-4B8F-8B74-CDAB7F6AD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402a40-6115-4f1b-a15a-2a86d61301f6"/>
    <ds:schemaRef ds:uri="3b23dada-3ae8-4367-8c9d-084ce7884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C54268-A7A4-4EAB-9C46-F0F57D5B698D}">
  <ds:schemaRefs>
    <ds:schemaRef ds:uri="http://schemas.microsoft.com/sharepoint/v3/contenttype/forms"/>
  </ds:schemaRefs>
</ds:datastoreItem>
</file>

<file path=customXml/itemProps3.xml><?xml version="1.0" encoding="utf-8"?>
<ds:datastoreItem xmlns:ds="http://schemas.openxmlformats.org/officeDocument/2006/customXml" ds:itemID="{BE9B7119-C887-408D-8E22-ED221F1234A9}">
  <ds:schemaRefs>
    <ds:schemaRef ds:uri="3f402a40-6115-4f1b-a15a-2a86d61301f6"/>
    <ds:schemaRef ds:uri="http://purl.org/dc/dcmitype/"/>
    <ds:schemaRef ds:uri="http://schemas.microsoft.com/office/2006/metadata/properties"/>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3b23dada-3ae8-4367-8c9d-084ce7884722"/>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7093</TotalTime>
  <Words>3870</Words>
  <Application>Microsoft Office PowerPoint</Application>
  <PresentationFormat>Widescreen</PresentationFormat>
  <Paragraphs>293</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Courier New</vt:lpstr>
      <vt:lpstr>Credit Suisse Type Roman</vt:lpstr>
      <vt:lpstr>Proxima Nova</vt:lpstr>
      <vt:lpstr>Trebuchet MS</vt:lpstr>
      <vt:lpstr>Wingdings</vt:lpstr>
      <vt:lpstr>SC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Foster-Edwards</dc:creator>
  <cp:lastModifiedBy>Jeremy Griggs</cp:lastModifiedBy>
  <cp:revision>187</cp:revision>
  <dcterms:modified xsi:type="dcterms:W3CDTF">2022-09-02T10:31:01Z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0x010100C0032B4B4F1A8C439936A5F2C530E13F</vt:lpwstr>
  </property>
  <property fmtid="{D5CDD505-2E9C-101B-9397-08002B2CF9AE}" pid="3" name="_dlc_DocIdItemGuid">
    <vt:lpwstr>a7094d27-8466-4a97-a503-d0643929be56</vt:lpwstr>
  </property>
  <property fmtid="{D5CDD505-2E9C-101B-9397-08002B2CF9AE}" pid="4" name="AuthorIds_UIVersion_6144">
    <vt:lpwstr>13</vt:lpwstr>
  </property>
</Properties>
</file>