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 id="2147483660" r:id="rId5"/>
  </p:sldMasterIdLst>
  <p:notesMasterIdLst>
    <p:notesMasterId r:id="rId16"/>
  </p:notesMasterIdLst>
  <p:sldIdLst>
    <p:sldId id="334" r:id="rId6"/>
    <p:sldId id="494" r:id="rId7"/>
    <p:sldId id="497" r:id="rId8"/>
    <p:sldId id="501" r:id="rId9"/>
    <p:sldId id="495" r:id="rId10"/>
    <p:sldId id="500" r:id="rId11"/>
    <p:sldId id="496" r:id="rId12"/>
    <p:sldId id="475" r:id="rId13"/>
    <p:sldId id="489" r:id="rId14"/>
    <p:sldId id="481" r:id="rId15"/>
  </p:sldIdLst>
  <p:sldSz cx="12192000" cy="6858000"/>
  <p:notesSz cx="6669088"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1" userDrawn="1">
          <p15:clr>
            <a:srgbClr val="A4A3A4"/>
          </p15:clr>
        </p15:guide>
        <p15:guide id="2" pos="7061" userDrawn="1">
          <p15:clr>
            <a:srgbClr val="A4A3A4"/>
          </p15:clr>
        </p15:guide>
        <p15:guide id="3" orient="horz" pos="14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ka Ulrichova" initials="LU" lastIdx="10" clrIdx="0">
    <p:extLst>
      <p:ext uri="{19B8F6BF-5375-455C-9EA6-DF929625EA0E}">
        <p15:presenceInfo xmlns:p15="http://schemas.microsoft.com/office/powerpoint/2012/main" userId="S::lenka.ulrichova@differentiated.co.uk::9b483e27-3f76-4c1b-baa6-f074fc1ea4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F4C"/>
    <a:srgbClr val="F7BA5E"/>
    <a:srgbClr val="A33B43"/>
    <a:srgbClr val="6E214E"/>
    <a:srgbClr val="5B3661"/>
    <a:srgbClr val="001946"/>
    <a:srgbClr val="C5484F"/>
    <a:srgbClr val="2B679C"/>
    <a:srgbClr val="CD4A50"/>
    <a:srgbClr val="357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349996-B202-4ACE-BBD5-53F0D356E7CA}" v="13" dt="2022-09-05T13:47:33.0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39" autoAdjust="0"/>
  </p:normalViewPr>
  <p:slideViewPr>
    <p:cSldViewPr snapToGrid="0">
      <p:cViewPr varScale="1">
        <p:scale>
          <a:sx n="101" d="100"/>
          <a:sy n="101" d="100"/>
        </p:scale>
        <p:origin x="876" y="96"/>
      </p:cViewPr>
      <p:guideLst>
        <p:guide orient="horz" pos="3521"/>
        <p:guide pos="7061"/>
        <p:guide orient="horz" pos="14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135"/>
          </a:xfrm>
          <a:prstGeom prst="rect">
            <a:avLst/>
          </a:prstGeom>
        </p:spPr>
        <p:txBody>
          <a:bodyPr vert="horz" lIns="91440" tIns="45720" rIns="91440" bIns="45720" rtlCol="0"/>
          <a:lstStyle>
            <a:lvl1pPr algn="r">
              <a:defRPr sz="1200"/>
            </a:lvl1pPr>
          </a:lstStyle>
          <a:p>
            <a:fld id="{2E241699-AF59-4561-9D98-B4B9A5CC2E85}" type="datetimeFigureOut">
              <a:rPr lang="en-GB" smtClean="0"/>
              <a:t>07/09/2022</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958"/>
            <a:ext cx="533527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889938"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30091"/>
            <a:ext cx="2889938" cy="498134"/>
          </a:xfrm>
          <a:prstGeom prst="rect">
            <a:avLst/>
          </a:prstGeom>
        </p:spPr>
        <p:txBody>
          <a:bodyPr vert="horz" lIns="91440" tIns="45720" rIns="91440" bIns="45720" rtlCol="0" anchor="b"/>
          <a:lstStyle>
            <a:lvl1pPr algn="r">
              <a:defRPr sz="1200"/>
            </a:lvl1pPr>
          </a:lstStyle>
          <a:p>
            <a:fld id="{544500A2-1A37-41CA-951B-2751FAF85F10}" type="slidenum">
              <a:rPr lang="en-GB" smtClean="0"/>
              <a:t>‹#›</a:t>
            </a:fld>
            <a:endParaRPr lang="en-GB"/>
          </a:p>
        </p:txBody>
      </p:sp>
    </p:spTree>
    <p:extLst>
      <p:ext uri="{BB962C8B-B14F-4D97-AF65-F5344CB8AC3E}">
        <p14:creationId xmlns:p14="http://schemas.microsoft.com/office/powerpoint/2010/main" val="90021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latin typeface="Trebuchet MS" panose="020B0603020202020204" pitchFamily="34" charset="0"/>
              </a:rPr>
              <a:t>FRAME,  say something like:</a:t>
            </a:r>
          </a:p>
          <a:p>
            <a:endParaRPr lang="en-GB" b="1" i="1" dirty="0">
              <a:latin typeface="Trebuchet MS" panose="020B0603020202020204" pitchFamily="34" charset="0"/>
            </a:endParaRPr>
          </a:p>
          <a:p>
            <a:pPr marL="171450" indent="-171450">
              <a:buFont typeface="Arial" panose="020B0604020202020204" pitchFamily="34" charset="0"/>
              <a:buChar char="•"/>
            </a:pPr>
            <a:r>
              <a:rPr lang="en-GB" sz="1200" b="0" kern="1200" dirty="0">
                <a:solidFill>
                  <a:schemeClr val="tx1"/>
                </a:solidFill>
                <a:latin typeface="Trebuchet MS" panose="020B0603020202020204" pitchFamily="34" charset="0"/>
                <a:ea typeface="+mn-ea"/>
                <a:cs typeface="+mn-cs"/>
              </a:rPr>
              <a:t>Thanks for giving us an hour of your time, we appreciate how busy you are and if we can give you some time back after this discussion, we certainly will!</a:t>
            </a:r>
          </a:p>
          <a:p>
            <a:pPr marL="171450" indent="-171450">
              <a:buFont typeface="Arial" panose="020B0604020202020204" pitchFamily="34" charset="0"/>
              <a:buChar char="•"/>
            </a:pPr>
            <a:r>
              <a:rPr lang="en-GB" sz="1200" b="0" kern="1200" dirty="0">
                <a:solidFill>
                  <a:schemeClr val="tx1"/>
                </a:solidFill>
                <a:latin typeface="Trebuchet MS" panose="020B0603020202020204" pitchFamily="34" charset="0"/>
                <a:ea typeface="+mn-ea"/>
                <a:cs typeface="+mn-cs"/>
              </a:rPr>
              <a:t>Having been a successful IT partner to many CAPITAL MARKETS firms for a long time, we are now investing a bit more of our time trying to better understand our FINANICIAL SERVICES customers</a:t>
            </a:r>
          </a:p>
          <a:p>
            <a:pPr marL="171450" indent="-171450">
              <a:buFont typeface="Arial" panose="020B0604020202020204" pitchFamily="34" charset="0"/>
              <a:buChar char="•"/>
            </a:pPr>
            <a:r>
              <a:rPr lang="en-GB" sz="1200" b="0" kern="1200" dirty="0">
                <a:solidFill>
                  <a:schemeClr val="tx1"/>
                </a:solidFill>
                <a:latin typeface="Trebuchet MS" panose="020B0603020202020204" pitchFamily="34" charset="0"/>
                <a:ea typeface="+mn-ea"/>
                <a:cs typeface="+mn-cs"/>
              </a:rPr>
              <a:t>So, with that in mind, we’d like to share what, based on our research we think is really going on in your world and the specific challenges you face to maintain and grow your businesses.  We’ll talk about the pressures and challenges you face and of course what we think IT needs to deliver for you. </a:t>
            </a:r>
          </a:p>
          <a:p>
            <a:pPr marL="171450" indent="-171450">
              <a:buFont typeface="Arial" panose="020B0604020202020204" pitchFamily="34" charset="0"/>
              <a:buChar char="•"/>
            </a:pPr>
            <a:r>
              <a:rPr lang="en-GB" sz="1200" b="0" kern="1200" dirty="0">
                <a:solidFill>
                  <a:schemeClr val="tx1"/>
                </a:solidFill>
                <a:latin typeface="Trebuchet MS" panose="020B0603020202020204" pitchFamily="34" charset="0"/>
                <a:ea typeface="+mn-ea"/>
                <a:cs typeface="+mn-cs"/>
              </a:rPr>
              <a:t>We’re not FS experts so there might be a few holes and a few things might be a bit out of date;  Similarly we don’t have time to go into any potential solutions in any technical detail, but we will be happy to cover any of that offline after today</a:t>
            </a:r>
          </a:p>
          <a:p>
            <a:pPr marL="171450" indent="-171450">
              <a:buFont typeface="Arial" panose="020B0604020202020204" pitchFamily="34" charset="0"/>
              <a:buChar char="•"/>
            </a:pPr>
            <a:r>
              <a:rPr lang="en-GB" sz="1200" b="1" kern="1200" dirty="0">
                <a:solidFill>
                  <a:schemeClr val="tx1"/>
                </a:solidFill>
                <a:latin typeface="Trebuchet MS" panose="020B0603020202020204" pitchFamily="34" charset="0"/>
                <a:ea typeface="+mn-ea"/>
                <a:cs typeface="+mn-cs"/>
              </a:rPr>
              <a:t>Our desired outcome</a:t>
            </a:r>
            <a:r>
              <a:rPr lang="en-GB" sz="1200" b="0" kern="1200" dirty="0">
                <a:solidFill>
                  <a:schemeClr val="tx1"/>
                </a:solidFill>
                <a:latin typeface="Trebuchet MS" panose="020B0603020202020204" pitchFamily="34" charset="0"/>
                <a:ea typeface="+mn-ea"/>
                <a:cs typeface="+mn-cs"/>
              </a:rPr>
              <a:t> is simply to  - share our research with you;  </a:t>
            </a:r>
            <a:r>
              <a:rPr lang="en-GB" dirty="0">
                <a:latin typeface="Trebuchet MS" panose="020B0603020202020204" pitchFamily="34" charset="0"/>
              </a:rPr>
              <a:t>explore </a:t>
            </a:r>
            <a:r>
              <a:rPr lang="en-GB" sz="1200" b="0" kern="1200" dirty="0">
                <a:solidFill>
                  <a:schemeClr val="tx1"/>
                </a:solidFill>
                <a:latin typeface="Trebuchet MS" panose="020B0603020202020204" pitchFamily="34" charset="0"/>
                <a:ea typeface="+mn-ea"/>
                <a:cs typeface="+mn-cs"/>
              </a:rPr>
              <a:t>those aspects that resonate with your firm and potentially take away some areas for further discussion.  </a:t>
            </a:r>
          </a:p>
          <a:p>
            <a:pPr marL="171450" indent="-171450">
              <a:buFont typeface="Arial" panose="020B0604020202020204" pitchFamily="34" charset="0"/>
              <a:buChar char="•"/>
            </a:pPr>
            <a:r>
              <a:rPr lang="en-GB" sz="1200" b="0" kern="1200" dirty="0">
                <a:solidFill>
                  <a:schemeClr val="tx1"/>
                </a:solidFill>
                <a:latin typeface="Trebuchet MS" panose="020B0603020202020204" pitchFamily="34" charset="0"/>
                <a:ea typeface="+mn-ea"/>
                <a:cs typeface="+mn-cs"/>
              </a:rPr>
              <a:t>As we are keen to keep improving, we’d ask you to be really open and provide us with constructive feedback so that we can provide a better service to you and our other CAPITAL MARKETS customers.</a:t>
            </a:r>
          </a:p>
          <a:p>
            <a:pPr marL="171450" indent="-171450">
              <a:buFont typeface="Arial" panose="020B0604020202020204" pitchFamily="34" charset="0"/>
              <a:buChar char="•"/>
            </a:pPr>
            <a:endParaRPr lang="en-GB" sz="1200" b="0" kern="1200" dirty="0">
              <a:solidFill>
                <a:schemeClr val="tx1"/>
              </a:solidFill>
              <a:latin typeface="Trebuchet MS" panose="020B0603020202020204" pitchFamily="34" charset="0"/>
              <a:ea typeface="+mn-ea"/>
              <a:cs typeface="+mn-cs"/>
            </a:endParaRPr>
          </a:p>
          <a:p>
            <a:pPr marL="171450" indent="-171450">
              <a:buFont typeface="Arial" panose="020B0604020202020204" pitchFamily="34" charset="0"/>
              <a:buChar char="•"/>
            </a:pPr>
            <a:endParaRPr lang="en-GB" sz="1200" b="0" kern="1200" dirty="0">
              <a:solidFill>
                <a:schemeClr val="tx1"/>
              </a:solidFill>
              <a:latin typeface="Trebuchet MS" panose="020B0603020202020204" pitchFamily="34" charset="0"/>
              <a:ea typeface="+mn-ea"/>
              <a:cs typeface="+mn-cs"/>
            </a:endParaRPr>
          </a:p>
          <a:p>
            <a:pPr marL="171450" indent="-171450">
              <a:buFont typeface="Arial" panose="020B0604020202020204" pitchFamily="34" charset="0"/>
              <a:buChar char="•"/>
            </a:pPr>
            <a:r>
              <a:rPr lang="en-GB" sz="1200" b="0" kern="1200" dirty="0">
                <a:solidFill>
                  <a:schemeClr val="tx1"/>
                </a:solidFill>
                <a:latin typeface="Trebuchet MS" panose="020B0603020202020204" pitchFamily="34" charset="0"/>
                <a:ea typeface="+mn-ea"/>
                <a:cs typeface="+mn-cs"/>
              </a:rPr>
              <a:t>WHAT WE WILL TALK ABOUT:</a:t>
            </a:r>
          </a:p>
          <a:p>
            <a:pPr marL="685800" lvl="1" indent="-228600">
              <a:buFont typeface="+mj-lt"/>
              <a:buAutoNum type="arabicPeriod"/>
            </a:pPr>
            <a:r>
              <a:rPr lang="en-GB" sz="1200" b="0" kern="1200" dirty="0">
                <a:solidFill>
                  <a:schemeClr val="tx1"/>
                </a:solidFill>
                <a:latin typeface="Trebuchet MS" panose="020B0603020202020204" pitchFamily="34" charset="0"/>
                <a:ea typeface="+mn-ea"/>
                <a:cs typeface="+mn-cs"/>
              </a:rPr>
              <a:t>The macro stuff / the mega trends and big changes we have seen in FS </a:t>
            </a:r>
            <a:r>
              <a:rPr lang="en-GB" sz="1200" b="0" kern="1200" dirty="0" err="1">
                <a:solidFill>
                  <a:schemeClr val="tx1"/>
                </a:solidFill>
                <a:latin typeface="Trebuchet MS" panose="020B0603020202020204" pitchFamily="34" charset="0"/>
                <a:ea typeface="+mn-ea"/>
                <a:cs typeface="+mn-cs"/>
              </a:rPr>
              <a:t>esp</a:t>
            </a:r>
            <a:r>
              <a:rPr lang="en-GB" sz="1200" b="0" kern="1200" dirty="0">
                <a:solidFill>
                  <a:schemeClr val="tx1"/>
                </a:solidFill>
                <a:latin typeface="Trebuchet MS" panose="020B0603020202020204" pitchFamily="34" charset="0"/>
                <a:ea typeface="+mn-ea"/>
                <a:cs typeface="+mn-cs"/>
              </a:rPr>
              <a:t> since 2008</a:t>
            </a:r>
          </a:p>
          <a:p>
            <a:pPr marL="685800" lvl="1" indent="-228600">
              <a:buFont typeface="+mj-lt"/>
              <a:buAutoNum type="arabicPeriod"/>
            </a:pPr>
            <a:r>
              <a:rPr lang="en-GB" sz="1200" b="0" kern="1200" dirty="0">
                <a:solidFill>
                  <a:schemeClr val="tx1"/>
                </a:solidFill>
                <a:latin typeface="Trebuchet MS" panose="020B0603020202020204" pitchFamily="34" charset="0"/>
                <a:ea typeface="+mn-ea"/>
                <a:cs typeface="+mn-cs"/>
              </a:rPr>
              <a:t>How that has created more localised political drivers and trends in banking &amp; finance</a:t>
            </a:r>
          </a:p>
          <a:p>
            <a:pPr marL="685800" lvl="1" indent="-228600">
              <a:buFont typeface="+mj-lt"/>
              <a:buAutoNum type="arabicPeriod"/>
            </a:pPr>
            <a:r>
              <a:rPr lang="en-GB" sz="1200" b="0" kern="1200" dirty="0">
                <a:solidFill>
                  <a:schemeClr val="tx1"/>
                </a:solidFill>
                <a:latin typeface="Trebuchet MS" panose="020B0603020202020204" pitchFamily="34" charset="0"/>
                <a:ea typeface="+mn-ea"/>
                <a:cs typeface="+mn-cs"/>
              </a:rPr>
              <a:t>How these things are shaping transformation  - What is happening and why</a:t>
            </a:r>
          </a:p>
          <a:p>
            <a:pPr marL="685800" lvl="1" indent="-228600">
              <a:buFont typeface="+mj-lt"/>
              <a:buAutoNum type="arabicPeriod"/>
            </a:pPr>
            <a:r>
              <a:rPr lang="en-GB" sz="1200" b="0" kern="1200" dirty="0">
                <a:solidFill>
                  <a:schemeClr val="tx1"/>
                </a:solidFill>
                <a:latin typeface="Trebuchet MS" panose="020B0603020202020204" pitchFamily="34" charset="0"/>
                <a:ea typeface="+mn-ea"/>
                <a:cs typeface="+mn-cs"/>
              </a:rPr>
              <a:t>And of course how investment in technology is helping and changing </a:t>
            </a:r>
          </a:p>
        </p:txBody>
      </p:sp>
      <p:sp>
        <p:nvSpPr>
          <p:cNvPr id="4" name="Slide Number Placeholder 3"/>
          <p:cNvSpPr>
            <a:spLocks noGrp="1"/>
          </p:cNvSpPr>
          <p:nvPr>
            <p:ph type="sldNum" sz="quarter" idx="5"/>
          </p:nvPr>
        </p:nvSpPr>
        <p:spPr/>
        <p:txBody>
          <a:bodyPr/>
          <a:lstStyle/>
          <a:p>
            <a:fld id="{544500A2-1A37-41CA-951B-2751FAF85F10}" type="slidenum">
              <a:rPr lang="en-GB" smtClean="0"/>
              <a:t>1</a:t>
            </a:fld>
            <a:endParaRPr lang="en-GB"/>
          </a:p>
        </p:txBody>
      </p:sp>
    </p:spTree>
    <p:extLst>
      <p:ext uri="{BB962C8B-B14F-4D97-AF65-F5344CB8AC3E}">
        <p14:creationId xmlns:p14="http://schemas.microsoft.com/office/powerpoint/2010/main" val="2353964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a:p>
        </p:txBody>
      </p:sp>
      <p:sp>
        <p:nvSpPr>
          <p:cNvPr id="4" name="Slide Number Placeholder 3"/>
          <p:cNvSpPr>
            <a:spLocks noGrp="1"/>
          </p:cNvSpPr>
          <p:nvPr>
            <p:ph type="sldNum" sz="quarter" idx="5"/>
          </p:nvPr>
        </p:nvSpPr>
        <p:spPr/>
        <p:txBody>
          <a:bodyPr/>
          <a:lstStyle/>
          <a:p>
            <a:fld id="{544500A2-1A37-41CA-951B-2751FAF85F10}" type="slidenum">
              <a:rPr lang="en-GB" smtClean="0"/>
              <a:t>10</a:t>
            </a:fld>
            <a:endParaRPr lang="en-GB"/>
          </a:p>
        </p:txBody>
      </p:sp>
    </p:spTree>
    <p:extLst>
      <p:ext uri="{BB962C8B-B14F-4D97-AF65-F5344CB8AC3E}">
        <p14:creationId xmlns:p14="http://schemas.microsoft.com/office/powerpoint/2010/main" val="3271870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84138"/>
            <a:ext cx="2725738" cy="1533525"/>
          </a:xfrm>
        </p:spPr>
      </p:sp>
      <p:sp>
        <p:nvSpPr>
          <p:cNvPr id="3" name="Notes Placeholder 2"/>
          <p:cNvSpPr>
            <a:spLocks noGrp="1"/>
          </p:cNvSpPr>
          <p:nvPr>
            <p:ph type="body" idx="1"/>
          </p:nvPr>
        </p:nvSpPr>
        <p:spPr>
          <a:xfrm>
            <a:off x="153102" y="1615519"/>
            <a:ext cx="6514443" cy="8312706"/>
          </a:xfrm>
        </p:spPr>
        <p:txBody>
          <a:bodyPr/>
          <a:lstStyle/>
          <a:p>
            <a:r>
              <a:rPr lang="en-GB" sz="1600" b="1" i="1" dirty="0">
                <a:latin typeface="Trebuchet MS" panose="020B0603020202020204" pitchFamily="34" charset="0"/>
              </a:rPr>
              <a:t>Conversation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Trebuchet MS" panose="020B0603020202020204" pitchFamily="34" charset="0"/>
            </a:endParaRPr>
          </a:p>
          <a:p>
            <a:r>
              <a:rPr lang="en-GB" sz="1600" b="0" i="0" dirty="0">
                <a:latin typeface="Trebuchet MS" panose="020B0603020202020204" pitchFamily="34" charset="0"/>
              </a:rPr>
              <a:t>These are points for discussion</a:t>
            </a:r>
          </a:p>
          <a:p>
            <a:pPr marL="171450" indent="-171450">
              <a:buFont typeface="Arial" panose="020B0604020202020204" pitchFamily="34" charset="0"/>
              <a:buChar char="•"/>
            </a:pPr>
            <a:r>
              <a:rPr lang="en-GB" sz="1600" b="0" i="0" dirty="0">
                <a:latin typeface="Trebuchet MS" panose="020B0603020202020204" pitchFamily="34" charset="0"/>
              </a:rPr>
              <a:t>D</a:t>
            </a:r>
            <a:r>
              <a:rPr lang="en-GB" sz="1600" dirty="0">
                <a:latin typeface="Trebuchet MS" panose="020B0603020202020204" pitchFamily="34" charset="0"/>
              </a:rPr>
              <a:t>o these subjects or drivers resonate with your customer? </a:t>
            </a:r>
          </a:p>
          <a:p>
            <a:pPr marL="171450" indent="-171450">
              <a:buFont typeface="Arial" panose="020B0604020202020204" pitchFamily="34" charset="0"/>
              <a:buChar char="•"/>
            </a:pPr>
            <a:r>
              <a:rPr lang="en-GB" sz="1600" dirty="0">
                <a:latin typeface="Trebuchet MS" panose="020B0603020202020204" pitchFamily="34" charset="0"/>
              </a:rPr>
              <a:t>To what extent?</a:t>
            </a:r>
          </a:p>
          <a:p>
            <a:pPr fontAlgn="base"/>
            <a:endParaRPr lang="en-GB" sz="1500" dirty="0">
              <a:latin typeface="Trebuchet MS" panose="020B0603020202020204" pitchFamily="34" charset="0"/>
            </a:endParaRPr>
          </a:p>
          <a:p>
            <a:pPr fontAlgn="base"/>
            <a:endParaRPr lang="en-GB" sz="1500" dirty="0">
              <a:latin typeface="Trebuchet MS" panose="020B0603020202020204" pitchFamily="34" charset="0"/>
            </a:endParaRPr>
          </a:p>
          <a:p>
            <a:pPr fontAlgn="base"/>
            <a:r>
              <a:rPr lang="en-GB" sz="1500" dirty="0">
                <a:latin typeface="Trebuchet MS" panose="020B0603020202020204" pitchFamily="34" charset="0"/>
              </a:rPr>
              <a:t>Technological innovation, regulatory reforms and the increasing digitalisation of people’s daily lives are reshaping the financial services landscape. </a:t>
            </a:r>
          </a:p>
          <a:p>
            <a:pPr fontAlgn="base"/>
            <a:endParaRPr lang="en-GB" sz="1500" dirty="0">
              <a:latin typeface="Trebuchet MS" panose="020B0603020202020204" pitchFamily="34" charset="0"/>
            </a:endParaRPr>
          </a:p>
          <a:p>
            <a:pPr marL="285750" indent="-285750" fontAlgn="base">
              <a:buFont typeface="Arial" panose="020B0604020202020204" pitchFamily="34" charset="0"/>
              <a:buChar char="•"/>
            </a:pPr>
            <a:r>
              <a:rPr lang="en-GB" sz="1500" dirty="0">
                <a:latin typeface="Trebuchet MS" panose="020B0603020202020204" pitchFamily="34" charset="0"/>
              </a:rPr>
              <a:t>Technology such as cloud, mobile, contactless payments, mobile wallets, cryptocurrencies such as Bitcoin, blockchain and artificial intelligence are driving digitisation</a:t>
            </a:r>
          </a:p>
          <a:p>
            <a:pPr marL="285750" indent="-285750" fontAlgn="base">
              <a:buFont typeface="Arial" panose="020B0604020202020204" pitchFamily="34" charset="0"/>
              <a:buChar char="•"/>
            </a:pPr>
            <a:endParaRPr lang="en-GB" sz="1500" dirty="0">
              <a:latin typeface="Trebuchet MS" panose="020B0603020202020204" pitchFamily="34" charset="0"/>
            </a:endParaRPr>
          </a:p>
          <a:p>
            <a:pPr marL="285750" indent="-285750" fontAlgn="base">
              <a:buFont typeface="Arial" panose="020B0604020202020204" pitchFamily="34" charset="0"/>
              <a:buChar char="•"/>
            </a:pPr>
            <a:r>
              <a:rPr lang="en-GB" sz="1500" dirty="0">
                <a:latin typeface="Trebuchet MS" panose="020B0603020202020204" pitchFamily="34" charset="0"/>
              </a:rPr>
              <a:t>Regulation such as Open Banking which is </a:t>
            </a:r>
            <a:r>
              <a:rPr lang="en-GB" sz="1600" b="0" dirty="0">
                <a:latin typeface="Trebuchet MS" panose="020B0603020202020204" pitchFamily="34" charset="0"/>
              </a:rPr>
              <a:t>opening-up of the banking system to new competitors</a:t>
            </a:r>
          </a:p>
          <a:p>
            <a:pPr marL="285750" indent="-285750" fontAlgn="base">
              <a:buFont typeface="Arial" panose="020B0604020202020204" pitchFamily="34" charset="0"/>
              <a:buChar char="•"/>
            </a:pPr>
            <a:endParaRPr lang="en-GB" sz="1600" b="0" dirty="0">
              <a:latin typeface="Trebuchet MS" panose="020B0603020202020204" pitchFamily="34" charset="0"/>
            </a:endParaRPr>
          </a:p>
          <a:p>
            <a:pPr marL="285750" indent="-285750" fontAlgn="base">
              <a:buFont typeface="Arial" panose="020B0604020202020204" pitchFamily="34" charset="0"/>
              <a:buChar char="•"/>
            </a:pPr>
            <a:r>
              <a:rPr lang="en-GB" sz="1600" b="0" dirty="0">
                <a:latin typeface="Trebuchet MS" panose="020B0603020202020204" pitchFamily="34" charset="0"/>
              </a:rPr>
              <a:t>Mobile adoption, social media and E-commerce growth are changing consumers perceptions, expectations and behaviour</a:t>
            </a:r>
          </a:p>
          <a:p>
            <a:pPr fontAlgn="base"/>
            <a:endParaRPr lang="en-GB" sz="1600" b="0" dirty="0">
              <a:latin typeface="Trebuchet MS" panose="020B0603020202020204" pitchFamily="34" charset="0"/>
            </a:endParaRPr>
          </a:p>
          <a:p>
            <a:pPr fontAlgn="base"/>
            <a:r>
              <a:rPr lang="en-GB" sz="1500" dirty="0">
                <a:latin typeface="Trebuchet MS" panose="020B0603020202020204" pitchFamily="34" charset="0"/>
              </a:rPr>
              <a:t>New players have entered the market which includes; BIG Tech like Google, Alibaba and WePay and </a:t>
            </a:r>
            <a:r>
              <a:rPr lang="en-GB" sz="1500" dirty="0" err="1">
                <a:latin typeface="Trebuchet MS" panose="020B0603020202020204" pitchFamily="34" charset="0"/>
              </a:rPr>
              <a:t>Neobanks</a:t>
            </a:r>
            <a:r>
              <a:rPr lang="en-GB" sz="1500" dirty="0">
                <a:latin typeface="Trebuchet MS" panose="020B0603020202020204" pitchFamily="34" charset="0"/>
              </a:rPr>
              <a:t> like Starling, </a:t>
            </a:r>
            <a:r>
              <a:rPr lang="en-GB" sz="1500" dirty="0" err="1">
                <a:latin typeface="Trebuchet MS" panose="020B0603020202020204" pitchFamily="34" charset="0"/>
              </a:rPr>
              <a:t>Monzo</a:t>
            </a:r>
            <a:r>
              <a:rPr lang="en-GB" sz="1500" dirty="0">
                <a:latin typeface="Trebuchet MS" panose="020B0603020202020204" pitchFamily="34" charset="0"/>
              </a:rPr>
              <a:t> &amp; </a:t>
            </a:r>
            <a:r>
              <a:rPr lang="en-GB" sz="1500" dirty="0" err="1">
                <a:latin typeface="Trebuchet MS" panose="020B0603020202020204" pitchFamily="34" charset="0"/>
              </a:rPr>
              <a:t>revolut</a:t>
            </a:r>
            <a:r>
              <a:rPr lang="en-GB" sz="1500" dirty="0">
                <a:latin typeface="Trebuchet MS" panose="020B0603020202020204" pitchFamily="34" charset="0"/>
              </a:rPr>
              <a:t>. </a:t>
            </a:r>
          </a:p>
          <a:p>
            <a:pPr fontAlgn="base"/>
            <a:endParaRPr lang="en-GB" sz="1500" dirty="0">
              <a:latin typeface="Trebuchet MS" panose="020B0603020202020204" pitchFamily="34" charset="0"/>
            </a:endParaRPr>
          </a:p>
          <a:p>
            <a:pPr fontAlgn="base"/>
            <a:endParaRPr lang="en-GB" sz="1500" dirty="0">
              <a:latin typeface="Trebuchet MS" panose="020B0603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500" dirty="0">
                <a:latin typeface="Trebuchet MS" panose="020B0603020202020204" pitchFamily="34" charset="0"/>
              </a:rPr>
              <a:t>The COVID-19 pandemic has created a cross-generational shift to digital channels  - online banking, mobile banking, digital payments, mobile wallets. </a:t>
            </a:r>
            <a:r>
              <a:rPr lang="en-GB" sz="1600" b="0" dirty="0">
                <a:latin typeface="Trebuchet MS" panose="020B0603020202020204" pitchFamily="34" charset="0"/>
              </a:rPr>
              <a:t>“THREE YEARS of digital transformation in MONTHS!)</a:t>
            </a:r>
          </a:p>
          <a:p>
            <a:pPr fontAlgn="base"/>
            <a:endParaRPr lang="en-GB" sz="1500" dirty="0">
              <a:latin typeface="Trebuchet MS" panose="020B0603020202020204" pitchFamily="34" charset="0"/>
            </a:endParaRPr>
          </a:p>
          <a:p>
            <a:pPr fontAlgn="base"/>
            <a:endParaRPr lang="en-GB" sz="1500" dirty="0">
              <a:latin typeface="Trebuchet MS" panose="020B0603020202020204" pitchFamily="34" charset="0"/>
            </a:endParaRPr>
          </a:p>
          <a:p>
            <a:pPr fontAlgn="base"/>
            <a:r>
              <a:rPr lang="en-GB" sz="1500" dirty="0">
                <a:latin typeface="Trebuchet MS" panose="020B0603020202020204" pitchFamily="34" charset="0"/>
              </a:rPr>
              <a:t>It has also created a financial crisis that will impact net interest margins and increase credit losses.</a:t>
            </a:r>
          </a:p>
          <a:p>
            <a:pPr fontAlgn="base"/>
            <a:endParaRPr lang="en-GB" sz="1500" dirty="0">
              <a:latin typeface="Trebuchet MS" panose="020B0603020202020204" pitchFamily="34" charset="0"/>
            </a:endParaRPr>
          </a:p>
          <a:p>
            <a:pPr fontAlgn="base"/>
            <a:r>
              <a:rPr lang="en-GB" sz="1500" dirty="0">
                <a:latin typeface="Trebuchet MS" panose="020B0603020202020204" pitchFamily="34" charset="0"/>
              </a:rPr>
              <a:t>The industry is rapidly transforming towards a digital financial ecosystem</a:t>
            </a:r>
          </a:p>
          <a:p>
            <a:pPr fontAlgn="base"/>
            <a:endParaRPr lang="en-GB" sz="1500" dirty="0">
              <a:latin typeface="Trebuchet MS" panose="020B0603020202020204" pitchFamily="34" charset="0"/>
            </a:endParaRPr>
          </a:p>
          <a:p>
            <a:pPr marL="285750" indent="-285750">
              <a:buFont typeface="Arial" panose="020B0604020202020204" pitchFamily="34" charset="0"/>
              <a:buChar char="•"/>
            </a:pPr>
            <a:r>
              <a:rPr lang="en-GB" sz="1400" b="0" dirty="0">
                <a:latin typeface="Trebuchet MS" panose="020B0603020202020204" pitchFamily="34" charset="0"/>
              </a:rPr>
              <a:t>Banks are transforming / having to transform to a digital financial ecosystem</a:t>
            </a:r>
          </a:p>
          <a:p>
            <a:pPr marL="285750" indent="-285750">
              <a:buFont typeface="Arial" panose="020B0604020202020204" pitchFamily="34" charset="0"/>
              <a:buChar char="•"/>
            </a:pPr>
            <a:endParaRPr lang="en-GB" sz="1400" b="0" dirty="0">
              <a:latin typeface="Trebuchet MS" panose="020B0603020202020204" pitchFamily="34" charset="0"/>
            </a:endParaRPr>
          </a:p>
          <a:p>
            <a:pPr marL="285750" indent="-285750">
              <a:buFont typeface="Arial" panose="020B0604020202020204" pitchFamily="34" charset="0"/>
              <a:buChar char="•"/>
            </a:pPr>
            <a:r>
              <a:rPr lang="en-GB" sz="1400" dirty="0">
                <a:latin typeface="Trebuchet MS" panose="020B0603020202020204" pitchFamily="34" charset="0"/>
              </a:rPr>
              <a:t>Widespread adoption of digital is leading towards to mobile-first banking and improving efficiency despite huge issues of legacy IT</a:t>
            </a:r>
          </a:p>
          <a:p>
            <a:endParaRPr lang="en-GB" sz="1400" b="0" dirty="0">
              <a:latin typeface="Trebuchet MS" panose="020B0603020202020204" pitchFamily="34" charset="0"/>
            </a:endParaRPr>
          </a:p>
          <a:p>
            <a:r>
              <a:rPr lang="en-GB" sz="1400" dirty="0">
                <a:latin typeface="Trebuchet MS" panose="020B0603020202020204" pitchFamily="34" charset="0"/>
              </a:rPr>
              <a:t>(Some traditional banks are still running apps on legacy 1970s/80s MF systems!!)</a:t>
            </a:r>
            <a:endParaRPr lang="en-GB" sz="1400" b="0" dirty="0">
              <a:latin typeface="Trebuchet MS" panose="020B0603020202020204" pitchFamily="34" charset="0"/>
            </a:endParaRPr>
          </a:p>
          <a:p>
            <a:endParaRPr lang="en-GB" sz="1400" b="0" dirty="0">
              <a:latin typeface="Trebuchet MS" panose="020B0603020202020204" pitchFamily="34" charset="0"/>
            </a:endParaRPr>
          </a:p>
          <a:p>
            <a:pPr marL="0" indent="0">
              <a:buFont typeface="Arial" panose="020B0604020202020204" pitchFamily="34" charset="0"/>
              <a:buNone/>
            </a:pPr>
            <a:endParaRPr lang="en-GB" sz="1400" b="0" dirty="0">
              <a:latin typeface="Trebuchet MS" panose="020B0603020202020204" pitchFamily="34" charset="0"/>
            </a:endParaRPr>
          </a:p>
          <a:p>
            <a:pPr marL="0" indent="0">
              <a:buFont typeface="Arial" panose="020B0604020202020204" pitchFamily="34" charset="0"/>
              <a:buNone/>
            </a:pPr>
            <a:r>
              <a:rPr lang="en-GB" sz="1400" b="0" dirty="0">
                <a:latin typeface="Trebuchet MS" panose="020B0603020202020204" pitchFamily="34" charset="0"/>
              </a:rPr>
              <a:t>Accelerated by the COVID-19 pandemic, banks needs to move ever faster as the threat of geopolitical tensions, economic headwinds, cybersecurity and </a:t>
            </a:r>
            <a:r>
              <a:rPr lang="en-GB" sz="1400" b="0" dirty="0" err="1">
                <a:latin typeface="Trebuchet MS" panose="020B0603020202020204" pitchFamily="34" charset="0"/>
              </a:rPr>
              <a:t>bigtech</a:t>
            </a:r>
            <a:r>
              <a:rPr lang="en-GB" sz="1400" b="0" dirty="0">
                <a:latin typeface="Trebuchet MS" panose="020B0603020202020204" pitchFamily="34" charset="0"/>
              </a:rPr>
              <a:t>/fintech players could disrupt them at any time.</a:t>
            </a:r>
          </a:p>
          <a:p>
            <a:pPr marL="285750" indent="-285750">
              <a:buFont typeface="Arial" panose="020B0604020202020204" pitchFamily="34" charset="0"/>
              <a:buChar char="•"/>
            </a:pPr>
            <a:endParaRPr lang="en-GB" sz="1400" dirty="0">
              <a:latin typeface="Trebuchet MS" panose="020B0603020202020204" pitchFamily="34" charset="0"/>
            </a:endParaRPr>
          </a:p>
          <a:p>
            <a:endParaRPr lang="en-GB" sz="1400" b="0" dirty="0"/>
          </a:p>
        </p:txBody>
      </p:sp>
      <p:sp>
        <p:nvSpPr>
          <p:cNvPr id="4" name="Slide Number Placeholder 3"/>
          <p:cNvSpPr>
            <a:spLocks noGrp="1"/>
          </p:cNvSpPr>
          <p:nvPr>
            <p:ph type="sldNum" sz="quarter" idx="5"/>
          </p:nvPr>
        </p:nvSpPr>
        <p:spPr/>
        <p:txBody>
          <a:bodyPr/>
          <a:lstStyle/>
          <a:p>
            <a:fld id="{544500A2-1A37-41CA-951B-2751FAF85F10}" type="slidenum">
              <a:rPr lang="en-GB" smtClean="0"/>
              <a:t>2</a:t>
            </a:fld>
            <a:endParaRPr lang="en-GB"/>
          </a:p>
        </p:txBody>
      </p:sp>
    </p:spTree>
    <p:extLst>
      <p:ext uri="{BB962C8B-B14F-4D97-AF65-F5344CB8AC3E}">
        <p14:creationId xmlns:p14="http://schemas.microsoft.com/office/powerpoint/2010/main" val="119555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204788"/>
            <a:ext cx="3967163" cy="2232025"/>
          </a:xfrm>
        </p:spPr>
      </p:sp>
      <p:sp>
        <p:nvSpPr>
          <p:cNvPr id="3" name="Notes Placeholder 2"/>
          <p:cNvSpPr>
            <a:spLocks noGrp="1"/>
          </p:cNvSpPr>
          <p:nvPr>
            <p:ph type="body" idx="1"/>
          </p:nvPr>
        </p:nvSpPr>
        <p:spPr>
          <a:xfrm>
            <a:off x="108701" y="2437398"/>
            <a:ext cx="6451685" cy="7266990"/>
          </a:xfrm>
        </p:spPr>
        <p:txBody>
          <a:bodyPr/>
          <a:lstStyle/>
          <a:p>
            <a:r>
              <a:rPr lang="en-GB" sz="1400" b="1" i="1" dirty="0">
                <a:latin typeface="Trebuchet MS" panose="020B0603020202020204" pitchFamily="34" charset="0"/>
              </a:rPr>
              <a:t>Conversation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Trebuchet MS" panose="020B0603020202020204" pitchFamily="34" charset="0"/>
            </a:endParaRPr>
          </a:p>
          <a:p>
            <a:r>
              <a:rPr lang="en-GB" sz="1400" b="0" i="0" dirty="0">
                <a:latin typeface="Trebuchet MS" panose="020B0603020202020204" pitchFamily="34" charset="0"/>
              </a:rPr>
              <a:t>These are points for discussion</a:t>
            </a:r>
          </a:p>
          <a:p>
            <a:pPr marL="171450" indent="-171450">
              <a:buFont typeface="Arial" panose="020B0604020202020204" pitchFamily="34" charset="0"/>
              <a:buChar char="•"/>
            </a:pPr>
            <a:r>
              <a:rPr lang="en-GB" sz="1400" b="0" i="0" dirty="0">
                <a:latin typeface="Trebuchet MS" panose="020B0603020202020204" pitchFamily="34" charset="0"/>
              </a:rPr>
              <a:t>D</a:t>
            </a:r>
            <a:r>
              <a:rPr lang="en-GB" sz="1400" dirty="0">
                <a:latin typeface="Trebuchet MS" panose="020B0603020202020204" pitchFamily="34" charset="0"/>
              </a:rPr>
              <a:t>o these subjects or drivers resonate with your customer? </a:t>
            </a:r>
          </a:p>
          <a:p>
            <a:pPr marL="171450" indent="-171450">
              <a:buFont typeface="Arial" panose="020B0604020202020204" pitchFamily="34" charset="0"/>
              <a:buChar char="•"/>
            </a:pPr>
            <a:r>
              <a:rPr lang="en-GB" sz="1400" dirty="0">
                <a:latin typeface="Trebuchet MS" panose="020B0603020202020204" pitchFamily="34" charset="0"/>
              </a:rPr>
              <a:t>To what extent?</a:t>
            </a:r>
          </a:p>
          <a:p>
            <a:endParaRPr lang="en-GB" sz="1300" dirty="0">
              <a:latin typeface="Trebuchet MS" panose="020B0603020202020204" pitchFamily="34" charset="0"/>
            </a:endParaRPr>
          </a:p>
          <a:p>
            <a:endParaRPr lang="en-GB" sz="1300"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1" dirty="0">
                <a:latin typeface="Trebuchet MS" panose="020B0603020202020204" pitchFamily="34" charset="0"/>
              </a:rPr>
              <a:t>Background reading on slide content for context.</a:t>
            </a:r>
          </a:p>
          <a:p>
            <a:endParaRPr lang="en-GB" sz="1300" dirty="0">
              <a:latin typeface="Trebuchet MS" panose="020B0603020202020204" pitchFamily="34" charset="0"/>
            </a:endParaRPr>
          </a:p>
          <a:p>
            <a:r>
              <a:rPr lang="en-GB" sz="1300" dirty="0">
                <a:latin typeface="Trebuchet MS" panose="020B0603020202020204" pitchFamily="34" charset="0"/>
              </a:rPr>
              <a:t>Given the challenges we see, we believe that firms in the industry are under pressure and therefore many of them are on their own journeys towards a digital financial ecosystem. According to </a:t>
            </a:r>
            <a:r>
              <a:rPr lang="en-GB" sz="2000" dirty="0">
                <a:solidFill>
                  <a:srgbClr val="1E8BEB"/>
                </a:solidFill>
                <a:latin typeface="Trebuchet MS" panose="020B0603020202020204" pitchFamily="34" charset="0"/>
              </a:rPr>
              <a:t>The Economist Intelligence Unit in March 2020, 45% of respondents said their strategic response to the COVID crisis was to build a “true digital ecosystem.”</a:t>
            </a:r>
            <a:r>
              <a:rPr lang="en-GB" sz="1300" dirty="0">
                <a:latin typeface="Trebuchet MS" panose="020B0603020202020204" pitchFamily="34" charset="0"/>
              </a:rPr>
              <a:t> </a:t>
            </a:r>
            <a:endParaRPr lang="en-GB" sz="1300" b="1" dirty="0">
              <a:latin typeface="Trebuchet MS" panose="020B0603020202020204" pitchFamily="34" charset="0"/>
            </a:endParaRPr>
          </a:p>
          <a:p>
            <a:endParaRPr lang="en-GB" sz="1300" b="1" dirty="0">
              <a:latin typeface="Trebuchet MS" panose="020B0603020202020204" pitchFamily="34" charset="0"/>
            </a:endParaRPr>
          </a:p>
          <a:p>
            <a:r>
              <a:rPr lang="en-GB" sz="1300" dirty="0">
                <a:latin typeface="Trebuchet MS" panose="020B0603020202020204" pitchFamily="34" charset="0"/>
              </a:rPr>
              <a:t>Some are “born digital” disrupters who respond quickly and innovate but may have less credibility and some are well established traditional firms, who may have credibility but legacy processes and far less agility.</a:t>
            </a:r>
          </a:p>
          <a:p>
            <a:endParaRPr lang="en-GB" sz="1300" dirty="0">
              <a:latin typeface="Trebuchet MS" panose="020B0603020202020204" pitchFamily="34" charset="0"/>
            </a:endParaRPr>
          </a:p>
          <a:p>
            <a:endParaRPr lang="en-GB" sz="1300" b="0" dirty="0">
              <a:latin typeface="Trebuchet MS" panose="020B0603020202020204" pitchFamily="34" charset="0"/>
            </a:endParaRPr>
          </a:p>
          <a:p>
            <a:r>
              <a:rPr lang="en-GB" sz="1300" b="0" dirty="0">
                <a:latin typeface="Trebuchet MS" panose="020B0603020202020204" pitchFamily="34" charset="0"/>
              </a:rPr>
              <a:t>Before we consider any potential IT solutions, let’s just take a moment to walk through what we think the </a:t>
            </a:r>
            <a:r>
              <a:rPr lang="en-GB" sz="1300" b="1" dirty="0">
                <a:latin typeface="Trebuchet MS" panose="020B0603020202020204" pitchFamily="34" charset="0"/>
              </a:rPr>
              <a:t>key pressures on Capital Markets Financial Services firms </a:t>
            </a:r>
            <a:r>
              <a:rPr lang="en-GB" sz="1300" b="0" dirty="0">
                <a:latin typeface="Trebuchet MS" panose="020B0603020202020204" pitchFamily="34" charset="0"/>
              </a:rPr>
              <a:t>are</a:t>
            </a:r>
          </a:p>
          <a:p>
            <a:endParaRPr lang="en-GB" sz="1300" dirty="0">
              <a:latin typeface="Trebuchet MS" panose="020B0603020202020204" pitchFamily="34" charset="0"/>
            </a:endParaRPr>
          </a:p>
          <a:p>
            <a:pPr marL="0" indent="0">
              <a:buNone/>
            </a:pPr>
            <a:r>
              <a:rPr lang="en-GB" sz="1300" b="1" dirty="0">
                <a:latin typeface="Trebuchet MS" panose="020B0603020202020204" pitchFamily="34" charset="0"/>
              </a:rPr>
              <a:t>1. </a:t>
            </a:r>
            <a:r>
              <a:rPr lang="en-GB" sz="1300" b="1" dirty="0" err="1">
                <a:latin typeface="Trebuchet MS" panose="020B0603020202020204" pitchFamily="34" charset="0"/>
              </a:rPr>
              <a:t>Commodisation</a:t>
            </a:r>
            <a:r>
              <a:rPr lang="en-GB" sz="1300" b="1" dirty="0">
                <a:latin typeface="Trebuchet MS" panose="020B0603020202020204" pitchFamily="34" charset="0"/>
              </a:rPr>
              <a:t>:</a:t>
            </a:r>
            <a:r>
              <a:rPr lang="en-GB" sz="1300" dirty="0">
                <a:latin typeface="Trebuchet MS" panose="020B0603020202020204" pitchFamily="34" charset="0"/>
              </a:rPr>
              <a:t> The move of many products to liquidity exchange trading have squeezed margins, especially as complex, high margin products fell out of favour and proprietary trading diminished. Players are seeking differentiation to attract customers and find attractive opportunities.</a:t>
            </a:r>
          </a:p>
          <a:p>
            <a:endParaRPr lang="en-GB" sz="1300" dirty="0">
              <a:latin typeface="Trebuchet MS" panose="020B0603020202020204" pitchFamily="34" charset="0"/>
            </a:endParaRPr>
          </a:p>
          <a:p>
            <a:r>
              <a:rPr lang="en-GB" sz="1300" b="1" dirty="0">
                <a:latin typeface="Trebuchet MS" panose="020B0603020202020204" pitchFamily="34" charset="0"/>
              </a:rPr>
              <a:t>2. Compliance: </a:t>
            </a:r>
            <a:r>
              <a:rPr lang="en-GB" sz="1300" b="0" dirty="0">
                <a:latin typeface="Trebuchet MS" panose="020B0603020202020204" pitchFamily="34" charset="0"/>
              </a:rPr>
              <a:t>The 2008 financial crisis challenged the trust previously placed in banks. Following 2008 there was much new regulation focused on capital adequacy to avoid future bailouts.  As a consequence, aggregate costs for major investment banks were 25% higher in 2014 than they were in 2005. </a:t>
            </a:r>
          </a:p>
          <a:p>
            <a:endParaRPr lang="en-GB" sz="1300" b="0" dirty="0">
              <a:latin typeface="Trebuchet MS" panose="020B0603020202020204" pitchFamily="34" charset="0"/>
            </a:endParaRPr>
          </a:p>
          <a:p>
            <a:r>
              <a:rPr lang="en-GB" sz="1300" b="1" dirty="0">
                <a:latin typeface="Trebuchet MS" panose="020B0603020202020204" pitchFamily="34" charset="0"/>
              </a:rPr>
              <a:t>3. Innovation:</a:t>
            </a:r>
            <a:r>
              <a:rPr lang="en-GB" sz="1300" dirty="0">
                <a:latin typeface="Trebuchet MS" panose="020B0603020202020204" pitchFamily="34" charset="0"/>
              </a:rPr>
              <a:t>  Capital Markets have been early adopters of technology such as low-latency and algorithmic trading. New technology will be key to differentiation, this includes AI, big data, automation, analytics, quantum computing and blockchain. The challenge is how do the financial market players harness these technologies and how does regulation keep up. </a:t>
            </a:r>
          </a:p>
          <a:p>
            <a:endParaRPr lang="en-GB" sz="1300" b="0" dirty="0">
              <a:latin typeface="Trebuchet MS" panose="020B0603020202020204" pitchFamily="34" charset="0"/>
            </a:endParaRPr>
          </a:p>
          <a:p>
            <a:r>
              <a:rPr lang="en-GB" sz="1300" b="1" dirty="0">
                <a:latin typeface="Trebuchet MS" panose="020B0603020202020204" pitchFamily="34" charset="0"/>
              </a:rPr>
              <a:t>4. Efficiency </a:t>
            </a:r>
            <a:r>
              <a:rPr lang="en-GB" sz="1300" dirty="0">
                <a:latin typeface="Trebuchet MS" panose="020B0603020202020204" pitchFamily="34" charset="0"/>
              </a:rPr>
              <a:t>–Capital markets are complex with many steps in the value chain leading to increased costs. Many legacy processes and technologies exist, disruptors will seek to reduce friction whilst maintaining trust and compliance.  Resilience of financial markets is critical especially during moments of crisis like COVID-19. </a:t>
            </a:r>
          </a:p>
          <a:p>
            <a:endParaRPr lang="en-GB" sz="1300" dirty="0">
              <a:latin typeface="Trebuchet MS" panose="020B0603020202020204" pitchFamily="34" charset="0"/>
            </a:endParaRPr>
          </a:p>
          <a:p>
            <a:r>
              <a:rPr lang="en-GB" sz="1300" dirty="0">
                <a:latin typeface="Trebuchet MS" panose="020B0603020202020204" pitchFamily="34" charset="0"/>
              </a:rPr>
              <a:t> </a:t>
            </a:r>
            <a:r>
              <a:rPr lang="en-GB" sz="1200" b="1" dirty="0">
                <a:latin typeface="Trebuchet MS" panose="020B0603020202020204" pitchFamily="34" charset="0"/>
              </a:rPr>
              <a:t>5. Profitability </a:t>
            </a:r>
            <a:r>
              <a:rPr lang="en-GB" sz="1200" dirty="0">
                <a:latin typeface="Trebuchet MS" panose="020B0603020202020204" pitchFamily="34" charset="0"/>
              </a:rPr>
              <a:t>– Pre the 2008 financial crisis Investment Banks were achieving 20%+ ROEs, but this is nearer 10% today due to capital requirements, regulatory costs, commoditisation and new players. Market Infrastructure players are seeking scale and revenue diversification to drive growth. </a:t>
            </a:r>
          </a:p>
          <a:p>
            <a:endParaRPr lang="en-GB" sz="1200" b="0" dirty="0">
              <a:latin typeface="Trebuchet MS" panose="020B0603020202020204" pitchFamily="34" charset="0"/>
            </a:endParaRPr>
          </a:p>
          <a:p>
            <a:r>
              <a:rPr lang="en-GB" sz="1200" b="0" dirty="0">
                <a:latin typeface="Trebuchet MS" panose="020B0603020202020204" pitchFamily="34" charset="0"/>
              </a:rPr>
              <a:t>These are the drivers which are transforming the financial services industry.</a:t>
            </a:r>
            <a:endParaRPr lang="en-GB" b="0" dirty="0">
              <a:latin typeface="Trebuchet MS" panose="020B0603020202020204" pitchFamily="34" charset="0"/>
            </a:endParaRPr>
          </a:p>
          <a:p>
            <a:pPr marL="285750" indent="-285750">
              <a:buFont typeface="Arial" panose="020B0604020202020204" pitchFamily="34" charset="0"/>
              <a:buChar char="•"/>
            </a:pPr>
            <a:endParaRPr lang="en-GB" b="0" dirty="0"/>
          </a:p>
        </p:txBody>
      </p:sp>
      <p:sp>
        <p:nvSpPr>
          <p:cNvPr id="4" name="Slide Number Placeholder 3"/>
          <p:cNvSpPr>
            <a:spLocks noGrp="1"/>
          </p:cNvSpPr>
          <p:nvPr>
            <p:ph type="sldNum" sz="quarter" idx="5"/>
          </p:nvPr>
        </p:nvSpPr>
        <p:spPr/>
        <p:txBody>
          <a:bodyPr/>
          <a:lstStyle/>
          <a:p>
            <a:fld id="{544500A2-1A37-41CA-951B-2751FAF85F10}" type="slidenum">
              <a:rPr lang="en-GB" smtClean="0"/>
              <a:t>3</a:t>
            </a:fld>
            <a:endParaRPr lang="en-GB"/>
          </a:p>
        </p:txBody>
      </p:sp>
    </p:spTree>
    <p:extLst>
      <p:ext uri="{BB962C8B-B14F-4D97-AF65-F5344CB8AC3E}">
        <p14:creationId xmlns:p14="http://schemas.microsoft.com/office/powerpoint/2010/main" val="472253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Trebuchet MS" panose="020B0603020202020204" pitchFamily="34" charset="0"/>
                <a:ea typeface="+mn-ea"/>
                <a:cs typeface="+mn-cs"/>
              </a:rPr>
              <a:t>These are the drivers we have tracked in the last quarter. How do they impact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4500A2-1A37-41CA-951B-2751FAF85F1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006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234950"/>
            <a:ext cx="5953125" cy="3349625"/>
          </a:xfrm>
        </p:spPr>
      </p:sp>
      <p:sp>
        <p:nvSpPr>
          <p:cNvPr id="3" name="Notes Placeholder 2"/>
          <p:cNvSpPr>
            <a:spLocks noGrp="1"/>
          </p:cNvSpPr>
          <p:nvPr>
            <p:ph type="body" idx="1"/>
          </p:nvPr>
        </p:nvSpPr>
        <p:spPr>
          <a:xfrm>
            <a:off x="228746" y="3713192"/>
            <a:ext cx="6438798" cy="3350776"/>
          </a:xfrm>
        </p:spPr>
        <p:txBody>
          <a:bodyPr/>
          <a:lstStyle/>
          <a:p>
            <a:r>
              <a:rPr lang="en-GB" b="1" i="1" dirty="0">
                <a:latin typeface="Trebuchet MS" panose="020B0603020202020204" pitchFamily="34" charset="0"/>
              </a:rPr>
              <a:t>Conversation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Trebuchet MS" panose="020B0603020202020204" pitchFamily="34" charset="0"/>
            </a:endParaRPr>
          </a:p>
          <a:p>
            <a:r>
              <a:rPr lang="en-GB" b="0" i="0" dirty="0">
                <a:latin typeface="Trebuchet MS" panose="020B0603020202020204" pitchFamily="34" charset="0"/>
              </a:rPr>
              <a:t>These are points for discussion</a:t>
            </a:r>
          </a:p>
          <a:p>
            <a:pPr marL="171450" indent="-171450">
              <a:buFont typeface="Arial" panose="020B0604020202020204" pitchFamily="34" charset="0"/>
              <a:buChar char="•"/>
            </a:pPr>
            <a:r>
              <a:rPr lang="en-GB" sz="1200" b="0" i="0" dirty="0">
                <a:latin typeface="Trebuchet MS" panose="020B0603020202020204" pitchFamily="34" charset="0"/>
              </a:rPr>
              <a:t>D</a:t>
            </a:r>
            <a:r>
              <a:rPr lang="en-GB" sz="1200" dirty="0">
                <a:latin typeface="Trebuchet MS" panose="020B0603020202020204" pitchFamily="34" charset="0"/>
              </a:rPr>
              <a:t>o these subjects or areas of pressure resonate with your customer? </a:t>
            </a:r>
          </a:p>
          <a:p>
            <a:pPr marL="171450" indent="-171450">
              <a:buFont typeface="Arial" panose="020B0604020202020204" pitchFamily="34" charset="0"/>
              <a:buChar char="•"/>
            </a:pPr>
            <a:r>
              <a:rPr lang="en-GB" sz="1200" dirty="0">
                <a:latin typeface="Trebuchet MS" panose="020B0603020202020204" pitchFamily="34" charset="0"/>
              </a:rPr>
              <a:t>To what extent?</a:t>
            </a:r>
            <a:endParaRPr lang="en-GB" dirty="0">
              <a:latin typeface="Trebuchet MS" panose="020B0603020202020204" pitchFamily="34" charset="0"/>
            </a:endParaRPr>
          </a:p>
          <a:p>
            <a:endParaRPr lang="en-GB" dirty="0">
              <a:latin typeface="Trebuchet MS" panose="020B0603020202020204" pitchFamily="34" charset="0"/>
            </a:endParaRPr>
          </a:p>
          <a:p>
            <a:r>
              <a:rPr lang="en-GB" b="1" i="1" dirty="0">
                <a:latin typeface="Trebuchet MS" panose="020B0603020202020204" pitchFamily="34" charset="0"/>
              </a:rPr>
              <a:t>Background reading on slide content for context.</a:t>
            </a:r>
          </a:p>
          <a:p>
            <a:endParaRPr lang="en-GB" b="1" i="1" dirty="0">
              <a:latin typeface="Trebuchet MS" panose="020B0603020202020204" pitchFamily="34" charset="0"/>
            </a:endParaRPr>
          </a:p>
          <a:p>
            <a:r>
              <a:rPr lang="en-GB" sz="1200" b="0" kern="1200" dirty="0">
                <a:solidFill>
                  <a:schemeClr val="tx1"/>
                </a:solidFill>
                <a:latin typeface="Trebuchet MS" panose="020B0603020202020204" pitchFamily="34" charset="0"/>
                <a:ea typeface="+mn-ea"/>
                <a:cs typeface="+mn-cs"/>
              </a:rPr>
              <a:t>Despite electronic trading, true end to end digitisation of the value chain has not happened, leaving considerable friction, cost and a lack of transparency. </a:t>
            </a:r>
          </a:p>
          <a:p>
            <a:endParaRPr lang="en-GB" b="1" i="1" dirty="0">
              <a:latin typeface="Trebuchet MS" panose="020B0603020202020204" pitchFamily="34" charset="0"/>
            </a:endParaRPr>
          </a:p>
          <a:p>
            <a:r>
              <a:rPr lang="en-GB" b="0" dirty="0">
                <a:latin typeface="Trebuchet MS" panose="020B0603020202020204" pitchFamily="34" charset="0"/>
              </a:rPr>
              <a:t>This shows the general journey that the industry is on. Capital Markets is shifting to a 'digital finance ecosystem' where assets and securities are fully digitised, and big data, analytics, AI and automation are used to drive new differentiation, straight through processing, coupled with transparent data-driven compliance and reporting. </a:t>
            </a:r>
          </a:p>
          <a:p>
            <a:endParaRPr lang="en-GB" b="0" dirty="0">
              <a:latin typeface="Trebuchet MS" panose="020B0603020202020204" pitchFamily="34" charset="0"/>
            </a:endParaRPr>
          </a:p>
          <a:p>
            <a:r>
              <a:rPr lang="en-GB" b="0" dirty="0">
                <a:latin typeface="Trebuchet MS" panose="020B0603020202020204" pitchFamily="34" charset="0"/>
              </a:rPr>
              <a:t>These changes will not happen overnight but is an individual journey for every company.   Indeed only 17% of organizations surveyed indicated that the transformation was ‘deployed at scale’, which was the same level as in the 2019.</a:t>
            </a:r>
          </a:p>
          <a:p>
            <a:endParaRPr lang="en-GB" b="0" dirty="0">
              <a:latin typeface="Trebuchet MS" panose="020B0603020202020204" pitchFamily="34" charset="0"/>
            </a:endParaRPr>
          </a:p>
          <a:p>
            <a:r>
              <a:rPr lang="en-GB" b="0" dirty="0" err="1">
                <a:latin typeface="Trebuchet MS" panose="020B0603020202020204" pitchFamily="34" charset="0"/>
              </a:rPr>
              <a:t>Quantamental</a:t>
            </a:r>
            <a:r>
              <a:rPr lang="en-GB" b="0" dirty="0">
                <a:latin typeface="Trebuchet MS" panose="020B0603020202020204" pitchFamily="34" charset="0"/>
              </a:rPr>
              <a:t> Analytics - The commoditisation and the move of many products to liquidity exchange trading have  squeezed margins. Capital markets players need to create differentiation to regrow profitability. Pioneered by the likes of Blackrock, </a:t>
            </a:r>
            <a:r>
              <a:rPr lang="en-GB" b="0" dirty="0" err="1">
                <a:latin typeface="Trebuchet MS" panose="020B0603020202020204" pitchFamily="34" charset="0"/>
              </a:rPr>
              <a:t>quantamental</a:t>
            </a:r>
            <a:r>
              <a:rPr lang="en-GB" b="0" dirty="0">
                <a:latin typeface="Trebuchet MS" panose="020B0603020202020204" pitchFamily="34" charset="0"/>
              </a:rPr>
              <a:t> investing combines fundamental research (financial statements, industry trends and economic data) with quantitative analysis (statistical modelling) to combine the value of big data and the expertise of investment managers. </a:t>
            </a:r>
          </a:p>
          <a:p>
            <a:endParaRPr lang="en-GB" b="0" dirty="0">
              <a:latin typeface="Trebuchet MS" panose="020B0603020202020204" pitchFamily="34" charset="0"/>
            </a:endParaRPr>
          </a:p>
          <a:p>
            <a:r>
              <a:rPr lang="en-GB" b="0" dirty="0">
                <a:latin typeface="Trebuchet MS" panose="020B0603020202020204" pitchFamily="34" charset="0"/>
              </a:rPr>
              <a:t>Data-driven compliance - The financial crisis challenged the trust previously placed in banks with regulation focused on capital adequacy and market transparency. As a consequence aggregate costs for major investment banks were 25% higher in 2014 than they were in 2005. The cost of compliance has increased significantly leading to a focus on data driven automation, utilising analytics, cloud computing and AI.</a:t>
            </a:r>
          </a:p>
          <a:p>
            <a:endParaRPr lang="en-GB" b="0" dirty="0">
              <a:latin typeface="Trebuchet MS" panose="020B0603020202020204" pitchFamily="34" charset="0"/>
            </a:endParaRPr>
          </a:p>
          <a:p>
            <a:r>
              <a:rPr lang="en-GB" b="0" dirty="0">
                <a:latin typeface="Trebuchet MS" panose="020B0603020202020204" pitchFamily="34" charset="0"/>
              </a:rPr>
              <a:t>Intelligent Automation - Capital markets are complex with many steps in the value chain leading to increased costs. Pre the 2008 financial crisis Investment Banks were achieving  20%+ ROEs, but this is nearer 10% today. As firms contend with the growing complexity of products, legal entities, vehicles, and markets, economies of scale are coming under pressure. In response, players need to increase the productivity of their middle and back-office functions through automation, analytics and AI. McKinsey estimates the cost reduction at scale can reach as high as 20%. </a:t>
            </a:r>
          </a:p>
          <a:p>
            <a:endParaRPr lang="en-GB" b="0" dirty="0">
              <a:latin typeface="Trebuchet MS" panose="020B0603020202020204" pitchFamily="34" charset="0"/>
            </a:endParaRPr>
          </a:p>
          <a:p>
            <a:r>
              <a:rPr lang="en-GB" b="0" dirty="0">
                <a:latin typeface="Trebuchet MS" panose="020B0603020202020204" pitchFamily="34" charset="0"/>
              </a:rPr>
              <a:t>Digital Securities - Traditional capital markets are fundamentally based upon paper securities which are opaque, have lots of intermediaries and are slow to settle. Digital securities can represent all types of assets including investment contracts, shares of a corporation, debt security, or even a fractionalized interest. Digital securities, or security tokens, share one thing in common, they are digital representations of securities, and therefore, subject to traditional securities laws, using blockchain technology in a regulated manner. The approach will increase transparency, remove friction, reduce costs, improve security and provide better market access. This will allow the automation of financial markets rules and regulations through DLT/blockchain technology governed by smart contracts. </a:t>
            </a:r>
          </a:p>
          <a:p>
            <a:endParaRPr lang="en-GB" b="0" dirty="0">
              <a:latin typeface="Trebuchet MS" panose="020B0603020202020204" pitchFamily="34" charset="0"/>
            </a:endParaRPr>
          </a:p>
          <a:p>
            <a:endParaRPr lang="en-GB" b="0" dirty="0">
              <a:latin typeface="Trebuchet MS" panose="020B0603020202020204" pitchFamily="34" charset="0"/>
            </a:endParaRPr>
          </a:p>
          <a:p>
            <a:endParaRPr lang="en-GB" b="0" dirty="0"/>
          </a:p>
        </p:txBody>
      </p:sp>
      <p:sp>
        <p:nvSpPr>
          <p:cNvPr id="4" name="Slide Number Placeholder 3"/>
          <p:cNvSpPr>
            <a:spLocks noGrp="1"/>
          </p:cNvSpPr>
          <p:nvPr>
            <p:ph type="sldNum" sz="quarter" idx="5"/>
          </p:nvPr>
        </p:nvSpPr>
        <p:spPr/>
        <p:txBody>
          <a:bodyPr/>
          <a:lstStyle/>
          <a:p>
            <a:fld id="{544500A2-1A37-41CA-951B-2751FAF85F10}" type="slidenum">
              <a:rPr lang="en-GB" smtClean="0"/>
              <a:t>5</a:t>
            </a:fld>
            <a:endParaRPr lang="en-GB"/>
          </a:p>
        </p:txBody>
      </p:sp>
    </p:spTree>
    <p:extLst>
      <p:ext uri="{BB962C8B-B14F-4D97-AF65-F5344CB8AC3E}">
        <p14:creationId xmlns:p14="http://schemas.microsoft.com/office/powerpoint/2010/main" val="490120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
                <a:schemeClr val="bg1"/>
              </a:buClr>
              <a:buSzTx/>
              <a:buFont typeface="Arial" panose="020B0604020202020204" pitchFamily="34" charset="0"/>
              <a:buNone/>
              <a:tabLst/>
              <a:defRPr/>
            </a:pPr>
            <a:r>
              <a:rPr lang="en-US" sz="1200" b="0" i="0" u="none" strike="noStrike" kern="1200" baseline="0" dirty="0">
                <a:solidFill>
                  <a:schemeClr val="tx1"/>
                </a:solidFill>
                <a:latin typeface="Trebuchet MS" panose="020B0603020202020204" pitchFamily="34" charset="0"/>
                <a:ea typeface="+mn-ea"/>
                <a:cs typeface="+mn-cs"/>
              </a:rPr>
              <a:t>These are the latest updates  in technology we have tracked in the last quarter. How do they impact you?</a:t>
            </a:r>
          </a:p>
          <a:p>
            <a:pPr marL="0" indent="0">
              <a:spcAft>
                <a:spcPts val="600"/>
              </a:spcAft>
              <a:buClr>
                <a:schemeClr val="bg1"/>
              </a:buClr>
              <a:buFont typeface="Arial" panose="020B0604020202020204" pitchFamily="34" charset="0"/>
              <a:buNone/>
              <a:defRPr/>
            </a:pPr>
            <a:endParaRPr lang="en-GB" sz="1200" b="1" dirty="0">
              <a:solidFill>
                <a:schemeClr val="bg1"/>
              </a:solidFill>
              <a:cs typeface="Arial" panose="020B0604020202020204"/>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4500A2-1A37-41CA-951B-2751FAF85F1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393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2463" y="269875"/>
            <a:ext cx="5073650" cy="2854325"/>
          </a:xfrm>
        </p:spPr>
      </p:sp>
      <p:sp>
        <p:nvSpPr>
          <p:cNvPr id="3" name="Notes Placeholder 2"/>
          <p:cNvSpPr>
            <a:spLocks noGrp="1"/>
          </p:cNvSpPr>
          <p:nvPr>
            <p:ph type="body" idx="1"/>
          </p:nvPr>
        </p:nvSpPr>
        <p:spPr>
          <a:xfrm>
            <a:off x="279892" y="3182944"/>
            <a:ext cx="6195336" cy="6475405"/>
          </a:xfrm>
        </p:spPr>
        <p:txBody>
          <a:bodyPr/>
          <a:lstStyle/>
          <a:p>
            <a:r>
              <a:rPr lang="en-GB" sz="1300" dirty="0">
                <a:latin typeface="Trebuchet MS" panose="020B0603020202020204" pitchFamily="34" charset="0"/>
              </a:rPr>
              <a:t>So, we think our customers need to address customer experience, trust &amp; compliance (including security), innovation, efficiency and profitability in order to grow and thrive.  </a:t>
            </a:r>
          </a:p>
          <a:p>
            <a:endParaRPr lang="en-GB" sz="1300" dirty="0">
              <a:latin typeface="Trebuchet MS" panose="020B0603020202020204" pitchFamily="34" charset="0"/>
            </a:endParaRPr>
          </a:p>
          <a:p>
            <a:r>
              <a:rPr lang="en-GB" sz="1300" dirty="0">
                <a:latin typeface="Trebuchet MS" panose="020B0603020202020204" pitchFamily="34" charset="0"/>
              </a:rPr>
              <a:t>At Softcat we help our Financial Services customers on that digital journey with a number of IT Solutions . We’ll just introduce them for now and we can go into detail on those which apply to your business.</a:t>
            </a:r>
          </a:p>
          <a:p>
            <a:endParaRPr lang="en-GB" sz="1300" dirty="0">
              <a:latin typeface="Trebuchet MS" panose="020B0603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1" dirty="0">
                <a:latin typeface="Trebuchet MS" panose="020B0603020202020204" pitchFamily="34" charset="0"/>
              </a:rPr>
              <a:t>INNOVATION:</a:t>
            </a:r>
            <a:r>
              <a:rPr lang="en-GB" sz="1300" dirty="0">
                <a:latin typeface="Trebuchet MS" panose="020B0603020202020204" pitchFamily="34" charset="0"/>
              </a:rPr>
              <a:t>  Financial firms were slow to adopt cloud due to security and regulatory concerns, but adoption is now growing fast.  Agility tops the list of cloud adoption drivers (47%), followed by cost savings (41%), performance and availability are also critical. Multi-cloud architectures are seen as key to delivering agility, cost and performance while addressing security and compliance challenges. Softcat builds cloud-ready infrastructure to deliver agile services and helps customers manage their cloud assets efficiently to innovate and meet demands</a:t>
            </a:r>
          </a:p>
          <a:p>
            <a:pPr marL="0" indent="0">
              <a:buFont typeface="Arial" panose="020B0604020202020204" pitchFamily="34" charset="0"/>
              <a:buNone/>
            </a:pPr>
            <a:endParaRPr lang="en-GB" sz="1300" b="1" dirty="0">
              <a:latin typeface="Trebuchet MS" panose="020B0603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1" dirty="0">
                <a:latin typeface="Trebuchet MS" panose="020B0603020202020204" pitchFamily="34" charset="0"/>
              </a:rPr>
              <a:t>EFFICIENCY &amp; RESILIENCE </a:t>
            </a:r>
            <a:r>
              <a:rPr lang="en-GB" sz="1300" dirty="0">
                <a:latin typeface="Trebuchet MS" panose="020B0603020202020204" pitchFamily="34" charset="0"/>
              </a:rPr>
              <a:t>-  Softcat delivers a range of innovative digital workplace solutions that enhance productivity, improve customer experience and reduce costs. These are crucial with the need to standardise remote working as financial services companies adopt a permanent hybrid way of working and evolve branches to a new role.</a:t>
            </a:r>
          </a:p>
          <a:p>
            <a:pPr marL="0" indent="0">
              <a:buFont typeface="Arial" panose="020B0604020202020204" pitchFamily="34" charset="0"/>
              <a:buNone/>
            </a:pPr>
            <a:r>
              <a:rPr lang="en-GB" sz="1300" dirty="0">
                <a:latin typeface="Trebuchet MS" panose="020B0603020202020204" pitchFamily="34" charset="0"/>
              </a:rPr>
              <a:t> </a:t>
            </a:r>
          </a:p>
          <a:p>
            <a:pPr marL="171450" indent="-171450">
              <a:buFont typeface="Arial" panose="020B0604020202020204" pitchFamily="34" charset="0"/>
              <a:buChar char="•"/>
            </a:pPr>
            <a:r>
              <a:rPr lang="en-GB" sz="1300" b="1" dirty="0">
                <a:latin typeface="Trebuchet MS" panose="020B0603020202020204" pitchFamily="34" charset="0"/>
              </a:rPr>
              <a:t>SECURITY:</a:t>
            </a:r>
            <a:r>
              <a:rPr lang="en-GB" sz="1300" dirty="0">
                <a:latin typeface="Trebuchet MS" panose="020B0603020202020204" pitchFamily="34" charset="0"/>
              </a:rPr>
              <a:t> Financial firms are an attractive target for all types of cyber crime.  Softcat helps our customers to ensure they are implementing the most appropriate technologies in the most optimal ways to secure the firm and reassure customers.</a:t>
            </a:r>
          </a:p>
          <a:p>
            <a:endParaRPr lang="en-GB" sz="1300" dirty="0">
              <a:latin typeface="Trebuchet MS" panose="020B0603020202020204" pitchFamily="34" charset="0"/>
            </a:endParaRPr>
          </a:p>
          <a:p>
            <a:pPr marL="171450" indent="-171450">
              <a:buFont typeface="Arial" panose="020B0604020202020204" pitchFamily="34" charset="0"/>
              <a:buChar char="•"/>
            </a:pPr>
            <a:r>
              <a:rPr lang="en-GB" sz="1300" b="1" dirty="0">
                <a:latin typeface="Trebuchet MS" panose="020B0603020202020204" pitchFamily="34" charset="0"/>
              </a:rPr>
              <a:t>COST CONTROL:  </a:t>
            </a:r>
            <a:r>
              <a:rPr lang="en-GB" sz="1300" dirty="0">
                <a:latin typeface="Trebuchet MS" panose="020B0603020202020204" pitchFamily="34" charset="0"/>
              </a:rPr>
              <a:t>And, to remain competitive and agile, controlling and optimising your IT estate ensures you can flex and change with the assurance that it is done so optimally.  Softcat focuses on IT Intelligence which simplifies and de-risks IT operations to cut costs and deliver efficiencies. </a:t>
            </a:r>
          </a:p>
          <a:p>
            <a:endParaRPr lang="en-GB" sz="1300" b="0" dirty="0"/>
          </a:p>
        </p:txBody>
      </p:sp>
      <p:sp>
        <p:nvSpPr>
          <p:cNvPr id="4" name="Slide Number Placeholder 3"/>
          <p:cNvSpPr>
            <a:spLocks noGrp="1"/>
          </p:cNvSpPr>
          <p:nvPr>
            <p:ph type="sldNum" sz="quarter" idx="5"/>
          </p:nvPr>
        </p:nvSpPr>
        <p:spPr/>
        <p:txBody>
          <a:bodyPr/>
          <a:lstStyle/>
          <a:p>
            <a:fld id="{544500A2-1A37-41CA-951B-2751FAF85F10}" type="slidenum">
              <a:rPr lang="en-GB" smtClean="0"/>
              <a:t>7</a:t>
            </a:fld>
            <a:endParaRPr lang="en-GB"/>
          </a:p>
        </p:txBody>
      </p:sp>
    </p:spTree>
    <p:extLst>
      <p:ext uri="{BB962C8B-B14F-4D97-AF65-F5344CB8AC3E}">
        <p14:creationId xmlns:p14="http://schemas.microsoft.com/office/powerpoint/2010/main" val="515498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
                <a:schemeClr val="bg1"/>
              </a:buClr>
              <a:buSzTx/>
              <a:buFont typeface="Arial" panose="020B0604020202020204" pitchFamily="34" charset="0"/>
              <a:buNone/>
              <a:tabLst/>
              <a:defRPr/>
            </a:pPr>
            <a:r>
              <a:rPr lang="en-US" sz="1200" b="0" i="0" u="none" strike="noStrike" kern="1200" baseline="0" dirty="0">
                <a:solidFill>
                  <a:schemeClr val="tx1"/>
                </a:solidFill>
                <a:latin typeface="Trebuchet MS" panose="020B0603020202020204" pitchFamily="34" charset="0"/>
                <a:ea typeface="+mn-ea"/>
                <a:cs typeface="+mn-cs"/>
              </a:rPr>
              <a:t>These are the latest updates  in technology we have tracked in the last quarter. How do they impact you?</a:t>
            </a:r>
          </a:p>
          <a:p>
            <a:pPr marL="0" indent="0">
              <a:spcAft>
                <a:spcPts val="600"/>
              </a:spcAft>
              <a:buClr>
                <a:schemeClr val="bg1"/>
              </a:buClr>
              <a:buFont typeface="Arial" panose="020B0604020202020204" pitchFamily="34" charset="0"/>
              <a:buNone/>
              <a:defRPr/>
            </a:pPr>
            <a:endParaRPr lang="en-GB" sz="1200" b="1" dirty="0">
              <a:solidFill>
                <a:schemeClr val="bg1"/>
              </a:solidFill>
              <a:cs typeface="Arial" panose="020B0604020202020204"/>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4500A2-1A37-41CA-951B-2751FAF85F1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32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latin typeface="Trebuchet MS" panose="020B0603020202020204" pitchFamily="34" charset="0"/>
              </a:rPr>
              <a:t>In summary…financial firms have a need to innovate: creating brilliant experiences for customers, digital platforms for products &amp; services and intelligent operations that are efficient, resilient and secure.  </a:t>
            </a:r>
          </a:p>
          <a:p>
            <a:endParaRPr lang="en-GB" sz="1200" b="0" i="0" dirty="0">
              <a:latin typeface="Trebuchet MS" panose="020B0603020202020204" pitchFamily="34" charset="0"/>
            </a:endParaRPr>
          </a:p>
          <a:p>
            <a:r>
              <a:rPr lang="en-GB" sz="1200" b="0" i="0" dirty="0">
                <a:latin typeface="Trebuchet MS" panose="020B0603020202020204" pitchFamily="34" charset="0"/>
              </a:rPr>
              <a:t>COVID-19 has accelerated expectations, economic challenges and operational resilience. </a:t>
            </a:r>
          </a:p>
          <a:p>
            <a:endParaRPr lang="en-GB" sz="1200" b="0" i="0" dirty="0">
              <a:latin typeface="Trebuchet MS" panose="020B0603020202020204" pitchFamily="34" charset="0"/>
            </a:endParaRPr>
          </a:p>
          <a:p>
            <a:r>
              <a:rPr lang="en-GB" sz="1200" b="0" i="0" dirty="0">
                <a:latin typeface="Trebuchet MS" panose="020B0603020202020204" pitchFamily="34" charset="0"/>
              </a:rPr>
              <a:t>Digital is an enabler to this – so the foundations of their IT need to be addressed so that they can act with agility and flexibility; security is included ‘by-design’ rather than as an afterthought, and so that they can maximise their investments.</a:t>
            </a:r>
          </a:p>
          <a:p>
            <a:endParaRPr lang="en-GB" b="0" dirty="0"/>
          </a:p>
        </p:txBody>
      </p:sp>
      <p:sp>
        <p:nvSpPr>
          <p:cNvPr id="4" name="Slide Number Placeholder 3"/>
          <p:cNvSpPr>
            <a:spLocks noGrp="1"/>
          </p:cNvSpPr>
          <p:nvPr>
            <p:ph type="sldNum" sz="quarter" idx="5"/>
          </p:nvPr>
        </p:nvSpPr>
        <p:spPr/>
        <p:txBody>
          <a:bodyPr/>
          <a:lstStyle/>
          <a:p>
            <a:fld id="{544500A2-1A37-41CA-951B-2751FAF85F10}" type="slidenum">
              <a:rPr lang="en-GB" smtClean="0"/>
              <a:t>9</a:t>
            </a:fld>
            <a:endParaRPr lang="en-GB"/>
          </a:p>
        </p:txBody>
      </p:sp>
    </p:spTree>
    <p:extLst>
      <p:ext uri="{BB962C8B-B14F-4D97-AF65-F5344CB8AC3E}">
        <p14:creationId xmlns:p14="http://schemas.microsoft.com/office/powerpoint/2010/main" val="3093492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01D061-FFAB-9D4A-AB7C-BB9CAC33296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8C147E75-5FC7-46ED-81D5-4808C0D70DDD}"/>
              </a:ext>
            </a:extLst>
          </p:cNvPr>
          <p:cNvSpPr/>
          <p:nvPr userDrawn="1"/>
        </p:nvSpPr>
        <p:spPr>
          <a:xfrm>
            <a:off x="0" y="4352283"/>
            <a:ext cx="12192000" cy="1872000"/>
          </a:xfrm>
          <a:prstGeom prst="rect">
            <a:avLst/>
          </a:prstGeom>
          <a:solidFill>
            <a:srgbClr val="011A45">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2631B30-9FD7-45DC-95F2-736FC97CC332}"/>
              </a:ext>
            </a:extLst>
          </p:cNvPr>
          <p:cNvPicPr>
            <a:picLocks noChangeAspect="1"/>
          </p:cNvPicPr>
          <p:nvPr userDrawn="1"/>
        </p:nvPicPr>
        <p:blipFill>
          <a:blip r:embed="rId3"/>
          <a:stretch>
            <a:fillRect/>
          </a:stretch>
        </p:blipFill>
        <p:spPr>
          <a:xfrm>
            <a:off x="0" y="6226581"/>
            <a:ext cx="12192000" cy="317500"/>
          </a:xfrm>
          <a:prstGeom prst="rect">
            <a:avLst/>
          </a:prstGeom>
        </p:spPr>
      </p:pic>
      <p:pic>
        <p:nvPicPr>
          <p:cNvPr id="8" name="Picture 7">
            <a:extLst>
              <a:ext uri="{FF2B5EF4-FFF2-40B4-BE49-F238E27FC236}">
                <a16:creationId xmlns:a16="http://schemas.microsoft.com/office/drawing/2014/main" id="{FD19E6EB-5DA5-4596-A693-11BE743CAB07}"/>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0192419" y="253999"/>
            <a:ext cx="1674156" cy="638755"/>
          </a:xfrm>
          <a:prstGeom prst="rect">
            <a:avLst/>
          </a:prstGeom>
        </p:spPr>
      </p:pic>
    </p:spTree>
    <p:extLst>
      <p:ext uri="{BB962C8B-B14F-4D97-AF65-F5344CB8AC3E}">
        <p14:creationId xmlns:p14="http://schemas.microsoft.com/office/powerpoint/2010/main" val="264024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92491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F71F6EA-BDEF-4857-8444-31EEC4F17ABD}"/>
              </a:ext>
            </a:extLst>
          </p:cNvPr>
          <p:cNvGrpSpPr/>
          <p:nvPr userDrawn="1"/>
        </p:nvGrpSpPr>
        <p:grpSpPr>
          <a:xfrm>
            <a:off x="383119" y="3440749"/>
            <a:ext cx="11421421" cy="573407"/>
            <a:chOff x="287338" y="2409110"/>
            <a:chExt cx="8566066" cy="430055"/>
          </a:xfrm>
        </p:grpSpPr>
        <p:sp>
          <p:nvSpPr>
            <p:cNvPr id="9" name="Freeform 6">
              <a:extLst>
                <a:ext uri="{FF2B5EF4-FFF2-40B4-BE49-F238E27FC236}">
                  <a16:creationId xmlns:a16="http://schemas.microsoft.com/office/drawing/2014/main" id="{70201F3F-8395-4A63-88BB-912BC3BD0B0F}"/>
                </a:ext>
              </a:extLst>
            </p:cNvPr>
            <p:cNvSpPr>
              <a:spLocks/>
            </p:cNvSpPr>
            <p:nvPr userDrawn="1"/>
          </p:nvSpPr>
          <p:spPr bwMode="auto">
            <a:xfrm>
              <a:off x="287338" y="2409110"/>
              <a:ext cx="4660900" cy="282575"/>
            </a:xfrm>
            <a:custGeom>
              <a:avLst/>
              <a:gdLst>
                <a:gd name="T0" fmla="*/ 1468 w 1468"/>
                <a:gd name="T1" fmla="*/ 0 h 89"/>
                <a:gd name="T2" fmla="*/ 134 w 1468"/>
                <a:gd name="T3" fmla="*/ 0 h 89"/>
                <a:gd name="T4" fmla="*/ 56 w 1468"/>
                <a:gd name="T5" fmla="*/ 0 h 89"/>
                <a:gd name="T6" fmla="*/ 0 w 1468"/>
                <a:gd name="T7" fmla="*/ 56 h 89"/>
                <a:gd name="T8" fmla="*/ 0 w 1468"/>
                <a:gd name="T9" fmla="*/ 89 h 89"/>
              </a:gdLst>
              <a:ahLst/>
              <a:cxnLst>
                <a:cxn ang="0">
                  <a:pos x="T0" y="T1"/>
                </a:cxn>
                <a:cxn ang="0">
                  <a:pos x="T2" y="T3"/>
                </a:cxn>
                <a:cxn ang="0">
                  <a:pos x="T4" y="T5"/>
                </a:cxn>
                <a:cxn ang="0">
                  <a:pos x="T6" y="T7"/>
                </a:cxn>
                <a:cxn ang="0">
                  <a:pos x="T8" y="T9"/>
                </a:cxn>
              </a:cxnLst>
              <a:rect l="0" t="0" r="r" b="b"/>
              <a:pathLst>
                <a:path w="1468" h="89">
                  <a:moveTo>
                    <a:pt x="1468" y="0"/>
                  </a:moveTo>
                  <a:cubicBezTo>
                    <a:pt x="134" y="0"/>
                    <a:pt x="134" y="0"/>
                    <a:pt x="134" y="0"/>
                  </a:cubicBezTo>
                  <a:cubicBezTo>
                    <a:pt x="56" y="0"/>
                    <a:pt x="56" y="0"/>
                    <a:pt x="56" y="0"/>
                  </a:cubicBezTo>
                  <a:cubicBezTo>
                    <a:pt x="25" y="0"/>
                    <a:pt x="0" y="25"/>
                    <a:pt x="0" y="56"/>
                  </a:cubicBezTo>
                  <a:cubicBezTo>
                    <a:pt x="0" y="89"/>
                    <a:pt x="0" y="89"/>
                    <a:pt x="0" y="89"/>
                  </a:cubicBezTo>
                </a:path>
              </a:pathLst>
            </a:custGeom>
            <a:noFill/>
            <a:ln w="25400" cap="flat">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 name="Freeform 7">
              <a:extLst>
                <a:ext uri="{FF2B5EF4-FFF2-40B4-BE49-F238E27FC236}">
                  <a16:creationId xmlns:a16="http://schemas.microsoft.com/office/drawing/2014/main" id="{6A7010A9-CBFF-4F17-8C6C-D2D5E87F3820}"/>
                </a:ext>
              </a:extLst>
            </p:cNvPr>
            <p:cNvSpPr>
              <a:spLocks/>
            </p:cNvSpPr>
            <p:nvPr userDrawn="1"/>
          </p:nvSpPr>
          <p:spPr bwMode="auto">
            <a:xfrm>
              <a:off x="331788" y="2490430"/>
              <a:ext cx="4616450" cy="238125"/>
            </a:xfrm>
            <a:custGeom>
              <a:avLst/>
              <a:gdLst>
                <a:gd name="T0" fmla="*/ 1454 w 1454"/>
                <a:gd name="T1" fmla="*/ 0 h 75"/>
                <a:gd name="T2" fmla="*/ 120 w 1454"/>
                <a:gd name="T3" fmla="*/ 0 h 75"/>
                <a:gd name="T4" fmla="*/ 45 w 1454"/>
                <a:gd name="T5" fmla="*/ 0 h 75"/>
                <a:gd name="T6" fmla="*/ 0 w 1454"/>
                <a:gd name="T7" fmla="*/ 45 h 75"/>
                <a:gd name="T8" fmla="*/ 0 w 1454"/>
                <a:gd name="T9" fmla="*/ 75 h 75"/>
              </a:gdLst>
              <a:ahLst/>
              <a:cxnLst>
                <a:cxn ang="0">
                  <a:pos x="T0" y="T1"/>
                </a:cxn>
                <a:cxn ang="0">
                  <a:pos x="T2" y="T3"/>
                </a:cxn>
                <a:cxn ang="0">
                  <a:pos x="T4" y="T5"/>
                </a:cxn>
                <a:cxn ang="0">
                  <a:pos x="T6" y="T7"/>
                </a:cxn>
                <a:cxn ang="0">
                  <a:pos x="T8" y="T9"/>
                </a:cxn>
              </a:cxnLst>
              <a:rect l="0" t="0" r="r" b="b"/>
              <a:pathLst>
                <a:path w="1454" h="75">
                  <a:moveTo>
                    <a:pt x="1454" y="0"/>
                  </a:moveTo>
                  <a:cubicBezTo>
                    <a:pt x="120" y="0"/>
                    <a:pt x="120" y="0"/>
                    <a:pt x="120" y="0"/>
                  </a:cubicBezTo>
                  <a:cubicBezTo>
                    <a:pt x="45" y="0"/>
                    <a:pt x="45" y="0"/>
                    <a:pt x="45" y="0"/>
                  </a:cubicBezTo>
                  <a:cubicBezTo>
                    <a:pt x="20" y="0"/>
                    <a:pt x="0" y="20"/>
                    <a:pt x="0" y="45"/>
                  </a:cubicBezTo>
                  <a:cubicBezTo>
                    <a:pt x="0" y="75"/>
                    <a:pt x="0" y="75"/>
                    <a:pt x="0" y="75"/>
                  </a:cubicBezTo>
                </a:path>
              </a:pathLst>
            </a:custGeom>
            <a:noFill/>
            <a:ln w="25400" cap="flat">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 name="Freeform 8">
              <a:extLst>
                <a:ext uri="{FF2B5EF4-FFF2-40B4-BE49-F238E27FC236}">
                  <a16:creationId xmlns:a16="http://schemas.microsoft.com/office/drawing/2014/main" id="{739DA569-190D-4F55-9E51-16DE5C0FEE3E}"/>
                </a:ext>
              </a:extLst>
            </p:cNvPr>
            <p:cNvSpPr>
              <a:spLocks/>
            </p:cNvSpPr>
            <p:nvPr userDrawn="1"/>
          </p:nvSpPr>
          <p:spPr bwMode="auto">
            <a:xfrm>
              <a:off x="376238" y="2571750"/>
              <a:ext cx="4572000" cy="193675"/>
            </a:xfrm>
            <a:custGeom>
              <a:avLst/>
              <a:gdLst>
                <a:gd name="T0" fmla="*/ 1440 w 1440"/>
                <a:gd name="T1" fmla="*/ 0 h 61"/>
                <a:gd name="T2" fmla="*/ 106 w 1440"/>
                <a:gd name="T3" fmla="*/ 0 h 61"/>
                <a:gd name="T4" fmla="*/ 34 w 1440"/>
                <a:gd name="T5" fmla="*/ 0 h 61"/>
                <a:gd name="T6" fmla="*/ 0 w 1440"/>
                <a:gd name="T7" fmla="*/ 34 h 61"/>
                <a:gd name="T8" fmla="*/ 0 w 1440"/>
                <a:gd name="T9" fmla="*/ 61 h 61"/>
              </a:gdLst>
              <a:ahLst/>
              <a:cxnLst>
                <a:cxn ang="0">
                  <a:pos x="T0" y="T1"/>
                </a:cxn>
                <a:cxn ang="0">
                  <a:pos x="T2" y="T3"/>
                </a:cxn>
                <a:cxn ang="0">
                  <a:pos x="T4" y="T5"/>
                </a:cxn>
                <a:cxn ang="0">
                  <a:pos x="T6" y="T7"/>
                </a:cxn>
                <a:cxn ang="0">
                  <a:pos x="T8" y="T9"/>
                </a:cxn>
              </a:cxnLst>
              <a:rect l="0" t="0" r="r" b="b"/>
              <a:pathLst>
                <a:path w="1440" h="61">
                  <a:moveTo>
                    <a:pt x="1440" y="0"/>
                  </a:moveTo>
                  <a:cubicBezTo>
                    <a:pt x="106" y="0"/>
                    <a:pt x="106" y="0"/>
                    <a:pt x="106" y="0"/>
                  </a:cubicBezTo>
                  <a:cubicBezTo>
                    <a:pt x="34" y="0"/>
                    <a:pt x="34" y="0"/>
                    <a:pt x="34" y="0"/>
                  </a:cubicBezTo>
                  <a:cubicBezTo>
                    <a:pt x="15" y="0"/>
                    <a:pt x="0" y="15"/>
                    <a:pt x="0" y="34"/>
                  </a:cubicBezTo>
                  <a:cubicBezTo>
                    <a:pt x="0" y="61"/>
                    <a:pt x="0" y="61"/>
                    <a:pt x="0" y="61"/>
                  </a:cubicBezTo>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2" name="Freeform 9">
              <a:extLst>
                <a:ext uri="{FF2B5EF4-FFF2-40B4-BE49-F238E27FC236}">
                  <a16:creationId xmlns:a16="http://schemas.microsoft.com/office/drawing/2014/main" id="{E7222E52-FC67-43DD-88C1-1F3BCE6C4568}"/>
                </a:ext>
              </a:extLst>
            </p:cNvPr>
            <p:cNvSpPr>
              <a:spLocks/>
            </p:cNvSpPr>
            <p:nvPr userDrawn="1"/>
          </p:nvSpPr>
          <p:spPr bwMode="auto">
            <a:xfrm>
              <a:off x="420688" y="2653070"/>
              <a:ext cx="4527550" cy="149225"/>
            </a:xfrm>
            <a:custGeom>
              <a:avLst/>
              <a:gdLst>
                <a:gd name="T0" fmla="*/ 1426 w 1426"/>
                <a:gd name="T1" fmla="*/ 0 h 47"/>
                <a:gd name="T2" fmla="*/ 92 w 1426"/>
                <a:gd name="T3" fmla="*/ 0 h 47"/>
                <a:gd name="T4" fmla="*/ 23 w 1426"/>
                <a:gd name="T5" fmla="*/ 0 h 47"/>
                <a:gd name="T6" fmla="*/ 0 w 1426"/>
                <a:gd name="T7" fmla="*/ 23 h 47"/>
                <a:gd name="T8" fmla="*/ 0 w 1426"/>
                <a:gd name="T9" fmla="*/ 47 h 47"/>
              </a:gdLst>
              <a:ahLst/>
              <a:cxnLst>
                <a:cxn ang="0">
                  <a:pos x="T0" y="T1"/>
                </a:cxn>
                <a:cxn ang="0">
                  <a:pos x="T2" y="T3"/>
                </a:cxn>
                <a:cxn ang="0">
                  <a:pos x="T4" y="T5"/>
                </a:cxn>
                <a:cxn ang="0">
                  <a:pos x="T6" y="T7"/>
                </a:cxn>
                <a:cxn ang="0">
                  <a:pos x="T8" y="T9"/>
                </a:cxn>
              </a:cxnLst>
              <a:rect l="0" t="0" r="r" b="b"/>
              <a:pathLst>
                <a:path w="1426" h="47">
                  <a:moveTo>
                    <a:pt x="1426" y="0"/>
                  </a:moveTo>
                  <a:cubicBezTo>
                    <a:pt x="92" y="0"/>
                    <a:pt x="92" y="0"/>
                    <a:pt x="92" y="0"/>
                  </a:cubicBezTo>
                  <a:cubicBezTo>
                    <a:pt x="23" y="0"/>
                    <a:pt x="23" y="0"/>
                    <a:pt x="23" y="0"/>
                  </a:cubicBezTo>
                  <a:cubicBezTo>
                    <a:pt x="10" y="0"/>
                    <a:pt x="0" y="10"/>
                    <a:pt x="0" y="23"/>
                  </a:cubicBezTo>
                  <a:cubicBezTo>
                    <a:pt x="0" y="47"/>
                    <a:pt x="0" y="47"/>
                    <a:pt x="0" y="47"/>
                  </a:cubicBezTo>
                </a:path>
              </a:pathLst>
            </a:custGeom>
            <a:noFill/>
            <a:ln w="25400" cap="flat">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3" name="Freeform 10">
              <a:extLst>
                <a:ext uri="{FF2B5EF4-FFF2-40B4-BE49-F238E27FC236}">
                  <a16:creationId xmlns:a16="http://schemas.microsoft.com/office/drawing/2014/main" id="{AC671D3B-674B-4DD9-9EB5-B04E68CFE885}"/>
                </a:ext>
              </a:extLst>
            </p:cNvPr>
            <p:cNvSpPr>
              <a:spLocks/>
            </p:cNvSpPr>
            <p:nvPr userDrawn="1"/>
          </p:nvSpPr>
          <p:spPr bwMode="auto">
            <a:xfrm>
              <a:off x="465138" y="2734390"/>
              <a:ext cx="4483100" cy="104775"/>
            </a:xfrm>
            <a:custGeom>
              <a:avLst/>
              <a:gdLst>
                <a:gd name="T0" fmla="*/ 1412 w 1412"/>
                <a:gd name="T1" fmla="*/ 0 h 33"/>
                <a:gd name="T2" fmla="*/ 78 w 1412"/>
                <a:gd name="T3" fmla="*/ 0 h 33"/>
                <a:gd name="T4" fmla="*/ 12 w 1412"/>
                <a:gd name="T5" fmla="*/ 0 h 33"/>
                <a:gd name="T6" fmla="*/ 0 w 1412"/>
                <a:gd name="T7" fmla="*/ 12 h 33"/>
                <a:gd name="T8" fmla="*/ 0 w 1412"/>
                <a:gd name="T9" fmla="*/ 33 h 33"/>
              </a:gdLst>
              <a:ahLst/>
              <a:cxnLst>
                <a:cxn ang="0">
                  <a:pos x="T0" y="T1"/>
                </a:cxn>
                <a:cxn ang="0">
                  <a:pos x="T2" y="T3"/>
                </a:cxn>
                <a:cxn ang="0">
                  <a:pos x="T4" y="T5"/>
                </a:cxn>
                <a:cxn ang="0">
                  <a:pos x="T6" y="T7"/>
                </a:cxn>
                <a:cxn ang="0">
                  <a:pos x="T8" y="T9"/>
                </a:cxn>
              </a:cxnLst>
              <a:rect l="0" t="0" r="r" b="b"/>
              <a:pathLst>
                <a:path w="1412" h="33">
                  <a:moveTo>
                    <a:pt x="1412" y="0"/>
                  </a:moveTo>
                  <a:cubicBezTo>
                    <a:pt x="78" y="0"/>
                    <a:pt x="78" y="0"/>
                    <a:pt x="78" y="0"/>
                  </a:cubicBezTo>
                  <a:cubicBezTo>
                    <a:pt x="12" y="0"/>
                    <a:pt x="12" y="0"/>
                    <a:pt x="12" y="0"/>
                  </a:cubicBezTo>
                  <a:cubicBezTo>
                    <a:pt x="5" y="0"/>
                    <a:pt x="0" y="5"/>
                    <a:pt x="0" y="12"/>
                  </a:cubicBezTo>
                  <a:cubicBezTo>
                    <a:pt x="0" y="33"/>
                    <a:pt x="0" y="33"/>
                    <a:pt x="0" y="33"/>
                  </a:cubicBezTo>
                </a:path>
              </a:pathLst>
            </a:custGeom>
            <a:noFill/>
            <a:ln w="25400" cap="flat">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5" name="Freeform 6">
              <a:extLst>
                <a:ext uri="{FF2B5EF4-FFF2-40B4-BE49-F238E27FC236}">
                  <a16:creationId xmlns:a16="http://schemas.microsoft.com/office/drawing/2014/main" id="{CDA3644C-0B51-4078-A42C-A02C37D74F8D}"/>
                </a:ext>
              </a:extLst>
            </p:cNvPr>
            <p:cNvSpPr>
              <a:spLocks/>
            </p:cNvSpPr>
            <p:nvPr userDrawn="1"/>
          </p:nvSpPr>
          <p:spPr bwMode="auto">
            <a:xfrm flipH="1">
              <a:off x="4192504" y="2409110"/>
              <a:ext cx="4660900" cy="282575"/>
            </a:xfrm>
            <a:custGeom>
              <a:avLst/>
              <a:gdLst>
                <a:gd name="T0" fmla="*/ 1468 w 1468"/>
                <a:gd name="T1" fmla="*/ 0 h 89"/>
                <a:gd name="T2" fmla="*/ 134 w 1468"/>
                <a:gd name="T3" fmla="*/ 0 h 89"/>
                <a:gd name="T4" fmla="*/ 56 w 1468"/>
                <a:gd name="T5" fmla="*/ 0 h 89"/>
                <a:gd name="T6" fmla="*/ 0 w 1468"/>
                <a:gd name="T7" fmla="*/ 56 h 89"/>
                <a:gd name="T8" fmla="*/ 0 w 1468"/>
                <a:gd name="T9" fmla="*/ 89 h 89"/>
              </a:gdLst>
              <a:ahLst/>
              <a:cxnLst>
                <a:cxn ang="0">
                  <a:pos x="T0" y="T1"/>
                </a:cxn>
                <a:cxn ang="0">
                  <a:pos x="T2" y="T3"/>
                </a:cxn>
                <a:cxn ang="0">
                  <a:pos x="T4" y="T5"/>
                </a:cxn>
                <a:cxn ang="0">
                  <a:pos x="T6" y="T7"/>
                </a:cxn>
                <a:cxn ang="0">
                  <a:pos x="T8" y="T9"/>
                </a:cxn>
              </a:cxnLst>
              <a:rect l="0" t="0" r="r" b="b"/>
              <a:pathLst>
                <a:path w="1468" h="89">
                  <a:moveTo>
                    <a:pt x="1468" y="0"/>
                  </a:moveTo>
                  <a:cubicBezTo>
                    <a:pt x="134" y="0"/>
                    <a:pt x="134" y="0"/>
                    <a:pt x="134" y="0"/>
                  </a:cubicBezTo>
                  <a:cubicBezTo>
                    <a:pt x="56" y="0"/>
                    <a:pt x="56" y="0"/>
                    <a:pt x="56" y="0"/>
                  </a:cubicBezTo>
                  <a:cubicBezTo>
                    <a:pt x="25" y="0"/>
                    <a:pt x="0" y="25"/>
                    <a:pt x="0" y="56"/>
                  </a:cubicBezTo>
                  <a:cubicBezTo>
                    <a:pt x="0" y="89"/>
                    <a:pt x="0" y="89"/>
                    <a:pt x="0" y="89"/>
                  </a:cubicBezTo>
                </a:path>
              </a:pathLst>
            </a:custGeom>
            <a:noFill/>
            <a:ln w="25400" cap="flat">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6" name="Freeform 7">
              <a:extLst>
                <a:ext uri="{FF2B5EF4-FFF2-40B4-BE49-F238E27FC236}">
                  <a16:creationId xmlns:a16="http://schemas.microsoft.com/office/drawing/2014/main" id="{B7EA65D8-DF98-4E7E-9EA8-67C885AB7283}"/>
                </a:ext>
              </a:extLst>
            </p:cNvPr>
            <p:cNvSpPr>
              <a:spLocks/>
            </p:cNvSpPr>
            <p:nvPr userDrawn="1"/>
          </p:nvSpPr>
          <p:spPr bwMode="auto">
            <a:xfrm flipH="1">
              <a:off x="4192504" y="2490430"/>
              <a:ext cx="4616450" cy="238125"/>
            </a:xfrm>
            <a:custGeom>
              <a:avLst/>
              <a:gdLst>
                <a:gd name="T0" fmla="*/ 1454 w 1454"/>
                <a:gd name="T1" fmla="*/ 0 h 75"/>
                <a:gd name="T2" fmla="*/ 120 w 1454"/>
                <a:gd name="T3" fmla="*/ 0 h 75"/>
                <a:gd name="T4" fmla="*/ 45 w 1454"/>
                <a:gd name="T5" fmla="*/ 0 h 75"/>
                <a:gd name="T6" fmla="*/ 0 w 1454"/>
                <a:gd name="T7" fmla="*/ 45 h 75"/>
                <a:gd name="T8" fmla="*/ 0 w 1454"/>
                <a:gd name="T9" fmla="*/ 75 h 75"/>
              </a:gdLst>
              <a:ahLst/>
              <a:cxnLst>
                <a:cxn ang="0">
                  <a:pos x="T0" y="T1"/>
                </a:cxn>
                <a:cxn ang="0">
                  <a:pos x="T2" y="T3"/>
                </a:cxn>
                <a:cxn ang="0">
                  <a:pos x="T4" y="T5"/>
                </a:cxn>
                <a:cxn ang="0">
                  <a:pos x="T6" y="T7"/>
                </a:cxn>
                <a:cxn ang="0">
                  <a:pos x="T8" y="T9"/>
                </a:cxn>
              </a:cxnLst>
              <a:rect l="0" t="0" r="r" b="b"/>
              <a:pathLst>
                <a:path w="1454" h="75">
                  <a:moveTo>
                    <a:pt x="1454" y="0"/>
                  </a:moveTo>
                  <a:cubicBezTo>
                    <a:pt x="120" y="0"/>
                    <a:pt x="120" y="0"/>
                    <a:pt x="120" y="0"/>
                  </a:cubicBezTo>
                  <a:cubicBezTo>
                    <a:pt x="45" y="0"/>
                    <a:pt x="45" y="0"/>
                    <a:pt x="45" y="0"/>
                  </a:cubicBezTo>
                  <a:cubicBezTo>
                    <a:pt x="20" y="0"/>
                    <a:pt x="0" y="20"/>
                    <a:pt x="0" y="45"/>
                  </a:cubicBezTo>
                  <a:cubicBezTo>
                    <a:pt x="0" y="75"/>
                    <a:pt x="0" y="75"/>
                    <a:pt x="0" y="75"/>
                  </a:cubicBezTo>
                </a:path>
              </a:pathLst>
            </a:custGeom>
            <a:noFill/>
            <a:ln w="25400" cap="flat">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7" name="Freeform 8">
              <a:extLst>
                <a:ext uri="{FF2B5EF4-FFF2-40B4-BE49-F238E27FC236}">
                  <a16:creationId xmlns:a16="http://schemas.microsoft.com/office/drawing/2014/main" id="{EE21B3F8-FF7B-412D-AFD2-4F860D616E14}"/>
                </a:ext>
              </a:extLst>
            </p:cNvPr>
            <p:cNvSpPr>
              <a:spLocks/>
            </p:cNvSpPr>
            <p:nvPr userDrawn="1"/>
          </p:nvSpPr>
          <p:spPr bwMode="auto">
            <a:xfrm flipH="1">
              <a:off x="4192504" y="2571750"/>
              <a:ext cx="4572000" cy="193675"/>
            </a:xfrm>
            <a:custGeom>
              <a:avLst/>
              <a:gdLst>
                <a:gd name="T0" fmla="*/ 1440 w 1440"/>
                <a:gd name="T1" fmla="*/ 0 h 61"/>
                <a:gd name="T2" fmla="*/ 106 w 1440"/>
                <a:gd name="T3" fmla="*/ 0 h 61"/>
                <a:gd name="T4" fmla="*/ 34 w 1440"/>
                <a:gd name="T5" fmla="*/ 0 h 61"/>
                <a:gd name="T6" fmla="*/ 0 w 1440"/>
                <a:gd name="T7" fmla="*/ 34 h 61"/>
                <a:gd name="T8" fmla="*/ 0 w 1440"/>
                <a:gd name="T9" fmla="*/ 61 h 61"/>
              </a:gdLst>
              <a:ahLst/>
              <a:cxnLst>
                <a:cxn ang="0">
                  <a:pos x="T0" y="T1"/>
                </a:cxn>
                <a:cxn ang="0">
                  <a:pos x="T2" y="T3"/>
                </a:cxn>
                <a:cxn ang="0">
                  <a:pos x="T4" y="T5"/>
                </a:cxn>
                <a:cxn ang="0">
                  <a:pos x="T6" y="T7"/>
                </a:cxn>
                <a:cxn ang="0">
                  <a:pos x="T8" y="T9"/>
                </a:cxn>
              </a:cxnLst>
              <a:rect l="0" t="0" r="r" b="b"/>
              <a:pathLst>
                <a:path w="1440" h="61">
                  <a:moveTo>
                    <a:pt x="1440" y="0"/>
                  </a:moveTo>
                  <a:cubicBezTo>
                    <a:pt x="106" y="0"/>
                    <a:pt x="106" y="0"/>
                    <a:pt x="106" y="0"/>
                  </a:cubicBezTo>
                  <a:cubicBezTo>
                    <a:pt x="34" y="0"/>
                    <a:pt x="34" y="0"/>
                    <a:pt x="34" y="0"/>
                  </a:cubicBezTo>
                  <a:cubicBezTo>
                    <a:pt x="15" y="0"/>
                    <a:pt x="0" y="15"/>
                    <a:pt x="0" y="34"/>
                  </a:cubicBezTo>
                  <a:cubicBezTo>
                    <a:pt x="0" y="61"/>
                    <a:pt x="0" y="61"/>
                    <a:pt x="0" y="61"/>
                  </a:cubicBezTo>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8" name="Freeform 9">
              <a:extLst>
                <a:ext uri="{FF2B5EF4-FFF2-40B4-BE49-F238E27FC236}">
                  <a16:creationId xmlns:a16="http://schemas.microsoft.com/office/drawing/2014/main" id="{6BF87F3B-41B2-4901-82C3-D77CC87E602A}"/>
                </a:ext>
              </a:extLst>
            </p:cNvPr>
            <p:cNvSpPr>
              <a:spLocks/>
            </p:cNvSpPr>
            <p:nvPr userDrawn="1"/>
          </p:nvSpPr>
          <p:spPr bwMode="auto">
            <a:xfrm flipH="1">
              <a:off x="4192504" y="2653070"/>
              <a:ext cx="4527550" cy="149225"/>
            </a:xfrm>
            <a:custGeom>
              <a:avLst/>
              <a:gdLst>
                <a:gd name="T0" fmla="*/ 1426 w 1426"/>
                <a:gd name="T1" fmla="*/ 0 h 47"/>
                <a:gd name="T2" fmla="*/ 92 w 1426"/>
                <a:gd name="T3" fmla="*/ 0 h 47"/>
                <a:gd name="T4" fmla="*/ 23 w 1426"/>
                <a:gd name="T5" fmla="*/ 0 h 47"/>
                <a:gd name="T6" fmla="*/ 0 w 1426"/>
                <a:gd name="T7" fmla="*/ 23 h 47"/>
                <a:gd name="T8" fmla="*/ 0 w 1426"/>
                <a:gd name="T9" fmla="*/ 47 h 47"/>
              </a:gdLst>
              <a:ahLst/>
              <a:cxnLst>
                <a:cxn ang="0">
                  <a:pos x="T0" y="T1"/>
                </a:cxn>
                <a:cxn ang="0">
                  <a:pos x="T2" y="T3"/>
                </a:cxn>
                <a:cxn ang="0">
                  <a:pos x="T4" y="T5"/>
                </a:cxn>
                <a:cxn ang="0">
                  <a:pos x="T6" y="T7"/>
                </a:cxn>
                <a:cxn ang="0">
                  <a:pos x="T8" y="T9"/>
                </a:cxn>
              </a:cxnLst>
              <a:rect l="0" t="0" r="r" b="b"/>
              <a:pathLst>
                <a:path w="1426" h="47">
                  <a:moveTo>
                    <a:pt x="1426" y="0"/>
                  </a:moveTo>
                  <a:cubicBezTo>
                    <a:pt x="92" y="0"/>
                    <a:pt x="92" y="0"/>
                    <a:pt x="92" y="0"/>
                  </a:cubicBezTo>
                  <a:cubicBezTo>
                    <a:pt x="23" y="0"/>
                    <a:pt x="23" y="0"/>
                    <a:pt x="23" y="0"/>
                  </a:cubicBezTo>
                  <a:cubicBezTo>
                    <a:pt x="10" y="0"/>
                    <a:pt x="0" y="10"/>
                    <a:pt x="0" y="23"/>
                  </a:cubicBezTo>
                  <a:cubicBezTo>
                    <a:pt x="0" y="47"/>
                    <a:pt x="0" y="47"/>
                    <a:pt x="0" y="47"/>
                  </a:cubicBezTo>
                </a:path>
              </a:pathLst>
            </a:custGeom>
            <a:noFill/>
            <a:ln w="25400" cap="flat">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9" name="Freeform 10">
              <a:extLst>
                <a:ext uri="{FF2B5EF4-FFF2-40B4-BE49-F238E27FC236}">
                  <a16:creationId xmlns:a16="http://schemas.microsoft.com/office/drawing/2014/main" id="{E56A3D05-6E21-4A0E-A717-DBE38BE24F1F}"/>
                </a:ext>
              </a:extLst>
            </p:cNvPr>
            <p:cNvSpPr>
              <a:spLocks/>
            </p:cNvSpPr>
            <p:nvPr userDrawn="1"/>
          </p:nvSpPr>
          <p:spPr bwMode="auto">
            <a:xfrm flipH="1">
              <a:off x="4192504" y="2734390"/>
              <a:ext cx="4483100" cy="104775"/>
            </a:xfrm>
            <a:custGeom>
              <a:avLst/>
              <a:gdLst>
                <a:gd name="T0" fmla="*/ 1412 w 1412"/>
                <a:gd name="T1" fmla="*/ 0 h 33"/>
                <a:gd name="T2" fmla="*/ 78 w 1412"/>
                <a:gd name="T3" fmla="*/ 0 h 33"/>
                <a:gd name="T4" fmla="*/ 12 w 1412"/>
                <a:gd name="T5" fmla="*/ 0 h 33"/>
                <a:gd name="T6" fmla="*/ 0 w 1412"/>
                <a:gd name="T7" fmla="*/ 12 h 33"/>
                <a:gd name="T8" fmla="*/ 0 w 1412"/>
                <a:gd name="T9" fmla="*/ 33 h 33"/>
              </a:gdLst>
              <a:ahLst/>
              <a:cxnLst>
                <a:cxn ang="0">
                  <a:pos x="T0" y="T1"/>
                </a:cxn>
                <a:cxn ang="0">
                  <a:pos x="T2" y="T3"/>
                </a:cxn>
                <a:cxn ang="0">
                  <a:pos x="T4" y="T5"/>
                </a:cxn>
                <a:cxn ang="0">
                  <a:pos x="T6" y="T7"/>
                </a:cxn>
                <a:cxn ang="0">
                  <a:pos x="T8" y="T9"/>
                </a:cxn>
              </a:cxnLst>
              <a:rect l="0" t="0" r="r" b="b"/>
              <a:pathLst>
                <a:path w="1412" h="33">
                  <a:moveTo>
                    <a:pt x="1412" y="0"/>
                  </a:moveTo>
                  <a:cubicBezTo>
                    <a:pt x="78" y="0"/>
                    <a:pt x="78" y="0"/>
                    <a:pt x="78" y="0"/>
                  </a:cubicBezTo>
                  <a:cubicBezTo>
                    <a:pt x="12" y="0"/>
                    <a:pt x="12" y="0"/>
                    <a:pt x="12" y="0"/>
                  </a:cubicBezTo>
                  <a:cubicBezTo>
                    <a:pt x="5" y="0"/>
                    <a:pt x="0" y="5"/>
                    <a:pt x="0" y="12"/>
                  </a:cubicBezTo>
                  <a:cubicBezTo>
                    <a:pt x="0" y="33"/>
                    <a:pt x="0" y="33"/>
                    <a:pt x="0" y="33"/>
                  </a:cubicBezTo>
                </a:path>
              </a:pathLst>
            </a:custGeom>
            <a:noFill/>
            <a:ln w="25400" cap="flat">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grpSp>
        <p:nvGrpSpPr>
          <p:cNvPr id="51" name="Group 50">
            <a:extLst>
              <a:ext uri="{FF2B5EF4-FFF2-40B4-BE49-F238E27FC236}">
                <a16:creationId xmlns:a16="http://schemas.microsoft.com/office/drawing/2014/main" id="{312B532F-1E7C-4F22-8C9C-789CE70C4717}"/>
              </a:ext>
            </a:extLst>
          </p:cNvPr>
          <p:cNvGrpSpPr/>
          <p:nvPr userDrawn="1"/>
        </p:nvGrpSpPr>
        <p:grpSpPr>
          <a:xfrm>
            <a:off x="-5594349" y="3817513"/>
            <a:ext cx="6214533" cy="2900787"/>
            <a:chOff x="-4195762" y="2863135"/>
            <a:chExt cx="4660900" cy="2175590"/>
          </a:xfrm>
        </p:grpSpPr>
        <p:sp>
          <p:nvSpPr>
            <p:cNvPr id="21" name="Freeform 15">
              <a:extLst>
                <a:ext uri="{FF2B5EF4-FFF2-40B4-BE49-F238E27FC236}">
                  <a16:creationId xmlns:a16="http://schemas.microsoft.com/office/drawing/2014/main" id="{137A28FE-5FB5-4CE4-B56B-3D20CF02513A}"/>
                </a:ext>
              </a:extLst>
            </p:cNvPr>
            <p:cNvSpPr>
              <a:spLocks/>
            </p:cNvSpPr>
            <p:nvPr userDrawn="1"/>
          </p:nvSpPr>
          <p:spPr bwMode="auto">
            <a:xfrm>
              <a:off x="-4195762" y="4860858"/>
              <a:ext cx="4660900" cy="177867"/>
            </a:xfrm>
            <a:custGeom>
              <a:avLst/>
              <a:gdLst>
                <a:gd name="T0" fmla="*/ 1468 w 1468"/>
                <a:gd name="T1" fmla="*/ 0 h 1587"/>
                <a:gd name="T2" fmla="*/ 1468 w 1468"/>
                <a:gd name="T3" fmla="*/ 1531 h 1587"/>
                <a:gd name="T4" fmla="*/ 1412 w 1468"/>
                <a:gd name="T5" fmla="*/ 1587 h 1587"/>
                <a:gd name="T6" fmla="*/ 1334 w 1468"/>
                <a:gd name="T7" fmla="*/ 1587 h 1587"/>
                <a:gd name="T8" fmla="*/ 1163 w 1468"/>
                <a:gd name="T9" fmla="*/ 1587 h 1587"/>
                <a:gd name="T10" fmla="*/ 0 w 1468"/>
                <a:gd name="T11" fmla="*/ 1587 h 1587"/>
                <a:gd name="connsiteX0" fmla="*/ 10000 w 10000"/>
                <a:gd name="connsiteY0" fmla="*/ 0 h 353"/>
                <a:gd name="connsiteX1" fmla="*/ 9619 w 10000"/>
                <a:gd name="connsiteY1" fmla="*/ 353 h 353"/>
                <a:gd name="connsiteX2" fmla="*/ 9087 w 10000"/>
                <a:gd name="connsiteY2" fmla="*/ 353 h 353"/>
                <a:gd name="connsiteX3" fmla="*/ 7922 w 10000"/>
                <a:gd name="connsiteY3" fmla="*/ 353 h 353"/>
                <a:gd name="connsiteX4" fmla="*/ 0 w 10000"/>
                <a:gd name="connsiteY4" fmla="*/ 353 h 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353">
                  <a:moveTo>
                    <a:pt x="10000" y="0"/>
                  </a:moveTo>
                  <a:cubicBezTo>
                    <a:pt x="10000" y="195"/>
                    <a:pt x="9830" y="353"/>
                    <a:pt x="9619" y="353"/>
                  </a:cubicBezTo>
                  <a:lnTo>
                    <a:pt x="9087" y="353"/>
                  </a:lnTo>
                  <a:lnTo>
                    <a:pt x="7922" y="353"/>
                  </a:lnTo>
                  <a:lnTo>
                    <a:pt x="0" y="353"/>
                  </a:lnTo>
                </a:path>
              </a:pathLst>
            </a:custGeom>
            <a:noFill/>
            <a:ln w="25400" cap="rnd">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2" name="Freeform 16">
              <a:extLst>
                <a:ext uri="{FF2B5EF4-FFF2-40B4-BE49-F238E27FC236}">
                  <a16:creationId xmlns:a16="http://schemas.microsoft.com/office/drawing/2014/main" id="{9DB4AF32-E546-45D3-B80D-B5C053B211BE}"/>
                </a:ext>
              </a:extLst>
            </p:cNvPr>
            <p:cNvSpPr>
              <a:spLocks/>
            </p:cNvSpPr>
            <p:nvPr userDrawn="1"/>
          </p:nvSpPr>
          <p:spPr bwMode="auto">
            <a:xfrm>
              <a:off x="-4195762" y="4851440"/>
              <a:ext cx="4616450" cy="142836"/>
            </a:xfrm>
            <a:custGeom>
              <a:avLst/>
              <a:gdLst>
                <a:gd name="T0" fmla="*/ 1454 w 1454"/>
                <a:gd name="T1" fmla="*/ 0 h 1573"/>
                <a:gd name="T2" fmla="*/ 1454 w 1454"/>
                <a:gd name="T3" fmla="*/ 1528 h 1573"/>
                <a:gd name="T4" fmla="*/ 1409 w 1454"/>
                <a:gd name="T5" fmla="*/ 1573 h 1573"/>
                <a:gd name="T6" fmla="*/ 1334 w 1454"/>
                <a:gd name="T7" fmla="*/ 1573 h 1573"/>
                <a:gd name="T8" fmla="*/ 1163 w 1454"/>
                <a:gd name="T9" fmla="*/ 1573 h 1573"/>
                <a:gd name="T10" fmla="*/ 0 w 1454"/>
                <a:gd name="T11" fmla="*/ 1573 h 1573"/>
                <a:gd name="connsiteX0" fmla="*/ 10000 w 10000"/>
                <a:gd name="connsiteY0" fmla="*/ 0 h 286"/>
                <a:gd name="connsiteX1" fmla="*/ 9691 w 10000"/>
                <a:gd name="connsiteY1" fmla="*/ 286 h 286"/>
                <a:gd name="connsiteX2" fmla="*/ 9175 w 10000"/>
                <a:gd name="connsiteY2" fmla="*/ 286 h 286"/>
                <a:gd name="connsiteX3" fmla="*/ 7999 w 10000"/>
                <a:gd name="connsiteY3" fmla="*/ 286 h 286"/>
                <a:gd name="connsiteX4" fmla="*/ 0 w 10000"/>
                <a:gd name="connsiteY4" fmla="*/ 286 h 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286">
                  <a:moveTo>
                    <a:pt x="10000" y="0"/>
                  </a:moveTo>
                  <a:cubicBezTo>
                    <a:pt x="10000" y="159"/>
                    <a:pt x="9862" y="286"/>
                    <a:pt x="9691" y="286"/>
                  </a:cubicBezTo>
                  <a:lnTo>
                    <a:pt x="9175" y="286"/>
                  </a:lnTo>
                  <a:lnTo>
                    <a:pt x="7999" y="286"/>
                  </a:lnTo>
                  <a:lnTo>
                    <a:pt x="0" y="286"/>
                  </a:lnTo>
                </a:path>
              </a:pathLst>
            </a:custGeom>
            <a:noFill/>
            <a:ln w="25400" cap="rnd">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3" name="Freeform 17">
              <a:extLst>
                <a:ext uri="{FF2B5EF4-FFF2-40B4-BE49-F238E27FC236}">
                  <a16:creationId xmlns:a16="http://schemas.microsoft.com/office/drawing/2014/main" id="{4CC4321D-E3A1-4094-AFF0-20DB478635E7}"/>
                </a:ext>
              </a:extLst>
            </p:cNvPr>
            <p:cNvSpPr>
              <a:spLocks/>
            </p:cNvSpPr>
            <p:nvPr userDrawn="1"/>
          </p:nvSpPr>
          <p:spPr bwMode="auto">
            <a:xfrm>
              <a:off x="-4195762" y="4832286"/>
              <a:ext cx="4527550" cy="73090"/>
            </a:xfrm>
            <a:custGeom>
              <a:avLst/>
              <a:gdLst>
                <a:gd name="T0" fmla="*/ 1426 w 1426"/>
                <a:gd name="T1" fmla="*/ 0 h 1545"/>
                <a:gd name="T2" fmla="*/ 1426 w 1426"/>
                <a:gd name="T3" fmla="*/ 1522 h 1545"/>
                <a:gd name="T4" fmla="*/ 1403 w 1426"/>
                <a:gd name="T5" fmla="*/ 1545 h 1545"/>
                <a:gd name="T6" fmla="*/ 1334 w 1426"/>
                <a:gd name="T7" fmla="*/ 1545 h 1545"/>
                <a:gd name="T8" fmla="*/ 1163 w 1426"/>
                <a:gd name="T9" fmla="*/ 1545 h 1545"/>
                <a:gd name="T10" fmla="*/ 0 w 1426"/>
                <a:gd name="T11" fmla="*/ 1545 h 1545"/>
                <a:gd name="connsiteX0" fmla="*/ 10000 w 10000"/>
                <a:gd name="connsiteY0" fmla="*/ 0 h 149"/>
                <a:gd name="connsiteX1" fmla="*/ 9839 w 10000"/>
                <a:gd name="connsiteY1" fmla="*/ 149 h 149"/>
                <a:gd name="connsiteX2" fmla="*/ 9355 w 10000"/>
                <a:gd name="connsiteY2" fmla="*/ 149 h 149"/>
                <a:gd name="connsiteX3" fmla="*/ 8156 w 10000"/>
                <a:gd name="connsiteY3" fmla="*/ 149 h 149"/>
                <a:gd name="connsiteX4" fmla="*/ 0 w 10000"/>
                <a:gd name="connsiteY4" fmla="*/ 149 h 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49">
                  <a:moveTo>
                    <a:pt x="10000" y="0"/>
                  </a:moveTo>
                  <a:cubicBezTo>
                    <a:pt x="10000" y="84"/>
                    <a:pt x="9930" y="149"/>
                    <a:pt x="9839" y="149"/>
                  </a:cubicBezTo>
                  <a:lnTo>
                    <a:pt x="9355" y="149"/>
                  </a:lnTo>
                  <a:lnTo>
                    <a:pt x="8156" y="149"/>
                  </a:lnTo>
                  <a:lnTo>
                    <a:pt x="0" y="149"/>
                  </a:lnTo>
                </a:path>
              </a:pathLst>
            </a:custGeom>
            <a:noFill/>
            <a:ln w="25400" cap="rnd">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4" name="Freeform 18">
              <a:extLst>
                <a:ext uri="{FF2B5EF4-FFF2-40B4-BE49-F238E27FC236}">
                  <a16:creationId xmlns:a16="http://schemas.microsoft.com/office/drawing/2014/main" id="{26F2EEDE-3E2F-4DEE-B608-8968C9605708}"/>
                </a:ext>
              </a:extLst>
            </p:cNvPr>
            <p:cNvSpPr>
              <a:spLocks/>
            </p:cNvSpPr>
            <p:nvPr userDrawn="1"/>
          </p:nvSpPr>
          <p:spPr bwMode="auto">
            <a:xfrm>
              <a:off x="-4195762" y="4823010"/>
              <a:ext cx="4483100" cy="37915"/>
            </a:xfrm>
            <a:custGeom>
              <a:avLst/>
              <a:gdLst>
                <a:gd name="T0" fmla="*/ 1412 w 1412"/>
                <a:gd name="T1" fmla="*/ 0 h 1531"/>
                <a:gd name="T2" fmla="*/ 1412 w 1412"/>
                <a:gd name="T3" fmla="*/ 1519 h 1531"/>
                <a:gd name="T4" fmla="*/ 1400 w 1412"/>
                <a:gd name="T5" fmla="*/ 1531 h 1531"/>
                <a:gd name="T6" fmla="*/ 1334 w 1412"/>
                <a:gd name="T7" fmla="*/ 1531 h 1531"/>
                <a:gd name="T8" fmla="*/ 1163 w 1412"/>
                <a:gd name="T9" fmla="*/ 1531 h 1531"/>
                <a:gd name="T10" fmla="*/ 0 w 1412"/>
                <a:gd name="T11" fmla="*/ 1531 h 1531"/>
                <a:gd name="connsiteX0" fmla="*/ 10000 w 10000"/>
                <a:gd name="connsiteY0" fmla="*/ 0 h 78"/>
                <a:gd name="connsiteX1" fmla="*/ 9915 w 10000"/>
                <a:gd name="connsiteY1" fmla="*/ 78 h 78"/>
                <a:gd name="connsiteX2" fmla="*/ 9448 w 10000"/>
                <a:gd name="connsiteY2" fmla="*/ 78 h 78"/>
                <a:gd name="connsiteX3" fmla="*/ 8237 w 10000"/>
                <a:gd name="connsiteY3" fmla="*/ 78 h 78"/>
                <a:gd name="connsiteX4" fmla="*/ 0 w 10000"/>
                <a:gd name="connsiteY4" fmla="*/ 78 h 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78">
                  <a:moveTo>
                    <a:pt x="10000" y="0"/>
                  </a:moveTo>
                  <a:cubicBezTo>
                    <a:pt x="10000" y="45"/>
                    <a:pt x="9965" y="78"/>
                    <a:pt x="9915" y="78"/>
                  </a:cubicBezTo>
                  <a:lnTo>
                    <a:pt x="9448" y="78"/>
                  </a:lnTo>
                  <a:lnTo>
                    <a:pt x="8237" y="78"/>
                  </a:lnTo>
                  <a:lnTo>
                    <a:pt x="0" y="78"/>
                  </a:lnTo>
                </a:path>
              </a:pathLst>
            </a:custGeom>
            <a:noFill/>
            <a:ln w="25400" cap="rnd">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5" name="Freeform 19">
              <a:extLst>
                <a:ext uri="{FF2B5EF4-FFF2-40B4-BE49-F238E27FC236}">
                  <a16:creationId xmlns:a16="http://schemas.microsoft.com/office/drawing/2014/main" id="{3F447DCE-8B37-4CB2-BBFB-8B6E4742FE65}"/>
                </a:ext>
              </a:extLst>
            </p:cNvPr>
            <p:cNvSpPr>
              <a:spLocks/>
            </p:cNvSpPr>
            <p:nvPr userDrawn="1"/>
          </p:nvSpPr>
          <p:spPr bwMode="auto">
            <a:xfrm>
              <a:off x="-4195762" y="4841920"/>
              <a:ext cx="4572000" cy="107906"/>
            </a:xfrm>
            <a:custGeom>
              <a:avLst/>
              <a:gdLst>
                <a:gd name="T0" fmla="*/ 1440 w 1440"/>
                <a:gd name="T1" fmla="*/ 0 h 1559"/>
                <a:gd name="T2" fmla="*/ 1440 w 1440"/>
                <a:gd name="T3" fmla="*/ 1525 h 1559"/>
                <a:gd name="T4" fmla="*/ 1406 w 1440"/>
                <a:gd name="T5" fmla="*/ 1559 h 1559"/>
                <a:gd name="T6" fmla="*/ 1334 w 1440"/>
                <a:gd name="T7" fmla="*/ 1559 h 1559"/>
                <a:gd name="T8" fmla="*/ 1163 w 1440"/>
                <a:gd name="T9" fmla="*/ 1559 h 1559"/>
                <a:gd name="T10" fmla="*/ 0 w 1440"/>
                <a:gd name="T11" fmla="*/ 1559 h 1559"/>
                <a:gd name="connsiteX0" fmla="*/ 10000 w 10000"/>
                <a:gd name="connsiteY0" fmla="*/ 0 h 218"/>
                <a:gd name="connsiteX1" fmla="*/ 9764 w 10000"/>
                <a:gd name="connsiteY1" fmla="*/ 218 h 218"/>
                <a:gd name="connsiteX2" fmla="*/ 9264 w 10000"/>
                <a:gd name="connsiteY2" fmla="*/ 218 h 218"/>
                <a:gd name="connsiteX3" fmla="*/ 8076 w 10000"/>
                <a:gd name="connsiteY3" fmla="*/ 218 h 218"/>
                <a:gd name="connsiteX4" fmla="*/ 0 w 10000"/>
                <a:gd name="connsiteY4" fmla="*/ 218 h 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218">
                  <a:moveTo>
                    <a:pt x="10000" y="0"/>
                  </a:moveTo>
                  <a:cubicBezTo>
                    <a:pt x="10000" y="122"/>
                    <a:pt x="9896" y="218"/>
                    <a:pt x="9764" y="218"/>
                  </a:cubicBezTo>
                  <a:lnTo>
                    <a:pt x="9264" y="218"/>
                  </a:lnTo>
                  <a:lnTo>
                    <a:pt x="8076" y="218"/>
                  </a:lnTo>
                  <a:lnTo>
                    <a:pt x="0" y="218"/>
                  </a:lnTo>
                </a:path>
              </a:pathLst>
            </a:custGeom>
            <a:noFill/>
            <a:ln w="25400" cap="rnd">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cxnSp>
          <p:nvCxnSpPr>
            <p:cNvPr id="5" name="Straight Connector 4">
              <a:extLst>
                <a:ext uri="{FF2B5EF4-FFF2-40B4-BE49-F238E27FC236}">
                  <a16:creationId xmlns:a16="http://schemas.microsoft.com/office/drawing/2014/main" id="{612A9C9F-F8D6-41D7-9667-0A3CD6724EED}"/>
                </a:ext>
              </a:extLst>
            </p:cNvPr>
            <p:cNvCxnSpPr>
              <a:stCxn id="9" idx="4"/>
              <a:endCxn id="24" idx="0"/>
            </p:cNvCxnSpPr>
            <p:nvPr userDrawn="1"/>
          </p:nvCxnSpPr>
          <p:spPr>
            <a:xfrm>
              <a:off x="287338" y="2863135"/>
              <a:ext cx="0" cy="1959875"/>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859D3F8-E67A-4A2D-B6E7-1A3777D3C174}"/>
                </a:ext>
              </a:extLst>
            </p:cNvPr>
            <p:cNvCxnSpPr>
              <a:cxnSpLocks/>
              <a:stCxn id="10" idx="4"/>
              <a:endCxn id="23" idx="0"/>
            </p:cNvCxnSpPr>
            <p:nvPr userDrawn="1"/>
          </p:nvCxnSpPr>
          <p:spPr>
            <a:xfrm>
              <a:off x="331788" y="2900005"/>
              <a:ext cx="0" cy="1932281"/>
            </a:xfrm>
            <a:prstGeom prst="line">
              <a:avLst/>
            </a:prstGeom>
            <a:ln w="25400" cap="rnd"/>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F072392-94C0-4435-87D1-9E066C358753}"/>
                </a:ext>
              </a:extLst>
            </p:cNvPr>
            <p:cNvCxnSpPr>
              <a:cxnSpLocks/>
              <a:stCxn id="12" idx="4"/>
              <a:endCxn id="22" idx="0"/>
            </p:cNvCxnSpPr>
            <p:nvPr userDrawn="1"/>
          </p:nvCxnSpPr>
          <p:spPr>
            <a:xfrm>
              <a:off x="420688" y="2973745"/>
              <a:ext cx="0" cy="1877695"/>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D948A2C-18F5-4AE9-A0D0-1E104D0FB19B}"/>
                </a:ext>
              </a:extLst>
            </p:cNvPr>
            <p:cNvCxnSpPr>
              <a:cxnSpLocks/>
              <a:stCxn id="11" idx="4"/>
              <a:endCxn id="25" idx="0"/>
            </p:cNvCxnSpPr>
            <p:nvPr userDrawn="1"/>
          </p:nvCxnSpPr>
          <p:spPr>
            <a:xfrm>
              <a:off x="376238" y="2936875"/>
              <a:ext cx="0" cy="1905045"/>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C5A05F4-E879-433D-A0A4-81D8378E1C89}"/>
                </a:ext>
              </a:extLst>
            </p:cNvPr>
            <p:cNvCxnSpPr>
              <a:cxnSpLocks/>
              <a:stCxn id="13" idx="4"/>
              <a:endCxn id="21" idx="0"/>
            </p:cNvCxnSpPr>
            <p:nvPr userDrawn="1"/>
          </p:nvCxnSpPr>
          <p:spPr>
            <a:xfrm>
              <a:off x="465138" y="3010615"/>
              <a:ext cx="0" cy="1850243"/>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9E4198CF-DBB9-44DA-96CC-A0B5AE6BA9A4}"/>
              </a:ext>
            </a:extLst>
          </p:cNvPr>
          <p:cNvGrpSpPr/>
          <p:nvPr userDrawn="1"/>
        </p:nvGrpSpPr>
        <p:grpSpPr>
          <a:xfrm flipH="1">
            <a:off x="11567472" y="3817513"/>
            <a:ext cx="6214533" cy="2900787"/>
            <a:chOff x="-4195762" y="2863135"/>
            <a:chExt cx="4660900" cy="2175590"/>
          </a:xfrm>
        </p:grpSpPr>
        <p:sp>
          <p:nvSpPr>
            <p:cNvPr id="53" name="Freeform 15">
              <a:extLst>
                <a:ext uri="{FF2B5EF4-FFF2-40B4-BE49-F238E27FC236}">
                  <a16:creationId xmlns:a16="http://schemas.microsoft.com/office/drawing/2014/main" id="{B76BDA3E-CA95-49B2-B995-272C3E3E6685}"/>
                </a:ext>
              </a:extLst>
            </p:cNvPr>
            <p:cNvSpPr>
              <a:spLocks/>
            </p:cNvSpPr>
            <p:nvPr userDrawn="1"/>
          </p:nvSpPr>
          <p:spPr bwMode="auto">
            <a:xfrm>
              <a:off x="-4195762" y="4860858"/>
              <a:ext cx="4660900" cy="177867"/>
            </a:xfrm>
            <a:custGeom>
              <a:avLst/>
              <a:gdLst>
                <a:gd name="T0" fmla="*/ 1468 w 1468"/>
                <a:gd name="T1" fmla="*/ 0 h 1587"/>
                <a:gd name="T2" fmla="*/ 1468 w 1468"/>
                <a:gd name="T3" fmla="*/ 1531 h 1587"/>
                <a:gd name="T4" fmla="*/ 1412 w 1468"/>
                <a:gd name="T5" fmla="*/ 1587 h 1587"/>
                <a:gd name="T6" fmla="*/ 1334 w 1468"/>
                <a:gd name="T7" fmla="*/ 1587 h 1587"/>
                <a:gd name="T8" fmla="*/ 1163 w 1468"/>
                <a:gd name="T9" fmla="*/ 1587 h 1587"/>
                <a:gd name="T10" fmla="*/ 0 w 1468"/>
                <a:gd name="T11" fmla="*/ 1587 h 1587"/>
                <a:gd name="connsiteX0" fmla="*/ 10000 w 10000"/>
                <a:gd name="connsiteY0" fmla="*/ 0 h 353"/>
                <a:gd name="connsiteX1" fmla="*/ 9619 w 10000"/>
                <a:gd name="connsiteY1" fmla="*/ 353 h 353"/>
                <a:gd name="connsiteX2" fmla="*/ 9087 w 10000"/>
                <a:gd name="connsiteY2" fmla="*/ 353 h 353"/>
                <a:gd name="connsiteX3" fmla="*/ 7922 w 10000"/>
                <a:gd name="connsiteY3" fmla="*/ 353 h 353"/>
                <a:gd name="connsiteX4" fmla="*/ 0 w 10000"/>
                <a:gd name="connsiteY4" fmla="*/ 353 h 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353">
                  <a:moveTo>
                    <a:pt x="10000" y="0"/>
                  </a:moveTo>
                  <a:cubicBezTo>
                    <a:pt x="10000" y="195"/>
                    <a:pt x="9830" y="353"/>
                    <a:pt x="9619" y="353"/>
                  </a:cubicBezTo>
                  <a:lnTo>
                    <a:pt x="9087" y="353"/>
                  </a:lnTo>
                  <a:lnTo>
                    <a:pt x="7922" y="353"/>
                  </a:lnTo>
                  <a:lnTo>
                    <a:pt x="0" y="353"/>
                  </a:lnTo>
                </a:path>
              </a:pathLst>
            </a:custGeom>
            <a:noFill/>
            <a:ln w="25400" cap="rnd">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54" name="Freeform 16">
              <a:extLst>
                <a:ext uri="{FF2B5EF4-FFF2-40B4-BE49-F238E27FC236}">
                  <a16:creationId xmlns:a16="http://schemas.microsoft.com/office/drawing/2014/main" id="{7549FA1B-AB94-4D2B-B996-6C7BDBCE3149}"/>
                </a:ext>
              </a:extLst>
            </p:cNvPr>
            <p:cNvSpPr>
              <a:spLocks/>
            </p:cNvSpPr>
            <p:nvPr userDrawn="1"/>
          </p:nvSpPr>
          <p:spPr bwMode="auto">
            <a:xfrm>
              <a:off x="-4195762" y="4851440"/>
              <a:ext cx="4616450" cy="142836"/>
            </a:xfrm>
            <a:custGeom>
              <a:avLst/>
              <a:gdLst>
                <a:gd name="T0" fmla="*/ 1454 w 1454"/>
                <a:gd name="T1" fmla="*/ 0 h 1573"/>
                <a:gd name="T2" fmla="*/ 1454 w 1454"/>
                <a:gd name="T3" fmla="*/ 1528 h 1573"/>
                <a:gd name="T4" fmla="*/ 1409 w 1454"/>
                <a:gd name="T5" fmla="*/ 1573 h 1573"/>
                <a:gd name="T6" fmla="*/ 1334 w 1454"/>
                <a:gd name="T7" fmla="*/ 1573 h 1573"/>
                <a:gd name="T8" fmla="*/ 1163 w 1454"/>
                <a:gd name="T9" fmla="*/ 1573 h 1573"/>
                <a:gd name="T10" fmla="*/ 0 w 1454"/>
                <a:gd name="T11" fmla="*/ 1573 h 1573"/>
                <a:gd name="connsiteX0" fmla="*/ 10000 w 10000"/>
                <a:gd name="connsiteY0" fmla="*/ 0 h 286"/>
                <a:gd name="connsiteX1" fmla="*/ 9691 w 10000"/>
                <a:gd name="connsiteY1" fmla="*/ 286 h 286"/>
                <a:gd name="connsiteX2" fmla="*/ 9175 w 10000"/>
                <a:gd name="connsiteY2" fmla="*/ 286 h 286"/>
                <a:gd name="connsiteX3" fmla="*/ 7999 w 10000"/>
                <a:gd name="connsiteY3" fmla="*/ 286 h 286"/>
                <a:gd name="connsiteX4" fmla="*/ 0 w 10000"/>
                <a:gd name="connsiteY4" fmla="*/ 286 h 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286">
                  <a:moveTo>
                    <a:pt x="10000" y="0"/>
                  </a:moveTo>
                  <a:cubicBezTo>
                    <a:pt x="10000" y="159"/>
                    <a:pt x="9862" y="286"/>
                    <a:pt x="9691" y="286"/>
                  </a:cubicBezTo>
                  <a:lnTo>
                    <a:pt x="9175" y="286"/>
                  </a:lnTo>
                  <a:lnTo>
                    <a:pt x="7999" y="286"/>
                  </a:lnTo>
                  <a:lnTo>
                    <a:pt x="0" y="286"/>
                  </a:lnTo>
                </a:path>
              </a:pathLst>
            </a:custGeom>
            <a:noFill/>
            <a:ln w="25400" cap="rnd">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55" name="Freeform 17">
              <a:extLst>
                <a:ext uri="{FF2B5EF4-FFF2-40B4-BE49-F238E27FC236}">
                  <a16:creationId xmlns:a16="http://schemas.microsoft.com/office/drawing/2014/main" id="{7E855C8D-8BB2-4A05-A93B-4E74C34F733B}"/>
                </a:ext>
              </a:extLst>
            </p:cNvPr>
            <p:cNvSpPr>
              <a:spLocks/>
            </p:cNvSpPr>
            <p:nvPr userDrawn="1"/>
          </p:nvSpPr>
          <p:spPr bwMode="auto">
            <a:xfrm>
              <a:off x="-4195762" y="4832286"/>
              <a:ext cx="4527550" cy="73090"/>
            </a:xfrm>
            <a:custGeom>
              <a:avLst/>
              <a:gdLst>
                <a:gd name="T0" fmla="*/ 1426 w 1426"/>
                <a:gd name="T1" fmla="*/ 0 h 1545"/>
                <a:gd name="T2" fmla="*/ 1426 w 1426"/>
                <a:gd name="T3" fmla="*/ 1522 h 1545"/>
                <a:gd name="T4" fmla="*/ 1403 w 1426"/>
                <a:gd name="T5" fmla="*/ 1545 h 1545"/>
                <a:gd name="T6" fmla="*/ 1334 w 1426"/>
                <a:gd name="T7" fmla="*/ 1545 h 1545"/>
                <a:gd name="T8" fmla="*/ 1163 w 1426"/>
                <a:gd name="T9" fmla="*/ 1545 h 1545"/>
                <a:gd name="T10" fmla="*/ 0 w 1426"/>
                <a:gd name="T11" fmla="*/ 1545 h 1545"/>
                <a:gd name="connsiteX0" fmla="*/ 10000 w 10000"/>
                <a:gd name="connsiteY0" fmla="*/ 0 h 149"/>
                <a:gd name="connsiteX1" fmla="*/ 9839 w 10000"/>
                <a:gd name="connsiteY1" fmla="*/ 149 h 149"/>
                <a:gd name="connsiteX2" fmla="*/ 9355 w 10000"/>
                <a:gd name="connsiteY2" fmla="*/ 149 h 149"/>
                <a:gd name="connsiteX3" fmla="*/ 8156 w 10000"/>
                <a:gd name="connsiteY3" fmla="*/ 149 h 149"/>
                <a:gd name="connsiteX4" fmla="*/ 0 w 10000"/>
                <a:gd name="connsiteY4" fmla="*/ 149 h 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49">
                  <a:moveTo>
                    <a:pt x="10000" y="0"/>
                  </a:moveTo>
                  <a:cubicBezTo>
                    <a:pt x="10000" y="84"/>
                    <a:pt x="9930" y="149"/>
                    <a:pt x="9839" y="149"/>
                  </a:cubicBezTo>
                  <a:lnTo>
                    <a:pt x="9355" y="149"/>
                  </a:lnTo>
                  <a:lnTo>
                    <a:pt x="8156" y="149"/>
                  </a:lnTo>
                  <a:lnTo>
                    <a:pt x="0" y="149"/>
                  </a:lnTo>
                </a:path>
              </a:pathLst>
            </a:custGeom>
            <a:noFill/>
            <a:ln w="25400" cap="rnd">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56" name="Freeform 18">
              <a:extLst>
                <a:ext uri="{FF2B5EF4-FFF2-40B4-BE49-F238E27FC236}">
                  <a16:creationId xmlns:a16="http://schemas.microsoft.com/office/drawing/2014/main" id="{0C866AAF-BF86-4BF8-AAA7-2E90DF3CAA8F}"/>
                </a:ext>
              </a:extLst>
            </p:cNvPr>
            <p:cNvSpPr>
              <a:spLocks/>
            </p:cNvSpPr>
            <p:nvPr userDrawn="1"/>
          </p:nvSpPr>
          <p:spPr bwMode="auto">
            <a:xfrm>
              <a:off x="-4195762" y="4823010"/>
              <a:ext cx="4483100" cy="37915"/>
            </a:xfrm>
            <a:custGeom>
              <a:avLst/>
              <a:gdLst>
                <a:gd name="T0" fmla="*/ 1412 w 1412"/>
                <a:gd name="T1" fmla="*/ 0 h 1531"/>
                <a:gd name="T2" fmla="*/ 1412 w 1412"/>
                <a:gd name="T3" fmla="*/ 1519 h 1531"/>
                <a:gd name="T4" fmla="*/ 1400 w 1412"/>
                <a:gd name="T5" fmla="*/ 1531 h 1531"/>
                <a:gd name="T6" fmla="*/ 1334 w 1412"/>
                <a:gd name="T7" fmla="*/ 1531 h 1531"/>
                <a:gd name="T8" fmla="*/ 1163 w 1412"/>
                <a:gd name="T9" fmla="*/ 1531 h 1531"/>
                <a:gd name="T10" fmla="*/ 0 w 1412"/>
                <a:gd name="T11" fmla="*/ 1531 h 1531"/>
                <a:gd name="connsiteX0" fmla="*/ 10000 w 10000"/>
                <a:gd name="connsiteY0" fmla="*/ 0 h 78"/>
                <a:gd name="connsiteX1" fmla="*/ 9915 w 10000"/>
                <a:gd name="connsiteY1" fmla="*/ 78 h 78"/>
                <a:gd name="connsiteX2" fmla="*/ 9448 w 10000"/>
                <a:gd name="connsiteY2" fmla="*/ 78 h 78"/>
                <a:gd name="connsiteX3" fmla="*/ 8237 w 10000"/>
                <a:gd name="connsiteY3" fmla="*/ 78 h 78"/>
                <a:gd name="connsiteX4" fmla="*/ 0 w 10000"/>
                <a:gd name="connsiteY4" fmla="*/ 78 h 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78">
                  <a:moveTo>
                    <a:pt x="10000" y="0"/>
                  </a:moveTo>
                  <a:cubicBezTo>
                    <a:pt x="10000" y="45"/>
                    <a:pt x="9965" y="78"/>
                    <a:pt x="9915" y="78"/>
                  </a:cubicBezTo>
                  <a:lnTo>
                    <a:pt x="9448" y="78"/>
                  </a:lnTo>
                  <a:lnTo>
                    <a:pt x="8237" y="78"/>
                  </a:lnTo>
                  <a:lnTo>
                    <a:pt x="0" y="78"/>
                  </a:lnTo>
                </a:path>
              </a:pathLst>
            </a:custGeom>
            <a:noFill/>
            <a:ln w="25400" cap="rnd">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57" name="Freeform 19">
              <a:extLst>
                <a:ext uri="{FF2B5EF4-FFF2-40B4-BE49-F238E27FC236}">
                  <a16:creationId xmlns:a16="http://schemas.microsoft.com/office/drawing/2014/main" id="{FA26CFC9-75E9-4AFC-8976-B49585D18B15}"/>
                </a:ext>
              </a:extLst>
            </p:cNvPr>
            <p:cNvSpPr>
              <a:spLocks/>
            </p:cNvSpPr>
            <p:nvPr userDrawn="1"/>
          </p:nvSpPr>
          <p:spPr bwMode="auto">
            <a:xfrm>
              <a:off x="-4195762" y="4841920"/>
              <a:ext cx="4572000" cy="107906"/>
            </a:xfrm>
            <a:custGeom>
              <a:avLst/>
              <a:gdLst>
                <a:gd name="T0" fmla="*/ 1440 w 1440"/>
                <a:gd name="T1" fmla="*/ 0 h 1559"/>
                <a:gd name="T2" fmla="*/ 1440 w 1440"/>
                <a:gd name="T3" fmla="*/ 1525 h 1559"/>
                <a:gd name="T4" fmla="*/ 1406 w 1440"/>
                <a:gd name="T5" fmla="*/ 1559 h 1559"/>
                <a:gd name="T6" fmla="*/ 1334 w 1440"/>
                <a:gd name="T7" fmla="*/ 1559 h 1559"/>
                <a:gd name="T8" fmla="*/ 1163 w 1440"/>
                <a:gd name="T9" fmla="*/ 1559 h 1559"/>
                <a:gd name="T10" fmla="*/ 0 w 1440"/>
                <a:gd name="T11" fmla="*/ 1559 h 1559"/>
                <a:gd name="connsiteX0" fmla="*/ 10000 w 10000"/>
                <a:gd name="connsiteY0" fmla="*/ 0 h 218"/>
                <a:gd name="connsiteX1" fmla="*/ 9764 w 10000"/>
                <a:gd name="connsiteY1" fmla="*/ 218 h 218"/>
                <a:gd name="connsiteX2" fmla="*/ 9264 w 10000"/>
                <a:gd name="connsiteY2" fmla="*/ 218 h 218"/>
                <a:gd name="connsiteX3" fmla="*/ 8076 w 10000"/>
                <a:gd name="connsiteY3" fmla="*/ 218 h 218"/>
                <a:gd name="connsiteX4" fmla="*/ 0 w 10000"/>
                <a:gd name="connsiteY4" fmla="*/ 218 h 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218">
                  <a:moveTo>
                    <a:pt x="10000" y="0"/>
                  </a:moveTo>
                  <a:cubicBezTo>
                    <a:pt x="10000" y="122"/>
                    <a:pt x="9896" y="218"/>
                    <a:pt x="9764" y="218"/>
                  </a:cubicBezTo>
                  <a:lnTo>
                    <a:pt x="9264" y="218"/>
                  </a:lnTo>
                  <a:lnTo>
                    <a:pt x="8076" y="218"/>
                  </a:lnTo>
                  <a:lnTo>
                    <a:pt x="0" y="218"/>
                  </a:lnTo>
                </a:path>
              </a:pathLst>
            </a:custGeom>
            <a:noFill/>
            <a:ln w="25400" cap="rnd">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cxnSp>
          <p:nvCxnSpPr>
            <p:cNvPr id="58" name="Straight Connector 57">
              <a:extLst>
                <a:ext uri="{FF2B5EF4-FFF2-40B4-BE49-F238E27FC236}">
                  <a16:creationId xmlns:a16="http://schemas.microsoft.com/office/drawing/2014/main" id="{B6A987FA-1194-47FA-AFA8-F8C18739453F}"/>
                </a:ext>
              </a:extLst>
            </p:cNvPr>
            <p:cNvCxnSpPr>
              <a:cxnSpLocks/>
              <a:stCxn id="15" idx="4"/>
              <a:endCxn id="56" idx="0"/>
            </p:cNvCxnSpPr>
            <p:nvPr userDrawn="1"/>
          </p:nvCxnSpPr>
          <p:spPr>
            <a:xfrm>
              <a:off x="287337" y="2863135"/>
              <a:ext cx="1" cy="1959875"/>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6A9FFFE-0B51-4747-B7C3-5199D76E6E13}"/>
                </a:ext>
              </a:extLst>
            </p:cNvPr>
            <p:cNvCxnSpPr>
              <a:cxnSpLocks/>
              <a:stCxn id="16" idx="4"/>
              <a:endCxn id="55" idx="0"/>
            </p:cNvCxnSpPr>
            <p:nvPr userDrawn="1"/>
          </p:nvCxnSpPr>
          <p:spPr>
            <a:xfrm>
              <a:off x="331787" y="2900005"/>
              <a:ext cx="1" cy="1932281"/>
            </a:xfrm>
            <a:prstGeom prst="line">
              <a:avLst/>
            </a:prstGeom>
            <a:ln w="25400" cap="rnd"/>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13CCA46-528B-41E5-B4B4-7FA727F10BAC}"/>
                </a:ext>
              </a:extLst>
            </p:cNvPr>
            <p:cNvCxnSpPr>
              <a:cxnSpLocks/>
              <a:stCxn id="18" idx="4"/>
              <a:endCxn id="54" idx="0"/>
            </p:cNvCxnSpPr>
            <p:nvPr userDrawn="1"/>
          </p:nvCxnSpPr>
          <p:spPr>
            <a:xfrm>
              <a:off x="420687" y="2973745"/>
              <a:ext cx="1" cy="1877695"/>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204EFD1-0ED1-4101-BFBA-B63BD26F0CBC}"/>
                </a:ext>
              </a:extLst>
            </p:cNvPr>
            <p:cNvCxnSpPr>
              <a:cxnSpLocks/>
              <a:stCxn id="17" idx="4"/>
              <a:endCxn id="57" idx="0"/>
            </p:cNvCxnSpPr>
            <p:nvPr userDrawn="1"/>
          </p:nvCxnSpPr>
          <p:spPr>
            <a:xfrm>
              <a:off x="376237" y="2936875"/>
              <a:ext cx="1" cy="1905045"/>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476F21C-B4E5-49C9-A515-962E518684D1}"/>
                </a:ext>
              </a:extLst>
            </p:cNvPr>
            <p:cNvCxnSpPr>
              <a:cxnSpLocks/>
              <a:endCxn id="53" idx="0"/>
            </p:cNvCxnSpPr>
            <p:nvPr userDrawn="1"/>
          </p:nvCxnSpPr>
          <p:spPr>
            <a:xfrm flipH="1">
              <a:off x="465138" y="3010615"/>
              <a:ext cx="0" cy="1850243"/>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517827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6138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6" name="Picture 45" descr="A picture containing floor, person, indoor&#10;&#10;Description generated with very high confidence">
            <a:extLst>
              <a:ext uri="{FF2B5EF4-FFF2-40B4-BE49-F238E27FC236}">
                <a16:creationId xmlns:a16="http://schemas.microsoft.com/office/drawing/2014/main" id="{8533718D-CF81-4DC1-BB07-82955906C07E}"/>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0" y="-509994"/>
            <a:ext cx="12192000" cy="7877987"/>
          </a:xfrm>
          <a:prstGeom prst="rect">
            <a:avLst/>
          </a:prstGeom>
        </p:spPr>
      </p:pic>
      <p:sp>
        <p:nvSpPr>
          <p:cNvPr id="29" name="Rectangle 28">
            <a:extLst>
              <a:ext uri="{FF2B5EF4-FFF2-40B4-BE49-F238E27FC236}">
                <a16:creationId xmlns:a16="http://schemas.microsoft.com/office/drawing/2014/main" id="{1CBC087C-A757-41B4-AD7A-9512848BD6B5}"/>
              </a:ext>
            </a:extLst>
          </p:cNvPr>
          <p:cNvSpPr/>
          <p:nvPr userDrawn="1"/>
        </p:nvSpPr>
        <p:spPr>
          <a:xfrm>
            <a:off x="0" y="-509994"/>
            <a:ext cx="12192000" cy="7877987"/>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0" name="Rectangle 29">
            <a:extLst>
              <a:ext uri="{FF2B5EF4-FFF2-40B4-BE49-F238E27FC236}">
                <a16:creationId xmlns:a16="http://schemas.microsoft.com/office/drawing/2014/main" id="{E7893984-ACDA-4466-8B4F-363E2D8449C7}"/>
              </a:ext>
            </a:extLst>
          </p:cNvPr>
          <p:cNvSpPr/>
          <p:nvPr userDrawn="1"/>
        </p:nvSpPr>
        <p:spPr>
          <a:xfrm>
            <a:off x="1" y="0"/>
            <a:ext cx="6095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6" name="Rectangle 35">
            <a:extLst>
              <a:ext uri="{FF2B5EF4-FFF2-40B4-BE49-F238E27FC236}">
                <a16:creationId xmlns:a16="http://schemas.microsoft.com/office/drawing/2014/main" id="{9346AF3C-4F90-4EB5-884F-602B8190EE2B}"/>
              </a:ext>
            </a:extLst>
          </p:cNvPr>
          <p:cNvSpPr/>
          <p:nvPr userDrawn="1"/>
        </p:nvSpPr>
        <p:spPr>
          <a:xfrm>
            <a:off x="6096005" y="0"/>
            <a:ext cx="6095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16" name="Group 13">
            <a:extLst>
              <a:ext uri="{FF2B5EF4-FFF2-40B4-BE49-F238E27FC236}">
                <a16:creationId xmlns:a16="http://schemas.microsoft.com/office/drawing/2014/main" id="{400C5AA3-F7F3-4BB2-956F-E2216A8DF410}"/>
              </a:ext>
            </a:extLst>
          </p:cNvPr>
          <p:cNvGrpSpPr>
            <a:grpSpLocks noChangeAspect="1"/>
          </p:cNvGrpSpPr>
          <p:nvPr userDrawn="1"/>
        </p:nvGrpSpPr>
        <p:grpSpPr bwMode="auto">
          <a:xfrm>
            <a:off x="0" y="2"/>
            <a:ext cx="6214533" cy="6718300"/>
            <a:chOff x="0" y="0"/>
            <a:chExt cx="2936" cy="3174"/>
          </a:xfrm>
        </p:grpSpPr>
        <p:sp>
          <p:nvSpPr>
            <p:cNvPr id="19" name="Freeform 15">
              <a:extLst>
                <a:ext uri="{FF2B5EF4-FFF2-40B4-BE49-F238E27FC236}">
                  <a16:creationId xmlns:a16="http://schemas.microsoft.com/office/drawing/2014/main" id="{C0538ADD-A194-4F11-9851-EB58220099AE}"/>
                </a:ext>
              </a:extLst>
            </p:cNvPr>
            <p:cNvSpPr>
              <a:spLocks/>
            </p:cNvSpPr>
            <p:nvPr userDrawn="1"/>
          </p:nvSpPr>
          <p:spPr bwMode="auto">
            <a:xfrm>
              <a:off x="0" y="0"/>
              <a:ext cx="2936" cy="3174"/>
            </a:xfrm>
            <a:custGeom>
              <a:avLst/>
              <a:gdLst>
                <a:gd name="T0" fmla="*/ 1468 w 1468"/>
                <a:gd name="T1" fmla="*/ 0 h 1587"/>
                <a:gd name="T2" fmla="*/ 1468 w 1468"/>
                <a:gd name="T3" fmla="*/ 1531 h 1587"/>
                <a:gd name="T4" fmla="*/ 1412 w 1468"/>
                <a:gd name="T5" fmla="*/ 1587 h 1587"/>
                <a:gd name="T6" fmla="*/ 1334 w 1468"/>
                <a:gd name="T7" fmla="*/ 1587 h 1587"/>
                <a:gd name="T8" fmla="*/ 1163 w 1468"/>
                <a:gd name="T9" fmla="*/ 1587 h 1587"/>
                <a:gd name="T10" fmla="*/ 0 w 1468"/>
                <a:gd name="T11" fmla="*/ 1587 h 1587"/>
              </a:gdLst>
              <a:ahLst/>
              <a:cxnLst>
                <a:cxn ang="0">
                  <a:pos x="T0" y="T1"/>
                </a:cxn>
                <a:cxn ang="0">
                  <a:pos x="T2" y="T3"/>
                </a:cxn>
                <a:cxn ang="0">
                  <a:pos x="T4" y="T5"/>
                </a:cxn>
                <a:cxn ang="0">
                  <a:pos x="T6" y="T7"/>
                </a:cxn>
                <a:cxn ang="0">
                  <a:pos x="T8" y="T9"/>
                </a:cxn>
                <a:cxn ang="0">
                  <a:pos x="T10" y="T11"/>
                </a:cxn>
              </a:cxnLst>
              <a:rect l="0" t="0" r="r" b="b"/>
              <a:pathLst>
                <a:path w="1468" h="1587">
                  <a:moveTo>
                    <a:pt x="1468" y="0"/>
                  </a:moveTo>
                  <a:cubicBezTo>
                    <a:pt x="1468" y="1531"/>
                    <a:pt x="1468" y="1531"/>
                    <a:pt x="1468" y="1531"/>
                  </a:cubicBezTo>
                  <a:cubicBezTo>
                    <a:pt x="1468" y="1562"/>
                    <a:pt x="1443" y="1587"/>
                    <a:pt x="1412" y="1587"/>
                  </a:cubicBezTo>
                  <a:cubicBezTo>
                    <a:pt x="1334" y="1587"/>
                    <a:pt x="1334" y="1587"/>
                    <a:pt x="1334" y="1587"/>
                  </a:cubicBezTo>
                  <a:cubicBezTo>
                    <a:pt x="1163" y="1587"/>
                    <a:pt x="1163" y="1587"/>
                    <a:pt x="1163" y="1587"/>
                  </a:cubicBezTo>
                  <a:cubicBezTo>
                    <a:pt x="0" y="1587"/>
                    <a:pt x="0" y="1587"/>
                    <a:pt x="0" y="1587"/>
                  </a:cubicBezTo>
                </a:path>
              </a:pathLst>
            </a:custGeom>
            <a:noFill/>
            <a:ln w="25400" cap="flat">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0" name="Freeform 16">
              <a:extLst>
                <a:ext uri="{FF2B5EF4-FFF2-40B4-BE49-F238E27FC236}">
                  <a16:creationId xmlns:a16="http://schemas.microsoft.com/office/drawing/2014/main" id="{C1339AA8-531D-4BCB-B3E8-1ACCC65DA98B}"/>
                </a:ext>
              </a:extLst>
            </p:cNvPr>
            <p:cNvSpPr>
              <a:spLocks/>
            </p:cNvSpPr>
            <p:nvPr userDrawn="1"/>
          </p:nvSpPr>
          <p:spPr bwMode="auto">
            <a:xfrm>
              <a:off x="0" y="0"/>
              <a:ext cx="2908" cy="3146"/>
            </a:xfrm>
            <a:custGeom>
              <a:avLst/>
              <a:gdLst>
                <a:gd name="T0" fmla="*/ 1454 w 1454"/>
                <a:gd name="T1" fmla="*/ 0 h 1573"/>
                <a:gd name="T2" fmla="*/ 1454 w 1454"/>
                <a:gd name="T3" fmla="*/ 1528 h 1573"/>
                <a:gd name="T4" fmla="*/ 1409 w 1454"/>
                <a:gd name="T5" fmla="*/ 1573 h 1573"/>
                <a:gd name="T6" fmla="*/ 1334 w 1454"/>
                <a:gd name="T7" fmla="*/ 1573 h 1573"/>
                <a:gd name="T8" fmla="*/ 1163 w 1454"/>
                <a:gd name="T9" fmla="*/ 1573 h 1573"/>
                <a:gd name="T10" fmla="*/ 0 w 1454"/>
                <a:gd name="T11" fmla="*/ 1573 h 1573"/>
              </a:gdLst>
              <a:ahLst/>
              <a:cxnLst>
                <a:cxn ang="0">
                  <a:pos x="T0" y="T1"/>
                </a:cxn>
                <a:cxn ang="0">
                  <a:pos x="T2" y="T3"/>
                </a:cxn>
                <a:cxn ang="0">
                  <a:pos x="T4" y="T5"/>
                </a:cxn>
                <a:cxn ang="0">
                  <a:pos x="T6" y="T7"/>
                </a:cxn>
                <a:cxn ang="0">
                  <a:pos x="T8" y="T9"/>
                </a:cxn>
                <a:cxn ang="0">
                  <a:pos x="T10" y="T11"/>
                </a:cxn>
              </a:cxnLst>
              <a:rect l="0" t="0" r="r" b="b"/>
              <a:pathLst>
                <a:path w="1454" h="1573">
                  <a:moveTo>
                    <a:pt x="1454" y="0"/>
                  </a:moveTo>
                  <a:cubicBezTo>
                    <a:pt x="1454" y="1528"/>
                    <a:pt x="1454" y="1528"/>
                    <a:pt x="1454" y="1528"/>
                  </a:cubicBezTo>
                  <a:cubicBezTo>
                    <a:pt x="1454" y="1553"/>
                    <a:pt x="1434" y="1573"/>
                    <a:pt x="1409" y="1573"/>
                  </a:cubicBezTo>
                  <a:cubicBezTo>
                    <a:pt x="1334" y="1573"/>
                    <a:pt x="1334" y="1573"/>
                    <a:pt x="1334" y="1573"/>
                  </a:cubicBezTo>
                  <a:cubicBezTo>
                    <a:pt x="1163" y="1573"/>
                    <a:pt x="1163" y="1573"/>
                    <a:pt x="1163" y="1573"/>
                  </a:cubicBezTo>
                  <a:cubicBezTo>
                    <a:pt x="0" y="1573"/>
                    <a:pt x="0" y="1573"/>
                    <a:pt x="0" y="1573"/>
                  </a:cubicBezTo>
                </a:path>
              </a:pathLst>
            </a:custGeom>
            <a:noFill/>
            <a:ln w="25400" cap="flat">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1" name="Freeform 17">
              <a:extLst>
                <a:ext uri="{FF2B5EF4-FFF2-40B4-BE49-F238E27FC236}">
                  <a16:creationId xmlns:a16="http://schemas.microsoft.com/office/drawing/2014/main" id="{DBABFAE8-31C2-4193-8963-4B80451D6CD5}"/>
                </a:ext>
              </a:extLst>
            </p:cNvPr>
            <p:cNvSpPr>
              <a:spLocks/>
            </p:cNvSpPr>
            <p:nvPr userDrawn="1"/>
          </p:nvSpPr>
          <p:spPr bwMode="auto">
            <a:xfrm>
              <a:off x="0" y="0"/>
              <a:ext cx="2852" cy="3090"/>
            </a:xfrm>
            <a:custGeom>
              <a:avLst/>
              <a:gdLst>
                <a:gd name="T0" fmla="*/ 1426 w 1426"/>
                <a:gd name="T1" fmla="*/ 0 h 1545"/>
                <a:gd name="T2" fmla="*/ 1426 w 1426"/>
                <a:gd name="T3" fmla="*/ 1522 h 1545"/>
                <a:gd name="T4" fmla="*/ 1403 w 1426"/>
                <a:gd name="T5" fmla="*/ 1545 h 1545"/>
                <a:gd name="T6" fmla="*/ 1334 w 1426"/>
                <a:gd name="T7" fmla="*/ 1545 h 1545"/>
                <a:gd name="T8" fmla="*/ 1163 w 1426"/>
                <a:gd name="T9" fmla="*/ 1545 h 1545"/>
                <a:gd name="T10" fmla="*/ 0 w 1426"/>
                <a:gd name="T11" fmla="*/ 1545 h 1545"/>
              </a:gdLst>
              <a:ahLst/>
              <a:cxnLst>
                <a:cxn ang="0">
                  <a:pos x="T0" y="T1"/>
                </a:cxn>
                <a:cxn ang="0">
                  <a:pos x="T2" y="T3"/>
                </a:cxn>
                <a:cxn ang="0">
                  <a:pos x="T4" y="T5"/>
                </a:cxn>
                <a:cxn ang="0">
                  <a:pos x="T6" y="T7"/>
                </a:cxn>
                <a:cxn ang="0">
                  <a:pos x="T8" y="T9"/>
                </a:cxn>
                <a:cxn ang="0">
                  <a:pos x="T10" y="T11"/>
                </a:cxn>
              </a:cxnLst>
              <a:rect l="0" t="0" r="r" b="b"/>
              <a:pathLst>
                <a:path w="1426" h="1545">
                  <a:moveTo>
                    <a:pt x="1426" y="0"/>
                  </a:moveTo>
                  <a:cubicBezTo>
                    <a:pt x="1426" y="1522"/>
                    <a:pt x="1426" y="1522"/>
                    <a:pt x="1426" y="1522"/>
                  </a:cubicBezTo>
                  <a:cubicBezTo>
                    <a:pt x="1426" y="1535"/>
                    <a:pt x="1416" y="1545"/>
                    <a:pt x="1403" y="1545"/>
                  </a:cubicBezTo>
                  <a:cubicBezTo>
                    <a:pt x="1334" y="1545"/>
                    <a:pt x="1334" y="1545"/>
                    <a:pt x="1334" y="1545"/>
                  </a:cubicBezTo>
                  <a:cubicBezTo>
                    <a:pt x="1163" y="1545"/>
                    <a:pt x="1163" y="1545"/>
                    <a:pt x="1163" y="1545"/>
                  </a:cubicBezTo>
                  <a:cubicBezTo>
                    <a:pt x="0" y="1545"/>
                    <a:pt x="0" y="1545"/>
                    <a:pt x="0" y="1545"/>
                  </a:cubicBezTo>
                </a:path>
              </a:pathLst>
            </a:custGeom>
            <a:noFill/>
            <a:ln w="25400" cap="flat">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2" name="Freeform 18">
              <a:extLst>
                <a:ext uri="{FF2B5EF4-FFF2-40B4-BE49-F238E27FC236}">
                  <a16:creationId xmlns:a16="http://schemas.microsoft.com/office/drawing/2014/main" id="{62B56F8A-AB09-4A72-8D9B-2EC7902BFD17}"/>
                </a:ext>
              </a:extLst>
            </p:cNvPr>
            <p:cNvSpPr>
              <a:spLocks/>
            </p:cNvSpPr>
            <p:nvPr userDrawn="1"/>
          </p:nvSpPr>
          <p:spPr bwMode="auto">
            <a:xfrm>
              <a:off x="0" y="0"/>
              <a:ext cx="2824" cy="3062"/>
            </a:xfrm>
            <a:custGeom>
              <a:avLst/>
              <a:gdLst>
                <a:gd name="T0" fmla="*/ 1412 w 1412"/>
                <a:gd name="T1" fmla="*/ 0 h 1531"/>
                <a:gd name="T2" fmla="*/ 1412 w 1412"/>
                <a:gd name="T3" fmla="*/ 1519 h 1531"/>
                <a:gd name="T4" fmla="*/ 1400 w 1412"/>
                <a:gd name="T5" fmla="*/ 1531 h 1531"/>
                <a:gd name="T6" fmla="*/ 1334 w 1412"/>
                <a:gd name="T7" fmla="*/ 1531 h 1531"/>
                <a:gd name="T8" fmla="*/ 1163 w 1412"/>
                <a:gd name="T9" fmla="*/ 1531 h 1531"/>
                <a:gd name="T10" fmla="*/ 0 w 1412"/>
                <a:gd name="T11" fmla="*/ 1531 h 1531"/>
              </a:gdLst>
              <a:ahLst/>
              <a:cxnLst>
                <a:cxn ang="0">
                  <a:pos x="T0" y="T1"/>
                </a:cxn>
                <a:cxn ang="0">
                  <a:pos x="T2" y="T3"/>
                </a:cxn>
                <a:cxn ang="0">
                  <a:pos x="T4" y="T5"/>
                </a:cxn>
                <a:cxn ang="0">
                  <a:pos x="T6" y="T7"/>
                </a:cxn>
                <a:cxn ang="0">
                  <a:pos x="T8" y="T9"/>
                </a:cxn>
                <a:cxn ang="0">
                  <a:pos x="T10" y="T11"/>
                </a:cxn>
              </a:cxnLst>
              <a:rect l="0" t="0" r="r" b="b"/>
              <a:pathLst>
                <a:path w="1412" h="1531">
                  <a:moveTo>
                    <a:pt x="1412" y="0"/>
                  </a:moveTo>
                  <a:cubicBezTo>
                    <a:pt x="1412" y="1519"/>
                    <a:pt x="1412" y="1519"/>
                    <a:pt x="1412" y="1519"/>
                  </a:cubicBezTo>
                  <a:cubicBezTo>
                    <a:pt x="1412" y="1526"/>
                    <a:pt x="1407" y="1531"/>
                    <a:pt x="1400" y="1531"/>
                  </a:cubicBezTo>
                  <a:cubicBezTo>
                    <a:pt x="1334" y="1531"/>
                    <a:pt x="1334" y="1531"/>
                    <a:pt x="1334" y="1531"/>
                  </a:cubicBezTo>
                  <a:cubicBezTo>
                    <a:pt x="1163" y="1531"/>
                    <a:pt x="1163" y="1531"/>
                    <a:pt x="1163" y="1531"/>
                  </a:cubicBezTo>
                  <a:cubicBezTo>
                    <a:pt x="0" y="1531"/>
                    <a:pt x="0" y="1531"/>
                    <a:pt x="0" y="1531"/>
                  </a:cubicBezTo>
                </a:path>
              </a:pathLst>
            </a:custGeom>
            <a:noFill/>
            <a:ln w="25400" cap="flat">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3" name="Freeform 19">
              <a:extLst>
                <a:ext uri="{FF2B5EF4-FFF2-40B4-BE49-F238E27FC236}">
                  <a16:creationId xmlns:a16="http://schemas.microsoft.com/office/drawing/2014/main" id="{9D9BBD12-1E20-49F9-B869-0870993FF661}"/>
                </a:ext>
              </a:extLst>
            </p:cNvPr>
            <p:cNvSpPr>
              <a:spLocks/>
            </p:cNvSpPr>
            <p:nvPr userDrawn="1"/>
          </p:nvSpPr>
          <p:spPr bwMode="auto">
            <a:xfrm>
              <a:off x="0" y="0"/>
              <a:ext cx="2880" cy="3118"/>
            </a:xfrm>
            <a:custGeom>
              <a:avLst/>
              <a:gdLst>
                <a:gd name="T0" fmla="*/ 1440 w 1440"/>
                <a:gd name="T1" fmla="*/ 0 h 1559"/>
                <a:gd name="T2" fmla="*/ 1440 w 1440"/>
                <a:gd name="T3" fmla="*/ 1525 h 1559"/>
                <a:gd name="T4" fmla="*/ 1406 w 1440"/>
                <a:gd name="T5" fmla="*/ 1559 h 1559"/>
                <a:gd name="T6" fmla="*/ 1334 w 1440"/>
                <a:gd name="T7" fmla="*/ 1559 h 1559"/>
                <a:gd name="T8" fmla="*/ 1163 w 1440"/>
                <a:gd name="T9" fmla="*/ 1559 h 1559"/>
                <a:gd name="T10" fmla="*/ 0 w 1440"/>
                <a:gd name="T11" fmla="*/ 1559 h 1559"/>
              </a:gdLst>
              <a:ahLst/>
              <a:cxnLst>
                <a:cxn ang="0">
                  <a:pos x="T0" y="T1"/>
                </a:cxn>
                <a:cxn ang="0">
                  <a:pos x="T2" y="T3"/>
                </a:cxn>
                <a:cxn ang="0">
                  <a:pos x="T4" y="T5"/>
                </a:cxn>
                <a:cxn ang="0">
                  <a:pos x="T6" y="T7"/>
                </a:cxn>
                <a:cxn ang="0">
                  <a:pos x="T8" y="T9"/>
                </a:cxn>
                <a:cxn ang="0">
                  <a:pos x="T10" y="T11"/>
                </a:cxn>
              </a:cxnLst>
              <a:rect l="0" t="0" r="r" b="b"/>
              <a:pathLst>
                <a:path w="1440" h="1559">
                  <a:moveTo>
                    <a:pt x="1440" y="0"/>
                  </a:moveTo>
                  <a:cubicBezTo>
                    <a:pt x="1440" y="1525"/>
                    <a:pt x="1440" y="1525"/>
                    <a:pt x="1440" y="1525"/>
                  </a:cubicBezTo>
                  <a:cubicBezTo>
                    <a:pt x="1440" y="1544"/>
                    <a:pt x="1425" y="1559"/>
                    <a:pt x="1406" y="1559"/>
                  </a:cubicBezTo>
                  <a:cubicBezTo>
                    <a:pt x="1334" y="1559"/>
                    <a:pt x="1334" y="1559"/>
                    <a:pt x="1334" y="1559"/>
                  </a:cubicBezTo>
                  <a:cubicBezTo>
                    <a:pt x="1163" y="1559"/>
                    <a:pt x="1163" y="1559"/>
                    <a:pt x="1163" y="1559"/>
                  </a:cubicBezTo>
                  <a:cubicBezTo>
                    <a:pt x="0" y="1559"/>
                    <a:pt x="0" y="1559"/>
                    <a:pt x="0" y="1559"/>
                  </a:cubicBezTo>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grpSp>
        <p:nvGrpSpPr>
          <p:cNvPr id="26" name="Group 22">
            <a:extLst>
              <a:ext uri="{FF2B5EF4-FFF2-40B4-BE49-F238E27FC236}">
                <a16:creationId xmlns:a16="http://schemas.microsoft.com/office/drawing/2014/main" id="{9A763F0C-8EF8-4F6A-972B-7C3453FBFFCD}"/>
              </a:ext>
            </a:extLst>
          </p:cNvPr>
          <p:cNvGrpSpPr>
            <a:grpSpLocks noChangeAspect="1"/>
          </p:cNvGrpSpPr>
          <p:nvPr userDrawn="1"/>
        </p:nvGrpSpPr>
        <p:grpSpPr bwMode="auto">
          <a:xfrm>
            <a:off x="5753100" y="-22438"/>
            <a:ext cx="685800" cy="6464300"/>
            <a:chOff x="2718" y="0"/>
            <a:chExt cx="324" cy="3054"/>
          </a:xfrm>
        </p:grpSpPr>
        <p:sp>
          <p:nvSpPr>
            <p:cNvPr id="37" name="Freeform 24">
              <a:extLst>
                <a:ext uri="{FF2B5EF4-FFF2-40B4-BE49-F238E27FC236}">
                  <a16:creationId xmlns:a16="http://schemas.microsoft.com/office/drawing/2014/main" id="{E2272FDA-F0F0-4A65-8C12-7B6215BA7CBF}"/>
                </a:ext>
              </a:extLst>
            </p:cNvPr>
            <p:cNvSpPr>
              <a:spLocks/>
            </p:cNvSpPr>
            <p:nvPr userDrawn="1"/>
          </p:nvSpPr>
          <p:spPr bwMode="auto">
            <a:xfrm>
              <a:off x="2718" y="0"/>
              <a:ext cx="324" cy="3054"/>
            </a:xfrm>
            <a:custGeom>
              <a:avLst/>
              <a:gdLst>
                <a:gd name="T0" fmla="*/ 0 w 324"/>
                <a:gd name="T1" fmla="*/ 0 h 3054"/>
                <a:gd name="T2" fmla="*/ 0 w 324"/>
                <a:gd name="T3" fmla="*/ 3054 h 3054"/>
                <a:gd name="T4" fmla="*/ 98 w 324"/>
                <a:gd name="T5" fmla="*/ 3054 h 3054"/>
                <a:gd name="T6" fmla="*/ 162 w 324"/>
                <a:gd name="T7" fmla="*/ 2974 h 3054"/>
                <a:gd name="T8" fmla="*/ 226 w 324"/>
                <a:gd name="T9" fmla="*/ 3054 h 3054"/>
                <a:gd name="T10" fmla="*/ 324 w 324"/>
                <a:gd name="T11" fmla="*/ 3054 h 3054"/>
                <a:gd name="T12" fmla="*/ 324 w 324"/>
                <a:gd name="T13" fmla="*/ 0 h 3054"/>
                <a:gd name="T14" fmla="*/ 0 w 324"/>
                <a:gd name="T15" fmla="*/ 0 h 30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3054">
                  <a:moveTo>
                    <a:pt x="0" y="0"/>
                  </a:moveTo>
                  <a:lnTo>
                    <a:pt x="0" y="3054"/>
                  </a:lnTo>
                  <a:lnTo>
                    <a:pt x="98" y="3054"/>
                  </a:lnTo>
                  <a:lnTo>
                    <a:pt x="162" y="2974"/>
                  </a:lnTo>
                  <a:lnTo>
                    <a:pt x="226" y="3054"/>
                  </a:lnTo>
                  <a:lnTo>
                    <a:pt x="324" y="3054"/>
                  </a:lnTo>
                  <a:lnTo>
                    <a:pt x="32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8" name="Freeform 25">
              <a:extLst>
                <a:ext uri="{FF2B5EF4-FFF2-40B4-BE49-F238E27FC236}">
                  <a16:creationId xmlns:a16="http://schemas.microsoft.com/office/drawing/2014/main" id="{4CBA5483-FD26-475F-BCFD-7053F17E1F32}"/>
                </a:ext>
              </a:extLst>
            </p:cNvPr>
            <p:cNvSpPr>
              <a:spLocks/>
            </p:cNvSpPr>
            <p:nvPr userDrawn="1"/>
          </p:nvSpPr>
          <p:spPr bwMode="auto">
            <a:xfrm>
              <a:off x="2718" y="2364"/>
              <a:ext cx="324" cy="610"/>
            </a:xfrm>
            <a:custGeom>
              <a:avLst/>
              <a:gdLst>
                <a:gd name="T0" fmla="*/ 140 w 162"/>
                <a:gd name="T1" fmla="*/ 195 h 305"/>
                <a:gd name="T2" fmla="*/ 131 w 162"/>
                <a:gd name="T3" fmla="*/ 73 h 305"/>
                <a:gd name="T4" fmla="*/ 81 w 162"/>
                <a:gd name="T5" fmla="*/ 0 h 305"/>
                <a:gd name="T6" fmla="*/ 31 w 162"/>
                <a:gd name="T7" fmla="*/ 73 h 305"/>
                <a:gd name="T8" fmla="*/ 22 w 162"/>
                <a:gd name="T9" fmla="*/ 195 h 305"/>
                <a:gd name="T10" fmla="*/ 4 w 162"/>
                <a:gd name="T11" fmla="*/ 228 h 305"/>
                <a:gd name="T12" fmla="*/ 0 w 162"/>
                <a:gd name="T13" fmla="*/ 244 h 305"/>
                <a:gd name="T14" fmla="*/ 0 w 162"/>
                <a:gd name="T15" fmla="*/ 287 h 305"/>
                <a:gd name="T16" fmla="*/ 4 w 162"/>
                <a:gd name="T17" fmla="*/ 290 h 305"/>
                <a:gd name="T18" fmla="*/ 51 w 162"/>
                <a:gd name="T19" fmla="*/ 266 h 305"/>
                <a:gd name="T20" fmla="*/ 66 w 162"/>
                <a:gd name="T21" fmla="*/ 276 h 305"/>
                <a:gd name="T22" fmla="*/ 58 w 162"/>
                <a:gd name="T23" fmla="*/ 305 h 305"/>
                <a:gd name="T24" fmla="*/ 81 w 162"/>
                <a:gd name="T25" fmla="*/ 305 h 305"/>
                <a:gd name="T26" fmla="*/ 104 w 162"/>
                <a:gd name="T27" fmla="*/ 305 h 305"/>
                <a:gd name="T28" fmla="*/ 96 w 162"/>
                <a:gd name="T29" fmla="*/ 276 h 305"/>
                <a:gd name="T30" fmla="*/ 111 w 162"/>
                <a:gd name="T31" fmla="*/ 266 h 305"/>
                <a:gd name="T32" fmla="*/ 158 w 162"/>
                <a:gd name="T33" fmla="*/ 290 h 305"/>
                <a:gd name="T34" fmla="*/ 162 w 162"/>
                <a:gd name="T35" fmla="*/ 287 h 305"/>
                <a:gd name="T36" fmla="*/ 162 w 162"/>
                <a:gd name="T37" fmla="*/ 244 h 305"/>
                <a:gd name="T38" fmla="*/ 158 w 162"/>
                <a:gd name="T39" fmla="*/ 228 h 305"/>
                <a:gd name="T40" fmla="*/ 140 w 162"/>
                <a:gd name="T41" fmla="*/ 19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 h="305">
                  <a:moveTo>
                    <a:pt x="140" y="195"/>
                  </a:moveTo>
                  <a:cubicBezTo>
                    <a:pt x="145" y="154"/>
                    <a:pt x="143" y="107"/>
                    <a:pt x="131" y="73"/>
                  </a:cubicBezTo>
                  <a:cubicBezTo>
                    <a:pt x="113" y="23"/>
                    <a:pt x="81" y="0"/>
                    <a:pt x="81" y="0"/>
                  </a:cubicBezTo>
                  <a:cubicBezTo>
                    <a:pt x="81" y="0"/>
                    <a:pt x="49" y="23"/>
                    <a:pt x="31" y="73"/>
                  </a:cubicBezTo>
                  <a:cubicBezTo>
                    <a:pt x="19" y="107"/>
                    <a:pt x="17" y="154"/>
                    <a:pt x="22" y="195"/>
                  </a:cubicBezTo>
                  <a:cubicBezTo>
                    <a:pt x="4" y="228"/>
                    <a:pt x="4" y="228"/>
                    <a:pt x="4" y="228"/>
                  </a:cubicBezTo>
                  <a:cubicBezTo>
                    <a:pt x="1" y="233"/>
                    <a:pt x="0" y="239"/>
                    <a:pt x="0" y="244"/>
                  </a:cubicBezTo>
                  <a:cubicBezTo>
                    <a:pt x="0" y="287"/>
                    <a:pt x="0" y="287"/>
                    <a:pt x="0" y="287"/>
                  </a:cubicBezTo>
                  <a:cubicBezTo>
                    <a:pt x="0" y="290"/>
                    <a:pt x="2" y="291"/>
                    <a:pt x="4" y="290"/>
                  </a:cubicBezTo>
                  <a:cubicBezTo>
                    <a:pt x="51" y="266"/>
                    <a:pt x="51" y="266"/>
                    <a:pt x="51" y="266"/>
                  </a:cubicBezTo>
                  <a:cubicBezTo>
                    <a:pt x="60" y="274"/>
                    <a:pt x="66" y="276"/>
                    <a:pt x="66" y="276"/>
                  </a:cubicBezTo>
                  <a:cubicBezTo>
                    <a:pt x="58" y="305"/>
                    <a:pt x="58" y="305"/>
                    <a:pt x="58" y="305"/>
                  </a:cubicBezTo>
                  <a:cubicBezTo>
                    <a:pt x="81" y="305"/>
                    <a:pt x="81" y="305"/>
                    <a:pt x="81" y="305"/>
                  </a:cubicBezTo>
                  <a:cubicBezTo>
                    <a:pt x="104" y="305"/>
                    <a:pt x="104" y="305"/>
                    <a:pt x="104" y="305"/>
                  </a:cubicBezTo>
                  <a:cubicBezTo>
                    <a:pt x="96" y="276"/>
                    <a:pt x="96" y="276"/>
                    <a:pt x="96" y="276"/>
                  </a:cubicBezTo>
                  <a:cubicBezTo>
                    <a:pt x="96" y="276"/>
                    <a:pt x="102" y="274"/>
                    <a:pt x="111" y="266"/>
                  </a:cubicBezTo>
                  <a:cubicBezTo>
                    <a:pt x="158" y="290"/>
                    <a:pt x="158" y="290"/>
                    <a:pt x="158" y="290"/>
                  </a:cubicBezTo>
                  <a:cubicBezTo>
                    <a:pt x="160" y="291"/>
                    <a:pt x="162" y="290"/>
                    <a:pt x="162" y="287"/>
                  </a:cubicBezTo>
                  <a:cubicBezTo>
                    <a:pt x="162" y="244"/>
                    <a:pt x="162" y="244"/>
                    <a:pt x="162" y="244"/>
                  </a:cubicBezTo>
                  <a:cubicBezTo>
                    <a:pt x="162" y="239"/>
                    <a:pt x="161" y="233"/>
                    <a:pt x="158" y="228"/>
                  </a:cubicBezTo>
                  <a:lnTo>
                    <a:pt x="140" y="195"/>
                  </a:lnTo>
                  <a:close/>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9" name="Oval 26">
              <a:extLst>
                <a:ext uri="{FF2B5EF4-FFF2-40B4-BE49-F238E27FC236}">
                  <a16:creationId xmlns:a16="http://schemas.microsoft.com/office/drawing/2014/main" id="{97B9F1ED-76E7-472B-B18C-30505F3AD2A8}"/>
                </a:ext>
              </a:extLst>
            </p:cNvPr>
            <p:cNvSpPr>
              <a:spLocks noChangeArrowheads="1"/>
            </p:cNvSpPr>
            <p:nvPr userDrawn="1"/>
          </p:nvSpPr>
          <p:spPr bwMode="auto">
            <a:xfrm>
              <a:off x="2824" y="2606"/>
              <a:ext cx="112" cy="112"/>
            </a:xfrm>
            <a:prstGeom prst="ellipse">
              <a:avLst/>
            </a:prstGeom>
            <a:noFill/>
            <a:ln w="127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0" name="Freeform 27">
              <a:extLst>
                <a:ext uri="{FF2B5EF4-FFF2-40B4-BE49-F238E27FC236}">
                  <a16:creationId xmlns:a16="http://schemas.microsoft.com/office/drawing/2014/main" id="{98C7FC9C-A13F-45B3-9BDA-B149FB325A3F}"/>
                </a:ext>
              </a:extLst>
            </p:cNvPr>
            <p:cNvSpPr>
              <a:spLocks/>
            </p:cNvSpPr>
            <p:nvPr userDrawn="1"/>
          </p:nvSpPr>
          <p:spPr bwMode="auto">
            <a:xfrm>
              <a:off x="2846" y="2628"/>
              <a:ext cx="34" cy="34"/>
            </a:xfrm>
            <a:custGeom>
              <a:avLst/>
              <a:gdLst>
                <a:gd name="T0" fmla="*/ 0 w 17"/>
                <a:gd name="T1" fmla="*/ 17 h 17"/>
                <a:gd name="T2" fmla="*/ 17 w 17"/>
                <a:gd name="T3" fmla="*/ 0 h 17"/>
              </a:gdLst>
              <a:ahLst/>
              <a:cxnLst>
                <a:cxn ang="0">
                  <a:pos x="T0" y="T1"/>
                </a:cxn>
                <a:cxn ang="0">
                  <a:pos x="T2" y="T3"/>
                </a:cxn>
              </a:cxnLst>
              <a:rect l="0" t="0" r="r" b="b"/>
              <a:pathLst>
                <a:path w="17" h="17">
                  <a:moveTo>
                    <a:pt x="0" y="17"/>
                  </a:moveTo>
                  <a:cubicBezTo>
                    <a:pt x="0" y="8"/>
                    <a:pt x="8" y="0"/>
                    <a:pt x="17" y="0"/>
                  </a:cubicBezTo>
                </a:path>
              </a:pathLst>
            </a:custGeom>
            <a:noFill/>
            <a:ln w="127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1" name="Line 28">
              <a:extLst>
                <a:ext uri="{FF2B5EF4-FFF2-40B4-BE49-F238E27FC236}">
                  <a16:creationId xmlns:a16="http://schemas.microsoft.com/office/drawing/2014/main" id="{DBFE9229-94D3-48F0-B384-02213CC70963}"/>
                </a:ext>
              </a:extLst>
            </p:cNvPr>
            <p:cNvSpPr>
              <a:spLocks noChangeShapeType="1"/>
            </p:cNvSpPr>
            <p:nvPr userDrawn="1"/>
          </p:nvSpPr>
          <p:spPr bwMode="auto">
            <a:xfrm>
              <a:off x="2850" y="2916"/>
              <a:ext cx="60" cy="0"/>
            </a:xfrm>
            <a:prstGeom prst="line">
              <a:avLst/>
            </a:prstGeom>
            <a:noFill/>
            <a:ln w="127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2" name="Line 29">
              <a:extLst>
                <a:ext uri="{FF2B5EF4-FFF2-40B4-BE49-F238E27FC236}">
                  <a16:creationId xmlns:a16="http://schemas.microsoft.com/office/drawing/2014/main" id="{9D376989-C2AC-4FF1-A195-907325FAB938}"/>
                </a:ext>
              </a:extLst>
            </p:cNvPr>
            <p:cNvSpPr>
              <a:spLocks noChangeShapeType="1"/>
            </p:cNvSpPr>
            <p:nvPr userDrawn="1"/>
          </p:nvSpPr>
          <p:spPr bwMode="auto">
            <a:xfrm>
              <a:off x="2792" y="2480"/>
              <a:ext cx="176" cy="0"/>
            </a:xfrm>
            <a:prstGeom prst="line">
              <a:avLst/>
            </a:prstGeom>
            <a:noFill/>
            <a:ln w="127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3" name="Line 30">
              <a:extLst>
                <a:ext uri="{FF2B5EF4-FFF2-40B4-BE49-F238E27FC236}">
                  <a16:creationId xmlns:a16="http://schemas.microsoft.com/office/drawing/2014/main" id="{42050C23-62B7-4413-BE1E-2F14A7C7E2F8}"/>
                </a:ext>
              </a:extLst>
            </p:cNvPr>
            <p:cNvSpPr>
              <a:spLocks noChangeShapeType="1"/>
            </p:cNvSpPr>
            <p:nvPr userDrawn="1"/>
          </p:nvSpPr>
          <p:spPr bwMode="auto">
            <a:xfrm>
              <a:off x="2762" y="2754"/>
              <a:ext cx="58" cy="142"/>
            </a:xfrm>
            <a:prstGeom prst="line">
              <a:avLst/>
            </a:prstGeom>
            <a:noFill/>
            <a:ln w="127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4" name="Line 31">
              <a:extLst>
                <a:ext uri="{FF2B5EF4-FFF2-40B4-BE49-F238E27FC236}">
                  <a16:creationId xmlns:a16="http://schemas.microsoft.com/office/drawing/2014/main" id="{B79B8A47-A2EB-4DAD-94A8-721662D12810}"/>
                </a:ext>
              </a:extLst>
            </p:cNvPr>
            <p:cNvSpPr>
              <a:spLocks noChangeShapeType="1"/>
            </p:cNvSpPr>
            <p:nvPr userDrawn="1"/>
          </p:nvSpPr>
          <p:spPr bwMode="auto">
            <a:xfrm flipH="1">
              <a:off x="2940" y="2754"/>
              <a:ext cx="58" cy="142"/>
            </a:xfrm>
            <a:prstGeom prst="line">
              <a:avLst/>
            </a:prstGeom>
            <a:noFill/>
            <a:ln w="127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5" name="Freeform 32">
              <a:extLst>
                <a:ext uri="{FF2B5EF4-FFF2-40B4-BE49-F238E27FC236}">
                  <a16:creationId xmlns:a16="http://schemas.microsoft.com/office/drawing/2014/main" id="{877955C6-4627-4B8D-8FA3-02A0A93F46A8}"/>
                </a:ext>
              </a:extLst>
            </p:cNvPr>
            <p:cNvSpPr>
              <a:spLocks/>
            </p:cNvSpPr>
            <p:nvPr userDrawn="1"/>
          </p:nvSpPr>
          <p:spPr bwMode="auto">
            <a:xfrm>
              <a:off x="2870" y="2754"/>
              <a:ext cx="20" cy="162"/>
            </a:xfrm>
            <a:custGeom>
              <a:avLst/>
              <a:gdLst>
                <a:gd name="T0" fmla="*/ 5 w 10"/>
                <a:gd name="T1" fmla="*/ 0 h 81"/>
                <a:gd name="T2" fmla="*/ 5 w 10"/>
                <a:gd name="T3" fmla="*/ 0 h 81"/>
                <a:gd name="T4" fmla="*/ 2 w 10"/>
                <a:gd name="T5" fmla="*/ 3 h 81"/>
                <a:gd name="T6" fmla="*/ 0 w 10"/>
                <a:gd name="T7" fmla="*/ 81 h 81"/>
                <a:gd name="T8" fmla="*/ 5 w 10"/>
                <a:gd name="T9" fmla="*/ 81 h 81"/>
                <a:gd name="T10" fmla="*/ 10 w 10"/>
                <a:gd name="T11" fmla="*/ 81 h 81"/>
                <a:gd name="T12" fmla="*/ 9 w 10"/>
                <a:gd name="T13" fmla="*/ 3 h 81"/>
                <a:gd name="T14" fmla="*/ 5 w 10"/>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1">
                  <a:moveTo>
                    <a:pt x="5" y="0"/>
                  </a:moveTo>
                  <a:cubicBezTo>
                    <a:pt x="5" y="0"/>
                    <a:pt x="5" y="0"/>
                    <a:pt x="5" y="0"/>
                  </a:cubicBezTo>
                  <a:cubicBezTo>
                    <a:pt x="3" y="0"/>
                    <a:pt x="2" y="2"/>
                    <a:pt x="2" y="3"/>
                  </a:cubicBezTo>
                  <a:cubicBezTo>
                    <a:pt x="0" y="81"/>
                    <a:pt x="0" y="81"/>
                    <a:pt x="0" y="81"/>
                  </a:cubicBezTo>
                  <a:cubicBezTo>
                    <a:pt x="5" y="81"/>
                    <a:pt x="5" y="81"/>
                    <a:pt x="5" y="81"/>
                  </a:cubicBezTo>
                  <a:cubicBezTo>
                    <a:pt x="10" y="81"/>
                    <a:pt x="10" y="81"/>
                    <a:pt x="10" y="81"/>
                  </a:cubicBezTo>
                  <a:cubicBezTo>
                    <a:pt x="9" y="3"/>
                    <a:pt x="9" y="3"/>
                    <a:pt x="9" y="3"/>
                  </a:cubicBezTo>
                  <a:cubicBezTo>
                    <a:pt x="8" y="2"/>
                    <a:pt x="7" y="0"/>
                    <a:pt x="5" y="0"/>
                  </a:cubicBezTo>
                  <a:close/>
                </a:path>
              </a:pathLst>
            </a:custGeom>
            <a:noFill/>
            <a:ln w="127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grpSp>
        <p:nvGrpSpPr>
          <p:cNvPr id="47" name="Group 4">
            <a:extLst>
              <a:ext uri="{FF2B5EF4-FFF2-40B4-BE49-F238E27FC236}">
                <a16:creationId xmlns:a16="http://schemas.microsoft.com/office/drawing/2014/main" id="{27C1DAA5-FFFD-4148-A332-FAD78C2551BB}"/>
              </a:ext>
            </a:extLst>
          </p:cNvPr>
          <p:cNvGrpSpPr>
            <a:grpSpLocks noChangeAspect="1"/>
          </p:cNvGrpSpPr>
          <p:nvPr userDrawn="1"/>
        </p:nvGrpSpPr>
        <p:grpSpPr bwMode="auto">
          <a:xfrm>
            <a:off x="6066839" y="1734438"/>
            <a:ext cx="397544" cy="254167"/>
            <a:chOff x="2702" y="1494"/>
            <a:chExt cx="366" cy="234"/>
          </a:xfrm>
        </p:grpSpPr>
        <p:sp>
          <p:nvSpPr>
            <p:cNvPr id="48" name="Freeform 6">
              <a:extLst>
                <a:ext uri="{FF2B5EF4-FFF2-40B4-BE49-F238E27FC236}">
                  <a16:creationId xmlns:a16="http://schemas.microsoft.com/office/drawing/2014/main" id="{505DE4EE-2F0D-4DD3-9F2D-2518E4A5B10A}"/>
                </a:ext>
              </a:extLst>
            </p:cNvPr>
            <p:cNvSpPr>
              <a:spLocks/>
            </p:cNvSpPr>
            <p:nvPr/>
          </p:nvSpPr>
          <p:spPr bwMode="auto">
            <a:xfrm>
              <a:off x="2702" y="1494"/>
              <a:ext cx="366" cy="234"/>
            </a:xfrm>
            <a:custGeom>
              <a:avLst/>
              <a:gdLst>
                <a:gd name="T0" fmla="*/ 154 w 183"/>
                <a:gd name="T1" fmla="*/ 46 h 117"/>
                <a:gd name="T2" fmla="*/ 154 w 183"/>
                <a:gd name="T3" fmla="*/ 43 h 117"/>
                <a:gd name="T4" fmla="*/ 130 w 183"/>
                <a:gd name="T5" fmla="*/ 19 h 117"/>
                <a:gd name="T6" fmla="*/ 114 w 183"/>
                <a:gd name="T7" fmla="*/ 25 h 117"/>
                <a:gd name="T8" fmla="*/ 74 w 183"/>
                <a:gd name="T9" fmla="*/ 0 h 117"/>
                <a:gd name="T10" fmla="*/ 32 w 183"/>
                <a:gd name="T11" fmla="*/ 43 h 117"/>
                <a:gd name="T12" fmla="*/ 32 w 183"/>
                <a:gd name="T13" fmla="*/ 48 h 117"/>
                <a:gd name="T14" fmla="*/ 0 w 183"/>
                <a:gd name="T15" fmla="*/ 83 h 117"/>
                <a:gd name="T16" fmla="*/ 35 w 183"/>
                <a:gd name="T17" fmla="*/ 117 h 117"/>
                <a:gd name="T18" fmla="*/ 147 w 183"/>
                <a:gd name="T19" fmla="*/ 117 h 117"/>
                <a:gd name="T20" fmla="*/ 183 w 183"/>
                <a:gd name="T21" fmla="*/ 81 h 117"/>
                <a:gd name="T22" fmla="*/ 154 w 183"/>
                <a:gd name="T23" fmla="*/ 4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17">
                  <a:moveTo>
                    <a:pt x="154" y="46"/>
                  </a:moveTo>
                  <a:cubicBezTo>
                    <a:pt x="154" y="45"/>
                    <a:pt x="154" y="44"/>
                    <a:pt x="154" y="43"/>
                  </a:cubicBezTo>
                  <a:cubicBezTo>
                    <a:pt x="154" y="29"/>
                    <a:pt x="143" y="19"/>
                    <a:pt x="130" y="19"/>
                  </a:cubicBezTo>
                  <a:cubicBezTo>
                    <a:pt x="124" y="19"/>
                    <a:pt x="118" y="21"/>
                    <a:pt x="114" y="25"/>
                  </a:cubicBezTo>
                  <a:cubicBezTo>
                    <a:pt x="107" y="10"/>
                    <a:pt x="92" y="0"/>
                    <a:pt x="74" y="0"/>
                  </a:cubicBezTo>
                  <a:cubicBezTo>
                    <a:pt x="51" y="0"/>
                    <a:pt x="32" y="19"/>
                    <a:pt x="32" y="43"/>
                  </a:cubicBezTo>
                  <a:cubicBezTo>
                    <a:pt x="32" y="44"/>
                    <a:pt x="32" y="46"/>
                    <a:pt x="32" y="48"/>
                  </a:cubicBezTo>
                  <a:cubicBezTo>
                    <a:pt x="14" y="50"/>
                    <a:pt x="0" y="65"/>
                    <a:pt x="0" y="83"/>
                  </a:cubicBezTo>
                  <a:cubicBezTo>
                    <a:pt x="0" y="102"/>
                    <a:pt x="16" y="117"/>
                    <a:pt x="35" y="117"/>
                  </a:cubicBezTo>
                  <a:cubicBezTo>
                    <a:pt x="147" y="117"/>
                    <a:pt x="147" y="117"/>
                    <a:pt x="147" y="117"/>
                  </a:cubicBezTo>
                  <a:cubicBezTo>
                    <a:pt x="167" y="117"/>
                    <a:pt x="183" y="101"/>
                    <a:pt x="183" y="81"/>
                  </a:cubicBezTo>
                  <a:cubicBezTo>
                    <a:pt x="183" y="64"/>
                    <a:pt x="170" y="49"/>
                    <a:pt x="154" y="46"/>
                  </a:cubicBezTo>
                  <a:close/>
                </a:path>
              </a:pathLst>
            </a:custGeom>
            <a:solidFill>
              <a:srgbClr val="FFFFFF"/>
            </a:solidFill>
            <a:ln w="25400" cap="flat">
              <a:solidFill>
                <a:srgbClr val="B3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a:p>
          </p:txBody>
        </p:sp>
        <p:sp>
          <p:nvSpPr>
            <p:cNvPr id="49" name="Freeform 7">
              <a:extLst>
                <a:ext uri="{FF2B5EF4-FFF2-40B4-BE49-F238E27FC236}">
                  <a16:creationId xmlns:a16="http://schemas.microsoft.com/office/drawing/2014/main" id="{BB78FF6B-DBA3-45B9-AF83-A0B55E4A6B49}"/>
                </a:ext>
              </a:extLst>
            </p:cNvPr>
            <p:cNvSpPr>
              <a:spLocks/>
            </p:cNvSpPr>
            <p:nvPr/>
          </p:nvSpPr>
          <p:spPr bwMode="auto">
            <a:xfrm>
              <a:off x="2792" y="1522"/>
              <a:ext cx="58" cy="58"/>
            </a:xfrm>
            <a:custGeom>
              <a:avLst/>
              <a:gdLst>
                <a:gd name="T0" fmla="*/ 0 w 29"/>
                <a:gd name="T1" fmla="*/ 29 h 29"/>
                <a:gd name="T2" fmla="*/ 29 w 29"/>
                <a:gd name="T3" fmla="*/ 0 h 29"/>
              </a:gdLst>
              <a:ahLst/>
              <a:cxnLst>
                <a:cxn ang="0">
                  <a:pos x="T0" y="T1"/>
                </a:cxn>
                <a:cxn ang="0">
                  <a:pos x="T2" y="T3"/>
                </a:cxn>
              </a:cxnLst>
              <a:rect l="0" t="0" r="r" b="b"/>
              <a:pathLst>
                <a:path w="29" h="29">
                  <a:moveTo>
                    <a:pt x="0" y="29"/>
                  </a:moveTo>
                  <a:cubicBezTo>
                    <a:pt x="0" y="13"/>
                    <a:pt x="13" y="0"/>
                    <a:pt x="29" y="0"/>
                  </a:cubicBezTo>
                </a:path>
              </a:pathLst>
            </a:custGeom>
            <a:noFill/>
            <a:ln w="12700" cap="rnd">
              <a:solidFill>
                <a:srgbClr val="B3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grpSp>
        <p:nvGrpSpPr>
          <p:cNvPr id="50" name="Group 4">
            <a:extLst>
              <a:ext uri="{FF2B5EF4-FFF2-40B4-BE49-F238E27FC236}">
                <a16:creationId xmlns:a16="http://schemas.microsoft.com/office/drawing/2014/main" id="{27BD0228-F0CC-4758-A526-64E97DCC92D6}"/>
              </a:ext>
            </a:extLst>
          </p:cNvPr>
          <p:cNvGrpSpPr>
            <a:grpSpLocks noChangeAspect="1"/>
          </p:cNvGrpSpPr>
          <p:nvPr userDrawn="1"/>
        </p:nvGrpSpPr>
        <p:grpSpPr bwMode="auto">
          <a:xfrm>
            <a:off x="5655444" y="2096061"/>
            <a:ext cx="529131" cy="338297"/>
            <a:chOff x="2702" y="1494"/>
            <a:chExt cx="366" cy="234"/>
          </a:xfrm>
        </p:grpSpPr>
        <p:sp>
          <p:nvSpPr>
            <p:cNvPr id="51" name="Freeform 6">
              <a:extLst>
                <a:ext uri="{FF2B5EF4-FFF2-40B4-BE49-F238E27FC236}">
                  <a16:creationId xmlns:a16="http://schemas.microsoft.com/office/drawing/2014/main" id="{45BBFA52-1682-4C55-B1C0-9DFAA7CA6D79}"/>
                </a:ext>
              </a:extLst>
            </p:cNvPr>
            <p:cNvSpPr>
              <a:spLocks/>
            </p:cNvSpPr>
            <p:nvPr/>
          </p:nvSpPr>
          <p:spPr bwMode="auto">
            <a:xfrm>
              <a:off x="2702" y="1494"/>
              <a:ext cx="366" cy="234"/>
            </a:xfrm>
            <a:custGeom>
              <a:avLst/>
              <a:gdLst>
                <a:gd name="T0" fmla="*/ 154 w 183"/>
                <a:gd name="T1" fmla="*/ 46 h 117"/>
                <a:gd name="T2" fmla="*/ 154 w 183"/>
                <a:gd name="T3" fmla="*/ 43 h 117"/>
                <a:gd name="T4" fmla="*/ 130 w 183"/>
                <a:gd name="T5" fmla="*/ 19 h 117"/>
                <a:gd name="T6" fmla="*/ 114 w 183"/>
                <a:gd name="T7" fmla="*/ 25 h 117"/>
                <a:gd name="T8" fmla="*/ 74 w 183"/>
                <a:gd name="T9" fmla="*/ 0 h 117"/>
                <a:gd name="T10" fmla="*/ 32 w 183"/>
                <a:gd name="T11" fmla="*/ 43 h 117"/>
                <a:gd name="T12" fmla="*/ 32 w 183"/>
                <a:gd name="T13" fmla="*/ 48 h 117"/>
                <a:gd name="T14" fmla="*/ 0 w 183"/>
                <a:gd name="T15" fmla="*/ 83 h 117"/>
                <a:gd name="T16" fmla="*/ 35 w 183"/>
                <a:gd name="T17" fmla="*/ 117 h 117"/>
                <a:gd name="T18" fmla="*/ 147 w 183"/>
                <a:gd name="T19" fmla="*/ 117 h 117"/>
                <a:gd name="T20" fmla="*/ 183 w 183"/>
                <a:gd name="T21" fmla="*/ 81 h 117"/>
                <a:gd name="T22" fmla="*/ 154 w 183"/>
                <a:gd name="T23" fmla="*/ 4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17">
                  <a:moveTo>
                    <a:pt x="154" y="46"/>
                  </a:moveTo>
                  <a:cubicBezTo>
                    <a:pt x="154" y="45"/>
                    <a:pt x="154" y="44"/>
                    <a:pt x="154" y="43"/>
                  </a:cubicBezTo>
                  <a:cubicBezTo>
                    <a:pt x="154" y="29"/>
                    <a:pt x="143" y="19"/>
                    <a:pt x="130" y="19"/>
                  </a:cubicBezTo>
                  <a:cubicBezTo>
                    <a:pt x="124" y="19"/>
                    <a:pt x="118" y="21"/>
                    <a:pt x="114" y="25"/>
                  </a:cubicBezTo>
                  <a:cubicBezTo>
                    <a:pt x="107" y="10"/>
                    <a:pt x="92" y="0"/>
                    <a:pt x="74" y="0"/>
                  </a:cubicBezTo>
                  <a:cubicBezTo>
                    <a:pt x="51" y="0"/>
                    <a:pt x="32" y="19"/>
                    <a:pt x="32" y="43"/>
                  </a:cubicBezTo>
                  <a:cubicBezTo>
                    <a:pt x="32" y="44"/>
                    <a:pt x="32" y="46"/>
                    <a:pt x="32" y="48"/>
                  </a:cubicBezTo>
                  <a:cubicBezTo>
                    <a:pt x="14" y="50"/>
                    <a:pt x="0" y="65"/>
                    <a:pt x="0" y="83"/>
                  </a:cubicBezTo>
                  <a:cubicBezTo>
                    <a:pt x="0" y="102"/>
                    <a:pt x="16" y="117"/>
                    <a:pt x="35" y="117"/>
                  </a:cubicBezTo>
                  <a:cubicBezTo>
                    <a:pt x="147" y="117"/>
                    <a:pt x="147" y="117"/>
                    <a:pt x="147" y="117"/>
                  </a:cubicBezTo>
                  <a:cubicBezTo>
                    <a:pt x="167" y="117"/>
                    <a:pt x="183" y="101"/>
                    <a:pt x="183" y="81"/>
                  </a:cubicBezTo>
                  <a:cubicBezTo>
                    <a:pt x="183" y="64"/>
                    <a:pt x="170" y="49"/>
                    <a:pt x="154" y="46"/>
                  </a:cubicBezTo>
                  <a:close/>
                </a:path>
              </a:pathLst>
            </a:custGeom>
            <a:solidFill>
              <a:srgbClr val="FFFFFF"/>
            </a:solidFill>
            <a:ln w="25400" cap="flat">
              <a:solidFill>
                <a:srgbClr val="B3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a:p>
          </p:txBody>
        </p:sp>
        <p:sp>
          <p:nvSpPr>
            <p:cNvPr id="52" name="Freeform 7">
              <a:extLst>
                <a:ext uri="{FF2B5EF4-FFF2-40B4-BE49-F238E27FC236}">
                  <a16:creationId xmlns:a16="http://schemas.microsoft.com/office/drawing/2014/main" id="{D4742561-EBAA-4B66-80F7-9F1C05904470}"/>
                </a:ext>
              </a:extLst>
            </p:cNvPr>
            <p:cNvSpPr>
              <a:spLocks/>
            </p:cNvSpPr>
            <p:nvPr/>
          </p:nvSpPr>
          <p:spPr bwMode="auto">
            <a:xfrm>
              <a:off x="2792" y="1522"/>
              <a:ext cx="58" cy="58"/>
            </a:xfrm>
            <a:custGeom>
              <a:avLst/>
              <a:gdLst>
                <a:gd name="T0" fmla="*/ 0 w 29"/>
                <a:gd name="T1" fmla="*/ 29 h 29"/>
                <a:gd name="T2" fmla="*/ 29 w 29"/>
                <a:gd name="T3" fmla="*/ 0 h 29"/>
              </a:gdLst>
              <a:ahLst/>
              <a:cxnLst>
                <a:cxn ang="0">
                  <a:pos x="T0" y="T1"/>
                </a:cxn>
                <a:cxn ang="0">
                  <a:pos x="T2" y="T3"/>
                </a:cxn>
              </a:cxnLst>
              <a:rect l="0" t="0" r="r" b="b"/>
              <a:pathLst>
                <a:path w="29" h="29">
                  <a:moveTo>
                    <a:pt x="0" y="29"/>
                  </a:moveTo>
                  <a:cubicBezTo>
                    <a:pt x="0" y="13"/>
                    <a:pt x="13" y="0"/>
                    <a:pt x="29" y="0"/>
                  </a:cubicBezTo>
                </a:path>
              </a:pathLst>
            </a:custGeom>
            <a:noFill/>
            <a:ln w="12700" cap="rnd">
              <a:solidFill>
                <a:srgbClr val="B3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358685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decel="50000" fill="hold" nodeType="clickEffect">
                                  <p:stCondLst>
                                    <p:cond delay="0"/>
                                  </p:stCondLst>
                                  <p:childTnLst>
                                    <p:animMotion origin="layout" path="M -2.77778E-7 3.08642E-6 L -0.03663 3.08642E-6 " pathEditMode="relative" rAng="0" ptsTypes="AA">
                                      <p:cBhvr>
                                        <p:cTn id="6" dur="2000" fill="hold"/>
                                        <p:tgtEl>
                                          <p:spTgt spid="50"/>
                                        </p:tgtEl>
                                        <p:attrNameLst>
                                          <p:attrName>ppt_x</p:attrName>
                                          <p:attrName>ppt_y</p:attrName>
                                        </p:attrNameLst>
                                      </p:cBhvr>
                                      <p:rCtr x="-1840" y="0"/>
                                    </p:animMotion>
                                  </p:childTnLst>
                                </p:cTn>
                              </p:par>
                              <p:par>
                                <p:cTn id="7" presetID="35" presetClass="path" presetSubtype="0" decel="50000" fill="hold" nodeType="withEffect">
                                  <p:stCondLst>
                                    <p:cond delay="0"/>
                                  </p:stCondLst>
                                  <p:childTnLst>
                                    <p:animMotion origin="layout" path="M 1.11111E-6 3.7037E-6 L 0.02934 3.7037E-6 " pathEditMode="relative" rAng="0" ptsTypes="AA">
                                      <p:cBhvr>
                                        <p:cTn id="8" dur="2000" fill="hold"/>
                                        <p:tgtEl>
                                          <p:spTgt spid="47"/>
                                        </p:tgtEl>
                                        <p:attrNameLst>
                                          <p:attrName>ppt_x</p:attrName>
                                          <p:attrName>ppt_y</p:attrName>
                                        </p:attrNameLst>
                                      </p:cBhvr>
                                      <p:rCtr x="1458" y="0"/>
                                    </p:animMotion>
                                  </p:childTnLst>
                                </p:cTn>
                              </p:par>
                              <p:par>
                                <p:cTn id="9" presetID="2" presetClass="exit" presetSubtype="1" fill="hold" nodeType="withEffect">
                                  <p:stCondLst>
                                    <p:cond delay="0"/>
                                  </p:stCondLst>
                                  <p:childTnLst>
                                    <p:anim calcmode="lin" valueType="num">
                                      <p:cBhvr additive="base">
                                        <p:cTn id="10" dur="500"/>
                                        <p:tgtEl>
                                          <p:spTgt spid="26"/>
                                        </p:tgtEl>
                                        <p:attrNameLst>
                                          <p:attrName>ppt_x</p:attrName>
                                        </p:attrNameLst>
                                      </p:cBhvr>
                                      <p:tavLst>
                                        <p:tav tm="0">
                                          <p:val>
                                            <p:strVal val="ppt_x"/>
                                          </p:val>
                                        </p:tav>
                                        <p:tav tm="100000">
                                          <p:val>
                                            <p:strVal val="ppt_x"/>
                                          </p:val>
                                        </p:tav>
                                      </p:tavLst>
                                    </p:anim>
                                    <p:anim calcmode="lin" valueType="num">
                                      <p:cBhvr additive="base">
                                        <p:cTn id="11" dur="500"/>
                                        <p:tgtEl>
                                          <p:spTgt spid="26"/>
                                        </p:tgtEl>
                                        <p:attrNameLst>
                                          <p:attrName>ppt_y</p:attrName>
                                        </p:attrNameLst>
                                      </p:cBhvr>
                                      <p:tavLst>
                                        <p:tav tm="0">
                                          <p:val>
                                            <p:strVal val="ppt_y"/>
                                          </p:val>
                                        </p:tav>
                                        <p:tav tm="100000">
                                          <p:val>
                                            <p:strVal val="0-ppt_h/2"/>
                                          </p:val>
                                        </p:tav>
                                      </p:tavLst>
                                    </p:anim>
                                    <p:set>
                                      <p:cBhvr>
                                        <p:cTn id="12" dur="1" fill="hold">
                                          <p:stCondLst>
                                            <p:cond delay="499"/>
                                          </p:stCondLst>
                                        </p:cTn>
                                        <p:tgtEl>
                                          <p:spTgt spid="26"/>
                                        </p:tgtEl>
                                        <p:attrNameLst>
                                          <p:attrName>style.visibility</p:attrName>
                                        </p:attrNameLst>
                                      </p:cBhvr>
                                      <p:to>
                                        <p:strVal val="hidden"/>
                                      </p:to>
                                    </p:set>
                                  </p:childTnLst>
                                </p:cTn>
                              </p:par>
                              <p:par>
                                <p:cTn id="13" presetID="2" presetClass="exit" presetSubtype="8" fill="hold" grpId="0" nodeType="withEffect">
                                  <p:stCondLst>
                                    <p:cond delay="500"/>
                                  </p:stCondLst>
                                  <p:childTnLst>
                                    <p:anim calcmode="lin" valueType="num">
                                      <p:cBhvr additive="base">
                                        <p:cTn id="14" dur="500"/>
                                        <p:tgtEl>
                                          <p:spTgt spid="30"/>
                                        </p:tgtEl>
                                        <p:attrNameLst>
                                          <p:attrName>ppt_x</p:attrName>
                                        </p:attrNameLst>
                                      </p:cBhvr>
                                      <p:tavLst>
                                        <p:tav tm="0">
                                          <p:val>
                                            <p:strVal val="ppt_x"/>
                                          </p:val>
                                        </p:tav>
                                        <p:tav tm="100000">
                                          <p:val>
                                            <p:strVal val="0-ppt_w/2"/>
                                          </p:val>
                                        </p:tav>
                                      </p:tavLst>
                                    </p:anim>
                                    <p:anim calcmode="lin" valueType="num">
                                      <p:cBhvr additive="base">
                                        <p:cTn id="15" dur="500"/>
                                        <p:tgtEl>
                                          <p:spTgt spid="30"/>
                                        </p:tgtEl>
                                        <p:attrNameLst>
                                          <p:attrName>ppt_y</p:attrName>
                                        </p:attrNameLst>
                                      </p:cBhvr>
                                      <p:tavLst>
                                        <p:tav tm="0">
                                          <p:val>
                                            <p:strVal val="ppt_y"/>
                                          </p:val>
                                        </p:tav>
                                        <p:tav tm="100000">
                                          <p:val>
                                            <p:strVal val="ppt_y"/>
                                          </p:val>
                                        </p:tav>
                                      </p:tavLst>
                                    </p:anim>
                                    <p:set>
                                      <p:cBhvr>
                                        <p:cTn id="16" dur="1" fill="hold">
                                          <p:stCondLst>
                                            <p:cond delay="499"/>
                                          </p:stCondLst>
                                        </p:cTn>
                                        <p:tgtEl>
                                          <p:spTgt spid="30"/>
                                        </p:tgtEl>
                                        <p:attrNameLst>
                                          <p:attrName>style.visibility</p:attrName>
                                        </p:attrNameLst>
                                      </p:cBhvr>
                                      <p:to>
                                        <p:strVal val="hidden"/>
                                      </p:to>
                                    </p:set>
                                  </p:childTnLst>
                                </p:cTn>
                              </p:par>
                              <p:par>
                                <p:cTn id="17" presetID="2" presetClass="exit" presetSubtype="2" fill="hold" grpId="0" nodeType="withEffect">
                                  <p:stCondLst>
                                    <p:cond delay="500"/>
                                  </p:stCondLst>
                                  <p:childTnLst>
                                    <p:anim calcmode="lin" valueType="num">
                                      <p:cBhvr additive="base">
                                        <p:cTn id="18" dur="500"/>
                                        <p:tgtEl>
                                          <p:spTgt spid="36"/>
                                        </p:tgtEl>
                                        <p:attrNameLst>
                                          <p:attrName>ppt_x</p:attrName>
                                        </p:attrNameLst>
                                      </p:cBhvr>
                                      <p:tavLst>
                                        <p:tav tm="0">
                                          <p:val>
                                            <p:strVal val="ppt_x"/>
                                          </p:val>
                                        </p:tav>
                                        <p:tav tm="100000">
                                          <p:val>
                                            <p:strVal val="1+ppt_w/2"/>
                                          </p:val>
                                        </p:tav>
                                      </p:tavLst>
                                    </p:anim>
                                    <p:anim calcmode="lin" valueType="num">
                                      <p:cBhvr additive="base">
                                        <p:cTn id="19" dur="500"/>
                                        <p:tgtEl>
                                          <p:spTgt spid="36"/>
                                        </p:tgtEl>
                                        <p:attrNameLst>
                                          <p:attrName>ppt_y</p:attrName>
                                        </p:attrNameLst>
                                      </p:cBhvr>
                                      <p:tavLst>
                                        <p:tav tm="0">
                                          <p:val>
                                            <p:strVal val="ppt_y"/>
                                          </p:val>
                                        </p:tav>
                                        <p:tav tm="100000">
                                          <p:val>
                                            <p:strVal val="ppt_y"/>
                                          </p:val>
                                        </p:tav>
                                      </p:tavLst>
                                    </p:anim>
                                    <p:set>
                                      <p:cBhvr>
                                        <p:cTn id="20"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6" grpId="0" animBg="1"/>
    </p:bldLst>
  </p:timing>
  <p:extLst>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32425BA9-E932-4464-90E9-2F6E06DF796D}"/>
              </a:ext>
            </a:extLst>
          </p:cNvPr>
          <p:cNvGrpSpPr>
            <a:grpSpLocks noChangeAspect="1"/>
          </p:cNvGrpSpPr>
          <p:nvPr userDrawn="1"/>
        </p:nvGrpSpPr>
        <p:grpSpPr bwMode="auto">
          <a:xfrm>
            <a:off x="5977468" y="6481235"/>
            <a:ext cx="6214533" cy="376767"/>
            <a:chOff x="2824" y="3062"/>
            <a:chExt cx="2936" cy="178"/>
          </a:xfrm>
        </p:grpSpPr>
        <p:sp>
          <p:nvSpPr>
            <p:cNvPr id="7" name="Freeform 6">
              <a:extLst>
                <a:ext uri="{FF2B5EF4-FFF2-40B4-BE49-F238E27FC236}">
                  <a16:creationId xmlns:a16="http://schemas.microsoft.com/office/drawing/2014/main" id="{D0097E72-543B-46A4-80B0-76736A21E8D3}"/>
                </a:ext>
              </a:extLst>
            </p:cNvPr>
            <p:cNvSpPr>
              <a:spLocks/>
            </p:cNvSpPr>
            <p:nvPr userDrawn="1"/>
          </p:nvSpPr>
          <p:spPr bwMode="auto">
            <a:xfrm>
              <a:off x="2824" y="3062"/>
              <a:ext cx="2936" cy="178"/>
            </a:xfrm>
            <a:custGeom>
              <a:avLst/>
              <a:gdLst>
                <a:gd name="T0" fmla="*/ 1468 w 1468"/>
                <a:gd name="T1" fmla="*/ 0 h 89"/>
                <a:gd name="T2" fmla="*/ 134 w 1468"/>
                <a:gd name="T3" fmla="*/ 0 h 89"/>
                <a:gd name="T4" fmla="*/ 56 w 1468"/>
                <a:gd name="T5" fmla="*/ 0 h 89"/>
                <a:gd name="T6" fmla="*/ 0 w 1468"/>
                <a:gd name="T7" fmla="*/ 56 h 89"/>
                <a:gd name="T8" fmla="*/ 0 w 1468"/>
                <a:gd name="T9" fmla="*/ 89 h 89"/>
              </a:gdLst>
              <a:ahLst/>
              <a:cxnLst>
                <a:cxn ang="0">
                  <a:pos x="T0" y="T1"/>
                </a:cxn>
                <a:cxn ang="0">
                  <a:pos x="T2" y="T3"/>
                </a:cxn>
                <a:cxn ang="0">
                  <a:pos x="T4" y="T5"/>
                </a:cxn>
                <a:cxn ang="0">
                  <a:pos x="T6" y="T7"/>
                </a:cxn>
                <a:cxn ang="0">
                  <a:pos x="T8" y="T9"/>
                </a:cxn>
              </a:cxnLst>
              <a:rect l="0" t="0" r="r" b="b"/>
              <a:pathLst>
                <a:path w="1468" h="89">
                  <a:moveTo>
                    <a:pt x="1468" y="0"/>
                  </a:moveTo>
                  <a:cubicBezTo>
                    <a:pt x="134" y="0"/>
                    <a:pt x="134" y="0"/>
                    <a:pt x="134" y="0"/>
                  </a:cubicBezTo>
                  <a:cubicBezTo>
                    <a:pt x="56" y="0"/>
                    <a:pt x="56" y="0"/>
                    <a:pt x="56" y="0"/>
                  </a:cubicBezTo>
                  <a:cubicBezTo>
                    <a:pt x="25" y="0"/>
                    <a:pt x="0" y="25"/>
                    <a:pt x="0" y="56"/>
                  </a:cubicBezTo>
                  <a:cubicBezTo>
                    <a:pt x="0" y="89"/>
                    <a:pt x="0" y="89"/>
                    <a:pt x="0" y="89"/>
                  </a:cubicBezTo>
                </a:path>
              </a:pathLst>
            </a:custGeom>
            <a:noFill/>
            <a:ln w="25400" cap="flat">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8" name="Freeform 7">
              <a:extLst>
                <a:ext uri="{FF2B5EF4-FFF2-40B4-BE49-F238E27FC236}">
                  <a16:creationId xmlns:a16="http://schemas.microsoft.com/office/drawing/2014/main" id="{BB45291A-D0DA-4DD7-8E72-3B0B5F36D356}"/>
                </a:ext>
              </a:extLst>
            </p:cNvPr>
            <p:cNvSpPr>
              <a:spLocks/>
            </p:cNvSpPr>
            <p:nvPr userDrawn="1"/>
          </p:nvSpPr>
          <p:spPr bwMode="auto">
            <a:xfrm>
              <a:off x="2852" y="3090"/>
              <a:ext cx="2908" cy="150"/>
            </a:xfrm>
            <a:custGeom>
              <a:avLst/>
              <a:gdLst>
                <a:gd name="T0" fmla="*/ 1454 w 1454"/>
                <a:gd name="T1" fmla="*/ 0 h 75"/>
                <a:gd name="T2" fmla="*/ 120 w 1454"/>
                <a:gd name="T3" fmla="*/ 0 h 75"/>
                <a:gd name="T4" fmla="*/ 45 w 1454"/>
                <a:gd name="T5" fmla="*/ 0 h 75"/>
                <a:gd name="T6" fmla="*/ 0 w 1454"/>
                <a:gd name="T7" fmla="*/ 45 h 75"/>
                <a:gd name="T8" fmla="*/ 0 w 1454"/>
                <a:gd name="T9" fmla="*/ 75 h 75"/>
              </a:gdLst>
              <a:ahLst/>
              <a:cxnLst>
                <a:cxn ang="0">
                  <a:pos x="T0" y="T1"/>
                </a:cxn>
                <a:cxn ang="0">
                  <a:pos x="T2" y="T3"/>
                </a:cxn>
                <a:cxn ang="0">
                  <a:pos x="T4" y="T5"/>
                </a:cxn>
                <a:cxn ang="0">
                  <a:pos x="T6" y="T7"/>
                </a:cxn>
                <a:cxn ang="0">
                  <a:pos x="T8" y="T9"/>
                </a:cxn>
              </a:cxnLst>
              <a:rect l="0" t="0" r="r" b="b"/>
              <a:pathLst>
                <a:path w="1454" h="75">
                  <a:moveTo>
                    <a:pt x="1454" y="0"/>
                  </a:moveTo>
                  <a:cubicBezTo>
                    <a:pt x="120" y="0"/>
                    <a:pt x="120" y="0"/>
                    <a:pt x="120" y="0"/>
                  </a:cubicBezTo>
                  <a:cubicBezTo>
                    <a:pt x="45" y="0"/>
                    <a:pt x="45" y="0"/>
                    <a:pt x="45" y="0"/>
                  </a:cubicBezTo>
                  <a:cubicBezTo>
                    <a:pt x="20" y="0"/>
                    <a:pt x="0" y="20"/>
                    <a:pt x="0" y="45"/>
                  </a:cubicBezTo>
                  <a:cubicBezTo>
                    <a:pt x="0" y="75"/>
                    <a:pt x="0" y="75"/>
                    <a:pt x="0" y="75"/>
                  </a:cubicBezTo>
                </a:path>
              </a:pathLst>
            </a:custGeom>
            <a:noFill/>
            <a:ln w="25400" cap="flat">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9" name="Freeform 8">
              <a:extLst>
                <a:ext uri="{FF2B5EF4-FFF2-40B4-BE49-F238E27FC236}">
                  <a16:creationId xmlns:a16="http://schemas.microsoft.com/office/drawing/2014/main" id="{4B5C478F-D5CB-48C5-A312-DFFD84CC2B85}"/>
                </a:ext>
              </a:extLst>
            </p:cNvPr>
            <p:cNvSpPr>
              <a:spLocks/>
            </p:cNvSpPr>
            <p:nvPr userDrawn="1"/>
          </p:nvSpPr>
          <p:spPr bwMode="auto">
            <a:xfrm>
              <a:off x="2880" y="3118"/>
              <a:ext cx="2880" cy="122"/>
            </a:xfrm>
            <a:custGeom>
              <a:avLst/>
              <a:gdLst>
                <a:gd name="T0" fmla="*/ 1440 w 1440"/>
                <a:gd name="T1" fmla="*/ 0 h 61"/>
                <a:gd name="T2" fmla="*/ 106 w 1440"/>
                <a:gd name="T3" fmla="*/ 0 h 61"/>
                <a:gd name="T4" fmla="*/ 34 w 1440"/>
                <a:gd name="T5" fmla="*/ 0 h 61"/>
                <a:gd name="T6" fmla="*/ 0 w 1440"/>
                <a:gd name="T7" fmla="*/ 34 h 61"/>
                <a:gd name="T8" fmla="*/ 0 w 1440"/>
                <a:gd name="T9" fmla="*/ 61 h 61"/>
              </a:gdLst>
              <a:ahLst/>
              <a:cxnLst>
                <a:cxn ang="0">
                  <a:pos x="T0" y="T1"/>
                </a:cxn>
                <a:cxn ang="0">
                  <a:pos x="T2" y="T3"/>
                </a:cxn>
                <a:cxn ang="0">
                  <a:pos x="T4" y="T5"/>
                </a:cxn>
                <a:cxn ang="0">
                  <a:pos x="T6" y="T7"/>
                </a:cxn>
                <a:cxn ang="0">
                  <a:pos x="T8" y="T9"/>
                </a:cxn>
              </a:cxnLst>
              <a:rect l="0" t="0" r="r" b="b"/>
              <a:pathLst>
                <a:path w="1440" h="61">
                  <a:moveTo>
                    <a:pt x="1440" y="0"/>
                  </a:moveTo>
                  <a:cubicBezTo>
                    <a:pt x="106" y="0"/>
                    <a:pt x="106" y="0"/>
                    <a:pt x="106" y="0"/>
                  </a:cubicBezTo>
                  <a:cubicBezTo>
                    <a:pt x="34" y="0"/>
                    <a:pt x="34" y="0"/>
                    <a:pt x="34" y="0"/>
                  </a:cubicBezTo>
                  <a:cubicBezTo>
                    <a:pt x="15" y="0"/>
                    <a:pt x="0" y="15"/>
                    <a:pt x="0" y="34"/>
                  </a:cubicBezTo>
                  <a:cubicBezTo>
                    <a:pt x="0" y="61"/>
                    <a:pt x="0" y="61"/>
                    <a:pt x="0" y="61"/>
                  </a:cubicBezTo>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 name="Freeform 9">
              <a:extLst>
                <a:ext uri="{FF2B5EF4-FFF2-40B4-BE49-F238E27FC236}">
                  <a16:creationId xmlns:a16="http://schemas.microsoft.com/office/drawing/2014/main" id="{9D9732C0-87EC-456D-9BA7-EADACEE11CE6}"/>
                </a:ext>
              </a:extLst>
            </p:cNvPr>
            <p:cNvSpPr>
              <a:spLocks/>
            </p:cNvSpPr>
            <p:nvPr userDrawn="1"/>
          </p:nvSpPr>
          <p:spPr bwMode="auto">
            <a:xfrm>
              <a:off x="2908" y="3146"/>
              <a:ext cx="2852" cy="94"/>
            </a:xfrm>
            <a:custGeom>
              <a:avLst/>
              <a:gdLst>
                <a:gd name="T0" fmla="*/ 1426 w 1426"/>
                <a:gd name="T1" fmla="*/ 0 h 47"/>
                <a:gd name="T2" fmla="*/ 92 w 1426"/>
                <a:gd name="T3" fmla="*/ 0 h 47"/>
                <a:gd name="T4" fmla="*/ 23 w 1426"/>
                <a:gd name="T5" fmla="*/ 0 h 47"/>
                <a:gd name="T6" fmla="*/ 0 w 1426"/>
                <a:gd name="T7" fmla="*/ 23 h 47"/>
                <a:gd name="T8" fmla="*/ 0 w 1426"/>
                <a:gd name="T9" fmla="*/ 47 h 47"/>
              </a:gdLst>
              <a:ahLst/>
              <a:cxnLst>
                <a:cxn ang="0">
                  <a:pos x="T0" y="T1"/>
                </a:cxn>
                <a:cxn ang="0">
                  <a:pos x="T2" y="T3"/>
                </a:cxn>
                <a:cxn ang="0">
                  <a:pos x="T4" y="T5"/>
                </a:cxn>
                <a:cxn ang="0">
                  <a:pos x="T6" y="T7"/>
                </a:cxn>
                <a:cxn ang="0">
                  <a:pos x="T8" y="T9"/>
                </a:cxn>
              </a:cxnLst>
              <a:rect l="0" t="0" r="r" b="b"/>
              <a:pathLst>
                <a:path w="1426" h="47">
                  <a:moveTo>
                    <a:pt x="1426" y="0"/>
                  </a:moveTo>
                  <a:cubicBezTo>
                    <a:pt x="92" y="0"/>
                    <a:pt x="92" y="0"/>
                    <a:pt x="92" y="0"/>
                  </a:cubicBezTo>
                  <a:cubicBezTo>
                    <a:pt x="23" y="0"/>
                    <a:pt x="23" y="0"/>
                    <a:pt x="23" y="0"/>
                  </a:cubicBezTo>
                  <a:cubicBezTo>
                    <a:pt x="10" y="0"/>
                    <a:pt x="0" y="10"/>
                    <a:pt x="0" y="23"/>
                  </a:cubicBezTo>
                  <a:cubicBezTo>
                    <a:pt x="0" y="47"/>
                    <a:pt x="0" y="47"/>
                    <a:pt x="0" y="47"/>
                  </a:cubicBezTo>
                </a:path>
              </a:pathLst>
            </a:custGeom>
            <a:noFill/>
            <a:ln w="25400" cap="flat">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 name="Freeform 10">
              <a:extLst>
                <a:ext uri="{FF2B5EF4-FFF2-40B4-BE49-F238E27FC236}">
                  <a16:creationId xmlns:a16="http://schemas.microsoft.com/office/drawing/2014/main" id="{FBDE68E1-C9DE-43A2-8FB1-8450F2FBCD9A}"/>
                </a:ext>
              </a:extLst>
            </p:cNvPr>
            <p:cNvSpPr>
              <a:spLocks/>
            </p:cNvSpPr>
            <p:nvPr userDrawn="1"/>
          </p:nvSpPr>
          <p:spPr bwMode="auto">
            <a:xfrm>
              <a:off x="2936" y="3174"/>
              <a:ext cx="2824" cy="66"/>
            </a:xfrm>
            <a:custGeom>
              <a:avLst/>
              <a:gdLst>
                <a:gd name="T0" fmla="*/ 1412 w 1412"/>
                <a:gd name="T1" fmla="*/ 0 h 33"/>
                <a:gd name="T2" fmla="*/ 78 w 1412"/>
                <a:gd name="T3" fmla="*/ 0 h 33"/>
                <a:gd name="T4" fmla="*/ 12 w 1412"/>
                <a:gd name="T5" fmla="*/ 0 h 33"/>
                <a:gd name="T6" fmla="*/ 0 w 1412"/>
                <a:gd name="T7" fmla="*/ 12 h 33"/>
                <a:gd name="T8" fmla="*/ 0 w 1412"/>
                <a:gd name="T9" fmla="*/ 33 h 33"/>
              </a:gdLst>
              <a:ahLst/>
              <a:cxnLst>
                <a:cxn ang="0">
                  <a:pos x="T0" y="T1"/>
                </a:cxn>
                <a:cxn ang="0">
                  <a:pos x="T2" y="T3"/>
                </a:cxn>
                <a:cxn ang="0">
                  <a:pos x="T4" y="T5"/>
                </a:cxn>
                <a:cxn ang="0">
                  <a:pos x="T6" y="T7"/>
                </a:cxn>
                <a:cxn ang="0">
                  <a:pos x="T8" y="T9"/>
                </a:cxn>
              </a:cxnLst>
              <a:rect l="0" t="0" r="r" b="b"/>
              <a:pathLst>
                <a:path w="1412" h="33">
                  <a:moveTo>
                    <a:pt x="1412" y="0"/>
                  </a:moveTo>
                  <a:cubicBezTo>
                    <a:pt x="78" y="0"/>
                    <a:pt x="78" y="0"/>
                    <a:pt x="78" y="0"/>
                  </a:cubicBezTo>
                  <a:cubicBezTo>
                    <a:pt x="12" y="0"/>
                    <a:pt x="12" y="0"/>
                    <a:pt x="12" y="0"/>
                  </a:cubicBezTo>
                  <a:cubicBezTo>
                    <a:pt x="5" y="0"/>
                    <a:pt x="0" y="5"/>
                    <a:pt x="0" y="12"/>
                  </a:cubicBezTo>
                  <a:cubicBezTo>
                    <a:pt x="0" y="33"/>
                    <a:pt x="0" y="33"/>
                    <a:pt x="0" y="33"/>
                  </a:cubicBezTo>
                </a:path>
              </a:pathLst>
            </a:custGeom>
            <a:noFill/>
            <a:ln w="25400" cap="flat">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3212395605"/>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31" name="Group 22">
            <a:extLst>
              <a:ext uri="{FF2B5EF4-FFF2-40B4-BE49-F238E27FC236}">
                <a16:creationId xmlns:a16="http://schemas.microsoft.com/office/drawing/2014/main" id="{52A7ADDA-FCE3-4A89-BAB0-948362E49896}"/>
              </a:ext>
            </a:extLst>
          </p:cNvPr>
          <p:cNvGrpSpPr>
            <a:grpSpLocks noChangeAspect="1"/>
          </p:cNvGrpSpPr>
          <p:nvPr userDrawn="1"/>
        </p:nvGrpSpPr>
        <p:grpSpPr bwMode="auto">
          <a:xfrm>
            <a:off x="5977468" y="0"/>
            <a:ext cx="237067" cy="6858000"/>
            <a:chOff x="2824" y="0"/>
            <a:chExt cx="112" cy="3240"/>
          </a:xfrm>
        </p:grpSpPr>
        <p:sp>
          <p:nvSpPr>
            <p:cNvPr id="34" name="Line 24">
              <a:extLst>
                <a:ext uri="{FF2B5EF4-FFF2-40B4-BE49-F238E27FC236}">
                  <a16:creationId xmlns:a16="http://schemas.microsoft.com/office/drawing/2014/main" id="{019DA174-FD37-40B8-9CC9-ACD5ABEBD9CC}"/>
                </a:ext>
              </a:extLst>
            </p:cNvPr>
            <p:cNvSpPr>
              <a:spLocks noChangeShapeType="1"/>
            </p:cNvSpPr>
            <p:nvPr userDrawn="1"/>
          </p:nvSpPr>
          <p:spPr bwMode="auto">
            <a:xfrm>
              <a:off x="2936" y="0"/>
              <a:ext cx="0" cy="3240"/>
            </a:xfrm>
            <a:prstGeom prst="line">
              <a:avLst/>
            </a:prstGeom>
            <a:noFill/>
            <a:ln w="25400" cap="flat">
              <a:solidFill>
                <a:srgbClr val="FBBD5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5" name="Line 25">
              <a:extLst>
                <a:ext uri="{FF2B5EF4-FFF2-40B4-BE49-F238E27FC236}">
                  <a16:creationId xmlns:a16="http://schemas.microsoft.com/office/drawing/2014/main" id="{B7ADB0A9-0B95-4B50-84F4-389AB07CA232}"/>
                </a:ext>
              </a:extLst>
            </p:cNvPr>
            <p:cNvSpPr>
              <a:spLocks noChangeShapeType="1"/>
            </p:cNvSpPr>
            <p:nvPr userDrawn="1"/>
          </p:nvSpPr>
          <p:spPr bwMode="auto">
            <a:xfrm>
              <a:off x="2908" y="0"/>
              <a:ext cx="0" cy="3240"/>
            </a:xfrm>
            <a:prstGeom prst="line">
              <a:avLst/>
            </a:prstGeom>
            <a:noFill/>
            <a:ln w="25400" cap="flat">
              <a:solidFill>
                <a:srgbClr val="128FC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6" name="Line 26">
              <a:extLst>
                <a:ext uri="{FF2B5EF4-FFF2-40B4-BE49-F238E27FC236}">
                  <a16:creationId xmlns:a16="http://schemas.microsoft.com/office/drawing/2014/main" id="{EDF3FA4A-F40B-48D2-B9AF-0253CFF71C26}"/>
                </a:ext>
              </a:extLst>
            </p:cNvPr>
            <p:cNvSpPr>
              <a:spLocks noChangeShapeType="1"/>
            </p:cNvSpPr>
            <p:nvPr userDrawn="1"/>
          </p:nvSpPr>
          <p:spPr bwMode="auto">
            <a:xfrm>
              <a:off x="2852" y="0"/>
              <a:ext cx="0" cy="3240"/>
            </a:xfrm>
            <a:prstGeom prst="line">
              <a:avLst/>
            </a:prstGeom>
            <a:noFill/>
            <a:ln w="25400" cap="flat">
              <a:solidFill>
                <a:srgbClr val="CC549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7" name="Line 27">
              <a:extLst>
                <a:ext uri="{FF2B5EF4-FFF2-40B4-BE49-F238E27FC236}">
                  <a16:creationId xmlns:a16="http://schemas.microsoft.com/office/drawing/2014/main" id="{E4D8FF4D-721C-4752-BDA3-C0FDBB423B0C}"/>
                </a:ext>
              </a:extLst>
            </p:cNvPr>
            <p:cNvSpPr>
              <a:spLocks noChangeShapeType="1"/>
            </p:cNvSpPr>
            <p:nvPr userDrawn="1"/>
          </p:nvSpPr>
          <p:spPr bwMode="auto">
            <a:xfrm>
              <a:off x="2824" y="0"/>
              <a:ext cx="0" cy="3240"/>
            </a:xfrm>
            <a:prstGeom prst="line">
              <a:avLst/>
            </a:prstGeom>
            <a:noFill/>
            <a:ln w="25400" cap="flat">
              <a:solidFill>
                <a:srgbClr val="BFD24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8" name="Line 28">
              <a:extLst>
                <a:ext uri="{FF2B5EF4-FFF2-40B4-BE49-F238E27FC236}">
                  <a16:creationId xmlns:a16="http://schemas.microsoft.com/office/drawing/2014/main" id="{11B328EE-8FB3-4DD5-BB8E-4FB0D6C4D93A}"/>
                </a:ext>
              </a:extLst>
            </p:cNvPr>
            <p:cNvSpPr>
              <a:spLocks noChangeShapeType="1"/>
            </p:cNvSpPr>
            <p:nvPr userDrawn="1"/>
          </p:nvSpPr>
          <p:spPr bwMode="auto">
            <a:xfrm>
              <a:off x="2880" y="0"/>
              <a:ext cx="0" cy="3240"/>
            </a:xfrm>
            <a:prstGeom prst="line">
              <a:avLst/>
            </a:prstGeom>
            <a:noFill/>
            <a:ln w="254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2196405775"/>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descr="A picture containing floor, person, indoor&#10;&#10;Description generated with very high confidence">
            <a:extLst>
              <a:ext uri="{FF2B5EF4-FFF2-40B4-BE49-F238E27FC236}">
                <a16:creationId xmlns:a16="http://schemas.microsoft.com/office/drawing/2014/main" id="{F0BCA5AC-0B51-48B5-8918-C99B6B940D1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0" y="-509994"/>
            <a:ext cx="12192000" cy="7877987"/>
          </a:xfrm>
          <a:prstGeom prst="rect">
            <a:avLst/>
          </a:prstGeom>
        </p:spPr>
      </p:pic>
      <p:sp>
        <p:nvSpPr>
          <p:cNvPr id="2" name="Rectangle 1">
            <a:extLst>
              <a:ext uri="{FF2B5EF4-FFF2-40B4-BE49-F238E27FC236}">
                <a16:creationId xmlns:a16="http://schemas.microsoft.com/office/drawing/2014/main" id="{1A069DC7-B042-4363-8F79-38B63DB23D88}"/>
              </a:ext>
            </a:extLst>
          </p:cNvPr>
          <p:cNvSpPr/>
          <p:nvPr userDrawn="1"/>
        </p:nvSpPr>
        <p:spPr>
          <a:xfrm>
            <a:off x="0" y="-509994"/>
            <a:ext cx="12192000" cy="7877987"/>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Rectangle 7">
            <a:extLst>
              <a:ext uri="{FF2B5EF4-FFF2-40B4-BE49-F238E27FC236}">
                <a16:creationId xmlns:a16="http://schemas.microsoft.com/office/drawing/2014/main" id="{DD3B995F-E5B3-4948-9AF1-A895989E55C2}"/>
              </a:ext>
            </a:extLst>
          </p:cNvPr>
          <p:cNvSpPr/>
          <p:nvPr userDrawn="1"/>
        </p:nvSpPr>
        <p:spPr>
          <a:xfrm>
            <a:off x="1" y="0"/>
            <a:ext cx="6095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 name="Rectangle 8">
            <a:extLst>
              <a:ext uri="{FF2B5EF4-FFF2-40B4-BE49-F238E27FC236}">
                <a16:creationId xmlns:a16="http://schemas.microsoft.com/office/drawing/2014/main" id="{D9FE24F9-3EBF-48BF-8DC9-31CA46966259}"/>
              </a:ext>
            </a:extLst>
          </p:cNvPr>
          <p:cNvSpPr/>
          <p:nvPr userDrawn="1"/>
        </p:nvSpPr>
        <p:spPr>
          <a:xfrm>
            <a:off x="6096005" y="0"/>
            <a:ext cx="6095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1" name="Line 6">
            <a:extLst>
              <a:ext uri="{FF2B5EF4-FFF2-40B4-BE49-F238E27FC236}">
                <a16:creationId xmlns:a16="http://schemas.microsoft.com/office/drawing/2014/main" id="{3DAB73B9-AB95-4AF3-83D9-21D625EDE9B0}"/>
              </a:ext>
            </a:extLst>
          </p:cNvPr>
          <p:cNvSpPr>
            <a:spLocks noChangeShapeType="1"/>
          </p:cNvSpPr>
          <p:nvPr userDrawn="1"/>
        </p:nvSpPr>
        <p:spPr bwMode="auto">
          <a:xfrm>
            <a:off x="0" y="6483351"/>
            <a:ext cx="12192000" cy="0"/>
          </a:xfrm>
          <a:prstGeom prst="line">
            <a:avLst/>
          </a:prstGeom>
          <a:noFill/>
          <a:ln w="25400" cap="flat">
            <a:solidFill>
              <a:srgbClr val="BFD24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32" name="Line 7">
            <a:extLst>
              <a:ext uri="{FF2B5EF4-FFF2-40B4-BE49-F238E27FC236}">
                <a16:creationId xmlns:a16="http://schemas.microsoft.com/office/drawing/2014/main" id="{8BC51552-0A65-462A-84DA-17D9D15996A4}"/>
              </a:ext>
            </a:extLst>
          </p:cNvPr>
          <p:cNvSpPr>
            <a:spLocks noChangeShapeType="1"/>
          </p:cNvSpPr>
          <p:nvPr userDrawn="1"/>
        </p:nvSpPr>
        <p:spPr bwMode="auto">
          <a:xfrm>
            <a:off x="0" y="6542617"/>
            <a:ext cx="12192000" cy="0"/>
          </a:xfrm>
          <a:prstGeom prst="line">
            <a:avLst/>
          </a:prstGeom>
          <a:noFill/>
          <a:ln w="25400" cap="flat">
            <a:solidFill>
              <a:srgbClr val="CC549A"/>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33" name="Line 8">
            <a:extLst>
              <a:ext uri="{FF2B5EF4-FFF2-40B4-BE49-F238E27FC236}">
                <a16:creationId xmlns:a16="http://schemas.microsoft.com/office/drawing/2014/main" id="{14E4E765-C6E4-4C36-BA7D-DD85F6A3B200}"/>
              </a:ext>
            </a:extLst>
          </p:cNvPr>
          <p:cNvSpPr>
            <a:spLocks noChangeShapeType="1"/>
          </p:cNvSpPr>
          <p:nvPr userDrawn="1"/>
        </p:nvSpPr>
        <p:spPr bwMode="auto">
          <a:xfrm>
            <a:off x="0" y="6601884"/>
            <a:ext cx="12192000" cy="0"/>
          </a:xfrm>
          <a:prstGeom prst="line">
            <a:avLst/>
          </a:prstGeom>
          <a:noFill/>
          <a:ln w="254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34" name="Line 9">
            <a:extLst>
              <a:ext uri="{FF2B5EF4-FFF2-40B4-BE49-F238E27FC236}">
                <a16:creationId xmlns:a16="http://schemas.microsoft.com/office/drawing/2014/main" id="{482B693C-4D37-4447-BE6B-2E6830352F53}"/>
              </a:ext>
            </a:extLst>
          </p:cNvPr>
          <p:cNvSpPr>
            <a:spLocks noChangeShapeType="1"/>
          </p:cNvSpPr>
          <p:nvPr userDrawn="1"/>
        </p:nvSpPr>
        <p:spPr bwMode="auto">
          <a:xfrm>
            <a:off x="0" y="6661151"/>
            <a:ext cx="12192000" cy="0"/>
          </a:xfrm>
          <a:prstGeom prst="line">
            <a:avLst/>
          </a:prstGeom>
          <a:noFill/>
          <a:ln w="25400" cap="flat">
            <a:solidFill>
              <a:srgbClr val="128FC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35" name="Line 10">
            <a:extLst>
              <a:ext uri="{FF2B5EF4-FFF2-40B4-BE49-F238E27FC236}">
                <a16:creationId xmlns:a16="http://schemas.microsoft.com/office/drawing/2014/main" id="{F9FE8514-A4B1-42FE-AFD4-6FF922B83E0C}"/>
              </a:ext>
            </a:extLst>
          </p:cNvPr>
          <p:cNvSpPr>
            <a:spLocks noChangeShapeType="1"/>
          </p:cNvSpPr>
          <p:nvPr userDrawn="1"/>
        </p:nvSpPr>
        <p:spPr bwMode="auto">
          <a:xfrm>
            <a:off x="0" y="6720417"/>
            <a:ext cx="12192000" cy="0"/>
          </a:xfrm>
          <a:prstGeom prst="line">
            <a:avLst/>
          </a:prstGeom>
          <a:noFill/>
          <a:ln w="25400" cap="flat">
            <a:solidFill>
              <a:srgbClr val="FBBD57"/>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Tree>
    <p:extLst>
      <p:ext uri="{BB962C8B-B14F-4D97-AF65-F5344CB8AC3E}">
        <p14:creationId xmlns:p14="http://schemas.microsoft.com/office/powerpoint/2010/main" val="16710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0-ppt_w/2"/>
                                          </p:val>
                                        </p:tav>
                                      </p:tavLst>
                                    </p:anim>
                                    <p:anim calcmode="lin" valueType="num">
                                      <p:cBhvr additive="base">
                                        <p:cTn id="7" dur="500"/>
                                        <p:tgtEl>
                                          <p:spTgt spid="8"/>
                                        </p:tgtEl>
                                        <p:attrNameLst>
                                          <p:attrName>ppt_y</p:attrName>
                                        </p:attrNameLst>
                                      </p:cBhvr>
                                      <p:tavLst>
                                        <p:tav tm="0">
                                          <p:val>
                                            <p:strVal val="ppt_y"/>
                                          </p:val>
                                        </p:tav>
                                        <p:tav tm="100000">
                                          <p:val>
                                            <p:strVal val="ppt_y"/>
                                          </p:val>
                                        </p:tav>
                                      </p:tavLst>
                                    </p:anim>
                                    <p:set>
                                      <p:cBhvr>
                                        <p:cTn id="8" dur="1" fill="hold">
                                          <p:stCondLst>
                                            <p:cond delay="499"/>
                                          </p:stCondLst>
                                        </p:cTn>
                                        <p:tgtEl>
                                          <p:spTgt spid="8"/>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1+ppt_w/2"/>
                                          </p:val>
                                        </p:tav>
                                      </p:tavLst>
                                    </p:anim>
                                    <p:anim calcmode="lin" valueType="num">
                                      <p:cBhvr additive="base">
                                        <p:cTn id="11" dur="500"/>
                                        <p:tgtEl>
                                          <p:spTgt spid="9"/>
                                        </p:tgtEl>
                                        <p:attrNameLst>
                                          <p:attrName>ppt_y</p:attrName>
                                        </p:attrNameLst>
                                      </p:cBhvr>
                                      <p:tavLst>
                                        <p:tav tm="0">
                                          <p:val>
                                            <p:strVal val="ppt_y"/>
                                          </p:val>
                                        </p:tav>
                                        <p:tav tm="100000">
                                          <p:val>
                                            <p:strVal val="ppt_y"/>
                                          </p:val>
                                        </p:tav>
                                      </p:tavLst>
                                    </p:anim>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extLst>
    <p:ext uri="{DCECCB84-F9BA-43D5-87BE-67443E8EF086}">
      <p15:sldGuideLst xmlns:p15="http://schemas.microsoft.com/office/powerpoint/2012/main">
        <p15:guide id="1"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53669E30-E7EB-4987-BB06-7C154C4C7FFD}"/>
              </a:ext>
            </a:extLst>
          </p:cNvPr>
          <p:cNvGrpSpPr>
            <a:grpSpLocks noChangeAspect="1"/>
          </p:cNvGrpSpPr>
          <p:nvPr userDrawn="1"/>
        </p:nvGrpSpPr>
        <p:grpSpPr bwMode="auto">
          <a:xfrm>
            <a:off x="0" y="139700"/>
            <a:ext cx="12192000" cy="6578600"/>
            <a:chOff x="0" y="66"/>
            <a:chExt cx="5760" cy="3108"/>
          </a:xfrm>
        </p:grpSpPr>
        <p:sp>
          <p:nvSpPr>
            <p:cNvPr id="8" name="Line 6">
              <a:extLst>
                <a:ext uri="{FF2B5EF4-FFF2-40B4-BE49-F238E27FC236}">
                  <a16:creationId xmlns:a16="http://schemas.microsoft.com/office/drawing/2014/main" id="{7A917A27-7F47-435C-9A17-856314ECC74E}"/>
                </a:ext>
              </a:extLst>
            </p:cNvPr>
            <p:cNvSpPr>
              <a:spLocks noChangeShapeType="1"/>
            </p:cNvSpPr>
            <p:nvPr userDrawn="1"/>
          </p:nvSpPr>
          <p:spPr bwMode="auto">
            <a:xfrm>
              <a:off x="0" y="3062"/>
              <a:ext cx="5760" cy="0"/>
            </a:xfrm>
            <a:prstGeom prst="line">
              <a:avLst/>
            </a:prstGeom>
            <a:noFill/>
            <a:ln w="25400" cap="flat">
              <a:solidFill>
                <a:srgbClr val="BFD24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9" name="Line 7">
              <a:extLst>
                <a:ext uri="{FF2B5EF4-FFF2-40B4-BE49-F238E27FC236}">
                  <a16:creationId xmlns:a16="http://schemas.microsoft.com/office/drawing/2014/main" id="{76463EE5-699F-49D3-A855-D7702077351C}"/>
                </a:ext>
              </a:extLst>
            </p:cNvPr>
            <p:cNvSpPr>
              <a:spLocks noChangeShapeType="1"/>
            </p:cNvSpPr>
            <p:nvPr userDrawn="1"/>
          </p:nvSpPr>
          <p:spPr bwMode="auto">
            <a:xfrm>
              <a:off x="0" y="3090"/>
              <a:ext cx="5760" cy="0"/>
            </a:xfrm>
            <a:prstGeom prst="line">
              <a:avLst/>
            </a:prstGeom>
            <a:noFill/>
            <a:ln w="25400" cap="flat">
              <a:solidFill>
                <a:srgbClr val="CC549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5" name="Line 8">
              <a:extLst>
                <a:ext uri="{FF2B5EF4-FFF2-40B4-BE49-F238E27FC236}">
                  <a16:creationId xmlns:a16="http://schemas.microsoft.com/office/drawing/2014/main" id="{60F00E85-202C-469B-B376-4B6E11331F70}"/>
                </a:ext>
              </a:extLst>
            </p:cNvPr>
            <p:cNvSpPr>
              <a:spLocks noChangeShapeType="1"/>
            </p:cNvSpPr>
            <p:nvPr userDrawn="1"/>
          </p:nvSpPr>
          <p:spPr bwMode="auto">
            <a:xfrm>
              <a:off x="0" y="3118"/>
              <a:ext cx="5760" cy="0"/>
            </a:xfrm>
            <a:prstGeom prst="line">
              <a:avLst/>
            </a:prstGeom>
            <a:noFill/>
            <a:ln w="254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6" name="Line 9">
              <a:extLst>
                <a:ext uri="{FF2B5EF4-FFF2-40B4-BE49-F238E27FC236}">
                  <a16:creationId xmlns:a16="http://schemas.microsoft.com/office/drawing/2014/main" id="{2EB3493C-963E-4F63-9570-436E1A3F6859}"/>
                </a:ext>
              </a:extLst>
            </p:cNvPr>
            <p:cNvSpPr>
              <a:spLocks noChangeShapeType="1"/>
            </p:cNvSpPr>
            <p:nvPr userDrawn="1"/>
          </p:nvSpPr>
          <p:spPr bwMode="auto">
            <a:xfrm>
              <a:off x="0" y="3146"/>
              <a:ext cx="5760" cy="0"/>
            </a:xfrm>
            <a:prstGeom prst="line">
              <a:avLst/>
            </a:prstGeom>
            <a:noFill/>
            <a:ln w="25400" cap="flat">
              <a:solidFill>
                <a:srgbClr val="128FC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7" name="Line 10">
              <a:extLst>
                <a:ext uri="{FF2B5EF4-FFF2-40B4-BE49-F238E27FC236}">
                  <a16:creationId xmlns:a16="http://schemas.microsoft.com/office/drawing/2014/main" id="{3DF1AAD6-EDF5-434E-94F1-9113CE06FAE4}"/>
                </a:ext>
              </a:extLst>
            </p:cNvPr>
            <p:cNvSpPr>
              <a:spLocks noChangeShapeType="1"/>
            </p:cNvSpPr>
            <p:nvPr userDrawn="1"/>
          </p:nvSpPr>
          <p:spPr bwMode="auto">
            <a:xfrm>
              <a:off x="0" y="3174"/>
              <a:ext cx="5760" cy="0"/>
            </a:xfrm>
            <a:prstGeom prst="line">
              <a:avLst/>
            </a:prstGeom>
            <a:noFill/>
            <a:ln w="25400" cap="flat">
              <a:solidFill>
                <a:srgbClr val="FBBD5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8" name="Line 11">
              <a:extLst>
                <a:ext uri="{FF2B5EF4-FFF2-40B4-BE49-F238E27FC236}">
                  <a16:creationId xmlns:a16="http://schemas.microsoft.com/office/drawing/2014/main" id="{4FE63BDE-E4EA-40CC-8480-E80CE993D5A4}"/>
                </a:ext>
              </a:extLst>
            </p:cNvPr>
            <p:cNvSpPr>
              <a:spLocks noChangeShapeType="1"/>
            </p:cNvSpPr>
            <p:nvPr userDrawn="1"/>
          </p:nvSpPr>
          <p:spPr bwMode="auto">
            <a:xfrm>
              <a:off x="0" y="66"/>
              <a:ext cx="5760" cy="0"/>
            </a:xfrm>
            <a:prstGeom prst="line">
              <a:avLst/>
            </a:prstGeom>
            <a:noFill/>
            <a:ln w="25400" cap="flat">
              <a:solidFill>
                <a:srgbClr val="BFD24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9" name="Line 12">
              <a:extLst>
                <a:ext uri="{FF2B5EF4-FFF2-40B4-BE49-F238E27FC236}">
                  <a16:creationId xmlns:a16="http://schemas.microsoft.com/office/drawing/2014/main" id="{68082800-64ED-4A76-83AF-1D91F8283133}"/>
                </a:ext>
              </a:extLst>
            </p:cNvPr>
            <p:cNvSpPr>
              <a:spLocks noChangeShapeType="1"/>
            </p:cNvSpPr>
            <p:nvPr userDrawn="1"/>
          </p:nvSpPr>
          <p:spPr bwMode="auto">
            <a:xfrm>
              <a:off x="0" y="94"/>
              <a:ext cx="5760" cy="0"/>
            </a:xfrm>
            <a:prstGeom prst="line">
              <a:avLst/>
            </a:prstGeom>
            <a:noFill/>
            <a:ln w="25400" cap="flat">
              <a:solidFill>
                <a:srgbClr val="CC549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0" name="Line 13">
              <a:extLst>
                <a:ext uri="{FF2B5EF4-FFF2-40B4-BE49-F238E27FC236}">
                  <a16:creationId xmlns:a16="http://schemas.microsoft.com/office/drawing/2014/main" id="{305B5D9A-37B8-4911-BC0E-D97C4C3E6A7C}"/>
                </a:ext>
              </a:extLst>
            </p:cNvPr>
            <p:cNvSpPr>
              <a:spLocks noChangeShapeType="1"/>
            </p:cNvSpPr>
            <p:nvPr userDrawn="1"/>
          </p:nvSpPr>
          <p:spPr bwMode="auto">
            <a:xfrm>
              <a:off x="0" y="122"/>
              <a:ext cx="5760" cy="0"/>
            </a:xfrm>
            <a:prstGeom prst="line">
              <a:avLst/>
            </a:prstGeom>
            <a:noFill/>
            <a:ln w="254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1" name="Line 14">
              <a:extLst>
                <a:ext uri="{FF2B5EF4-FFF2-40B4-BE49-F238E27FC236}">
                  <a16:creationId xmlns:a16="http://schemas.microsoft.com/office/drawing/2014/main" id="{E7362BED-3B6D-41C4-9215-02EC8FEAF519}"/>
                </a:ext>
              </a:extLst>
            </p:cNvPr>
            <p:cNvSpPr>
              <a:spLocks noChangeShapeType="1"/>
            </p:cNvSpPr>
            <p:nvPr userDrawn="1"/>
          </p:nvSpPr>
          <p:spPr bwMode="auto">
            <a:xfrm>
              <a:off x="0" y="150"/>
              <a:ext cx="5760" cy="0"/>
            </a:xfrm>
            <a:prstGeom prst="line">
              <a:avLst/>
            </a:prstGeom>
            <a:noFill/>
            <a:ln w="25400" cap="flat">
              <a:solidFill>
                <a:srgbClr val="128FC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2" name="Line 15">
              <a:extLst>
                <a:ext uri="{FF2B5EF4-FFF2-40B4-BE49-F238E27FC236}">
                  <a16:creationId xmlns:a16="http://schemas.microsoft.com/office/drawing/2014/main" id="{5CE7365D-1D6F-4252-A7A4-309761E46E5C}"/>
                </a:ext>
              </a:extLst>
            </p:cNvPr>
            <p:cNvSpPr>
              <a:spLocks noChangeShapeType="1"/>
            </p:cNvSpPr>
            <p:nvPr userDrawn="1"/>
          </p:nvSpPr>
          <p:spPr bwMode="auto">
            <a:xfrm>
              <a:off x="0" y="180"/>
              <a:ext cx="5760" cy="0"/>
            </a:xfrm>
            <a:prstGeom prst="line">
              <a:avLst/>
            </a:prstGeom>
            <a:noFill/>
            <a:ln w="25400" cap="flat">
              <a:solidFill>
                <a:srgbClr val="FBBD5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3478165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8" name="Line 11">
            <a:extLst>
              <a:ext uri="{FF2B5EF4-FFF2-40B4-BE49-F238E27FC236}">
                <a16:creationId xmlns:a16="http://schemas.microsoft.com/office/drawing/2014/main" id="{4FE63BDE-E4EA-40CC-8480-E80CE993D5A4}"/>
              </a:ext>
            </a:extLst>
          </p:cNvPr>
          <p:cNvSpPr>
            <a:spLocks noChangeShapeType="1"/>
          </p:cNvSpPr>
          <p:nvPr userDrawn="1"/>
        </p:nvSpPr>
        <p:spPr bwMode="auto">
          <a:xfrm>
            <a:off x="0" y="139700"/>
            <a:ext cx="12192000" cy="0"/>
          </a:xfrm>
          <a:prstGeom prst="line">
            <a:avLst/>
          </a:prstGeom>
          <a:noFill/>
          <a:ln w="25400" cap="flat">
            <a:solidFill>
              <a:srgbClr val="BFD24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19" name="Line 12">
            <a:extLst>
              <a:ext uri="{FF2B5EF4-FFF2-40B4-BE49-F238E27FC236}">
                <a16:creationId xmlns:a16="http://schemas.microsoft.com/office/drawing/2014/main" id="{68082800-64ED-4A76-83AF-1D91F8283133}"/>
              </a:ext>
            </a:extLst>
          </p:cNvPr>
          <p:cNvSpPr>
            <a:spLocks noChangeShapeType="1"/>
          </p:cNvSpPr>
          <p:nvPr userDrawn="1"/>
        </p:nvSpPr>
        <p:spPr bwMode="auto">
          <a:xfrm>
            <a:off x="0" y="198967"/>
            <a:ext cx="12192000" cy="0"/>
          </a:xfrm>
          <a:prstGeom prst="line">
            <a:avLst/>
          </a:prstGeom>
          <a:noFill/>
          <a:ln w="25400" cap="flat">
            <a:solidFill>
              <a:srgbClr val="CC549A"/>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20" name="Line 13">
            <a:extLst>
              <a:ext uri="{FF2B5EF4-FFF2-40B4-BE49-F238E27FC236}">
                <a16:creationId xmlns:a16="http://schemas.microsoft.com/office/drawing/2014/main" id="{305B5D9A-37B8-4911-BC0E-D97C4C3E6A7C}"/>
              </a:ext>
            </a:extLst>
          </p:cNvPr>
          <p:cNvSpPr>
            <a:spLocks noChangeShapeType="1"/>
          </p:cNvSpPr>
          <p:nvPr userDrawn="1"/>
        </p:nvSpPr>
        <p:spPr bwMode="auto">
          <a:xfrm>
            <a:off x="0" y="258233"/>
            <a:ext cx="12192000" cy="0"/>
          </a:xfrm>
          <a:prstGeom prst="line">
            <a:avLst/>
          </a:prstGeom>
          <a:noFill/>
          <a:ln w="254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21" name="Line 14">
            <a:extLst>
              <a:ext uri="{FF2B5EF4-FFF2-40B4-BE49-F238E27FC236}">
                <a16:creationId xmlns:a16="http://schemas.microsoft.com/office/drawing/2014/main" id="{E7362BED-3B6D-41C4-9215-02EC8FEAF519}"/>
              </a:ext>
            </a:extLst>
          </p:cNvPr>
          <p:cNvSpPr>
            <a:spLocks noChangeShapeType="1"/>
          </p:cNvSpPr>
          <p:nvPr userDrawn="1"/>
        </p:nvSpPr>
        <p:spPr bwMode="auto">
          <a:xfrm>
            <a:off x="0" y="317500"/>
            <a:ext cx="12192000" cy="0"/>
          </a:xfrm>
          <a:prstGeom prst="line">
            <a:avLst/>
          </a:prstGeom>
          <a:noFill/>
          <a:ln w="25400" cap="flat">
            <a:solidFill>
              <a:srgbClr val="128FC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22" name="Line 15">
            <a:extLst>
              <a:ext uri="{FF2B5EF4-FFF2-40B4-BE49-F238E27FC236}">
                <a16:creationId xmlns:a16="http://schemas.microsoft.com/office/drawing/2014/main" id="{5CE7365D-1D6F-4252-A7A4-309761E46E5C}"/>
              </a:ext>
            </a:extLst>
          </p:cNvPr>
          <p:cNvSpPr>
            <a:spLocks noChangeShapeType="1"/>
          </p:cNvSpPr>
          <p:nvPr userDrawn="1"/>
        </p:nvSpPr>
        <p:spPr bwMode="auto">
          <a:xfrm>
            <a:off x="0" y="381000"/>
            <a:ext cx="12192000" cy="0"/>
          </a:xfrm>
          <a:prstGeom prst="line">
            <a:avLst/>
          </a:prstGeom>
          <a:noFill/>
          <a:ln w="25400" cap="flat">
            <a:solidFill>
              <a:srgbClr val="FBBD57"/>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Tree>
    <p:extLst>
      <p:ext uri="{BB962C8B-B14F-4D97-AF65-F5344CB8AC3E}">
        <p14:creationId xmlns:p14="http://schemas.microsoft.com/office/powerpoint/2010/main" val="3732896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B7B97E04-38E5-43F4-8B0F-B282870A72C1}"/>
              </a:ext>
            </a:extLst>
          </p:cNvPr>
          <p:cNvGrpSpPr>
            <a:grpSpLocks noChangeAspect="1"/>
          </p:cNvGrpSpPr>
          <p:nvPr userDrawn="1"/>
        </p:nvGrpSpPr>
        <p:grpSpPr bwMode="auto">
          <a:xfrm>
            <a:off x="5647268" y="139700"/>
            <a:ext cx="897467" cy="6578600"/>
            <a:chOff x="4662" y="66"/>
            <a:chExt cx="424" cy="3108"/>
          </a:xfrm>
        </p:grpSpPr>
        <p:sp>
          <p:nvSpPr>
            <p:cNvPr id="10" name="Freeform 6">
              <a:extLst>
                <a:ext uri="{FF2B5EF4-FFF2-40B4-BE49-F238E27FC236}">
                  <a16:creationId xmlns:a16="http://schemas.microsoft.com/office/drawing/2014/main" id="{ABBF91FC-BBAB-4239-A1C4-549F2C1C62CF}"/>
                </a:ext>
              </a:extLst>
            </p:cNvPr>
            <p:cNvSpPr>
              <a:spLocks/>
            </p:cNvSpPr>
            <p:nvPr userDrawn="1"/>
          </p:nvSpPr>
          <p:spPr bwMode="auto">
            <a:xfrm>
              <a:off x="4662" y="180"/>
              <a:ext cx="424" cy="2994"/>
            </a:xfrm>
            <a:custGeom>
              <a:avLst/>
              <a:gdLst>
                <a:gd name="T0" fmla="*/ 212 w 212"/>
                <a:gd name="T1" fmla="*/ 0 h 1497"/>
                <a:gd name="T2" fmla="*/ 146 w 212"/>
                <a:gd name="T3" fmla="*/ 0 h 1497"/>
                <a:gd name="T4" fmla="*/ 134 w 212"/>
                <a:gd name="T5" fmla="*/ 11 h 1497"/>
                <a:gd name="T6" fmla="*/ 134 w 212"/>
                <a:gd name="T7" fmla="*/ 382 h 1497"/>
                <a:gd name="T8" fmla="*/ 134 w 212"/>
                <a:gd name="T9" fmla="*/ 1441 h 1497"/>
                <a:gd name="T10" fmla="*/ 77 w 212"/>
                <a:gd name="T11" fmla="*/ 1497 h 1497"/>
                <a:gd name="T12" fmla="*/ 0 w 212"/>
                <a:gd name="T13" fmla="*/ 1497 h 1497"/>
              </a:gdLst>
              <a:ahLst/>
              <a:cxnLst>
                <a:cxn ang="0">
                  <a:pos x="T0" y="T1"/>
                </a:cxn>
                <a:cxn ang="0">
                  <a:pos x="T2" y="T3"/>
                </a:cxn>
                <a:cxn ang="0">
                  <a:pos x="T4" y="T5"/>
                </a:cxn>
                <a:cxn ang="0">
                  <a:pos x="T6" y="T7"/>
                </a:cxn>
                <a:cxn ang="0">
                  <a:pos x="T8" y="T9"/>
                </a:cxn>
                <a:cxn ang="0">
                  <a:pos x="T10" y="T11"/>
                </a:cxn>
                <a:cxn ang="0">
                  <a:pos x="T12" y="T13"/>
                </a:cxn>
              </a:cxnLst>
              <a:rect l="0" t="0" r="r" b="b"/>
              <a:pathLst>
                <a:path w="212" h="1497">
                  <a:moveTo>
                    <a:pt x="212" y="0"/>
                  </a:moveTo>
                  <a:cubicBezTo>
                    <a:pt x="146" y="0"/>
                    <a:pt x="146" y="0"/>
                    <a:pt x="146" y="0"/>
                  </a:cubicBezTo>
                  <a:cubicBezTo>
                    <a:pt x="139" y="0"/>
                    <a:pt x="134" y="5"/>
                    <a:pt x="134" y="11"/>
                  </a:cubicBezTo>
                  <a:cubicBezTo>
                    <a:pt x="134" y="382"/>
                    <a:pt x="134" y="382"/>
                    <a:pt x="134" y="382"/>
                  </a:cubicBezTo>
                  <a:cubicBezTo>
                    <a:pt x="134" y="1441"/>
                    <a:pt x="134" y="1441"/>
                    <a:pt x="134" y="1441"/>
                  </a:cubicBezTo>
                  <a:cubicBezTo>
                    <a:pt x="134" y="1472"/>
                    <a:pt x="109" y="1497"/>
                    <a:pt x="77" y="1497"/>
                  </a:cubicBezTo>
                  <a:cubicBezTo>
                    <a:pt x="0" y="1497"/>
                    <a:pt x="0" y="1497"/>
                    <a:pt x="0" y="1497"/>
                  </a:cubicBezTo>
                </a:path>
              </a:pathLst>
            </a:custGeom>
            <a:noFill/>
            <a:ln w="25400" cap="flat">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 name="Freeform 7">
              <a:extLst>
                <a:ext uri="{FF2B5EF4-FFF2-40B4-BE49-F238E27FC236}">
                  <a16:creationId xmlns:a16="http://schemas.microsoft.com/office/drawing/2014/main" id="{E4272E99-B425-40D1-81F1-C7541DB3CC40}"/>
                </a:ext>
              </a:extLst>
            </p:cNvPr>
            <p:cNvSpPr>
              <a:spLocks/>
            </p:cNvSpPr>
            <p:nvPr userDrawn="1"/>
          </p:nvSpPr>
          <p:spPr bwMode="auto">
            <a:xfrm>
              <a:off x="4662" y="150"/>
              <a:ext cx="424" cy="2996"/>
            </a:xfrm>
            <a:custGeom>
              <a:avLst/>
              <a:gdLst>
                <a:gd name="T0" fmla="*/ 212 w 212"/>
                <a:gd name="T1" fmla="*/ 0 h 1498"/>
                <a:gd name="T2" fmla="*/ 143 w 212"/>
                <a:gd name="T3" fmla="*/ 0 h 1498"/>
                <a:gd name="T4" fmla="*/ 120 w 212"/>
                <a:gd name="T5" fmla="*/ 23 h 1498"/>
                <a:gd name="T6" fmla="*/ 120 w 212"/>
                <a:gd name="T7" fmla="*/ 397 h 1498"/>
                <a:gd name="T8" fmla="*/ 120 w 212"/>
                <a:gd name="T9" fmla="*/ 1453 h 1498"/>
                <a:gd name="T10" fmla="*/ 75 w 212"/>
                <a:gd name="T11" fmla="*/ 1498 h 1498"/>
                <a:gd name="T12" fmla="*/ 0 w 212"/>
                <a:gd name="T13" fmla="*/ 1498 h 1498"/>
              </a:gdLst>
              <a:ahLst/>
              <a:cxnLst>
                <a:cxn ang="0">
                  <a:pos x="T0" y="T1"/>
                </a:cxn>
                <a:cxn ang="0">
                  <a:pos x="T2" y="T3"/>
                </a:cxn>
                <a:cxn ang="0">
                  <a:pos x="T4" y="T5"/>
                </a:cxn>
                <a:cxn ang="0">
                  <a:pos x="T6" y="T7"/>
                </a:cxn>
                <a:cxn ang="0">
                  <a:pos x="T8" y="T9"/>
                </a:cxn>
                <a:cxn ang="0">
                  <a:pos x="T10" y="T11"/>
                </a:cxn>
                <a:cxn ang="0">
                  <a:pos x="T12" y="T13"/>
                </a:cxn>
              </a:cxnLst>
              <a:rect l="0" t="0" r="r" b="b"/>
              <a:pathLst>
                <a:path w="212" h="1498">
                  <a:moveTo>
                    <a:pt x="212" y="0"/>
                  </a:moveTo>
                  <a:cubicBezTo>
                    <a:pt x="143" y="0"/>
                    <a:pt x="143" y="0"/>
                    <a:pt x="143" y="0"/>
                  </a:cubicBezTo>
                  <a:cubicBezTo>
                    <a:pt x="130" y="0"/>
                    <a:pt x="120" y="11"/>
                    <a:pt x="120" y="23"/>
                  </a:cubicBezTo>
                  <a:cubicBezTo>
                    <a:pt x="120" y="397"/>
                    <a:pt x="120" y="397"/>
                    <a:pt x="120" y="397"/>
                  </a:cubicBezTo>
                  <a:cubicBezTo>
                    <a:pt x="120" y="1453"/>
                    <a:pt x="120" y="1453"/>
                    <a:pt x="120" y="1453"/>
                  </a:cubicBezTo>
                  <a:cubicBezTo>
                    <a:pt x="120" y="1478"/>
                    <a:pt x="100" y="1498"/>
                    <a:pt x="75" y="1498"/>
                  </a:cubicBezTo>
                  <a:cubicBezTo>
                    <a:pt x="0" y="1498"/>
                    <a:pt x="0" y="1498"/>
                    <a:pt x="0" y="1498"/>
                  </a:cubicBezTo>
                </a:path>
              </a:pathLst>
            </a:custGeom>
            <a:noFill/>
            <a:ln w="25400" cap="flat">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2" name="Freeform 8">
              <a:extLst>
                <a:ext uri="{FF2B5EF4-FFF2-40B4-BE49-F238E27FC236}">
                  <a16:creationId xmlns:a16="http://schemas.microsoft.com/office/drawing/2014/main" id="{713588AC-E5C0-4CF3-8320-C0E01641BFB4}"/>
                </a:ext>
              </a:extLst>
            </p:cNvPr>
            <p:cNvSpPr>
              <a:spLocks/>
            </p:cNvSpPr>
            <p:nvPr userDrawn="1"/>
          </p:nvSpPr>
          <p:spPr bwMode="auto">
            <a:xfrm>
              <a:off x="4662" y="94"/>
              <a:ext cx="424" cy="2996"/>
            </a:xfrm>
            <a:custGeom>
              <a:avLst/>
              <a:gdLst>
                <a:gd name="T0" fmla="*/ 212 w 212"/>
                <a:gd name="T1" fmla="*/ 0 h 1498"/>
                <a:gd name="T2" fmla="*/ 137 w 212"/>
                <a:gd name="T3" fmla="*/ 0 h 1498"/>
                <a:gd name="T4" fmla="*/ 92 w 212"/>
                <a:gd name="T5" fmla="*/ 45 h 1498"/>
                <a:gd name="T6" fmla="*/ 92 w 212"/>
                <a:gd name="T7" fmla="*/ 425 h 1498"/>
                <a:gd name="T8" fmla="*/ 92 w 212"/>
                <a:gd name="T9" fmla="*/ 1475 h 1498"/>
                <a:gd name="T10" fmla="*/ 69 w 212"/>
                <a:gd name="T11" fmla="*/ 1498 h 1498"/>
                <a:gd name="T12" fmla="*/ 0 w 212"/>
                <a:gd name="T13" fmla="*/ 1498 h 1498"/>
              </a:gdLst>
              <a:ahLst/>
              <a:cxnLst>
                <a:cxn ang="0">
                  <a:pos x="T0" y="T1"/>
                </a:cxn>
                <a:cxn ang="0">
                  <a:pos x="T2" y="T3"/>
                </a:cxn>
                <a:cxn ang="0">
                  <a:pos x="T4" y="T5"/>
                </a:cxn>
                <a:cxn ang="0">
                  <a:pos x="T6" y="T7"/>
                </a:cxn>
                <a:cxn ang="0">
                  <a:pos x="T8" y="T9"/>
                </a:cxn>
                <a:cxn ang="0">
                  <a:pos x="T10" y="T11"/>
                </a:cxn>
                <a:cxn ang="0">
                  <a:pos x="T12" y="T13"/>
                </a:cxn>
              </a:cxnLst>
              <a:rect l="0" t="0" r="r" b="b"/>
              <a:pathLst>
                <a:path w="212" h="1498">
                  <a:moveTo>
                    <a:pt x="212" y="0"/>
                  </a:moveTo>
                  <a:cubicBezTo>
                    <a:pt x="137" y="0"/>
                    <a:pt x="137" y="0"/>
                    <a:pt x="137" y="0"/>
                  </a:cubicBezTo>
                  <a:cubicBezTo>
                    <a:pt x="112" y="0"/>
                    <a:pt x="92" y="20"/>
                    <a:pt x="92" y="45"/>
                  </a:cubicBezTo>
                  <a:cubicBezTo>
                    <a:pt x="92" y="425"/>
                    <a:pt x="92" y="425"/>
                    <a:pt x="92" y="425"/>
                  </a:cubicBezTo>
                  <a:cubicBezTo>
                    <a:pt x="92" y="1475"/>
                    <a:pt x="92" y="1475"/>
                    <a:pt x="92" y="1475"/>
                  </a:cubicBezTo>
                  <a:cubicBezTo>
                    <a:pt x="92" y="1488"/>
                    <a:pt x="82" y="1498"/>
                    <a:pt x="69" y="1498"/>
                  </a:cubicBezTo>
                  <a:cubicBezTo>
                    <a:pt x="0" y="1498"/>
                    <a:pt x="0" y="1498"/>
                    <a:pt x="0" y="1498"/>
                  </a:cubicBezTo>
                </a:path>
              </a:pathLst>
            </a:custGeom>
            <a:noFill/>
            <a:ln w="25400" cap="flat">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3" name="Freeform 9">
              <a:extLst>
                <a:ext uri="{FF2B5EF4-FFF2-40B4-BE49-F238E27FC236}">
                  <a16:creationId xmlns:a16="http://schemas.microsoft.com/office/drawing/2014/main" id="{867BCFA4-CD48-469C-8F4C-FC27022ABDA5}"/>
                </a:ext>
              </a:extLst>
            </p:cNvPr>
            <p:cNvSpPr>
              <a:spLocks/>
            </p:cNvSpPr>
            <p:nvPr userDrawn="1"/>
          </p:nvSpPr>
          <p:spPr bwMode="auto">
            <a:xfrm>
              <a:off x="4662" y="66"/>
              <a:ext cx="424" cy="2996"/>
            </a:xfrm>
            <a:custGeom>
              <a:avLst/>
              <a:gdLst>
                <a:gd name="T0" fmla="*/ 212 w 212"/>
                <a:gd name="T1" fmla="*/ 0 h 1498"/>
                <a:gd name="T2" fmla="*/ 134 w 212"/>
                <a:gd name="T3" fmla="*/ 0 h 1498"/>
                <a:gd name="T4" fmla="*/ 77 w 212"/>
                <a:gd name="T5" fmla="*/ 57 h 1498"/>
                <a:gd name="T6" fmla="*/ 77 w 212"/>
                <a:gd name="T7" fmla="*/ 439 h 1498"/>
                <a:gd name="T8" fmla="*/ 77 w 212"/>
                <a:gd name="T9" fmla="*/ 1486 h 1498"/>
                <a:gd name="T10" fmla="*/ 66 w 212"/>
                <a:gd name="T11" fmla="*/ 1498 h 1498"/>
                <a:gd name="T12" fmla="*/ 0 w 212"/>
                <a:gd name="T13" fmla="*/ 1498 h 1498"/>
              </a:gdLst>
              <a:ahLst/>
              <a:cxnLst>
                <a:cxn ang="0">
                  <a:pos x="T0" y="T1"/>
                </a:cxn>
                <a:cxn ang="0">
                  <a:pos x="T2" y="T3"/>
                </a:cxn>
                <a:cxn ang="0">
                  <a:pos x="T4" y="T5"/>
                </a:cxn>
                <a:cxn ang="0">
                  <a:pos x="T6" y="T7"/>
                </a:cxn>
                <a:cxn ang="0">
                  <a:pos x="T8" y="T9"/>
                </a:cxn>
                <a:cxn ang="0">
                  <a:pos x="T10" y="T11"/>
                </a:cxn>
                <a:cxn ang="0">
                  <a:pos x="T12" y="T13"/>
                </a:cxn>
              </a:cxnLst>
              <a:rect l="0" t="0" r="r" b="b"/>
              <a:pathLst>
                <a:path w="212" h="1498">
                  <a:moveTo>
                    <a:pt x="212" y="0"/>
                  </a:moveTo>
                  <a:cubicBezTo>
                    <a:pt x="134" y="0"/>
                    <a:pt x="134" y="0"/>
                    <a:pt x="134" y="0"/>
                  </a:cubicBezTo>
                  <a:cubicBezTo>
                    <a:pt x="103" y="0"/>
                    <a:pt x="77" y="25"/>
                    <a:pt x="77" y="57"/>
                  </a:cubicBezTo>
                  <a:cubicBezTo>
                    <a:pt x="77" y="439"/>
                    <a:pt x="77" y="439"/>
                    <a:pt x="77" y="439"/>
                  </a:cubicBezTo>
                  <a:cubicBezTo>
                    <a:pt x="77" y="1486"/>
                    <a:pt x="77" y="1486"/>
                    <a:pt x="77" y="1486"/>
                  </a:cubicBezTo>
                  <a:cubicBezTo>
                    <a:pt x="77" y="1493"/>
                    <a:pt x="72" y="1498"/>
                    <a:pt x="66" y="1498"/>
                  </a:cubicBezTo>
                  <a:cubicBezTo>
                    <a:pt x="0" y="1498"/>
                    <a:pt x="0" y="1498"/>
                    <a:pt x="0" y="1498"/>
                  </a:cubicBezTo>
                </a:path>
              </a:pathLst>
            </a:custGeom>
            <a:noFill/>
            <a:ln w="25400" cap="flat">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4" name="Freeform 10">
              <a:extLst>
                <a:ext uri="{FF2B5EF4-FFF2-40B4-BE49-F238E27FC236}">
                  <a16:creationId xmlns:a16="http://schemas.microsoft.com/office/drawing/2014/main" id="{07A0C902-4BA1-4C87-8E48-1722D4FB8F5E}"/>
                </a:ext>
              </a:extLst>
            </p:cNvPr>
            <p:cNvSpPr>
              <a:spLocks/>
            </p:cNvSpPr>
            <p:nvPr userDrawn="1"/>
          </p:nvSpPr>
          <p:spPr bwMode="auto">
            <a:xfrm>
              <a:off x="4662" y="122"/>
              <a:ext cx="424" cy="2996"/>
            </a:xfrm>
            <a:custGeom>
              <a:avLst/>
              <a:gdLst>
                <a:gd name="T0" fmla="*/ 212 w 212"/>
                <a:gd name="T1" fmla="*/ 0 h 1498"/>
                <a:gd name="T2" fmla="*/ 140 w 212"/>
                <a:gd name="T3" fmla="*/ 0 h 1498"/>
                <a:gd name="T4" fmla="*/ 106 w 212"/>
                <a:gd name="T5" fmla="*/ 34 h 1498"/>
                <a:gd name="T6" fmla="*/ 106 w 212"/>
                <a:gd name="T7" fmla="*/ 411 h 1498"/>
                <a:gd name="T8" fmla="*/ 106 w 212"/>
                <a:gd name="T9" fmla="*/ 1464 h 1498"/>
                <a:gd name="T10" fmla="*/ 72 w 212"/>
                <a:gd name="T11" fmla="*/ 1498 h 1498"/>
                <a:gd name="T12" fmla="*/ 0 w 212"/>
                <a:gd name="T13" fmla="*/ 1498 h 1498"/>
              </a:gdLst>
              <a:ahLst/>
              <a:cxnLst>
                <a:cxn ang="0">
                  <a:pos x="T0" y="T1"/>
                </a:cxn>
                <a:cxn ang="0">
                  <a:pos x="T2" y="T3"/>
                </a:cxn>
                <a:cxn ang="0">
                  <a:pos x="T4" y="T5"/>
                </a:cxn>
                <a:cxn ang="0">
                  <a:pos x="T6" y="T7"/>
                </a:cxn>
                <a:cxn ang="0">
                  <a:pos x="T8" y="T9"/>
                </a:cxn>
                <a:cxn ang="0">
                  <a:pos x="T10" y="T11"/>
                </a:cxn>
                <a:cxn ang="0">
                  <a:pos x="T12" y="T13"/>
                </a:cxn>
              </a:cxnLst>
              <a:rect l="0" t="0" r="r" b="b"/>
              <a:pathLst>
                <a:path w="212" h="1498">
                  <a:moveTo>
                    <a:pt x="212" y="0"/>
                  </a:moveTo>
                  <a:cubicBezTo>
                    <a:pt x="140" y="0"/>
                    <a:pt x="140" y="0"/>
                    <a:pt x="140" y="0"/>
                  </a:cubicBezTo>
                  <a:cubicBezTo>
                    <a:pt x="121" y="0"/>
                    <a:pt x="106" y="15"/>
                    <a:pt x="106" y="34"/>
                  </a:cubicBezTo>
                  <a:cubicBezTo>
                    <a:pt x="106" y="411"/>
                    <a:pt x="106" y="411"/>
                    <a:pt x="106" y="411"/>
                  </a:cubicBezTo>
                  <a:cubicBezTo>
                    <a:pt x="106" y="1464"/>
                    <a:pt x="106" y="1464"/>
                    <a:pt x="106" y="1464"/>
                  </a:cubicBezTo>
                  <a:cubicBezTo>
                    <a:pt x="106" y="1483"/>
                    <a:pt x="91" y="1498"/>
                    <a:pt x="72" y="1498"/>
                  </a:cubicBezTo>
                  <a:cubicBezTo>
                    <a:pt x="0" y="1498"/>
                    <a:pt x="0" y="1498"/>
                    <a:pt x="0" y="1498"/>
                  </a:cubicBezTo>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414716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ground white plai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03E3E1-EC4B-8C46-9695-5187FBB46261}"/>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1293162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a:xfrm>
            <a:off x="595326" y="197070"/>
            <a:ext cx="8546541" cy="5847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lang="en-US" dirty="0"/>
            </a:lvl1pPr>
          </a:lstStyle>
          <a:p>
            <a:pPr lvl="0"/>
            <a:r>
              <a:rPr lang="en-US"/>
              <a:t>Click to edit Master title style</a:t>
            </a:r>
          </a:p>
        </p:txBody>
      </p:sp>
      <p:sp>
        <p:nvSpPr>
          <p:cNvPr id="5" name="Text Placeholder 2"/>
          <p:cNvSpPr>
            <a:spLocks noGrp="1"/>
          </p:cNvSpPr>
          <p:nvPr>
            <p:ph idx="1"/>
          </p:nvPr>
        </p:nvSpPr>
        <p:spPr>
          <a:xfrm>
            <a:off x="595325" y="1300692"/>
            <a:ext cx="10972800" cy="4978559"/>
          </a:xfrm>
          <a:prstGeom prst="rect">
            <a:avLst/>
          </a:prstGeom>
        </p:spPr>
        <p:txBody>
          <a:bodyPr vert="horz" lIns="0" tIns="45720" rIns="0" bIns="45720" rtlCol="0">
            <a:normAutofit/>
          </a:bodyPr>
          <a:lstStyle>
            <a:lvl4pPr marL="704850" indent="-342900">
              <a:buSzPct val="100000"/>
              <a:buFont typeface="Courier New" panose="02070309020205020404" pitchFamily="49" charset="0"/>
              <a:buChar char="o"/>
              <a:defRPr/>
            </a:lvl4pPr>
            <a:lvl5pPr marL="914400" indent="-285750">
              <a:buSzPct val="100000"/>
              <a:buFont typeface="Calibri" panose="020F0502020204030204" pitchFamily="34" charset="0"/>
              <a:buChar char="‒"/>
              <a:defRPr/>
            </a:lvl5pPr>
            <a:lvl6pPr>
              <a:buSzPct val="100000"/>
              <a:defRPr/>
            </a:lvl6pPr>
            <a:lvl7pPr marL="1620838" indent="-238125">
              <a:buSzPct val="100000"/>
              <a:buFont typeface="Courier New" panose="02070309020205020404" pitchFamily="49" charset="0"/>
              <a:buChar char="o"/>
              <a:defRPr/>
            </a:lvl7pPr>
          </a:lstStyle>
          <a:p>
            <a:pPr lvl="0"/>
            <a:r>
              <a:rPr lang="en-US"/>
              <a:t>Click to edit Master text styles</a:t>
            </a:r>
          </a:p>
          <a:p>
            <a:pPr lvl="3"/>
            <a:r>
              <a:rPr lang="en-US"/>
              <a:t>Second level</a:t>
            </a:r>
          </a:p>
          <a:p>
            <a:pPr lvl="4"/>
            <a:r>
              <a:rPr lang="en-US"/>
              <a:t>Third level</a:t>
            </a:r>
          </a:p>
          <a:p>
            <a:pPr lvl="5"/>
            <a:r>
              <a:rPr lang="en-US"/>
              <a:t>Fourth level</a:t>
            </a:r>
          </a:p>
          <a:p>
            <a:pPr lvl="6"/>
            <a:r>
              <a:rPr lang="en-US"/>
              <a:t>Fifth level</a:t>
            </a:r>
            <a:endParaRPr lang="en-GB"/>
          </a:p>
        </p:txBody>
      </p:sp>
      <p:sp>
        <p:nvSpPr>
          <p:cNvPr id="6" name="Slide Number Placeholder 5"/>
          <p:cNvSpPr>
            <a:spLocks noGrp="1"/>
          </p:cNvSpPr>
          <p:nvPr>
            <p:ph type="sldNum" sz="quarter" idx="4"/>
          </p:nvPr>
        </p:nvSpPr>
        <p:spPr>
          <a:xfrm>
            <a:off x="10749142" y="6419909"/>
            <a:ext cx="817265" cy="181759"/>
          </a:xfrm>
          <a:prstGeom prst="rect">
            <a:avLst/>
          </a:prstGeom>
        </p:spPr>
        <p:txBody>
          <a:bodyPr anchor="ctr"/>
          <a:lstStyle>
            <a:lvl1pPr algn="ctr">
              <a:defRPr sz="1000" b="1">
                <a:solidFill>
                  <a:schemeClr val="tx1"/>
                </a:solidFill>
                <a:latin typeface="Calibri" panose="020F0502020204030204" pitchFamily="34" charset="0"/>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021353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48F63A3B-78C7-47BE-AE5E-E10140E04643}" type="slidenum">
              <a:rPr lang="en-US" smtClean="0"/>
              <a:t>‹#›</a:t>
            </a:fld>
            <a:endParaRPr lang="en-US"/>
          </a:p>
        </p:txBody>
      </p:sp>
      <p:sp>
        <p:nvSpPr>
          <p:cNvPr id="7" name="Table Placeholder 6"/>
          <p:cNvSpPr>
            <a:spLocks noGrp="1"/>
          </p:cNvSpPr>
          <p:nvPr>
            <p:ph type="tbl" sz="quarter" idx="11"/>
          </p:nvPr>
        </p:nvSpPr>
        <p:spPr>
          <a:xfrm>
            <a:off x="595313" y="1323975"/>
            <a:ext cx="10991850" cy="4835525"/>
          </a:xfrm>
        </p:spPr>
        <p:txBody>
          <a:bodyPr/>
          <a:lstStyle/>
          <a:p>
            <a:endParaRPr lang="en-GB"/>
          </a:p>
        </p:txBody>
      </p:sp>
    </p:spTree>
    <p:extLst>
      <p:ext uri="{BB962C8B-B14F-4D97-AF65-F5344CB8AC3E}">
        <p14:creationId xmlns:p14="http://schemas.microsoft.com/office/powerpoint/2010/main" val="3961300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48F63A3B-78C7-47BE-AE5E-E10140E04643}" type="slidenum">
              <a:rPr lang="en-US" smtClean="0"/>
              <a:t>‹#›</a:t>
            </a:fld>
            <a:endParaRPr lang="en-US"/>
          </a:p>
        </p:txBody>
      </p:sp>
      <p:sp>
        <p:nvSpPr>
          <p:cNvPr id="5" name="Picture Placeholder 4"/>
          <p:cNvSpPr>
            <a:spLocks noGrp="1"/>
          </p:cNvSpPr>
          <p:nvPr>
            <p:ph type="pic" sz="quarter" idx="12"/>
          </p:nvPr>
        </p:nvSpPr>
        <p:spPr>
          <a:xfrm>
            <a:off x="595326" y="1326394"/>
            <a:ext cx="10971081" cy="4869580"/>
          </a:xfrm>
        </p:spPr>
        <p:txBody>
          <a:bodyPr/>
          <a:lstStyle/>
          <a:p>
            <a:endParaRPr lang="en-GB"/>
          </a:p>
        </p:txBody>
      </p:sp>
    </p:spTree>
    <p:extLst>
      <p:ext uri="{BB962C8B-B14F-4D97-AF65-F5344CB8AC3E}">
        <p14:creationId xmlns:p14="http://schemas.microsoft.com/office/powerpoint/2010/main" val="1076748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599846" y="1300693"/>
            <a:ext cx="10968279" cy="5046062"/>
          </a:xfrm>
        </p:spPr>
        <p:txBody>
          <a:bodyPr/>
          <a:lstStyle>
            <a:lvl1pPr marL="342900" indent="-342900">
              <a:buFont typeface="Arial" panose="020B0604020202020204" pitchFamily="34" charset="0"/>
              <a:buChar char="•"/>
              <a:defRPr/>
            </a:lvl1pPr>
          </a:lstStyle>
          <a:p>
            <a:pPr lvl="0"/>
            <a:r>
              <a:rPr lang="en-US"/>
              <a:t>Click to edit Master text styles</a:t>
            </a:r>
          </a:p>
          <a:p>
            <a:pPr lvl="3"/>
            <a:r>
              <a:rPr lang="en-US"/>
              <a:t>Second level</a:t>
            </a:r>
          </a:p>
          <a:p>
            <a:pPr lvl="4"/>
            <a:r>
              <a:rPr lang="en-US"/>
              <a:t>Third level</a:t>
            </a:r>
          </a:p>
          <a:p>
            <a:pPr lvl="5"/>
            <a:r>
              <a:rPr lang="en-US"/>
              <a:t>Fourth level</a:t>
            </a:r>
          </a:p>
          <a:p>
            <a:pPr lvl="6"/>
            <a:r>
              <a:rPr lang="en-US"/>
              <a:t>Fifth level</a:t>
            </a:r>
            <a:endParaRPr lang="en-GB"/>
          </a:p>
          <a:p>
            <a:pPr lvl="0"/>
            <a:endParaRPr lang="en-GB"/>
          </a:p>
        </p:txBody>
      </p:sp>
      <p:sp>
        <p:nvSpPr>
          <p:cNvPr id="10" name="Title 1"/>
          <p:cNvSpPr>
            <a:spLocks noGrp="1"/>
          </p:cNvSpPr>
          <p:nvPr>
            <p:ph type="title"/>
          </p:nvPr>
        </p:nvSpPr>
        <p:spPr>
          <a:xfrm>
            <a:off x="595326" y="197070"/>
            <a:ext cx="10991308" cy="584775"/>
          </a:xfrm>
        </p:spPr>
        <p:txBody>
          <a:bodyPr/>
          <a:lstStyle/>
          <a:p>
            <a:r>
              <a:rPr lang="en-US"/>
              <a:t>Click to edit Master title style</a:t>
            </a:r>
            <a:endParaRPr lang="en-GB"/>
          </a:p>
        </p:txBody>
      </p:sp>
      <p:sp>
        <p:nvSpPr>
          <p:cNvPr id="11" name="Slide Number Placeholder 5"/>
          <p:cNvSpPr>
            <a:spLocks noGrp="1"/>
          </p:cNvSpPr>
          <p:nvPr>
            <p:ph type="sldNum" sz="quarter" idx="4"/>
          </p:nvPr>
        </p:nvSpPr>
        <p:spPr>
          <a:xfrm>
            <a:off x="10749142" y="6419909"/>
            <a:ext cx="817265" cy="181759"/>
          </a:xfrm>
          <a:prstGeom prst="rect">
            <a:avLst/>
          </a:prstGeom>
        </p:spPr>
        <p:txBody>
          <a:bodyPr anchor="ctr"/>
          <a:lstStyle>
            <a:lvl1pPr algn="ctr">
              <a:defRPr sz="1000" b="1">
                <a:solidFill>
                  <a:schemeClr val="tx1"/>
                </a:solidFill>
                <a:latin typeface="Calibri" panose="020F0502020204030204" pitchFamily="34" charset="0"/>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46604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blue 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9535A0-90DD-2B4F-BB13-C6B55ACFC4EF}"/>
              </a:ext>
            </a:extLst>
          </p:cNvPr>
          <p:cNvSpPr/>
          <p:nvPr userDrawn="1"/>
        </p:nvSpPr>
        <p:spPr>
          <a:xfrm>
            <a:off x="0" y="0"/>
            <a:ext cx="12192000" cy="6858000"/>
          </a:xfrm>
          <a:prstGeom prst="rect">
            <a:avLst/>
          </a:prstGeom>
          <a:solidFill>
            <a:srgbClr val="00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5CB0503-A677-2B4C-93A2-F813693C3AF3}"/>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193911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blue textur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6E58EB-3AF4-2D4B-8511-BDFECF59A8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98"/>
            <a:ext cx="12192000" cy="6853404"/>
          </a:xfrm>
          <a:prstGeom prst="rect">
            <a:avLst/>
          </a:prstGeom>
        </p:spPr>
      </p:pic>
      <p:pic>
        <p:nvPicPr>
          <p:cNvPr id="3" name="Picture 2">
            <a:extLst>
              <a:ext uri="{FF2B5EF4-FFF2-40B4-BE49-F238E27FC236}">
                <a16:creationId xmlns:a16="http://schemas.microsoft.com/office/drawing/2014/main" id="{21530FEF-BF15-5847-A3B2-9599E26EF85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3200" cy="6858000"/>
          </a:xfrm>
          <a:prstGeom prst="rect">
            <a:avLst/>
          </a:prstGeom>
        </p:spPr>
      </p:pic>
      <p:pic>
        <p:nvPicPr>
          <p:cNvPr id="5" name="Picture 4">
            <a:extLst>
              <a:ext uri="{FF2B5EF4-FFF2-40B4-BE49-F238E27FC236}">
                <a16:creationId xmlns:a16="http://schemas.microsoft.com/office/drawing/2014/main" id="{446AB026-60FA-BA45-9C39-E750EF3A315C}"/>
              </a:ext>
            </a:extLst>
          </p:cNvPr>
          <p:cNvPicPr>
            <a:picLocks noChangeAspect="1"/>
          </p:cNvPicPr>
          <p:nvPr userDrawn="1"/>
        </p:nvPicPr>
        <p:blipFill>
          <a:blip r:embed="rId4"/>
          <a:stretch>
            <a:fillRect/>
          </a:stretch>
        </p:blipFill>
        <p:spPr>
          <a:xfrm>
            <a:off x="0" y="6226581"/>
            <a:ext cx="12192000" cy="317500"/>
          </a:xfrm>
          <a:prstGeom prst="rect">
            <a:avLst/>
          </a:prstGeom>
        </p:spPr>
      </p:pic>
    </p:spTree>
    <p:extLst>
      <p:ext uri="{BB962C8B-B14F-4D97-AF65-F5344CB8AC3E}">
        <p14:creationId xmlns:p14="http://schemas.microsoft.com/office/powerpoint/2010/main" val="279799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green 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9535A0-90DD-2B4F-BB13-C6B55ACFC4EF}"/>
              </a:ext>
            </a:extLst>
          </p:cNvPr>
          <p:cNvSpPr/>
          <p:nvPr userDrawn="1"/>
        </p:nvSpPr>
        <p:spPr>
          <a:xfrm>
            <a:off x="0" y="0"/>
            <a:ext cx="12192000" cy="6858000"/>
          </a:xfrm>
          <a:prstGeom prst="rect">
            <a:avLst/>
          </a:prstGeom>
          <a:solidFill>
            <a:srgbClr val="118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5CB0503-A677-2B4C-93A2-F813693C3AF3}"/>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18255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pink plai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754680-E4D8-0F48-8712-074EB4EB2B8A}"/>
              </a:ext>
            </a:extLst>
          </p:cNvPr>
          <p:cNvSpPr/>
          <p:nvPr userDrawn="1"/>
        </p:nvSpPr>
        <p:spPr>
          <a:xfrm>
            <a:off x="0" y="0"/>
            <a:ext cx="12192000" cy="6858000"/>
          </a:xfrm>
          <a:prstGeom prst="rect">
            <a:avLst/>
          </a:prstGeom>
          <a:solidFill>
            <a:srgbClr val="9F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7C3601A-0509-0F40-BBA3-B32EC6305400}"/>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3104254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light blue 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BEBE24-BBDF-2A4F-BB53-B323A8A50ADC}"/>
              </a:ext>
            </a:extLst>
          </p:cNvPr>
          <p:cNvSpPr/>
          <p:nvPr userDrawn="1"/>
        </p:nvSpPr>
        <p:spPr>
          <a:xfrm>
            <a:off x="0" y="0"/>
            <a:ext cx="12192000" cy="6858000"/>
          </a:xfrm>
          <a:prstGeom prst="rect">
            <a:avLst/>
          </a:prstGeom>
          <a:solidFill>
            <a:srgbClr val="357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7FC5E-300F-484F-8EC4-BC24E7EB3158}"/>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3384663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urple plai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F541C8-C112-8946-85BA-5C149CE01B10}"/>
              </a:ext>
            </a:extLst>
          </p:cNvPr>
          <p:cNvSpPr/>
          <p:nvPr userDrawn="1"/>
        </p:nvSpPr>
        <p:spPr>
          <a:xfrm>
            <a:off x="0" y="0"/>
            <a:ext cx="12192000" cy="6858000"/>
          </a:xfrm>
          <a:prstGeom prst="rect">
            <a:avLst/>
          </a:prstGeom>
          <a:solidFill>
            <a:srgbClr val="5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7CC0B05-1DC1-8746-936F-C9F2D2F6EF6E}"/>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18461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ground red 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76DAD1-33A1-EB47-B203-AD670D4E3436}"/>
              </a:ext>
            </a:extLst>
          </p:cNvPr>
          <p:cNvSpPr/>
          <p:nvPr userDrawn="1"/>
        </p:nvSpPr>
        <p:spPr>
          <a:xfrm>
            <a:off x="0" y="0"/>
            <a:ext cx="12192000" cy="6858000"/>
          </a:xfrm>
          <a:prstGeom prst="rect">
            <a:avLst/>
          </a:prstGeom>
          <a:solidFill>
            <a:srgbClr val="CD4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C03E3E1-EC4B-8C46-9695-5187FBB46261}"/>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3789105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8.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352" y="404286"/>
            <a:ext cx="10655301" cy="896196"/>
          </a:xfrm>
          <a:prstGeom prst="rect">
            <a:avLst/>
          </a:prstGeom>
        </p:spPr>
        <p:txBody>
          <a:bodyPr vert="horz" lIns="0" tIns="0" rIns="0" bIns="0" rtlCol="0" anchor="t" anchorCtr="0">
            <a:normAutofit/>
          </a:bodyPr>
          <a:lstStyle/>
          <a:p>
            <a:r>
              <a:rPr lang="en-US"/>
              <a:t>Click to edit </a:t>
            </a:r>
            <a:br>
              <a:rPr lang="en-US"/>
            </a:br>
            <a:r>
              <a:rPr lang="en-US"/>
              <a:t>Master title style</a:t>
            </a:r>
          </a:p>
        </p:txBody>
      </p:sp>
      <p:sp>
        <p:nvSpPr>
          <p:cNvPr id="3" name="Text Placeholder 2"/>
          <p:cNvSpPr>
            <a:spLocks noGrp="1"/>
          </p:cNvSpPr>
          <p:nvPr>
            <p:ph type="body" idx="1"/>
          </p:nvPr>
        </p:nvSpPr>
        <p:spPr>
          <a:xfrm>
            <a:off x="768352" y="1564642"/>
            <a:ext cx="10655301" cy="4612324"/>
          </a:xfrm>
          <a:prstGeom prst="rect">
            <a:avLst/>
          </a:prstGeom>
        </p:spPr>
        <p:txBody>
          <a:bodyPr vert="horz" lIns="0" tIns="0" rIns="0" bIns="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4E27D504-B8E7-4E4A-80B8-85B9D4BB2A95}"/>
              </a:ext>
            </a:extLst>
          </p:cNvPr>
          <p:cNvSpPr>
            <a:spLocks noGrp="1"/>
          </p:cNvSpPr>
          <p:nvPr>
            <p:ph type="sldNum" sz="quarter" idx="4"/>
          </p:nvPr>
        </p:nvSpPr>
        <p:spPr>
          <a:xfrm>
            <a:off x="457224" y="6290436"/>
            <a:ext cx="237461" cy="143629"/>
          </a:xfrm>
          <a:prstGeom prst="rect">
            <a:avLst/>
          </a:prstGeom>
        </p:spPr>
        <p:txBody>
          <a:bodyPr wrap="square" lIns="0" tIns="0" rIns="0" bIns="0" anchor="ctr" anchorCtr="0">
            <a:spAutoFit/>
          </a:bodyPr>
          <a:lstStyle>
            <a:lvl1pPr algn="r">
              <a:defRPr sz="933">
                <a:solidFill>
                  <a:schemeClr val="bg1">
                    <a:lumMod val="50000"/>
                  </a:schemeClr>
                </a:solidFill>
              </a:defRPr>
            </a:lvl1pPr>
          </a:lstStyle>
          <a:p>
            <a:pPr algn="l"/>
            <a:fld id="{A2E32196-42CD-4B7F-A248-988B25C84FFC}" type="slidenum">
              <a:rPr lang="en-GB" smtClean="0"/>
              <a:pPr algn="l"/>
              <a:t>‹#›</a:t>
            </a:fld>
            <a:endParaRPr lang="en-GB"/>
          </a:p>
        </p:txBody>
      </p:sp>
      <p:sp>
        <p:nvSpPr>
          <p:cNvPr id="4" name="MSIPCMContentMarking" descr="{&quot;HashCode&quot;:-410930392,&quot;Placement&quot;:&quot;Footer&quot;}">
            <a:extLst>
              <a:ext uri="{FF2B5EF4-FFF2-40B4-BE49-F238E27FC236}">
                <a16:creationId xmlns:a16="http://schemas.microsoft.com/office/drawing/2014/main" id="{6D6453B8-FACA-430D-9004-E79243CC2C54}"/>
              </a:ext>
            </a:extLst>
          </p:cNvPr>
          <p:cNvSpPr txBox="1"/>
          <p:nvPr userDrawn="1"/>
        </p:nvSpPr>
        <p:spPr>
          <a:xfrm>
            <a:off x="0" y="6629836"/>
            <a:ext cx="483189" cy="228163"/>
          </a:xfrm>
          <a:prstGeom prst="rect">
            <a:avLst/>
          </a:prstGeom>
          <a:noFill/>
        </p:spPr>
        <p:txBody>
          <a:bodyPr vert="horz" wrap="square" lIns="0" tIns="0" rIns="0" bIns="0" rtlCol="0" anchor="ctr" anchorCtr="1">
            <a:spAutoFit/>
          </a:bodyPr>
          <a:lstStyle/>
          <a:p>
            <a:pPr algn="l">
              <a:spcBef>
                <a:spcPts val="0"/>
              </a:spcBef>
              <a:spcAft>
                <a:spcPts val="0"/>
              </a:spcAft>
            </a:pPr>
            <a:r>
              <a:rPr lang="en-GB" sz="800">
                <a:solidFill>
                  <a:srgbClr val="317100"/>
                </a:solidFill>
                <a:latin typeface="Calibri" panose="020F0502020204030204" pitchFamily="34" charset="0"/>
              </a:rPr>
              <a:t>Public</a:t>
            </a:r>
          </a:p>
        </p:txBody>
      </p:sp>
    </p:spTree>
    <p:extLst>
      <p:ext uri="{BB962C8B-B14F-4D97-AF65-F5344CB8AC3E}">
        <p14:creationId xmlns:p14="http://schemas.microsoft.com/office/powerpoint/2010/main" val="427633334"/>
      </p:ext>
    </p:extLst>
  </p:cSld>
  <p:clrMap bg1="lt1" tx1="dk1" bg2="lt2" tx2="dk2" accent1="accent1" accent2="accent2" accent3="accent3" accent4="accent4" accent5="accent5" accent6="accent6" hlink="hlink" folHlink="folHlink"/>
  <p:sldLayoutIdLst>
    <p:sldLayoutId id="2147483708" r:id="rId1"/>
    <p:sldLayoutId id="2147483707" r:id="rId2"/>
    <p:sldLayoutId id="2147483706" r:id="rId3"/>
    <p:sldLayoutId id="2147483690" r:id="rId4"/>
    <p:sldLayoutId id="2147483701" r:id="rId5"/>
    <p:sldLayoutId id="2147483702" r:id="rId6"/>
    <p:sldLayoutId id="2147483703" r:id="rId7"/>
    <p:sldLayoutId id="2147483704" r:id="rId8"/>
    <p:sldLayoutId id="2147483705"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Lst>
  <p:hf hdr="0" dt="0"/>
  <p:txStyles>
    <p:titleStyle>
      <a:lvl1pPr algn="l" defTabSz="914354" rtl="0" eaLnBrk="1" latinLnBrk="0" hangingPunct="1">
        <a:lnSpc>
          <a:spcPct val="85000"/>
        </a:lnSpc>
        <a:spcBef>
          <a:spcPct val="0"/>
        </a:spcBef>
        <a:buNone/>
        <a:defRPr sz="3733" b="1" kern="1200">
          <a:solidFill>
            <a:srgbClr val="585858"/>
          </a:solidFill>
          <a:latin typeface="Calibri" panose="020F0502020204030204" pitchFamily="34" charset="0"/>
          <a:ea typeface="+mj-ea"/>
          <a:cs typeface="+mj-cs"/>
        </a:defRPr>
      </a:lvl1pPr>
    </p:titleStyle>
    <p:bodyStyle>
      <a:lvl1pPr marL="0" indent="0" algn="l" defTabSz="914354" rtl="0" eaLnBrk="1" latinLnBrk="0" hangingPunct="1">
        <a:lnSpc>
          <a:spcPct val="90000"/>
        </a:lnSpc>
        <a:spcBef>
          <a:spcPts val="1000"/>
        </a:spcBef>
        <a:buFont typeface="Arial" panose="020B0604020202020204" pitchFamily="34" charset="0"/>
        <a:buNone/>
        <a:defRPr sz="2800" kern="1200">
          <a:solidFill>
            <a:schemeClr val="bg1">
              <a:lumMod val="50000"/>
            </a:schemeClr>
          </a:solidFill>
          <a:latin typeface="+mn-lt"/>
          <a:ea typeface="+mn-ea"/>
          <a:cs typeface="+mn-cs"/>
        </a:defRPr>
      </a:lvl1pPr>
      <a:lvl2pPr marL="457178" indent="0" algn="l" defTabSz="914354" rtl="0" eaLnBrk="1" latinLnBrk="0" hangingPunct="1">
        <a:lnSpc>
          <a:spcPct val="90000"/>
        </a:lnSpc>
        <a:spcBef>
          <a:spcPts val="500"/>
        </a:spcBef>
        <a:buFont typeface="Arial" panose="020B0604020202020204" pitchFamily="34" charset="0"/>
        <a:buNone/>
        <a:defRPr sz="2400" kern="1200">
          <a:solidFill>
            <a:schemeClr val="bg1">
              <a:lumMod val="50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2000" kern="1200">
          <a:solidFill>
            <a:schemeClr val="bg1">
              <a:lumMod val="50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800" kern="1200">
          <a:solidFill>
            <a:schemeClr val="bg1">
              <a:lumMod val="50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800" kern="1200">
          <a:solidFill>
            <a:schemeClr val="bg1">
              <a:lumMod val="50000"/>
            </a:schemeClr>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71185" name="SlideTitle" descr="Text Box: Title"/>
          <p:cNvSpPr>
            <a:spLocks noGrp="1" noChangeArrowheads="1"/>
          </p:cNvSpPr>
          <p:nvPr>
            <p:ph type="title"/>
          </p:nvPr>
        </p:nvSpPr>
        <p:spPr bwMode="gray">
          <a:xfrm>
            <a:off x="595326" y="197070"/>
            <a:ext cx="109913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altLang="ja-JP"/>
              <a:t>Title</a:t>
            </a:r>
          </a:p>
        </p:txBody>
      </p:sp>
      <p:sp>
        <p:nvSpPr>
          <p:cNvPr id="6" name="Oval 5"/>
          <p:cNvSpPr/>
          <p:nvPr/>
        </p:nvSpPr>
        <p:spPr bwMode="auto">
          <a:xfrm>
            <a:off x="10030885" y="6375400"/>
            <a:ext cx="266700" cy="204788"/>
          </a:xfrm>
          <a:prstGeom prst="ellipse">
            <a:avLst/>
          </a:prstGeom>
          <a:solidFill>
            <a:schemeClr val="bg1"/>
          </a:solidFill>
          <a:ln w="6350" cap="flat" cmpd="sng" algn="ctr">
            <a:noFill/>
            <a:prstDash val="solid"/>
            <a:round/>
            <a:headEnd type="none" w="med" len="med"/>
            <a:tailEnd type="none" w="med" len="med"/>
          </a:ln>
          <a:effectLst/>
        </p:spPr>
        <p:txBody>
          <a:bodyPr vert="horz" wrap="none" lIns="46800" tIns="64800" rIns="46800" bIns="64800" numCol="1" rtlCol="0" anchor="ctr" anchorCtr="0" compatLnSpc="1">
            <a:prstTxWarp prst="textNoShape">
              <a:avLst/>
            </a:prstTxWarp>
          </a:bodyPr>
          <a:lstStyle/>
          <a:p>
            <a:pPr algn="ctr" defTabSz="728663" fontAlgn="base">
              <a:lnSpc>
                <a:spcPct val="95000"/>
              </a:lnSpc>
              <a:spcBef>
                <a:spcPct val="0"/>
              </a:spcBef>
              <a:spcAft>
                <a:spcPct val="0"/>
              </a:spcAft>
              <a:buClr>
                <a:srgbClr val="FFFFFF"/>
              </a:buClr>
              <a:tabLst>
                <a:tab pos="4286250" algn="l"/>
              </a:tabLst>
            </a:pPr>
            <a:endParaRPr lang="en-GB" sz="1200">
              <a:solidFill>
                <a:srgbClr val="000000"/>
              </a:solidFill>
              <a:latin typeface="Calibri" panose="020F0502020204030204" pitchFamily="34" charset="0"/>
            </a:endParaRPr>
          </a:p>
        </p:txBody>
      </p:sp>
      <p:sp>
        <p:nvSpPr>
          <p:cNvPr id="141" name="Slide Number Placeholder 5"/>
          <p:cNvSpPr>
            <a:spLocks noGrp="1"/>
          </p:cNvSpPr>
          <p:nvPr>
            <p:ph type="sldNum" sz="quarter" idx="4"/>
          </p:nvPr>
        </p:nvSpPr>
        <p:spPr>
          <a:xfrm>
            <a:off x="10749142" y="6419909"/>
            <a:ext cx="817265" cy="181759"/>
          </a:xfrm>
          <a:prstGeom prst="rect">
            <a:avLst/>
          </a:prstGeom>
        </p:spPr>
        <p:txBody>
          <a:bodyPr anchor="ctr"/>
          <a:lstStyle>
            <a:lvl1pPr algn="ctr">
              <a:defRPr sz="1000" b="1">
                <a:solidFill>
                  <a:schemeClr val="tx1"/>
                </a:solidFill>
                <a:latin typeface="Calibri" panose="020F0502020204030204" pitchFamily="34" charset="0"/>
              </a:defRPr>
            </a:lvl1pPr>
          </a:lstStyle>
          <a:p>
            <a:fld id="{48F63A3B-78C7-47BE-AE5E-E10140E04643}" type="slidenum">
              <a:rPr lang="en-US" smtClean="0"/>
              <a:t>‹#›</a:t>
            </a:fld>
            <a:endParaRPr lang="en-US"/>
          </a:p>
        </p:txBody>
      </p:sp>
      <p:pic>
        <p:nvPicPr>
          <p:cNvPr id="76" name="Picture 2" descr="C:\Users\mcewank\Desktop\Lines.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707662"/>
            <a:ext cx="12192000" cy="586622"/>
          </a:xfrm>
          <a:prstGeom prst="rect">
            <a:avLst/>
          </a:prstGeom>
          <a:noFill/>
          <a:extLst>
            <a:ext uri="{909E8E84-426E-40DD-AFC4-6F175D3DCCD1}">
              <a14:hiddenFill xmlns:a14="http://schemas.microsoft.com/office/drawing/2010/main">
                <a:solidFill>
                  <a:srgbClr val="FFFFFF"/>
                </a:solidFill>
              </a14:hiddenFill>
            </a:ext>
          </a:extLst>
        </p:spPr>
      </p:pic>
      <p:sp>
        <p:nvSpPr>
          <p:cNvPr id="122" name="Text Placeholder 2"/>
          <p:cNvSpPr>
            <a:spLocks noGrp="1"/>
          </p:cNvSpPr>
          <p:nvPr>
            <p:ph type="body" idx="1"/>
          </p:nvPr>
        </p:nvSpPr>
        <p:spPr>
          <a:xfrm>
            <a:off x="595325" y="1300692"/>
            <a:ext cx="10972800" cy="4978559"/>
          </a:xfrm>
          <a:prstGeom prst="rect">
            <a:avLst/>
          </a:prstGeom>
        </p:spPr>
        <p:txBody>
          <a:bodyPr vert="horz" lIns="0" tIns="45720" rIns="0" bIns="45720" rtlCol="0">
            <a:normAutofit/>
          </a:bodyPr>
          <a:lstStyle/>
          <a:p>
            <a:pPr lvl="0"/>
            <a:r>
              <a:rPr lang="en-US"/>
              <a:t>Click to edit Master text styles</a:t>
            </a:r>
          </a:p>
          <a:p>
            <a:pPr lvl="3"/>
            <a:r>
              <a:rPr lang="en-US"/>
              <a:t>Second level</a:t>
            </a:r>
          </a:p>
          <a:p>
            <a:pPr lvl="4"/>
            <a:r>
              <a:rPr lang="en-US"/>
              <a:t>Third level</a:t>
            </a:r>
          </a:p>
          <a:p>
            <a:pPr lvl="5"/>
            <a:r>
              <a:rPr lang="en-US"/>
              <a:t>Fourth level</a:t>
            </a:r>
          </a:p>
          <a:p>
            <a:pPr lvl="6"/>
            <a:r>
              <a:rPr lang="en-US"/>
              <a:t>Fifth level</a:t>
            </a:r>
            <a:endParaRPr lang="en-GB"/>
          </a:p>
        </p:txBody>
      </p:sp>
      <p:pic>
        <p:nvPicPr>
          <p:cNvPr id="121" name="Picture 2"/>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9782977" y="183930"/>
            <a:ext cx="1706049" cy="562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SIPCMContentMarking" descr="{&quot;HashCode&quot;:-410930392,&quot;Placement&quot;:&quot;Footer&quot;}">
            <a:extLst>
              <a:ext uri="{FF2B5EF4-FFF2-40B4-BE49-F238E27FC236}">
                <a16:creationId xmlns:a16="http://schemas.microsoft.com/office/drawing/2014/main" id="{ECDE1722-78A3-4AAE-9016-C75AC3676F0D}"/>
              </a:ext>
            </a:extLst>
          </p:cNvPr>
          <p:cNvSpPr txBox="1"/>
          <p:nvPr userDrawn="1"/>
        </p:nvSpPr>
        <p:spPr>
          <a:xfrm>
            <a:off x="0" y="6629836"/>
            <a:ext cx="483189" cy="228163"/>
          </a:xfrm>
          <a:prstGeom prst="rect">
            <a:avLst/>
          </a:prstGeom>
          <a:noFill/>
        </p:spPr>
        <p:txBody>
          <a:bodyPr vert="horz" wrap="square" lIns="0" tIns="0" rIns="0" bIns="0" rtlCol="0" anchor="ctr" anchorCtr="1">
            <a:spAutoFit/>
          </a:bodyPr>
          <a:lstStyle/>
          <a:p>
            <a:pPr algn="l">
              <a:spcBef>
                <a:spcPts val="0"/>
              </a:spcBef>
              <a:spcAft>
                <a:spcPts val="0"/>
              </a:spcAft>
            </a:pPr>
            <a:r>
              <a:rPr lang="en-GB" sz="800">
                <a:solidFill>
                  <a:srgbClr val="317100"/>
                </a:solidFill>
                <a:latin typeface="Calibri" panose="020F0502020204030204" pitchFamily="34" charset="0"/>
              </a:rPr>
              <a:t>Public</a:t>
            </a:r>
          </a:p>
        </p:txBody>
      </p:sp>
    </p:spTree>
    <p:extLst>
      <p:ext uri="{BB962C8B-B14F-4D97-AF65-F5344CB8AC3E}">
        <p14:creationId xmlns:p14="http://schemas.microsoft.com/office/powerpoint/2010/main" val="3111131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8" r:id="rId3"/>
    <p:sldLayoutId id="2147483663" r:id="rId4"/>
  </p:sldLayoutIdLst>
  <p:txStyles>
    <p:titleStyle>
      <a:lvl1pPr algn="l" defTabSz="728663" rtl="0" eaLnBrk="1" fontAlgn="base" hangingPunct="1">
        <a:lnSpc>
          <a:spcPct val="95000"/>
        </a:lnSpc>
        <a:spcBef>
          <a:spcPct val="0"/>
        </a:spcBef>
        <a:spcAft>
          <a:spcPct val="0"/>
        </a:spcAft>
        <a:defRPr sz="4000" b="1">
          <a:solidFill>
            <a:schemeClr val="accent1"/>
          </a:solidFill>
          <a:latin typeface="Calibri" panose="020F0502020204030204" pitchFamily="34" charset="0"/>
          <a:ea typeface="+mj-ea"/>
          <a:cs typeface="+mj-cs"/>
        </a:defRPr>
      </a:lvl1pPr>
      <a:lvl2pPr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2pPr>
      <a:lvl3pPr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3pPr>
      <a:lvl4pPr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4pPr>
      <a:lvl5pPr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5pPr>
      <a:lvl6pPr marL="457200"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6pPr>
      <a:lvl7pPr marL="914400"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7pPr>
      <a:lvl8pPr marL="1371600"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8pPr>
      <a:lvl9pPr marL="1828800"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9pPr>
    </p:titleStyle>
    <p:bodyStyle>
      <a:lvl1pPr marL="457200" indent="-457200" algn="l" defTabSz="728663" rtl="0" eaLnBrk="1" fontAlgn="base" hangingPunct="1">
        <a:lnSpc>
          <a:spcPct val="95000"/>
        </a:lnSpc>
        <a:spcBef>
          <a:spcPct val="95000"/>
        </a:spcBef>
        <a:spcAft>
          <a:spcPct val="0"/>
        </a:spcAft>
        <a:buClr>
          <a:schemeClr val="accent1"/>
        </a:buClr>
        <a:buSzPct val="150000"/>
        <a:buFont typeface="Arial" panose="020B0604020202020204" pitchFamily="34" charset="0"/>
        <a:buChar char="•"/>
        <a:defRPr lang="en-US" altLang="ja-JP" sz="2000" b="1" dirty="0" smtClean="0">
          <a:solidFill>
            <a:srgbClr val="595959"/>
          </a:solidFill>
          <a:latin typeface="Calibri" panose="020F0502020204030204" pitchFamily="34" charset="0"/>
          <a:ea typeface="+mn-ea"/>
          <a:cs typeface="+mn-cs"/>
        </a:defRPr>
      </a:lvl1pPr>
      <a:lvl2pPr marL="287338" indent="-285750" algn="l" defTabSz="728663" rtl="0" eaLnBrk="1" fontAlgn="base" hangingPunct="1">
        <a:lnSpc>
          <a:spcPct val="95000"/>
        </a:lnSpc>
        <a:spcBef>
          <a:spcPct val="36000"/>
        </a:spcBef>
        <a:spcAft>
          <a:spcPct val="0"/>
        </a:spcAft>
        <a:buClr>
          <a:schemeClr val="tx1"/>
        </a:buClr>
        <a:buSzPct val="120000"/>
        <a:buFont typeface="Arial" panose="020B0604020202020204" pitchFamily="34" charset="0"/>
        <a:buChar char="•"/>
        <a:defRPr lang="en-US" altLang="ja-JP" sz="1400" dirty="0" smtClean="0">
          <a:solidFill>
            <a:srgbClr val="595959"/>
          </a:solidFill>
          <a:latin typeface="Calibri" panose="020F0502020204030204" pitchFamily="34" charset="0"/>
        </a:defRPr>
      </a:lvl2pPr>
      <a:lvl3pPr marL="346075" indent="-342900" algn="l" defTabSz="728663" rtl="0" eaLnBrk="1" fontAlgn="base" hangingPunct="1">
        <a:lnSpc>
          <a:spcPct val="95000"/>
        </a:lnSpc>
        <a:spcBef>
          <a:spcPct val="0"/>
        </a:spcBef>
        <a:spcAft>
          <a:spcPct val="0"/>
        </a:spcAft>
        <a:buClr>
          <a:schemeClr val="accent1"/>
        </a:buClr>
        <a:buSzPct val="100000"/>
        <a:buFont typeface="Wingdings" panose="05000000000000000000" pitchFamily="2" charset="2"/>
        <a:buChar char="l"/>
        <a:defRPr lang="en-US" altLang="ja-JP" sz="1400" dirty="0" smtClean="0">
          <a:solidFill>
            <a:srgbClr val="595959"/>
          </a:solidFill>
          <a:latin typeface="Calibri" panose="020F0502020204030204" pitchFamily="34" charset="0"/>
        </a:defRPr>
      </a:lvl3pPr>
      <a:lvl4pPr marL="704850" indent="-342900" algn="l" defTabSz="728663" rtl="0" eaLnBrk="1" fontAlgn="base" hangingPunct="1">
        <a:lnSpc>
          <a:spcPct val="95000"/>
        </a:lnSpc>
        <a:spcBef>
          <a:spcPct val="0"/>
        </a:spcBef>
        <a:spcAft>
          <a:spcPct val="0"/>
        </a:spcAft>
        <a:buClr>
          <a:schemeClr val="accent1"/>
        </a:buClr>
        <a:buSzPct val="100000"/>
        <a:buFont typeface="Courier New" panose="02070309020205020404" pitchFamily="49" charset="0"/>
        <a:buChar char="o"/>
        <a:defRPr lang="en-US" altLang="ja-JP" sz="1800" dirty="0" smtClean="0">
          <a:solidFill>
            <a:srgbClr val="595959"/>
          </a:solidFill>
          <a:latin typeface="Calibri" panose="020F0502020204030204" pitchFamily="34" charset="0"/>
        </a:defRPr>
      </a:lvl4pPr>
      <a:lvl5pPr marL="971550" indent="-342900" algn="l" defTabSz="728663" rtl="0" eaLnBrk="1" fontAlgn="base" hangingPunct="1">
        <a:lnSpc>
          <a:spcPct val="95000"/>
        </a:lnSpc>
        <a:spcBef>
          <a:spcPct val="0"/>
        </a:spcBef>
        <a:spcAft>
          <a:spcPct val="0"/>
        </a:spcAft>
        <a:buClr>
          <a:schemeClr val="accent1"/>
        </a:buClr>
        <a:buSzPct val="100000"/>
        <a:buFont typeface="Calibri" panose="020F0502020204030204" pitchFamily="34" charset="0"/>
        <a:buChar char="‒"/>
        <a:defRPr lang="en-US" altLang="ja-JP" sz="1600" dirty="0" smtClean="0">
          <a:solidFill>
            <a:srgbClr val="595959"/>
          </a:solidFill>
          <a:latin typeface="Calibri" panose="020F0502020204030204" pitchFamily="34" charset="0"/>
        </a:defRPr>
      </a:lvl5pPr>
      <a:lvl6pPr marL="1268413" indent="-342900" algn="l" defTabSz="728663" rtl="0" eaLnBrk="1" fontAlgn="base" hangingPunct="1">
        <a:lnSpc>
          <a:spcPct val="95000"/>
        </a:lnSpc>
        <a:spcBef>
          <a:spcPct val="0"/>
        </a:spcBef>
        <a:spcAft>
          <a:spcPct val="0"/>
        </a:spcAft>
        <a:buClr>
          <a:schemeClr val="accent2"/>
        </a:buClr>
        <a:buSzPct val="100000"/>
        <a:buFont typeface="Arial" panose="020B0604020202020204" pitchFamily="34" charset="0"/>
        <a:buChar char="•"/>
        <a:defRPr sz="1400">
          <a:solidFill>
            <a:schemeClr val="tx1"/>
          </a:solidFill>
          <a:latin typeface="+mn-lt"/>
        </a:defRPr>
      </a:lvl6pPr>
      <a:lvl7pPr marL="1620838" indent="-238125" algn="l" defTabSz="728663" rtl="0" eaLnBrk="1" fontAlgn="base" hangingPunct="1">
        <a:lnSpc>
          <a:spcPct val="95000"/>
        </a:lnSpc>
        <a:spcBef>
          <a:spcPct val="0"/>
        </a:spcBef>
        <a:spcAft>
          <a:spcPct val="0"/>
        </a:spcAft>
        <a:buClr>
          <a:schemeClr val="accent2"/>
        </a:buClr>
        <a:buSzPct val="100000"/>
        <a:buFont typeface="Courier New" panose="02070309020205020404" pitchFamily="49" charset="0"/>
        <a:buChar char="o"/>
        <a:defRPr sz="1200">
          <a:solidFill>
            <a:schemeClr val="tx1"/>
          </a:solidFill>
          <a:latin typeface="+mn-lt"/>
        </a:defRPr>
      </a:lvl7pPr>
      <a:lvl8pPr marL="20780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hyperlink" Target="https://www.fintechfutures.com/2022/07/ing-spins-out-digital-post-trade-market-infrastructure-tech-to-gmex-group/" TargetMode="External"/><Relationship Id="rId13" Type="http://schemas.openxmlformats.org/officeDocument/2006/relationships/image" Target="../media/image14.emf"/><Relationship Id="rId3" Type="http://schemas.openxmlformats.org/officeDocument/2006/relationships/image" Target="../media/image16.jpeg"/><Relationship Id="rId7" Type="http://schemas.openxmlformats.org/officeDocument/2006/relationships/hyperlink" Target="https://www.finextra.com/newsarticle/40252/barclays-and-goldman-sachs-invest-in-digital-asset-platform-elwood" TargetMode="External"/><Relationship Id="rId12" Type="http://schemas.openxmlformats.org/officeDocument/2006/relationships/hyperlink" Target="https://www.pymnts.com/news/investment-tracker/2022/esg-regulation-at-the-heart-of-eu-investment-landscape"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hyperlink" Target="https://thefintechtimes.com/swiss-digital-asset-bank-opens-metaverse-hub/" TargetMode="External"/><Relationship Id="rId11" Type="http://schemas.openxmlformats.org/officeDocument/2006/relationships/hyperlink" Target="https://www.fintechfutures.com/2022/07/eu-reaches-agreement-on-crypto-regulation-proposal/" TargetMode="External"/><Relationship Id="rId5" Type="http://schemas.openxmlformats.org/officeDocument/2006/relationships/hyperlink" Target="https://www.finextra.com/pressarticle/93403/consensus-builds-that-cbdcs-are-the-future-of-fiat" TargetMode="External"/><Relationship Id="rId10" Type="http://schemas.openxmlformats.org/officeDocument/2006/relationships/hyperlink" Target="https://www.bankingdive.com/news/goldman-to-buy-retirement-plan-robo-adviser-nextcapital/621279/?utm_source=Sailthru&amp;utm_medium=email&amp;utm_campaign=Issue:%202022-03-30%20Banking%20Dive%20%5Bissue:40667%5D&amp;utm_term=Banking%20Dive" TargetMode="External"/><Relationship Id="rId4" Type="http://schemas.openxmlformats.org/officeDocument/2006/relationships/image" Target="../media/image2.png"/><Relationship Id="rId9" Type="http://schemas.openxmlformats.org/officeDocument/2006/relationships/hyperlink" Target="https://www.fintechfutures.com/2022/04/rbc-set-to-acquire-uk-wealth-management-firm-brewin-dolphin-in-1-6bn-deal/" TargetMode="External"/><Relationship Id="rId14" Type="http://schemas.openxmlformats.org/officeDocument/2006/relationships/image" Target="../media/image15.emf"/></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svg"/><Relationship Id="rId26" Type="http://schemas.openxmlformats.org/officeDocument/2006/relationships/image" Target="../media/image39.svg"/><Relationship Id="rId3" Type="http://schemas.openxmlformats.org/officeDocument/2006/relationships/image" Target="../media/image17.jpe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notesSlide" Target="../notesSlides/notesSlide5.xml"/><Relationship Id="rId16" Type="http://schemas.openxmlformats.org/officeDocument/2006/relationships/image" Target="../media/image29.svg"/><Relationship Id="rId20" Type="http://schemas.openxmlformats.org/officeDocument/2006/relationships/image" Target="../media/image33.svg"/><Relationship Id="rId29" Type="http://schemas.openxmlformats.org/officeDocument/2006/relationships/image" Target="../media/image42.png"/><Relationship Id="rId1" Type="http://schemas.openxmlformats.org/officeDocument/2006/relationships/slideLayout" Target="../slideLayouts/slideLayout10.xml"/><Relationship Id="rId6" Type="http://schemas.openxmlformats.org/officeDocument/2006/relationships/image" Target="../media/image19.svg"/><Relationship Id="rId11" Type="http://schemas.openxmlformats.org/officeDocument/2006/relationships/image" Target="../media/image24.png"/><Relationship Id="rId24" Type="http://schemas.openxmlformats.org/officeDocument/2006/relationships/image" Target="../media/image37.svg"/><Relationship Id="rId32" Type="http://schemas.openxmlformats.org/officeDocument/2006/relationships/image" Target="../media/image45.sv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svg"/><Relationship Id="rId10" Type="http://schemas.openxmlformats.org/officeDocument/2006/relationships/image" Target="../media/image23.svg"/><Relationship Id="rId19" Type="http://schemas.openxmlformats.org/officeDocument/2006/relationships/image" Target="../media/image32.png"/><Relationship Id="rId31" Type="http://schemas.openxmlformats.org/officeDocument/2006/relationships/image" Target="../media/image44.png"/><Relationship Id="rId4" Type="http://schemas.openxmlformats.org/officeDocument/2006/relationships/image" Target="../media/image2.png"/><Relationship Id="rId9" Type="http://schemas.openxmlformats.org/officeDocument/2006/relationships/image" Target="../media/image22.png"/><Relationship Id="rId14" Type="http://schemas.openxmlformats.org/officeDocument/2006/relationships/image" Target="../media/image27.svg"/><Relationship Id="rId22" Type="http://schemas.openxmlformats.org/officeDocument/2006/relationships/image" Target="../media/image35.svg"/><Relationship Id="rId27" Type="http://schemas.openxmlformats.org/officeDocument/2006/relationships/image" Target="../media/image40.png"/><Relationship Id="rId30" Type="http://schemas.openxmlformats.org/officeDocument/2006/relationships/image" Target="../media/image43.svg"/></Relationships>
</file>

<file path=ppt/slides/_rels/slide6.xml.rels><?xml version="1.0" encoding="UTF-8" standalone="yes"?>
<Relationships xmlns="http://schemas.openxmlformats.org/package/2006/relationships"><Relationship Id="rId8" Type="http://schemas.openxmlformats.org/officeDocument/2006/relationships/hyperlink" Target="https://www.pymnts.com/blockchain/2022/jpmorgan-plans-to-tokenize-traditional-assets" TargetMode="External"/><Relationship Id="rId13" Type="http://schemas.openxmlformats.org/officeDocument/2006/relationships/image" Target="../media/image50.svg"/><Relationship Id="rId3" Type="http://schemas.openxmlformats.org/officeDocument/2006/relationships/image" Target="../media/image46.jpeg"/><Relationship Id="rId7" Type="http://schemas.openxmlformats.org/officeDocument/2006/relationships/hyperlink" Target="https://www.ft.com/content/f23c990a-913d-4613-8014-f61d35b6e09d" TargetMode="External"/><Relationship Id="rId12"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hyperlink" Target="https://www.bankingdive.com/news/police-raid-deutsche-bank-dws-over-reports-of-greenwashing/624629/?utm_source=Sailthru&amp;utm_medium=email&amp;utm_campaign=Issue:%202022-05-31%20Banking%20Dive%20%5Bissue:42093%5D&amp;utm_term=Banking%20Dive" TargetMode="External"/><Relationship Id="rId11" Type="http://schemas.openxmlformats.org/officeDocument/2006/relationships/image" Target="../media/image48.svg"/><Relationship Id="rId5" Type="http://schemas.openxmlformats.org/officeDocument/2006/relationships/hyperlink" Target="https://www.emarketer.com/content/esg-investing-boom-ratings-challenges?IR=T&amp;utm_medium=email&amp;utm_term=BII_Daily&amp;utm_source=Triggermail&amp;utm_campaign=FSBTC%202022.5.18&amp;utm_content=Final" TargetMode="External"/><Relationship Id="rId10" Type="http://schemas.openxmlformats.org/officeDocument/2006/relationships/image" Target="../media/image47.png"/><Relationship Id="rId4" Type="http://schemas.openxmlformats.org/officeDocument/2006/relationships/image" Target="../media/image2.png"/><Relationship Id="rId9" Type="http://schemas.openxmlformats.org/officeDocument/2006/relationships/hyperlink" Target="https://www.reuters.com/business/finance/euroclear-joins-bank-backed-blockchain-payment-system-2022-03-21/"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51.emf"/><Relationship Id="rId7" Type="http://schemas.openxmlformats.org/officeDocument/2006/relationships/image" Target="../media/image55.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slides/_rels/slide8.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hyperlink" Target="https://www.bain.com/insights/the-eus-dora-a-gateway-for-banks-to-strengthen-operational-resilience/?utm_medium=email&amp;utm_source=mkto&amp;utm_campaign=AT-financial-services2-2022-02-21&amp;utm_term=the-eus-dora-a-gateway-for-banks-to-strengthen-operational-resilience&amp;mkt_tok=NTQ1LU9GVy0wNDQAAAGCudbEgFwcHTg9bbOtsFGExlZXHVyangNcitRkLbICmUeW31vL2mGvpUtVi-HTtCpBZs_OBWanSiWvmDyhqyJ2ZwmrQft82jE9MKA9XzX-_PihfmM" TargetMode="External"/><Relationship Id="rId18" Type="http://schemas.openxmlformats.org/officeDocument/2006/relationships/image" Target="../media/image50.svg"/><Relationship Id="rId3" Type="http://schemas.openxmlformats.org/officeDocument/2006/relationships/image" Target="../media/image46.jpeg"/><Relationship Id="rId7" Type="http://schemas.openxmlformats.org/officeDocument/2006/relationships/image" Target="../media/image59.png"/><Relationship Id="rId12" Type="http://schemas.openxmlformats.org/officeDocument/2006/relationships/hyperlink" Target="https://www.bankingdive.com/news/morgan-stanley-sets-aside-200m-over-personal-device-misuse-probe/627301/?utm_source=Sailthru&amp;utm_medium=email&amp;utm_campaign=Issue:%202022-07-14%20Banking%20Dive%20%5Bissue:43084%5D&amp;utm_term=Banking%20Dive" TargetMode="External"/><Relationship Id="rId17" Type="http://schemas.openxmlformats.org/officeDocument/2006/relationships/image" Target="../media/image49.png"/><Relationship Id="rId2" Type="http://schemas.openxmlformats.org/officeDocument/2006/relationships/notesSlide" Target="../notesSlides/notesSlide8.xml"/><Relationship Id="rId16" Type="http://schemas.openxmlformats.org/officeDocument/2006/relationships/hyperlink" Target="https://www.pymnts.com/legal/2022/morgan-stanley-will-settle-data-security-lawsuit-for-60m/" TargetMode="External"/><Relationship Id="rId1" Type="http://schemas.openxmlformats.org/officeDocument/2006/relationships/slideLayout" Target="../slideLayouts/slideLayout17.xml"/><Relationship Id="rId6" Type="http://schemas.openxmlformats.org/officeDocument/2006/relationships/image" Target="../media/image58.svg"/><Relationship Id="rId11" Type="http://schemas.openxmlformats.org/officeDocument/2006/relationships/hyperlink" Target="https://www.bain.com/insights/countering-the-myths-that-hinder-cloud-adoption-in-financial-services/?utm_medium=email&amp;utm_source=mkto&amp;utm_campaign=AT-financial-services-2022-03-31&amp;utm_term=countering-the-myths-that-hinder-cloud-adoption-in-financial-services&amp;mkt_tok=Mzc4LU5ZVS0yMjAAAAGDgMBdPlj9VjZ0b1WrhHy8oxre0wahs7NsZ9u9Rqvvei-5z9xChD8ruCiuJL1eEovIMYSDjyNlJyUzE46-V8Hr_ucxnlBTkYAwrFIOUEMo8xPxA5M" TargetMode="External"/><Relationship Id="rId5" Type="http://schemas.openxmlformats.org/officeDocument/2006/relationships/image" Target="../media/image57.png"/><Relationship Id="rId15" Type="http://schemas.openxmlformats.org/officeDocument/2006/relationships/hyperlink" Target="https://www.computing.co.uk/news/4039984/robinhood-suffers-breach-exposing-information-millions-customers?utm_medium=email&amp;utm_id=c549cf4f0a06dc3c1226996a7f798eb1&amp;utm_content=%0A%20%20%20%20%20%20%20%20Robinhood%20suffers%20data%20breach%20exposing%20information%20of%20millions%20of%20customers%0A%20%20%20%20%20%20&amp;utm_campaign=CTG%20Daily%2002&amp;utm_source=CTG%20New%20Newsletters&amp;utm_term=SAVVI%20SALES%20LTD" TargetMode="External"/><Relationship Id="rId10" Type="http://schemas.openxmlformats.org/officeDocument/2006/relationships/image" Target="../media/image62.svg"/><Relationship Id="rId4" Type="http://schemas.openxmlformats.org/officeDocument/2006/relationships/image" Target="../media/image2.png"/><Relationship Id="rId9" Type="http://schemas.openxmlformats.org/officeDocument/2006/relationships/image" Target="../media/image61.png"/><Relationship Id="rId14" Type="http://schemas.openxmlformats.org/officeDocument/2006/relationships/hyperlink" Target="https://www.bankingdive.com/news/robinhood-nydfs-30m-fine-crypto-aml-cybersecurity/628669/?utm_source=Sailthru&amp;utm_medium=email&amp;utm_campaign=Issue:%202022-08-02%20Banking%20Dive%20%5Bissue:43488%5D&amp;utm_term=Banking%20Div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6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0B6560-B3E3-4A40-8A3A-7F29F4C5D8A7}"/>
              </a:ext>
            </a:extLst>
          </p:cNvPr>
          <p:cNvSpPr txBox="1"/>
          <p:nvPr/>
        </p:nvSpPr>
        <p:spPr>
          <a:xfrm>
            <a:off x="6495119" y="4755833"/>
            <a:ext cx="4786383" cy="721480"/>
          </a:xfrm>
          <a:prstGeom prst="rect">
            <a:avLst/>
          </a:prstGeom>
          <a:noFill/>
        </p:spPr>
        <p:txBody>
          <a:bodyPr wrap="square" lIns="0" tIns="0" rIns="0" bIns="0" rtlCol="0" anchor="ctr" anchorCtr="0">
            <a:spAutoFit/>
          </a:bodyPr>
          <a:lstStyle/>
          <a:p>
            <a:pPr defTabSz="609570">
              <a:lnSpc>
                <a:spcPts val="2900"/>
              </a:lnSpc>
            </a:pPr>
            <a:r>
              <a:rPr lang="en-GB" sz="2400" dirty="0">
                <a:solidFill>
                  <a:schemeClr val="bg1"/>
                </a:solidFill>
                <a:latin typeface="+mj-lt"/>
              </a:rPr>
              <a:t>Enabling Digital Transformation in Capital Markets</a:t>
            </a:r>
          </a:p>
        </p:txBody>
      </p:sp>
    </p:spTree>
    <p:extLst>
      <p:ext uri="{BB962C8B-B14F-4D97-AF65-F5344CB8AC3E}">
        <p14:creationId xmlns:p14="http://schemas.microsoft.com/office/powerpoint/2010/main" val="230136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4E0496-4304-A041-93D6-A719EB8CC112}"/>
              </a:ext>
            </a:extLst>
          </p:cNvPr>
          <p:cNvPicPr>
            <a:picLocks noChangeAspect="1"/>
          </p:cNvPicPr>
          <p:nvPr/>
        </p:nvPicPr>
        <p:blipFill>
          <a:blip r:embed="rId3"/>
          <a:stretch>
            <a:fillRect/>
          </a:stretch>
        </p:blipFill>
        <p:spPr>
          <a:xfrm>
            <a:off x="600" y="6226581"/>
            <a:ext cx="12192000" cy="317500"/>
          </a:xfrm>
          <a:prstGeom prst="rect">
            <a:avLst/>
          </a:prstGeom>
        </p:spPr>
      </p:pic>
      <p:pic>
        <p:nvPicPr>
          <p:cNvPr id="3" name="Picture 2">
            <a:extLst>
              <a:ext uri="{FF2B5EF4-FFF2-40B4-BE49-F238E27FC236}">
                <a16:creationId xmlns:a16="http://schemas.microsoft.com/office/drawing/2014/main" id="{A4FB58F6-505B-3943-BCC1-1A2EE132AFC7}"/>
              </a:ext>
            </a:extLst>
          </p:cNvPr>
          <p:cNvPicPr>
            <a:picLocks noChangeAspect="1"/>
          </p:cNvPicPr>
          <p:nvPr/>
        </p:nvPicPr>
        <p:blipFill>
          <a:blip r:embed="rId4">
            <a:alphaModFix/>
          </a:blip>
          <a:stretch>
            <a:fillRect/>
          </a:stretch>
        </p:blipFill>
        <p:spPr>
          <a:xfrm>
            <a:off x="5035909" y="2773180"/>
            <a:ext cx="2121382" cy="809389"/>
          </a:xfrm>
          <a:prstGeom prst="rect">
            <a:avLst/>
          </a:prstGeom>
        </p:spPr>
      </p:pic>
    </p:spTree>
    <p:extLst>
      <p:ext uri="{BB962C8B-B14F-4D97-AF65-F5344CB8AC3E}">
        <p14:creationId xmlns:p14="http://schemas.microsoft.com/office/powerpoint/2010/main" val="225386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est Modern Banking Interior Designing Ideas  Bankers have started changing the way banks look and work, just like shopping malls and complex do. Earlier, white-washed walls, boring furniture pieces, and heaps of documents and stationeries defined banks. But the scenario of modern bank interior design has completely changed since then.   #Architecturesideas #Interiordesigns #ModernBankInteriorDeaign">
            <a:extLst>
              <a:ext uri="{FF2B5EF4-FFF2-40B4-BE49-F238E27FC236}">
                <a16:creationId xmlns:a16="http://schemas.microsoft.com/office/drawing/2014/main" id="{5C6CA801-5B28-4556-AE9C-FB3FE642FC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9107"/>
            <a:ext cx="12192000" cy="907914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C2F1C919-9809-4AB5-8023-B174867D8B8D}"/>
              </a:ext>
            </a:extLst>
          </p:cNvPr>
          <p:cNvSpPr/>
          <p:nvPr/>
        </p:nvSpPr>
        <p:spPr>
          <a:xfrm>
            <a:off x="0" y="-157911"/>
            <a:ext cx="12374136" cy="7015911"/>
          </a:xfrm>
          <a:prstGeom prst="rect">
            <a:avLst/>
          </a:prstGeom>
          <a:solidFill>
            <a:srgbClr val="000000">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54CB355C-7F69-AE4F-B4DA-7014B31654DE}"/>
              </a:ext>
            </a:extLst>
          </p:cNvPr>
          <p:cNvSpPr/>
          <p:nvPr/>
        </p:nvSpPr>
        <p:spPr>
          <a:xfrm>
            <a:off x="4410982" y="-628926"/>
            <a:ext cx="8481142" cy="8115851"/>
          </a:xfrm>
          <a:prstGeom prst="ellipse">
            <a:avLst/>
          </a:prstGeom>
          <a:solidFill>
            <a:schemeClr val="accent4">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068CEB6-EA57-464B-9969-7645C50E0C1C}"/>
              </a:ext>
            </a:extLst>
          </p:cNvPr>
          <p:cNvSpPr txBox="1"/>
          <p:nvPr/>
        </p:nvSpPr>
        <p:spPr>
          <a:xfrm>
            <a:off x="6209778" y="265825"/>
            <a:ext cx="5175968" cy="2506007"/>
          </a:xfrm>
          <a:prstGeom prst="rect">
            <a:avLst/>
          </a:prstGeom>
          <a:noFill/>
        </p:spPr>
        <p:txBody>
          <a:bodyPr wrap="square" rtlCol="0">
            <a:spAutoFit/>
          </a:bodyPr>
          <a:lstStyle/>
          <a:p>
            <a:pPr>
              <a:lnSpc>
                <a:spcPts val="1980"/>
              </a:lnSpc>
              <a:spcAft>
                <a:spcPts val="1500"/>
              </a:spcAft>
            </a:pPr>
            <a:r>
              <a:rPr lang="en-GB" sz="1400" dirty="0">
                <a:solidFill>
                  <a:schemeClr val="bg1"/>
                </a:solidFill>
              </a:rPr>
              <a:t>Digitisation has long transformed Capital Markets from physical to electronic trading. Despite this, true end to end digitisation has not happened, leaving considerable friction, cost and a lack of transparency</a:t>
            </a:r>
          </a:p>
          <a:p>
            <a:pPr>
              <a:lnSpc>
                <a:spcPts val="1980"/>
              </a:lnSpc>
              <a:spcAft>
                <a:spcPts val="1500"/>
              </a:spcAft>
            </a:pPr>
            <a:r>
              <a:rPr lang="en-GB" sz="1400" dirty="0">
                <a:solidFill>
                  <a:schemeClr val="bg1"/>
                </a:solidFill>
              </a:rPr>
              <a:t>The pandemic created a cross-generational shift to digital channels and geopolitical tensions and economic headwinds are creating market volatility</a:t>
            </a:r>
          </a:p>
          <a:p>
            <a:pPr>
              <a:lnSpc>
                <a:spcPts val="1980"/>
              </a:lnSpc>
              <a:spcAft>
                <a:spcPts val="1500"/>
              </a:spcAft>
            </a:pPr>
            <a:r>
              <a:rPr lang="en-GB" sz="1400" dirty="0">
                <a:solidFill>
                  <a:schemeClr val="bg1"/>
                </a:solidFill>
              </a:rPr>
              <a:t>The industry is transforming to a digital financial ecosystem</a:t>
            </a:r>
            <a:endParaRPr lang="en-GB" dirty="0">
              <a:solidFill>
                <a:schemeClr val="bg1"/>
              </a:solidFill>
            </a:endParaRPr>
          </a:p>
        </p:txBody>
      </p:sp>
      <p:pic>
        <p:nvPicPr>
          <p:cNvPr id="25" name="Picture 24">
            <a:extLst>
              <a:ext uri="{FF2B5EF4-FFF2-40B4-BE49-F238E27FC236}">
                <a16:creationId xmlns:a16="http://schemas.microsoft.com/office/drawing/2014/main" id="{C322A33F-DB64-3240-8C55-1675A80E3AC9}"/>
              </a:ext>
            </a:extLst>
          </p:cNvPr>
          <p:cNvPicPr>
            <a:picLocks noChangeAspect="1"/>
          </p:cNvPicPr>
          <p:nvPr/>
        </p:nvPicPr>
        <p:blipFill>
          <a:blip r:embed="rId4"/>
          <a:stretch>
            <a:fillRect/>
          </a:stretch>
        </p:blipFill>
        <p:spPr>
          <a:xfrm>
            <a:off x="0" y="6226581"/>
            <a:ext cx="12192000" cy="317500"/>
          </a:xfrm>
          <a:prstGeom prst="rect">
            <a:avLst/>
          </a:prstGeom>
        </p:spPr>
      </p:pic>
      <p:grpSp>
        <p:nvGrpSpPr>
          <p:cNvPr id="5" name="Group 4">
            <a:extLst>
              <a:ext uri="{FF2B5EF4-FFF2-40B4-BE49-F238E27FC236}">
                <a16:creationId xmlns:a16="http://schemas.microsoft.com/office/drawing/2014/main" id="{E4AFD046-684B-4045-951E-226893CEF552}"/>
              </a:ext>
            </a:extLst>
          </p:cNvPr>
          <p:cNvGrpSpPr/>
          <p:nvPr/>
        </p:nvGrpSpPr>
        <p:grpSpPr>
          <a:xfrm>
            <a:off x="6209778" y="3015986"/>
            <a:ext cx="5062190" cy="2918717"/>
            <a:chOff x="6209778" y="2750161"/>
            <a:chExt cx="5062189" cy="2918717"/>
          </a:xfrm>
        </p:grpSpPr>
        <p:pic>
          <p:nvPicPr>
            <p:cNvPr id="46" name="Graphic 45">
              <a:extLst>
                <a:ext uri="{FF2B5EF4-FFF2-40B4-BE49-F238E27FC236}">
                  <a16:creationId xmlns:a16="http://schemas.microsoft.com/office/drawing/2014/main" id="{EE0E865E-9C7E-4327-B844-44F7E2A7B08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8430752" y="3639601"/>
              <a:ext cx="625927" cy="930654"/>
            </a:xfrm>
            <a:prstGeom prst="rect">
              <a:avLst/>
            </a:prstGeom>
          </p:spPr>
        </p:pic>
        <p:sp>
          <p:nvSpPr>
            <p:cNvPr id="23" name="TextBox 22">
              <a:extLst>
                <a:ext uri="{FF2B5EF4-FFF2-40B4-BE49-F238E27FC236}">
                  <a16:creationId xmlns:a16="http://schemas.microsoft.com/office/drawing/2014/main" id="{8E275254-2C7D-4FF2-8311-D8A415C2EB29}"/>
                </a:ext>
              </a:extLst>
            </p:cNvPr>
            <p:cNvSpPr txBox="1"/>
            <p:nvPr/>
          </p:nvSpPr>
          <p:spPr>
            <a:xfrm>
              <a:off x="6280562" y="2750161"/>
              <a:ext cx="907620" cy="523220"/>
            </a:xfrm>
            <a:prstGeom prst="rect">
              <a:avLst/>
            </a:prstGeom>
            <a:noFill/>
          </p:spPr>
          <p:txBody>
            <a:bodyPr wrap="none" rtlCol="0">
              <a:spAutoFit/>
            </a:bodyPr>
            <a:lstStyle/>
            <a:p>
              <a:pPr algn="ctr"/>
              <a:r>
                <a:rPr lang="en-GB" sz="1400" dirty="0">
                  <a:solidFill>
                    <a:schemeClr val="bg1"/>
                  </a:solidFill>
                </a:rPr>
                <a:t>Financial</a:t>
              </a:r>
            </a:p>
            <a:p>
              <a:pPr algn="ctr"/>
              <a:r>
                <a:rPr lang="en-GB" sz="1400" dirty="0">
                  <a:solidFill>
                    <a:schemeClr val="bg1"/>
                  </a:solidFill>
                </a:rPr>
                <a:t>Crisis </a:t>
              </a:r>
            </a:p>
          </p:txBody>
        </p:sp>
        <p:sp>
          <p:nvSpPr>
            <p:cNvPr id="24" name="TextBox 23">
              <a:extLst>
                <a:ext uri="{FF2B5EF4-FFF2-40B4-BE49-F238E27FC236}">
                  <a16:creationId xmlns:a16="http://schemas.microsoft.com/office/drawing/2014/main" id="{AF6D5280-35BE-439F-8AF4-FB725841C3B4}"/>
                </a:ext>
              </a:extLst>
            </p:cNvPr>
            <p:cNvSpPr txBox="1"/>
            <p:nvPr/>
          </p:nvSpPr>
          <p:spPr>
            <a:xfrm>
              <a:off x="10241750" y="5145658"/>
              <a:ext cx="1030217" cy="523220"/>
            </a:xfrm>
            <a:prstGeom prst="rect">
              <a:avLst/>
            </a:prstGeom>
            <a:noFill/>
          </p:spPr>
          <p:txBody>
            <a:bodyPr wrap="none" rtlCol="0">
              <a:spAutoFit/>
            </a:bodyPr>
            <a:lstStyle/>
            <a:p>
              <a:pPr algn="ctr"/>
              <a:r>
                <a:rPr lang="en-GB" sz="1400" dirty="0">
                  <a:solidFill>
                    <a:schemeClr val="bg1"/>
                  </a:solidFill>
                </a:rPr>
                <a:t>Increased </a:t>
              </a:r>
            </a:p>
            <a:p>
              <a:pPr algn="ctr"/>
              <a:r>
                <a:rPr lang="en-GB" sz="1400" dirty="0">
                  <a:solidFill>
                    <a:schemeClr val="bg1"/>
                  </a:solidFill>
                </a:rPr>
                <a:t>Regulation</a:t>
              </a:r>
            </a:p>
          </p:txBody>
        </p:sp>
        <p:sp>
          <p:nvSpPr>
            <p:cNvPr id="26" name="TextBox 25">
              <a:extLst>
                <a:ext uri="{FF2B5EF4-FFF2-40B4-BE49-F238E27FC236}">
                  <a16:creationId xmlns:a16="http://schemas.microsoft.com/office/drawing/2014/main" id="{7B43835B-A569-4A19-9598-2435DF1EEADC}"/>
                </a:ext>
              </a:extLst>
            </p:cNvPr>
            <p:cNvSpPr txBox="1"/>
            <p:nvPr/>
          </p:nvSpPr>
          <p:spPr>
            <a:xfrm>
              <a:off x="10174804" y="2750477"/>
              <a:ext cx="946093" cy="738664"/>
            </a:xfrm>
            <a:prstGeom prst="rect">
              <a:avLst/>
            </a:prstGeom>
            <a:noFill/>
          </p:spPr>
          <p:txBody>
            <a:bodyPr wrap="square" rtlCol="0">
              <a:spAutoFit/>
            </a:bodyPr>
            <a:lstStyle/>
            <a:p>
              <a:r>
                <a:rPr lang="en-GB" sz="1400" dirty="0" err="1">
                  <a:solidFill>
                    <a:schemeClr val="bg1"/>
                  </a:solidFill>
                </a:rPr>
                <a:t>BigTech</a:t>
              </a:r>
              <a:endParaRPr lang="en-GB" sz="1400" dirty="0">
                <a:solidFill>
                  <a:schemeClr val="bg1"/>
                </a:solidFill>
              </a:endParaRPr>
            </a:p>
            <a:p>
              <a:r>
                <a:rPr lang="en-GB" sz="1400" dirty="0">
                  <a:solidFill>
                    <a:schemeClr val="bg1"/>
                  </a:solidFill>
                </a:rPr>
                <a:t>FinTech</a:t>
              </a:r>
            </a:p>
            <a:p>
              <a:r>
                <a:rPr lang="en-GB" sz="1400" dirty="0" err="1">
                  <a:solidFill>
                    <a:schemeClr val="bg1"/>
                  </a:solidFill>
                </a:rPr>
                <a:t>Neobanks</a:t>
              </a:r>
              <a:endParaRPr lang="en-GB" sz="1400" dirty="0">
                <a:solidFill>
                  <a:schemeClr val="bg1"/>
                </a:solidFill>
              </a:endParaRPr>
            </a:p>
          </p:txBody>
        </p:sp>
        <p:sp>
          <p:nvSpPr>
            <p:cNvPr id="27" name="Arrow: Right 26">
              <a:extLst>
                <a:ext uri="{FF2B5EF4-FFF2-40B4-BE49-F238E27FC236}">
                  <a16:creationId xmlns:a16="http://schemas.microsoft.com/office/drawing/2014/main" id="{06E7DDDB-2298-43B6-AB09-15CDE2266F40}"/>
                </a:ext>
              </a:extLst>
            </p:cNvPr>
            <p:cNvSpPr>
              <a:spLocks noChangeAspect="1"/>
            </p:cNvSpPr>
            <p:nvPr/>
          </p:nvSpPr>
          <p:spPr>
            <a:xfrm rot="2419600">
              <a:off x="7280781" y="3158184"/>
              <a:ext cx="1195376" cy="756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C0B8BD3F-484E-4C43-AAF6-E5B980C55AB9}"/>
                </a:ext>
              </a:extLst>
            </p:cNvPr>
            <p:cNvSpPr txBox="1"/>
            <p:nvPr/>
          </p:nvSpPr>
          <p:spPr>
            <a:xfrm>
              <a:off x="6209778" y="5143852"/>
              <a:ext cx="973343" cy="523220"/>
            </a:xfrm>
            <a:prstGeom prst="rect">
              <a:avLst/>
            </a:prstGeom>
            <a:noFill/>
          </p:spPr>
          <p:txBody>
            <a:bodyPr wrap="none" rtlCol="0">
              <a:spAutoFit/>
            </a:bodyPr>
            <a:lstStyle/>
            <a:p>
              <a:pPr algn="ctr"/>
              <a:r>
                <a:rPr lang="en-GB" sz="1400" dirty="0">
                  <a:solidFill>
                    <a:schemeClr val="bg1"/>
                  </a:solidFill>
                </a:rPr>
                <a:t>Digital </a:t>
              </a:r>
            </a:p>
            <a:p>
              <a:pPr algn="ctr"/>
              <a:r>
                <a:rPr lang="en-GB" sz="1400" dirty="0">
                  <a:solidFill>
                    <a:schemeClr val="bg1"/>
                  </a:solidFill>
                </a:rPr>
                <a:t>Consumer</a:t>
              </a:r>
            </a:p>
          </p:txBody>
        </p:sp>
        <p:sp>
          <p:nvSpPr>
            <p:cNvPr id="32" name="Arrow: Right 31">
              <a:extLst>
                <a:ext uri="{FF2B5EF4-FFF2-40B4-BE49-F238E27FC236}">
                  <a16:creationId xmlns:a16="http://schemas.microsoft.com/office/drawing/2014/main" id="{EFB8EC6D-C9B1-4132-83EE-6A96A8DCA91E}"/>
                </a:ext>
              </a:extLst>
            </p:cNvPr>
            <p:cNvSpPr>
              <a:spLocks noChangeAspect="1"/>
            </p:cNvSpPr>
            <p:nvPr/>
          </p:nvSpPr>
          <p:spPr>
            <a:xfrm rot="19180400" flipH="1">
              <a:off x="9001725" y="3158184"/>
              <a:ext cx="1195376" cy="756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Right 32">
              <a:extLst>
                <a:ext uri="{FF2B5EF4-FFF2-40B4-BE49-F238E27FC236}">
                  <a16:creationId xmlns:a16="http://schemas.microsoft.com/office/drawing/2014/main" id="{F267FAD6-4378-449E-98C9-2F7EF5689A4C}"/>
                </a:ext>
              </a:extLst>
            </p:cNvPr>
            <p:cNvSpPr>
              <a:spLocks noChangeAspect="1"/>
            </p:cNvSpPr>
            <p:nvPr/>
          </p:nvSpPr>
          <p:spPr>
            <a:xfrm rot="19180400" flipV="1">
              <a:off x="7280780" y="4515437"/>
              <a:ext cx="1195376" cy="756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Right 33">
              <a:extLst>
                <a:ext uri="{FF2B5EF4-FFF2-40B4-BE49-F238E27FC236}">
                  <a16:creationId xmlns:a16="http://schemas.microsoft.com/office/drawing/2014/main" id="{4597B32B-7DF3-4ECE-B704-D58936597490}"/>
                </a:ext>
              </a:extLst>
            </p:cNvPr>
            <p:cNvSpPr>
              <a:spLocks noChangeAspect="1"/>
            </p:cNvSpPr>
            <p:nvPr/>
          </p:nvSpPr>
          <p:spPr>
            <a:xfrm rot="2419600" flipH="1" flipV="1">
              <a:off x="9001725" y="4515437"/>
              <a:ext cx="1195376" cy="756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30065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D39DAB1A-5613-4040-AF1D-9D99460F58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A09A35BA-E644-E542-936B-F0D41EA6E670}"/>
              </a:ext>
            </a:extLst>
          </p:cNvPr>
          <p:cNvPicPr>
            <a:picLocks noChangeAspect="1"/>
          </p:cNvPicPr>
          <p:nvPr/>
        </p:nvPicPr>
        <p:blipFill>
          <a:blip r:embed="rId4"/>
          <a:stretch>
            <a:fillRect/>
          </a:stretch>
        </p:blipFill>
        <p:spPr>
          <a:xfrm>
            <a:off x="0" y="6226581"/>
            <a:ext cx="9413818" cy="317500"/>
          </a:xfrm>
          <a:prstGeom prst="rect">
            <a:avLst/>
          </a:prstGeom>
        </p:spPr>
      </p:pic>
      <p:pic>
        <p:nvPicPr>
          <p:cNvPr id="38" name="Picture 37">
            <a:extLst>
              <a:ext uri="{FF2B5EF4-FFF2-40B4-BE49-F238E27FC236}">
                <a16:creationId xmlns:a16="http://schemas.microsoft.com/office/drawing/2014/main" id="{2649A7C7-74F8-7049-A302-3E35D1AA506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131" y="0"/>
            <a:ext cx="12192000" cy="6858000"/>
          </a:xfrm>
          <a:prstGeom prst="rect">
            <a:avLst/>
          </a:prstGeom>
        </p:spPr>
      </p:pic>
      <p:sp>
        <p:nvSpPr>
          <p:cNvPr id="4" name="TextBox 3">
            <a:extLst>
              <a:ext uri="{FF2B5EF4-FFF2-40B4-BE49-F238E27FC236}">
                <a16:creationId xmlns:a16="http://schemas.microsoft.com/office/drawing/2014/main" id="{C0888C69-490F-3B43-9824-D9537E8F5535}"/>
              </a:ext>
            </a:extLst>
          </p:cNvPr>
          <p:cNvSpPr txBox="1"/>
          <p:nvPr/>
        </p:nvSpPr>
        <p:spPr>
          <a:xfrm>
            <a:off x="619913" y="2569051"/>
            <a:ext cx="1763523" cy="307777"/>
          </a:xfrm>
          <a:prstGeom prst="rect">
            <a:avLst/>
          </a:prstGeom>
          <a:noFill/>
        </p:spPr>
        <p:txBody>
          <a:bodyPr wrap="square" rtlCol="0">
            <a:spAutoFit/>
          </a:bodyPr>
          <a:lstStyle/>
          <a:p>
            <a:pPr algn="ctr">
              <a:spcAft>
                <a:spcPts val="300"/>
              </a:spcAft>
            </a:pPr>
            <a:r>
              <a:rPr lang="en-GB" sz="1400">
                <a:solidFill>
                  <a:schemeClr val="bg1"/>
                </a:solidFill>
                <a:cs typeface="Futura Medium" panose="020B0602020204020303" pitchFamily="34" charset="-79"/>
              </a:rPr>
              <a:t>Current state</a:t>
            </a:r>
          </a:p>
        </p:txBody>
      </p:sp>
      <p:sp>
        <p:nvSpPr>
          <p:cNvPr id="6" name="TextBox 5">
            <a:extLst>
              <a:ext uri="{FF2B5EF4-FFF2-40B4-BE49-F238E27FC236}">
                <a16:creationId xmlns:a16="http://schemas.microsoft.com/office/drawing/2014/main" id="{F29AC916-C9D2-8E41-939C-CA506AB2A740}"/>
              </a:ext>
            </a:extLst>
          </p:cNvPr>
          <p:cNvSpPr txBox="1"/>
          <p:nvPr/>
        </p:nvSpPr>
        <p:spPr>
          <a:xfrm>
            <a:off x="95852" y="4763857"/>
            <a:ext cx="1817007" cy="553998"/>
          </a:xfrm>
          <a:prstGeom prst="rect">
            <a:avLst/>
          </a:prstGeom>
          <a:noFill/>
        </p:spPr>
        <p:txBody>
          <a:bodyPr wrap="square" rtlCol="0">
            <a:spAutoFit/>
          </a:bodyPr>
          <a:lstStyle/>
          <a:p>
            <a:pPr algn="ctr">
              <a:spcAft>
                <a:spcPts val="300"/>
              </a:spcAft>
            </a:pPr>
            <a:r>
              <a:rPr lang="en-GB" sz="1600" b="1" dirty="0">
                <a:solidFill>
                  <a:schemeClr val="bg1"/>
                </a:solidFill>
                <a:cs typeface="Futura Medium" panose="020B0602020204020303" pitchFamily="34" charset="-79"/>
              </a:rPr>
              <a:t>Commoditisation </a:t>
            </a:r>
            <a:r>
              <a:rPr lang="en-GB" sz="1400" dirty="0">
                <a:solidFill>
                  <a:schemeClr val="bg1"/>
                </a:solidFill>
              </a:rPr>
              <a:t>Squeezed margins</a:t>
            </a:r>
          </a:p>
        </p:txBody>
      </p:sp>
      <p:sp>
        <p:nvSpPr>
          <p:cNvPr id="14" name="TextBox 13">
            <a:extLst>
              <a:ext uri="{FF2B5EF4-FFF2-40B4-BE49-F238E27FC236}">
                <a16:creationId xmlns:a16="http://schemas.microsoft.com/office/drawing/2014/main" id="{BC194EE9-9B4B-8140-A4FE-E4D90DAEF67F}"/>
              </a:ext>
            </a:extLst>
          </p:cNvPr>
          <p:cNvSpPr txBox="1"/>
          <p:nvPr/>
        </p:nvSpPr>
        <p:spPr>
          <a:xfrm>
            <a:off x="403727" y="452363"/>
            <a:ext cx="7391158" cy="523220"/>
          </a:xfrm>
          <a:prstGeom prst="rect">
            <a:avLst/>
          </a:prstGeom>
          <a:noFill/>
        </p:spPr>
        <p:txBody>
          <a:bodyPr wrap="square" rtlCol="0">
            <a:spAutoFit/>
          </a:bodyPr>
          <a:lstStyle/>
          <a:p>
            <a:r>
              <a:rPr lang="en-GB" sz="2800" dirty="0">
                <a:solidFill>
                  <a:schemeClr val="bg1"/>
                </a:solidFill>
              </a:rPr>
              <a:t>The journey to a digital financial ecosystem</a:t>
            </a:r>
          </a:p>
        </p:txBody>
      </p:sp>
      <p:cxnSp>
        <p:nvCxnSpPr>
          <p:cNvPr id="16" name="Straight Connector 15">
            <a:extLst>
              <a:ext uri="{FF2B5EF4-FFF2-40B4-BE49-F238E27FC236}">
                <a16:creationId xmlns:a16="http://schemas.microsoft.com/office/drawing/2014/main" id="{A05CFC34-A292-A84B-9902-2A5E580BC6E4}"/>
              </a:ext>
            </a:extLst>
          </p:cNvPr>
          <p:cNvCxnSpPr>
            <a:cxnSpLocks/>
          </p:cNvCxnSpPr>
          <p:nvPr/>
        </p:nvCxnSpPr>
        <p:spPr>
          <a:xfrm>
            <a:off x="487180" y="966866"/>
            <a:ext cx="5097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F1549E07-6A1F-E041-93ED-2DD533B14711}"/>
              </a:ext>
            </a:extLst>
          </p:cNvPr>
          <p:cNvSpPr/>
          <p:nvPr/>
        </p:nvSpPr>
        <p:spPr>
          <a:xfrm>
            <a:off x="1091212" y="294921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7B3068F-143A-ED40-B3B6-17B9E921BA4E}"/>
              </a:ext>
            </a:extLst>
          </p:cNvPr>
          <p:cNvSpPr/>
          <p:nvPr/>
        </p:nvSpPr>
        <p:spPr>
          <a:xfrm>
            <a:off x="4301925" y="294921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17F25DD-8B28-4D4A-ABD1-1CC4514EE15E}"/>
              </a:ext>
            </a:extLst>
          </p:cNvPr>
          <p:cNvCxnSpPr>
            <a:stCxn id="30" idx="6"/>
            <a:endCxn id="27" idx="2"/>
          </p:cNvCxnSpPr>
          <p:nvPr/>
        </p:nvCxnSpPr>
        <p:spPr>
          <a:xfrm>
            <a:off x="1199212" y="3003214"/>
            <a:ext cx="31027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AF3F694-FB0A-0341-BFD1-150070BFE0D4}"/>
              </a:ext>
            </a:extLst>
          </p:cNvPr>
          <p:cNvCxnSpPr>
            <a:cxnSpLocks/>
          </p:cNvCxnSpPr>
          <p:nvPr/>
        </p:nvCxnSpPr>
        <p:spPr>
          <a:xfrm>
            <a:off x="4416800" y="3003214"/>
            <a:ext cx="25408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98BFF46-37D4-8A46-B96E-C5CF56122E9D}"/>
              </a:ext>
            </a:extLst>
          </p:cNvPr>
          <p:cNvCxnSpPr>
            <a:cxnSpLocks/>
            <a:stCxn id="27" idx="4"/>
          </p:cNvCxnSpPr>
          <p:nvPr/>
        </p:nvCxnSpPr>
        <p:spPr>
          <a:xfrm>
            <a:off x="4355925" y="3057214"/>
            <a:ext cx="0" cy="5957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1E38CA0-08AA-D94A-B083-F849113508E8}"/>
              </a:ext>
            </a:extLst>
          </p:cNvPr>
          <p:cNvCxnSpPr>
            <a:cxnSpLocks/>
          </p:cNvCxnSpPr>
          <p:nvPr/>
        </p:nvCxnSpPr>
        <p:spPr>
          <a:xfrm>
            <a:off x="1004356" y="3657333"/>
            <a:ext cx="6674084" cy="58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7CFECE1-2C3A-C247-8B4D-62B6487B6BF7}"/>
              </a:ext>
            </a:extLst>
          </p:cNvPr>
          <p:cNvCxnSpPr>
            <a:cxnSpLocks/>
          </p:cNvCxnSpPr>
          <p:nvPr/>
        </p:nvCxnSpPr>
        <p:spPr>
          <a:xfrm>
            <a:off x="6988120" y="3003214"/>
            <a:ext cx="567712" cy="0"/>
          </a:xfrm>
          <a:prstGeom prst="line">
            <a:avLst/>
          </a:prstGeom>
          <a:ln>
            <a:solidFill>
              <a:schemeClr val="bg1"/>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8A64EDC-3E24-824A-B914-DE1F4BFDD781}"/>
              </a:ext>
            </a:extLst>
          </p:cNvPr>
          <p:cNvCxnSpPr>
            <a:cxnSpLocks/>
          </p:cNvCxnSpPr>
          <p:nvPr/>
        </p:nvCxnSpPr>
        <p:spPr>
          <a:xfrm>
            <a:off x="1004356" y="3652983"/>
            <a:ext cx="0" cy="221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76F0342-A4D7-E14E-9498-44C13DEC4E46}"/>
              </a:ext>
            </a:extLst>
          </p:cNvPr>
          <p:cNvCxnSpPr>
            <a:cxnSpLocks/>
          </p:cNvCxnSpPr>
          <p:nvPr/>
        </p:nvCxnSpPr>
        <p:spPr>
          <a:xfrm flipH="1">
            <a:off x="6023372" y="3652983"/>
            <a:ext cx="2944" cy="221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0AEBE50-690F-D548-BCE5-27BF0787228A}"/>
              </a:ext>
            </a:extLst>
          </p:cNvPr>
          <p:cNvCxnSpPr>
            <a:cxnSpLocks/>
          </p:cNvCxnSpPr>
          <p:nvPr/>
        </p:nvCxnSpPr>
        <p:spPr>
          <a:xfrm>
            <a:off x="4350409" y="3652983"/>
            <a:ext cx="0" cy="221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46C7308-D457-5643-8016-7C9AEE56FD2F}"/>
              </a:ext>
            </a:extLst>
          </p:cNvPr>
          <p:cNvCxnSpPr>
            <a:cxnSpLocks/>
          </p:cNvCxnSpPr>
          <p:nvPr/>
        </p:nvCxnSpPr>
        <p:spPr>
          <a:xfrm>
            <a:off x="2677447" y="3663205"/>
            <a:ext cx="0" cy="2115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26FEAB3-D233-8148-88C0-AF2E8A706696}"/>
              </a:ext>
            </a:extLst>
          </p:cNvPr>
          <p:cNvSpPr txBox="1"/>
          <p:nvPr/>
        </p:nvSpPr>
        <p:spPr>
          <a:xfrm>
            <a:off x="1853138" y="4777430"/>
            <a:ext cx="1635501" cy="1023357"/>
          </a:xfrm>
          <a:prstGeom prst="rect">
            <a:avLst/>
          </a:prstGeom>
          <a:noFill/>
        </p:spPr>
        <p:txBody>
          <a:bodyPr wrap="square" rtlCol="0">
            <a:spAutoFit/>
          </a:bodyPr>
          <a:lstStyle/>
          <a:p>
            <a:pPr algn="ctr">
              <a:spcAft>
                <a:spcPts val="300"/>
              </a:spcAft>
            </a:pPr>
            <a:r>
              <a:rPr lang="en-GB" sz="1600" b="1" dirty="0">
                <a:solidFill>
                  <a:schemeClr val="bg1"/>
                </a:solidFill>
                <a:cs typeface="Futura Medium" panose="020B0602020204020303" pitchFamily="34" charset="-79"/>
              </a:rPr>
              <a:t>Compliance</a:t>
            </a:r>
            <a:r>
              <a:rPr lang="en-GB" sz="1400" dirty="0">
                <a:solidFill>
                  <a:schemeClr val="bg1"/>
                </a:solidFill>
              </a:rPr>
              <a:t> </a:t>
            </a:r>
          </a:p>
          <a:p>
            <a:pPr algn="ctr">
              <a:spcAft>
                <a:spcPts val="300"/>
              </a:spcAft>
            </a:pPr>
            <a:r>
              <a:rPr lang="en-GB" sz="1400" dirty="0">
                <a:solidFill>
                  <a:schemeClr val="bg1"/>
                </a:solidFill>
              </a:rPr>
              <a:t>The financial crisis undermined trust</a:t>
            </a:r>
          </a:p>
        </p:txBody>
      </p:sp>
      <p:sp>
        <p:nvSpPr>
          <p:cNvPr id="51" name="TextBox 50">
            <a:extLst>
              <a:ext uri="{FF2B5EF4-FFF2-40B4-BE49-F238E27FC236}">
                <a16:creationId xmlns:a16="http://schemas.microsoft.com/office/drawing/2014/main" id="{8AB5800C-22F9-CA4C-98DE-480012817905}"/>
              </a:ext>
            </a:extLst>
          </p:cNvPr>
          <p:cNvSpPr txBox="1"/>
          <p:nvPr/>
        </p:nvSpPr>
        <p:spPr>
          <a:xfrm>
            <a:off x="3776625" y="4777430"/>
            <a:ext cx="1272265" cy="1023357"/>
          </a:xfrm>
          <a:prstGeom prst="rect">
            <a:avLst/>
          </a:prstGeom>
          <a:noFill/>
        </p:spPr>
        <p:txBody>
          <a:bodyPr wrap="square" rtlCol="0">
            <a:spAutoFit/>
          </a:bodyPr>
          <a:lstStyle/>
          <a:p>
            <a:pPr algn="ctr">
              <a:spcAft>
                <a:spcPts val="300"/>
              </a:spcAft>
            </a:pPr>
            <a:r>
              <a:rPr lang="en-GB" sz="1600" b="1" dirty="0">
                <a:solidFill>
                  <a:schemeClr val="bg1"/>
                </a:solidFill>
                <a:cs typeface="Futura Medium" panose="020B0602020204020303" pitchFamily="34" charset="-79"/>
              </a:rPr>
              <a:t>Innovation</a:t>
            </a:r>
          </a:p>
          <a:p>
            <a:pPr algn="ctr">
              <a:spcAft>
                <a:spcPts val="300"/>
              </a:spcAft>
            </a:pPr>
            <a:r>
              <a:rPr lang="en-GB" sz="1400" dirty="0">
                <a:solidFill>
                  <a:schemeClr val="bg1"/>
                </a:solidFill>
              </a:rPr>
              <a:t> Adapting to the new normal</a:t>
            </a:r>
          </a:p>
        </p:txBody>
      </p:sp>
      <p:sp>
        <p:nvSpPr>
          <p:cNvPr id="58" name="TextBox 57">
            <a:extLst>
              <a:ext uri="{FF2B5EF4-FFF2-40B4-BE49-F238E27FC236}">
                <a16:creationId xmlns:a16="http://schemas.microsoft.com/office/drawing/2014/main" id="{9773C595-679A-EC47-8B64-D5E537837C5C}"/>
              </a:ext>
            </a:extLst>
          </p:cNvPr>
          <p:cNvSpPr txBox="1"/>
          <p:nvPr/>
        </p:nvSpPr>
        <p:spPr>
          <a:xfrm>
            <a:off x="3776625" y="2569051"/>
            <a:ext cx="1158599" cy="307777"/>
          </a:xfrm>
          <a:prstGeom prst="rect">
            <a:avLst/>
          </a:prstGeom>
          <a:noFill/>
        </p:spPr>
        <p:txBody>
          <a:bodyPr wrap="square" rtlCol="0">
            <a:spAutoFit/>
          </a:bodyPr>
          <a:lstStyle/>
          <a:p>
            <a:pPr algn="ctr">
              <a:spcAft>
                <a:spcPts val="300"/>
              </a:spcAft>
            </a:pPr>
            <a:r>
              <a:rPr lang="en-GB" sz="1400">
                <a:solidFill>
                  <a:schemeClr val="bg1"/>
                </a:solidFill>
                <a:cs typeface="Futura Medium" panose="020B0602020204020303" pitchFamily="34" charset="-79"/>
              </a:rPr>
              <a:t>Needs</a:t>
            </a:r>
          </a:p>
        </p:txBody>
      </p:sp>
      <p:sp>
        <p:nvSpPr>
          <p:cNvPr id="59" name="TextBox 58">
            <a:extLst>
              <a:ext uri="{FF2B5EF4-FFF2-40B4-BE49-F238E27FC236}">
                <a16:creationId xmlns:a16="http://schemas.microsoft.com/office/drawing/2014/main" id="{9F65D92C-C319-E947-805C-D7275B5DD87C}"/>
              </a:ext>
            </a:extLst>
          </p:cNvPr>
          <p:cNvSpPr txBox="1"/>
          <p:nvPr/>
        </p:nvSpPr>
        <p:spPr>
          <a:xfrm>
            <a:off x="6841959" y="2569051"/>
            <a:ext cx="1443535" cy="307777"/>
          </a:xfrm>
          <a:prstGeom prst="rect">
            <a:avLst/>
          </a:prstGeom>
          <a:noFill/>
        </p:spPr>
        <p:txBody>
          <a:bodyPr wrap="square" rtlCol="0">
            <a:spAutoFit/>
          </a:bodyPr>
          <a:lstStyle/>
          <a:p>
            <a:pPr algn="ctr">
              <a:spcAft>
                <a:spcPts val="300"/>
              </a:spcAft>
            </a:pPr>
            <a:r>
              <a:rPr lang="en-GB" sz="1400">
                <a:solidFill>
                  <a:schemeClr val="bg1"/>
                </a:solidFill>
                <a:cs typeface="Futura Medium" panose="020B0602020204020303" pitchFamily="34" charset="-79"/>
              </a:rPr>
              <a:t>Future state</a:t>
            </a:r>
          </a:p>
        </p:txBody>
      </p:sp>
      <p:sp>
        <p:nvSpPr>
          <p:cNvPr id="25" name="Rectangle 24">
            <a:extLst>
              <a:ext uri="{FF2B5EF4-FFF2-40B4-BE49-F238E27FC236}">
                <a16:creationId xmlns:a16="http://schemas.microsoft.com/office/drawing/2014/main" id="{0C8A8535-1254-5549-B65D-5174F69D0A4E}"/>
              </a:ext>
            </a:extLst>
          </p:cNvPr>
          <p:cNvSpPr/>
          <p:nvPr/>
        </p:nvSpPr>
        <p:spPr>
          <a:xfrm>
            <a:off x="403726" y="1258115"/>
            <a:ext cx="6298709" cy="803618"/>
          </a:xfrm>
          <a:prstGeom prst="rect">
            <a:avLst/>
          </a:prstGeom>
        </p:spPr>
        <p:txBody>
          <a:bodyPr wrap="square">
            <a:spAutoFit/>
          </a:bodyPr>
          <a:lstStyle/>
          <a:p>
            <a:pPr>
              <a:lnSpc>
                <a:spcPts val="1880"/>
              </a:lnSpc>
            </a:pPr>
            <a:r>
              <a:rPr lang="en-GB" sz="1400" dirty="0">
                <a:solidFill>
                  <a:schemeClr val="bg1">
                    <a:alpha val="80000"/>
                  </a:schemeClr>
                </a:solidFill>
              </a:rPr>
              <a:t>Global megatrends and market pressures are influencing your organisations journey, to participate in the evolving digital financial ecosystem, creating five challenges.</a:t>
            </a:r>
          </a:p>
        </p:txBody>
      </p:sp>
      <p:pic>
        <p:nvPicPr>
          <p:cNvPr id="50" name="Picture 49">
            <a:extLst>
              <a:ext uri="{FF2B5EF4-FFF2-40B4-BE49-F238E27FC236}">
                <a16:creationId xmlns:a16="http://schemas.microsoft.com/office/drawing/2014/main" id="{1EFF6354-506C-6E46-9C40-E2B4B6F22FE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461720" y="4165192"/>
            <a:ext cx="418338" cy="500634"/>
          </a:xfrm>
          <a:prstGeom prst="rect">
            <a:avLst/>
          </a:prstGeom>
        </p:spPr>
      </p:pic>
      <p:pic>
        <p:nvPicPr>
          <p:cNvPr id="53" name="Picture 52">
            <a:extLst>
              <a:ext uri="{FF2B5EF4-FFF2-40B4-BE49-F238E27FC236}">
                <a16:creationId xmlns:a16="http://schemas.microsoft.com/office/drawing/2014/main" id="{A2C0AC47-F67E-FB49-9257-F9D172C2F89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210081" y="4117186"/>
            <a:ext cx="318897" cy="596646"/>
          </a:xfrm>
          <a:prstGeom prst="rect">
            <a:avLst/>
          </a:prstGeom>
        </p:spPr>
      </p:pic>
      <p:cxnSp>
        <p:nvCxnSpPr>
          <p:cNvPr id="31" name="Straight Connector 30">
            <a:extLst>
              <a:ext uri="{FF2B5EF4-FFF2-40B4-BE49-F238E27FC236}">
                <a16:creationId xmlns:a16="http://schemas.microsoft.com/office/drawing/2014/main" id="{ABFE27D9-8FDE-49D5-8E8E-FA424955E64F}"/>
              </a:ext>
            </a:extLst>
          </p:cNvPr>
          <p:cNvCxnSpPr>
            <a:cxnSpLocks/>
          </p:cNvCxnSpPr>
          <p:nvPr/>
        </p:nvCxnSpPr>
        <p:spPr>
          <a:xfrm flipH="1">
            <a:off x="7678440" y="3652983"/>
            <a:ext cx="2944" cy="221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C4DDDE3-8842-4144-AD03-0D5288FCC1E7}"/>
              </a:ext>
            </a:extLst>
          </p:cNvPr>
          <p:cNvSpPr txBox="1"/>
          <p:nvPr/>
        </p:nvSpPr>
        <p:spPr>
          <a:xfrm>
            <a:off x="6797207" y="4763857"/>
            <a:ext cx="1776129" cy="807913"/>
          </a:xfrm>
          <a:prstGeom prst="rect">
            <a:avLst/>
          </a:prstGeom>
          <a:noFill/>
        </p:spPr>
        <p:txBody>
          <a:bodyPr wrap="square" rtlCol="0">
            <a:spAutoFit/>
          </a:bodyPr>
          <a:lstStyle/>
          <a:p>
            <a:pPr algn="ctr">
              <a:spcAft>
                <a:spcPts val="300"/>
              </a:spcAft>
            </a:pPr>
            <a:r>
              <a:rPr lang="en-GB" sz="1600" b="1" dirty="0">
                <a:solidFill>
                  <a:schemeClr val="bg1"/>
                </a:solidFill>
                <a:cs typeface="Futura Medium" panose="020B0602020204020303" pitchFamily="34" charset="-79"/>
              </a:rPr>
              <a:t>Profitability</a:t>
            </a:r>
          </a:p>
          <a:p>
            <a:pPr algn="ctr">
              <a:spcAft>
                <a:spcPts val="300"/>
              </a:spcAft>
            </a:pPr>
            <a:r>
              <a:rPr lang="en-GB" sz="1400" dirty="0">
                <a:solidFill>
                  <a:schemeClr val="bg1"/>
                </a:solidFill>
              </a:rPr>
              <a:t>Increasing return on capital</a:t>
            </a:r>
          </a:p>
        </p:txBody>
      </p:sp>
      <p:sp>
        <p:nvSpPr>
          <p:cNvPr id="2" name="TextBox 1">
            <a:extLst>
              <a:ext uri="{FF2B5EF4-FFF2-40B4-BE49-F238E27FC236}">
                <a16:creationId xmlns:a16="http://schemas.microsoft.com/office/drawing/2014/main" id="{CF1518D8-8CE8-4736-908A-B03E6088339B}"/>
              </a:ext>
            </a:extLst>
          </p:cNvPr>
          <p:cNvSpPr txBox="1"/>
          <p:nvPr/>
        </p:nvSpPr>
        <p:spPr>
          <a:xfrm>
            <a:off x="5423737" y="4783315"/>
            <a:ext cx="1272265" cy="807913"/>
          </a:xfrm>
          <a:prstGeom prst="rect">
            <a:avLst/>
          </a:prstGeom>
          <a:noFill/>
        </p:spPr>
        <p:txBody>
          <a:bodyPr wrap="square" rtlCol="0">
            <a:spAutoFit/>
          </a:bodyPr>
          <a:lstStyle/>
          <a:p>
            <a:pPr algn="ctr">
              <a:spcAft>
                <a:spcPts val="300"/>
              </a:spcAft>
            </a:pPr>
            <a:r>
              <a:rPr lang="en-GB" sz="1600" b="1" dirty="0">
                <a:solidFill>
                  <a:schemeClr val="bg1"/>
                </a:solidFill>
                <a:cs typeface="Futura Medium" panose="020B0602020204020303" pitchFamily="34" charset="-79"/>
              </a:rPr>
              <a:t>Efficiency</a:t>
            </a:r>
          </a:p>
          <a:p>
            <a:pPr algn="ctr">
              <a:spcAft>
                <a:spcPts val="300"/>
              </a:spcAft>
            </a:pPr>
            <a:r>
              <a:rPr lang="en-GB" sz="1400" dirty="0">
                <a:solidFill>
                  <a:schemeClr val="bg1"/>
                </a:solidFill>
              </a:rPr>
              <a:t> Resilient and frictionless</a:t>
            </a:r>
          </a:p>
        </p:txBody>
      </p:sp>
      <p:grpSp>
        <p:nvGrpSpPr>
          <p:cNvPr id="67" name="Graphic 24" descr="Gears">
            <a:extLst>
              <a:ext uri="{FF2B5EF4-FFF2-40B4-BE49-F238E27FC236}">
                <a16:creationId xmlns:a16="http://schemas.microsoft.com/office/drawing/2014/main" id="{BCC14614-5387-41E4-AE65-4CC124F06C96}"/>
              </a:ext>
            </a:extLst>
          </p:cNvPr>
          <p:cNvGrpSpPr>
            <a:grpSpLocks noChangeAspect="1"/>
          </p:cNvGrpSpPr>
          <p:nvPr/>
        </p:nvGrpSpPr>
        <p:grpSpPr>
          <a:xfrm>
            <a:off x="5779857" y="4186535"/>
            <a:ext cx="446235" cy="540000"/>
            <a:chOff x="7334439" y="1545734"/>
            <a:chExt cx="391199" cy="473400"/>
          </a:xfrm>
          <a:solidFill>
            <a:srgbClr val="FFFFFF"/>
          </a:solidFill>
        </p:grpSpPr>
        <p:sp>
          <p:nvSpPr>
            <p:cNvPr id="68" name="Freeform: Shape 67">
              <a:extLst>
                <a:ext uri="{FF2B5EF4-FFF2-40B4-BE49-F238E27FC236}">
                  <a16:creationId xmlns:a16="http://schemas.microsoft.com/office/drawing/2014/main" id="{1B0B71B5-65EE-47CA-BBF0-640F288B721D}"/>
                </a:ext>
              </a:extLst>
            </p:cNvPr>
            <p:cNvSpPr/>
            <p:nvPr/>
          </p:nvSpPr>
          <p:spPr>
            <a:xfrm>
              <a:off x="7470040" y="1545734"/>
              <a:ext cx="255599" cy="255000"/>
            </a:xfrm>
            <a:custGeom>
              <a:avLst/>
              <a:gdLst>
                <a:gd name="connsiteX0" fmla="*/ 127800 w 255599"/>
                <a:gd name="connsiteY0" fmla="*/ 172800 h 255000"/>
                <a:gd name="connsiteX1" fmla="*/ 82800 w 255599"/>
                <a:gd name="connsiteY1" fmla="*/ 127800 h 255000"/>
                <a:gd name="connsiteX2" fmla="*/ 127800 w 255599"/>
                <a:gd name="connsiteY2" fmla="*/ 82800 h 255000"/>
                <a:gd name="connsiteX3" fmla="*/ 172800 w 255599"/>
                <a:gd name="connsiteY3" fmla="*/ 127800 h 255000"/>
                <a:gd name="connsiteX4" fmla="*/ 127800 w 255599"/>
                <a:gd name="connsiteY4" fmla="*/ 172800 h 255000"/>
                <a:gd name="connsiteX5" fmla="*/ 229200 w 255599"/>
                <a:gd name="connsiteY5" fmla="*/ 99600 h 255000"/>
                <a:gd name="connsiteX6" fmla="*/ 219600 w 255599"/>
                <a:gd name="connsiteY6" fmla="*/ 76200 h 255000"/>
                <a:gd name="connsiteX7" fmla="*/ 229200 w 255599"/>
                <a:gd name="connsiteY7" fmla="*/ 48000 h 255000"/>
                <a:gd name="connsiteX8" fmla="*/ 207600 w 255599"/>
                <a:gd name="connsiteY8" fmla="*/ 26400 h 255000"/>
                <a:gd name="connsiteX9" fmla="*/ 179400 w 255599"/>
                <a:gd name="connsiteY9" fmla="*/ 36000 h 255000"/>
                <a:gd name="connsiteX10" fmla="*/ 156000 w 255599"/>
                <a:gd name="connsiteY10" fmla="*/ 26400 h 255000"/>
                <a:gd name="connsiteX11" fmla="*/ 142800 w 255599"/>
                <a:gd name="connsiteY11" fmla="*/ 0 h 255000"/>
                <a:gd name="connsiteX12" fmla="*/ 112800 w 255599"/>
                <a:gd name="connsiteY12" fmla="*/ 0 h 255000"/>
                <a:gd name="connsiteX13" fmla="*/ 99600 w 255599"/>
                <a:gd name="connsiteY13" fmla="*/ 26400 h 255000"/>
                <a:gd name="connsiteX14" fmla="*/ 76200 w 255599"/>
                <a:gd name="connsiteY14" fmla="*/ 36000 h 255000"/>
                <a:gd name="connsiteX15" fmla="*/ 48000 w 255599"/>
                <a:gd name="connsiteY15" fmla="*/ 26400 h 255000"/>
                <a:gd name="connsiteX16" fmla="*/ 26400 w 255599"/>
                <a:gd name="connsiteY16" fmla="*/ 48000 h 255000"/>
                <a:gd name="connsiteX17" fmla="*/ 36000 w 255599"/>
                <a:gd name="connsiteY17" fmla="*/ 76200 h 255000"/>
                <a:gd name="connsiteX18" fmla="*/ 26400 w 255599"/>
                <a:gd name="connsiteY18" fmla="*/ 99600 h 255000"/>
                <a:gd name="connsiteX19" fmla="*/ 0 w 255599"/>
                <a:gd name="connsiteY19" fmla="*/ 112800 h 255000"/>
                <a:gd name="connsiteX20" fmla="*/ 0 w 255599"/>
                <a:gd name="connsiteY20" fmla="*/ 142800 h 255000"/>
                <a:gd name="connsiteX21" fmla="*/ 26400 w 255599"/>
                <a:gd name="connsiteY21" fmla="*/ 156000 h 255000"/>
                <a:gd name="connsiteX22" fmla="*/ 36000 w 255599"/>
                <a:gd name="connsiteY22" fmla="*/ 179400 h 255000"/>
                <a:gd name="connsiteX23" fmla="*/ 26400 w 255599"/>
                <a:gd name="connsiteY23" fmla="*/ 207600 h 255000"/>
                <a:gd name="connsiteX24" fmla="*/ 47400 w 255599"/>
                <a:gd name="connsiteY24" fmla="*/ 228600 h 255000"/>
                <a:gd name="connsiteX25" fmla="*/ 75600 w 255599"/>
                <a:gd name="connsiteY25" fmla="*/ 219000 h 255000"/>
                <a:gd name="connsiteX26" fmla="*/ 99000 w 255599"/>
                <a:gd name="connsiteY26" fmla="*/ 228600 h 255000"/>
                <a:gd name="connsiteX27" fmla="*/ 112200 w 255599"/>
                <a:gd name="connsiteY27" fmla="*/ 255000 h 255000"/>
                <a:gd name="connsiteX28" fmla="*/ 142200 w 255599"/>
                <a:gd name="connsiteY28" fmla="*/ 255000 h 255000"/>
                <a:gd name="connsiteX29" fmla="*/ 155400 w 255599"/>
                <a:gd name="connsiteY29" fmla="*/ 228600 h 255000"/>
                <a:gd name="connsiteX30" fmla="*/ 178800 w 255599"/>
                <a:gd name="connsiteY30" fmla="*/ 219000 h 255000"/>
                <a:gd name="connsiteX31" fmla="*/ 207000 w 255599"/>
                <a:gd name="connsiteY31" fmla="*/ 228600 h 255000"/>
                <a:gd name="connsiteX32" fmla="*/ 228600 w 255599"/>
                <a:gd name="connsiteY32" fmla="*/ 207600 h 255000"/>
                <a:gd name="connsiteX33" fmla="*/ 219000 w 255599"/>
                <a:gd name="connsiteY33" fmla="*/ 179400 h 255000"/>
                <a:gd name="connsiteX34" fmla="*/ 229200 w 255599"/>
                <a:gd name="connsiteY34" fmla="*/ 156000 h 255000"/>
                <a:gd name="connsiteX35" fmla="*/ 255600 w 255599"/>
                <a:gd name="connsiteY35" fmla="*/ 142800 h 255000"/>
                <a:gd name="connsiteX36" fmla="*/ 255600 w 255599"/>
                <a:gd name="connsiteY36" fmla="*/ 112800 h 255000"/>
                <a:gd name="connsiteX37" fmla="*/ 229200 w 255599"/>
                <a:gd name="connsiteY37" fmla="*/ 99600 h 25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5599" h="255000">
                  <a:moveTo>
                    <a:pt x="127800" y="172800"/>
                  </a:moveTo>
                  <a:cubicBezTo>
                    <a:pt x="102600" y="172800"/>
                    <a:pt x="82800" y="152400"/>
                    <a:pt x="82800" y="127800"/>
                  </a:cubicBezTo>
                  <a:cubicBezTo>
                    <a:pt x="82800" y="103200"/>
                    <a:pt x="103200" y="82800"/>
                    <a:pt x="127800" y="82800"/>
                  </a:cubicBezTo>
                  <a:cubicBezTo>
                    <a:pt x="153000" y="82800"/>
                    <a:pt x="172800" y="103200"/>
                    <a:pt x="172800" y="127800"/>
                  </a:cubicBezTo>
                  <a:cubicBezTo>
                    <a:pt x="172800" y="152400"/>
                    <a:pt x="152400" y="172800"/>
                    <a:pt x="127800" y="172800"/>
                  </a:cubicBezTo>
                  <a:close/>
                  <a:moveTo>
                    <a:pt x="229200" y="99600"/>
                  </a:moveTo>
                  <a:cubicBezTo>
                    <a:pt x="226800" y="91200"/>
                    <a:pt x="223800" y="83400"/>
                    <a:pt x="219600" y="76200"/>
                  </a:cubicBezTo>
                  <a:lnTo>
                    <a:pt x="229200" y="48000"/>
                  </a:lnTo>
                  <a:lnTo>
                    <a:pt x="207600" y="26400"/>
                  </a:lnTo>
                  <a:lnTo>
                    <a:pt x="179400" y="36000"/>
                  </a:lnTo>
                  <a:cubicBezTo>
                    <a:pt x="172200" y="31800"/>
                    <a:pt x="164400" y="28800"/>
                    <a:pt x="156000" y="26400"/>
                  </a:cubicBezTo>
                  <a:lnTo>
                    <a:pt x="142800" y="0"/>
                  </a:lnTo>
                  <a:lnTo>
                    <a:pt x="112800" y="0"/>
                  </a:lnTo>
                  <a:lnTo>
                    <a:pt x="99600" y="26400"/>
                  </a:lnTo>
                  <a:cubicBezTo>
                    <a:pt x="91200" y="28800"/>
                    <a:pt x="83400" y="31800"/>
                    <a:pt x="76200" y="36000"/>
                  </a:cubicBezTo>
                  <a:lnTo>
                    <a:pt x="48000" y="26400"/>
                  </a:lnTo>
                  <a:lnTo>
                    <a:pt x="26400" y="48000"/>
                  </a:lnTo>
                  <a:lnTo>
                    <a:pt x="36000" y="76200"/>
                  </a:lnTo>
                  <a:cubicBezTo>
                    <a:pt x="31800" y="83400"/>
                    <a:pt x="28800" y="91200"/>
                    <a:pt x="26400" y="99600"/>
                  </a:cubicBezTo>
                  <a:lnTo>
                    <a:pt x="0" y="112800"/>
                  </a:lnTo>
                  <a:lnTo>
                    <a:pt x="0" y="142800"/>
                  </a:lnTo>
                  <a:lnTo>
                    <a:pt x="26400" y="156000"/>
                  </a:lnTo>
                  <a:cubicBezTo>
                    <a:pt x="28800" y="164400"/>
                    <a:pt x="31800" y="172200"/>
                    <a:pt x="36000" y="179400"/>
                  </a:cubicBezTo>
                  <a:lnTo>
                    <a:pt x="26400" y="207600"/>
                  </a:lnTo>
                  <a:lnTo>
                    <a:pt x="47400" y="228600"/>
                  </a:lnTo>
                  <a:lnTo>
                    <a:pt x="75600" y="219000"/>
                  </a:lnTo>
                  <a:cubicBezTo>
                    <a:pt x="82800" y="223200"/>
                    <a:pt x="90600" y="226200"/>
                    <a:pt x="99000" y="228600"/>
                  </a:cubicBezTo>
                  <a:lnTo>
                    <a:pt x="112200" y="255000"/>
                  </a:lnTo>
                  <a:lnTo>
                    <a:pt x="142200" y="255000"/>
                  </a:lnTo>
                  <a:lnTo>
                    <a:pt x="155400" y="228600"/>
                  </a:lnTo>
                  <a:cubicBezTo>
                    <a:pt x="163800" y="226200"/>
                    <a:pt x="171600" y="223200"/>
                    <a:pt x="178800" y="219000"/>
                  </a:cubicBezTo>
                  <a:lnTo>
                    <a:pt x="207000" y="228600"/>
                  </a:lnTo>
                  <a:lnTo>
                    <a:pt x="228600" y="207600"/>
                  </a:lnTo>
                  <a:lnTo>
                    <a:pt x="219000" y="179400"/>
                  </a:lnTo>
                  <a:cubicBezTo>
                    <a:pt x="223200" y="172200"/>
                    <a:pt x="226800" y="163800"/>
                    <a:pt x="229200" y="156000"/>
                  </a:cubicBezTo>
                  <a:lnTo>
                    <a:pt x="255600" y="142800"/>
                  </a:lnTo>
                  <a:lnTo>
                    <a:pt x="255600" y="112800"/>
                  </a:lnTo>
                  <a:lnTo>
                    <a:pt x="229200" y="99600"/>
                  </a:lnTo>
                  <a:close/>
                </a:path>
              </a:pathLst>
            </a:custGeom>
            <a:solidFill>
              <a:srgbClr val="BECF4C"/>
            </a:solidFill>
            <a:ln w="5953"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12162BFB-ADF8-467D-B1A8-82D131899EDD}"/>
                </a:ext>
              </a:extLst>
            </p:cNvPr>
            <p:cNvSpPr/>
            <p:nvPr/>
          </p:nvSpPr>
          <p:spPr>
            <a:xfrm>
              <a:off x="7334439" y="1764134"/>
              <a:ext cx="255600" cy="255000"/>
            </a:xfrm>
            <a:custGeom>
              <a:avLst/>
              <a:gdLst>
                <a:gd name="connsiteX0" fmla="*/ 127800 w 255600"/>
                <a:gd name="connsiteY0" fmla="*/ 172800 h 255000"/>
                <a:gd name="connsiteX1" fmla="*/ 82800 w 255600"/>
                <a:gd name="connsiteY1" fmla="*/ 127800 h 255000"/>
                <a:gd name="connsiteX2" fmla="*/ 127800 w 255600"/>
                <a:gd name="connsiteY2" fmla="*/ 82800 h 255000"/>
                <a:gd name="connsiteX3" fmla="*/ 172800 w 255600"/>
                <a:gd name="connsiteY3" fmla="*/ 127800 h 255000"/>
                <a:gd name="connsiteX4" fmla="*/ 127800 w 255600"/>
                <a:gd name="connsiteY4" fmla="*/ 172800 h 255000"/>
                <a:gd name="connsiteX5" fmla="*/ 127800 w 255600"/>
                <a:gd name="connsiteY5" fmla="*/ 172800 h 255000"/>
                <a:gd name="connsiteX6" fmla="*/ 219600 w 255600"/>
                <a:gd name="connsiteY6" fmla="*/ 76200 h 255000"/>
                <a:gd name="connsiteX7" fmla="*/ 229200 w 255600"/>
                <a:gd name="connsiteY7" fmla="*/ 48000 h 255000"/>
                <a:gd name="connsiteX8" fmla="*/ 207600 w 255600"/>
                <a:gd name="connsiteY8" fmla="*/ 26400 h 255000"/>
                <a:gd name="connsiteX9" fmla="*/ 179400 w 255600"/>
                <a:gd name="connsiteY9" fmla="*/ 36000 h 255000"/>
                <a:gd name="connsiteX10" fmla="*/ 156000 w 255600"/>
                <a:gd name="connsiteY10" fmla="*/ 26400 h 255000"/>
                <a:gd name="connsiteX11" fmla="*/ 142800 w 255600"/>
                <a:gd name="connsiteY11" fmla="*/ 0 h 255000"/>
                <a:gd name="connsiteX12" fmla="*/ 112800 w 255600"/>
                <a:gd name="connsiteY12" fmla="*/ 0 h 255000"/>
                <a:gd name="connsiteX13" fmla="*/ 99600 w 255600"/>
                <a:gd name="connsiteY13" fmla="*/ 26400 h 255000"/>
                <a:gd name="connsiteX14" fmla="*/ 76200 w 255600"/>
                <a:gd name="connsiteY14" fmla="*/ 36000 h 255000"/>
                <a:gd name="connsiteX15" fmla="*/ 48000 w 255600"/>
                <a:gd name="connsiteY15" fmla="*/ 26400 h 255000"/>
                <a:gd name="connsiteX16" fmla="*/ 27000 w 255600"/>
                <a:gd name="connsiteY16" fmla="*/ 47400 h 255000"/>
                <a:gd name="connsiteX17" fmla="*/ 36000 w 255600"/>
                <a:gd name="connsiteY17" fmla="*/ 75600 h 255000"/>
                <a:gd name="connsiteX18" fmla="*/ 26400 w 255600"/>
                <a:gd name="connsiteY18" fmla="*/ 99000 h 255000"/>
                <a:gd name="connsiteX19" fmla="*/ 0 w 255600"/>
                <a:gd name="connsiteY19" fmla="*/ 112200 h 255000"/>
                <a:gd name="connsiteX20" fmla="*/ 0 w 255600"/>
                <a:gd name="connsiteY20" fmla="*/ 142200 h 255000"/>
                <a:gd name="connsiteX21" fmla="*/ 26400 w 255600"/>
                <a:gd name="connsiteY21" fmla="*/ 155400 h 255000"/>
                <a:gd name="connsiteX22" fmla="*/ 36000 w 255600"/>
                <a:gd name="connsiteY22" fmla="*/ 178800 h 255000"/>
                <a:gd name="connsiteX23" fmla="*/ 27000 w 255600"/>
                <a:gd name="connsiteY23" fmla="*/ 207000 h 255000"/>
                <a:gd name="connsiteX24" fmla="*/ 48000 w 255600"/>
                <a:gd name="connsiteY24" fmla="*/ 228000 h 255000"/>
                <a:gd name="connsiteX25" fmla="*/ 76200 w 255600"/>
                <a:gd name="connsiteY25" fmla="*/ 219000 h 255000"/>
                <a:gd name="connsiteX26" fmla="*/ 99600 w 255600"/>
                <a:gd name="connsiteY26" fmla="*/ 228600 h 255000"/>
                <a:gd name="connsiteX27" fmla="*/ 112800 w 255600"/>
                <a:gd name="connsiteY27" fmla="*/ 255000 h 255000"/>
                <a:gd name="connsiteX28" fmla="*/ 142800 w 255600"/>
                <a:gd name="connsiteY28" fmla="*/ 255000 h 255000"/>
                <a:gd name="connsiteX29" fmla="*/ 156000 w 255600"/>
                <a:gd name="connsiteY29" fmla="*/ 228600 h 255000"/>
                <a:gd name="connsiteX30" fmla="*/ 179400 w 255600"/>
                <a:gd name="connsiteY30" fmla="*/ 219000 h 255000"/>
                <a:gd name="connsiteX31" fmla="*/ 207600 w 255600"/>
                <a:gd name="connsiteY31" fmla="*/ 228600 h 255000"/>
                <a:gd name="connsiteX32" fmla="*/ 228600 w 255600"/>
                <a:gd name="connsiteY32" fmla="*/ 207000 h 255000"/>
                <a:gd name="connsiteX33" fmla="*/ 219600 w 255600"/>
                <a:gd name="connsiteY33" fmla="*/ 179400 h 255000"/>
                <a:gd name="connsiteX34" fmla="*/ 229200 w 255600"/>
                <a:gd name="connsiteY34" fmla="*/ 156000 h 255000"/>
                <a:gd name="connsiteX35" fmla="*/ 255600 w 255600"/>
                <a:gd name="connsiteY35" fmla="*/ 142800 h 255000"/>
                <a:gd name="connsiteX36" fmla="*/ 255600 w 255600"/>
                <a:gd name="connsiteY36" fmla="*/ 112800 h 255000"/>
                <a:gd name="connsiteX37" fmla="*/ 229200 w 255600"/>
                <a:gd name="connsiteY37" fmla="*/ 99600 h 255000"/>
                <a:gd name="connsiteX38" fmla="*/ 219600 w 255600"/>
                <a:gd name="connsiteY38" fmla="*/ 76200 h 25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5600" h="255000">
                  <a:moveTo>
                    <a:pt x="127800" y="172800"/>
                  </a:moveTo>
                  <a:cubicBezTo>
                    <a:pt x="102600" y="172800"/>
                    <a:pt x="82800" y="152400"/>
                    <a:pt x="82800" y="127800"/>
                  </a:cubicBezTo>
                  <a:cubicBezTo>
                    <a:pt x="82800" y="102600"/>
                    <a:pt x="103200" y="82800"/>
                    <a:pt x="127800" y="82800"/>
                  </a:cubicBezTo>
                  <a:cubicBezTo>
                    <a:pt x="153000" y="82800"/>
                    <a:pt x="172800" y="103200"/>
                    <a:pt x="172800" y="127800"/>
                  </a:cubicBezTo>
                  <a:cubicBezTo>
                    <a:pt x="172800" y="152400"/>
                    <a:pt x="153000" y="172800"/>
                    <a:pt x="127800" y="172800"/>
                  </a:cubicBezTo>
                  <a:lnTo>
                    <a:pt x="127800" y="172800"/>
                  </a:lnTo>
                  <a:close/>
                  <a:moveTo>
                    <a:pt x="219600" y="76200"/>
                  </a:moveTo>
                  <a:lnTo>
                    <a:pt x="229200" y="48000"/>
                  </a:lnTo>
                  <a:lnTo>
                    <a:pt x="207600" y="26400"/>
                  </a:lnTo>
                  <a:lnTo>
                    <a:pt x="179400" y="36000"/>
                  </a:lnTo>
                  <a:cubicBezTo>
                    <a:pt x="172200" y="31800"/>
                    <a:pt x="163800" y="28800"/>
                    <a:pt x="156000" y="26400"/>
                  </a:cubicBezTo>
                  <a:lnTo>
                    <a:pt x="142800" y="0"/>
                  </a:lnTo>
                  <a:lnTo>
                    <a:pt x="112800" y="0"/>
                  </a:lnTo>
                  <a:lnTo>
                    <a:pt x="99600" y="26400"/>
                  </a:lnTo>
                  <a:cubicBezTo>
                    <a:pt x="91200" y="28800"/>
                    <a:pt x="83400" y="31800"/>
                    <a:pt x="76200" y="36000"/>
                  </a:cubicBezTo>
                  <a:lnTo>
                    <a:pt x="48000" y="26400"/>
                  </a:lnTo>
                  <a:lnTo>
                    <a:pt x="27000" y="47400"/>
                  </a:lnTo>
                  <a:lnTo>
                    <a:pt x="36000" y="75600"/>
                  </a:lnTo>
                  <a:cubicBezTo>
                    <a:pt x="31800" y="82800"/>
                    <a:pt x="28800" y="91200"/>
                    <a:pt x="26400" y="99000"/>
                  </a:cubicBezTo>
                  <a:lnTo>
                    <a:pt x="0" y="112200"/>
                  </a:lnTo>
                  <a:lnTo>
                    <a:pt x="0" y="142200"/>
                  </a:lnTo>
                  <a:lnTo>
                    <a:pt x="26400" y="155400"/>
                  </a:lnTo>
                  <a:cubicBezTo>
                    <a:pt x="28800" y="163800"/>
                    <a:pt x="31800" y="171600"/>
                    <a:pt x="36000" y="178800"/>
                  </a:cubicBezTo>
                  <a:lnTo>
                    <a:pt x="27000" y="207000"/>
                  </a:lnTo>
                  <a:lnTo>
                    <a:pt x="48000" y="228000"/>
                  </a:lnTo>
                  <a:lnTo>
                    <a:pt x="76200" y="219000"/>
                  </a:lnTo>
                  <a:cubicBezTo>
                    <a:pt x="83400" y="223200"/>
                    <a:pt x="91200" y="226200"/>
                    <a:pt x="99600" y="228600"/>
                  </a:cubicBezTo>
                  <a:lnTo>
                    <a:pt x="112800" y="255000"/>
                  </a:lnTo>
                  <a:lnTo>
                    <a:pt x="142800" y="255000"/>
                  </a:lnTo>
                  <a:lnTo>
                    <a:pt x="156000" y="228600"/>
                  </a:lnTo>
                  <a:cubicBezTo>
                    <a:pt x="164400" y="226200"/>
                    <a:pt x="172200" y="223200"/>
                    <a:pt x="179400" y="219000"/>
                  </a:cubicBezTo>
                  <a:lnTo>
                    <a:pt x="207600" y="228600"/>
                  </a:lnTo>
                  <a:lnTo>
                    <a:pt x="228600" y="207000"/>
                  </a:lnTo>
                  <a:lnTo>
                    <a:pt x="219600" y="179400"/>
                  </a:lnTo>
                  <a:cubicBezTo>
                    <a:pt x="223800" y="172200"/>
                    <a:pt x="226800" y="164400"/>
                    <a:pt x="229200" y="156000"/>
                  </a:cubicBezTo>
                  <a:lnTo>
                    <a:pt x="255600" y="142800"/>
                  </a:lnTo>
                  <a:lnTo>
                    <a:pt x="255600" y="112800"/>
                  </a:lnTo>
                  <a:lnTo>
                    <a:pt x="229200" y="99600"/>
                  </a:lnTo>
                  <a:cubicBezTo>
                    <a:pt x="226800" y="91200"/>
                    <a:pt x="223800" y="83400"/>
                    <a:pt x="219600" y="76200"/>
                  </a:cubicBezTo>
                  <a:close/>
                </a:path>
              </a:pathLst>
            </a:custGeom>
            <a:solidFill>
              <a:srgbClr val="FFFFFF"/>
            </a:solidFill>
            <a:ln w="5953" cap="flat">
              <a:noFill/>
              <a:prstDash val="solid"/>
              <a:miter/>
            </a:ln>
          </p:spPr>
          <p:txBody>
            <a:bodyPr rtlCol="0" anchor="ctr"/>
            <a:lstStyle/>
            <a:p>
              <a:endParaRPr lang="en-GB"/>
            </a:p>
          </p:txBody>
        </p:sp>
      </p:grpSp>
      <p:grpSp>
        <p:nvGrpSpPr>
          <p:cNvPr id="70" name="Picture 17" descr="Exponential Graph">
            <a:extLst>
              <a:ext uri="{FF2B5EF4-FFF2-40B4-BE49-F238E27FC236}">
                <a16:creationId xmlns:a16="http://schemas.microsoft.com/office/drawing/2014/main" id="{C72F97CA-249C-4B85-9942-F6832148464E}"/>
              </a:ext>
            </a:extLst>
          </p:cNvPr>
          <p:cNvGrpSpPr/>
          <p:nvPr/>
        </p:nvGrpSpPr>
        <p:grpSpPr>
          <a:xfrm>
            <a:off x="7379271" y="4129660"/>
            <a:ext cx="612000" cy="612000"/>
            <a:chOff x="1542643" y="3105688"/>
            <a:chExt cx="612000" cy="612000"/>
          </a:xfrm>
        </p:grpSpPr>
        <p:sp>
          <p:nvSpPr>
            <p:cNvPr id="71" name="Freeform: Shape 70">
              <a:extLst>
                <a:ext uri="{FF2B5EF4-FFF2-40B4-BE49-F238E27FC236}">
                  <a16:creationId xmlns:a16="http://schemas.microsoft.com/office/drawing/2014/main" id="{38B0770A-B1B6-4D61-A001-7A76AFF30D2A}"/>
                </a:ext>
              </a:extLst>
            </p:cNvPr>
            <p:cNvSpPr/>
            <p:nvPr/>
          </p:nvSpPr>
          <p:spPr>
            <a:xfrm>
              <a:off x="1631893" y="3194938"/>
              <a:ext cx="433500" cy="433500"/>
            </a:xfrm>
            <a:custGeom>
              <a:avLst/>
              <a:gdLst>
                <a:gd name="connsiteX0" fmla="*/ 38250 w 433500"/>
                <a:gd name="connsiteY0" fmla="*/ 0 h 433500"/>
                <a:gd name="connsiteX1" fmla="*/ 0 w 433500"/>
                <a:gd name="connsiteY1" fmla="*/ 0 h 433500"/>
                <a:gd name="connsiteX2" fmla="*/ 0 w 433500"/>
                <a:gd name="connsiteY2" fmla="*/ 433500 h 433500"/>
                <a:gd name="connsiteX3" fmla="*/ 433500 w 433500"/>
                <a:gd name="connsiteY3" fmla="*/ 433500 h 433500"/>
                <a:gd name="connsiteX4" fmla="*/ 433500 w 433500"/>
                <a:gd name="connsiteY4" fmla="*/ 395250 h 433500"/>
                <a:gd name="connsiteX5" fmla="*/ 38250 w 433500"/>
                <a:gd name="connsiteY5" fmla="*/ 395250 h 433500"/>
                <a:gd name="connsiteX6" fmla="*/ 38250 w 433500"/>
                <a:gd name="connsiteY6" fmla="*/ 0 h 4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500" h="433500">
                  <a:moveTo>
                    <a:pt x="38250" y="0"/>
                  </a:moveTo>
                  <a:lnTo>
                    <a:pt x="0" y="0"/>
                  </a:lnTo>
                  <a:lnTo>
                    <a:pt x="0" y="433500"/>
                  </a:lnTo>
                  <a:lnTo>
                    <a:pt x="433500" y="433500"/>
                  </a:lnTo>
                  <a:lnTo>
                    <a:pt x="433500" y="395250"/>
                  </a:lnTo>
                  <a:lnTo>
                    <a:pt x="38250" y="395250"/>
                  </a:lnTo>
                  <a:lnTo>
                    <a:pt x="38250" y="0"/>
                  </a:lnTo>
                  <a:close/>
                </a:path>
              </a:pathLst>
            </a:custGeom>
            <a:solidFill>
              <a:srgbClr val="FFFFFF"/>
            </a:solidFill>
            <a:ln w="6350"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75F1604B-4FE3-4D79-9603-00F0A72FB253}"/>
                </a:ext>
              </a:extLst>
            </p:cNvPr>
            <p:cNvSpPr/>
            <p:nvPr/>
          </p:nvSpPr>
          <p:spPr>
            <a:xfrm>
              <a:off x="1702018" y="3194938"/>
              <a:ext cx="357000" cy="361723"/>
            </a:xfrm>
            <a:custGeom>
              <a:avLst/>
              <a:gdLst>
                <a:gd name="connsiteX0" fmla="*/ 2786 w 357000"/>
                <a:gd name="connsiteY0" fmla="*/ 323474 h 361723"/>
                <a:gd name="connsiteX1" fmla="*/ 0 w 357000"/>
                <a:gd name="connsiteY1" fmla="*/ 323474 h 361723"/>
                <a:gd name="connsiteX2" fmla="*/ 0 w 357000"/>
                <a:gd name="connsiteY2" fmla="*/ 361724 h 361723"/>
                <a:gd name="connsiteX3" fmla="*/ 2786 w 357000"/>
                <a:gd name="connsiteY3" fmla="*/ 361724 h 361723"/>
                <a:gd name="connsiteX4" fmla="*/ 314562 w 357000"/>
                <a:gd name="connsiteY4" fmla="*/ 65497 h 361723"/>
                <a:gd name="connsiteX5" fmla="*/ 357000 w 357000"/>
                <a:gd name="connsiteY5" fmla="*/ 76710 h 361723"/>
                <a:gd name="connsiteX6" fmla="*/ 312375 w 357000"/>
                <a:gd name="connsiteY6" fmla="*/ 0 h 361723"/>
                <a:gd name="connsiteX7" fmla="*/ 235646 w 357000"/>
                <a:gd name="connsiteY7" fmla="*/ 44625 h 361723"/>
                <a:gd name="connsiteX8" fmla="*/ 277580 w 357000"/>
                <a:gd name="connsiteY8" fmla="*/ 55705 h 361723"/>
                <a:gd name="connsiteX9" fmla="*/ 2786 w 357000"/>
                <a:gd name="connsiteY9" fmla="*/ 323474 h 36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000" h="361723">
                  <a:moveTo>
                    <a:pt x="2786" y="323474"/>
                  </a:moveTo>
                  <a:lnTo>
                    <a:pt x="0" y="323474"/>
                  </a:lnTo>
                  <a:lnTo>
                    <a:pt x="0" y="361724"/>
                  </a:lnTo>
                  <a:lnTo>
                    <a:pt x="2786" y="361724"/>
                  </a:lnTo>
                  <a:cubicBezTo>
                    <a:pt x="123273" y="361724"/>
                    <a:pt x="246483" y="338646"/>
                    <a:pt x="314562" y="65497"/>
                  </a:cubicBezTo>
                  <a:lnTo>
                    <a:pt x="357000" y="76710"/>
                  </a:lnTo>
                  <a:lnTo>
                    <a:pt x="312375" y="0"/>
                  </a:lnTo>
                  <a:lnTo>
                    <a:pt x="235646" y="44625"/>
                  </a:lnTo>
                  <a:lnTo>
                    <a:pt x="277580" y="55705"/>
                  </a:lnTo>
                  <a:cubicBezTo>
                    <a:pt x="210949" y="323423"/>
                    <a:pt x="90755" y="323474"/>
                    <a:pt x="2786" y="323474"/>
                  </a:cubicBezTo>
                  <a:close/>
                </a:path>
              </a:pathLst>
            </a:custGeom>
            <a:solidFill>
              <a:srgbClr val="BECF4C"/>
            </a:solidFill>
            <a:ln w="6350" cap="flat">
              <a:solidFill>
                <a:srgbClr val="BECF4C"/>
              </a:solidFill>
              <a:prstDash val="solid"/>
              <a:miter/>
            </a:ln>
          </p:spPr>
          <p:txBody>
            <a:bodyPr rtlCol="0" anchor="ctr"/>
            <a:lstStyle/>
            <a:p>
              <a:endParaRPr lang="en-GB"/>
            </a:p>
          </p:txBody>
        </p:sp>
      </p:grpSp>
      <p:grpSp>
        <p:nvGrpSpPr>
          <p:cNvPr id="12" name="Group 11">
            <a:extLst>
              <a:ext uri="{FF2B5EF4-FFF2-40B4-BE49-F238E27FC236}">
                <a16:creationId xmlns:a16="http://schemas.microsoft.com/office/drawing/2014/main" id="{B45314A1-A0D9-46A9-9715-7FB2C56FEBFF}"/>
              </a:ext>
            </a:extLst>
          </p:cNvPr>
          <p:cNvGrpSpPr/>
          <p:nvPr/>
        </p:nvGrpSpPr>
        <p:grpSpPr>
          <a:xfrm>
            <a:off x="787606" y="4269268"/>
            <a:ext cx="433500" cy="433500"/>
            <a:chOff x="787606" y="4269268"/>
            <a:chExt cx="433500" cy="433500"/>
          </a:xfrm>
        </p:grpSpPr>
        <p:sp>
          <p:nvSpPr>
            <p:cNvPr id="8" name="Freeform: Shape 7">
              <a:extLst>
                <a:ext uri="{FF2B5EF4-FFF2-40B4-BE49-F238E27FC236}">
                  <a16:creationId xmlns:a16="http://schemas.microsoft.com/office/drawing/2014/main" id="{9BC15F3D-2008-4438-99B0-2636A0A9F82D}"/>
                </a:ext>
              </a:extLst>
            </p:cNvPr>
            <p:cNvSpPr/>
            <p:nvPr/>
          </p:nvSpPr>
          <p:spPr>
            <a:xfrm>
              <a:off x="787606" y="4269268"/>
              <a:ext cx="433500" cy="433500"/>
            </a:xfrm>
            <a:custGeom>
              <a:avLst/>
              <a:gdLst>
                <a:gd name="connsiteX0" fmla="*/ 38250 w 433500"/>
                <a:gd name="connsiteY0" fmla="*/ 0 h 433500"/>
                <a:gd name="connsiteX1" fmla="*/ 0 w 433500"/>
                <a:gd name="connsiteY1" fmla="*/ 0 h 433500"/>
                <a:gd name="connsiteX2" fmla="*/ 0 w 433500"/>
                <a:gd name="connsiteY2" fmla="*/ 433500 h 433500"/>
                <a:gd name="connsiteX3" fmla="*/ 433500 w 433500"/>
                <a:gd name="connsiteY3" fmla="*/ 433500 h 433500"/>
                <a:gd name="connsiteX4" fmla="*/ 433500 w 433500"/>
                <a:gd name="connsiteY4" fmla="*/ 395250 h 433500"/>
                <a:gd name="connsiteX5" fmla="*/ 38250 w 433500"/>
                <a:gd name="connsiteY5" fmla="*/ 395250 h 433500"/>
                <a:gd name="connsiteX6" fmla="*/ 38250 w 433500"/>
                <a:gd name="connsiteY6" fmla="*/ 0 h 4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500" h="433500">
                  <a:moveTo>
                    <a:pt x="38250" y="0"/>
                  </a:moveTo>
                  <a:lnTo>
                    <a:pt x="0" y="0"/>
                  </a:lnTo>
                  <a:lnTo>
                    <a:pt x="0" y="433500"/>
                  </a:lnTo>
                  <a:lnTo>
                    <a:pt x="433500" y="433500"/>
                  </a:lnTo>
                  <a:lnTo>
                    <a:pt x="433500" y="395250"/>
                  </a:lnTo>
                  <a:lnTo>
                    <a:pt x="38250" y="395250"/>
                  </a:lnTo>
                  <a:lnTo>
                    <a:pt x="38250" y="0"/>
                  </a:lnTo>
                  <a:close/>
                </a:path>
              </a:pathLst>
            </a:custGeom>
            <a:solidFill>
              <a:srgbClr val="FFFFFF"/>
            </a:solidFill>
            <a:ln w="635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5ABDF81D-D955-4E05-9277-EAECE24D3724}"/>
                </a:ext>
              </a:extLst>
            </p:cNvPr>
            <p:cNvSpPr/>
            <p:nvPr/>
          </p:nvSpPr>
          <p:spPr>
            <a:xfrm>
              <a:off x="864106" y="4281724"/>
              <a:ext cx="357000" cy="350918"/>
            </a:xfrm>
            <a:custGeom>
              <a:avLst/>
              <a:gdLst>
                <a:gd name="connsiteX0" fmla="*/ 291605 w 357000"/>
                <a:gd name="connsiteY0" fmla="*/ 40870 h 350918"/>
                <a:gd name="connsiteX1" fmla="*/ 66689 w 357000"/>
                <a:gd name="connsiteY1" fmla="*/ 125881 h 350918"/>
                <a:gd name="connsiteX2" fmla="*/ 0 w 357000"/>
                <a:gd name="connsiteY2" fmla="*/ 350918 h 350918"/>
                <a:gd name="connsiteX3" fmla="*/ 38250 w 357000"/>
                <a:gd name="connsiteY3" fmla="*/ 350918 h 350918"/>
                <a:gd name="connsiteX4" fmla="*/ 297821 w 357000"/>
                <a:gd name="connsiteY4" fmla="*/ 78591 h 350918"/>
                <a:gd name="connsiteX5" fmla="*/ 305273 w 357000"/>
                <a:gd name="connsiteY5" fmla="*/ 123854 h 350918"/>
                <a:gd name="connsiteX6" fmla="*/ 357000 w 357000"/>
                <a:gd name="connsiteY6" fmla="*/ 51727 h 350918"/>
                <a:gd name="connsiteX7" fmla="*/ 284873 w 357000"/>
                <a:gd name="connsiteY7" fmla="*/ 0 h 350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000" h="350918">
                  <a:moveTo>
                    <a:pt x="291605" y="40870"/>
                  </a:moveTo>
                  <a:cubicBezTo>
                    <a:pt x="175765" y="58471"/>
                    <a:pt x="109809" y="83532"/>
                    <a:pt x="66689" y="125881"/>
                  </a:cubicBezTo>
                  <a:cubicBezTo>
                    <a:pt x="19941" y="171736"/>
                    <a:pt x="0" y="239043"/>
                    <a:pt x="0" y="350918"/>
                  </a:cubicBezTo>
                  <a:lnTo>
                    <a:pt x="38250" y="350918"/>
                  </a:lnTo>
                  <a:cubicBezTo>
                    <a:pt x="38250" y="166203"/>
                    <a:pt x="89830" y="110013"/>
                    <a:pt x="297821" y="78591"/>
                  </a:cubicBezTo>
                  <a:lnTo>
                    <a:pt x="305273" y="123854"/>
                  </a:lnTo>
                  <a:lnTo>
                    <a:pt x="357000" y="51727"/>
                  </a:lnTo>
                  <a:lnTo>
                    <a:pt x="284873" y="0"/>
                  </a:lnTo>
                  <a:close/>
                </a:path>
              </a:pathLst>
            </a:custGeom>
            <a:solidFill>
              <a:srgbClr val="BECF4C"/>
            </a:solidFill>
            <a:ln w="6350" cap="flat">
              <a:noFill/>
              <a:prstDash val="solid"/>
              <a:miter/>
            </a:ln>
          </p:spPr>
          <p:txBody>
            <a:bodyPr rtlCol="0" anchor="ctr"/>
            <a:lstStyle/>
            <a:p>
              <a:endParaRPr lang="en-GB"/>
            </a:p>
          </p:txBody>
        </p:sp>
      </p:grpSp>
    </p:spTree>
    <p:extLst>
      <p:ext uri="{BB962C8B-B14F-4D97-AF65-F5344CB8AC3E}">
        <p14:creationId xmlns:p14="http://schemas.microsoft.com/office/powerpoint/2010/main" val="212403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indoor, computer, keyboard, sitting&#10;&#10;Description automatically generated">
            <a:extLst>
              <a:ext uri="{FF2B5EF4-FFF2-40B4-BE49-F238E27FC236}">
                <a16:creationId xmlns:a16="http://schemas.microsoft.com/office/drawing/2014/main" id="{D17E917D-53B8-6349-A2C5-10B2EB96F42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D7D7CC81-EF1A-D84E-B796-8F38921F6134}"/>
              </a:ext>
            </a:extLst>
          </p:cNvPr>
          <p:cNvSpPr/>
          <p:nvPr/>
        </p:nvSpPr>
        <p:spPr bwMode="auto">
          <a:xfrm>
            <a:off x="0" y="0"/>
            <a:ext cx="12192000" cy="6857999"/>
          </a:xfrm>
          <a:prstGeom prst="rect">
            <a:avLst/>
          </a:prstGeom>
          <a:solidFill>
            <a:schemeClr val="accent5">
              <a:lumMod val="75000"/>
              <a:alpha val="89000"/>
            </a:schemeClr>
          </a:solidFill>
          <a:ln w="635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46800" tIns="64800" rIns="46800" bIns="64800" numCol="1" rtlCol="0" anchor="ctr" anchorCtr="0" compatLnSpc="1">
            <a:prstTxWarp prst="textNoShape">
              <a:avLst/>
            </a:prstTxWarp>
          </a:bodyPr>
          <a:lstStyle/>
          <a:p>
            <a:pPr marL="0" marR="0" lvl="0" indent="0" algn="ctr" defTabSz="728663" rtl="0" eaLnBrk="1" fontAlgn="base" latinLnBrk="0" hangingPunct="1">
              <a:lnSpc>
                <a:spcPct val="95000"/>
              </a:lnSpc>
              <a:spcBef>
                <a:spcPct val="0"/>
              </a:spcBef>
              <a:spcAft>
                <a:spcPct val="0"/>
              </a:spcAft>
              <a:buClr>
                <a:srgbClr val="FFFFFF"/>
              </a:buClr>
              <a:buSzTx/>
              <a:buFontTx/>
              <a:buNone/>
              <a:tabLst>
                <a:tab pos="4286250" algn="l"/>
              </a:tabLst>
              <a:defRPr/>
            </a:pPr>
            <a:endParaRPr kumimoji="0" lang="en-US" sz="1200" b="0" i="0" u="none" strike="noStrike" kern="0" cap="none" spc="0" normalizeH="0" baseline="0" noProof="0" dirty="0">
              <a:ln>
                <a:noFill/>
              </a:ln>
              <a:solidFill>
                <a:srgbClr val="000000"/>
              </a:solidFill>
              <a:effectLst/>
              <a:uLnTx/>
              <a:uFillTx/>
              <a:latin typeface="Credit Suisse Type Roman" pitchFamily="34" charset="0"/>
              <a:ea typeface="+mn-ea"/>
              <a:cs typeface="+mn-cs"/>
            </a:endParaRPr>
          </a:p>
        </p:txBody>
      </p:sp>
      <p:pic>
        <p:nvPicPr>
          <p:cNvPr id="9" name="Picture 8">
            <a:extLst>
              <a:ext uri="{FF2B5EF4-FFF2-40B4-BE49-F238E27FC236}">
                <a16:creationId xmlns:a16="http://schemas.microsoft.com/office/drawing/2014/main" id="{8BE9E95A-4908-0B46-9A7C-52338805CB95}"/>
              </a:ext>
            </a:extLst>
          </p:cNvPr>
          <p:cNvPicPr>
            <a:picLocks noChangeAspect="1"/>
          </p:cNvPicPr>
          <p:nvPr/>
        </p:nvPicPr>
        <p:blipFill>
          <a:blip r:embed="rId4"/>
          <a:stretch>
            <a:fillRect/>
          </a:stretch>
        </p:blipFill>
        <p:spPr>
          <a:xfrm>
            <a:off x="0" y="6226581"/>
            <a:ext cx="12192000" cy="317500"/>
          </a:xfrm>
          <a:prstGeom prst="rect">
            <a:avLst/>
          </a:prstGeom>
        </p:spPr>
      </p:pic>
      <p:sp>
        <p:nvSpPr>
          <p:cNvPr id="10" name="Text Placeholder 3">
            <a:extLst>
              <a:ext uri="{FF2B5EF4-FFF2-40B4-BE49-F238E27FC236}">
                <a16:creationId xmlns:a16="http://schemas.microsoft.com/office/drawing/2014/main" id="{C4FC1BE4-12DB-9E4C-AFF0-9D444009F348}"/>
              </a:ext>
            </a:extLst>
          </p:cNvPr>
          <p:cNvSpPr txBox="1">
            <a:spLocks/>
          </p:cNvSpPr>
          <p:nvPr/>
        </p:nvSpPr>
        <p:spPr>
          <a:xfrm>
            <a:off x="540000" y="540000"/>
            <a:ext cx="10980000" cy="540000"/>
          </a:xfrm>
          <a:prstGeom prst="rect">
            <a:avLst/>
          </a:prstGeom>
        </p:spPr>
        <p:txBody>
          <a:bodyPr lIns="0" tIns="0" rIns="0" bIns="0">
            <a:noAutofit/>
          </a:bodyPr>
          <a:lstStyle>
            <a:lvl1pPr marL="0" indent="0" algn="l" defTabSz="728663" rtl="0" eaLnBrk="1" fontAlgn="base" hangingPunct="1">
              <a:lnSpc>
                <a:spcPts val="3000"/>
              </a:lnSpc>
              <a:spcBef>
                <a:spcPts val="0"/>
              </a:spcBef>
              <a:spcAft>
                <a:spcPts val="0"/>
              </a:spcAft>
              <a:buClr>
                <a:schemeClr val="accent1"/>
              </a:buClr>
              <a:buSzPct val="150000"/>
              <a:buFontTx/>
              <a:buNone/>
              <a:defRPr lang="en-US" altLang="ja-JP" sz="2400" b="0" i="0" dirty="0" smtClean="0">
                <a:solidFill>
                  <a:schemeClr val="bg1"/>
                </a:solidFill>
                <a:latin typeface="Trebuchet MS" panose="020B0703020202090204" pitchFamily="34" charset="0"/>
                <a:ea typeface="+mn-ea"/>
                <a:cs typeface="+mn-cs"/>
              </a:defRPr>
            </a:lvl1pPr>
            <a:lvl2pPr marL="1588" indent="0" algn="l" defTabSz="728663" rtl="0" eaLnBrk="1" fontAlgn="base" hangingPunct="1">
              <a:lnSpc>
                <a:spcPct val="95000"/>
              </a:lnSpc>
              <a:spcBef>
                <a:spcPct val="36000"/>
              </a:spcBef>
              <a:spcAft>
                <a:spcPct val="0"/>
              </a:spcAft>
              <a:buClr>
                <a:schemeClr val="tx1"/>
              </a:buClr>
              <a:buSzPct val="120000"/>
              <a:buFontTx/>
              <a:buNone/>
              <a:defRPr lang="en-US" altLang="ja-JP" sz="1400" dirty="0" smtClean="0">
                <a:solidFill>
                  <a:srgbClr val="595959"/>
                </a:solidFill>
                <a:latin typeface="Calibri" panose="020F0502020204030204" pitchFamily="34" charset="0"/>
              </a:defRPr>
            </a:lvl2pPr>
            <a:lvl3pPr marL="3175" indent="0" algn="l" defTabSz="728663" rtl="0" eaLnBrk="1" fontAlgn="base" hangingPunct="1">
              <a:lnSpc>
                <a:spcPct val="95000"/>
              </a:lnSpc>
              <a:spcBef>
                <a:spcPct val="0"/>
              </a:spcBef>
              <a:spcAft>
                <a:spcPct val="0"/>
              </a:spcAft>
              <a:buClr>
                <a:schemeClr val="accent1"/>
              </a:buClr>
              <a:buSzPct val="100000"/>
              <a:buFontTx/>
              <a:buNone/>
              <a:defRPr lang="en-US" altLang="ja-JP" sz="1400" dirty="0" smtClean="0">
                <a:solidFill>
                  <a:srgbClr val="595959"/>
                </a:solidFill>
                <a:latin typeface="Calibri" panose="020F0502020204030204" pitchFamily="34" charset="0"/>
              </a:defRPr>
            </a:lvl3pPr>
            <a:lvl4pPr marL="3619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4pPr>
            <a:lvl5pPr marL="6286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5pPr>
            <a:lvl6pPr marL="1268413" indent="-342900" algn="l" defTabSz="728663" rtl="0" eaLnBrk="1" fontAlgn="base" hangingPunct="1">
              <a:lnSpc>
                <a:spcPts val="1600"/>
              </a:lnSpc>
              <a:spcBef>
                <a:spcPct val="0"/>
              </a:spcBef>
              <a:spcAft>
                <a:spcPts val="1000"/>
              </a:spcAft>
              <a:buClr>
                <a:schemeClr val="accent2"/>
              </a:buClr>
              <a:buSzPct val="100000"/>
              <a:buFont typeface="Arial" panose="020B0604020202020204" pitchFamily="34" charset="0"/>
              <a:buChar char="•"/>
              <a:defRPr sz="1200" b="0" i="0">
                <a:solidFill>
                  <a:schemeClr val="tx1"/>
                </a:solidFill>
                <a:latin typeface="Trebuchet MS" panose="020B0703020202090204" pitchFamily="34" charset="0"/>
              </a:defRPr>
            </a:lvl6pPr>
            <a:lvl7pPr marL="1620838" indent="-238125" algn="l" defTabSz="728663" rtl="0" eaLnBrk="1" fontAlgn="base" hangingPunct="1">
              <a:lnSpc>
                <a:spcPts val="1600"/>
              </a:lnSpc>
              <a:spcBef>
                <a:spcPct val="0"/>
              </a:spcBef>
              <a:spcAft>
                <a:spcPts val="1000"/>
              </a:spcAft>
              <a:buClr>
                <a:schemeClr val="accent2"/>
              </a:buClr>
              <a:buSzPct val="100000"/>
              <a:buFont typeface="Courier New" panose="02070309020205020404" pitchFamily="49" charset="0"/>
              <a:buChar char="o"/>
              <a:defRPr sz="1200" b="0" i="0">
                <a:solidFill>
                  <a:schemeClr val="tx1"/>
                </a:solidFill>
                <a:latin typeface="Trebuchet MS" panose="020B0703020202090204" pitchFamily="34" charset="0"/>
              </a:defRPr>
            </a:lvl7pPr>
            <a:lvl8pPr marL="20780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a:lstStyle>
          <a:p>
            <a:pPr marL="0" marR="0" lvl="0" indent="0" algn="l" defTabSz="728663" rtl="0" eaLnBrk="1" fontAlgn="base" latinLnBrk="0" hangingPunct="1">
              <a:lnSpc>
                <a:spcPts val="3000"/>
              </a:lnSpc>
              <a:spcBef>
                <a:spcPts val="0"/>
              </a:spcBef>
              <a:spcAft>
                <a:spcPts val="0"/>
              </a:spcAft>
              <a:buClr>
                <a:srgbClr val="001946"/>
              </a:buClr>
              <a:buSzPct val="150000"/>
              <a:buFontTx/>
              <a:buNone/>
              <a:tabLst/>
              <a:defRPr/>
            </a:pPr>
            <a:r>
              <a:rPr kumimoji="0" lang="en-GB" altLang="ja-JP" sz="2400" b="0" i="0" u="none" strike="noStrike" kern="0" cap="none" spc="0" normalizeH="0" baseline="0" noProof="0" dirty="0">
                <a:ln>
                  <a:noFill/>
                </a:ln>
                <a:solidFill>
                  <a:srgbClr val="FFFFFF"/>
                </a:solidFill>
                <a:effectLst/>
                <a:uLnTx/>
                <a:uFillTx/>
                <a:latin typeface="Trebuchet MS" panose="020B0703020202090204" pitchFamily="34" charset="0"/>
                <a:ea typeface="ＭＳ Ｐゴシック" panose="020B0600070205080204" pitchFamily="34" charset="-128"/>
                <a:cs typeface="+mn-cs"/>
              </a:rPr>
              <a:t>Tracking the key drivers</a:t>
            </a:r>
          </a:p>
        </p:txBody>
      </p:sp>
      <p:cxnSp>
        <p:nvCxnSpPr>
          <p:cNvPr id="37" name="Straight Connector 36">
            <a:extLst>
              <a:ext uri="{FF2B5EF4-FFF2-40B4-BE49-F238E27FC236}">
                <a16:creationId xmlns:a16="http://schemas.microsoft.com/office/drawing/2014/main" id="{B21976A4-985C-9047-8DDF-465209462122}"/>
              </a:ext>
            </a:extLst>
          </p:cNvPr>
          <p:cNvCxnSpPr/>
          <p:nvPr/>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6" name="Rectangle 35">
            <a:extLst>
              <a:ext uri="{FF2B5EF4-FFF2-40B4-BE49-F238E27FC236}">
                <a16:creationId xmlns:a16="http://schemas.microsoft.com/office/drawing/2014/main" id="{DB8E0FAF-3C23-4193-BE2F-EDB4547C8801}"/>
              </a:ext>
            </a:extLst>
          </p:cNvPr>
          <p:cNvSpPr/>
          <p:nvPr/>
        </p:nvSpPr>
        <p:spPr>
          <a:xfrm>
            <a:off x="5013532" y="1828801"/>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The Bank for International Settlements found that nine out of 10 central banks are now exploring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5">
                  <a:extLst>
                    <a:ext uri="{A12FA001-AC4F-418D-AE19-62706E023703}">
                      <ahyp:hlinkClr xmlns:ahyp="http://schemas.microsoft.com/office/drawing/2018/hyperlinkcolor" val="tx"/>
                    </a:ext>
                  </a:extLst>
                </a:hlinkClick>
              </a:rPr>
              <a:t>CBDCs</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—up from 80% in 21.</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Digital asset bank </a:t>
            </a:r>
            <a:r>
              <a:rPr kumimoji="0" lang="en-GB" sz="1200" b="0" i="0" u="none" strike="noStrike" kern="1200" cap="none" spc="0" normalizeH="0" baseline="0" noProof="0" dirty="0" err="1">
                <a:ln>
                  <a:noFill/>
                </a:ln>
                <a:solidFill>
                  <a:srgbClr val="FFFFFF"/>
                </a:solidFill>
                <a:effectLst/>
                <a:uLnTx/>
                <a:uFillTx/>
                <a:latin typeface="Trebuchet MS" panose="020B0603020202020204" pitchFamily="34" charset="0"/>
                <a:ea typeface="+mn-ea"/>
                <a:cs typeface="+mn-cs"/>
              </a:rPr>
              <a:t>Sygnum</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is opening a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6">
                  <a:extLst>
                    <a:ext uri="{A12FA001-AC4F-418D-AE19-62706E023703}">
                      <ahyp:hlinkClr xmlns:ahyp="http://schemas.microsoft.com/office/drawing/2018/hyperlinkcolor" val="tx"/>
                    </a:ext>
                  </a:extLst>
                </a:hlinkClick>
              </a:rPr>
              <a:t>metaverse</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hub to showcase its Web3 product innovations and provide an entry point for investors into the emerging crypto-powered metaverse economy.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p:txBody>
      </p:sp>
      <p:sp>
        <p:nvSpPr>
          <p:cNvPr id="38" name="Rectangle 37">
            <a:extLst>
              <a:ext uri="{FF2B5EF4-FFF2-40B4-BE49-F238E27FC236}">
                <a16:creationId xmlns:a16="http://schemas.microsoft.com/office/drawing/2014/main" id="{8DE80808-EB0D-4E1B-8B85-0F7769529F80}"/>
              </a:ext>
            </a:extLst>
          </p:cNvPr>
          <p:cNvSpPr/>
          <p:nvPr/>
        </p:nvSpPr>
        <p:spPr>
          <a:xfrm>
            <a:off x="7279009"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t>As digital transformation becomes a core competency for banking there are changing models to drive efficiency.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t>Barclays and Goldman Sachs have joined in a $70 million funding round in Elwood Technologies, the institutional-grade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7">
                  <a:extLst>
                    <a:ext uri="{A12FA001-AC4F-418D-AE19-62706E023703}">
                      <ahyp:hlinkClr xmlns:ahyp="http://schemas.microsoft.com/office/drawing/2018/hyperlinkcolor" val="tx"/>
                    </a:ext>
                  </a:extLst>
                </a:hlinkClick>
              </a:rPr>
              <a:t>digital asset platform</a:t>
            </a:r>
            <a:r>
              <a:rPr kumimoji="0" lang="en-GB" sz="12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t>. Elwood's end-to-end OMS/EMS/PMS platform provides low-latency connectivity to global crypto exchanges and deep liquidity via one single API.</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p:txBody>
      </p:sp>
      <p:sp>
        <p:nvSpPr>
          <p:cNvPr id="39" name="Rectangle 38">
            <a:extLst>
              <a:ext uri="{FF2B5EF4-FFF2-40B4-BE49-F238E27FC236}">
                <a16:creationId xmlns:a16="http://schemas.microsoft.com/office/drawing/2014/main" id="{B8DDC1FE-E17F-4D8D-83D7-193BB4EFE23B}"/>
              </a:ext>
            </a:extLst>
          </p:cNvPr>
          <p:cNvSpPr/>
          <p:nvPr/>
        </p:nvSpPr>
        <p:spPr>
          <a:xfrm>
            <a:off x="9544487" y="1828800"/>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The bull market has come to and end and the latest geopolitical tensions create new instability.  Many will seek new ways to create stable profitability.</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ING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8">
                  <a:extLst>
                    <a:ext uri="{A12FA001-AC4F-418D-AE19-62706E023703}">
                      <ahyp:hlinkClr xmlns:ahyp="http://schemas.microsoft.com/office/drawing/2018/hyperlinkcolor" val="tx"/>
                    </a:ext>
                  </a:extLst>
                </a:hlinkClick>
              </a:rPr>
              <a:t>spins out </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digital post trade market infrastructure tech to GMEX Group. </a:t>
            </a:r>
            <a:r>
              <a:rPr kumimoji="0" lang="en-GB" sz="1200" b="0" i="0" u="none" strike="noStrike" kern="1200" cap="none" spc="0" normalizeH="0" baseline="0" noProof="0" dirty="0" err="1">
                <a:ln>
                  <a:noFill/>
                </a:ln>
                <a:solidFill>
                  <a:srgbClr val="FFFFFF"/>
                </a:solidFill>
                <a:effectLst/>
                <a:uLnTx/>
                <a:uFillTx/>
                <a:latin typeface="Trebuchet MS" panose="020B0603020202020204" pitchFamily="34" charset="0"/>
                <a:ea typeface="+mn-ea"/>
                <a:cs typeface="+mn-cs"/>
              </a:rPr>
              <a:t>Pyctor</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provides secure digital custody and transactional network services for digital assets, as well as delivering interoperability between permissioned and public blockchains.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p:txBody>
      </p:sp>
      <p:sp>
        <p:nvSpPr>
          <p:cNvPr id="40" name="TextBox 39">
            <a:extLst>
              <a:ext uri="{FF2B5EF4-FFF2-40B4-BE49-F238E27FC236}">
                <a16:creationId xmlns:a16="http://schemas.microsoft.com/office/drawing/2014/main" id="{02F73CFE-74DE-4252-AFF5-A22C1A0C7518}"/>
              </a:ext>
            </a:extLst>
          </p:cNvPr>
          <p:cNvSpPr txBox="1"/>
          <p:nvPr/>
        </p:nvSpPr>
        <p:spPr>
          <a:xfrm>
            <a:off x="3357759" y="1267233"/>
            <a:ext cx="1440000" cy="21544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Trebuchet MS" panose="020B0603020202020204" pitchFamily="34" charset="0"/>
                <a:cs typeface="Futura Medium" panose="020B0602020204020303" pitchFamily="34" charset="-79"/>
              </a:rPr>
              <a:t>Compliance</a:t>
            </a:r>
          </a:p>
        </p:txBody>
      </p:sp>
      <p:sp>
        <p:nvSpPr>
          <p:cNvPr id="63" name="TextBox 62">
            <a:extLst>
              <a:ext uri="{FF2B5EF4-FFF2-40B4-BE49-F238E27FC236}">
                <a16:creationId xmlns:a16="http://schemas.microsoft.com/office/drawing/2014/main" id="{0C071807-21D0-402B-B7AF-0338748454A8}"/>
              </a:ext>
            </a:extLst>
          </p:cNvPr>
          <p:cNvSpPr txBox="1"/>
          <p:nvPr/>
        </p:nvSpPr>
        <p:spPr>
          <a:xfrm>
            <a:off x="5625587" y="1267233"/>
            <a:ext cx="1440000" cy="21544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Trebuchet MS" panose="020B0603020202020204" pitchFamily="34" charset="0"/>
                <a:cs typeface="Futura Medium" panose="020B0602020204020303" pitchFamily="34" charset="-79"/>
              </a:rPr>
              <a:t>Innovation</a:t>
            </a:r>
          </a:p>
        </p:txBody>
      </p:sp>
      <p:sp>
        <p:nvSpPr>
          <p:cNvPr id="64" name="TextBox 63">
            <a:extLst>
              <a:ext uri="{FF2B5EF4-FFF2-40B4-BE49-F238E27FC236}">
                <a16:creationId xmlns:a16="http://schemas.microsoft.com/office/drawing/2014/main" id="{3A58D6A9-3DCF-45C6-B7D9-216D366CD84B}"/>
              </a:ext>
            </a:extLst>
          </p:cNvPr>
          <p:cNvSpPr txBox="1"/>
          <p:nvPr/>
        </p:nvSpPr>
        <p:spPr>
          <a:xfrm>
            <a:off x="1084354" y="1267233"/>
            <a:ext cx="1440000" cy="21544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Trebuchet MS" panose="020B0603020202020204" pitchFamily="34" charset="0"/>
                <a:cs typeface="Futura Medium" panose="020B0602020204020303" pitchFamily="34" charset="-79"/>
              </a:rPr>
              <a:t>Commoditisation</a:t>
            </a:r>
          </a:p>
        </p:txBody>
      </p:sp>
      <p:sp>
        <p:nvSpPr>
          <p:cNvPr id="66" name="TextBox 65">
            <a:extLst>
              <a:ext uri="{FF2B5EF4-FFF2-40B4-BE49-F238E27FC236}">
                <a16:creationId xmlns:a16="http://schemas.microsoft.com/office/drawing/2014/main" id="{7EBF373A-D381-4790-955B-7B8F6F26EB28}"/>
              </a:ext>
            </a:extLst>
          </p:cNvPr>
          <p:cNvSpPr txBox="1"/>
          <p:nvPr/>
        </p:nvSpPr>
        <p:spPr>
          <a:xfrm>
            <a:off x="7866611" y="1267233"/>
            <a:ext cx="1440000" cy="21544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Trebuchet MS" panose="020B0603020202020204" pitchFamily="34" charset="0"/>
                <a:cs typeface="Futura Medium" panose="020B0602020204020303" pitchFamily="34" charset="-79"/>
              </a:rPr>
              <a:t>Efficiency</a:t>
            </a:r>
          </a:p>
        </p:txBody>
      </p:sp>
      <p:sp>
        <p:nvSpPr>
          <p:cNvPr id="79" name="TextBox 78">
            <a:extLst>
              <a:ext uri="{FF2B5EF4-FFF2-40B4-BE49-F238E27FC236}">
                <a16:creationId xmlns:a16="http://schemas.microsoft.com/office/drawing/2014/main" id="{566A652F-45D8-4C7F-807E-66D952A59F1E}"/>
              </a:ext>
            </a:extLst>
          </p:cNvPr>
          <p:cNvSpPr txBox="1"/>
          <p:nvPr/>
        </p:nvSpPr>
        <p:spPr>
          <a:xfrm>
            <a:off x="10092532" y="1267233"/>
            <a:ext cx="1440000" cy="21544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Trebuchet MS" panose="020B0603020202020204" pitchFamily="34" charset="0"/>
                <a:cs typeface="Futura Medium" panose="020B0602020204020303" pitchFamily="34" charset="-79"/>
              </a:rPr>
              <a:t>Profitability</a:t>
            </a:r>
          </a:p>
        </p:txBody>
      </p:sp>
      <p:sp>
        <p:nvSpPr>
          <p:cNvPr id="82" name="Rectangle 81">
            <a:extLst>
              <a:ext uri="{FF2B5EF4-FFF2-40B4-BE49-F238E27FC236}">
                <a16:creationId xmlns:a16="http://schemas.microsoft.com/office/drawing/2014/main" id="{E16B9DD8-6AC8-46DF-BB85-36DD11832732}"/>
              </a:ext>
            </a:extLst>
          </p:cNvPr>
          <p:cNvSpPr/>
          <p:nvPr/>
        </p:nvSpPr>
        <p:spPr>
          <a:xfrm>
            <a:off x="539750" y="1828800"/>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In a bid to grow business in </a:t>
            </a:r>
            <a:r>
              <a:rPr lang="en-GB" sz="1200" dirty="0">
                <a:solidFill>
                  <a:srgbClr val="FFFFFF"/>
                </a:solidFill>
                <a:latin typeface="Trebuchet MS" panose="020B0603020202020204" pitchFamily="34" charset="0"/>
              </a:rPr>
              <a:t>new markets, many players are turning to advisory as a higher margin source of business.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chemeClr val="bg2"/>
                </a:solidFill>
                <a:latin typeface="Trebuchet MS" panose="020B0603020202020204" pitchFamily="34" charset="0"/>
                <a:hlinkClick r:id="rId9">
                  <a:extLst>
                    <a:ext uri="{A12FA001-AC4F-418D-AE19-62706E023703}">
                      <ahyp:hlinkClr xmlns:ahyp="http://schemas.microsoft.com/office/drawing/2018/hyperlinkcolor" val="tx"/>
                    </a:ext>
                  </a:extLst>
                </a:hlinkClick>
              </a:rPr>
              <a:t>RBC</a:t>
            </a:r>
            <a:r>
              <a:rPr lang="en-GB" sz="1200" dirty="0">
                <a:solidFill>
                  <a:srgbClr val="FFFFFF"/>
                </a:solidFill>
                <a:latin typeface="Trebuchet MS" panose="020B0603020202020204" pitchFamily="34" charset="0"/>
              </a:rPr>
              <a:t> set to acquire UK wealth management firm Brewin Dolphin in £1.6bn deal. </a:t>
            </a:r>
            <a:r>
              <a:rPr lang="en-GB" sz="1200" dirty="0">
                <a:solidFill>
                  <a:schemeClr val="bg2"/>
                </a:solidFill>
                <a:latin typeface="Trebuchet MS" panose="020B0603020202020204" pitchFamily="34" charset="0"/>
                <a:hlinkClick r:id="rId10">
                  <a:extLst>
                    <a:ext uri="{A12FA001-AC4F-418D-AE19-62706E023703}">
                      <ahyp:hlinkClr xmlns:ahyp="http://schemas.microsoft.com/office/drawing/2018/hyperlinkcolor" val="tx"/>
                    </a:ext>
                  </a:extLst>
                </a:hlinkClick>
              </a:rPr>
              <a:t>Goldman Sachs </a:t>
            </a:r>
            <a:r>
              <a:rPr lang="en-GB" sz="1200" dirty="0">
                <a:solidFill>
                  <a:srgbClr val="FFFFFF"/>
                </a:solidFill>
                <a:latin typeface="Trebuchet MS" panose="020B0603020202020204" pitchFamily="34" charset="0"/>
              </a:rPr>
              <a:t>to buy retirement plan </a:t>
            </a:r>
            <a:r>
              <a:rPr lang="en-GB" sz="1200" dirty="0" err="1">
                <a:solidFill>
                  <a:srgbClr val="FFFFFF"/>
                </a:solidFill>
                <a:latin typeface="Trebuchet MS" panose="020B0603020202020204" pitchFamily="34" charset="0"/>
              </a:rPr>
              <a:t>robo</a:t>
            </a:r>
            <a:r>
              <a:rPr lang="en-GB" sz="1200" dirty="0">
                <a:solidFill>
                  <a:srgbClr val="FFFFFF"/>
                </a:solidFill>
                <a:latin typeface="Trebuchet MS" panose="020B0603020202020204" pitchFamily="34" charset="0"/>
              </a:rPr>
              <a:t> adviser </a:t>
            </a:r>
            <a:r>
              <a:rPr lang="en-GB" sz="1200" dirty="0" err="1">
                <a:solidFill>
                  <a:srgbClr val="FFFFFF"/>
                </a:solidFill>
                <a:latin typeface="Trebuchet MS" panose="020B0603020202020204" pitchFamily="34" charset="0"/>
              </a:rPr>
              <a:t>NextCapital</a:t>
            </a:r>
            <a:r>
              <a:rPr lang="en-GB" sz="1200" dirty="0">
                <a:solidFill>
                  <a:srgbClr val="FFFFFF"/>
                </a:solidFill>
                <a:latin typeface="Trebuchet MS" panose="020B060302020202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Trebuchet MS" panose="020B0603020202020204" pitchFamily="34" charset="0"/>
              </a:rPr>
              <a:t> </a:t>
            </a:r>
          </a:p>
        </p:txBody>
      </p:sp>
      <p:sp>
        <p:nvSpPr>
          <p:cNvPr id="83" name="Rectangle 82">
            <a:extLst>
              <a:ext uri="{FF2B5EF4-FFF2-40B4-BE49-F238E27FC236}">
                <a16:creationId xmlns:a16="http://schemas.microsoft.com/office/drawing/2014/main" id="{448FD7A3-9A35-4C0E-9FBA-425B1AE1357B}"/>
              </a:ext>
            </a:extLst>
          </p:cNvPr>
          <p:cNvSpPr/>
          <p:nvPr/>
        </p:nvSpPr>
        <p:spPr>
          <a:xfrm>
            <a:off x="2776766"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The transition to digital assets &amp; ESG is a focus of regulators.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algn="ctr">
              <a:defRPr/>
            </a:pPr>
            <a:r>
              <a:rPr lang="en-GB" sz="1200" dirty="0">
                <a:solidFill>
                  <a:prstClr val="white"/>
                </a:solidFill>
                <a:latin typeface="Trebuchet MS" panose="020B0603020202020204" pitchFamily="34" charset="0"/>
              </a:rPr>
              <a:t>The EU has announced the bloc has reached a “provisional agreement” on a new landmark </a:t>
            </a:r>
            <a:r>
              <a:rPr lang="en-GB" sz="1200" dirty="0">
                <a:solidFill>
                  <a:srgbClr val="0070C0"/>
                </a:solidFill>
                <a:latin typeface="Trebuchet MS" panose="020B0603020202020204" pitchFamily="34" charset="0"/>
                <a:hlinkClick r:id="rId11">
                  <a:extLst>
                    <a:ext uri="{A12FA001-AC4F-418D-AE19-62706E023703}">
                      <ahyp:hlinkClr xmlns:ahyp="http://schemas.microsoft.com/office/drawing/2018/hyperlinkcolor" val="tx"/>
                    </a:ext>
                  </a:extLst>
                </a:hlinkClick>
              </a:rPr>
              <a:t>regulation </a:t>
            </a:r>
            <a:r>
              <a:rPr lang="en-GB" sz="1200" dirty="0">
                <a:solidFill>
                  <a:prstClr val="white"/>
                </a:solidFill>
                <a:latin typeface="Trebuchet MS" panose="020B0603020202020204" pitchFamily="34" charset="0"/>
              </a:rPr>
              <a:t>for cryptocurrencies.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12">
                  <a:extLst>
                    <a:ext uri="{A12FA001-AC4F-418D-AE19-62706E023703}">
                      <ahyp:hlinkClr xmlns:ahyp="http://schemas.microsoft.com/office/drawing/2018/hyperlinkcolor" val="tx"/>
                    </a:ext>
                  </a:extLst>
                </a:hlinkClick>
              </a:rPr>
              <a:t>ESG Regulation </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at the Heart of EU Investment Landscape</a:t>
            </a:r>
            <a:r>
              <a:rPr lang="en-GB" sz="1200" dirty="0">
                <a:solidFill>
                  <a:prstClr val="white"/>
                </a:solidFill>
                <a:latin typeface="Trebuchet MS" panose="020B0603020202020204" pitchFamily="34" charset="0"/>
              </a:rPr>
              <a:t>. ESG-mandated assets are on track to represent half of all professionally managed assets globally by 2024. much of the anticipated growth will likely be driven by the adoption of new disclosure regulations in the European Union.</a:t>
            </a: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pic>
        <p:nvPicPr>
          <p:cNvPr id="53" name="Picture 52">
            <a:extLst>
              <a:ext uri="{FF2B5EF4-FFF2-40B4-BE49-F238E27FC236}">
                <a16:creationId xmlns:a16="http://schemas.microsoft.com/office/drawing/2014/main" id="{446713A6-EDF0-4BCA-98A8-36450D7A8BA5}"/>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046583" y="1221820"/>
            <a:ext cx="418338" cy="500634"/>
          </a:xfrm>
          <a:prstGeom prst="rect">
            <a:avLst/>
          </a:prstGeom>
        </p:spPr>
      </p:pic>
      <p:pic>
        <p:nvPicPr>
          <p:cNvPr id="54" name="Picture 53">
            <a:extLst>
              <a:ext uri="{FF2B5EF4-FFF2-40B4-BE49-F238E27FC236}">
                <a16:creationId xmlns:a16="http://schemas.microsoft.com/office/drawing/2014/main" id="{E1E950D8-A256-4BC8-9519-034B17ADA931}"/>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5411488" y="1173814"/>
            <a:ext cx="318897" cy="596646"/>
          </a:xfrm>
          <a:prstGeom prst="rect">
            <a:avLst/>
          </a:prstGeom>
        </p:spPr>
      </p:pic>
      <p:grpSp>
        <p:nvGrpSpPr>
          <p:cNvPr id="55" name="Graphic 24" descr="Gears">
            <a:extLst>
              <a:ext uri="{FF2B5EF4-FFF2-40B4-BE49-F238E27FC236}">
                <a16:creationId xmlns:a16="http://schemas.microsoft.com/office/drawing/2014/main" id="{1972BF67-FBAF-4181-9165-9520BD95E279}"/>
              </a:ext>
            </a:extLst>
          </p:cNvPr>
          <p:cNvGrpSpPr>
            <a:grpSpLocks noChangeAspect="1"/>
          </p:cNvGrpSpPr>
          <p:nvPr/>
        </p:nvGrpSpPr>
        <p:grpSpPr>
          <a:xfrm>
            <a:off x="7605343" y="1202137"/>
            <a:ext cx="446235" cy="540000"/>
            <a:chOff x="7334439" y="1545734"/>
            <a:chExt cx="391199" cy="473400"/>
          </a:xfrm>
          <a:solidFill>
            <a:srgbClr val="FFFFFF"/>
          </a:solidFill>
        </p:grpSpPr>
        <p:sp>
          <p:nvSpPr>
            <p:cNvPr id="68" name="Freeform: Shape 67">
              <a:extLst>
                <a:ext uri="{FF2B5EF4-FFF2-40B4-BE49-F238E27FC236}">
                  <a16:creationId xmlns:a16="http://schemas.microsoft.com/office/drawing/2014/main" id="{F3ACE175-6311-4547-89EE-326ACF2E4165}"/>
                </a:ext>
              </a:extLst>
            </p:cNvPr>
            <p:cNvSpPr/>
            <p:nvPr/>
          </p:nvSpPr>
          <p:spPr>
            <a:xfrm>
              <a:off x="7470040" y="1545734"/>
              <a:ext cx="255599" cy="255000"/>
            </a:xfrm>
            <a:custGeom>
              <a:avLst/>
              <a:gdLst>
                <a:gd name="connsiteX0" fmla="*/ 127800 w 255599"/>
                <a:gd name="connsiteY0" fmla="*/ 172800 h 255000"/>
                <a:gd name="connsiteX1" fmla="*/ 82800 w 255599"/>
                <a:gd name="connsiteY1" fmla="*/ 127800 h 255000"/>
                <a:gd name="connsiteX2" fmla="*/ 127800 w 255599"/>
                <a:gd name="connsiteY2" fmla="*/ 82800 h 255000"/>
                <a:gd name="connsiteX3" fmla="*/ 172800 w 255599"/>
                <a:gd name="connsiteY3" fmla="*/ 127800 h 255000"/>
                <a:gd name="connsiteX4" fmla="*/ 127800 w 255599"/>
                <a:gd name="connsiteY4" fmla="*/ 172800 h 255000"/>
                <a:gd name="connsiteX5" fmla="*/ 229200 w 255599"/>
                <a:gd name="connsiteY5" fmla="*/ 99600 h 255000"/>
                <a:gd name="connsiteX6" fmla="*/ 219600 w 255599"/>
                <a:gd name="connsiteY6" fmla="*/ 76200 h 255000"/>
                <a:gd name="connsiteX7" fmla="*/ 229200 w 255599"/>
                <a:gd name="connsiteY7" fmla="*/ 48000 h 255000"/>
                <a:gd name="connsiteX8" fmla="*/ 207600 w 255599"/>
                <a:gd name="connsiteY8" fmla="*/ 26400 h 255000"/>
                <a:gd name="connsiteX9" fmla="*/ 179400 w 255599"/>
                <a:gd name="connsiteY9" fmla="*/ 36000 h 255000"/>
                <a:gd name="connsiteX10" fmla="*/ 156000 w 255599"/>
                <a:gd name="connsiteY10" fmla="*/ 26400 h 255000"/>
                <a:gd name="connsiteX11" fmla="*/ 142800 w 255599"/>
                <a:gd name="connsiteY11" fmla="*/ 0 h 255000"/>
                <a:gd name="connsiteX12" fmla="*/ 112800 w 255599"/>
                <a:gd name="connsiteY12" fmla="*/ 0 h 255000"/>
                <a:gd name="connsiteX13" fmla="*/ 99600 w 255599"/>
                <a:gd name="connsiteY13" fmla="*/ 26400 h 255000"/>
                <a:gd name="connsiteX14" fmla="*/ 76200 w 255599"/>
                <a:gd name="connsiteY14" fmla="*/ 36000 h 255000"/>
                <a:gd name="connsiteX15" fmla="*/ 48000 w 255599"/>
                <a:gd name="connsiteY15" fmla="*/ 26400 h 255000"/>
                <a:gd name="connsiteX16" fmla="*/ 26400 w 255599"/>
                <a:gd name="connsiteY16" fmla="*/ 48000 h 255000"/>
                <a:gd name="connsiteX17" fmla="*/ 36000 w 255599"/>
                <a:gd name="connsiteY17" fmla="*/ 76200 h 255000"/>
                <a:gd name="connsiteX18" fmla="*/ 26400 w 255599"/>
                <a:gd name="connsiteY18" fmla="*/ 99600 h 255000"/>
                <a:gd name="connsiteX19" fmla="*/ 0 w 255599"/>
                <a:gd name="connsiteY19" fmla="*/ 112800 h 255000"/>
                <a:gd name="connsiteX20" fmla="*/ 0 w 255599"/>
                <a:gd name="connsiteY20" fmla="*/ 142800 h 255000"/>
                <a:gd name="connsiteX21" fmla="*/ 26400 w 255599"/>
                <a:gd name="connsiteY21" fmla="*/ 156000 h 255000"/>
                <a:gd name="connsiteX22" fmla="*/ 36000 w 255599"/>
                <a:gd name="connsiteY22" fmla="*/ 179400 h 255000"/>
                <a:gd name="connsiteX23" fmla="*/ 26400 w 255599"/>
                <a:gd name="connsiteY23" fmla="*/ 207600 h 255000"/>
                <a:gd name="connsiteX24" fmla="*/ 47400 w 255599"/>
                <a:gd name="connsiteY24" fmla="*/ 228600 h 255000"/>
                <a:gd name="connsiteX25" fmla="*/ 75600 w 255599"/>
                <a:gd name="connsiteY25" fmla="*/ 219000 h 255000"/>
                <a:gd name="connsiteX26" fmla="*/ 99000 w 255599"/>
                <a:gd name="connsiteY26" fmla="*/ 228600 h 255000"/>
                <a:gd name="connsiteX27" fmla="*/ 112200 w 255599"/>
                <a:gd name="connsiteY27" fmla="*/ 255000 h 255000"/>
                <a:gd name="connsiteX28" fmla="*/ 142200 w 255599"/>
                <a:gd name="connsiteY28" fmla="*/ 255000 h 255000"/>
                <a:gd name="connsiteX29" fmla="*/ 155400 w 255599"/>
                <a:gd name="connsiteY29" fmla="*/ 228600 h 255000"/>
                <a:gd name="connsiteX30" fmla="*/ 178800 w 255599"/>
                <a:gd name="connsiteY30" fmla="*/ 219000 h 255000"/>
                <a:gd name="connsiteX31" fmla="*/ 207000 w 255599"/>
                <a:gd name="connsiteY31" fmla="*/ 228600 h 255000"/>
                <a:gd name="connsiteX32" fmla="*/ 228600 w 255599"/>
                <a:gd name="connsiteY32" fmla="*/ 207600 h 255000"/>
                <a:gd name="connsiteX33" fmla="*/ 219000 w 255599"/>
                <a:gd name="connsiteY33" fmla="*/ 179400 h 255000"/>
                <a:gd name="connsiteX34" fmla="*/ 229200 w 255599"/>
                <a:gd name="connsiteY34" fmla="*/ 156000 h 255000"/>
                <a:gd name="connsiteX35" fmla="*/ 255600 w 255599"/>
                <a:gd name="connsiteY35" fmla="*/ 142800 h 255000"/>
                <a:gd name="connsiteX36" fmla="*/ 255600 w 255599"/>
                <a:gd name="connsiteY36" fmla="*/ 112800 h 255000"/>
                <a:gd name="connsiteX37" fmla="*/ 229200 w 255599"/>
                <a:gd name="connsiteY37" fmla="*/ 99600 h 25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5599" h="255000">
                  <a:moveTo>
                    <a:pt x="127800" y="172800"/>
                  </a:moveTo>
                  <a:cubicBezTo>
                    <a:pt x="102600" y="172800"/>
                    <a:pt x="82800" y="152400"/>
                    <a:pt x="82800" y="127800"/>
                  </a:cubicBezTo>
                  <a:cubicBezTo>
                    <a:pt x="82800" y="103200"/>
                    <a:pt x="103200" y="82800"/>
                    <a:pt x="127800" y="82800"/>
                  </a:cubicBezTo>
                  <a:cubicBezTo>
                    <a:pt x="153000" y="82800"/>
                    <a:pt x="172800" y="103200"/>
                    <a:pt x="172800" y="127800"/>
                  </a:cubicBezTo>
                  <a:cubicBezTo>
                    <a:pt x="172800" y="152400"/>
                    <a:pt x="152400" y="172800"/>
                    <a:pt x="127800" y="172800"/>
                  </a:cubicBezTo>
                  <a:close/>
                  <a:moveTo>
                    <a:pt x="229200" y="99600"/>
                  </a:moveTo>
                  <a:cubicBezTo>
                    <a:pt x="226800" y="91200"/>
                    <a:pt x="223800" y="83400"/>
                    <a:pt x="219600" y="76200"/>
                  </a:cubicBezTo>
                  <a:lnTo>
                    <a:pt x="229200" y="48000"/>
                  </a:lnTo>
                  <a:lnTo>
                    <a:pt x="207600" y="26400"/>
                  </a:lnTo>
                  <a:lnTo>
                    <a:pt x="179400" y="36000"/>
                  </a:lnTo>
                  <a:cubicBezTo>
                    <a:pt x="172200" y="31800"/>
                    <a:pt x="164400" y="28800"/>
                    <a:pt x="156000" y="26400"/>
                  </a:cubicBezTo>
                  <a:lnTo>
                    <a:pt x="142800" y="0"/>
                  </a:lnTo>
                  <a:lnTo>
                    <a:pt x="112800" y="0"/>
                  </a:lnTo>
                  <a:lnTo>
                    <a:pt x="99600" y="26400"/>
                  </a:lnTo>
                  <a:cubicBezTo>
                    <a:pt x="91200" y="28800"/>
                    <a:pt x="83400" y="31800"/>
                    <a:pt x="76200" y="36000"/>
                  </a:cubicBezTo>
                  <a:lnTo>
                    <a:pt x="48000" y="26400"/>
                  </a:lnTo>
                  <a:lnTo>
                    <a:pt x="26400" y="48000"/>
                  </a:lnTo>
                  <a:lnTo>
                    <a:pt x="36000" y="76200"/>
                  </a:lnTo>
                  <a:cubicBezTo>
                    <a:pt x="31800" y="83400"/>
                    <a:pt x="28800" y="91200"/>
                    <a:pt x="26400" y="99600"/>
                  </a:cubicBezTo>
                  <a:lnTo>
                    <a:pt x="0" y="112800"/>
                  </a:lnTo>
                  <a:lnTo>
                    <a:pt x="0" y="142800"/>
                  </a:lnTo>
                  <a:lnTo>
                    <a:pt x="26400" y="156000"/>
                  </a:lnTo>
                  <a:cubicBezTo>
                    <a:pt x="28800" y="164400"/>
                    <a:pt x="31800" y="172200"/>
                    <a:pt x="36000" y="179400"/>
                  </a:cubicBezTo>
                  <a:lnTo>
                    <a:pt x="26400" y="207600"/>
                  </a:lnTo>
                  <a:lnTo>
                    <a:pt x="47400" y="228600"/>
                  </a:lnTo>
                  <a:lnTo>
                    <a:pt x="75600" y="219000"/>
                  </a:lnTo>
                  <a:cubicBezTo>
                    <a:pt x="82800" y="223200"/>
                    <a:pt x="90600" y="226200"/>
                    <a:pt x="99000" y="228600"/>
                  </a:cubicBezTo>
                  <a:lnTo>
                    <a:pt x="112200" y="255000"/>
                  </a:lnTo>
                  <a:lnTo>
                    <a:pt x="142200" y="255000"/>
                  </a:lnTo>
                  <a:lnTo>
                    <a:pt x="155400" y="228600"/>
                  </a:lnTo>
                  <a:cubicBezTo>
                    <a:pt x="163800" y="226200"/>
                    <a:pt x="171600" y="223200"/>
                    <a:pt x="178800" y="219000"/>
                  </a:cubicBezTo>
                  <a:lnTo>
                    <a:pt x="207000" y="228600"/>
                  </a:lnTo>
                  <a:lnTo>
                    <a:pt x="228600" y="207600"/>
                  </a:lnTo>
                  <a:lnTo>
                    <a:pt x="219000" y="179400"/>
                  </a:lnTo>
                  <a:cubicBezTo>
                    <a:pt x="223200" y="172200"/>
                    <a:pt x="226800" y="163800"/>
                    <a:pt x="229200" y="156000"/>
                  </a:cubicBezTo>
                  <a:lnTo>
                    <a:pt x="255600" y="142800"/>
                  </a:lnTo>
                  <a:lnTo>
                    <a:pt x="255600" y="112800"/>
                  </a:lnTo>
                  <a:lnTo>
                    <a:pt x="229200" y="99600"/>
                  </a:lnTo>
                  <a:close/>
                </a:path>
              </a:pathLst>
            </a:custGeom>
            <a:solidFill>
              <a:srgbClr val="BECF4C"/>
            </a:solidFill>
            <a:ln w="595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69" name="Freeform: Shape 68">
              <a:extLst>
                <a:ext uri="{FF2B5EF4-FFF2-40B4-BE49-F238E27FC236}">
                  <a16:creationId xmlns:a16="http://schemas.microsoft.com/office/drawing/2014/main" id="{A2859B46-F9EA-4310-8406-24ECEAFEFF4B}"/>
                </a:ext>
              </a:extLst>
            </p:cNvPr>
            <p:cNvSpPr/>
            <p:nvPr/>
          </p:nvSpPr>
          <p:spPr>
            <a:xfrm>
              <a:off x="7334439" y="1764134"/>
              <a:ext cx="255600" cy="255000"/>
            </a:xfrm>
            <a:custGeom>
              <a:avLst/>
              <a:gdLst>
                <a:gd name="connsiteX0" fmla="*/ 127800 w 255600"/>
                <a:gd name="connsiteY0" fmla="*/ 172800 h 255000"/>
                <a:gd name="connsiteX1" fmla="*/ 82800 w 255600"/>
                <a:gd name="connsiteY1" fmla="*/ 127800 h 255000"/>
                <a:gd name="connsiteX2" fmla="*/ 127800 w 255600"/>
                <a:gd name="connsiteY2" fmla="*/ 82800 h 255000"/>
                <a:gd name="connsiteX3" fmla="*/ 172800 w 255600"/>
                <a:gd name="connsiteY3" fmla="*/ 127800 h 255000"/>
                <a:gd name="connsiteX4" fmla="*/ 127800 w 255600"/>
                <a:gd name="connsiteY4" fmla="*/ 172800 h 255000"/>
                <a:gd name="connsiteX5" fmla="*/ 127800 w 255600"/>
                <a:gd name="connsiteY5" fmla="*/ 172800 h 255000"/>
                <a:gd name="connsiteX6" fmla="*/ 219600 w 255600"/>
                <a:gd name="connsiteY6" fmla="*/ 76200 h 255000"/>
                <a:gd name="connsiteX7" fmla="*/ 229200 w 255600"/>
                <a:gd name="connsiteY7" fmla="*/ 48000 h 255000"/>
                <a:gd name="connsiteX8" fmla="*/ 207600 w 255600"/>
                <a:gd name="connsiteY8" fmla="*/ 26400 h 255000"/>
                <a:gd name="connsiteX9" fmla="*/ 179400 w 255600"/>
                <a:gd name="connsiteY9" fmla="*/ 36000 h 255000"/>
                <a:gd name="connsiteX10" fmla="*/ 156000 w 255600"/>
                <a:gd name="connsiteY10" fmla="*/ 26400 h 255000"/>
                <a:gd name="connsiteX11" fmla="*/ 142800 w 255600"/>
                <a:gd name="connsiteY11" fmla="*/ 0 h 255000"/>
                <a:gd name="connsiteX12" fmla="*/ 112800 w 255600"/>
                <a:gd name="connsiteY12" fmla="*/ 0 h 255000"/>
                <a:gd name="connsiteX13" fmla="*/ 99600 w 255600"/>
                <a:gd name="connsiteY13" fmla="*/ 26400 h 255000"/>
                <a:gd name="connsiteX14" fmla="*/ 76200 w 255600"/>
                <a:gd name="connsiteY14" fmla="*/ 36000 h 255000"/>
                <a:gd name="connsiteX15" fmla="*/ 48000 w 255600"/>
                <a:gd name="connsiteY15" fmla="*/ 26400 h 255000"/>
                <a:gd name="connsiteX16" fmla="*/ 27000 w 255600"/>
                <a:gd name="connsiteY16" fmla="*/ 47400 h 255000"/>
                <a:gd name="connsiteX17" fmla="*/ 36000 w 255600"/>
                <a:gd name="connsiteY17" fmla="*/ 75600 h 255000"/>
                <a:gd name="connsiteX18" fmla="*/ 26400 w 255600"/>
                <a:gd name="connsiteY18" fmla="*/ 99000 h 255000"/>
                <a:gd name="connsiteX19" fmla="*/ 0 w 255600"/>
                <a:gd name="connsiteY19" fmla="*/ 112200 h 255000"/>
                <a:gd name="connsiteX20" fmla="*/ 0 w 255600"/>
                <a:gd name="connsiteY20" fmla="*/ 142200 h 255000"/>
                <a:gd name="connsiteX21" fmla="*/ 26400 w 255600"/>
                <a:gd name="connsiteY21" fmla="*/ 155400 h 255000"/>
                <a:gd name="connsiteX22" fmla="*/ 36000 w 255600"/>
                <a:gd name="connsiteY22" fmla="*/ 178800 h 255000"/>
                <a:gd name="connsiteX23" fmla="*/ 27000 w 255600"/>
                <a:gd name="connsiteY23" fmla="*/ 207000 h 255000"/>
                <a:gd name="connsiteX24" fmla="*/ 48000 w 255600"/>
                <a:gd name="connsiteY24" fmla="*/ 228000 h 255000"/>
                <a:gd name="connsiteX25" fmla="*/ 76200 w 255600"/>
                <a:gd name="connsiteY25" fmla="*/ 219000 h 255000"/>
                <a:gd name="connsiteX26" fmla="*/ 99600 w 255600"/>
                <a:gd name="connsiteY26" fmla="*/ 228600 h 255000"/>
                <a:gd name="connsiteX27" fmla="*/ 112800 w 255600"/>
                <a:gd name="connsiteY27" fmla="*/ 255000 h 255000"/>
                <a:gd name="connsiteX28" fmla="*/ 142800 w 255600"/>
                <a:gd name="connsiteY28" fmla="*/ 255000 h 255000"/>
                <a:gd name="connsiteX29" fmla="*/ 156000 w 255600"/>
                <a:gd name="connsiteY29" fmla="*/ 228600 h 255000"/>
                <a:gd name="connsiteX30" fmla="*/ 179400 w 255600"/>
                <a:gd name="connsiteY30" fmla="*/ 219000 h 255000"/>
                <a:gd name="connsiteX31" fmla="*/ 207600 w 255600"/>
                <a:gd name="connsiteY31" fmla="*/ 228600 h 255000"/>
                <a:gd name="connsiteX32" fmla="*/ 228600 w 255600"/>
                <a:gd name="connsiteY32" fmla="*/ 207000 h 255000"/>
                <a:gd name="connsiteX33" fmla="*/ 219600 w 255600"/>
                <a:gd name="connsiteY33" fmla="*/ 179400 h 255000"/>
                <a:gd name="connsiteX34" fmla="*/ 229200 w 255600"/>
                <a:gd name="connsiteY34" fmla="*/ 156000 h 255000"/>
                <a:gd name="connsiteX35" fmla="*/ 255600 w 255600"/>
                <a:gd name="connsiteY35" fmla="*/ 142800 h 255000"/>
                <a:gd name="connsiteX36" fmla="*/ 255600 w 255600"/>
                <a:gd name="connsiteY36" fmla="*/ 112800 h 255000"/>
                <a:gd name="connsiteX37" fmla="*/ 229200 w 255600"/>
                <a:gd name="connsiteY37" fmla="*/ 99600 h 255000"/>
                <a:gd name="connsiteX38" fmla="*/ 219600 w 255600"/>
                <a:gd name="connsiteY38" fmla="*/ 76200 h 25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5600" h="255000">
                  <a:moveTo>
                    <a:pt x="127800" y="172800"/>
                  </a:moveTo>
                  <a:cubicBezTo>
                    <a:pt x="102600" y="172800"/>
                    <a:pt x="82800" y="152400"/>
                    <a:pt x="82800" y="127800"/>
                  </a:cubicBezTo>
                  <a:cubicBezTo>
                    <a:pt x="82800" y="102600"/>
                    <a:pt x="103200" y="82800"/>
                    <a:pt x="127800" y="82800"/>
                  </a:cubicBezTo>
                  <a:cubicBezTo>
                    <a:pt x="153000" y="82800"/>
                    <a:pt x="172800" y="103200"/>
                    <a:pt x="172800" y="127800"/>
                  </a:cubicBezTo>
                  <a:cubicBezTo>
                    <a:pt x="172800" y="152400"/>
                    <a:pt x="153000" y="172800"/>
                    <a:pt x="127800" y="172800"/>
                  </a:cubicBezTo>
                  <a:lnTo>
                    <a:pt x="127800" y="172800"/>
                  </a:lnTo>
                  <a:close/>
                  <a:moveTo>
                    <a:pt x="219600" y="76200"/>
                  </a:moveTo>
                  <a:lnTo>
                    <a:pt x="229200" y="48000"/>
                  </a:lnTo>
                  <a:lnTo>
                    <a:pt x="207600" y="26400"/>
                  </a:lnTo>
                  <a:lnTo>
                    <a:pt x="179400" y="36000"/>
                  </a:lnTo>
                  <a:cubicBezTo>
                    <a:pt x="172200" y="31800"/>
                    <a:pt x="163800" y="28800"/>
                    <a:pt x="156000" y="26400"/>
                  </a:cubicBezTo>
                  <a:lnTo>
                    <a:pt x="142800" y="0"/>
                  </a:lnTo>
                  <a:lnTo>
                    <a:pt x="112800" y="0"/>
                  </a:lnTo>
                  <a:lnTo>
                    <a:pt x="99600" y="26400"/>
                  </a:lnTo>
                  <a:cubicBezTo>
                    <a:pt x="91200" y="28800"/>
                    <a:pt x="83400" y="31800"/>
                    <a:pt x="76200" y="36000"/>
                  </a:cubicBezTo>
                  <a:lnTo>
                    <a:pt x="48000" y="26400"/>
                  </a:lnTo>
                  <a:lnTo>
                    <a:pt x="27000" y="47400"/>
                  </a:lnTo>
                  <a:lnTo>
                    <a:pt x="36000" y="75600"/>
                  </a:lnTo>
                  <a:cubicBezTo>
                    <a:pt x="31800" y="82800"/>
                    <a:pt x="28800" y="91200"/>
                    <a:pt x="26400" y="99000"/>
                  </a:cubicBezTo>
                  <a:lnTo>
                    <a:pt x="0" y="112200"/>
                  </a:lnTo>
                  <a:lnTo>
                    <a:pt x="0" y="142200"/>
                  </a:lnTo>
                  <a:lnTo>
                    <a:pt x="26400" y="155400"/>
                  </a:lnTo>
                  <a:cubicBezTo>
                    <a:pt x="28800" y="163800"/>
                    <a:pt x="31800" y="171600"/>
                    <a:pt x="36000" y="178800"/>
                  </a:cubicBezTo>
                  <a:lnTo>
                    <a:pt x="27000" y="207000"/>
                  </a:lnTo>
                  <a:lnTo>
                    <a:pt x="48000" y="228000"/>
                  </a:lnTo>
                  <a:lnTo>
                    <a:pt x="76200" y="219000"/>
                  </a:lnTo>
                  <a:cubicBezTo>
                    <a:pt x="83400" y="223200"/>
                    <a:pt x="91200" y="226200"/>
                    <a:pt x="99600" y="228600"/>
                  </a:cubicBezTo>
                  <a:lnTo>
                    <a:pt x="112800" y="255000"/>
                  </a:lnTo>
                  <a:lnTo>
                    <a:pt x="142800" y="255000"/>
                  </a:lnTo>
                  <a:lnTo>
                    <a:pt x="156000" y="228600"/>
                  </a:lnTo>
                  <a:cubicBezTo>
                    <a:pt x="164400" y="226200"/>
                    <a:pt x="172200" y="223200"/>
                    <a:pt x="179400" y="219000"/>
                  </a:cubicBezTo>
                  <a:lnTo>
                    <a:pt x="207600" y="228600"/>
                  </a:lnTo>
                  <a:lnTo>
                    <a:pt x="228600" y="207000"/>
                  </a:lnTo>
                  <a:lnTo>
                    <a:pt x="219600" y="179400"/>
                  </a:lnTo>
                  <a:cubicBezTo>
                    <a:pt x="223800" y="172200"/>
                    <a:pt x="226800" y="164400"/>
                    <a:pt x="229200" y="156000"/>
                  </a:cubicBezTo>
                  <a:lnTo>
                    <a:pt x="255600" y="142800"/>
                  </a:lnTo>
                  <a:lnTo>
                    <a:pt x="255600" y="112800"/>
                  </a:lnTo>
                  <a:lnTo>
                    <a:pt x="229200" y="99600"/>
                  </a:lnTo>
                  <a:cubicBezTo>
                    <a:pt x="226800" y="91200"/>
                    <a:pt x="223800" y="83400"/>
                    <a:pt x="219600" y="76200"/>
                  </a:cubicBezTo>
                  <a:close/>
                </a:path>
              </a:pathLst>
            </a:custGeom>
            <a:solidFill>
              <a:srgbClr val="FFFFFF"/>
            </a:solidFill>
            <a:ln w="595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grpSp>
      <p:grpSp>
        <p:nvGrpSpPr>
          <p:cNvPr id="70" name="Picture 17" descr="Exponential Graph">
            <a:extLst>
              <a:ext uri="{FF2B5EF4-FFF2-40B4-BE49-F238E27FC236}">
                <a16:creationId xmlns:a16="http://schemas.microsoft.com/office/drawing/2014/main" id="{2708E091-5E76-4A44-A155-ED3EC30AB7F9}"/>
              </a:ext>
            </a:extLst>
          </p:cNvPr>
          <p:cNvGrpSpPr/>
          <p:nvPr/>
        </p:nvGrpSpPr>
        <p:grpSpPr>
          <a:xfrm>
            <a:off x="9738451" y="1166137"/>
            <a:ext cx="612000" cy="612000"/>
            <a:chOff x="1542643" y="3105688"/>
            <a:chExt cx="612000" cy="612000"/>
          </a:xfrm>
        </p:grpSpPr>
        <p:sp>
          <p:nvSpPr>
            <p:cNvPr id="71" name="Freeform: Shape 70">
              <a:extLst>
                <a:ext uri="{FF2B5EF4-FFF2-40B4-BE49-F238E27FC236}">
                  <a16:creationId xmlns:a16="http://schemas.microsoft.com/office/drawing/2014/main" id="{69D777A8-66C8-47CB-B689-EFEAEF943E11}"/>
                </a:ext>
              </a:extLst>
            </p:cNvPr>
            <p:cNvSpPr/>
            <p:nvPr/>
          </p:nvSpPr>
          <p:spPr>
            <a:xfrm>
              <a:off x="1631893" y="3194938"/>
              <a:ext cx="433500" cy="433500"/>
            </a:xfrm>
            <a:custGeom>
              <a:avLst/>
              <a:gdLst>
                <a:gd name="connsiteX0" fmla="*/ 38250 w 433500"/>
                <a:gd name="connsiteY0" fmla="*/ 0 h 433500"/>
                <a:gd name="connsiteX1" fmla="*/ 0 w 433500"/>
                <a:gd name="connsiteY1" fmla="*/ 0 h 433500"/>
                <a:gd name="connsiteX2" fmla="*/ 0 w 433500"/>
                <a:gd name="connsiteY2" fmla="*/ 433500 h 433500"/>
                <a:gd name="connsiteX3" fmla="*/ 433500 w 433500"/>
                <a:gd name="connsiteY3" fmla="*/ 433500 h 433500"/>
                <a:gd name="connsiteX4" fmla="*/ 433500 w 433500"/>
                <a:gd name="connsiteY4" fmla="*/ 395250 h 433500"/>
                <a:gd name="connsiteX5" fmla="*/ 38250 w 433500"/>
                <a:gd name="connsiteY5" fmla="*/ 395250 h 433500"/>
                <a:gd name="connsiteX6" fmla="*/ 38250 w 433500"/>
                <a:gd name="connsiteY6" fmla="*/ 0 h 4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500" h="433500">
                  <a:moveTo>
                    <a:pt x="38250" y="0"/>
                  </a:moveTo>
                  <a:lnTo>
                    <a:pt x="0" y="0"/>
                  </a:lnTo>
                  <a:lnTo>
                    <a:pt x="0" y="433500"/>
                  </a:lnTo>
                  <a:lnTo>
                    <a:pt x="433500" y="433500"/>
                  </a:lnTo>
                  <a:lnTo>
                    <a:pt x="433500" y="395250"/>
                  </a:lnTo>
                  <a:lnTo>
                    <a:pt x="38250" y="395250"/>
                  </a:lnTo>
                  <a:lnTo>
                    <a:pt x="38250" y="0"/>
                  </a:lnTo>
                  <a:close/>
                </a:path>
              </a:pathLst>
            </a:custGeom>
            <a:solidFill>
              <a:srgbClr val="FFFFFF"/>
            </a:solidFill>
            <a:ln w="635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72" name="Freeform: Shape 71">
              <a:extLst>
                <a:ext uri="{FF2B5EF4-FFF2-40B4-BE49-F238E27FC236}">
                  <a16:creationId xmlns:a16="http://schemas.microsoft.com/office/drawing/2014/main" id="{6275C6E6-A2CC-4B35-952F-E96D38E0051D}"/>
                </a:ext>
              </a:extLst>
            </p:cNvPr>
            <p:cNvSpPr/>
            <p:nvPr/>
          </p:nvSpPr>
          <p:spPr>
            <a:xfrm>
              <a:off x="1702018" y="3194938"/>
              <a:ext cx="357000" cy="361723"/>
            </a:xfrm>
            <a:custGeom>
              <a:avLst/>
              <a:gdLst>
                <a:gd name="connsiteX0" fmla="*/ 2786 w 357000"/>
                <a:gd name="connsiteY0" fmla="*/ 323474 h 361723"/>
                <a:gd name="connsiteX1" fmla="*/ 0 w 357000"/>
                <a:gd name="connsiteY1" fmla="*/ 323474 h 361723"/>
                <a:gd name="connsiteX2" fmla="*/ 0 w 357000"/>
                <a:gd name="connsiteY2" fmla="*/ 361724 h 361723"/>
                <a:gd name="connsiteX3" fmla="*/ 2786 w 357000"/>
                <a:gd name="connsiteY3" fmla="*/ 361724 h 361723"/>
                <a:gd name="connsiteX4" fmla="*/ 314562 w 357000"/>
                <a:gd name="connsiteY4" fmla="*/ 65497 h 361723"/>
                <a:gd name="connsiteX5" fmla="*/ 357000 w 357000"/>
                <a:gd name="connsiteY5" fmla="*/ 76710 h 361723"/>
                <a:gd name="connsiteX6" fmla="*/ 312375 w 357000"/>
                <a:gd name="connsiteY6" fmla="*/ 0 h 361723"/>
                <a:gd name="connsiteX7" fmla="*/ 235646 w 357000"/>
                <a:gd name="connsiteY7" fmla="*/ 44625 h 361723"/>
                <a:gd name="connsiteX8" fmla="*/ 277580 w 357000"/>
                <a:gd name="connsiteY8" fmla="*/ 55705 h 361723"/>
                <a:gd name="connsiteX9" fmla="*/ 2786 w 357000"/>
                <a:gd name="connsiteY9" fmla="*/ 323474 h 36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000" h="361723">
                  <a:moveTo>
                    <a:pt x="2786" y="323474"/>
                  </a:moveTo>
                  <a:lnTo>
                    <a:pt x="0" y="323474"/>
                  </a:lnTo>
                  <a:lnTo>
                    <a:pt x="0" y="361724"/>
                  </a:lnTo>
                  <a:lnTo>
                    <a:pt x="2786" y="361724"/>
                  </a:lnTo>
                  <a:cubicBezTo>
                    <a:pt x="123273" y="361724"/>
                    <a:pt x="246483" y="338646"/>
                    <a:pt x="314562" y="65497"/>
                  </a:cubicBezTo>
                  <a:lnTo>
                    <a:pt x="357000" y="76710"/>
                  </a:lnTo>
                  <a:lnTo>
                    <a:pt x="312375" y="0"/>
                  </a:lnTo>
                  <a:lnTo>
                    <a:pt x="235646" y="44625"/>
                  </a:lnTo>
                  <a:lnTo>
                    <a:pt x="277580" y="55705"/>
                  </a:lnTo>
                  <a:cubicBezTo>
                    <a:pt x="210949" y="323423"/>
                    <a:pt x="90755" y="323474"/>
                    <a:pt x="2786" y="323474"/>
                  </a:cubicBezTo>
                  <a:close/>
                </a:path>
              </a:pathLst>
            </a:custGeom>
            <a:solidFill>
              <a:srgbClr val="BECF4C"/>
            </a:solidFill>
            <a:ln w="6350" cap="flat">
              <a:solidFill>
                <a:srgbClr val="BECF4C"/>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grpSp>
      <p:grpSp>
        <p:nvGrpSpPr>
          <p:cNvPr id="34" name="Group 33">
            <a:extLst>
              <a:ext uri="{FF2B5EF4-FFF2-40B4-BE49-F238E27FC236}">
                <a16:creationId xmlns:a16="http://schemas.microsoft.com/office/drawing/2014/main" id="{17C97104-DD9D-43FA-9FB4-FFA7B50FD8B8}"/>
              </a:ext>
            </a:extLst>
          </p:cNvPr>
          <p:cNvGrpSpPr/>
          <p:nvPr/>
        </p:nvGrpSpPr>
        <p:grpSpPr>
          <a:xfrm>
            <a:off x="615792" y="1288954"/>
            <a:ext cx="433500" cy="433500"/>
            <a:chOff x="787606" y="4269268"/>
            <a:chExt cx="433500" cy="433500"/>
          </a:xfrm>
        </p:grpSpPr>
        <p:sp>
          <p:nvSpPr>
            <p:cNvPr id="35" name="Freeform: Shape 34">
              <a:extLst>
                <a:ext uri="{FF2B5EF4-FFF2-40B4-BE49-F238E27FC236}">
                  <a16:creationId xmlns:a16="http://schemas.microsoft.com/office/drawing/2014/main" id="{3FB72303-12F2-4097-BA4B-A1A4EFBF3FDC}"/>
                </a:ext>
              </a:extLst>
            </p:cNvPr>
            <p:cNvSpPr/>
            <p:nvPr/>
          </p:nvSpPr>
          <p:spPr>
            <a:xfrm>
              <a:off x="787606" y="4269268"/>
              <a:ext cx="433500" cy="433500"/>
            </a:xfrm>
            <a:custGeom>
              <a:avLst/>
              <a:gdLst>
                <a:gd name="connsiteX0" fmla="*/ 38250 w 433500"/>
                <a:gd name="connsiteY0" fmla="*/ 0 h 433500"/>
                <a:gd name="connsiteX1" fmla="*/ 0 w 433500"/>
                <a:gd name="connsiteY1" fmla="*/ 0 h 433500"/>
                <a:gd name="connsiteX2" fmla="*/ 0 w 433500"/>
                <a:gd name="connsiteY2" fmla="*/ 433500 h 433500"/>
                <a:gd name="connsiteX3" fmla="*/ 433500 w 433500"/>
                <a:gd name="connsiteY3" fmla="*/ 433500 h 433500"/>
                <a:gd name="connsiteX4" fmla="*/ 433500 w 433500"/>
                <a:gd name="connsiteY4" fmla="*/ 395250 h 433500"/>
                <a:gd name="connsiteX5" fmla="*/ 38250 w 433500"/>
                <a:gd name="connsiteY5" fmla="*/ 395250 h 433500"/>
                <a:gd name="connsiteX6" fmla="*/ 38250 w 433500"/>
                <a:gd name="connsiteY6" fmla="*/ 0 h 4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500" h="433500">
                  <a:moveTo>
                    <a:pt x="38250" y="0"/>
                  </a:moveTo>
                  <a:lnTo>
                    <a:pt x="0" y="0"/>
                  </a:lnTo>
                  <a:lnTo>
                    <a:pt x="0" y="433500"/>
                  </a:lnTo>
                  <a:lnTo>
                    <a:pt x="433500" y="433500"/>
                  </a:lnTo>
                  <a:lnTo>
                    <a:pt x="433500" y="395250"/>
                  </a:lnTo>
                  <a:lnTo>
                    <a:pt x="38250" y="395250"/>
                  </a:lnTo>
                  <a:lnTo>
                    <a:pt x="38250" y="0"/>
                  </a:lnTo>
                  <a:close/>
                </a:path>
              </a:pathLst>
            </a:custGeom>
            <a:solidFill>
              <a:srgbClr val="FFFFFF"/>
            </a:solidFill>
            <a:ln w="635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F2DB8225-DB80-44D4-A608-9778ED7D35DE}"/>
                </a:ext>
              </a:extLst>
            </p:cNvPr>
            <p:cNvSpPr/>
            <p:nvPr/>
          </p:nvSpPr>
          <p:spPr>
            <a:xfrm>
              <a:off x="864106" y="4281724"/>
              <a:ext cx="357000" cy="350918"/>
            </a:xfrm>
            <a:custGeom>
              <a:avLst/>
              <a:gdLst>
                <a:gd name="connsiteX0" fmla="*/ 291605 w 357000"/>
                <a:gd name="connsiteY0" fmla="*/ 40870 h 350918"/>
                <a:gd name="connsiteX1" fmla="*/ 66689 w 357000"/>
                <a:gd name="connsiteY1" fmla="*/ 125881 h 350918"/>
                <a:gd name="connsiteX2" fmla="*/ 0 w 357000"/>
                <a:gd name="connsiteY2" fmla="*/ 350918 h 350918"/>
                <a:gd name="connsiteX3" fmla="*/ 38250 w 357000"/>
                <a:gd name="connsiteY3" fmla="*/ 350918 h 350918"/>
                <a:gd name="connsiteX4" fmla="*/ 297821 w 357000"/>
                <a:gd name="connsiteY4" fmla="*/ 78591 h 350918"/>
                <a:gd name="connsiteX5" fmla="*/ 305273 w 357000"/>
                <a:gd name="connsiteY5" fmla="*/ 123854 h 350918"/>
                <a:gd name="connsiteX6" fmla="*/ 357000 w 357000"/>
                <a:gd name="connsiteY6" fmla="*/ 51727 h 350918"/>
                <a:gd name="connsiteX7" fmla="*/ 284873 w 357000"/>
                <a:gd name="connsiteY7" fmla="*/ 0 h 350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000" h="350918">
                  <a:moveTo>
                    <a:pt x="291605" y="40870"/>
                  </a:moveTo>
                  <a:cubicBezTo>
                    <a:pt x="175765" y="58471"/>
                    <a:pt x="109809" y="83532"/>
                    <a:pt x="66689" y="125881"/>
                  </a:cubicBezTo>
                  <a:cubicBezTo>
                    <a:pt x="19941" y="171736"/>
                    <a:pt x="0" y="239043"/>
                    <a:pt x="0" y="350918"/>
                  </a:cubicBezTo>
                  <a:lnTo>
                    <a:pt x="38250" y="350918"/>
                  </a:lnTo>
                  <a:cubicBezTo>
                    <a:pt x="38250" y="166203"/>
                    <a:pt x="89830" y="110013"/>
                    <a:pt x="297821" y="78591"/>
                  </a:cubicBezTo>
                  <a:lnTo>
                    <a:pt x="305273" y="123854"/>
                  </a:lnTo>
                  <a:lnTo>
                    <a:pt x="357000" y="51727"/>
                  </a:lnTo>
                  <a:lnTo>
                    <a:pt x="284873" y="0"/>
                  </a:lnTo>
                  <a:close/>
                </a:path>
              </a:pathLst>
            </a:custGeom>
            <a:solidFill>
              <a:srgbClr val="BECF4C"/>
            </a:solidFill>
            <a:ln w="6350" cap="flat">
              <a:noFill/>
              <a:prstDash val="solid"/>
              <a:miter/>
            </a:ln>
          </p:spPr>
          <p:txBody>
            <a:bodyPr rtlCol="0" anchor="ctr"/>
            <a:lstStyle/>
            <a:p>
              <a:endParaRPr lang="en-GB"/>
            </a:p>
          </p:txBody>
        </p:sp>
      </p:grpSp>
    </p:spTree>
    <p:extLst>
      <p:ext uri="{BB962C8B-B14F-4D97-AF65-F5344CB8AC3E}">
        <p14:creationId xmlns:p14="http://schemas.microsoft.com/office/powerpoint/2010/main" val="3550163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7F5FFD16-636C-144A-9ED9-3AB369BA27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5" y="-17953"/>
            <a:ext cx="12192000" cy="6858000"/>
          </a:xfrm>
          <a:prstGeom prst="rect">
            <a:avLst/>
          </a:prstGeom>
        </p:spPr>
      </p:pic>
      <p:pic>
        <p:nvPicPr>
          <p:cNvPr id="13" name="Picture 12">
            <a:extLst>
              <a:ext uri="{FF2B5EF4-FFF2-40B4-BE49-F238E27FC236}">
                <a16:creationId xmlns:a16="http://schemas.microsoft.com/office/drawing/2014/main" id="{A09A35BA-E644-E542-936B-F0D41EA6E670}"/>
              </a:ext>
            </a:extLst>
          </p:cNvPr>
          <p:cNvPicPr>
            <a:picLocks noChangeAspect="1"/>
          </p:cNvPicPr>
          <p:nvPr/>
        </p:nvPicPr>
        <p:blipFill>
          <a:blip r:embed="rId4"/>
          <a:stretch>
            <a:fillRect/>
          </a:stretch>
        </p:blipFill>
        <p:spPr>
          <a:xfrm>
            <a:off x="0" y="6226581"/>
            <a:ext cx="12192000" cy="317500"/>
          </a:xfrm>
          <a:prstGeom prst="rect">
            <a:avLst/>
          </a:prstGeom>
        </p:spPr>
      </p:pic>
      <p:sp>
        <p:nvSpPr>
          <p:cNvPr id="14" name="TextBox 13">
            <a:extLst>
              <a:ext uri="{FF2B5EF4-FFF2-40B4-BE49-F238E27FC236}">
                <a16:creationId xmlns:a16="http://schemas.microsoft.com/office/drawing/2014/main" id="{BC194EE9-9B4B-8140-A4FE-E4D90DAEF67F}"/>
              </a:ext>
            </a:extLst>
          </p:cNvPr>
          <p:cNvSpPr txBox="1"/>
          <p:nvPr/>
        </p:nvSpPr>
        <p:spPr>
          <a:xfrm>
            <a:off x="403727" y="452363"/>
            <a:ext cx="7720942" cy="523220"/>
          </a:xfrm>
          <a:prstGeom prst="rect">
            <a:avLst/>
          </a:prstGeom>
          <a:noFill/>
        </p:spPr>
        <p:txBody>
          <a:bodyPr wrap="square" rtlCol="0">
            <a:spAutoFit/>
          </a:bodyPr>
          <a:lstStyle/>
          <a:p>
            <a:r>
              <a:rPr lang="en-GB" sz="2800" dirty="0">
                <a:solidFill>
                  <a:schemeClr val="bg1"/>
                </a:solidFill>
              </a:rPr>
              <a:t>Transforming to the digital financial ecosystem</a:t>
            </a:r>
          </a:p>
        </p:txBody>
      </p:sp>
      <p:cxnSp>
        <p:nvCxnSpPr>
          <p:cNvPr id="69" name="Straight Connector 68">
            <a:extLst>
              <a:ext uri="{FF2B5EF4-FFF2-40B4-BE49-F238E27FC236}">
                <a16:creationId xmlns:a16="http://schemas.microsoft.com/office/drawing/2014/main" id="{9FD84226-3081-534C-ACA6-D42247B05ABD}"/>
              </a:ext>
            </a:extLst>
          </p:cNvPr>
          <p:cNvCxnSpPr>
            <a:cxnSpLocks/>
          </p:cNvCxnSpPr>
          <p:nvPr/>
        </p:nvCxnSpPr>
        <p:spPr>
          <a:xfrm>
            <a:off x="487180" y="966866"/>
            <a:ext cx="5097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F7475A6-6D4A-43CE-BCDE-D71EE1DB6E55}"/>
              </a:ext>
            </a:extLst>
          </p:cNvPr>
          <p:cNvSpPr txBox="1"/>
          <p:nvPr/>
        </p:nvSpPr>
        <p:spPr>
          <a:xfrm>
            <a:off x="1282340" y="1210229"/>
            <a:ext cx="2981858" cy="369332"/>
          </a:xfrm>
          <a:prstGeom prst="rect">
            <a:avLst/>
          </a:prstGeom>
          <a:noFill/>
        </p:spPr>
        <p:txBody>
          <a:bodyPr wrap="square" rtlCol="0">
            <a:spAutoFit/>
          </a:bodyPr>
          <a:lstStyle/>
          <a:p>
            <a:pPr algn="ctr">
              <a:spcAft>
                <a:spcPts val="300"/>
              </a:spcAft>
            </a:pPr>
            <a:r>
              <a:rPr lang="en-GB" b="1" dirty="0">
                <a:solidFill>
                  <a:schemeClr val="bg1"/>
                </a:solidFill>
                <a:cs typeface="Futura Medium" panose="020B0602020204020303" pitchFamily="34" charset="-79"/>
              </a:rPr>
              <a:t>Traditional Markets</a:t>
            </a:r>
          </a:p>
        </p:txBody>
      </p:sp>
      <p:sp>
        <p:nvSpPr>
          <p:cNvPr id="27" name="TextBox 26">
            <a:extLst>
              <a:ext uri="{FF2B5EF4-FFF2-40B4-BE49-F238E27FC236}">
                <a16:creationId xmlns:a16="http://schemas.microsoft.com/office/drawing/2014/main" id="{BA205EDA-096A-482C-B995-A775E3C0E7DB}"/>
              </a:ext>
            </a:extLst>
          </p:cNvPr>
          <p:cNvSpPr txBox="1"/>
          <p:nvPr/>
        </p:nvSpPr>
        <p:spPr>
          <a:xfrm>
            <a:off x="7712024" y="1174706"/>
            <a:ext cx="3154680" cy="369332"/>
          </a:xfrm>
          <a:prstGeom prst="rect">
            <a:avLst/>
          </a:prstGeom>
          <a:noFill/>
        </p:spPr>
        <p:txBody>
          <a:bodyPr wrap="square" rtlCol="0">
            <a:spAutoFit/>
          </a:bodyPr>
          <a:lstStyle/>
          <a:p>
            <a:pPr algn="ctr">
              <a:spcAft>
                <a:spcPts val="300"/>
              </a:spcAft>
            </a:pPr>
            <a:r>
              <a:rPr lang="en-GB" b="1" dirty="0">
                <a:solidFill>
                  <a:schemeClr val="bg1"/>
                </a:solidFill>
                <a:cs typeface="Futura Medium" panose="020B0602020204020303" pitchFamily="34" charset="-79"/>
              </a:rPr>
              <a:t>Digital Financial Ecosystem</a:t>
            </a:r>
          </a:p>
        </p:txBody>
      </p:sp>
      <p:cxnSp>
        <p:nvCxnSpPr>
          <p:cNvPr id="32" name="Straight Connector 31">
            <a:extLst>
              <a:ext uri="{FF2B5EF4-FFF2-40B4-BE49-F238E27FC236}">
                <a16:creationId xmlns:a16="http://schemas.microsoft.com/office/drawing/2014/main" id="{3745A20A-F6AC-4F2B-AEAE-89BE08551291}"/>
              </a:ext>
            </a:extLst>
          </p:cNvPr>
          <p:cNvCxnSpPr>
            <a:cxnSpLocks/>
          </p:cNvCxnSpPr>
          <p:nvPr/>
        </p:nvCxnSpPr>
        <p:spPr>
          <a:xfrm>
            <a:off x="2178169" y="1596505"/>
            <a:ext cx="8131509" cy="0"/>
          </a:xfrm>
          <a:prstGeom prst="line">
            <a:avLst/>
          </a:prstGeom>
          <a:ln>
            <a:solidFill>
              <a:schemeClr val="bg1"/>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Rectangle: Rounded Corners 51">
            <a:extLst>
              <a:ext uri="{FF2B5EF4-FFF2-40B4-BE49-F238E27FC236}">
                <a16:creationId xmlns:a16="http://schemas.microsoft.com/office/drawing/2014/main" id="{9DE4B2E4-4006-47AD-9576-3D426E67E156}"/>
              </a:ext>
            </a:extLst>
          </p:cNvPr>
          <p:cNvSpPr/>
          <p:nvPr/>
        </p:nvSpPr>
        <p:spPr>
          <a:xfrm>
            <a:off x="905978" y="2667497"/>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420E947C-4B7D-44B2-863C-8EDB374219B9}"/>
              </a:ext>
            </a:extLst>
          </p:cNvPr>
          <p:cNvSpPr/>
          <p:nvPr/>
        </p:nvSpPr>
        <p:spPr>
          <a:xfrm>
            <a:off x="905978" y="3541857"/>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9E336B44-86F8-473F-810D-816F27FEE5C4}"/>
              </a:ext>
            </a:extLst>
          </p:cNvPr>
          <p:cNvSpPr/>
          <p:nvPr/>
        </p:nvSpPr>
        <p:spPr>
          <a:xfrm>
            <a:off x="905978" y="4416217"/>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F9C1ECB3-A64B-44E6-A8EB-25208DDAFC0E}"/>
              </a:ext>
            </a:extLst>
          </p:cNvPr>
          <p:cNvSpPr/>
          <p:nvPr/>
        </p:nvSpPr>
        <p:spPr>
          <a:xfrm>
            <a:off x="905978" y="5285457"/>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Rounded Corners 57">
            <a:extLst>
              <a:ext uri="{FF2B5EF4-FFF2-40B4-BE49-F238E27FC236}">
                <a16:creationId xmlns:a16="http://schemas.microsoft.com/office/drawing/2014/main" id="{3C940C8B-A0EF-440C-AE24-6F0A37A669A0}"/>
              </a:ext>
            </a:extLst>
          </p:cNvPr>
          <p:cNvSpPr/>
          <p:nvPr/>
        </p:nvSpPr>
        <p:spPr>
          <a:xfrm>
            <a:off x="8150317" y="2207376"/>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5CC52E0A-DADA-4ED7-BDEA-6155822107C6}"/>
              </a:ext>
            </a:extLst>
          </p:cNvPr>
          <p:cNvSpPr/>
          <p:nvPr/>
        </p:nvSpPr>
        <p:spPr>
          <a:xfrm>
            <a:off x="8150317" y="3081736"/>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Rounded Corners 60">
            <a:extLst>
              <a:ext uri="{FF2B5EF4-FFF2-40B4-BE49-F238E27FC236}">
                <a16:creationId xmlns:a16="http://schemas.microsoft.com/office/drawing/2014/main" id="{56053C67-AADC-447A-BB77-C50AAF1621EB}"/>
              </a:ext>
            </a:extLst>
          </p:cNvPr>
          <p:cNvSpPr/>
          <p:nvPr/>
        </p:nvSpPr>
        <p:spPr>
          <a:xfrm>
            <a:off x="8150317" y="3956096"/>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AE94FF3F-43D1-494D-930B-7922F98F98F9}"/>
              </a:ext>
            </a:extLst>
          </p:cNvPr>
          <p:cNvSpPr/>
          <p:nvPr/>
        </p:nvSpPr>
        <p:spPr>
          <a:xfrm>
            <a:off x="8150317" y="4825336"/>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Plus Sign 90">
            <a:extLst>
              <a:ext uri="{FF2B5EF4-FFF2-40B4-BE49-F238E27FC236}">
                <a16:creationId xmlns:a16="http://schemas.microsoft.com/office/drawing/2014/main" id="{C4367C31-027C-40C7-B37C-E10D0A5A6E9D}"/>
              </a:ext>
            </a:extLst>
          </p:cNvPr>
          <p:cNvSpPr/>
          <p:nvPr/>
        </p:nvSpPr>
        <p:spPr>
          <a:xfrm>
            <a:off x="4221214" y="3411047"/>
            <a:ext cx="855039" cy="883565"/>
          </a:xfrm>
          <a:prstGeom prst="mathPlus">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2" name="Equals 91">
            <a:extLst>
              <a:ext uri="{FF2B5EF4-FFF2-40B4-BE49-F238E27FC236}">
                <a16:creationId xmlns:a16="http://schemas.microsoft.com/office/drawing/2014/main" id="{FB2CA006-89EB-4EED-9BE2-F3C994FB7386}"/>
              </a:ext>
            </a:extLst>
          </p:cNvPr>
          <p:cNvSpPr/>
          <p:nvPr/>
        </p:nvSpPr>
        <p:spPr>
          <a:xfrm>
            <a:off x="7028719" y="3511159"/>
            <a:ext cx="864004" cy="683685"/>
          </a:xfrm>
          <a:prstGeom prst="mathEqual">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93" name="Graphic 92" descr="Workflow with solid fill">
            <a:extLst>
              <a:ext uri="{FF2B5EF4-FFF2-40B4-BE49-F238E27FC236}">
                <a16:creationId xmlns:a16="http://schemas.microsoft.com/office/drawing/2014/main" id="{36C9982F-75BD-4961-9701-07FE3FD998D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11469" y="3676282"/>
            <a:ext cx="478068" cy="478068"/>
          </a:xfrm>
          <a:prstGeom prst="rect">
            <a:avLst/>
          </a:prstGeom>
        </p:spPr>
      </p:pic>
      <p:pic>
        <p:nvPicPr>
          <p:cNvPr id="94" name="Graphic 93" descr="Head with gears">
            <a:extLst>
              <a:ext uri="{FF2B5EF4-FFF2-40B4-BE49-F238E27FC236}">
                <a16:creationId xmlns:a16="http://schemas.microsoft.com/office/drawing/2014/main" id="{8036D34C-7B84-4721-8DA2-C10AA8E9E6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37964" y="4091582"/>
            <a:ext cx="490865" cy="490865"/>
          </a:xfrm>
          <a:prstGeom prst="rect">
            <a:avLst/>
          </a:prstGeom>
        </p:spPr>
      </p:pic>
      <p:pic>
        <p:nvPicPr>
          <p:cNvPr id="95" name="Graphic 94" descr="Binary with solid fill">
            <a:extLst>
              <a:ext uri="{FF2B5EF4-FFF2-40B4-BE49-F238E27FC236}">
                <a16:creationId xmlns:a16="http://schemas.microsoft.com/office/drawing/2014/main" id="{04F00400-61B3-433F-85FF-6CE8E8C3C308}"/>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0510342" y="4938038"/>
            <a:ext cx="546109" cy="546109"/>
          </a:xfrm>
          <a:prstGeom prst="rect">
            <a:avLst/>
          </a:prstGeom>
        </p:spPr>
      </p:pic>
      <p:pic>
        <p:nvPicPr>
          <p:cNvPr id="96" name="Graphic 95" descr="Smart Phone">
            <a:extLst>
              <a:ext uri="{FF2B5EF4-FFF2-40B4-BE49-F238E27FC236}">
                <a16:creationId xmlns:a16="http://schemas.microsoft.com/office/drawing/2014/main" id="{8287667A-85A4-4119-86BB-D86911375A1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529221" y="2345838"/>
            <a:ext cx="508351" cy="508351"/>
          </a:xfrm>
          <a:prstGeom prst="rect">
            <a:avLst/>
          </a:prstGeom>
        </p:spPr>
      </p:pic>
      <p:pic>
        <p:nvPicPr>
          <p:cNvPr id="97" name="Graphic 96" descr="Siren with solid fill">
            <a:extLst>
              <a:ext uri="{FF2B5EF4-FFF2-40B4-BE49-F238E27FC236}">
                <a16:creationId xmlns:a16="http://schemas.microsoft.com/office/drawing/2014/main" id="{4D73EB9B-9527-4AAA-A913-225D2277D7A0}"/>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961038" y="2757448"/>
            <a:ext cx="557977" cy="557977"/>
          </a:xfrm>
          <a:prstGeom prst="rect">
            <a:avLst/>
          </a:prstGeom>
        </p:spPr>
      </p:pic>
      <p:sp>
        <p:nvSpPr>
          <p:cNvPr id="99" name="TextBox 98">
            <a:extLst>
              <a:ext uri="{FF2B5EF4-FFF2-40B4-BE49-F238E27FC236}">
                <a16:creationId xmlns:a16="http://schemas.microsoft.com/office/drawing/2014/main" id="{621632AE-F178-4FA1-B78C-C53629E4F320}"/>
              </a:ext>
            </a:extLst>
          </p:cNvPr>
          <p:cNvSpPr txBox="1"/>
          <p:nvPr/>
        </p:nvSpPr>
        <p:spPr>
          <a:xfrm>
            <a:off x="1258734" y="2907173"/>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Complex compliance</a:t>
            </a:r>
          </a:p>
        </p:txBody>
      </p:sp>
      <p:sp>
        <p:nvSpPr>
          <p:cNvPr id="100" name="TextBox 99">
            <a:extLst>
              <a:ext uri="{FF2B5EF4-FFF2-40B4-BE49-F238E27FC236}">
                <a16:creationId xmlns:a16="http://schemas.microsoft.com/office/drawing/2014/main" id="{D9DD82B8-8BA1-4021-B16C-4435CBD244F3}"/>
              </a:ext>
            </a:extLst>
          </p:cNvPr>
          <p:cNvSpPr txBox="1"/>
          <p:nvPr/>
        </p:nvSpPr>
        <p:spPr>
          <a:xfrm>
            <a:off x="1258734" y="3684170"/>
            <a:ext cx="2474454" cy="461665"/>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Complex post-trade reconciliation</a:t>
            </a:r>
          </a:p>
        </p:txBody>
      </p:sp>
      <p:sp>
        <p:nvSpPr>
          <p:cNvPr id="101" name="TextBox 100">
            <a:extLst>
              <a:ext uri="{FF2B5EF4-FFF2-40B4-BE49-F238E27FC236}">
                <a16:creationId xmlns:a16="http://schemas.microsoft.com/office/drawing/2014/main" id="{428283AC-C23B-4ED7-A36B-885F38B0243C}"/>
              </a:ext>
            </a:extLst>
          </p:cNvPr>
          <p:cNvSpPr txBox="1"/>
          <p:nvPr/>
        </p:nvSpPr>
        <p:spPr>
          <a:xfrm>
            <a:off x="1248075" y="4652030"/>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Manual intensive processes </a:t>
            </a:r>
          </a:p>
        </p:txBody>
      </p:sp>
      <p:sp>
        <p:nvSpPr>
          <p:cNvPr id="102" name="TextBox 101">
            <a:extLst>
              <a:ext uri="{FF2B5EF4-FFF2-40B4-BE49-F238E27FC236}">
                <a16:creationId xmlns:a16="http://schemas.microsoft.com/office/drawing/2014/main" id="{24A491B5-AD3F-4885-A17D-1221549ECEBC}"/>
              </a:ext>
            </a:extLst>
          </p:cNvPr>
          <p:cNvSpPr txBox="1"/>
          <p:nvPr/>
        </p:nvSpPr>
        <p:spPr>
          <a:xfrm>
            <a:off x="1258734" y="5482738"/>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Legacy IT</a:t>
            </a:r>
          </a:p>
        </p:txBody>
      </p:sp>
      <p:sp>
        <p:nvSpPr>
          <p:cNvPr id="103" name="TextBox 102">
            <a:extLst>
              <a:ext uri="{FF2B5EF4-FFF2-40B4-BE49-F238E27FC236}">
                <a16:creationId xmlns:a16="http://schemas.microsoft.com/office/drawing/2014/main" id="{B2B99008-80FB-45CC-B18F-48E9E48B4D68}"/>
              </a:ext>
            </a:extLst>
          </p:cNvPr>
          <p:cNvSpPr txBox="1"/>
          <p:nvPr/>
        </p:nvSpPr>
        <p:spPr>
          <a:xfrm>
            <a:off x="8120993" y="2422297"/>
            <a:ext cx="2474454" cy="276999"/>
          </a:xfrm>
          <a:prstGeom prst="rect">
            <a:avLst/>
          </a:prstGeom>
          <a:noFill/>
        </p:spPr>
        <p:txBody>
          <a:bodyPr wrap="square" rtlCol="0" anchor="ctr">
            <a:spAutoFit/>
          </a:bodyPr>
          <a:lstStyle/>
          <a:p>
            <a:pPr lvl="1"/>
            <a:r>
              <a:rPr lang="en-GB" sz="1200" dirty="0" err="1">
                <a:solidFill>
                  <a:prstClr val="white"/>
                </a:solidFill>
                <a:latin typeface="Trebuchet MS" panose="020B0703020202090204" pitchFamily="34" charset="0"/>
              </a:rPr>
              <a:t>Quantamental</a:t>
            </a:r>
            <a:r>
              <a:rPr lang="en-GB" sz="1200" dirty="0">
                <a:solidFill>
                  <a:prstClr val="white"/>
                </a:solidFill>
                <a:latin typeface="Trebuchet MS" panose="020B0703020202090204" pitchFamily="34" charset="0"/>
              </a:rPr>
              <a:t> analytics</a:t>
            </a:r>
          </a:p>
        </p:txBody>
      </p:sp>
      <p:sp>
        <p:nvSpPr>
          <p:cNvPr id="104" name="TextBox 103">
            <a:extLst>
              <a:ext uri="{FF2B5EF4-FFF2-40B4-BE49-F238E27FC236}">
                <a16:creationId xmlns:a16="http://schemas.microsoft.com/office/drawing/2014/main" id="{0D8D672B-B204-4D67-95E3-FA3D3E4D54F0}"/>
              </a:ext>
            </a:extLst>
          </p:cNvPr>
          <p:cNvSpPr txBox="1"/>
          <p:nvPr/>
        </p:nvSpPr>
        <p:spPr>
          <a:xfrm>
            <a:off x="8120993" y="3299699"/>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Data-driven compliance</a:t>
            </a:r>
          </a:p>
        </p:txBody>
      </p:sp>
      <p:sp>
        <p:nvSpPr>
          <p:cNvPr id="105" name="TextBox 104">
            <a:extLst>
              <a:ext uri="{FF2B5EF4-FFF2-40B4-BE49-F238E27FC236}">
                <a16:creationId xmlns:a16="http://schemas.microsoft.com/office/drawing/2014/main" id="{FEBFAF82-A380-4F49-AE16-669BED752888}"/>
              </a:ext>
            </a:extLst>
          </p:cNvPr>
          <p:cNvSpPr txBox="1"/>
          <p:nvPr/>
        </p:nvSpPr>
        <p:spPr>
          <a:xfrm>
            <a:off x="8120993" y="4194869"/>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Intelligent Automation</a:t>
            </a:r>
          </a:p>
        </p:txBody>
      </p:sp>
      <p:sp>
        <p:nvSpPr>
          <p:cNvPr id="106" name="TextBox 105">
            <a:extLst>
              <a:ext uri="{FF2B5EF4-FFF2-40B4-BE49-F238E27FC236}">
                <a16:creationId xmlns:a16="http://schemas.microsoft.com/office/drawing/2014/main" id="{EE944984-3696-4127-9130-FDDFE7156B55}"/>
              </a:ext>
            </a:extLst>
          </p:cNvPr>
          <p:cNvSpPr txBox="1"/>
          <p:nvPr/>
        </p:nvSpPr>
        <p:spPr>
          <a:xfrm>
            <a:off x="8130225" y="5069229"/>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Digital Securities</a:t>
            </a:r>
          </a:p>
        </p:txBody>
      </p:sp>
      <p:pic>
        <p:nvPicPr>
          <p:cNvPr id="2" name="Graphic 1" descr="Disk">
            <a:extLst>
              <a:ext uri="{FF2B5EF4-FFF2-40B4-BE49-F238E27FC236}">
                <a16:creationId xmlns:a16="http://schemas.microsoft.com/office/drawing/2014/main" id="{A1478F5B-A593-4F6C-934F-2D6EAFC49C06}"/>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1002756" y="5424599"/>
            <a:ext cx="478068" cy="478068"/>
          </a:xfrm>
          <a:prstGeom prst="rect">
            <a:avLst/>
          </a:prstGeom>
        </p:spPr>
      </p:pic>
      <p:pic>
        <p:nvPicPr>
          <p:cNvPr id="3" name="Graphic 2" descr="Receipt with solid fill">
            <a:extLst>
              <a:ext uri="{FF2B5EF4-FFF2-40B4-BE49-F238E27FC236}">
                <a16:creationId xmlns:a16="http://schemas.microsoft.com/office/drawing/2014/main" id="{4A51E225-B7BE-4AAB-B218-44A4AA26EF2F}"/>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995060" y="4551495"/>
            <a:ext cx="478068" cy="478068"/>
          </a:xfrm>
          <a:prstGeom prst="rect">
            <a:avLst/>
          </a:prstGeom>
        </p:spPr>
      </p:pic>
      <p:grpSp>
        <p:nvGrpSpPr>
          <p:cNvPr id="109" name="Group 108">
            <a:extLst>
              <a:ext uri="{FF2B5EF4-FFF2-40B4-BE49-F238E27FC236}">
                <a16:creationId xmlns:a16="http://schemas.microsoft.com/office/drawing/2014/main" id="{F9B33F76-C9BF-4773-854C-CA5464069238}"/>
              </a:ext>
            </a:extLst>
          </p:cNvPr>
          <p:cNvGrpSpPr/>
          <p:nvPr/>
        </p:nvGrpSpPr>
        <p:grpSpPr>
          <a:xfrm>
            <a:off x="4824456" y="1690660"/>
            <a:ext cx="2494593" cy="4323914"/>
            <a:chOff x="4842317" y="1856250"/>
            <a:chExt cx="2494593" cy="4004098"/>
          </a:xfrm>
        </p:grpSpPr>
        <p:grpSp>
          <p:nvGrpSpPr>
            <p:cNvPr id="110" name="Group 109">
              <a:extLst>
                <a:ext uri="{FF2B5EF4-FFF2-40B4-BE49-F238E27FC236}">
                  <a16:creationId xmlns:a16="http://schemas.microsoft.com/office/drawing/2014/main" id="{7E482370-CFF4-42C7-B576-7A89AEF5B128}"/>
                </a:ext>
              </a:extLst>
            </p:cNvPr>
            <p:cNvGrpSpPr/>
            <p:nvPr/>
          </p:nvGrpSpPr>
          <p:grpSpPr>
            <a:xfrm>
              <a:off x="5027334" y="1856250"/>
              <a:ext cx="2124550" cy="780512"/>
              <a:chOff x="5121444" y="1846952"/>
              <a:chExt cx="2668898" cy="980493"/>
            </a:xfrm>
          </p:grpSpPr>
          <p:pic>
            <p:nvPicPr>
              <p:cNvPr id="123" name="Graphic 122" descr="Logarithmic Graph with solid fill">
                <a:extLst>
                  <a:ext uri="{FF2B5EF4-FFF2-40B4-BE49-F238E27FC236}">
                    <a16:creationId xmlns:a16="http://schemas.microsoft.com/office/drawing/2014/main" id="{47BAA933-2859-4F17-B9E1-7FA5FE1CD2E3}"/>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6149893" y="1846952"/>
                <a:ext cx="612001" cy="566734"/>
              </a:xfrm>
              <a:prstGeom prst="rect">
                <a:avLst/>
              </a:prstGeom>
            </p:spPr>
          </p:pic>
          <p:sp>
            <p:nvSpPr>
              <p:cNvPr id="124" name="Rectangle 123">
                <a:extLst>
                  <a:ext uri="{FF2B5EF4-FFF2-40B4-BE49-F238E27FC236}">
                    <a16:creationId xmlns:a16="http://schemas.microsoft.com/office/drawing/2014/main" id="{80B25EE1-BDA5-4173-A677-45AED1EAFFE5}"/>
                  </a:ext>
                </a:extLst>
              </p:cNvPr>
              <p:cNvSpPr/>
              <p:nvPr/>
            </p:nvSpPr>
            <p:spPr>
              <a:xfrm>
                <a:off x="5121444" y="2335144"/>
                <a:ext cx="2668898" cy="492301"/>
              </a:xfrm>
              <a:prstGeom prst="rect">
                <a:avLst/>
              </a:prstGeom>
            </p:spPr>
            <p:txBody>
              <a:bodyPr wrap="square">
                <a:spAutoFit/>
              </a:bodyPr>
              <a:lstStyle/>
              <a:p>
                <a:pPr algn="ctr"/>
                <a:r>
                  <a:rPr lang="en-GB" sz="1100" dirty="0">
                    <a:solidFill>
                      <a:prstClr val="white"/>
                    </a:solidFill>
                    <a:latin typeface="Trebuchet MS" panose="020B0703020202090204" pitchFamily="34" charset="0"/>
                  </a:rPr>
                  <a:t>Commoditisation</a:t>
                </a:r>
              </a:p>
              <a:p>
                <a:pPr algn="ctr"/>
                <a:r>
                  <a:rPr lang="en-GB" sz="1050" i="1" dirty="0">
                    <a:solidFill>
                      <a:schemeClr val="bg1"/>
                    </a:solidFill>
                    <a:latin typeface="Trebuchet MS" panose="020B0603020202020204" pitchFamily="34" charset="0"/>
                  </a:rPr>
                  <a:t>Squeezed margins</a:t>
                </a:r>
              </a:p>
            </p:txBody>
          </p:sp>
        </p:grpSp>
        <p:grpSp>
          <p:nvGrpSpPr>
            <p:cNvPr id="111" name="Group 110">
              <a:extLst>
                <a:ext uri="{FF2B5EF4-FFF2-40B4-BE49-F238E27FC236}">
                  <a16:creationId xmlns:a16="http://schemas.microsoft.com/office/drawing/2014/main" id="{49379574-8143-433D-BA52-AE117BB3945D}"/>
                </a:ext>
              </a:extLst>
            </p:cNvPr>
            <p:cNvGrpSpPr/>
            <p:nvPr/>
          </p:nvGrpSpPr>
          <p:grpSpPr>
            <a:xfrm>
              <a:off x="4842317" y="2632585"/>
              <a:ext cx="2494593" cy="968014"/>
              <a:chOff x="4981393" y="3015588"/>
              <a:chExt cx="3133752" cy="1216040"/>
            </a:xfrm>
          </p:grpSpPr>
          <p:pic>
            <p:nvPicPr>
              <p:cNvPr id="121" name="Graphic 120" descr="Shield Tick">
                <a:extLst>
                  <a:ext uri="{FF2B5EF4-FFF2-40B4-BE49-F238E27FC236}">
                    <a16:creationId xmlns:a16="http://schemas.microsoft.com/office/drawing/2014/main" id="{CA70B1D6-4D72-4A1E-8CDD-AE18F3A7EFFC}"/>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6242258" y="3015588"/>
                <a:ext cx="612000" cy="611999"/>
              </a:xfrm>
              <a:prstGeom prst="rect">
                <a:avLst/>
              </a:prstGeom>
            </p:spPr>
          </p:pic>
          <p:sp>
            <p:nvSpPr>
              <p:cNvPr id="122" name="Rectangle 121">
                <a:extLst>
                  <a:ext uri="{FF2B5EF4-FFF2-40B4-BE49-F238E27FC236}">
                    <a16:creationId xmlns:a16="http://schemas.microsoft.com/office/drawing/2014/main" id="{899A9AC1-24E0-477A-99E3-20BF814C8E80}"/>
                  </a:ext>
                </a:extLst>
              </p:cNvPr>
              <p:cNvSpPr/>
              <p:nvPr/>
            </p:nvSpPr>
            <p:spPr>
              <a:xfrm>
                <a:off x="4981393" y="3551356"/>
                <a:ext cx="3133752" cy="680272"/>
              </a:xfrm>
              <a:prstGeom prst="rect">
                <a:avLst/>
              </a:prstGeom>
            </p:spPr>
            <p:txBody>
              <a:bodyPr wrap="none">
                <a:spAutoFit/>
              </a:bodyPr>
              <a:lstStyle/>
              <a:p>
                <a:pPr lvl="0" algn="ctr"/>
                <a:r>
                  <a:rPr lang="en-GB" sz="1100" dirty="0">
                    <a:solidFill>
                      <a:schemeClr val="bg1"/>
                    </a:solidFill>
                    <a:latin typeface="Trebuchet MS" panose="020B0603020202020204" pitchFamily="34" charset="0"/>
                  </a:rPr>
                  <a:t>Compliance</a:t>
                </a:r>
              </a:p>
              <a:p>
                <a:pPr algn="ctr"/>
                <a:r>
                  <a:rPr lang="en-GB" sz="1050" i="1" dirty="0">
                    <a:solidFill>
                      <a:schemeClr val="bg1"/>
                    </a:solidFill>
                    <a:latin typeface="Trebuchet MS" panose="020B0603020202020204" pitchFamily="34" charset="0"/>
                  </a:rPr>
                  <a:t>The financial crisis undermined trust</a:t>
                </a:r>
              </a:p>
              <a:p>
                <a:pPr lvl="0" algn="ctr"/>
                <a:endParaRPr lang="en-GB" sz="1050" b="1" i="1" dirty="0">
                  <a:solidFill>
                    <a:schemeClr val="bg1"/>
                  </a:solidFill>
                  <a:latin typeface="Trebuchet MS" panose="020B0603020202020204" pitchFamily="34" charset="0"/>
                </a:endParaRPr>
              </a:p>
            </p:txBody>
          </p:sp>
        </p:grpSp>
        <p:sp>
          <p:nvSpPr>
            <p:cNvPr id="120" name="Rectangle 119">
              <a:extLst>
                <a:ext uri="{FF2B5EF4-FFF2-40B4-BE49-F238E27FC236}">
                  <a16:creationId xmlns:a16="http://schemas.microsoft.com/office/drawing/2014/main" id="{70E70D40-EBDB-4DF6-B7F0-F1BE6F8D4A27}"/>
                </a:ext>
              </a:extLst>
            </p:cNvPr>
            <p:cNvSpPr/>
            <p:nvPr/>
          </p:nvSpPr>
          <p:spPr>
            <a:xfrm>
              <a:off x="4897692" y="3863815"/>
              <a:ext cx="2383835" cy="391892"/>
            </a:xfrm>
            <a:prstGeom prst="rect">
              <a:avLst/>
            </a:prstGeom>
          </p:spPr>
          <p:txBody>
            <a:bodyPr wrap="square">
              <a:spAutoFit/>
            </a:bodyPr>
            <a:lstStyle/>
            <a:p>
              <a:pPr algn="ctr"/>
              <a:r>
                <a:rPr lang="en-GB" sz="1100" dirty="0">
                  <a:solidFill>
                    <a:schemeClr val="bg1"/>
                  </a:solidFill>
                  <a:latin typeface="Trebuchet MS" panose="020B0603020202020204" pitchFamily="34" charset="0"/>
                </a:rPr>
                <a:t>Innovation</a:t>
              </a:r>
            </a:p>
            <a:p>
              <a:pPr algn="ctr"/>
              <a:r>
                <a:rPr lang="en-GB" sz="1050" i="1" dirty="0">
                  <a:solidFill>
                    <a:schemeClr val="bg1"/>
                  </a:solidFill>
                  <a:latin typeface="Trebuchet MS" panose="020B0603020202020204" pitchFamily="34" charset="0"/>
                </a:rPr>
                <a:t>Adapting to the new normal</a:t>
              </a:r>
              <a:endParaRPr lang="en-GB" sz="1050" b="1" i="1" dirty="0">
                <a:solidFill>
                  <a:schemeClr val="bg1"/>
                </a:solidFill>
                <a:latin typeface="Trebuchet MS" panose="020B0603020202020204" pitchFamily="34" charset="0"/>
              </a:endParaRPr>
            </a:p>
          </p:txBody>
        </p:sp>
        <p:grpSp>
          <p:nvGrpSpPr>
            <p:cNvPr id="113" name="Group 112">
              <a:extLst>
                <a:ext uri="{FF2B5EF4-FFF2-40B4-BE49-F238E27FC236}">
                  <a16:creationId xmlns:a16="http://schemas.microsoft.com/office/drawing/2014/main" id="{08C48AE6-2173-47C4-ABF1-33CCDEA1BAE1}"/>
                </a:ext>
              </a:extLst>
            </p:cNvPr>
            <p:cNvGrpSpPr/>
            <p:nvPr/>
          </p:nvGrpSpPr>
          <p:grpSpPr>
            <a:xfrm>
              <a:off x="5154893" y="3417544"/>
              <a:ext cx="1869421" cy="1659755"/>
              <a:chOff x="5227596" y="4579726"/>
              <a:chExt cx="2348401" cy="2085017"/>
            </a:xfrm>
          </p:grpSpPr>
          <p:pic>
            <p:nvPicPr>
              <p:cNvPr id="117" name="Graphic 116" descr="Lights On">
                <a:extLst>
                  <a:ext uri="{FF2B5EF4-FFF2-40B4-BE49-F238E27FC236}">
                    <a16:creationId xmlns:a16="http://schemas.microsoft.com/office/drawing/2014/main" id="{B7C7295C-361C-4307-8FEF-7CB019FEA688}"/>
                  </a:ext>
                </a:extLst>
              </p:cNvPr>
              <p:cNvPicPr>
                <a:picLocks noChangeAspect="1"/>
              </p:cNvPicPr>
              <p:nvPr/>
            </p:nvPicPr>
            <p:blipFill>
              <a:blip r:embed="rId23">
                <a:extLst>
                  <a:ext uri="{96DAC541-7B7A-43D3-8B79-37D633B846F1}">
                    <asvg:svgBlip xmlns:asvg="http://schemas.microsoft.com/office/drawing/2016/SVG/main" r:embed="rId24"/>
                  </a:ext>
                </a:extLst>
              </a:blip>
              <a:srcRect/>
              <a:stretch/>
            </p:blipFill>
            <p:spPr>
              <a:xfrm>
                <a:off x="6095798" y="4579726"/>
                <a:ext cx="611999" cy="612000"/>
              </a:xfrm>
              <a:prstGeom prst="rect">
                <a:avLst/>
              </a:prstGeom>
            </p:spPr>
          </p:pic>
          <p:sp>
            <p:nvSpPr>
              <p:cNvPr id="118" name="Rectangle 117">
                <a:extLst>
                  <a:ext uri="{FF2B5EF4-FFF2-40B4-BE49-F238E27FC236}">
                    <a16:creationId xmlns:a16="http://schemas.microsoft.com/office/drawing/2014/main" id="{DBEE36B0-80A2-417F-A56E-55B757C1CD79}"/>
                  </a:ext>
                </a:extLst>
              </p:cNvPr>
              <p:cNvSpPr/>
              <p:nvPr/>
            </p:nvSpPr>
            <p:spPr>
              <a:xfrm>
                <a:off x="5227596" y="6172441"/>
                <a:ext cx="2348401" cy="492302"/>
              </a:xfrm>
              <a:prstGeom prst="rect">
                <a:avLst/>
              </a:prstGeom>
            </p:spPr>
            <p:txBody>
              <a:bodyPr wrap="square">
                <a:spAutoFit/>
              </a:bodyPr>
              <a:lstStyle/>
              <a:p>
                <a:pPr algn="ctr"/>
                <a:r>
                  <a:rPr lang="en-GB" sz="1100" dirty="0">
                    <a:solidFill>
                      <a:schemeClr val="bg1"/>
                    </a:solidFill>
                    <a:latin typeface="Trebuchet MS" panose="020B0603020202020204" pitchFamily="34" charset="0"/>
                  </a:rPr>
                  <a:t>Efficiency </a:t>
                </a:r>
              </a:p>
              <a:p>
                <a:pPr algn="ctr"/>
                <a:r>
                  <a:rPr lang="en-GB" sz="1050" i="1" dirty="0">
                    <a:solidFill>
                      <a:schemeClr val="bg1"/>
                    </a:solidFill>
                    <a:latin typeface="Trebuchet MS" panose="020B0603020202020204" pitchFamily="34" charset="0"/>
                  </a:rPr>
                  <a:t>Resilient and frictionless   </a:t>
                </a:r>
              </a:p>
            </p:txBody>
          </p:sp>
        </p:grpSp>
        <p:grpSp>
          <p:nvGrpSpPr>
            <p:cNvPr id="114" name="Group 113">
              <a:extLst>
                <a:ext uri="{FF2B5EF4-FFF2-40B4-BE49-F238E27FC236}">
                  <a16:creationId xmlns:a16="http://schemas.microsoft.com/office/drawing/2014/main" id="{7289D576-DA8E-40AB-AAEE-14410FABB54E}"/>
                </a:ext>
              </a:extLst>
            </p:cNvPr>
            <p:cNvGrpSpPr/>
            <p:nvPr/>
          </p:nvGrpSpPr>
          <p:grpSpPr>
            <a:xfrm>
              <a:off x="5114821" y="5046921"/>
              <a:ext cx="1949572" cy="813427"/>
              <a:chOff x="5275724" y="5666642"/>
              <a:chExt cx="2449090" cy="1021844"/>
            </a:xfrm>
          </p:grpSpPr>
          <p:pic>
            <p:nvPicPr>
              <p:cNvPr id="115" name="Graphic 114" descr="Exponential Graph">
                <a:extLst>
                  <a:ext uri="{FF2B5EF4-FFF2-40B4-BE49-F238E27FC236}">
                    <a16:creationId xmlns:a16="http://schemas.microsoft.com/office/drawing/2014/main" id="{F2CB4CA2-B0D0-4144-8A45-DD414810F34A}"/>
                  </a:ext>
                </a:extLst>
              </p:cNvPr>
              <p:cNvPicPr>
                <a:picLocks noChangeAspect="1"/>
              </p:cNvPicPr>
              <p:nvPr/>
            </p:nvPicPr>
            <p:blipFill>
              <a:blip r:embed="rId25">
                <a:extLst>
                  <a:ext uri="{96DAC541-7B7A-43D3-8B79-37D633B846F1}">
                    <asvg:svgBlip xmlns:asvg="http://schemas.microsoft.com/office/drawing/2016/SVG/main" r:embed="rId26"/>
                  </a:ext>
                </a:extLst>
              </a:blip>
              <a:srcRect/>
              <a:stretch/>
            </p:blipFill>
            <p:spPr>
              <a:xfrm>
                <a:off x="6194265" y="5666642"/>
                <a:ext cx="612001" cy="566736"/>
              </a:xfrm>
              <a:prstGeom prst="rect">
                <a:avLst/>
              </a:prstGeom>
            </p:spPr>
          </p:pic>
          <p:sp>
            <p:nvSpPr>
              <p:cNvPr id="116" name="Rectangle 115">
                <a:extLst>
                  <a:ext uri="{FF2B5EF4-FFF2-40B4-BE49-F238E27FC236}">
                    <a16:creationId xmlns:a16="http://schemas.microsoft.com/office/drawing/2014/main" id="{E596A511-2927-4D69-B995-EEB228146D05}"/>
                  </a:ext>
                </a:extLst>
              </p:cNvPr>
              <p:cNvSpPr/>
              <p:nvPr/>
            </p:nvSpPr>
            <p:spPr>
              <a:xfrm>
                <a:off x="5275724" y="6196183"/>
                <a:ext cx="2449090" cy="492303"/>
              </a:xfrm>
              <a:prstGeom prst="rect">
                <a:avLst/>
              </a:prstGeom>
            </p:spPr>
            <p:txBody>
              <a:bodyPr wrap="none">
                <a:spAutoFit/>
              </a:bodyPr>
              <a:lstStyle/>
              <a:p>
                <a:pPr algn="ctr"/>
                <a:r>
                  <a:rPr lang="en-GB" sz="1100" dirty="0">
                    <a:solidFill>
                      <a:schemeClr val="bg1"/>
                    </a:solidFill>
                    <a:latin typeface="Trebuchet MS" panose="020B0603020202020204" pitchFamily="34" charset="0"/>
                  </a:rPr>
                  <a:t>Profitability</a:t>
                </a:r>
              </a:p>
              <a:p>
                <a:pPr algn="ctr"/>
                <a:r>
                  <a:rPr lang="en-GB" sz="1050" i="1" dirty="0">
                    <a:solidFill>
                      <a:schemeClr val="bg1"/>
                    </a:solidFill>
                    <a:latin typeface="Trebuchet MS" panose="020B0603020202020204" pitchFamily="34" charset="0"/>
                  </a:rPr>
                  <a:t>Increasing return on capital  </a:t>
                </a:r>
              </a:p>
            </p:txBody>
          </p:sp>
        </p:grpSp>
      </p:grpSp>
      <p:pic>
        <p:nvPicPr>
          <p:cNvPr id="4" name="Graphic 3" descr="Badge Tick with solid fill">
            <a:extLst>
              <a:ext uri="{FF2B5EF4-FFF2-40B4-BE49-F238E27FC236}">
                <a16:creationId xmlns:a16="http://schemas.microsoft.com/office/drawing/2014/main" id="{1CDB0C89-114A-4059-9881-F3E7B683DD78}"/>
              </a:ext>
            </a:extLst>
          </p:cNvPr>
          <p:cNvPicPr>
            <a:picLocks noChangeAspect="1"/>
          </p:cNvPicPr>
          <p:nvPr/>
        </p:nvPicPr>
        <p:blipFill>
          <a:blip r:embed="rId27">
            <a:extLst>
              <a:ext uri="{96DAC541-7B7A-43D3-8B79-37D633B846F1}">
                <asvg:svgBlip xmlns:asvg="http://schemas.microsoft.com/office/drawing/2016/SVG/main" r:embed="rId28"/>
              </a:ext>
            </a:extLst>
          </a:blip>
          <a:srcRect/>
          <a:stretch/>
        </p:blipFill>
        <p:spPr>
          <a:xfrm>
            <a:off x="10510342" y="3202502"/>
            <a:ext cx="546109" cy="546109"/>
          </a:xfrm>
          <a:prstGeom prst="rect">
            <a:avLst/>
          </a:prstGeom>
        </p:spPr>
      </p:pic>
      <p:pic>
        <p:nvPicPr>
          <p:cNvPr id="6" name="Graphic 5" descr="Gears">
            <a:extLst>
              <a:ext uri="{FF2B5EF4-FFF2-40B4-BE49-F238E27FC236}">
                <a16:creationId xmlns:a16="http://schemas.microsoft.com/office/drawing/2014/main" id="{15496A75-40DC-43AA-A404-87B7F22461B0}"/>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5783743" y="4243016"/>
            <a:ext cx="576000" cy="576000"/>
          </a:xfrm>
          <a:prstGeom prst="rect">
            <a:avLst/>
          </a:prstGeom>
        </p:spPr>
      </p:pic>
      <p:sp>
        <p:nvSpPr>
          <p:cNvPr id="56" name="Rectangle: Rounded Corners 55">
            <a:extLst>
              <a:ext uri="{FF2B5EF4-FFF2-40B4-BE49-F238E27FC236}">
                <a16:creationId xmlns:a16="http://schemas.microsoft.com/office/drawing/2014/main" id="{5D0FA724-6F83-4891-AEC9-FA0FB7395267}"/>
              </a:ext>
            </a:extLst>
          </p:cNvPr>
          <p:cNvSpPr/>
          <p:nvPr/>
        </p:nvSpPr>
        <p:spPr>
          <a:xfrm>
            <a:off x="905978" y="1777160"/>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0" name="Graphic 59" descr="Monitor with solid fill">
            <a:extLst>
              <a:ext uri="{FF2B5EF4-FFF2-40B4-BE49-F238E27FC236}">
                <a16:creationId xmlns:a16="http://schemas.microsoft.com/office/drawing/2014/main" id="{634E6914-E4BD-442A-9AA3-69F1109987AA}"/>
              </a:ext>
            </a:extLst>
          </p:cNvPr>
          <p:cNvPicPr>
            <a:picLocks noChangeAspect="1"/>
          </p:cNvPicPr>
          <p:nvPr/>
        </p:nvPicPr>
        <p:blipFill>
          <a:blip r:embed="rId31">
            <a:extLst>
              <a:ext uri="{96DAC541-7B7A-43D3-8B79-37D633B846F1}">
                <asvg:svgBlip xmlns:asvg="http://schemas.microsoft.com/office/drawing/2016/SVG/main" r:embed="rId32"/>
              </a:ext>
            </a:extLst>
          </a:blip>
          <a:srcRect/>
          <a:stretch/>
        </p:blipFill>
        <p:spPr>
          <a:xfrm>
            <a:off x="961038" y="1867111"/>
            <a:ext cx="557977" cy="557977"/>
          </a:xfrm>
          <a:prstGeom prst="rect">
            <a:avLst/>
          </a:prstGeom>
        </p:spPr>
      </p:pic>
      <p:sp>
        <p:nvSpPr>
          <p:cNvPr id="63" name="TextBox 62">
            <a:extLst>
              <a:ext uri="{FF2B5EF4-FFF2-40B4-BE49-F238E27FC236}">
                <a16:creationId xmlns:a16="http://schemas.microsoft.com/office/drawing/2014/main" id="{2552F0C9-CE57-4D8E-AE64-E5B41504BFF8}"/>
              </a:ext>
            </a:extLst>
          </p:cNvPr>
          <p:cNvSpPr txBox="1"/>
          <p:nvPr/>
        </p:nvSpPr>
        <p:spPr>
          <a:xfrm>
            <a:off x="1258734" y="2016836"/>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Electronic Trading</a:t>
            </a:r>
          </a:p>
        </p:txBody>
      </p:sp>
    </p:spTree>
    <p:extLst>
      <p:ext uri="{BB962C8B-B14F-4D97-AF65-F5344CB8AC3E}">
        <p14:creationId xmlns:p14="http://schemas.microsoft.com/office/powerpoint/2010/main" val="77229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building, outdoor, woman&#10;&#10;Description automatically generated">
            <a:extLst>
              <a:ext uri="{FF2B5EF4-FFF2-40B4-BE49-F238E27FC236}">
                <a16:creationId xmlns:a16="http://schemas.microsoft.com/office/drawing/2014/main" id="{65A7758D-643E-C94B-BBB8-C4116A62A07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8" name="Rectangle 7">
            <a:extLst>
              <a:ext uri="{FF2B5EF4-FFF2-40B4-BE49-F238E27FC236}">
                <a16:creationId xmlns:a16="http://schemas.microsoft.com/office/drawing/2014/main" id="{DAC75E6E-7BBB-8245-BCEB-0A2FA0AA66F8}"/>
              </a:ext>
            </a:extLst>
          </p:cNvPr>
          <p:cNvSpPr/>
          <p:nvPr/>
        </p:nvSpPr>
        <p:spPr bwMode="auto">
          <a:xfrm>
            <a:off x="0" y="913"/>
            <a:ext cx="12192000" cy="6858000"/>
          </a:xfrm>
          <a:prstGeom prst="rect">
            <a:avLst/>
          </a:prstGeom>
          <a:solidFill>
            <a:schemeClr val="accent5">
              <a:lumMod val="75000"/>
              <a:alpha val="90000"/>
            </a:schemeClr>
          </a:solidFill>
          <a:ln w="635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46800" tIns="64800" rIns="46800" bIns="64800" numCol="1" rtlCol="0" anchor="ctr" anchorCtr="0" compatLnSpc="1">
            <a:prstTxWarp prst="textNoShape">
              <a:avLst/>
            </a:prstTxWarp>
          </a:bodyPr>
          <a:lstStyle/>
          <a:p>
            <a:pPr marL="0" marR="0" lvl="0" indent="0" algn="ctr" defTabSz="728663" rtl="0" eaLnBrk="1" fontAlgn="base" latinLnBrk="0" hangingPunct="1">
              <a:lnSpc>
                <a:spcPct val="95000"/>
              </a:lnSpc>
              <a:spcBef>
                <a:spcPct val="0"/>
              </a:spcBef>
              <a:spcAft>
                <a:spcPct val="0"/>
              </a:spcAft>
              <a:buClr>
                <a:srgbClr val="FFFFFF"/>
              </a:buClr>
              <a:buSzTx/>
              <a:buFontTx/>
              <a:buNone/>
              <a:tabLst>
                <a:tab pos="4286250" algn="l"/>
              </a:tabLst>
              <a:defRPr/>
            </a:pPr>
            <a:endParaRPr kumimoji="0" lang="en-US" sz="1200" b="0" i="0" u="none" strike="noStrike" kern="0" cap="none" spc="0" normalizeH="0" baseline="0" noProof="0" dirty="0">
              <a:ln>
                <a:noFill/>
              </a:ln>
              <a:solidFill>
                <a:srgbClr val="000000"/>
              </a:solidFill>
              <a:effectLst/>
              <a:uLnTx/>
              <a:uFillTx/>
              <a:latin typeface="Credit Suisse Type Roman" pitchFamily="34" charset="0"/>
              <a:ea typeface="+mn-ea"/>
              <a:cs typeface="+mn-cs"/>
            </a:endParaRPr>
          </a:p>
        </p:txBody>
      </p:sp>
      <p:pic>
        <p:nvPicPr>
          <p:cNvPr id="9" name="Picture 8">
            <a:extLst>
              <a:ext uri="{FF2B5EF4-FFF2-40B4-BE49-F238E27FC236}">
                <a16:creationId xmlns:a16="http://schemas.microsoft.com/office/drawing/2014/main" id="{39D737A2-42E5-7A46-BF39-7EB7D3589B3D}"/>
              </a:ext>
            </a:extLst>
          </p:cNvPr>
          <p:cNvPicPr>
            <a:picLocks noChangeAspect="1"/>
          </p:cNvPicPr>
          <p:nvPr/>
        </p:nvPicPr>
        <p:blipFill>
          <a:blip r:embed="rId4"/>
          <a:stretch>
            <a:fillRect/>
          </a:stretch>
        </p:blipFill>
        <p:spPr>
          <a:xfrm>
            <a:off x="0" y="6226581"/>
            <a:ext cx="12192000" cy="317500"/>
          </a:xfrm>
          <a:prstGeom prst="rect">
            <a:avLst/>
          </a:prstGeom>
        </p:spPr>
      </p:pic>
      <p:sp>
        <p:nvSpPr>
          <p:cNvPr id="10" name="Text Placeholder 3">
            <a:extLst>
              <a:ext uri="{FF2B5EF4-FFF2-40B4-BE49-F238E27FC236}">
                <a16:creationId xmlns:a16="http://schemas.microsoft.com/office/drawing/2014/main" id="{8915A892-76EE-7849-B790-F1CEB9035635}"/>
              </a:ext>
            </a:extLst>
          </p:cNvPr>
          <p:cNvSpPr txBox="1">
            <a:spLocks/>
          </p:cNvSpPr>
          <p:nvPr/>
        </p:nvSpPr>
        <p:spPr>
          <a:xfrm>
            <a:off x="540000" y="540000"/>
            <a:ext cx="10980000" cy="540000"/>
          </a:xfrm>
          <a:prstGeom prst="rect">
            <a:avLst/>
          </a:prstGeom>
        </p:spPr>
        <p:txBody>
          <a:bodyPr lIns="0" tIns="0" rIns="0" bIns="0">
            <a:noAutofit/>
          </a:bodyPr>
          <a:lstStyle>
            <a:lvl1pPr marL="0" indent="0" algn="l" defTabSz="728663" rtl="0" eaLnBrk="1" fontAlgn="base" hangingPunct="1">
              <a:lnSpc>
                <a:spcPts val="3000"/>
              </a:lnSpc>
              <a:spcBef>
                <a:spcPts val="0"/>
              </a:spcBef>
              <a:spcAft>
                <a:spcPts val="0"/>
              </a:spcAft>
              <a:buClr>
                <a:schemeClr val="accent1"/>
              </a:buClr>
              <a:buSzPct val="150000"/>
              <a:buFontTx/>
              <a:buNone/>
              <a:defRPr lang="en-US" altLang="ja-JP" sz="2400" b="0" i="0" dirty="0" smtClean="0">
                <a:solidFill>
                  <a:schemeClr val="bg1"/>
                </a:solidFill>
                <a:latin typeface="Trebuchet MS" panose="020B0703020202090204" pitchFamily="34" charset="0"/>
                <a:ea typeface="+mn-ea"/>
                <a:cs typeface="+mn-cs"/>
              </a:defRPr>
            </a:lvl1pPr>
            <a:lvl2pPr marL="1588" indent="0" algn="l" defTabSz="728663" rtl="0" eaLnBrk="1" fontAlgn="base" hangingPunct="1">
              <a:lnSpc>
                <a:spcPct val="95000"/>
              </a:lnSpc>
              <a:spcBef>
                <a:spcPct val="36000"/>
              </a:spcBef>
              <a:spcAft>
                <a:spcPct val="0"/>
              </a:spcAft>
              <a:buClr>
                <a:schemeClr val="tx1"/>
              </a:buClr>
              <a:buSzPct val="120000"/>
              <a:buFontTx/>
              <a:buNone/>
              <a:defRPr lang="en-US" altLang="ja-JP" sz="1400" dirty="0" smtClean="0">
                <a:solidFill>
                  <a:srgbClr val="595959"/>
                </a:solidFill>
                <a:latin typeface="Calibri" panose="020F0502020204030204" pitchFamily="34" charset="0"/>
              </a:defRPr>
            </a:lvl2pPr>
            <a:lvl3pPr marL="3175" indent="0" algn="l" defTabSz="728663" rtl="0" eaLnBrk="1" fontAlgn="base" hangingPunct="1">
              <a:lnSpc>
                <a:spcPct val="95000"/>
              </a:lnSpc>
              <a:spcBef>
                <a:spcPct val="0"/>
              </a:spcBef>
              <a:spcAft>
                <a:spcPct val="0"/>
              </a:spcAft>
              <a:buClr>
                <a:schemeClr val="accent1"/>
              </a:buClr>
              <a:buSzPct val="100000"/>
              <a:buFontTx/>
              <a:buNone/>
              <a:defRPr lang="en-US" altLang="ja-JP" sz="1400" dirty="0" smtClean="0">
                <a:solidFill>
                  <a:srgbClr val="595959"/>
                </a:solidFill>
                <a:latin typeface="Calibri" panose="020F0502020204030204" pitchFamily="34" charset="0"/>
              </a:defRPr>
            </a:lvl3pPr>
            <a:lvl4pPr marL="3619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4pPr>
            <a:lvl5pPr marL="6286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5pPr>
            <a:lvl6pPr marL="1268413" indent="-342900" algn="l" defTabSz="728663" rtl="0" eaLnBrk="1" fontAlgn="base" hangingPunct="1">
              <a:lnSpc>
                <a:spcPts val="1600"/>
              </a:lnSpc>
              <a:spcBef>
                <a:spcPct val="0"/>
              </a:spcBef>
              <a:spcAft>
                <a:spcPts val="1000"/>
              </a:spcAft>
              <a:buClr>
                <a:schemeClr val="accent2"/>
              </a:buClr>
              <a:buSzPct val="100000"/>
              <a:buFont typeface="Arial" panose="020B0604020202020204" pitchFamily="34" charset="0"/>
              <a:buChar char="•"/>
              <a:defRPr sz="1200" b="0" i="0">
                <a:solidFill>
                  <a:schemeClr val="tx1"/>
                </a:solidFill>
                <a:latin typeface="Trebuchet MS" panose="020B0703020202090204" pitchFamily="34" charset="0"/>
              </a:defRPr>
            </a:lvl6pPr>
            <a:lvl7pPr marL="1620838" indent="-238125" algn="l" defTabSz="728663" rtl="0" eaLnBrk="1" fontAlgn="base" hangingPunct="1">
              <a:lnSpc>
                <a:spcPts val="1600"/>
              </a:lnSpc>
              <a:spcBef>
                <a:spcPct val="0"/>
              </a:spcBef>
              <a:spcAft>
                <a:spcPts val="1000"/>
              </a:spcAft>
              <a:buClr>
                <a:schemeClr val="accent2"/>
              </a:buClr>
              <a:buSzPct val="100000"/>
              <a:buFont typeface="Courier New" panose="02070309020205020404" pitchFamily="49" charset="0"/>
              <a:buChar char="o"/>
              <a:defRPr sz="1200" b="0" i="0">
                <a:solidFill>
                  <a:schemeClr val="tx1"/>
                </a:solidFill>
                <a:latin typeface="Trebuchet MS" panose="020B0703020202090204" pitchFamily="34" charset="0"/>
              </a:defRPr>
            </a:lvl7pPr>
            <a:lvl8pPr marL="20780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a:lstStyle>
          <a:p>
            <a:pPr marL="0" marR="0" lvl="0" indent="0" algn="l" defTabSz="728663" rtl="0" eaLnBrk="1" fontAlgn="base" latinLnBrk="0" hangingPunct="1">
              <a:lnSpc>
                <a:spcPts val="3000"/>
              </a:lnSpc>
              <a:spcBef>
                <a:spcPts val="0"/>
              </a:spcBef>
              <a:spcAft>
                <a:spcPts val="0"/>
              </a:spcAft>
              <a:buClr>
                <a:srgbClr val="CC5299"/>
              </a:buClr>
              <a:buSzPct val="150000"/>
              <a:buFontTx/>
              <a:buNone/>
              <a:tabLst/>
              <a:defRPr/>
            </a:pPr>
            <a:r>
              <a:rPr kumimoji="0" lang="en-GB" altLang="ja-JP" sz="2400" b="0" i="0" u="none" strike="noStrike" kern="0" cap="none" spc="0" normalizeH="0" baseline="0" noProof="0" dirty="0">
                <a:ln>
                  <a:noFill/>
                </a:ln>
                <a:solidFill>
                  <a:prstClr val="white"/>
                </a:solidFill>
                <a:effectLst/>
                <a:uLnTx/>
                <a:uFillTx/>
                <a:latin typeface="Trebuchet MS" panose="020B0703020202090204" pitchFamily="34" charset="0"/>
                <a:ea typeface="HG丸ｺﾞｼｯｸM-PRO" panose="020F0400000000000000" pitchFamily="34" charset="-128"/>
                <a:cs typeface="+mn-cs"/>
              </a:rPr>
              <a:t>Tracking the transformation</a:t>
            </a:r>
          </a:p>
        </p:txBody>
      </p:sp>
      <p:cxnSp>
        <p:nvCxnSpPr>
          <p:cNvPr id="13" name="Straight Connector 12">
            <a:extLst>
              <a:ext uri="{FF2B5EF4-FFF2-40B4-BE49-F238E27FC236}">
                <a16:creationId xmlns:a16="http://schemas.microsoft.com/office/drawing/2014/main" id="{FD6A81F0-5D9C-ED4E-8388-4E454FD40F3D}"/>
              </a:ext>
            </a:extLst>
          </p:cNvPr>
          <p:cNvCxnSpPr/>
          <p:nvPr/>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9B55E913-47F0-4DE9-8051-3D59378F19F5}"/>
              </a:ext>
            </a:extLst>
          </p:cNvPr>
          <p:cNvCxnSpPr/>
          <p:nvPr/>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8" name="TextBox 57">
            <a:extLst>
              <a:ext uri="{FF2B5EF4-FFF2-40B4-BE49-F238E27FC236}">
                <a16:creationId xmlns:a16="http://schemas.microsoft.com/office/drawing/2014/main" id="{5C161CE3-0683-4BB0-9BA2-DED537AF6D5F}"/>
              </a:ext>
            </a:extLst>
          </p:cNvPr>
          <p:cNvSpPr txBox="1"/>
          <p:nvPr/>
        </p:nvSpPr>
        <p:spPr>
          <a:xfrm>
            <a:off x="1422718" y="1259060"/>
            <a:ext cx="1440000" cy="43088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Futura Medium" panose="020B0602020204020303" pitchFamily="34" charset="-79"/>
              </a:rPr>
              <a:t>Quantamental</a:t>
            </a: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Futura Medium" panose="020B0602020204020303" pitchFamily="34" charset="-79"/>
              </a:rPr>
              <a:t> analytics </a:t>
            </a:r>
          </a:p>
        </p:txBody>
      </p:sp>
      <p:sp>
        <p:nvSpPr>
          <p:cNvPr id="57" name="TextBox 56">
            <a:extLst>
              <a:ext uri="{FF2B5EF4-FFF2-40B4-BE49-F238E27FC236}">
                <a16:creationId xmlns:a16="http://schemas.microsoft.com/office/drawing/2014/main" id="{AE9A3E27-C8E2-4B14-A72B-6F07E30ADDF7}"/>
              </a:ext>
            </a:extLst>
          </p:cNvPr>
          <p:cNvSpPr txBox="1"/>
          <p:nvPr/>
        </p:nvSpPr>
        <p:spPr>
          <a:xfrm>
            <a:off x="4287844" y="1244795"/>
            <a:ext cx="1440000" cy="684803"/>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Futura Medium" panose="020B0602020204020303" pitchFamily="34" charset="-79"/>
              </a:rPr>
              <a:t>Data-driven compliance</a:t>
            </a:r>
          </a:p>
          <a:p>
            <a:pPr marL="0" marR="0" lvl="0" indent="0" algn="ctr" defTabSz="457200" rtl="0" eaLnBrk="1" fontAlgn="auto" latinLnBrk="0" hangingPunct="1">
              <a:lnSpc>
                <a:spcPct val="100000"/>
              </a:lnSpc>
              <a:spcBef>
                <a:spcPts val="0"/>
              </a:spcBef>
              <a:spcAft>
                <a:spcPts val="30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Futura Medium" panose="020B0602020204020303" pitchFamily="34" charset="-79"/>
            </a:endParaRPr>
          </a:p>
        </p:txBody>
      </p:sp>
      <p:sp>
        <p:nvSpPr>
          <p:cNvPr id="37" name="TextBox 36">
            <a:extLst>
              <a:ext uri="{FF2B5EF4-FFF2-40B4-BE49-F238E27FC236}">
                <a16:creationId xmlns:a16="http://schemas.microsoft.com/office/drawing/2014/main" id="{FFD5A2A3-7565-4E1D-AC33-153D33C913E3}"/>
              </a:ext>
            </a:extLst>
          </p:cNvPr>
          <p:cNvSpPr txBox="1"/>
          <p:nvPr/>
        </p:nvSpPr>
        <p:spPr>
          <a:xfrm>
            <a:off x="7089605" y="1250268"/>
            <a:ext cx="1440000" cy="684803"/>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Intelligent Automation</a:t>
            </a:r>
          </a:p>
          <a:p>
            <a:pPr marL="0" marR="0" lvl="0" indent="0" algn="ctr" defTabSz="457200" rtl="0" eaLnBrk="1" fontAlgn="auto" latinLnBrk="0" hangingPunct="1">
              <a:lnSpc>
                <a:spcPct val="100000"/>
              </a:lnSpc>
              <a:spcBef>
                <a:spcPts val="0"/>
              </a:spcBef>
              <a:spcAft>
                <a:spcPts val="30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grpSp>
        <p:nvGrpSpPr>
          <p:cNvPr id="4" name="Group 3">
            <a:extLst>
              <a:ext uri="{FF2B5EF4-FFF2-40B4-BE49-F238E27FC236}">
                <a16:creationId xmlns:a16="http://schemas.microsoft.com/office/drawing/2014/main" id="{6CAD3FC4-8F19-4A6D-8E23-D20458EE8E69}"/>
              </a:ext>
            </a:extLst>
          </p:cNvPr>
          <p:cNvGrpSpPr/>
          <p:nvPr/>
        </p:nvGrpSpPr>
        <p:grpSpPr>
          <a:xfrm>
            <a:off x="539750" y="1812693"/>
            <a:ext cx="11144250" cy="4202023"/>
            <a:chOff x="539750" y="1812693"/>
            <a:chExt cx="8757393" cy="4202023"/>
          </a:xfrm>
        </p:grpSpPr>
        <p:sp>
          <p:nvSpPr>
            <p:cNvPr id="34" name="Rectangle 33">
              <a:extLst>
                <a:ext uri="{FF2B5EF4-FFF2-40B4-BE49-F238E27FC236}">
                  <a16:creationId xmlns:a16="http://schemas.microsoft.com/office/drawing/2014/main" id="{342C37E8-75AA-478C-8C8F-F394B0BB5D91}"/>
                </a:ext>
              </a:extLst>
            </p:cNvPr>
            <p:cNvSpPr/>
            <p:nvPr/>
          </p:nvSpPr>
          <p:spPr>
            <a:xfrm>
              <a:off x="539750" y="1828800"/>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Trebuchet MS" panose="020B0603020202020204" pitchFamily="34" charset="0"/>
                </a:rPr>
                <a:t>Innovative uses of data and analytics could generate strong new revenues.</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Trebuchet MS" panose="020B0603020202020204" pitchFamily="34" charset="0"/>
                </a:rPr>
                <a:t> </a:t>
              </a:r>
              <a:endParaRPr lang="en-GB" sz="1200" dirty="0">
                <a:solidFill>
                  <a:srgbClr val="FFFFFF"/>
                </a:solidFill>
                <a:latin typeface="Trebuchet MS" panose="020B0603020202020204" pitchFamily="34" charset="0"/>
              </a:endParaRPr>
            </a:p>
            <a:p>
              <a:pPr algn="ctr">
                <a:defRPr/>
              </a:pPr>
              <a:r>
                <a:rPr lang="en-GB" sz="1200" dirty="0">
                  <a:solidFill>
                    <a:srgbClr val="FFFFFF"/>
                  </a:solidFill>
                  <a:latin typeface="Trebuchet MS" panose="020B0603020202020204" pitchFamily="34" charset="0"/>
                </a:rPr>
                <a:t>Surging client demand will continue driving ESG growth, with total assets under management (AUM) forecast to exceed $50 trillion by 2025. But a lack of quality, public ESG data threatens investment managers’ ability to offer accurate products. In the absence of globally agreed-upon standards for ESG definitions, different providers use differing methodologies to assess companies’ scores, generating contrasting results. And the patchiness of ESG data means that the largest investment managers are </a:t>
              </a:r>
              <a:r>
                <a:rPr lang="en-GB" sz="1200" dirty="0">
                  <a:solidFill>
                    <a:srgbClr val="0070C0"/>
                  </a:solidFill>
                  <a:latin typeface="Trebuchet MS" panose="020B0603020202020204" pitchFamily="34" charset="0"/>
                  <a:hlinkClick r:id="rId5">
                    <a:extLst>
                      <a:ext uri="{A12FA001-AC4F-418D-AE19-62706E023703}">
                        <ahyp:hlinkClr xmlns:ahyp="http://schemas.microsoft.com/office/drawing/2018/hyperlinkcolor" val="tx"/>
                      </a:ext>
                    </a:extLst>
                  </a:hlinkClick>
                </a:rPr>
                <a:t>forced to use two to five research providers</a:t>
              </a:r>
              <a:r>
                <a:rPr lang="en-GB" sz="1200" dirty="0">
                  <a:solidFill>
                    <a:srgbClr val="FFFFFF"/>
                  </a:solidFill>
                  <a:latin typeface="Trebuchet MS" panose="020B0603020202020204" pitchFamily="34" charset="0"/>
                </a:rPr>
                <a:t> each. </a:t>
              </a:r>
            </a:p>
            <a:p>
              <a:pPr algn="ctr">
                <a:defRPr/>
              </a:pPr>
              <a:endParaRPr lang="en-GB" sz="1200" dirty="0">
                <a:solidFill>
                  <a:srgbClr val="FFFFFF"/>
                </a:solidFill>
                <a:latin typeface="Trebuchet MS" panose="020B0603020202020204" pitchFamily="34" charset="0"/>
              </a:endParaRPr>
            </a:p>
            <a:p>
              <a:pPr algn="ctr">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35" name="Rectangle 34">
              <a:extLst>
                <a:ext uri="{FF2B5EF4-FFF2-40B4-BE49-F238E27FC236}">
                  <a16:creationId xmlns:a16="http://schemas.microsoft.com/office/drawing/2014/main" id="{715638DE-A84B-45D1-9250-4077595C1B6C}"/>
                </a:ext>
              </a:extLst>
            </p:cNvPr>
            <p:cNvSpPr/>
            <p:nvPr/>
          </p:nvSpPr>
          <p:spPr>
            <a:xfrm>
              <a:off x="2776766"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algn="ctr">
                <a:defRPr/>
              </a:pPr>
              <a:r>
                <a:rPr lang="en-GB" sz="1200" dirty="0">
                  <a:solidFill>
                    <a:prstClr val="white"/>
                  </a:solidFill>
                  <a:latin typeface="Trebuchet MS" panose="020B0603020202020204" pitchFamily="34" charset="0"/>
                </a:rPr>
                <a:t>The perils of not being data-driven are highlighted by the SEC probe.</a:t>
              </a: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algn="ctr">
                <a:defRPr/>
              </a:pPr>
              <a:endParaRPr lang="en-GB" sz="1200" dirty="0">
                <a:solidFill>
                  <a:prstClr val="white"/>
                </a:solidFill>
                <a:latin typeface="Trebuchet MS" panose="020B0603020202020204" pitchFamily="34" charset="0"/>
              </a:endParaRPr>
            </a:p>
            <a:p>
              <a:pPr algn="ctr">
                <a:defRPr/>
              </a:pPr>
              <a:r>
                <a:rPr lang="en-GB" sz="1200" dirty="0">
                  <a:solidFill>
                    <a:prstClr val="white"/>
                  </a:solidFill>
                  <a:latin typeface="Trebuchet MS" panose="020B0603020202020204" pitchFamily="34" charset="0"/>
                </a:rPr>
                <a:t>German police raided the Frankfurt offices of Deutsche Bank and DWS on Tuesday over allegations DWS deceived investors about how environmentally conscious its mutual funds actually were. The raid follows a probe the Securities and Exchange Commission (SEC) launched in August into allegations of </a:t>
              </a:r>
              <a:r>
                <a:rPr lang="en-GB" sz="1200" dirty="0">
                  <a:solidFill>
                    <a:srgbClr val="0070C0"/>
                  </a:solidFill>
                  <a:latin typeface="Trebuchet MS" panose="020B0603020202020204" pitchFamily="34" charset="0"/>
                  <a:hlinkClick r:id="rId6">
                    <a:extLst>
                      <a:ext uri="{A12FA001-AC4F-418D-AE19-62706E023703}">
                        <ahyp:hlinkClr xmlns:ahyp="http://schemas.microsoft.com/office/drawing/2018/hyperlinkcolor" val="tx"/>
                      </a:ext>
                    </a:extLst>
                  </a:hlinkClick>
                </a:rPr>
                <a:t>greenwashing </a:t>
              </a:r>
              <a:r>
                <a:rPr lang="en-GB" sz="1200" dirty="0">
                  <a:solidFill>
                    <a:prstClr val="white"/>
                  </a:solidFill>
                  <a:latin typeface="Trebuchet MS" panose="020B0603020202020204" pitchFamily="34" charset="0"/>
                </a:rPr>
                <a:t>by DWS. The regulator then voted to issue two proposals: one to require funds that label themselves “ESG,” “sustainable” or “low-carbon,” for example, to invest at least 80% of their holdings in certain industries or investment types, and another requiring more detailed disclosures.</a:t>
              </a: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p:txBody>
        </p:sp>
        <p:sp>
          <p:nvSpPr>
            <p:cNvPr id="75" name="Rectangle 74">
              <a:extLst>
                <a:ext uri="{FF2B5EF4-FFF2-40B4-BE49-F238E27FC236}">
                  <a16:creationId xmlns:a16="http://schemas.microsoft.com/office/drawing/2014/main" id="{22FCBD54-6078-4254-A388-FA8232588A2C}"/>
                </a:ext>
              </a:extLst>
            </p:cNvPr>
            <p:cNvSpPr/>
            <p:nvPr/>
          </p:nvSpPr>
          <p:spPr>
            <a:xfrm>
              <a:off x="4990723"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Blockchain and AI are key technologies for automation.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algn="ctr">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BNP Paribas has joined JPMorgan in using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7">
                    <a:extLst>
                      <a:ext uri="{A12FA001-AC4F-418D-AE19-62706E023703}">
                        <ahyp:hlinkClr xmlns:ahyp="http://schemas.microsoft.com/office/drawing/2018/hyperlinkcolor" val="tx"/>
                      </a:ext>
                    </a:extLst>
                  </a:hlinkClick>
                </a:rPr>
                <a:t>digital tokens </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for short-term trading in fixed income markets as some of the world’s biggest investment banks step up efforts to modernise the $12tn market with blockchain technology. </a:t>
              </a:r>
            </a:p>
            <a:p>
              <a:pPr algn="ctr">
                <a:defRPr/>
              </a:pPr>
              <a:endParaRPr lang="en-GB" sz="1200" dirty="0">
                <a:solidFill>
                  <a:srgbClr val="FFFFFF"/>
                </a:solidFill>
                <a:latin typeface="Trebuchet MS" panose="020B0603020202020204" pitchFamily="34" charset="0"/>
              </a:endParaRPr>
            </a:p>
            <a:p>
              <a:pPr algn="ctr">
                <a:defRPr/>
              </a:pPr>
              <a:endParaRPr lang="en-GB" sz="1200" dirty="0">
                <a:solidFill>
                  <a:srgbClr val="FFFFFF"/>
                </a:solidFill>
                <a:latin typeface="Trebuchet MS" panose="020B0603020202020204" pitchFamily="34" charset="0"/>
              </a:endParaRPr>
            </a:p>
            <a:p>
              <a:pPr algn="ctr">
                <a:defRPr/>
              </a:pPr>
              <a:endParaRPr lang="en-GB" sz="1200" dirty="0">
                <a:solidFill>
                  <a:srgbClr val="FFFFFF"/>
                </a:solidFill>
                <a:latin typeface="Trebuchet MS" panose="020B0603020202020204" pitchFamily="34" charset="0"/>
              </a:endParaRPr>
            </a:p>
            <a:p>
              <a:pPr algn="ctr">
                <a:defRPr/>
              </a:pPr>
              <a:endParaRPr lang="en-GB" sz="1200" dirty="0">
                <a:solidFill>
                  <a:srgbClr val="FFFFFF"/>
                </a:solidFill>
                <a:latin typeface="Trebuchet MS" panose="020B0603020202020204" pitchFamily="34" charset="0"/>
              </a:endParaRPr>
            </a:p>
            <a:p>
              <a:pPr algn="ctr">
                <a:defRPr/>
              </a:pPr>
              <a:endParaRPr lang="en-GB" sz="1200" dirty="0">
                <a:solidFill>
                  <a:srgbClr val="FFFFFF"/>
                </a:solidFill>
                <a:latin typeface="Trebuchet MS" panose="020B0603020202020204" pitchFamily="34" charset="0"/>
              </a:endParaRPr>
            </a:p>
            <a:p>
              <a:pPr algn="ctr">
                <a:defRPr/>
              </a:pPr>
              <a:endParaRPr lang="en-GB" sz="1200" dirty="0">
                <a:solidFill>
                  <a:srgbClr val="FFFFFF"/>
                </a:solidFill>
                <a:latin typeface="Trebuchet MS" panose="020B0603020202020204" pitchFamily="34" charset="0"/>
              </a:endParaRPr>
            </a:p>
            <a:p>
              <a:pPr algn="ctr">
                <a:defRPr/>
              </a:pPr>
              <a:endParaRPr lang="en-GB" sz="1200" dirty="0">
                <a:solidFill>
                  <a:srgbClr val="FFFFFF"/>
                </a:solidFill>
                <a:latin typeface="Trebuchet MS" panose="020B0603020202020204" pitchFamily="34" charset="0"/>
              </a:endParaRPr>
            </a:p>
            <a:p>
              <a:pPr algn="ctr">
                <a:defRPr/>
              </a:pPr>
              <a:endParaRPr lang="en-GB" sz="1200" dirty="0">
                <a:solidFill>
                  <a:srgbClr val="FFFFFF"/>
                </a:solidFill>
                <a:latin typeface="Trebuchet MS" panose="020B0603020202020204" pitchFamily="34" charset="0"/>
              </a:endParaRPr>
            </a:p>
            <a:p>
              <a:pPr algn="ctr">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algn="ctr">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algn="ctr">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78" name="Rectangle 77">
              <a:extLst>
                <a:ext uri="{FF2B5EF4-FFF2-40B4-BE49-F238E27FC236}">
                  <a16:creationId xmlns:a16="http://schemas.microsoft.com/office/drawing/2014/main" id="{09040B20-8443-4A24-9476-1446B189BE11}"/>
                </a:ext>
              </a:extLst>
            </p:cNvPr>
            <p:cNvSpPr/>
            <p:nvPr/>
          </p:nvSpPr>
          <p:spPr>
            <a:xfrm>
              <a:off x="7218590"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The tokenization of financial instruments and physical assets is a major emerging trend in DLT.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algn="ctr">
                <a:defRPr/>
              </a:pPr>
              <a:r>
                <a:rPr lang="en-GB" sz="1200" dirty="0">
                  <a:solidFill>
                    <a:srgbClr val="FFFFFF"/>
                  </a:solidFill>
                  <a:latin typeface="Trebuchet MS" panose="020B0603020202020204" pitchFamily="34" charset="0"/>
                </a:rPr>
                <a:t>J.P. Morgan is working on a way for </a:t>
              </a:r>
              <a:r>
                <a:rPr lang="en-GB" sz="1200" dirty="0" err="1">
                  <a:solidFill>
                    <a:srgbClr val="FFFFFF"/>
                  </a:solidFill>
                  <a:latin typeface="Trebuchet MS" panose="020B0603020202020204" pitchFamily="34" charset="0"/>
                </a:rPr>
                <a:t>DeFi</a:t>
              </a:r>
              <a:r>
                <a:rPr lang="en-GB" sz="1200" dirty="0">
                  <a:solidFill>
                    <a:srgbClr val="FFFFFF"/>
                  </a:solidFill>
                  <a:latin typeface="Trebuchet MS" panose="020B0603020202020204" pitchFamily="34" charset="0"/>
                </a:rPr>
                <a:t> developers to leverage the potential of </a:t>
              </a:r>
              <a:r>
                <a:rPr lang="en-GB" sz="1200" dirty="0">
                  <a:solidFill>
                    <a:srgbClr val="0070C0"/>
                  </a:solidFill>
                  <a:latin typeface="Trebuchet MS" panose="020B0603020202020204" pitchFamily="34" charset="0"/>
                  <a:hlinkClick r:id="rId8">
                    <a:extLst>
                      <a:ext uri="{A12FA001-AC4F-418D-AE19-62706E023703}">
                        <ahyp:hlinkClr xmlns:ahyp="http://schemas.microsoft.com/office/drawing/2018/hyperlinkcolor" val="tx"/>
                      </a:ext>
                    </a:extLst>
                  </a:hlinkClick>
                </a:rPr>
                <a:t>non-crypto assets</a:t>
              </a:r>
              <a:r>
                <a:rPr lang="en-GB" sz="1200" dirty="0">
                  <a:solidFill>
                    <a:srgbClr val="FFFFFF"/>
                  </a:solidFill>
                  <a:latin typeface="Trebuchet MS" panose="020B0603020202020204" pitchFamily="34" charset="0"/>
                </a:rPr>
                <a:t>. the plan to tokenize U.S. Treasurys or money market fund shares “means these could all potentially be used as collateral in </a:t>
              </a:r>
              <a:r>
                <a:rPr lang="en-GB" sz="1200" dirty="0" err="1">
                  <a:solidFill>
                    <a:srgbClr val="FFFFFF"/>
                  </a:solidFill>
                  <a:latin typeface="Trebuchet MS" panose="020B0603020202020204" pitchFamily="34" charset="0"/>
                </a:rPr>
                <a:t>DeFi</a:t>
              </a:r>
              <a:r>
                <a:rPr lang="en-GB" sz="1200" dirty="0">
                  <a:solidFill>
                    <a:srgbClr val="FFFFFF"/>
                  </a:solidFill>
                  <a:latin typeface="Trebuchet MS" panose="020B0603020202020204" pitchFamily="34" charset="0"/>
                </a:rPr>
                <a:t> pools.”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Securities settlement house </a:t>
              </a:r>
              <a:r>
                <a:rPr kumimoji="0" lang="en-GB" sz="1200" b="0" i="0" u="none" strike="noStrike" kern="1200" cap="none" spc="0" normalizeH="0" baseline="0" noProof="0" dirty="0">
                  <a:ln>
                    <a:noFill/>
                  </a:ln>
                  <a:solidFill>
                    <a:schemeClr val="bg2"/>
                  </a:solidFill>
                  <a:effectLst/>
                  <a:uLnTx/>
                  <a:uFillTx/>
                  <a:latin typeface="Trebuchet MS" panose="020B0603020202020204" pitchFamily="34" charset="0"/>
                  <a:ea typeface="+mn-ea"/>
                  <a:cs typeface="+mn-cs"/>
                  <a:hlinkClick r:id="rId9">
                    <a:extLst>
                      <a:ext uri="{A12FA001-AC4F-418D-AE19-62706E023703}">
                        <ahyp:hlinkClr xmlns:ahyp="http://schemas.microsoft.com/office/drawing/2018/hyperlinkcolor" val="tx"/>
                      </a:ext>
                    </a:extLst>
                  </a:hlinkClick>
                </a:rPr>
                <a:t>Euroclear</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said it had joined a consortium of banks building a payment system for tokenised assets in the latest sign of established institutions teaming up with newcomers in crypto tech.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grpSp>
      <p:sp>
        <p:nvSpPr>
          <p:cNvPr id="76" name="TextBox 75">
            <a:extLst>
              <a:ext uri="{FF2B5EF4-FFF2-40B4-BE49-F238E27FC236}">
                <a16:creationId xmlns:a16="http://schemas.microsoft.com/office/drawing/2014/main" id="{A06C8FE1-A95D-48F9-87C2-1CCD534406C3}"/>
              </a:ext>
            </a:extLst>
          </p:cNvPr>
          <p:cNvSpPr txBox="1"/>
          <p:nvPr/>
        </p:nvSpPr>
        <p:spPr>
          <a:xfrm>
            <a:off x="9834071" y="1214751"/>
            <a:ext cx="1440000" cy="46935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Digital </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Securities</a:t>
            </a:r>
          </a:p>
        </p:txBody>
      </p:sp>
      <p:pic>
        <p:nvPicPr>
          <p:cNvPr id="26" name="Graphic 25" descr="Smart Phone with solid fill">
            <a:extLst>
              <a:ext uri="{FF2B5EF4-FFF2-40B4-BE49-F238E27FC236}">
                <a16:creationId xmlns:a16="http://schemas.microsoft.com/office/drawing/2014/main" id="{6B2560FF-4855-4D12-ADA0-1DDE7445113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9852" y="1164247"/>
            <a:ext cx="580305" cy="580305"/>
          </a:xfrm>
          <a:prstGeom prst="rect">
            <a:avLst/>
          </a:prstGeom>
        </p:spPr>
      </p:pic>
      <p:sp>
        <p:nvSpPr>
          <p:cNvPr id="27" name="Rectangle 26">
            <a:extLst>
              <a:ext uri="{FF2B5EF4-FFF2-40B4-BE49-F238E27FC236}">
                <a16:creationId xmlns:a16="http://schemas.microsoft.com/office/drawing/2014/main" id="{179431A7-E9AA-4C5F-8E84-DF542EDE166D}"/>
              </a:ext>
            </a:extLst>
          </p:cNvPr>
          <p:cNvSpPr/>
          <p:nvPr/>
        </p:nvSpPr>
        <p:spPr>
          <a:xfrm>
            <a:off x="1100617" y="1719627"/>
            <a:ext cx="2967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59" name="Graphic 58">
            <a:extLst>
              <a:ext uri="{FF2B5EF4-FFF2-40B4-BE49-F238E27FC236}">
                <a16:creationId xmlns:a16="http://schemas.microsoft.com/office/drawing/2014/main" id="{AFA8AB0C-06FD-40A8-A17C-56D7A2479B0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702806" y="1187664"/>
            <a:ext cx="459043" cy="540393"/>
          </a:xfrm>
          <a:prstGeom prst="rect">
            <a:avLst/>
          </a:prstGeom>
        </p:spPr>
      </p:pic>
      <p:sp>
        <p:nvSpPr>
          <p:cNvPr id="5" name="Freeform: Shape 4">
            <a:extLst>
              <a:ext uri="{FF2B5EF4-FFF2-40B4-BE49-F238E27FC236}">
                <a16:creationId xmlns:a16="http://schemas.microsoft.com/office/drawing/2014/main" id="{4927A8F9-1450-462A-8057-DDE022F16B28}"/>
              </a:ext>
            </a:extLst>
          </p:cNvPr>
          <p:cNvSpPr/>
          <p:nvPr/>
        </p:nvSpPr>
        <p:spPr>
          <a:xfrm>
            <a:off x="9318492" y="1250327"/>
            <a:ext cx="34131" cy="170659"/>
          </a:xfrm>
          <a:custGeom>
            <a:avLst/>
            <a:gdLst>
              <a:gd name="connsiteX0" fmla="*/ 0 w 34131"/>
              <a:gd name="connsiteY0" fmla="*/ 0 h 170659"/>
              <a:gd name="connsiteX1" fmla="*/ 34132 w 34131"/>
              <a:gd name="connsiteY1" fmla="*/ 0 h 170659"/>
              <a:gd name="connsiteX2" fmla="*/ 34132 w 34131"/>
              <a:gd name="connsiteY2" fmla="*/ 170659 h 170659"/>
              <a:gd name="connsiteX3" fmla="*/ 0 w 34131"/>
              <a:gd name="connsiteY3" fmla="*/ 170659 h 170659"/>
            </a:gdLst>
            <a:ahLst/>
            <a:cxnLst>
              <a:cxn ang="0">
                <a:pos x="connsiteX0" y="connsiteY0"/>
              </a:cxn>
              <a:cxn ang="0">
                <a:pos x="connsiteX1" y="connsiteY1"/>
              </a:cxn>
              <a:cxn ang="0">
                <a:pos x="connsiteX2" y="connsiteY2"/>
              </a:cxn>
              <a:cxn ang="0">
                <a:pos x="connsiteX3" y="connsiteY3"/>
              </a:cxn>
            </a:cxnLst>
            <a:rect l="l" t="t" r="r" b="b"/>
            <a:pathLst>
              <a:path w="34131" h="170659">
                <a:moveTo>
                  <a:pt x="0" y="0"/>
                </a:moveTo>
                <a:lnTo>
                  <a:pt x="34132" y="0"/>
                </a:lnTo>
                <a:lnTo>
                  <a:pt x="34132" y="170659"/>
                </a:lnTo>
                <a:lnTo>
                  <a:pt x="0" y="170659"/>
                </a:lnTo>
                <a:close/>
              </a:path>
            </a:pathLst>
          </a:custGeom>
          <a:solidFill>
            <a:schemeClr val="accent3"/>
          </a:solidFill>
          <a:ln w="5655"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95CCBD7F-FFFC-4BEE-A1C5-4FF0A551B1E3}"/>
              </a:ext>
            </a:extLst>
          </p:cNvPr>
          <p:cNvSpPr/>
          <p:nvPr/>
        </p:nvSpPr>
        <p:spPr>
          <a:xfrm>
            <a:off x="9386755" y="1250327"/>
            <a:ext cx="125149" cy="170659"/>
          </a:xfrm>
          <a:custGeom>
            <a:avLst/>
            <a:gdLst>
              <a:gd name="connsiteX0" fmla="*/ 79641 w 125149"/>
              <a:gd name="connsiteY0" fmla="*/ 34132 h 170659"/>
              <a:gd name="connsiteX1" fmla="*/ 91018 w 125149"/>
              <a:gd name="connsiteY1" fmla="*/ 45509 h 170659"/>
              <a:gd name="connsiteX2" fmla="*/ 91018 w 125149"/>
              <a:gd name="connsiteY2" fmla="*/ 125150 h 170659"/>
              <a:gd name="connsiteX3" fmla="*/ 79641 w 125149"/>
              <a:gd name="connsiteY3" fmla="*/ 136527 h 170659"/>
              <a:gd name="connsiteX4" fmla="*/ 45509 w 125149"/>
              <a:gd name="connsiteY4" fmla="*/ 136527 h 170659"/>
              <a:gd name="connsiteX5" fmla="*/ 34132 w 125149"/>
              <a:gd name="connsiteY5" fmla="*/ 125150 h 170659"/>
              <a:gd name="connsiteX6" fmla="*/ 34132 w 125149"/>
              <a:gd name="connsiteY6" fmla="*/ 45509 h 170659"/>
              <a:gd name="connsiteX7" fmla="*/ 45509 w 125149"/>
              <a:gd name="connsiteY7" fmla="*/ 34132 h 170659"/>
              <a:gd name="connsiteX8" fmla="*/ 79641 w 125149"/>
              <a:gd name="connsiteY8" fmla="*/ 34132 h 170659"/>
              <a:gd name="connsiteX9" fmla="*/ 79641 w 125149"/>
              <a:gd name="connsiteY9" fmla="*/ 0 h 170659"/>
              <a:gd name="connsiteX10" fmla="*/ 45509 w 125149"/>
              <a:gd name="connsiteY10" fmla="*/ 0 h 170659"/>
              <a:gd name="connsiteX11" fmla="*/ 0 w 125149"/>
              <a:gd name="connsiteY11" fmla="*/ 45509 h 170659"/>
              <a:gd name="connsiteX12" fmla="*/ 0 w 125149"/>
              <a:gd name="connsiteY12" fmla="*/ 125150 h 170659"/>
              <a:gd name="connsiteX13" fmla="*/ 45509 w 125149"/>
              <a:gd name="connsiteY13" fmla="*/ 170659 h 170659"/>
              <a:gd name="connsiteX14" fmla="*/ 79641 w 125149"/>
              <a:gd name="connsiteY14" fmla="*/ 170659 h 170659"/>
              <a:gd name="connsiteX15" fmla="*/ 125150 w 125149"/>
              <a:gd name="connsiteY15" fmla="*/ 125150 h 170659"/>
              <a:gd name="connsiteX16" fmla="*/ 125150 w 125149"/>
              <a:gd name="connsiteY16" fmla="*/ 45509 h 170659"/>
              <a:gd name="connsiteX17" fmla="*/ 79641 w 125149"/>
              <a:gd name="connsiteY17" fmla="*/ 0 h 17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149" h="170659">
                <a:moveTo>
                  <a:pt x="79641" y="34132"/>
                </a:moveTo>
                <a:cubicBezTo>
                  <a:pt x="85925" y="34132"/>
                  <a:pt x="91018" y="39225"/>
                  <a:pt x="91018" y="45509"/>
                </a:cubicBezTo>
                <a:lnTo>
                  <a:pt x="91018" y="125150"/>
                </a:lnTo>
                <a:cubicBezTo>
                  <a:pt x="91018" y="131434"/>
                  <a:pt x="85925" y="136527"/>
                  <a:pt x="79641" y="136527"/>
                </a:cubicBezTo>
                <a:lnTo>
                  <a:pt x="45509" y="136527"/>
                </a:lnTo>
                <a:cubicBezTo>
                  <a:pt x="39225" y="136527"/>
                  <a:pt x="34132" y="131434"/>
                  <a:pt x="34132" y="125150"/>
                </a:cubicBezTo>
                <a:lnTo>
                  <a:pt x="34132" y="45509"/>
                </a:lnTo>
                <a:cubicBezTo>
                  <a:pt x="34132" y="39225"/>
                  <a:pt x="39225" y="34132"/>
                  <a:pt x="45509" y="34132"/>
                </a:cubicBezTo>
                <a:lnTo>
                  <a:pt x="79641" y="34132"/>
                </a:lnTo>
                <a:moveTo>
                  <a:pt x="79641" y="0"/>
                </a:moveTo>
                <a:lnTo>
                  <a:pt x="45509" y="0"/>
                </a:lnTo>
                <a:cubicBezTo>
                  <a:pt x="20375" y="0"/>
                  <a:pt x="0" y="20375"/>
                  <a:pt x="0" y="45509"/>
                </a:cubicBezTo>
                <a:lnTo>
                  <a:pt x="0" y="125150"/>
                </a:lnTo>
                <a:cubicBezTo>
                  <a:pt x="0" y="150284"/>
                  <a:pt x="20375" y="170659"/>
                  <a:pt x="45509" y="170659"/>
                </a:cubicBezTo>
                <a:lnTo>
                  <a:pt x="79641" y="170659"/>
                </a:lnTo>
                <a:cubicBezTo>
                  <a:pt x="104775" y="170659"/>
                  <a:pt x="125150" y="150284"/>
                  <a:pt x="125150" y="125150"/>
                </a:cubicBezTo>
                <a:lnTo>
                  <a:pt x="125150" y="45509"/>
                </a:lnTo>
                <a:cubicBezTo>
                  <a:pt x="125150" y="20375"/>
                  <a:pt x="104775" y="0"/>
                  <a:pt x="79641" y="0"/>
                </a:cubicBezTo>
                <a:close/>
              </a:path>
            </a:pathLst>
          </a:custGeom>
          <a:solidFill>
            <a:schemeClr val="bg1"/>
          </a:solidFill>
          <a:ln w="5655"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194E0FD1-61B4-4D64-8ABF-E9572E5C1D66}"/>
              </a:ext>
            </a:extLst>
          </p:cNvPr>
          <p:cNvSpPr/>
          <p:nvPr/>
        </p:nvSpPr>
        <p:spPr>
          <a:xfrm>
            <a:off x="9546037" y="1250327"/>
            <a:ext cx="34131" cy="170659"/>
          </a:xfrm>
          <a:custGeom>
            <a:avLst/>
            <a:gdLst>
              <a:gd name="connsiteX0" fmla="*/ 0 w 34131"/>
              <a:gd name="connsiteY0" fmla="*/ 0 h 170659"/>
              <a:gd name="connsiteX1" fmla="*/ 34132 w 34131"/>
              <a:gd name="connsiteY1" fmla="*/ 0 h 170659"/>
              <a:gd name="connsiteX2" fmla="*/ 34132 w 34131"/>
              <a:gd name="connsiteY2" fmla="*/ 170659 h 170659"/>
              <a:gd name="connsiteX3" fmla="*/ 0 w 34131"/>
              <a:gd name="connsiteY3" fmla="*/ 170659 h 170659"/>
            </a:gdLst>
            <a:ahLst/>
            <a:cxnLst>
              <a:cxn ang="0">
                <a:pos x="connsiteX0" y="connsiteY0"/>
              </a:cxn>
              <a:cxn ang="0">
                <a:pos x="connsiteX1" y="connsiteY1"/>
              </a:cxn>
              <a:cxn ang="0">
                <a:pos x="connsiteX2" y="connsiteY2"/>
              </a:cxn>
              <a:cxn ang="0">
                <a:pos x="connsiteX3" y="connsiteY3"/>
              </a:cxn>
            </a:cxnLst>
            <a:rect l="l" t="t" r="r" b="b"/>
            <a:pathLst>
              <a:path w="34131" h="170659">
                <a:moveTo>
                  <a:pt x="0" y="0"/>
                </a:moveTo>
                <a:lnTo>
                  <a:pt x="34132" y="0"/>
                </a:lnTo>
                <a:lnTo>
                  <a:pt x="34132" y="170659"/>
                </a:lnTo>
                <a:lnTo>
                  <a:pt x="0" y="170659"/>
                </a:lnTo>
                <a:close/>
              </a:path>
            </a:pathLst>
          </a:custGeom>
          <a:solidFill>
            <a:schemeClr val="bg1"/>
          </a:solidFill>
          <a:ln w="5655"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74310B57-03C6-4A70-A3C6-30D4F88A5881}"/>
              </a:ext>
            </a:extLst>
          </p:cNvPr>
          <p:cNvSpPr/>
          <p:nvPr/>
        </p:nvSpPr>
        <p:spPr>
          <a:xfrm>
            <a:off x="9614301" y="1250327"/>
            <a:ext cx="125149" cy="170659"/>
          </a:xfrm>
          <a:custGeom>
            <a:avLst/>
            <a:gdLst>
              <a:gd name="connsiteX0" fmla="*/ 79641 w 125149"/>
              <a:gd name="connsiteY0" fmla="*/ 34132 h 170659"/>
              <a:gd name="connsiteX1" fmla="*/ 91018 w 125149"/>
              <a:gd name="connsiteY1" fmla="*/ 45509 h 170659"/>
              <a:gd name="connsiteX2" fmla="*/ 91018 w 125149"/>
              <a:gd name="connsiteY2" fmla="*/ 125150 h 170659"/>
              <a:gd name="connsiteX3" fmla="*/ 79641 w 125149"/>
              <a:gd name="connsiteY3" fmla="*/ 136527 h 170659"/>
              <a:gd name="connsiteX4" fmla="*/ 45509 w 125149"/>
              <a:gd name="connsiteY4" fmla="*/ 136527 h 170659"/>
              <a:gd name="connsiteX5" fmla="*/ 34132 w 125149"/>
              <a:gd name="connsiteY5" fmla="*/ 125150 h 170659"/>
              <a:gd name="connsiteX6" fmla="*/ 34132 w 125149"/>
              <a:gd name="connsiteY6" fmla="*/ 45509 h 170659"/>
              <a:gd name="connsiteX7" fmla="*/ 45509 w 125149"/>
              <a:gd name="connsiteY7" fmla="*/ 34132 h 170659"/>
              <a:gd name="connsiteX8" fmla="*/ 79641 w 125149"/>
              <a:gd name="connsiteY8" fmla="*/ 34132 h 170659"/>
              <a:gd name="connsiteX9" fmla="*/ 79641 w 125149"/>
              <a:gd name="connsiteY9" fmla="*/ 0 h 170659"/>
              <a:gd name="connsiteX10" fmla="*/ 45509 w 125149"/>
              <a:gd name="connsiteY10" fmla="*/ 0 h 170659"/>
              <a:gd name="connsiteX11" fmla="*/ 0 w 125149"/>
              <a:gd name="connsiteY11" fmla="*/ 45509 h 170659"/>
              <a:gd name="connsiteX12" fmla="*/ 0 w 125149"/>
              <a:gd name="connsiteY12" fmla="*/ 125150 h 170659"/>
              <a:gd name="connsiteX13" fmla="*/ 45509 w 125149"/>
              <a:gd name="connsiteY13" fmla="*/ 170659 h 170659"/>
              <a:gd name="connsiteX14" fmla="*/ 79641 w 125149"/>
              <a:gd name="connsiteY14" fmla="*/ 170659 h 170659"/>
              <a:gd name="connsiteX15" fmla="*/ 125150 w 125149"/>
              <a:gd name="connsiteY15" fmla="*/ 125150 h 170659"/>
              <a:gd name="connsiteX16" fmla="*/ 125150 w 125149"/>
              <a:gd name="connsiteY16" fmla="*/ 45509 h 170659"/>
              <a:gd name="connsiteX17" fmla="*/ 79641 w 125149"/>
              <a:gd name="connsiteY17" fmla="*/ 0 h 17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149" h="170659">
                <a:moveTo>
                  <a:pt x="79641" y="34132"/>
                </a:moveTo>
                <a:cubicBezTo>
                  <a:pt x="85925" y="34132"/>
                  <a:pt x="91018" y="39225"/>
                  <a:pt x="91018" y="45509"/>
                </a:cubicBezTo>
                <a:lnTo>
                  <a:pt x="91018" y="125150"/>
                </a:lnTo>
                <a:cubicBezTo>
                  <a:pt x="91018" y="131434"/>
                  <a:pt x="85925" y="136527"/>
                  <a:pt x="79641" y="136527"/>
                </a:cubicBezTo>
                <a:lnTo>
                  <a:pt x="45509" y="136527"/>
                </a:lnTo>
                <a:cubicBezTo>
                  <a:pt x="39225" y="136527"/>
                  <a:pt x="34132" y="131434"/>
                  <a:pt x="34132" y="125150"/>
                </a:cubicBezTo>
                <a:lnTo>
                  <a:pt x="34132" y="45509"/>
                </a:lnTo>
                <a:cubicBezTo>
                  <a:pt x="34132" y="39225"/>
                  <a:pt x="39225" y="34132"/>
                  <a:pt x="45509" y="34132"/>
                </a:cubicBezTo>
                <a:lnTo>
                  <a:pt x="79641" y="34132"/>
                </a:lnTo>
                <a:moveTo>
                  <a:pt x="79641" y="0"/>
                </a:moveTo>
                <a:lnTo>
                  <a:pt x="45509" y="0"/>
                </a:lnTo>
                <a:cubicBezTo>
                  <a:pt x="20375" y="0"/>
                  <a:pt x="0" y="20375"/>
                  <a:pt x="0" y="45509"/>
                </a:cubicBezTo>
                <a:lnTo>
                  <a:pt x="0" y="125150"/>
                </a:lnTo>
                <a:cubicBezTo>
                  <a:pt x="0" y="150284"/>
                  <a:pt x="20375" y="170659"/>
                  <a:pt x="45509" y="170659"/>
                </a:cubicBezTo>
                <a:lnTo>
                  <a:pt x="79641" y="170659"/>
                </a:lnTo>
                <a:cubicBezTo>
                  <a:pt x="104775" y="170659"/>
                  <a:pt x="125150" y="150284"/>
                  <a:pt x="125150" y="125150"/>
                </a:cubicBezTo>
                <a:lnTo>
                  <a:pt x="125150" y="45509"/>
                </a:lnTo>
                <a:cubicBezTo>
                  <a:pt x="125150" y="20375"/>
                  <a:pt x="104775" y="0"/>
                  <a:pt x="79641" y="0"/>
                </a:cubicBezTo>
                <a:close/>
              </a:path>
            </a:pathLst>
          </a:custGeom>
          <a:solidFill>
            <a:schemeClr val="bg1"/>
          </a:solidFill>
          <a:ln w="565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03F748DB-38FD-413B-B0D3-EDCDDADBCD52}"/>
              </a:ext>
            </a:extLst>
          </p:cNvPr>
          <p:cNvSpPr/>
          <p:nvPr/>
        </p:nvSpPr>
        <p:spPr>
          <a:xfrm>
            <a:off x="9318492" y="1477872"/>
            <a:ext cx="34131" cy="170659"/>
          </a:xfrm>
          <a:custGeom>
            <a:avLst/>
            <a:gdLst>
              <a:gd name="connsiteX0" fmla="*/ 0 w 34131"/>
              <a:gd name="connsiteY0" fmla="*/ 0 h 170659"/>
              <a:gd name="connsiteX1" fmla="*/ 34132 w 34131"/>
              <a:gd name="connsiteY1" fmla="*/ 0 h 170659"/>
              <a:gd name="connsiteX2" fmla="*/ 34132 w 34131"/>
              <a:gd name="connsiteY2" fmla="*/ 170659 h 170659"/>
              <a:gd name="connsiteX3" fmla="*/ 0 w 34131"/>
              <a:gd name="connsiteY3" fmla="*/ 170659 h 170659"/>
            </a:gdLst>
            <a:ahLst/>
            <a:cxnLst>
              <a:cxn ang="0">
                <a:pos x="connsiteX0" y="connsiteY0"/>
              </a:cxn>
              <a:cxn ang="0">
                <a:pos x="connsiteX1" y="connsiteY1"/>
              </a:cxn>
              <a:cxn ang="0">
                <a:pos x="connsiteX2" y="connsiteY2"/>
              </a:cxn>
              <a:cxn ang="0">
                <a:pos x="connsiteX3" y="connsiteY3"/>
              </a:cxn>
            </a:cxnLst>
            <a:rect l="l" t="t" r="r" b="b"/>
            <a:pathLst>
              <a:path w="34131" h="170659">
                <a:moveTo>
                  <a:pt x="0" y="0"/>
                </a:moveTo>
                <a:lnTo>
                  <a:pt x="34132" y="0"/>
                </a:lnTo>
                <a:lnTo>
                  <a:pt x="34132" y="170659"/>
                </a:lnTo>
                <a:lnTo>
                  <a:pt x="0" y="170659"/>
                </a:lnTo>
                <a:close/>
              </a:path>
            </a:pathLst>
          </a:custGeom>
          <a:solidFill>
            <a:schemeClr val="bg1"/>
          </a:solidFill>
          <a:ln w="565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EC51EC21-996F-4311-AB86-66EFFD924ADA}"/>
              </a:ext>
            </a:extLst>
          </p:cNvPr>
          <p:cNvSpPr/>
          <p:nvPr/>
        </p:nvSpPr>
        <p:spPr>
          <a:xfrm>
            <a:off x="9386755" y="1477872"/>
            <a:ext cx="125149" cy="170659"/>
          </a:xfrm>
          <a:custGeom>
            <a:avLst/>
            <a:gdLst>
              <a:gd name="connsiteX0" fmla="*/ 79641 w 125149"/>
              <a:gd name="connsiteY0" fmla="*/ 34132 h 170659"/>
              <a:gd name="connsiteX1" fmla="*/ 91018 w 125149"/>
              <a:gd name="connsiteY1" fmla="*/ 45509 h 170659"/>
              <a:gd name="connsiteX2" fmla="*/ 91018 w 125149"/>
              <a:gd name="connsiteY2" fmla="*/ 125150 h 170659"/>
              <a:gd name="connsiteX3" fmla="*/ 79641 w 125149"/>
              <a:gd name="connsiteY3" fmla="*/ 136527 h 170659"/>
              <a:gd name="connsiteX4" fmla="*/ 45509 w 125149"/>
              <a:gd name="connsiteY4" fmla="*/ 136527 h 170659"/>
              <a:gd name="connsiteX5" fmla="*/ 34132 w 125149"/>
              <a:gd name="connsiteY5" fmla="*/ 125150 h 170659"/>
              <a:gd name="connsiteX6" fmla="*/ 34132 w 125149"/>
              <a:gd name="connsiteY6" fmla="*/ 45509 h 170659"/>
              <a:gd name="connsiteX7" fmla="*/ 45509 w 125149"/>
              <a:gd name="connsiteY7" fmla="*/ 34132 h 170659"/>
              <a:gd name="connsiteX8" fmla="*/ 79641 w 125149"/>
              <a:gd name="connsiteY8" fmla="*/ 34132 h 170659"/>
              <a:gd name="connsiteX9" fmla="*/ 79641 w 125149"/>
              <a:gd name="connsiteY9" fmla="*/ 0 h 170659"/>
              <a:gd name="connsiteX10" fmla="*/ 45509 w 125149"/>
              <a:gd name="connsiteY10" fmla="*/ 0 h 170659"/>
              <a:gd name="connsiteX11" fmla="*/ 0 w 125149"/>
              <a:gd name="connsiteY11" fmla="*/ 45509 h 170659"/>
              <a:gd name="connsiteX12" fmla="*/ 0 w 125149"/>
              <a:gd name="connsiteY12" fmla="*/ 125150 h 170659"/>
              <a:gd name="connsiteX13" fmla="*/ 45509 w 125149"/>
              <a:gd name="connsiteY13" fmla="*/ 170659 h 170659"/>
              <a:gd name="connsiteX14" fmla="*/ 79641 w 125149"/>
              <a:gd name="connsiteY14" fmla="*/ 170659 h 170659"/>
              <a:gd name="connsiteX15" fmla="*/ 125150 w 125149"/>
              <a:gd name="connsiteY15" fmla="*/ 125150 h 170659"/>
              <a:gd name="connsiteX16" fmla="*/ 125150 w 125149"/>
              <a:gd name="connsiteY16" fmla="*/ 45509 h 170659"/>
              <a:gd name="connsiteX17" fmla="*/ 79641 w 125149"/>
              <a:gd name="connsiteY17" fmla="*/ 0 h 17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149" h="170659">
                <a:moveTo>
                  <a:pt x="79641" y="34132"/>
                </a:moveTo>
                <a:cubicBezTo>
                  <a:pt x="85925" y="34132"/>
                  <a:pt x="91018" y="39225"/>
                  <a:pt x="91018" y="45509"/>
                </a:cubicBezTo>
                <a:lnTo>
                  <a:pt x="91018" y="125150"/>
                </a:lnTo>
                <a:cubicBezTo>
                  <a:pt x="91018" y="131434"/>
                  <a:pt x="85925" y="136527"/>
                  <a:pt x="79641" y="136527"/>
                </a:cubicBezTo>
                <a:lnTo>
                  <a:pt x="45509" y="136527"/>
                </a:lnTo>
                <a:cubicBezTo>
                  <a:pt x="39225" y="136527"/>
                  <a:pt x="34132" y="131434"/>
                  <a:pt x="34132" y="125150"/>
                </a:cubicBezTo>
                <a:lnTo>
                  <a:pt x="34132" y="45509"/>
                </a:lnTo>
                <a:cubicBezTo>
                  <a:pt x="34132" y="39225"/>
                  <a:pt x="39225" y="34132"/>
                  <a:pt x="45509" y="34132"/>
                </a:cubicBezTo>
                <a:lnTo>
                  <a:pt x="79641" y="34132"/>
                </a:lnTo>
                <a:moveTo>
                  <a:pt x="79641" y="0"/>
                </a:moveTo>
                <a:lnTo>
                  <a:pt x="45509" y="0"/>
                </a:lnTo>
                <a:cubicBezTo>
                  <a:pt x="20375" y="0"/>
                  <a:pt x="0" y="20375"/>
                  <a:pt x="0" y="45509"/>
                </a:cubicBezTo>
                <a:lnTo>
                  <a:pt x="0" y="125150"/>
                </a:lnTo>
                <a:cubicBezTo>
                  <a:pt x="0" y="150284"/>
                  <a:pt x="20375" y="170659"/>
                  <a:pt x="45509" y="170659"/>
                </a:cubicBezTo>
                <a:lnTo>
                  <a:pt x="79641" y="170659"/>
                </a:lnTo>
                <a:cubicBezTo>
                  <a:pt x="104775" y="170659"/>
                  <a:pt x="125150" y="150284"/>
                  <a:pt x="125150" y="125150"/>
                </a:cubicBezTo>
                <a:lnTo>
                  <a:pt x="125150" y="45509"/>
                </a:lnTo>
                <a:cubicBezTo>
                  <a:pt x="125150" y="20375"/>
                  <a:pt x="104775" y="0"/>
                  <a:pt x="79641" y="0"/>
                </a:cubicBezTo>
                <a:close/>
              </a:path>
            </a:pathLst>
          </a:custGeom>
          <a:solidFill>
            <a:schemeClr val="bg1"/>
          </a:solidFill>
          <a:ln w="565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902CD05B-E10F-4996-B47E-FA5434ABBD02}"/>
              </a:ext>
            </a:extLst>
          </p:cNvPr>
          <p:cNvSpPr/>
          <p:nvPr/>
        </p:nvSpPr>
        <p:spPr>
          <a:xfrm>
            <a:off x="9546037" y="1477872"/>
            <a:ext cx="34131" cy="170659"/>
          </a:xfrm>
          <a:custGeom>
            <a:avLst/>
            <a:gdLst>
              <a:gd name="connsiteX0" fmla="*/ 0 w 34131"/>
              <a:gd name="connsiteY0" fmla="*/ 0 h 170659"/>
              <a:gd name="connsiteX1" fmla="*/ 34132 w 34131"/>
              <a:gd name="connsiteY1" fmla="*/ 0 h 170659"/>
              <a:gd name="connsiteX2" fmla="*/ 34132 w 34131"/>
              <a:gd name="connsiteY2" fmla="*/ 170659 h 170659"/>
              <a:gd name="connsiteX3" fmla="*/ 0 w 34131"/>
              <a:gd name="connsiteY3" fmla="*/ 170659 h 170659"/>
            </a:gdLst>
            <a:ahLst/>
            <a:cxnLst>
              <a:cxn ang="0">
                <a:pos x="connsiteX0" y="connsiteY0"/>
              </a:cxn>
              <a:cxn ang="0">
                <a:pos x="connsiteX1" y="connsiteY1"/>
              </a:cxn>
              <a:cxn ang="0">
                <a:pos x="connsiteX2" y="connsiteY2"/>
              </a:cxn>
              <a:cxn ang="0">
                <a:pos x="connsiteX3" y="connsiteY3"/>
              </a:cxn>
            </a:cxnLst>
            <a:rect l="l" t="t" r="r" b="b"/>
            <a:pathLst>
              <a:path w="34131" h="170659">
                <a:moveTo>
                  <a:pt x="0" y="0"/>
                </a:moveTo>
                <a:lnTo>
                  <a:pt x="34132" y="0"/>
                </a:lnTo>
                <a:lnTo>
                  <a:pt x="34132" y="170659"/>
                </a:lnTo>
                <a:lnTo>
                  <a:pt x="0" y="170659"/>
                </a:lnTo>
                <a:close/>
              </a:path>
            </a:pathLst>
          </a:custGeom>
          <a:solidFill>
            <a:schemeClr val="accent3"/>
          </a:solidFill>
          <a:ln w="565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8243DE73-440C-4399-95AA-499B91D415F3}"/>
              </a:ext>
            </a:extLst>
          </p:cNvPr>
          <p:cNvSpPr/>
          <p:nvPr/>
        </p:nvSpPr>
        <p:spPr>
          <a:xfrm>
            <a:off x="9614301" y="1477872"/>
            <a:ext cx="125149" cy="170659"/>
          </a:xfrm>
          <a:custGeom>
            <a:avLst/>
            <a:gdLst>
              <a:gd name="connsiteX0" fmla="*/ 79641 w 125149"/>
              <a:gd name="connsiteY0" fmla="*/ 34132 h 170659"/>
              <a:gd name="connsiteX1" fmla="*/ 91018 w 125149"/>
              <a:gd name="connsiteY1" fmla="*/ 45509 h 170659"/>
              <a:gd name="connsiteX2" fmla="*/ 91018 w 125149"/>
              <a:gd name="connsiteY2" fmla="*/ 125150 h 170659"/>
              <a:gd name="connsiteX3" fmla="*/ 79641 w 125149"/>
              <a:gd name="connsiteY3" fmla="*/ 136527 h 170659"/>
              <a:gd name="connsiteX4" fmla="*/ 45509 w 125149"/>
              <a:gd name="connsiteY4" fmla="*/ 136527 h 170659"/>
              <a:gd name="connsiteX5" fmla="*/ 34132 w 125149"/>
              <a:gd name="connsiteY5" fmla="*/ 125150 h 170659"/>
              <a:gd name="connsiteX6" fmla="*/ 34132 w 125149"/>
              <a:gd name="connsiteY6" fmla="*/ 45509 h 170659"/>
              <a:gd name="connsiteX7" fmla="*/ 45509 w 125149"/>
              <a:gd name="connsiteY7" fmla="*/ 34132 h 170659"/>
              <a:gd name="connsiteX8" fmla="*/ 79641 w 125149"/>
              <a:gd name="connsiteY8" fmla="*/ 34132 h 170659"/>
              <a:gd name="connsiteX9" fmla="*/ 79641 w 125149"/>
              <a:gd name="connsiteY9" fmla="*/ 0 h 170659"/>
              <a:gd name="connsiteX10" fmla="*/ 45509 w 125149"/>
              <a:gd name="connsiteY10" fmla="*/ 0 h 170659"/>
              <a:gd name="connsiteX11" fmla="*/ 0 w 125149"/>
              <a:gd name="connsiteY11" fmla="*/ 45509 h 170659"/>
              <a:gd name="connsiteX12" fmla="*/ 0 w 125149"/>
              <a:gd name="connsiteY12" fmla="*/ 125150 h 170659"/>
              <a:gd name="connsiteX13" fmla="*/ 45509 w 125149"/>
              <a:gd name="connsiteY13" fmla="*/ 170659 h 170659"/>
              <a:gd name="connsiteX14" fmla="*/ 79641 w 125149"/>
              <a:gd name="connsiteY14" fmla="*/ 170659 h 170659"/>
              <a:gd name="connsiteX15" fmla="*/ 125150 w 125149"/>
              <a:gd name="connsiteY15" fmla="*/ 125150 h 170659"/>
              <a:gd name="connsiteX16" fmla="*/ 125150 w 125149"/>
              <a:gd name="connsiteY16" fmla="*/ 45509 h 170659"/>
              <a:gd name="connsiteX17" fmla="*/ 79641 w 125149"/>
              <a:gd name="connsiteY17" fmla="*/ 0 h 17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149" h="170659">
                <a:moveTo>
                  <a:pt x="79641" y="34132"/>
                </a:moveTo>
                <a:cubicBezTo>
                  <a:pt x="85925" y="34132"/>
                  <a:pt x="91018" y="39225"/>
                  <a:pt x="91018" y="45509"/>
                </a:cubicBezTo>
                <a:lnTo>
                  <a:pt x="91018" y="125150"/>
                </a:lnTo>
                <a:cubicBezTo>
                  <a:pt x="91018" y="131434"/>
                  <a:pt x="85925" y="136527"/>
                  <a:pt x="79641" y="136527"/>
                </a:cubicBezTo>
                <a:lnTo>
                  <a:pt x="45509" y="136527"/>
                </a:lnTo>
                <a:cubicBezTo>
                  <a:pt x="39225" y="136527"/>
                  <a:pt x="34132" y="131434"/>
                  <a:pt x="34132" y="125150"/>
                </a:cubicBezTo>
                <a:lnTo>
                  <a:pt x="34132" y="45509"/>
                </a:lnTo>
                <a:cubicBezTo>
                  <a:pt x="34132" y="39225"/>
                  <a:pt x="39225" y="34132"/>
                  <a:pt x="45509" y="34132"/>
                </a:cubicBezTo>
                <a:lnTo>
                  <a:pt x="79641" y="34132"/>
                </a:lnTo>
                <a:moveTo>
                  <a:pt x="79641" y="0"/>
                </a:moveTo>
                <a:lnTo>
                  <a:pt x="45509" y="0"/>
                </a:lnTo>
                <a:cubicBezTo>
                  <a:pt x="20375" y="0"/>
                  <a:pt x="0" y="20375"/>
                  <a:pt x="0" y="45509"/>
                </a:cubicBezTo>
                <a:lnTo>
                  <a:pt x="0" y="125150"/>
                </a:lnTo>
                <a:cubicBezTo>
                  <a:pt x="0" y="150284"/>
                  <a:pt x="20375" y="170659"/>
                  <a:pt x="45509" y="170659"/>
                </a:cubicBezTo>
                <a:lnTo>
                  <a:pt x="79641" y="170659"/>
                </a:lnTo>
                <a:cubicBezTo>
                  <a:pt x="104775" y="170659"/>
                  <a:pt x="125150" y="150284"/>
                  <a:pt x="125150" y="125150"/>
                </a:cubicBezTo>
                <a:lnTo>
                  <a:pt x="125150" y="45509"/>
                </a:lnTo>
                <a:cubicBezTo>
                  <a:pt x="125150" y="20375"/>
                  <a:pt x="104775" y="0"/>
                  <a:pt x="79641" y="0"/>
                </a:cubicBezTo>
                <a:close/>
              </a:path>
            </a:pathLst>
          </a:custGeom>
          <a:solidFill>
            <a:schemeClr val="bg1"/>
          </a:solidFill>
          <a:ln w="565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DC7A6089-FE75-4641-B1CF-A4B45C91FCCA}"/>
              </a:ext>
            </a:extLst>
          </p:cNvPr>
          <p:cNvSpPr/>
          <p:nvPr/>
        </p:nvSpPr>
        <p:spPr>
          <a:xfrm>
            <a:off x="3846489" y="1338592"/>
            <a:ext cx="261677" cy="261677"/>
          </a:xfrm>
          <a:custGeom>
            <a:avLst/>
            <a:gdLst>
              <a:gd name="connsiteX0" fmla="*/ 130839 w 261677"/>
              <a:gd name="connsiteY0" fmla="*/ 0 h 261677"/>
              <a:gd name="connsiteX1" fmla="*/ 0 w 261677"/>
              <a:gd name="connsiteY1" fmla="*/ 130839 h 261677"/>
              <a:gd name="connsiteX2" fmla="*/ 130839 w 261677"/>
              <a:gd name="connsiteY2" fmla="*/ 261677 h 261677"/>
              <a:gd name="connsiteX3" fmla="*/ 261677 w 261677"/>
              <a:gd name="connsiteY3" fmla="*/ 130839 h 261677"/>
              <a:gd name="connsiteX4" fmla="*/ 130839 w 261677"/>
              <a:gd name="connsiteY4" fmla="*/ 0 h 261677"/>
              <a:gd name="connsiteX5" fmla="*/ 112237 w 261677"/>
              <a:gd name="connsiteY5" fmla="*/ 184107 h 261677"/>
              <a:gd name="connsiteX6" fmla="*/ 55220 w 261677"/>
              <a:gd name="connsiteY6" fmla="*/ 127084 h 261677"/>
              <a:gd name="connsiteX7" fmla="*/ 74595 w 261677"/>
              <a:gd name="connsiteY7" fmla="*/ 107709 h 261677"/>
              <a:gd name="connsiteX8" fmla="*/ 112237 w 261677"/>
              <a:gd name="connsiteY8" fmla="*/ 145350 h 261677"/>
              <a:gd name="connsiteX9" fmla="*/ 189329 w 261677"/>
              <a:gd name="connsiteY9" fmla="*/ 68264 h 261677"/>
              <a:gd name="connsiteX10" fmla="*/ 208705 w 261677"/>
              <a:gd name="connsiteY10" fmla="*/ 87639 h 26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1677" h="261677">
                <a:moveTo>
                  <a:pt x="130839" y="0"/>
                </a:moveTo>
                <a:cubicBezTo>
                  <a:pt x="58579" y="0"/>
                  <a:pt x="0" y="58579"/>
                  <a:pt x="0" y="130839"/>
                </a:cubicBezTo>
                <a:cubicBezTo>
                  <a:pt x="0" y="203099"/>
                  <a:pt x="58579" y="261677"/>
                  <a:pt x="130839" y="261677"/>
                </a:cubicBezTo>
                <a:cubicBezTo>
                  <a:pt x="203099" y="261677"/>
                  <a:pt x="261677" y="203099"/>
                  <a:pt x="261677" y="130839"/>
                </a:cubicBezTo>
                <a:cubicBezTo>
                  <a:pt x="261596" y="58612"/>
                  <a:pt x="203065" y="81"/>
                  <a:pt x="130839" y="0"/>
                </a:cubicBezTo>
                <a:close/>
                <a:moveTo>
                  <a:pt x="112237" y="184107"/>
                </a:moveTo>
                <a:lnTo>
                  <a:pt x="55220" y="127084"/>
                </a:lnTo>
                <a:lnTo>
                  <a:pt x="74595" y="107709"/>
                </a:lnTo>
                <a:lnTo>
                  <a:pt x="112237" y="145350"/>
                </a:lnTo>
                <a:lnTo>
                  <a:pt x="189329" y="68264"/>
                </a:lnTo>
                <a:lnTo>
                  <a:pt x="208705" y="87639"/>
                </a:lnTo>
                <a:close/>
              </a:path>
            </a:pathLst>
          </a:custGeom>
          <a:solidFill>
            <a:srgbClr val="FFFFFF"/>
          </a:solidFill>
          <a:ln w="565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50628210-4DF6-4269-9EB8-37668071894E}"/>
              </a:ext>
            </a:extLst>
          </p:cNvPr>
          <p:cNvSpPr/>
          <p:nvPr/>
        </p:nvSpPr>
        <p:spPr>
          <a:xfrm>
            <a:off x="3766642" y="1258750"/>
            <a:ext cx="421366" cy="421362"/>
          </a:xfrm>
          <a:custGeom>
            <a:avLst/>
            <a:gdLst>
              <a:gd name="connsiteX0" fmla="*/ 404781 w 421366"/>
              <a:gd name="connsiteY0" fmla="*/ 217878 h 421362"/>
              <a:gd name="connsiteX1" fmla="*/ 404781 w 421366"/>
              <a:gd name="connsiteY1" fmla="*/ 203485 h 421362"/>
              <a:gd name="connsiteX2" fmla="*/ 418798 w 421366"/>
              <a:gd name="connsiteY2" fmla="*/ 186311 h 421362"/>
              <a:gd name="connsiteX3" fmla="*/ 417187 w 421366"/>
              <a:gd name="connsiteY3" fmla="*/ 170302 h 421362"/>
              <a:gd name="connsiteX4" fmla="*/ 416147 w 421366"/>
              <a:gd name="connsiteY4" fmla="*/ 169547 h 421362"/>
              <a:gd name="connsiteX5" fmla="*/ 397506 w 421366"/>
              <a:gd name="connsiteY5" fmla="*/ 157544 h 421362"/>
              <a:gd name="connsiteX6" fmla="*/ 393057 w 421366"/>
              <a:gd name="connsiteY6" fmla="*/ 143863 h 421362"/>
              <a:gd name="connsiteX7" fmla="*/ 401084 w 421366"/>
              <a:gd name="connsiteY7" fmla="*/ 123190 h 421362"/>
              <a:gd name="connsiteX8" fmla="*/ 394598 w 421366"/>
              <a:gd name="connsiteY8" fmla="*/ 108465 h 421362"/>
              <a:gd name="connsiteX9" fmla="*/ 393381 w 421366"/>
              <a:gd name="connsiteY9" fmla="*/ 108070 h 421362"/>
              <a:gd name="connsiteX10" fmla="*/ 371941 w 421366"/>
              <a:gd name="connsiteY10" fmla="*/ 102415 h 421362"/>
              <a:gd name="connsiteX11" fmla="*/ 363482 w 421366"/>
              <a:gd name="connsiteY11" fmla="*/ 90776 h 421362"/>
              <a:gd name="connsiteX12" fmla="*/ 364728 w 421366"/>
              <a:gd name="connsiteY12" fmla="*/ 68636 h 421362"/>
              <a:gd name="connsiteX13" fmla="*/ 354006 w 421366"/>
              <a:gd name="connsiteY13" fmla="*/ 56639 h 421362"/>
              <a:gd name="connsiteX14" fmla="*/ 352730 w 421366"/>
              <a:gd name="connsiteY14" fmla="*/ 56639 h 421362"/>
              <a:gd name="connsiteX15" fmla="*/ 330590 w 421366"/>
              <a:gd name="connsiteY15" fmla="*/ 57885 h 421362"/>
              <a:gd name="connsiteX16" fmla="*/ 318951 w 421366"/>
              <a:gd name="connsiteY16" fmla="*/ 49426 h 421362"/>
              <a:gd name="connsiteX17" fmla="*/ 313297 w 421366"/>
              <a:gd name="connsiteY17" fmla="*/ 27985 h 421362"/>
              <a:gd name="connsiteX18" fmla="*/ 299393 w 421366"/>
              <a:gd name="connsiteY18" fmla="*/ 19887 h 421362"/>
              <a:gd name="connsiteX19" fmla="*/ 298176 w 421366"/>
              <a:gd name="connsiteY19" fmla="*/ 20283 h 421362"/>
              <a:gd name="connsiteX20" fmla="*/ 277504 w 421366"/>
              <a:gd name="connsiteY20" fmla="*/ 28309 h 421362"/>
              <a:gd name="connsiteX21" fmla="*/ 263823 w 421366"/>
              <a:gd name="connsiteY21" fmla="*/ 23861 h 421362"/>
              <a:gd name="connsiteX22" fmla="*/ 251820 w 421366"/>
              <a:gd name="connsiteY22" fmla="*/ 5219 h 421362"/>
              <a:gd name="connsiteX23" fmla="*/ 236095 w 421366"/>
              <a:gd name="connsiteY23" fmla="*/ 1813 h 421362"/>
              <a:gd name="connsiteX24" fmla="*/ 235055 w 421366"/>
              <a:gd name="connsiteY24" fmla="*/ 2568 h 421362"/>
              <a:gd name="connsiteX25" fmla="*/ 217881 w 421366"/>
              <a:gd name="connsiteY25" fmla="*/ 16585 h 421362"/>
              <a:gd name="connsiteX26" fmla="*/ 203489 w 421366"/>
              <a:gd name="connsiteY26" fmla="*/ 16585 h 421362"/>
              <a:gd name="connsiteX27" fmla="*/ 186315 w 421366"/>
              <a:gd name="connsiteY27" fmla="*/ 2568 h 421362"/>
              <a:gd name="connsiteX28" fmla="*/ 170306 w 421366"/>
              <a:gd name="connsiteY28" fmla="*/ 4180 h 421362"/>
              <a:gd name="connsiteX29" fmla="*/ 169551 w 421366"/>
              <a:gd name="connsiteY29" fmla="*/ 5219 h 421362"/>
              <a:gd name="connsiteX30" fmla="*/ 157548 w 421366"/>
              <a:gd name="connsiteY30" fmla="*/ 23861 h 421362"/>
              <a:gd name="connsiteX31" fmla="*/ 143866 w 421366"/>
              <a:gd name="connsiteY31" fmla="*/ 28309 h 421362"/>
              <a:gd name="connsiteX32" fmla="*/ 123194 w 421366"/>
              <a:gd name="connsiteY32" fmla="*/ 20283 h 421362"/>
              <a:gd name="connsiteX33" fmla="*/ 108469 w 421366"/>
              <a:gd name="connsiteY33" fmla="*/ 26768 h 421362"/>
              <a:gd name="connsiteX34" fmla="*/ 108073 w 421366"/>
              <a:gd name="connsiteY34" fmla="*/ 27985 h 421362"/>
              <a:gd name="connsiteX35" fmla="*/ 102419 w 421366"/>
              <a:gd name="connsiteY35" fmla="*/ 49426 h 421362"/>
              <a:gd name="connsiteX36" fmla="*/ 90780 w 421366"/>
              <a:gd name="connsiteY36" fmla="*/ 57885 h 421362"/>
              <a:gd name="connsiteX37" fmla="*/ 68640 w 421366"/>
              <a:gd name="connsiteY37" fmla="*/ 56639 h 421362"/>
              <a:gd name="connsiteX38" fmla="*/ 56643 w 421366"/>
              <a:gd name="connsiteY38" fmla="*/ 67360 h 421362"/>
              <a:gd name="connsiteX39" fmla="*/ 56643 w 421366"/>
              <a:gd name="connsiteY39" fmla="*/ 68636 h 421362"/>
              <a:gd name="connsiteX40" fmla="*/ 57888 w 421366"/>
              <a:gd name="connsiteY40" fmla="*/ 90776 h 421362"/>
              <a:gd name="connsiteX41" fmla="*/ 49429 w 421366"/>
              <a:gd name="connsiteY41" fmla="*/ 102415 h 421362"/>
              <a:gd name="connsiteX42" fmla="*/ 27989 w 421366"/>
              <a:gd name="connsiteY42" fmla="*/ 108070 h 421362"/>
              <a:gd name="connsiteX43" fmla="*/ 19891 w 421366"/>
              <a:gd name="connsiteY43" fmla="*/ 121973 h 421362"/>
              <a:gd name="connsiteX44" fmla="*/ 20286 w 421366"/>
              <a:gd name="connsiteY44" fmla="*/ 123190 h 421362"/>
              <a:gd name="connsiteX45" fmla="*/ 28313 w 421366"/>
              <a:gd name="connsiteY45" fmla="*/ 143863 h 421362"/>
              <a:gd name="connsiteX46" fmla="*/ 23865 w 421366"/>
              <a:gd name="connsiteY46" fmla="*/ 157544 h 421362"/>
              <a:gd name="connsiteX47" fmla="*/ 5223 w 421366"/>
              <a:gd name="connsiteY47" fmla="*/ 169547 h 421362"/>
              <a:gd name="connsiteX48" fmla="*/ 1810 w 421366"/>
              <a:gd name="connsiteY48" fmla="*/ 185271 h 421362"/>
              <a:gd name="connsiteX49" fmla="*/ 2566 w 421366"/>
              <a:gd name="connsiteY49" fmla="*/ 186311 h 421362"/>
              <a:gd name="connsiteX50" fmla="*/ 16589 w 421366"/>
              <a:gd name="connsiteY50" fmla="*/ 203485 h 421362"/>
              <a:gd name="connsiteX51" fmla="*/ 16589 w 421366"/>
              <a:gd name="connsiteY51" fmla="*/ 217878 h 421362"/>
              <a:gd name="connsiteX52" fmla="*/ 2566 w 421366"/>
              <a:gd name="connsiteY52" fmla="*/ 235052 h 421362"/>
              <a:gd name="connsiteX53" fmla="*/ 4182 w 421366"/>
              <a:gd name="connsiteY53" fmla="*/ 251060 h 421362"/>
              <a:gd name="connsiteX54" fmla="*/ 5223 w 421366"/>
              <a:gd name="connsiteY54" fmla="*/ 251816 h 421362"/>
              <a:gd name="connsiteX55" fmla="*/ 23865 w 421366"/>
              <a:gd name="connsiteY55" fmla="*/ 263819 h 421362"/>
              <a:gd name="connsiteX56" fmla="*/ 28313 w 421366"/>
              <a:gd name="connsiteY56" fmla="*/ 277500 h 421362"/>
              <a:gd name="connsiteX57" fmla="*/ 20286 w 421366"/>
              <a:gd name="connsiteY57" fmla="*/ 298173 h 421362"/>
              <a:gd name="connsiteX58" fmla="*/ 26772 w 421366"/>
              <a:gd name="connsiteY58" fmla="*/ 312898 h 421362"/>
              <a:gd name="connsiteX59" fmla="*/ 27989 w 421366"/>
              <a:gd name="connsiteY59" fmla="*/ 313293 h 421362"/>
              <a:gd name="connsiteX60" fmla="*/ 49429 w 421366"/>
              <a:gd name="connsiteY60" fmla="*/ 318948 h 421362"/>
              <a:gd name="connsiteX61" fmla="*/ 57888 w 421366"/>
              <a:gd name="connsiteY61" fmla="*/ 330586 h 421362"/>
              <a:gd name="connsiteX62" fmla="*/ 56643 w 421366"/>
              <a:gd name="connsiteY62" fmla="*/ 352727 h 421362"/>
              <a:gd name="connsiteX63" fmla="*/ 67364 w 421366"/>
              <a:gd name="connsiteY63" fmla="*/ 364724 h 421362"/>
              <a:gd name="connsiteX64" fmla="*/ 68640 w 421366"/>
              <a:gd name="connsiteY64" fmla="*/ 364724 h 421362"/>
              <a:gd name="connsiteX65" fmla="*/ 90780 w 421366"/>
              <a:gd name="connsiteY65" fmla="*/ 363478 h 421362"/>
              <a:gd name="connsiteX66" fmla="*/ 102419 w 421366"/>
              <a:gd name="connsiteY66" fmla="*/ 371937 h 421362"/>
              <a:gd name="connsiteX67" fmla="*/ 108073 w 421366"/>
              <a:gd name="connsiteY67" fmla="*/ 393378 h 421362"/>
              <a:gd name="connsiteX68" fmla="*/ 121977 w 421366"/>
              <a:gd name="connsiteY68" fmla="*/ 401475 h 421362"/>
              <a:gd name="connsiteX69" fmla="*/ 123194 w 421366"/>
              <a:gd name="connsiteY69" fmla="*/ 401080 h 421362"/>
              <a:gd name="connsiteX70" fmla="*/ 143866 w 421366"/>
              <a:gd name="connsiteY70" fmla="*/ 393053 h 421362"/>
              <a:gd name="connsiteX71" fmla="*/ 157548 w 421366"/>
              <a:gd name="connsiteY71" fmla="*/ 397502 h 421362"/>
              <a:gd name="connsiteX72" fmla="*/ 169551 w 421366"/>
              <a:gd name="connsiteY72" fmla="*/ 416144 h 421362"/>
              <a:gd name="connsiteX73" fmla="*/ 185276 w 421366"/>
              <a:gd name="connsiteY73" fmla="*/ 419550 h 421362"/>
              <a:gd name="connsiteX74" fmla="*/ 186315 w 421366"/>
              <a:gd name="connsiteY74" fmla="*/ 418794 h 421362"/>
              <a:gd name="connsiteX75" fmla="*/ 203489 w 421366"/>
              <a:gd name="connsiteY75" fmla="*/ 404778 h 421362"/>
              <a:gd name="connsiteX76" fmla="*/ 217881 w 421366"/>
              <a:gd name="connsiteY76" fmla="*/ 404778 h 421362"/>
              <a:gd name="connsiteX77" fmla="*/ 235055 w 421366"/>
              <a:gd name="connsiteY77" fmla="*/ 418794 h 421362"/>
              <a:gd name="connsiteX78" fmla="*/ 251064 w 421366"/>
              <a:gd name="connsiteY78" fmla="*/ 417183 h 421362"/>
              <a:gd name="connsiteX79" fmla="*/ 251820 w 421366"/>
              <a:gd name="connsiteY79" fmla="*/ 416144 h 421362"/>
              <a:gd name="connsiteX80" fmla="*/ 263823 w 421366"/>
              <a:gd name="connsiteY80" fmla="*/ 397502 h 421362"/>
              <a:gd name="connsiteX81" fmla="*/ 277504 w 421366"/>
              <a:gd name="connsiteY81" fmla="*/ 393053 h 421362"/>
              <a:gd name="connsiteX82" fmla="*/ 298176 w 421366"/>
              <a:gd name="connsiteY82" fmla="*/ 401080 h 421362"/>
              <a:gd name="connsiteX83" fmla="*/ 312901 w 421366"/>
              <a:gd name="connsiteY83" fmla="*/ 394594 h 421362"/>
              <a:gd name="connsiteX84" fmla="*/ 313297 w 421366"/>
              <a:gd name="connsiteY84" fmla="*/ 393378 h 421362"/>
              <a:gd name="connsiteX85" fmla="*/ 318951 w 421366"/>
              <a:gd name="connsiteY85" fmla="*/ 371937 h 421362"/>
              <a:gd name="connsiteX86" fmla="*/ 330590 w 421366"/>
              <a:gd name="connsiteY86" fmla="*/ 363478 h 421362"/>
              <a:gd name="connsiteX87" fmla="*/ 352730 w 421366"/>
              <a:gd name="connsiteY87" fmla="*/ 364724 h 421362"/>
              <a:gd name="connsiteX88" fmla="*/ 364728 w 421366"/>
              <a:gd name="connsiteY88" fmla="*/ 354003 h 421362"/>
              <a:gd name="connsiteX89" fmla="*/ 364728 w 421366"/>
              <a:gd name="connsiteY89" fmla="*/ 352727 h 421362"/>
              <a:gd name="connsiteX90" fmla="*/ 363482 w 421366"/>
              <a:gd name="connsiteY90" fmla="*/ 330586 h 421362"/>
              <a:gd name="connsiteX91" fmla="*/ 371941 w 421366"/>
              <a:gd name="connsiteY91" fmla="*/ 318948 h 421362"/>
              <a:gd name="connsiteX92" fmla="*/ 393381 w 421366"/>
              <a:gd name="connsiteY92" fmla="*/ 313293 h 421362"/>
              <a:gd name="connsiteX93" fmla="*/ 401479 w 421366"/>
              <a:gd name="connsiteY93" fmla="*/ 299389 h 421362"/>
              <a:gd name="connsiteX94" fmla="*/ 401084 w 421366"/>
              <a:gd name="connsiteY94" fmla="*/ 298173 h 421362"/>
              <a:gd name="connsiteX95" fmla="*/ 393057 w 421366"/>
              <a:gd name="connsiteY95" fmla="*/ 277500 h 421362"/>
              <a:gd name="connsiteX96" fmla="*/ 397506 w 421366"/>
              <a:gd name="connsiteY96" fmla="*/ 263819 h 421362"/>
              <a:gd name="connsiteX97" fmla="*/ 416147 w 421366"/>
              <a:gd name="connsiteY97" fmla="*/ 251816 h 421362"/>
              <a:gd name="connsiteX98" fmla="*/ 419554 w 421366"/>
              <a:gd name="connsiteY98" fmla="*/ 236091 h 421362"/>
              <a:gd name="connsiteX99" fmla="*/ 418798 w 421366"/>
              <a:gd name="connsiteY99" fmla="*/ 235052 h 421362"/>
              <a:gd name="connsiteX100" fmla="*/ 210685 w 421366"/>
              <a:gd name="connsiteY100" fmla="*/ 358586 h 421362"/>
              <a:gd name="connsiteX101" fmla="*/ 62781 w 421366"/>
              <a:gd name="connsiteY101" fmla="*/ 210681 h 421362"/>
              <a:gd name="connsiteX102" fmla="*/ 210685 w 421366"/>
              <a:gd name="connsiteY102" fmla="*/ 62777 h 421362"/>
              <a:gd name="connsiteX103" fmla="*/ 358590 w 421366"/>
              <a:gd name="connsiteY103" fmla="*/ 210681 h 421362"/>
              <a:gd name="connsiteX104" fmla="*/ 210685 w 421366"/>
              <a:gd name="connsiteY104" fmla="*/ 358586 h 42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21366" h="421362">
                <a:moveTo>
                  <a:pt x="404781" y="217878"/>
                </a:moveTo>
                <a:cubicBezTo>
                  <a:pt x="401361" y="213690"/>
                  <a:pt x="401361" y="207673"/>
                  <a:pt x="404781" y="203485"/>
                </a:cubicBezTo>
                <a:lnTo>
                  <a:pt x="418798" y="186311"/>
                </a:lnTo>
                <a:cubicBezTo>
                  <a:pt x="422774" y="181445"/>
                  <a:pt x="422052" y="174278"/>
                  <a:pt x="417187" y="170302"/>
                </a:cubicBezTo>
                <a:cubicBezTo>
                  <a:pt x="416854" y="170031"/>
                  <a:pt x="416507" y="169779"/>
                  <a:pt x="416147" y="169547"/>
                </a:cubicBezTo>
                <a:lnTo>
                  <a:pt x="397506" y="157544"/>
                </a:lnTo>
                <a:cubicBezTo>
                  <a:pt x="392962" y="154619"/>
                  <a:pt x="391102" y="148901"/>
                  <a:pt x="393057" y="143863"/>
                </a:cubicBezTo>
                <a:lnTo>
                  <a:pt x="401084" y="123190"/>
                </a:lnTo>
                <a:cubicBezTo>
                  <a:pt x="403359" y="117333"/>
                  <a:pt x="400455" y="110741"/>
                  <a:pt x="394598" y="108465"/>
                </a:cubicBezTo>
                <a:cubicBezTo>
                  <a:pt x="394200" y="108311"/>
                  <a:pt x="393794" y="108178"/>
                  <a:pt x="393381" y="108070"/>
                </a:cubicBezTo>
                <a:lnTo>
                  <a:pt x="371941" y="102415"/>
                </a:lnTo>
                <a:cubicBezTo>
                  <a:pt x="366715" y="101037"/>
                  <a:pt x="363179" y="96173"/>
                  <a:pt x="363482" y="90776"/>
                </a:cubicBezTo>
                <a:lnTo>
                  <a:pt x="364728" y="68636"/>
                </a:lnTo>
                <a:cubicBezTo>
                  <a:pt x="365080" y="62363"/>
                  <a:pt x="360280" y="56991"/>
                  <a:pt x="354006" y="56639"/>
                </a:cubicBezTo>
                <a:cubicBezTo>
                  <a:pt x="353581" y="56615"/>
                  <a:pt x="353155" y="56615"/>
                  <a:pt x="352730" y="56639"/>
                </a:cubicBezTo>
                <a:lnTo>
                  <a:pt x="330590" y="57885"/>
                </a:lnTo>
                <a:cubicBezTo>
                  <a:pt x="325194" y="58187"/>
                  <a:pt x="320329" y="54652"/>
                  <a:pt x="318951" y="49426"/>
                </a:cubicBezTo>
                <a:lnTo>
                  <a:pt x="313297" y="27985"/>
                </a:lnTo>
                <a:cubicBezTo>
                  <a:pt x="311694" y="21910"/>
                  <a:pt x="305469" y="18284"/>
                  <a:pt x="299393" y="19887"/>
                </a:cubicBezTo>
                <a:cubicBezTo>
                  <a:pt x="298981" y="19996"/>
                  <a:pt x="298574" y="20128"/>
                  <a:pt x="298176" y="20283"/>
                </a:cubicBezTo>
                <a:lnTo>
                  <a:pt x="277504" y="28309"/>
                </a:lnTo>
                <a:cubicBezTo>
                  <a:pt x="272465" y="30264"/>
                  <a:pt x="266748" y="28404"/>
                  <a:pt x="263823" y="23861"/>
                </a:cubicBezTo>
                <a:lnTo>
                  <a:pt x="251820" y="5219"/>
                </a:lnTo>
                <a:cubicBezTo>
                  <a:pt x="248418" y="-64"/>
                  <a:pt x="241378" y="-1589"/>
                  <a:pt x="236095" y="1813"/>
                </a:cubicBezTo>
                <a:cubicBezTo>
                  <a:pt x="235734" y="2045"/>
                  <a:pt x="235387" y="2297"/>
                  <a:pt x="235055" y="2568"/>
                </a:cubicBezTo>
                <a:lnTo>
                  <a:pt x="217881" y="16585"/>
                </a:lnTo>
                <a:cubicBezTo>
                  <a:pt x="213693" y="20005"/>
                  <a:pt x="207677" y="20005"/>
                  <a:pt x="203489" y="16585"/>
                </a:cubicBezTo>
                <a:lnTo>
                  <a:pt x="186315" y="2568"/>
                </a:lnTo>
                <a:cubicBezTo>
                  <a:pt x="181449" y="-1407"/>
                  <a:pt x="174282" y="-686"/>
                  <a:pt x="170306" y="4180"/>
                </a:cubicBezTo>
                <a:cubicBezTo>
                  <a:pt x="170035" y="4512"/>
                  <a:pt x="169783" y="4859"/>
                  <a:pt x="169551" y="5219"/>
                </a:cubicBezTo>
                <a:lnTo>
                  <a:pt x="157548" y="23861"/>
                </a:lnTo>
                <a:cubicBezTo>
                  <a:pt x="154622" y="28404"/>
                  <a:pt x="148904" y="30264"/>
                  <a:pt x="143866" y="28309"/>
                </a:cubicBezTo>
                <a:lnTo>
                  <a:pt x="123194" y="20283"/>
                </a:lnTo>
                <a:cubicBezTo>
                  <a:pt x="117337" y="18007"/>
                  <a:pt x="110744" y="20911"/>
                  <a:pt x="108469" y="26768"/>
                </a:cubicBezTo>
                <a:cubicBezTo>
                  <a:pt x="108315" y="27166"/>
                  <a:pt x="108182" y="27572"/>
                  <a:pt x="108073" y="27985"/>
                </a:cubicBezTo>
                <a:lnTo>
                  <a:pt x="102419" y="49426"/>
                </a:lnTo>
                <a:cubicBezTo>
                  <a:pt x="101041" y="54652"/>
                  <a:pt x="96176" y="58187"/>
                  <a:pt x="90780" y="57885"/>
                </a:cubicBezTo>
                <a:lnTo>
                  <a:pt x="68640" y="56639"/>
                </a:lnTo>
                <a:cubicBezTo>
                  <a:pt x="62366" y="56287"/>
                  <a:pt x="56995" y="61087"/>
                  <a:pt x="56643" y="67360"/>
                </a:cubicBezTo>
                <a:cubicBezTo>
                  <a:pt x="56619" y="67785"/>
                  <a:pt x="56619" y="68211"/>
                  <a:pt x="56643" y="68636"/>
                </a:cubicBezTo>
                <a:lnTo>
                  <a:pt x="57888" y="90776"/>
                </a:lnTo>
                <a:cubicBezTo>
                  <a:pt x="58191" y="96173"/>
                  <a:pt x="54655" y="101037"/>
                  <a:pt x="49429" y="102415"/>
                </a:cubicBezTo>
                <a:lnTo>
                  <a:pt x="27989" y="108070"/>
                </a:lnTo>
                <a:cubicBezTo>
                  <a:pt x="21913" y="109673"/>
                  <a:pt x="18288" y="115898"/>
                  <a:pt x="19891" y="121973"/>
                </a:cubicBezTo>
                <a:cubicBezTo>
                  <a:pt x="20000" y="122386"/>
                  <a:pt x="20132" y="122793"/>
                  <a:pt x="20286" y="123190"/>
                </a:cubicBezTo>
                <a:lnTo>
                  <a:pt x="28313" y="143863"/>
                </a:lnTo>
                <a:cubicBezTo>
                  <a:pt x="30268" y="148901"/>
                  <a:pt x="28408" y="154619"/>
                  <a:pt x="23865" y="157544"/>
                </a:cubicBezTo>
                <a:lnTo>
                  <a:pt x="5223" y="169547"/>
                </a:lnTo>
                <a:cubicBezTo>
                  <a:pt x="-61" y="172946"/>
                  <a:pt x="-1589" y="179987"/>
                  <a:pt x="1810" y="185271"/>
                </a:cubicBezTo>
                <a:cubicBezTo>
                  <a:pt x="2042" y="185631"/>
                  <a:pt x="2295" y="185979"/>
                  <a:pt x="2566" y="186311"/>
                </a:cubicBezTo>
                <a:lnTo>
                  <a:pt x="16589" y="203485"/>
                </a:lnTo>
                <a:cubicBezTo>
                  <a:pt x="20009" y="207673"/>
                  <a:pt x="20009" y="213690"/>
                  <a:pt x="16589" y="217878"/>
                </a:cubicBezTo>
                <a:lnTo>
                  <a:pt x="2566" y="235052"/>
                </a:lnTo>
                <a:cubicBezTo>
                  <a:pt x="-1408" y="239918"/>
                  <a:pt x="-685" y="247086"/>
                  <a:pt x="4182" y="251060"/>
                </a:cubicBezTo>
                <a:cubicBezTo>
                  <a:pt x="4515" y="251331"/>
                  <a:pt x="4862" y="251584"/>
                  <a:pt x="5223" y="251816"/>
                </a:cubicBezTo>
                <a:lnTo>
                  <a:pt x="23865" y="263819"/>
                </a:lnTo>
                <a:cubicBezTo>
                  <a:pt x="28408" y="266744"/>
                  <a:pt x="30268" y="272462"/>
                  <a:pt x="28313" y="277500"/>
                </a:cubicBezTo>
                <a:lnTo>
                  <a:pt x="20286" y="298173"/>
                </a:lnTo>
                <a:cubicBezTo>
                  <a:pt x="18011" y="304030"/>
                  <a:pt x="20915" y="310622"/>
                  <a:pt x="26772" y="312898"/>
                </a:cubicBezTo>
                <a:cubicBezTo>
                  <a:pt x="27170" y="313052"/>
                  <a:pt x="27576" y="313184"/>
                  <a:pt x="27989" y="313293"/>
                </a:cubicBezTo>
                <a:lnTo>
                  <a:pt x="49429" y="318948"/>
                </a:lnTo>
                <a:cubicBezTo>
                  <a:pt x="54655" y="320325"/>
                  <a:pt x="58191" y="325190"/>
                  <a:pt x="57888" y="330586"/>
                </a:cubicBezTo>
                <a:lnTo>
                  <a:pt x="56643" y="352727"/>
                </a:lnTo>
                <a:cubicBezTo>
                  <a:pt x="56290" y="359000"/>
                  <a:pt x="61090" y="364372"/>
                  <a:pt x="67364" y="364724"/>
                </a:cubicBezTo>
                <a:cubicBezTo>
                  <a:pt x="67789" y="364748"/>
                  <a:pt x="68215" y="364748"/>
                  <a:pt x="68640" y="364724"/>
                </a:cubicBezTo>
                <a:lnTo>
                  <a:pt x="90780" y="363478"/>
                </a:lnTo>
                <a:cubicBezTo>
                  <a:pt x="96176" y="363176"/>
                  <a:pt x="101041" y="366711"/>
                  <a:pt x="102419" y="371937"/>
                </a:cubicBezTo>
                <a:lnTo>
                  <a:pt x="108073" y="393378"/>
                </a:lnTo>
                <a:cubicBezTo>
                  <a:pt x="109677" y="399453"/>
                  <a:pt x="115902" y="403078"/>
                  <a:pt x="121977" y="401475"/>
                </a:cubicBezTo>
                <a:cubicBezTo>
                  <a:pt x="122389" y="401367"/>
                  <a:pt x="122796" y="401235"/>
                  <a:pt x="123194" y="401080"/>
                </a:cubicBezTo>
                <a:lnTo>
                  <a:pt x="143866" y="393053"/>
                </a:lnTo>
                <a:cubicBezTo>
                  <a:pt x="148904" y="391099"/>
                  <a:pt x="154622" y="392958"/>
                  <a:pt x="157548" y="397502"/>
                </a:cubicBezTo>
                <a:lnTo>
                  <a:pt x="169551" y="416144"/>
                </a:lnTo>
                <a:cubicBezTo>
                  <a:pt x="172952" y="421427"/>
                  <a:pt x="179993" y="422952"/>
                  <a:pt x="185276" y="419550"/>
                </a:cubicBezTo>
                <a:cubicBezTo>
                  <a:pt x="185636" y="419318"/>
                  <a:pt x="185983" y="419066"/>
                  <a:pt x="186315" y="418794"/>
                </a:cubicBezTo>
                <a:lnTo>
                  <a:pt x="203489" y="404778"/>
                </a:lnTo>
                <a:cubicBezTo>
                  <a:pt x="207677" y="401358"/>
                  <a:pt x="213693" y="401358"/>
                  <a:pt x="217881" y="404778"/>
                </a:cubicBezTo>
                <a:lnTo>
                  <a:pt x="235055" y="418794"/>
                </a:lnTo>
                <a:cubicBezTo>
                  <a:pt x="239921" y="422770"/>
                  <a:pt x="247088" y="422048"/>
                  <a:pt x="251064" y="417183"/>
                </a:cubicBezTo>
                <a:cubicBezTo>
                  <a:pt x="251336" y="416851"/>
                  <a:pt x="251588" y="416504"/>
                  <a:pt x="251820" y="416144"/>
                </a:cubicBezTo>
                <a:lnTo>
                  <a:pt x="263823" y="397502"/>
                </a:lnTo>
                <a:cubicBezTo>
                  <a:pt x="266748" y="392958"/>
                  <a:pt x="272466" y="391099"/>
                  <a:pt x="277504" y="393053"/>
                </a:cubicBezTo>
                <a:lnTo>
                  <a:pt x="298176" y="401080"/>
                </a:lnTo>
                <a:cubicBezTo>
                  <a:pt x="304033" y="403356"/>
                  <a:pt x="310626" y="400451"/>
                  <a:pt x="312901" y="394594"/>
                </a:cubicBezTo>
                <a:cubicBezTo>
                  <a:pt x="313056" y="394197"/>
                  <a:pt x="313188" y="393791"/>
                  <a:pt x="313297" y="393378"/>
                </a:cubicBezTo>
                <a:lnTo>
                  <a:pt x="318951" y="371937"/>
                </a:lnTo>
                <a:cubicBezTo>
                  <a:pt x="320329" y="366711"/>
                  <a:pt x="325194" y="363176"/>
                  <a:pt x="330590" y="363478"/>
                </a:cubicBezTo>
                <a:lnTo>
                  <a:pt x="352730" y="364724"/>
                </a:lnTo>
                <a:cubicBezTo>
                  <a:pt x="359004" y="365076"/>
                  <a:pt x="364376" y="360276"/>
                  <a:pt x="364728" y="354003"/>
                </a:cubicBezTo>
                <a:cubicBezTo>
                  <a:pt x="364752" y="353578"/>
                  <a:pt x="364752" y="353152"/>
                  <a:pt x="364728" y="352727"/>
                </a:cubicBezTo>
                <a:lnTo>
                  <a:pt x="363482" y="330586"/>
                </a:lnTo>
                <a:cubicBezTo>
                  <a:pt x="363179" y="325190"/>
                  <a:pt x="366715" y="320325"/>
                  <a:pt x="371941" y="318948"/>
                </a:cubicBezTo>
                <a:lnTo>
                  <a:pt x="393381" y="313293"/>
                </a:lnTo>
                <a:cubicBezTo>
                  <a:pt x="399457" y="311690"/>
                  <a:pt x="403082" y="305465"/>
                  <a:pt x="401479" y="299389"/>
                </a:cubicBezTo>
                <a:cubicBezTo>
                  <a:pt x="401370" y="298977"/>
                  <a:pt x="401238" y="298570"/>
                  <a:pt x="401084" y="298173"/>
                </a:cubicBezTo>
                <a:lnTo>
                  <a:pt x="393057" y="277500"/>
                </a:lnTo>
                <a:cubicBezTo>
                  <a:pt x="391102" y="272462"/>
                  <a:pt x="392962" y="266744"/>
                  <a:pt x="397506" y="263819"/>
                </a:cubicBezTo>
                <a:lnTo>
                  <a:pt x="416147" y="251816"/>
                </a:lnTo>
                <a:cubicBezTo>
                  <a:pt x="421430" y="248414"/>
                  <a:pt x="422955" y="241374"/>
                  <a:pt x="419554" y="236091"/>
                </a:cubicBezTo>
                <a:cubicBezTo>
                  <a:pt x="419321" y="235730"/>
                  <a:pt x="419069" y="235383"/>
                  <a:pt x="418798" y="235052"/>
                </a:cubicBezTo>
                <a:close/>
                <a:moveTo>
                  <a:pt x="210685" y="358586"/>
                </a:moveTo>
                <a:cubicBezTo>
                  <a:pt x="129000" y="358586"/>
                  <a:pt x="62781" y="292367"/>
                  <a:pt x="62781" y="210681"/>
                </a:cubicBezTo>
                <a:cubicBezTo>
                  <a:pt x="62781" y="128996"/>
                  <a:pt x="129000" y="62777"/>
                  <a:pt x="210685" y="62777"/>
                </a:cubicBezTo>
                <a:cubicBezTo>
                  <a:pt x="292370" y="62777"/>
                  <a:pt x="358590" y="128996"/>
                  <a:pt x="358590" y="210681"/>
                </a:cubicBezTo>
                <a:cubicBezTo>
                  <a:pt x="358499" y="292329"/>
                  <a:pt x="292333" y="358495"/>
                  <a:pt x="210685" y="358586"/>
                </a:cubicBezTo>
                <a:close/>
              </a:path>
            </a:pathLst>
          </a:custGeom>
          <a:solidFill>
            <a:schemeClr val="accent3"/>
          </a:solidFill>
          <a:ln w="5655" cap="flat">
            <a:noFill/>
            <a:prstDash val="solid"/>
            <a:miter/>
          </a:ln>
        </p:spPr>
        <p:txBody>
          <a:bodyPr rtlCol="0" anchor="ctr"/>
          <a:lstStyle/>
          <a:p>
            <a:endParaRPr lang="en-GB"/>
          </a:p>
        </p:txBody>
      </p:sp>
    </p:spTree>
    <p:extLst>
      <p:ext uri="{BB962C8B-B14F-4D97-AF65-F5344CB8AC3E}">
        <p14:creationId xmlns:p14="http://schemas.microsoft.com/office/powerpoint/2010/main" val="3590533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CC09B5-C7FB-BA4D-B040-742FF464EDC0}"/>
              </a:ext>
            </a:extLst>
          </p:cNvPr>
          <p:cNvSpPr txBox="1"/>
          <p:nvPr/>
        </p:nvSpPr>
        <p:spPr>
          <a:xfrm>
            <a:off x="403726" y="452363"/>
            <a:ext cx="6417357" cy="523220"/>
          </a:xfrm>
          <a:prstGeom prst="rect">
            <a:avLst/>
          </a:prstGeom>
          <a:noFill/>
        </p:spPr>
        <p:txBody>
          <a:bodyPr wrap="square" rtlCol="0">
            <a:spAutoFit/>
          </a:bodyPr>
          <a:lstStyle/>
          <a:p>
            <a:r>
              <a:rPr lang="en-GB" sz="2800" dirty="0">
                <a:solidFill>
                  <a:schemeClr val="bg1"/>
                </a:solidFill>
                <a:latin typeface="+mj-lt"/>
              </a:rPr>
              <a:t>Mapping the digital possibilities</a:t>
            </a:r>
          </a:p>
        </p:txBody>
      </p:sp>
      <p:cxnSp>
        <p:nvCxnSpPr>
          <p:cNvPr id="48" name="Straight Connector 47">
            <a:extLst>
              <a:ext uri="{FF2B5EF4-FFF2-40B4-BE49-F238E27FC236}">
                <a16:creationId xmlns:a16="http://schemas.microsoft.com/office/drawing/2014/main" id="{600330D0-A80D-5C4A-BBBA-ECA7797D18AD}"/>
              </a:ext>
            </a:extLst>
          </p:cNvPr>
          <p:cNvCxnSpPr>
            <a:cxnSpLocks/>
          </p:cNvCxnSpPr>
          <p:nvPr/>
        </p:nvCxnSpPr>
        <p:spPr>
          <a:xfrm>
            <a:off x="487180" y="966866"/>
            <a:ext cx="5097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E9AFE78F-A178-F84E-84F2-6FE8838CEB27}"/>
              </a:ext>
            </a:extLst>
          </p:cNvPr>
          <p:cNvSpPr txBox="1"/>
          <p:nvPr/>
        </p:nvSpPr>
        <p:spPr>
          <a:xfrm>
            <a:off x="1953015" y="2125920"/>
            <a:ext cx="1789729" cy="276999"/>
          </a:xfrm>
          <a:prstGeom prst="rect">
            <a:avLst/>
          </a:prstGeom>
          <a:noFill/>
        </p:spPr>
        <p:txBody>
          <a:bodyPr wrap="square" rtlCol="0">
            <a:spAutoFit/>
          </a:bodyPr>
          <a:lstStyle/>
          <a:p>
            <a:pPr algn="ctr">
              <a:spcAft>
                <a:spcPts val="300"/>
              </a:spcAft>
            </a:pPr>
            <a:r>
              <a:rPr lang="en-GB" sz="1200" dirty="0">
                <a:solidFill>
                  <a:schemeClr val="bg1"/>
                </a:solidFill>
                <a:cs typeface="Futura Medium" panose="020B0602020204020303" pitchFamily="34" charset="-79"/>
              </a:rPr>
              <a:t>Commoditisation</a:t>
            </a:r>
          </a:p>
        </p:txBody>
      </p:sp>
      <p:sp>
        <p:nvSpPr>
          <p:cNvPr id="50" name="TextBox 49">
            <a:extLst>
              <a:ext uri="{FF2B5EF4-FFF2-40B4-BE49-F238E27FC236}">
                <a16:creationId xmlns:a16="http://schemas.microsoft.com/office/drawing/2014/main" id="{0023AA98-37E8-8740-9573-5DF9F1FD46C0}"/>
              </a:ext>
            </a:extLst>
          </p:cNvPr>
          <p:cNvSpPr txBox="1"/>
          <p:nvPr/>
        </p:nvSpPr>
        <p:spPr>
          <a:xfrm>
            <a:off x="3886546" y="2125920"/>
            <a:ext cx="1529289" cy="276999"/>
          </a:xfrm>
          <a:prstGeom prst="rect">
            <a:avLst/>
          </a:prstGeom>
          <a:noFill/>
        </p:spPr>
        <p:txBody>
          <a:bodyPr wrap="square" rtlCol="0">
            <a:spAutoFit/>
          </a:bodyPr>
          <a:lstStyle/>
          <a:p>
            <a:pPr algn="ctr">
              <a:spcAft>
                <a:spcPts val="300"/>
              </a:spcAft>
            </a:pPr>
            <a:r>
              <a:rPr lang="en-GB" sz="1200" dirty="0">
                <a:solidFill>
                  <a:schemeClr val="bg1"/>
                </a:solidFill>
                <a:cs typeface="Futura Medium" panose="020B0602020204020303" pitchFamily="34" charset="-79"/>
              </a:rPr>
              <a:t>Trust &amp; Compliance</a:t>
            </a:r>
          </a:p>
        </p:txBody>
      </p:sp>
      <p:sp>
        <p:nvSpPr>
          <p:cNvPr id="51" name="TextBox 50">
            <a:extLst>
              <a:ext uri="{FF2B5EF4-FFF2-40B4-BE49-F238E27FC236}">
                <a16:creationId xmlns:a16="http://schemas.microsoft.com/office/drawing/2014/main" id="{763BC881-8AFA-0C4F-B2C5-06FFEC58B5AE}"/>
              </a:ext>
            </a:extLst>
          </p:cNvPr>
          <p:cNvSpPr txBox="1"/>
          <p:nvPr/>
        </p:nvSpPr>
        <p:spPr>
          <a:xfrm>
            <a:off x="5483696" y="2125441"/>
            <a:ext cx="1106764" cy="276999"/>
          </a:xfrm>
          <a:prstGeom prst="rect">
            <a:avLst/>
          </a:prstGeom>
          <a:noFill/>
        </p:spPr>
        <p:txBody>
          <a:bodyPr wrap="square" rtlCol="0">
            <a:spAutoFit/>
          </a:bodyPr>
          <a:lstStyle/>
          <a:p>
            <a:pPr algn="ctr">
              <a:spcAft>
                <a:spcPts val="300"/>
              </a:spcAft>
            </a:pPr>
            <a:r>
              <a:rPr lang="en-GB" sz="1200" dirty="0">
                <a:solidFill>
                  <a:schemeClr val="bg1"/>
                </a:solidFill>
                <a:cs typeface="Futura Medium" panose="020B0602020204020303" pitchFamily="34" charset="-79"/>
              </a:rPr>
              <a:t>Innovation</a:t>
            </a:r>
          </a:p>
        </p:txBody>
      </p:sp>
      <p:sp>
        <p:nvSpPr>
          <p:cNvPr id="52" name="TextBox 51">
            <a:extLst>
              <a:ext uri="{FF2B5EF4-FFF2-40B4-BE49-F238E27FC236}">
                <a16:creationId xmlns:a16="http://schemas.microsoft.com/office/drawing/2014/main" id="{F124BC61-7CB3-EA43-8826-8676AC9E7F8A}"/>
              </a:ext>
            </a:extLst>
          </p:cNvPr>
          <p:cNvSpPr txBox="1"/>
          <p:nvPr/>
        </p:nvSpPr>
        <p:spPr>
          <a:xfrm>
            <a:off x="8375471" y="2125920"/>
            <a:ext cx="1529289" cy="276999"/>
          </a:xfrm>
          <a:prstGeom prst="rect">
            <a:avLst/>
          </a:prstGeom>
          <a:noFill/>
        </p:spPr>
        <p:txBody>
          <a:bodyPr wrap="square" rtlCol="0">
            <a:spAutoFit/>
          </a:bodyPr>
          <a:lstStyle/>
          <a:p>
            <a:pPr algn="ctr">
              <a:spcAft>
                <a:spcPts val="300"/>
              </a:spcAft>
            </a:pPr>
            <a:r>
              <a:rPr lang="en-GB" sz="1200" dirty="0">
                <a:solidFill>
                  <a:schemeClr val="bg1"/>
                </a:solidFill>
                <a:cs typeface="Futura Medium" panose="020B0602020204020303" pitchFamily="34" charset="-79"/>
              </a:rPr>
              <a:t>Profitability</a:t>
            </a:r>
          </a:p>
        </p:txBody>
      </p:sp>
      <p:sp>
        <p:nvSpPr>
          <p:cNvPr id="29" name="TextBox 28">
            <a:extLst>
              <a:ext uri="{FF2B5EF4-FFF2-40B4-BE49-F238E27FC236}">
                <a16:creationId xmlns:a16="http://schemas.microsoft.com/office/drawing/2014/main" id="{7D7AF779-52E2-E849-AF70-6FA1404ED13D}"/>
              </a:ext>
            </a:extLst>
          </p:cNvPr>
          <p:cNvSpPr txBox="1"/>
          <p:nvPr/>
        </p:nvSpPr>
        <p:spPr>
          <a:xfrm>
            <a:off x="3529649" y="3074666"/>
            <a:ext cx="2156963" cy="738664"/>
          </a:xfrm>
          <a:prstGeom prst="rect">
            <a:avLst/>
          </a:prstGeom>
          <a:noFill/>
        </p:spPr>
        <p:txBody>
          <a:bodyPr wrap="square" rtlCol="0">
            <a:spAutoFit/>
          </a:bodyPr>
          <a:lstStyle/>
          <a:p>
            <a:pPr algn="ctr"/>
            <a:r>
              <a:rPr lang="en-GB" sz="1400" dirty="0">
                <a:solidFill>
                  <a:schemeClr val="bg1"/>
                </a:solidFill>
              </a:rPr>
              <a:t>Intelligent operations for efficiency &amp; resilience</a:t>
            </a:r>
          </a:p>
        </p:txBody>
      </p:sp>
      <p:sp>
        <p:nvSpPr>
          <p:cNvPr id="31" name="TextBox 30">
            <a:extLst>
              <a:ext uri="{FF2B5EF4-FFF2-40B4-BE49-F238E27FC236}">
                <a16:creationId xmlns:a16="http://schemas.microsoft.com/office/drawing/2014/main" id="{57D58B07-1858-1140-AB20-44B7BD8F29CC}"/>
              </a:ext>
            </a:extLst>
          </p:cNvPr>
          <p:cNvSpPr txBox="1"/>
          <p:nvPr/>
        </p:nvSpPr>
        <p:spPr>
          <a:xfrm>
            <a:off x="6351287" y="3066688"/>
            <a:ext cx="1956441" cy="738664"/>
          </a:xfrm>
          <a:prstGeom prst="rect">
            <a:avLst/>
          </a:prstGeom>
          <a:noFill/>
        </p:spPr>
        <p:txBody>
          <a:bodyPr wrap="square" rtlCol="0">
            <a:spAutoFit/>
          </a:bodyPr>
          <a:lstStyle/>
          <a:p>
            <a:pPr algn="ctr"/>
            <a:r>
              <a:rPr lang="en-GB" sz="1400" dirty="0">
                <a:solidFill>
                  <a:schemeClr val="bg1"/>
                </a:solidFill>
              </a:rPr>
              <a:t>Secure operations for trust in an open finance world</a:t>
            </a:r>
          </a:p>
        </p:txBody>
      </p:sp>
      <p:sp>
        <p:nvSpPr>
          <p:cNvPr id="32" name="TextBox 31">
            <a:extLst>
              <a:ext uri="{FF2B5EF4-FFF2-40B4-BE49-F238E27FC236}">
                <a16:creationId xmlns:a16="http://schemas.microsoft.com/office/drawing/2014/main" id="{FCA43CB9-606C-D845-979B-8C59C1207D5E}"/>
              </a:ext>
            </a:extLst>
          </p:cNvPr>
          <p:cNvSpPr txBox="1"/>
          <p:nvPr/>
        </p:nvSpPr>
        <p:spPr>
          <a:xfrm>
            <a:off x="9204350" y="3055507"/>
            <a:ext cx="1400819" cy="738664"/>
          </a:xfrm>
          <a:prstGeom prst="rect">
            <a:avLst/>
          </a:prstGeom>
          <a:noFill/>
        </p:spPr>
        <p:txBody>
          <a:bodyPr wrap="square" rtlCol="0">
            <a:spAutoFit/>
          </a:bodyPr>
          <a:lstStyle/>
          <a:p>
            <a:pPr algn="ctr"/>
            <a:r>
              <a:rPr lang="en-GB" sz="1400" dirty="0">
                <a:solidFill>
                  <a:schemeClr val="bg1"/>
                </a:solidFill>
              </a:rPr>
              <a:t>IT cost control for profitability</a:t>
            </a:r>
          </a:p>
        </p:txBody>
      </p:sp>
      <p:cxnSp>
        <p:nvCxnSpPr>
          <p:cNvPr id="22" name="Straight Connector 21">
            <a:extLst>
              <a:ext uri="{FF2B5EF4-FFF2-40B4-BE49-F238E27FC236}">
                <a16:creationId xmlns:a16="http://schemas.microsoft.com/office/drawing/2014/main" id="{C06E88A6-981D-9E41-B00F-A68D8028EFC6}"/>
              </a:ext>
            </a:extLst>
          </p:cNvPr>
          <p:cNvCxnSpPr>
            <a:cxnSpLocks/>
          </p:cNvCxnSpPr>
          <p:nvPr/>
        </p:nvCxnSpPr>
        <p:spPr>
          <a:xfrm>
            <a:off x="2186973" y="2563036"/>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9BF1A0EC-6B27-3B43-B037-0048C696704E}"/>
              </a:ext>
            </a:extLst>
          </p:cNvPr>
          <p:cNvSpPr/>
          <p:nvPr/>
        </p:nvSpPr>
        <p:spPr>
          <a:xfrm>
            <a:off x="2132973" y="283804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E48BBA52-78A9-3A4B-8FDC-01454B4136F5}"/>
              </a:ext>
            </a:extLst>
          </p:cNvPr>
          <p:cNvCxnSpPr/>
          <p:nvPr/>
        </p:nvCxnSpPr>
        <p:spPr>
          <a:xfrm>
            <a:off x="2178243" y="2563036"/>
            <a:ext cx="7693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044646-9AFA-E341-AC36-7357484E09EA}"/>
              </a:ext>
            </a:extLst>
          </p:cNvPr>
          <p:cNvCxnSpPr>
            <a:cxnSpLocks/>
          </p:cNvCxnSpPr>
          <p:nvPr/>
        </p:nvCxnSpPr>
        <p:spPr>
          <a:xfrm>
            <a:off x="4598782" y="2563036"/>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E9D4B6-1BDC-C84B-992C-83C556586A8E}"/>
              </a:ext>
            </a:extLst>
          </p:cNvPr>
          <p:cNvCxnSpPr>
            <a:cxnSpLocks/>
          </p:cNvCxnSpPr>
          <p:nvPr/>
        </p:nvCxnSpPr>
        <p:spPr>
          <a:xfrm>
            <a:off x="7244806" y="2563036"/>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3804EC7-560B-4A44-880E-EB3BF56B428F}"/>
              </a:ext>
            </a:extLst>
          </p:cNvPr>
          <p:cNvCxnSpPr>
            <a:cxnSpLocks/>
          </p:cNvCxnSpPr>
          <p:nvPr/>
        </p:nvCxnSpPr>
        <p:spPr>
          <a:xfrm>
            <a:off x="9873433" y="2563036"/>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BBD2043-960B-DF4D-8B98-171C8DDBBA34}"/>
              </a:ext>
            </a:extLst>
          </p:cNvPr>
          <p:cNvSpPr txBox="1"/>
          <p:nvPr/>
        </p:nvSpPr>
        <p:spPr>
          <a:xfrm>
            <a:off x="1146022" y="3037448"/>
            <a:ext cx="2064442" cy="738664"/>
          </a:xfrm>
          <a:prstGeom prst="rect">
            <a:avLst/>
          </a:prstGeom>
          <a:noFill/>
        </p:spPr>
        <p:txBody>
          <a:bodyPr wrap="square" rtlCol="0">
            <a:spAutoFit/>
          </a:bodyPr>
          <a:lstStyle/>
          <a:p>
            <a:pPr algn="ctr"/>
            <a:r>
              <a:rPr lang="en-GB" sz="1400" dirty="0">
                <a:solidFill>
                  <a:schemeClr val="bg1"/>
                </a:solidFill>
              </a:rPr>
              <a:t>Cloud-first for innovation &amp; customer experience</a:t>
            </a:r>
          </a:p>
        </p:txBody>
      </p:sp>
      <p:sp>
        <p:nvSpPr>
          <p:cNvPr id="64" name="Oval 63">
            <a:extLst>
              <a:ext uri="{FF2B5EF4-FFF2-40B4-BE49-F238E27FC236}">
                <a16:creationId xmlns:a16="http://schemas.microsoft.com/office/drawing/2014/main" id="{EBF29E8A-A7C5-E24F-8DC0-D4B35A74D478}"/>
              </a:ext>
            </a:extLst>
          </p:cNvPr>
          <p:cNvSpPr/>
          <p:nvPr/>
        </p:nvSpPr>
        <p:spPr>
          <a:xfrm>
            <a:off x="4545569" y="283804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387CD1F5-84AF-8E47-B44E-E4786EA255D6}"/>
              </a:ext>
            </a:extLst>
          </p:cNvPr>
          <p:cNvSpPr/>
          <p:nvPr/>
        </p:nvSpPr>
        <p:spPr>
          <a:xfrm>
            <a:off x="7201118" y="283804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BD6C0F3-EA2F-FE48-8B06-46E04F2695C0}"/>
              </a:ext>
            </a:extLst>
          </p:cNvPr>
          <p:cNvSpPr/>
          <p:nvPr/>
        </p:nvSpPr>
        <p:spPr>
          <a:xfrm>
            <a:off x="9812557" y="283804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A5E7A1B-B219-3344-9DDD-09852FA31912}"/>
              </a:ext>
            </a:extLst>
          </p:cNvPr>
          <p:cNvCxnSpPr>
            <a:cxnSpLocks/>
          </p:cNvCxnSpPr>
          <p:nvPr/>
        </p:nvCxnSpPr>
        <p:spPr>
          <a:xfrm>
            <a:off x="4616237" y="3812917"/>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B4D0B61-8BF7-6740-A807-394A3D2B9B50}"/>
              </a:ext>
            </a:extLst>
          </p:cNvPr>
          <p:cNvCxnSpPr>
            <a:cxnSpLocks/>
          </p:cNvCxnSpPr>
          <p:nvPr/>
        </p:nvCxnSpPr>
        <p:spPr>
          <a:xfrm>
            <a:off x="7276284" y="3812917"/>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E78AE42-5F1C-A34F-8E2C-993145747608}"/>
              </a:ext>
            </a:extLst>
          </p:cNvPr>
          <p:cNvCxnSpPr>
            <a:cxnSpLocks/>
          </p:cNvCxnSpPr>
          <p:nvPr/>
        </p:nvCxnSpPr>
        <p:spPr>
          <a:xfrm>
            <a:off x="2199920" y="3820552"/>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6E77E44-08D1-F54F-A8A6-3208D651C875}"/>
              </a:ext>
            </a:extLst>
          </p:cNvPr>
          <p:cNvCxnSpPr>
            <a:cxnSpLocks/>
          </p:cNvCxnSpPr>
          <p:nvPr/>
        </p:nvCxnSpPr>
        <p:spPr>
          <a:xfrm>
            <a:off x="9878455" y="3825435"/>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D5C2E1E3-AAD2-0141-9776-8AB7859680A5}"/>
              </a:ext>
            </a:extLst>
          </p:cNvPr>
          <p:cNvSpPr txBox="1"/>
          <p:nvPr/>
        </p:nvSpPr>
        <p:spPr>
          <a:xfrm>
            <a:off x="3851592" y="4983490"/>
            <a:ext cx="1529289" cy="515077"/>
          </a:xfrm>
          <a:prstGeom prst="rect">
            <a:avLst/>
          </a:prstGeom>
          <a:noFill/>
        </p:spPr>
        <p:txBody>
          <a:bodyPr wrap="square" rtlCol="0">
            <a:spAutoFit/>
          </a:bodyPr>
          <a:lstStyle/>
          <a:p>
            <a:pPr algn="ctr">
              <a:lnSpc>
                <a:spcPts val="1680"/>
              </a:lnSpc>
              <a:spcAft>
                <a:spcPts val="300"/>
              </a:spcAft>
            </a:pPr>
            <a:r>
              <a:rPr lang="en-GB" sz="1400" dirty="0">
                <a:solidFill>
                  <a:schemeClr val="bg1"/>
                </a:solidFill>
                <a:cs typeface="Futura Medium" panose="020B0602020204020303" pitchFamily="34" charset="-79"/>
              </a:rPr>
              <a:t>Digital workspace</a:t>
            </a:r>
          </a:p>
        </p:txBody>
      </p:sp>
      <p:sp>
        <p:nvSpPr>
          <p:cNvPr id="87" name="TextBox 86">
            <a:extLst>
              <a:ext uri="{FF2B5EF4-FFF2-40B4-BE49-F238E27FC236}">
                <a16:creationId xmlns:a16="http://schemas.microsoft.com/office/drawing/2014/main" id="{82290C58-4BF7-E648-886A-F2A67B5D9391}"/>
              </a:ext>
            </a:extLst>
          </p:cNvPr>
          <p:cNvSpPr txBox="1"/>
          <p:nvPr/>
        </p:nvSpPr>
        <p:spPr>
          <a:xfrm>
            <a:off x="6672880" y="4966784"/>
            <a:ext cx="1206807" cy="515077"/>
          </a:xfrm>
          <a:prstGeom prst="rect">
            <a:avLst/>
          </a:prstGeom>
          <a:noFill/>
        </p:spPr>
        <p:txBody>
          <a:bodyPr wrap="square" rtlCol="0">
            <a:spAutoFit/>
          </a:bodyPr>
          <a:lstStyle/>
          <a:p>
            <a:pPr algn="ctr">
              <a:lnSpc>
                <a:spcPts val="1680"/>
              </a:lnSpc>
              <a:spcAft>
                <a:spcPts val="300"/>
              </a:spcAft>
            </a:pPr>
            <a:r>
              <a:rPr lang="en-GB" sz="1400">
                <a:solidFill>
                  <a:schemeClr val="bg1"/>
                </a:solidFill>
                <a:cs typeface="Futura Medium" panose="020B0602020204020303" pitchFamily="34" charset="-79"/>
              </a:rPr>
              <a:t>Cyber security</a:t>
            </a:r>
          </a:p>
        </p:txBody>
      </p:sp>
      <p:sp>
        <p:nvSpPr>
          <p:cNvPr id="88" name="TextBox 87">
            <a:extLst>
              <a:ext uri="{FF2B5EF4-FFF2-40B4-BE49-F238E27FC236}">
                <a16:creationId xmlns:a16="http://schemas.microsoft.com/office/drawing/2014/main" id="{474CD7A6-E264-894E-A54D-94EC422D3E55}"/>
              </a:ext>
            </a:extLst>
          </p:cNvPr>
          <p:cNvSpPr txBox="1"/>
          <p:nvPr/>
        </p:nvSpPr>
        <p:spPr>
          <a:xfrm>
            <a:off x="1402441" y="4974419"/>
            <a:ext cx="1628065" cy="515077"/>
          </a:xfrm>
          <a:prstGeom prst="rect">
            <a:avLst/>
          </a:prstGeom>
          <a:noFill/>
        </p:spPr>
        <p:txBody>
          <a:bodyPr wrap="square" rtlCol="0">
            <a:spAutoFit/>
          </a:bodyPr>
          <a:lstStyle/>
          <a:p>
            <a:pPr algn="ctr">
              <a:lnSpc>
                <a:spcPts val="1680"/>
              </a:lnSpc>
              <a:spcAft>
                <a:spcPts val="300"/>
              </a:spcAft>
            </a:pPr>
            <a:r>
              <a:rPr lang="en-GB" sz="1400">
                <a:solidFill>
                  <a:schemeClr val="bg1"/>
                </a:solidFill>
                <a:cs typeface="Futura Medium" panose="020B0602020204020303" pitchFamily="34" charset="-79"/>
              </a:rPr>
              <a:t>Hybrid infrastructure</a:t>
            </a:r>
          </a:p>
        </p:txBody>
      </p:sp>
      <p:pic>
        <p:nvPicPr>
          <p:cNvPr id="5" name="Picture 4">
            <a:extLst>
              <a:ext uri="{FF2B5EF4-FFF2-40B4-BE49-F238E27FC236}">
                <a16:creationId xmlns:a16="http://schemas.microsoft.com/office/drawing/2014/main" id="{0E5EF0FD-F400-AA4E-8115-CFE5BB3AEC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15463" y="1475288"/>
            <a:ext cx="433832" cy="519176"/>
          </a:xfrm>
          <a:prstGeom prst="rect">
            <a:avLst/>
          </a:prstGeom>
        </p:spPr>
      </p:pic>
      <p:pic>
        <p:nvPicPr>
          <p:cNvPr id="7" name="Picture 6">
            <a:extLst>
              <a:ext uri="{FF2B5EF4-FFF2-40B4-BE49-F238E27FC236}">
                <a16:creationId xmlns:a16="http://schemas.microsoft.com/office/drawing/2014/main" id="{626629C4-782C-4C47-AA5C-539895F0858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58943" y="1353622"/>
            <a:ext cx="342519" cy="640842"/>
          </a:xfrm>
          <a:prstGeom prst="rect">
            <a:avLst/>
          </a:prstGeom>
        </p:spPr>
      </p:pic>
      <p:pic>
        <p:nvPicPr>
          <p:cNvPr id="53" name="Picture 52">
            <a:extLst>
              <a:ext uri="{FF2B5EF4-FFF2-40B4-BE49-F238E27FC236}">
                <a16:creationId xmlns:a16="http://schemas.microsoft.com/office/drawing/2014/main" id="{32C29771-8D19-584D-94BC-FCDAB8018D1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77944" y="4271444"/>
            <a:ext cx="460375" cy="552450"/>
          </a:xfrm>
          <a:prstGeom prst="rect">
            <a:avLst/>
          </a:prstGeom>
        </p:spPr>
      </p:pic>
      <p:pic>
        <p:nvPicPr>
          <p:cNvPr id="54" name="Picture 53">
            <a:extLst>
              <a:ext uri="{FF2B5EF4-FFF2-40B4-BE49-F238E27FC236}">
                <a16:creationId xmlns:a16="http://schemas.microsoft.com/office/drawing/2014/main" id="{6F16757B-7A3B-1F49-90DF-F8DA49C392B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695756" y="4286642"/>
            <a:ext cx="444500" cy="522732"/>
          </a:xfrm>
          <a:prstGeom prst="rect">
            <a:avLst/>
          </a:prstGeom>
        </p:spPr>
      </p:pic>
      <p:pic>
        <p:nvPicPr>
          <p:cNvPr id="55" name="Picture 54">
            <a:extLst>
              <a:ext uri="{FF2B5EF4-FFF2-40B4-BE49-F238E27FC236}">
                <a16:creationId xmlns:a16="http://schemas.microsoft.com/office/drawing/2014/main" id="{7EE10A79-F5E4-394E-BF9F-66D0AD1952F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953015" y="4304042"/>
            <a:ext cx="490728" cy="490728"/>
          </a:xfrm>
          <a:prstGeom prst="rect">
            <a:avLst/>
          </a:prstGeom>
        </p:spPr>
      </p:pic>
      <p:pic>
        <p:nvPicPr>
          <p:cNvPr id="56" name="Picture 55">
            <a:extLst>
              <a:ext uri="{FF2B5EF4-FFF2-40B4-BE49-F238E27FC236}">
                <a16:creationId xmlns:a16="http://schemas.microsoft.com/office/drawing/2014/main" id="{0B893460-AF7D-0E4E-9351-9F1652E858C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028874" y="4378530"/>
            <a:ext cx="483616" cy="387604"/>
          </a:xfrm>
          <a:prstGeom prst="rect">
            <a:avLst/>
          </a:prstGeom>
        </p:spPr>
      </p:pic>
      <p:sp>
        <p:nvSpPr>
          <p:cNvPr id="63" name="TextBox 62">
            <a:extLst>
              <a:ext uri="{FF2B5EF4-FFF2-40B4-BE49-F238E27FC236}">
                <a16:creationId xmlns:a16="http://schemas.microsoft.com/office/drawing/2014/main" id="{4BE14A03-5A3B-9642-B0A0-7A614A27DEC5}"/>
              </a:ext>
            </a:extLst>
          </p:cNvPr>
          <p:cNvSpPr txBox="1"/>
          <p:nvPr/>
        </p:nvSpPr>
        <p:spPr>
          <a:xfrm>
            <a:off x="9059400" y="4935947"/>
            <a:ext cx="1628065" cy="553549"/>
          </a:xfrm>
          <a:prstGeom prst="rect">
            <a:avLst/>
          </a:prstGeom>
          <a:noFill/>
        </p:spPr>
        <p:txBody>
          <a:bodyPr wrap="square" rtlCol="0">
            <a:spAutoFit/>
          </a:bodyPr>
          <a:lstStyle/>
          <a:p>
            <a:pPr algn="ctr">
              <a:lnSpc>
                <a:spcPts val="1680"/>
              </a:lnSpc>
              <a:spcAft>
                <a:spcPts val="300"/>
              </a:spcAft>
            </a:pPr>
            <a:r>
              <a:rPr lang="en-GB" sz="1400">
                <a:solidFill>
                  <a:schemeClr val="bg1"/>
                </a:solidFill>
                <a:cs typeface="Futura Medium" panose="020B0602020204020303" pitchFamily="34" charset="-79"/>
              </a:rPr>
              <a:t>IT</a:t>
            </a:r>
          </a:p>
          <a:p>
            <a:pPr algn="ctr">
              <a:lnSpc>
                <a:spcPts val="1680"/>
              </a:lnSpc>
              <a:spcAft>
                <a:spcPts val="300"/>
              </a:spcAft>
            </a:pPr>
            <a:r>
              <a:rPr lang="en-GB" sz="1400">
                <a:solidFill>
                  <a:schemeClr val="bg1"/>
                </a:solidFill>
                <a:cs typeface="Futura Medium" panose="020B0602020204020303" pitchFamily="34" charset="-79"/>
              </a:rPr>
              <a:t>intelligence</a:t>
            </a:r>
          </a:p>
        </p:txBody>
      </p:sp>
      <p:sp>
        <p:nvSpPr>
          <p:cNvPr id="8" name="TextBox 7">
            <a:extLst>
              <a:ext uri="{FF2B5EF4-FFF2-40B4-BE49-F238E27FC236}">
                <a16:creationId xmlns:a16="http://schemas.microsoft.com/office/drawing/2014/main" id="{4CB220F1-058F-41D4-BF86-F7D446535E7F}"/>
              </a:ext>
            </a:extLst>
          </p:cNvPr>
          <p:cNvSpPr txBox="1"/>
          <p:nvPr/>
        </p:nvSpPr>
        <p:spPr>
          <a:xfrm>
            <a:off x="6976658" y="2125441"/>
            <a:ext cx="1106764" cy="276999"/>
          </a:xfrm>
          <a:prstGeom prst="rect">
            <a:avLst/>
          </a:prstGeom>
          <a:noFill/>
        </p:spPr>
        <p:txBody>
          <a:bodyPr wrap="square" rtlCol="0">
            <a:spAutoFit/>
          </a:bodyPr>
          <a:lstStyle/>
          <a:p>
            <a:pPr algn="ctr">
              <a:spcAft>
                <a:spcPts val="300"/>
              </a:spcAft>
            </a:pPr>
            <a:r>
              <a:rPr lang="en-GB" sz="1200" dirty="0">
                <a:solidFill>
                  <a:schemeClr val="bg1"/>
                </a:solidFill>
                <a:cs typeface="Futura Medium" panose="020B0602020204020303" pitchFamily="34" charset="-79"/>
              </a:rPr>
              <a:t>Efficiency</a:t>
            </a:r>
          </a:p>
        </p:txBody>
      </p:sp>
      <p:grpSp>
        <p:nvGrpSpPr>
          <p:cNvPr id="71" name="Picture 17" descr="Exponential Graph">
            <a:extLst>
              <a:ext uri="{FF2B5EF4-FFF2-40B4-BE49-F238E27FC236}">
                <a16:creationId xmlns:a16="http://schemas.microsoft.com/office/drawing/2014/main" id="{BF393B9F-F1AD-46F2-B374-BE8C2F80F0CF}"/>
              </a:ext>
            </a:extLst>
          </p:cNvPr>
          <p:cNvGrpSpPr/>
          <p:nvPr/>
        </p:nvGrpSpPr>
        <p:grpSpPr>
          <a:xfrm>
            <a:off x="8827742" y="1439407"/>
            <a:ext cx="612000" cy="612000"/>
            <a:chOff x="1542643" y="3105688"/>
            <a:chExt cx="612000" cy="612000"/>
          </a:xfrm>
        </p:grpSpPr>
        <p:sp>
          <p:nvSpPr>
            <p:cNvPr id="72" name="Freeform: Shape 71">
              <a:extLst>
                <a:ext uri="{FF2B5EF4-FFF2-40B4-BE49-F238E27FC236}">
                  <a16:creationId xmlns:a16="http://schemas.microsoft.com/office/drawing/2014/main" id="{E5F0D6F0-5415-4B44-A18D-46CE612A6463}"/>
                </a:ext>
              </a:extLst>
            </p:cNvPr>
            <p:cNvSpPr/>
            <p:nvPr/>
          </p:nvSpPr>
          <p:spPr>
            <a:xfrm>
              <a:off x="1631893" y="3194938"/>
              <a:ext cx="433500" cy="433500"/>
            </a:xfrm>
            <a:custGeom>
              <a:avLst/>
              <a:gdLst>
                <a:gd name="connsiteX0" fmla="*/ 38250 w 433500"/>
                <a:gd name="connsiteY0" fmla="*/ 0 h 433500"/>
                <a:gd name="connsiteX1" fmla="*/ 0 w 433500"/>
                <a:gd name="connsiteY1" fmla="*/ 0 h 433500"/>
                <a:gd name="connsiteX2" fmla="*/ 0 w 433500"/>
                <a:gd name="connsiteY2" fmla="*/ 433500 h 433500"/>
                <a:gd name="connsiteX3" fmla="*/ 433500 w 433500"/>
                <a:gd name="connsiteY3" fmla="*/ 433500 h 433500"/>
                <a:gd name="connsiteX4" fmla="*/ 433500 w 433500"/>
                <a:gd name="connsiteY4" fmla="*/ 395250 h 433500"/>
                <a:gd name="connsiteX5" fmla="*/ 38250 w 433500"/>
                <a:gd name="connsiteY5" fmla="*/ 395250 h 433500"/>
                <a:gd name="connsiteX6" fmla="*/ 38250 w 433500"/>
                <a:gd name="connsiteY6" fmla="*/ 0 h 4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500" h="433500">
                  <a:moveTo>
                    <a:pt x="38250" y="0"/>
                  </a:moveTo>
                  <a:lnTo>
                    <a:pt x="0" y="0"/>
                  </a:lnTo>
                  <a:lnTo>
                    <a:pt x="0" y="433500"/>
                  </a:lnTo>
                  <a:lnTo>
                    <a:pt x="433500" y="433500"/>
                  </a:lnTo>
                  <a:lnTo>
                    <a:pt x="433500" y="395250"/>
                  </a:lnTo>
                  <a:lnTo>
                    <a:pt x="38250" y="395250"/>
                  </a:lnTo>
                  <a:lnTo>
                    <a:pt x="38250" y="0"/>
                  </a:lnTo>
                  <a:close/>
                </a:path>
              </a:pathLst>
            </a:custGeom>
            <a:solidFill>
              <a:srgbClr val="FFFFFF"/>
            </a:solidFill>
            <a:ln w="6350"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4E018285-03ED-4AF0-B7AA-C82E7DA510F0}"/>
                </a:ext>
              </a:extLst>
            </p:cNvPr>
            <p:cNvSpPr/>
            <p:nvPr/>
          </p:nvSpPr>
          <p:spPr>
            <a:xfrm>
              <a:off x="1702018" y="3194938"/>
              <a:ext cx="357000" cy="361723"/>
            </a:xfrm>
            <a:custGeom>
              <a:avLst/>
              <a:gdLst>
                <a:gd name="connsiteX0" fmla="*/ 2786 w 357000"/>
                <a:gd name="connsiteY0" fmla="*/ 323474 h 361723"/>
                <a:gd name="connsiteX1" fmla="*/ 0 w 357000"/>
                <a:gd name="connsiteY1" fmla="*/ 323474 h 361723"/>
                <a:gd name="connsiteX2" fmla="*/ 0 w 357000"/>
                <a:gd name="connsiteY2" fmla="*/ 361724 h 361723"/>
                <a:gd name="connsiteX3" fmla="*/ 2786 w 357000"/>
                <a:gd name="connsiteY3" fmla="*/ 361724 h 361723"/>
                <a:gd name="connsiteX4" fmla="*/ 314562 w 357000"/>
                <a:gd name="connsiteY4" fmla="*/ 65497 h 361723"/>
                <a:gd name="connsiteX5" fmla="*/ 357000 w 357000"/>
                <a:gd name="connsiteY5" fmla="*/ 76710 h 361723"/>
                <a:gd name="connsiteX6" fmla="*/ 312375 w 357000"/>
                <a:gd name="connsiteY6" fmla="*/ 0 h 361723"/>
                <a:gd name="connsiteX7" fmla="*/ 235646 w 357000"/>
                <a:gd name="connsiteY7" fmla="*/ 44625 h 361723"/>
                <a:gd name="connsiteX8" fmla="*/ 277580 w 357000"/>
                <a:gd name="connsiteY8" fmla="*/ 55705 h 361723"/>
                <a:gd name="connsiteX9" fmla="*/ 2786 w 357000"/>
                <a:gd name="connsiteY9" fmla="*/ 323474 h 36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000" h="361723">
                  <a:moveTo>
                    <a:pt x="2786" y="323474"/>
                  </a:moveTo>
                  <a:lnTo>
                    <a:pt x="0" y="323474"/>
                  </a:lnTo>
                  <a:lnTo>
                    <a:pt x="0" y="361724"/>
                  </a:lnTo>
                  <a:lnTo>
                    <a:pt x="2786" y="361724"/>
                  </a:lnTo>
                  <a:cubicBezTo>
                    <a:pt x="123273" y="361724"/>
                    <a:pt x="246483" y="338646"/>
                    <a:pt x="314562" y="65497"/>
                  </a:cubicBezTo>
                  <a:lnTo>
                    <a:pt x="357000" y="76710"/>
                  </a:lnTo>
                  <a:lnTo>
                    <a:pt x="312375" y="0"/>
                  </a:lnTo>
                  <a:lnTo>
                    <a:pt x="235646" y="44625"/>
                  </a:lnTo>
                  <a:lnTo>
                    <a:pt x="277580" y="55705"/>
                  </a:lnTo>
                  <a:cubicBezTo>
                    <a:pt x="210949" y="323423"/>
                    <a:pt x="90755" y="323474"/>
                    <a:pt x="2786" y="323474"/>
                  </a:cubicBezTo>
                  <a:close/>
                </a:path>
              </a:pathLst>
            </a:custGeom>
            <a:solidFill>
              <a:schemeClr val="bg2"/>
            </a:solidFill>
            <a:ln w="6350" cap="flat">
              <a:solidFill>
                <a:schemeClr val="bg2"/>
              </a:solidFill>
              <a:prstDash val="solid"/>
              <a:miter/>
            </a:ln>
          </p:spPr>
          <p:txBody>
            <a:bodyPr rtlCol="0" anchor="ctr"/>
            <a:lstStyle/>
            <a:p>
              <a:endParaRPr lang="en-GB"/>
            </a:p>
          </p:txBody>
        </p:sp>
      </p:grpSp>
      <p:grpSp>
        <p:nvGrpSpPr>
          <p:cNvPr id="26" name="Graphic 24" descr="Gears">
            <a:extLst>
              <a:ext uri="{FF2B5EF4-FFF2-40B4-BE49-F238E27FC236}">
                <a16:creationId xmlns:a16="http://schemas.microsoft.com/office/drawing/2014/main" id="{5C32D0A8-10D3-41D9-AE1F-96AF6082CEB1}"/>
              </a:ext>
            </a:extLst>
          </p:cNvPr>
          <p:cNvGrpSpPr/>
          <p:nvPr/>
        </p:nvGrpSpPr>
        <p:grpSpPr>
          <a:xfrm>
            <a:off x="7334439" y="1521064"/>
            <a:ext cx="391199" cy="473400"/>
            <a:chOff x="7334439" y="1545734"/>
            <a:chExt cx="391199" cy="473400"/>
          </a:xfrm>
          <a:solidFill>
            <a:srgbClr val="FFFFFF"/>
          </a:solidFill>
        </p:grpSpPr>
        <p:sp>
          <p:nvSpPr>
            <p:cNvPr id="27" name="Freeform: Shape 26">
              <a:extLst>
                <a:ext uri="{FF2B5EF4-FFF2-40B4-BE49-F238E27FC236}">
                  <a16:creationId xmlns:a16="http://schemas.microsoft.com/office/drawing/2014/main" id="{586FFED8-A413-48A9-8783-BB4533B7DAEC}"/>
                </a:ext>
              </a:extLst>
            </p:cNvPr>
            <p:cNvSpPr/>
            <p:nvPr/>
          </p:nvSpPr>
          <p:spPr>
            <a:xfrm>
              <a:off x="7470040" y="1545734"/>
              <a:ext cx="255599" cy="255000"/>
            </a:xfrm>
            <a:custGeom>
              <a:avLst/>
              <a:gdLst>
                <a:gd name="connsiteX0" fmla="*/ 127800 w 255599"/>
                <a:gd name="connsiteY0" fmla="*/ 172800 h 255000"/>
                <a:gd name="connsiteX1" fmla="*/ 82800 w 255599"/>
                <a:gd name="connsiteY1" fmla="*/ 127800 h 255000"/>
                <a:gd name="connsiteX2" fmla="*/ 127800 w 255599"/>
                <a:gd name="connsiteY2" fmla="*/ 82800 h 255000"/>
                <a:gd name="connsiteX3" fmla="*/ 172800 w 255599"/>
                <a:gd name="connsiteY3" fmla="*/ 127800 h 255000"/>
                <a:gd name="connsiteX4" fmla="*/ 127800 w 255599"/>
                <a:gd name="connsiteY4" fmla="*/ 172800 h 255000"/>
                <a:gd name="connsiteX5" fmla="*/ 229200 w 255599"/>
                <a:gd name="connsiteY5" fmla="*/ 99600 h 255000"/>
                <a:gd name="connsiteX6" fmla="*/ 219600 w 255599"/>
                <a:gd name="connsiteY6" fmla="*/ 76200 h 255000"/>
                <a:gd name="connsiteX7" fmla="*/ 229200 w 255599"/>
                <a:gd name="connsiteY7" fmla="*/ 48000 h 255000"/>
                <a:gd name="connsiteX8" fmla="*/ 207600 w 255599"/>
                <a:gd name="connsiteY8" fmla="*/ 26400 h 255000"/>
                <a:gd name="connsiteX9" fmla="*/ 179400 w 255599"/>
                <a:gd name="connsiteY9" fmla="*/ 36000 h 255000"/>
                <a:gd name="connsiteX10" fmla="*/ 156000 w 255599"/>
                <a:gd name="connsiteY10" fmla="*/ 26400 h 255000"/>
                <a:gd name="connsiteX11" fmla="*/ 142800 w 255599"/>
                <a:gd name="connsiteY11" fmla="*/ 0 h 255000"/>
                <a:gd name="connsiteX12" fmla="*/ 112800 w 255599"/>
                <a:gd name="connsiteY12" fmla="*/ 0 h 255000"/>
                <a:gd name="connsiteX13" fmla="*/ 99600 w 255599"/>
                <a:gd name="connsiteY13" fmla="*/ 26400 h 255000"/>
                <a:gd name="connsiteX14" fmla="*/ 76200 w 255599"/>
                <a:gd name="connsiteY14" fmla="*/ 36000 h 255000"/>
                <a:gd name="connsiteX15" fmla="*/ 48000 w 255599"/>
                <a:gd name="connsiteY15" fmla="*/ 26400 h 255000"/>
                <a:gd name="connsiteX16" fmla="*/ 26400 w 255599"/>
                <a:gd name="connsiteY16" fmla="*/ 48000 h 255000"/>
                <a:gd name="connsiteX17" fmla="*/ 36000 w 255599"/>
                <a:gd name="connsiteY17" fmla="*/ 76200 h 255000"/>
                <a:gd name="connsiteX18" fmla="*/ 26400 w 255599"/>
                <a:gd name="connsiteY18" fmla="*/ 99600 h 255000"/>
                <a:gd name="connsiteX19" fmla="*/ 0 w 255599"/>
                <a:gd name="connsiteY19" fmla="*/ 112800 h 255000"/>
                <a:gd name="connsiteX20" fmla="*/ 0 w 255599"/>
                <a:gd name="connsiteY20" fmla="*/ 142800 h 255000"/>
                <a:gd name="connsiteX21" fmla="*/ 26400 w 255599"/>
                <a:gd name="connsiteY21" fmla="*/ 156000 h 255000"/>
                <a:gd name="connsiteX22" fmla="*/ 36000 w 255599"/>
                <a:gd name="connsiteY22" fmla="*/ 179400 h 255000"/>
                <a:gd name="connsiteX23" fmla="*/ 26400 w 255599"/>
                <a:gd name="connsiteY23" fmla="*/ 207600 h 255000"/>
                <a:gd name="connsiteX24" fmla="*/ 47400 w 255599"/>
                <a:gd name="connsiteY24" fmla="*/ 228600 h 255000"/>
                <a:gd name="connsiteX25" fmla="*/ 75600 w 255599"/>
                <a:gd name="connsiteY25" fmla="*/ 219000 h 255000"/>
                <a:gd name="connsiteX26" fmla="*/ 99000 w 255599"/>
                <a:gd name="connsiteY26" fmla="*/ 228600 h 255000"/>
                <a:gd name="connsiteX27" fmla="*/ 112200 w 255599"/>
                <a:gd name="connsiteY27" fmla="*/ 255000 h 255000"/>
                <a:gd name="connsiteX28" fmla="*/ 142200 w 255599"/>
                <a:gd name="connsiteY28" fmla="*/ 255000 h 255000"/>
                <a:gd name="connsiteX29" fmla="*/ 155400 w 255599"/>
                <a:gd name="connsiteY29" fmla="*/ 228600 h 255000"/>
                <a:gd name="connsiteX30" fmla="*/ 178800 w 255599"/>
                <a:gd name="connsiteY30" fmla="*/ 219000 h 255000"/>
                <a:gd name="connsiteX31" fmla="*/ 207000 w 255599"/>
                <a:gd name="connsiteY31" fmla="*/ 228600 h 255000"/>
                <a:gd name="connsiteX32" fmla="*/ 228600 w 255599"/>
                <a:gd name="connsiteY32" fmla="*/ 207600 h 255000"/>
                <a:gd name="connsiteX33" fmla="*/ 219000 w 255599"/>
                <a:gd name="connsiteY33" fmla="*/ 179400 h 255000"/>
                <a:gd name="connsiteX34" fmla="*/ 229200 w 255599"/>
                <a:gd name="connsiteY34" fmla="*/ 156000 h 255000"/>
                <a:gd name="connsiteX35" fmla="*/ 255600 w 255599"/>
                <a:gd name="connsiteY35" fmla="*/ 142800 h 255000"/>
                <a:gd name="connsiteX36" fmla="*/ 255600 w 255599"/>
                <a:gd name="connsiteY36" fmla="*/ 112800 h 255000"/>
                <a:gd name="connsiteX37" fmla="*/ 229200 w 255599"/>
                <a:gd name="connsiteY37" fmla="*/ 99600 h 25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5599" h="255000">
                  <a:moveTo>
                    <a:pt x="127800" y="172800"/>
                  </a:moveTo>
                  <a:cubicBezTo>
                    <a:pt x="102600" y="172800"/>
                    <a:pt x="82800" y="152400"/>
                    <a:pt x="82800" y="127800"/>
                  </a:cubicBezTo>
                  <a:cubicBezTo>
                    <a:pt x="82800" y="103200"/>
                    <a:pt x="103200" y="82800"/>
                    <a:pt x="127800" y="82800"/>
                  </a:cubicBezTo>
                  <a:cubicBezTo>
                    <a:pt x="153000" y="82800"/>
                    <a:pt x="172800" y="103200"/>
                    <a:pt x="172800" y="127800"/>
                  </a:cubicBezTo>
                  <a:cubicBezTo>
                    <a:pt x="172800" y="152400"/>
                    <a:pt x="152400" y="172800"/>
                    <a:pt x="127800" y="172800"/>
                  </a:cubicBezTo>
                  <a:close/>
                  <a:moveTo>
                    <a:pt x="229200" y="99600"/>
                  </a:moveTo>
                  <a:cubicBezTo>
                    <a:pt x="226800" y="91200"/>
                    <a:pt x="223800" y="83400"/>
                    <a:pt x="219600" y="76200"/>
                  </a:cubicBezTo>
                  <a:lnTo>
                    <a:pt x="229200" y="48000"/>
                  </a:lnTo>
                  <a:lnTo>
                    <a:pt x="207600" y="26400"/>
                  </a:lnTo>
                  <a:lnTo>
                    <a:pt x="179400" y="36000"/>
                  </a:lnTo>
                  <a:cubicBezTo>
                    <a:pt x="172200" y="31800"/>
                    <a:pt x="164400" y="28800"/>
                    <a:pt x="156000" y="26400"/>
                  </a:cubicBezTo>
                  <a:lnTo>
                    <a:pt x="142800" y="0"/>
                  </a:lnTo>
                  <a:lnTo>
                    <a:pt x="112800" y="0"/>
                  </a:lnTo>
                  <a:lnTo>
                    <a:pt x="99600" y="26400"/>
                  </a:lnTo>
                  <a:cubicBezTo>
                    <a:pt x="91200" y="28800"/>
                    <a:pt x="83400" y="31800"/>
                    <a:pt x="76200" y="36000"/>
                  </a:cubicBezTo>
                  <a:lnTo>
                    <a:pt x="48000" y="26400"/>
                  </a:lnTo>
                  <a:lnTo>
                    <a:pt x="26400" y="48000"/>
                  </a:lnTo>
                  <a:lnTo>
                    <a:pt x="36000" y="76200"/>
                  </a:lnTo>
                  <a:cubicBezTo>
                    <a:pt x="31800" y="83400"/>
                    <a:pt x="28800" y="91200"/>
                    <a:pt x="26400" y="99600"/>
                  </a:cubicBezTo>
                  <a:lnTo>
                    <a:pt x="0" y="112800"/>
                  </a:lnTo>
                  <a:lnTo>
                    <a:pt x="0" y="142800"/>
                  </a:lnTo>
                  <a:lnTo>
                    <a:pt x="26400" y="156000"/>
                  </a:lnTo>
                  <a:cubicBezTo>
                    <a:pt x="28800" y="164400"/>
                    <a:pt x="31800" y="172200"/>
                    <a:pt x="36000" y="179400"/>
                  </a:cubicBezTo>
                  <a:lnTo>
                    <a:pt x="26400" y="207600"/>
                  </a:lnTo>
                  <a:lnTo>
                    <a:pt x="47400" y="228600"/>
                  </a:lnTo>
                  <a:lnTo>
                    <a:pt x="75600" y="219000"/>
                  </a:lnTo>
                  <a:cubicBezTo>
                    <a:pt x="82800" y="223200"/>
                    <a:pt x="90600" y="226200"/>
                    <a:pt x="99000" y="228600"/>
                  </a:cubicBezTo>
                  <a:lnTo>
                    <a:pt x="112200" y="255000"/>
                  </a:lnTo>
                  <a:lnTo>
                    <a:pt x="142200" y="255000"/>
                  </a:lnTo>
                  <a:lnTo>
                    <a:pt x="155400" y="228600"/>
                  </a:lnTo>
                  <a:cubicBezTo>
                    <a:pt x="163800" y="226200"/>
                    <a:pt x="171600" y="223200"/>
                    <a:pt x="178800" y="219000"/>
                  </a:cubicBezTo>
                  <a:lnTo>
                    <a:pt x="207000" y="228600"/>
                  </a:lnTo>
                  <a:lnTo>
                    <a:pt x="228600" y="207600"/>
                  </a:lnTo>
                  <a:lnTo>
                    <a:pt x="219000" y="179400"/>
                  </a:lnTo>
                  <a:cubicBezTo>
                    <a:pt x="223200" y="172200"/>
                    <a:pt x="226800" y="163800"/>
                    <a:pt x="229200" y="156000"/>
                  </a:cubicBezTo>
                  <a:lnTo>
                    <a:pt x="255600" y="142800"/>
                  </a:lnTo>
                  <a:lnTo>
                    <a:pt x="255600" y="112800"/>
                  </a:lnTo>
                  <a:lnTo>
                    <a:pt x="229200" y="99600"/>
                  </a:lnTo>
                  <a:close/>
                </a:path>
              </a:pathLst>
            </a:custGeom>
            <a:solidFill>
              <a:schemeClr val="bg2"/>
            </a:solidFill>
            <a:ln w="5953"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08EF95ED-E9BB-4C95-8751-A0D00B149375}"/>
                </a:ext>
              </a:extLst>
            </p:cNvPr>
            <p:cNvSpPr/>
            <p:nvPr/>
          </p:nvSpPr>
          <p:spPr>
            <a:xfrm>
              <a:off x="7334439" y="1764134"/>
              <a:ext cx="255600" cy="255000"/>
            </a:xfrm>
            <a:custGeom>
              <a:avLst/>
              <a:gdLst>
                <a:gd name="connsiteX0" fmla="*/ 127800 w 255600"/>
                <a:gd name="connsiteY0" fmla="*/ 172800 h 255000"/>
                <a:gd name="connsiteX1" fmla="*/ 82800 w 255600"/>
                <a:gd name="connsiteY1" fmla="*/ 127800 h 255000"/>
                <a:gd name="connsiteX2" fmla="*/ 127800 w 255600"/>
                <a:gd name="connsiteY2" fmla="*/ 82800 h 255000"/>
                <a:gd name="connsiteX3" fmla="*/ 172800 w 255600"/>
                <a:gd name="connsiteY3" fmla="*/ 127800 h 255000"/>
                <a:gd name="connsiteX4" fmla="*/ 127800 w 255600"/>
                <a:gd name="connsiteY4" fmla="*/ 172800 h 255000"/>
                <a:gd name="connsiteX5" fmla="*/ 127800 w 255600"/>
                <a:gd name="connsiteY5" fmla="*/ 172800 h 255000"/>
                <a:gd name="connsiteX6" fmla="*/ 219600 w 255600"/>
                <a:gd name="connsiteY6" fmla="*/ 76200 h 255000"/>
                <a:gd name="connsiteX7" fmla="*/ 229200 w 255600"/>
                <a:gd name="connsiteY7" fmla="*/ 48000 h 255000"/>
                <a:gd name="connsiteX8" fmla="*/ 207600 w 255600"/>
                <a:gd name="connsiteY8" fmla="*/ 26400 h 255000"/>
                <a:gd name="connsiteX9" fmla="*/ 179400 w 255600"/>
                <a:gd name="connsiteY9" fmla="*/ 36000 h 255000"/>
                <a:gd name="connsiteX10" fmla="*/ 156000 w 255600"/>
                <a:gd name="connsiteY10" fmla="*/ 26400 h 255000"/>
                <a:gd name="connsiteX11" fmla="*/ 142800 w 255600"/>
                <a:gd name="connsiteY11" fmla="*/ 0 h 255000"/>
                <a:gd name="connsiteX12" fmla="*/ 112800 w 255600"/>
                <a:gd name="connsiteY12" fmla="*/ 0 h 255000"/>
                <a:gd name="connsiteX13" fmla="*/ 99600 w 255600"/>
                <a:gd name="connsiteY13" fmla="*/ 26400 h 255000"/>
                <a:gd name="connsiteX14" fmla="*/ 76200 w 255600"/>
                <a:gd name="connsiteY14" fmla="*/ 36000 h 255000"/>
                <a:gd name="connsiteX15" fmla="*/ 48000 w 255600"/>
                <a:gd name="connsiteY15" fmla="*/ 26400 h 255000"/>
                <a:gd name="connsiteX16" fmla="*/ 27000 w 255600"/>
                <a:gd name="connsiteY16" fmla="*/ 47400 h 255000"/>
                <a:gd name="connsiteX17" fmla="*/ 36000 w 255600"/>
                <a:gd name="connsiteY17" fmla="*/ 75600 h 255000"/>
                <a:gd name="connsiteX18" fmla="*/ 26400 w 255600"/>
                <a:gd name="connsiteY18" fmla="*/ 99000 h 255000"/>
                <a:gd name="connsiteX19" fmla="*/ 0 w 255600"/>
                <a:gd name="connsiteY19" fmla="*/ 112200 h 255000"/>
                <a:gd name="connsiteX20" fmla="*/ 0 w 255600"/>
                <a:gd name="connsiteY20" fmla="*/ 142200 h 255000"/>
                <a:gd name="connsiteX21" fmla="*/ 26400 w 255600"/>
                <a:gd name="connsiteY21" fmla="*/ 155400 h 255000"/>
                <a:gd name="connsiteX22" fmla="*/ 36000 w 255600"/>
                <a:gd name="connsiteY22" fmla="*/ 178800 h 255000"/>
                <a:gd name="connsiteX23" fmla="*/ 27000 w 255600"/>
                <a:gd name="connsiteY23" fmla="*/ 207000 h 255000"/>
                <a:gd name="connsiteX24" fmla="*/ 48000 w 255600"/>
                <a:gd name="connsiteY24" fmla="*/ 228000 h 255000"/>
                <a:gd name="connsiteX25" fmla="*/ 76200 w 255600"/>
                <a:gd name="connsiteY25" fmla="*/ 219000 h 255000"/>
                <a:gd name="connsiteX26" fmla="*/ 99600 w 255600"/>
                <a:gd name="connsiteY26" fmla="*/ 228600 h 255000"/>
                <a:gd name="connsiteX27" fmla="*/ 112800 w 255600"/>
                <a:gd name="connsiteY27" fmla="*/ 255000 h 255000"/>
                <a:gd name="connsiteX28" fmla="*/ 142800 w 255600"/>
                <a:gd name="connsiteY28" fmla="*/ 255000 h 255000"/>
                <a:gd name="connsiteX29" fmla="*/ 156000 w 255600"/>
                <a:gd name="connsiteY29" fmla="*/ 228600 h 255000"/>
                <a:gd name="connsiteX30" fmla="*/ 179400 w 255600"/>
                <a:gd name="connsiteY30" fmla="*/ 219000 h 255000"/>
                <a:gd name="connsiteX31" fmla="*/ 207600 w 255600"/>
                <a:gd name="connsiteY31" fmla="*/ 228600 h 255000"/>
                <a:gd name="connsiteX32" fmla="*/ 228600 w 255600"/>
                <a:gd name="connsiteY32" fmla="*/ 207000 h 255000"/>
                <a:gd name="connsiteX33" fmla="*/ 219600 w 255600"/>
                <a:gd name="connsiteY33" fmla="*/ 179400 h 255000"/>
                <a:gd name="connsiteX34" fmla="*/ 229200 w 255600"/>
                <a:gd name="connsiteY34" fmla="*/ 156000 h 255000"/>
                <a:gd name="connsiteX35" fmla="*/ 255600 w 255600"/>
                <a:gd name="connsiteY35" fmla="*/ 142800 h 255000"/>
                <a:gd name="connsiteX36" fmla="*/ 255600 w 255600"/>
                <a:gd name="connsiteY36" fmla="*/ 112800 h 255000"/>
                <a:gd name="connsiteX37" fmla="*/ 229200 w 255600"/>
                <a:gd name="connsiteY37" fmla="*/ 99600 h 255000"/>
                <a:gd name="connsiteX38" fmla="*/ 219600 w 255600"/>
                <a:gd name="connsiteY38" fmla="*/ 76200 h 25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5600" h="255000">
                  <a:moveTo>
                    <a:pt x="127800" y="172800"/>
                  </a:moveTo>
                  <a:cubicBezTo>
                    <a:pt x="102600" y="172800"/>
                    <a:pt x="82800" y="152400"/>
                    <a:pt x="82800" y="127800"/>
                  </a:cubicBezTo>
                  <a:cubicBezTo>
                    <a:pt x="82800" y="102600"/>
                    <a:pt x="103200" y="82800"/>
                    <a:pt x="127800" y="82800"/>
                  </a:cubicBezTo>
                  <a:cubicBezTo>
                    <a:pt x="153000" y="82800"/>
                    <a:pt x="172800" y="103200"/>
                    <a:pt x="172800" y="127800"/>
                  </a:cubicBezTo>
                  <a:cubicBezTo>
                    <a:pt x="172800" y="152400"/>
                    <a:pt x="153000" y="172800"/>
                    <a:pt x="127800" y="172800"/>
                  </a:cubicBezTo>
                  <a:lnTo>
                    <a:pt x="127800" y="172800"/>
                  </a:lnTo>
                  <a:close/>
                  <a:moveTo>
                    <a:pt x="219600" y="76200"/>
                  </a:moveTo>
                  <a:lnTo>
                    <a:pt x="229200" y="48000"/>
                  </a:lnTo>
                  <a:lnTo>
                    <a:pt x="207600" y="26400"/>
                  </a:lnTo>
                  <a:lnTo>
                    <a:pt x="179400" y="36000"/>
                  </a:lnTo>
                  <a:cubicBezTo>
                    <a:pt x="172200" y="31800"/>
                    <a:pt x="163800" y="28800"/>
                    <a:pt x="156000" y="26400"/>
                  </a:cubicBezTo>
                  <a:lnTo>
                    <a:pt x="142800" y="0"/>
                  </a:lnTo>
                  <a:lnTo>
                    <a:pt x="112800" y="0"/>
                  </a:lnTo>
                  <a:lnTo>
                    <a:pt x="99600" y="26400"/>
                  </a:lnTo>
                  <a:cubicBezTo>
                    <a:pt x="91200" y="28800"/>
                    <a:pt x="83400" y="31800"/>
                    <a:pt x="76200" y="36000"/>
                  </a:cubicBezTo>
                  <a:lnTo>
                    <a:pt x="48000" y="26400"/>
                  </a:lnTo>
                  <a:lnTo>
                    <a:pt x="27000" y="47400"/>
                  </a:lnTo>
                  <a:lnTo>
                    <a:pt x="36000" y="75600"/>
                  </a:lnTo>
                  <a:cubicBezTo>
                    <a:pt x="31800" y="82800"/>
                    <a:pt x="28800" y="91200"/>
                    <a:pt x="26400" y="99000"/>
                  </a:cubicBezTo>
                  <a:lnTo>
                    <a:pt x="0" y="112200"/>
                  </a:lnTo>
                  <a:lnTo>
                    <a:pt x="0" y="142200"/>
                  </a:lnTo>
                  <a:lnTo>
                    <a:pt x="26400" y="155400"/>
                  </a:lnTo>
                  <a:cubicBezTo>
                    <a:pt x="28800" y="163800"/>
                    <a:pt x="31800" y="171600"/>
                    <a:pt x="36000" y="178800"/>
                  </a:cubicBezTo>
                  <a:lnTo>
                    <a:pt x="27000" y="207000"/>
                  </a:lnTo>
                  <a:lnTo>
                    <a:pt x="48000" y="228000"/>
                  </a:lnTo>
                  <a:lnTo>
                    <a:pt x="76200" y="219000"/>
                  </a:lnTo>
                  <a:cubicBezTo>
                    <a:pt x="83400" y="223200"/>
                    <a:pt x="91200" y="226200"/>
                    <a:pt x="99600" y="228600"/>
                  </a:cubicBezTo>
                  <a:lnTo>
                    <a:pt x="112800" y="255000"/>
                  </a:lnTo>
                  <a:lnTo>
                    <a:pt x="142800" y="255000"/>
                  </a:lnTo>
                  <a:lnTo>
                    <a:pt x="156000" y="228600"/>
                  </a:lnTo>
                  <a:cubicBezTo>
                    <a:pt x="164400" y="226200"/>
                    <a:pt x="172200" y="223200"/>
                    <a:pt x="179400" y="219000"/>
                  </a:cubicBezTo>
                  <a:lnTo>
                    <a:pt x="207600" y="228600"/>
                  </a:lnTo>
                  <a:lnTo>
                    <a:pt x="228600" y="207000"/>
                  </a:lnTo>
                  <a:lnTo>
                    <a:pt x="219600" y="179400"/>
                  </a:lnTo>
                  <a:cubicBezTo>
                    <a:pt x="223800" y="172200"/>
                    <a:pt x="226800" y="164400"/>
                    <a:pt x="229200" y="156000"/>
                  </a:cubicBezTo>
                  <a:lnTo>
                    <a:pt x="255600" y="142800"/>
                  </a:lnTo>
                  <a:lnTo>
                    <a:pt x="255600" y="112800"/>
                  </a:lnTo>
                  <a:lnTo>
                    <a:pt x="229200" y="99600"/>
                  </a:lnTo>
                  <a:cubicBezTo>
                    <a:pt x="226800" y="91200"/>
                    <a:pt x="223800" y="83400"/>
                    <a:pt x="219600" y="76200"/>
                  </a:cubicBezTo>
                  <a:close/>
                </a:path>
              </a:pathLst>
            </a:custGeom>
            <a:solidFill>
              <a:srgbClr val="FFFFFF"/>
            </a:solidFill>
            <a:ln w="5953" cap="flat">
              <a:noFill/>
              <a:prstDash val="solid"/>
              <a:miter/>
            </a:ln>
          </p:spPr>
          <p:txBody>
            <a:bodyPr rtlCol="0" anchor="ctr"/>
            <a:lstStyle/>
            <a:p>
              <a:endParaRPr lang="en-GB"/>
            </a:p>
          </p:txBody>
        </p:sp>
      </p:grpSp>
      <p:grpSp>
        <p:nvGrpSpPr>
          <p:cNvPr id="57" name="Group 56">
            <a:extLst>
              <a:ext uri="{FF2B5EF4-FFF2-40B4-BE49-F238E27FC236}">
                <a16:creationId xmlns:a16="http://schemas.microsoft.com/office/drawing/2014/main" id="{4196C291-665B-4272-B23E-31AC368F2D92}"/>
              </a:ext>
            </a:extLst>
          </p:cNvPr>
          <p:cNvGrpSpPr/>
          <p:nvPr/>
        </p:nvGrpSpPr>
        <p:grpSpPr>
          <a:xfrm>
            <a:off x="2624760" y="1559314"/>
            <a:ext cx="433500" cy="433500"/>
            <a:chOff x="787606" y="4269268"/>
            <a:chExt cx="433500" cy="433500"/>
          </a:xfrm>
        </p:grpSpPr>
        <p:sp>
          <p:nvSpPr>
            <p:cNvPr id="59" name="Freeform: Shape 58">
              <a:extLst>
                <a:ext uri="{FF2B5EF4-FFF2-40B4-BE49-F238E27FC236}">
                  <a16:creationId xmlns:a16="http://schemas.microsoft.com/office/drawing/2014/main" id="{6AC72C27-7E3C-4266-B813-AC7C89C5CFE3}"/>
                </a:ext>
              </a:extLst>
            </p:cNvPr>
            <p:cNvSpPr/>
            <p:nvPr/>
          </p:nvSpPr>
          <p:spPr>
            <a:xfrm>
              <a:off x="787606" y="4269268"/>
              <a:ext cx="433500" cy="433500"/>
            </a:xfrm>
            <a:custGeom>
              <a:avLst/>
              <a:gdLst>
                <a:gd name="connsiteX0" fmla="*/ 38250 w 433500"/>
                <a:gd name="connsiteY0" fmla="*/ 0 h 433500"/>
                <a:gd name="connsiteX1" fmla="*/ 0 w 433500"/>
                <a:gd name="connsiteY1" fmla="*/ 0 h 433500"/>
                <a:gd name="connsiteX2" fmla="*/ 0 w 433500"/>
                <a:gd name="connsiteY2" fmla="*/ 433500 h 433500"/>
                <a:gd name="connsiteX3" fmla="*/ 433500 w 433500"/>
                <a:gd name="connsiteY3" fmla="*/ 433500 h 433500"/>
                <a:gd name="connsiteX4" fmla="*/ 433500 w 433500"/>
                <a:gd name="connsiteY4" fmla="*/ 395250 h 433500"/>
                <a:gd name="connsiteX5" fmla="*/ 38250 w 433500"/>
                <a:gd name="connsiteY5" fmla="*/ 395250 h 433500"/>
                <a:gd name="connsiteX6" fmla="*/ 38250 w 433500"/>
                <a:gd name="connsiteY6" fmla="*/ 0 h 4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500" h="433500">
                  <a:moveTo>
                    <a:pt x="38250" y="0"/>
                  </a:moveTo>
                  <a:lnTo>
                    <a:pt x="0" y="0"/>
                  </a:lnTo>
                  <a:lnTo>
                    <a:pt x="0" y="433500"/>
                  </a:lnTo>
                  <a:lnTo>
                    <a:pt x="433500" y="433500"/>
                  </a:lnTo>
                  <a:lnTo>
                    <a:pt x="433500" y="395250"/>
                  </a:lnTo>
                  <a:lnTo>
                    <a:pt x="38250" y="395250"/>
                  </a:lnTo>
                  <a:lnTo>
                    <a:pt x="38250" y="0"/>
                  </a:lnTo>
                  <a:close/>
                </a:path>
              </a:pathLst>
            </a:custGeom>
            <a:solidFill>
              <a:srgbClr val="FFFFFF"/>
            </a:solidFill>
            <a:ln w="6350"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C04AE96F-D777-4501-8AB9-D69F0A2D5F23}"/>
                </a:ext>
              </a:extLst>
            </p:cNvPr>
            <p:cNvSpPr/>
            <p:nvPr/>
          </p:nvSpPr>
          <p:spPr>
            <a:xfrm>
              <a:off x="864106" y="4281724"/>
              <a:ext cx="357000" cy="350918"/>
            </a:xfrm>
            <a:custGeom>
              <a:avLst/>
              <a:gdLst>
                <a:gd name="connsiteX0" fmla="*/ 291605 w 357000"/>
                <a:gd name="connsiteY0" fmla="*/ 40870 h 350918"/>
                <a:gd name="connsiteX1" fmla="*/ 66689 w 357000"/>
                <a:gd name="connsiteY1" fmla="*/ 125881 h 350918"/>
                <a:gd name="connsiteX2" fmla="*/ 0 w 357000"/>
                <a:gd name="connsiteY2" fmla="*/ 350918 h 350918"/>
                <a:gd name="connsiteX3" fmla="*/ 38250 w 357000"/>
                <a:gd name="connsiteY3" fmla="*/ 350918 h 350918"/>
                <a:gd name="connsiteX4" fmla="*/ 297821 w 357000"/>
                <a:gd name="connsiteY4" fmla="*/ 78591 h 350918"/>
                <a:gd name="connsiteX5" fmla="*/ 305273 w 357000"/>
                <a:gd name="connsiteY5" fmla="*/ 123854 h 350918"/>
                <a:gd name="connsiteX6" fmla="*/ 357000 w 357000"/>
                <a:gd name="connsiteY6" fmla="*/ 51727 h 350918"/>
                <a:gd name="connsiteX7" fmla="*/ 284873 w 357000"/>
                <a:gd name="connsiteY7" fmla="*/ 0 h 350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000" h="350918">
                  <a:moveTo>
                    <a:pt x="291605" y="40870"/>
                  </a:moveTo>
                  <a:cubicBezTo>
                    <a:pt x="175765" y="58471"/>
                    <a:pt x="109809" y="83532"/>
                    <a:pt x="66689" y="125881"/>
                  </a:cubicBezTo>
                  <a:cubicBezTo>
                    <a:pt x="19941" y="171736"/>
                    <a:pt x="0" y="239043"/>
                    <a:pt x="0" y="350918"/>
                  </a:cubicBezTo>
                  <a:lnTo>
                    <a:pt x="38250" y="350918"/>
                  </a:lnTo>
                  <a:cubicBezTo>
                    <a:pt x="38250" y="166203"/>
                    <a:pt x="89830" y="110013"/>
                    <a:pt x="297821" y="78591"/>
                  </a:cubicBezTo>
                  <a:lnTo>
                    <a:pt x="305273" y="123854"/>
                  </a:lnTo>
                  <a:lnTo>
                    <a:pt x="357000" y="51727"/>
                  </a:lnTo>
                  <a:lnTo>
                    <a:pt x="284873" y="0"/>
                  </a:lnTo>
                  <a:close/>
                </a:path>
              </a:pathLst>
            </a:custGeom>
            <a:solidFill>
              <a:schemeClr val="bg2"/>
            </a:solidFill>
            <a:ln w="6350" cap="flat">
              <a:noFill/>
              <a:prstDash val="solid"/>
              <a:miter/>
            </a:ln>
          </p:spPr>
          <p:txBody>
            <a:bodyPr rtlCol="0" anchor="ctr"/>
            <a:lstStyle/>
            <a:p>
              <a:endParaRPr lang="en-GB"/>
            </a:p>
          </p:txBody>
        </p:sp>
      </p:grpSp>
    </p:spTree>
    <p:extLst>
      <p:ext uri="{BB962C8B-B14F-4D97-AF65-F5344CB8AC3E}">
        <p14:creationId xmlns:p14="http://schemas.microsoft.com/office/powerpoint/2010/main" val="174112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building, outdoor, woman&#10;&#10;Description automatically generated">
            <a:extLst>
              <a:ext uri="{FF2B5EF4-FFF2-40B4-BE49-F238E27FC236}">
                <a16:creationId xmlns:a16="http://schemas.microsoft.com/office/drawing/2014/main" id="{65A7758D-643E-C94B-BBB8-C4116A62A07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8" name="Rectangle 7">
            <a:extLst>
              <a:ext uri="{FF2B5EF4-FFF2-40B4-BE49-F238E27FC236}">
                <a16:creationId xmlns:a16="http://schemas.microsoft.com/office/drawing/2014/main" id="{DAC75E6E-7BBB-8245-BCEB-0A2FA0AA66F8}"/>
              </a:ext>
            </a:extLst>
          </p:cNvPr>
          <p:cNvSpPr/>
          <p:nvPr/>
        </p:nvSpPr>
        <p:spPr bwMode="auto">
          <a:xfrm>
            <a:off x="0" y="0"/>
            <a:ext cx="12192000" cy="6858000"/>
          </a:xfrm>
          <a:prstGeom prst="rect">
            <a:avLst/>
          </a:prstGeom>
          <a:solidFill>
            <a:schemeClr val="accent4">
              <a:alpha val="90000"/>
            </a:schemeClr>
          </a:solidFill>
          <a:ln w="635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46800" tIns="64800" rIns="46800" bIns="64800" numCol="1" rtlCol="0" anchor="ctr" anchorCtr="0" compatLnSpc="1">
            <a:prstTxWarp prst="textNoShape">
              <a:avLst/>
            </a:prstTxWarp>
          </a:bodyPr>
          <a:lstStyle/>
          <a:p>
            <a:pPr marL="0" marR="0" lvl="0" indent="0" algn="ctr" defTabSz="728663" rtl="0" eaLnBrk="1" fontAlgn="base" latinLnBrk="0" hangingPunct="1">
              <a:lnSpc>
                <a:spcPct val="95000"/>
              </a:lnSpc>
              <a:spcBef>
                <a:spcPct val="0"/>
              </a:spcBef>
              <a:spcAft>
                <a:spcPct val="0"/>
              </a:spcAft>
              <a:buClr>
                <a:srgbClr val="FFFFFF"/>
              </a:buClr>
              <a:buSzTx/>
              <a:buFontTx/>
              <a:buNone/>
              <a:tabLst>
                <a:tab pos="4286250" algn="l"/>
              </a:tabLst>
              <a:defRPr/>
            </a:pPr>
            <a:endParaRPr kumimoji="0" lang="en-US" sz="1200" b="0" i="0" u="none" strike="noStrike" kern="0" cap="none" spc="0" normalizeH="0" baseline="0" noProof="0" dirty="0">
              <a:ln>
                <a:noFill/>
              </a:ln>
              <a:solidFill>
                <a:srgbClr val="000000"/>
              </a:solidFill>
              <a:effectLst/>
              <a:uLnTx/>
              <a:uFillTx/>
              <a:latin typeface="Credit Suisse Type Roman" pitchFamily="34" charset="0"/>
              <a:ea typeface="+mn-ea"/>
              <a:cs typeface="+mn-cs"/>
            </a:endParaRPr>
          </a:p>
        </p:txBody>
      </p:sp>
      <p:pic>
        <p:nvPicPr>
          <p:cNvPr id="9" name="Picture 8">
            <a:extLst>
              <a:ext uri="{FF2B5EF4-FFF2-40B4-BE49-F238E27FC236}">
                <a16:creationId xmlns:a16="http://schemas.microsoft.com/office/drawing/2014/main" id="{39D737A2-42E5-7A46-BF39-7EB7D3589B3D}"/>
              </a:ext>
            </a:extLst>
          </p:cNvPr>
          <p:cNvPicPr>
            <a:picLocks noChangeAspect="1"/>
          </p:cNvPicPr>
          <p:nvPr/>
        </p:nvPicPr>
        <p:blipFill>
          <a:blip r:embed="rId4"/>
          <a:stretch>
            <a:fillRect/>
          </a:stretch>
        </p:blipFill>
        <p:spPr>
          <a:xfrm>
            <a:off x="0" y="6226581"/>
            <a:ext cx="12192000" cy="317500"/>
          </a:xfrm>
          <a:prstGeom prst="rect">
            <a:avLst/>
          </a:prstGeom>
        </p:spPr>
      </p:pic>
      <p:sp>
        <p:nvSpPr>
          <p:cNvPr id="10" name="Text Placeholder 3">
            <a:extLst>
              <a:ext uri="{FF2B5EF4-FFF2-40B4-BE49-F238E27FC236}">
                <a16:creationId xmlns:a16="http://schemas.microsoft.com/office/drawing/2014/main" id="{8915A892-76EE-7849-B790-F1CEB9035635}"/>
              </a:ext>
            </a:extLst>
          </p:cNvPr>
          <p:cNvSpPr txBox="1">
            <a:spLocks/>
          </p:cNvSpPr>
          <p:nvPr/>
        </p:nvSpPr>
        <p:spPr>
          <a:xfrm>
            <a:off x="540000" y="540000"/>
            <a:ext cx="10980000" cy="540000"/>
          </a:xfrm>
          <a:prstGeom prst="rect">
            <a:avLst/>
          </a:prstGeom>
        </p:spPr>
        <p:txBody>
          <a:bodyPr lIns="0" tIns="0" rIns="0" bIns="0">
            <a:noAutofit/>
          </a:bodyPr>
          <a:lstStyle>
            <a:lvl1pPr marL="0" indent="0" algn="l" defTabSz="728663" rtl="0" eaLnBrk="1" fontAlgn="base" hangingPunct="1">
              <a:lnSpc>
                <a:spcPts val="3000"/>
              </a:lnSpc>
              <a:spcBef>
                <a:spcPts val="0"/>
              </a:spcBef>
              <a:spcAft>
                <a:spcPts val="0"/>
              </a:spcAft>
              <a:buClr>
                <a:schemeClr val="accent1"/>
              </a:buClr>
              <a:buSzPct val="150000"/>
              <a:buFontTx/>
              <a:buNone/>
              <a:defRPr lang="en-US" altLang="ja-JP" sz="2400" b="0" i="0" dirty="0" smtClean="0">
                <a:solidFill>
                  <a:schemeClr val="bg1"/>
                </a:solidFill>
                <a:latin typeface="Trebuchet MS" panose="020B0703020202090204" pitchFamily="34" charset="0"/>
                <a:ea typeface="+mn-ea"/>
                <a:cs typeface="+mn-cs"/>
              </a:defRPr>
            </a:lvl1pPr>
            <a:lvl2pPr marL="1588" indent="0" algn="l" defTabSz="728663" rtl="0" eaLnBrk="1" fontAlgn="base" hangingPunct="1">
              <a:lnSpc>
                <a:spcPct val="95000"/>
              </a:lnSpc>
              <a:spcBef>
                <a:spcPct val="36000"/>
              </a:spcBef>
              <a:spcAft>
                <a:spcPct val="0"/>
              </a:spcAft>
              <a:buClr>
                <a:schemeClr val="tx1"/>
              </a:buClr>
              <a:buSzPct val="120000"/>
              <a:buFontTx/>
              <a:buNone/>
              <a:defRPr lang="en-US" altLang="ja-JP" sz="1400" dirty="0" smtClean="0">
                <a:solidFill>
                  <a:srgbClr val="595959"/>
                </a:solidFill>
                <a:latin typeface="Calibri" panose="020F0502020204030204" pitchFamily="34" charset="0"/>
              </a:defRPr>
            </a:lvl2pPr>
            <a:lvl3pPr marL="3175" indent="0" algn="l" defTabSz="728663" rtl="0" eaLnBrk="1" fontAlgn="base" hangingPunct="1">
              <a:lnSpc>
                <a:spcPct val="95000"/>
              </a:lnSpc>
              <a:spcBef>
                <a:spcPct val="0"/>
              </a:spcBef>
              <a:spcAft>
                <a:spcPct val="0"/>
              </a:spcAft>
              <a:buClr>
                <a:schemeClr val="accent1"/>
              </a:buClr>
              <a:buSzPct val="100000"/>
              <a:buFontTx/>
              <a:buNone/>
              <a:defRPr lang="en-US" altLang="ja-JP" sz="1400" dirty="0" smtClean="0">
                <a:solidFill>
                  <a:srgbClr val="595959"/>
                </a:solidFill>
                <a:latin typeface="Calibri" panose="020F0502020204030204" pitchFamily="34" charset="0"/>
              </a:defRPr>
            </a:lvl3pPr>
            <a:lvl4pPr marL="3619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4pPr>
            <a:lvl5pPr marL="6286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5pPr>
            <a:lvl6pPr marL="1268413" indent="-342900" algn="l" defTabSz="728663" rtl="0" eaLnBrk="1" fontAlgn="base" hangingPunct="1">
              <a:lnSpc>
                <a:spcPts val="1600"/>
              </a:lnSpc>
              <a:spcBef>
                <a:spcPct val="0"/>
              </a:spcBef>
              <a:spcAft>
                <a:spcPts val="1000"/>
              </a:spcAft>
              <a:buClr>
                <a:schemeClr val="accent2"/>
              </a:buClr>
              <a:buSzPct val="100000"/>
              <a:buFont typeface="Arial" panose="020B0604020202020204" pitchFamily="34" charset="0"/>
              <a:buChar char="•"/>
              <a:defRPr sz="1200" b="0" i="0">
                <a:solidFill>
                  <a:schemeClr val="tx1"/>
                </a:solidFill>
                <a:latin typeface="Trebuchet MS" panose="020B0703020202090204" pitchFamily="34" charset="0"/>
              </a:defRPr>
            </a:lvl6pPr>
            <a:lvl7pPr marL="1620838" indent="-238125" algn="l" defTabSz="728663" rtl="0" eaLnBrk="1" fontAlgn="base" hangingPunct="1">
              <a:lnSpc>
                <a:spcPts val="1600"/>
              </a:lnSpc>
              <a:spcBef>
                <a:spcPct val="0"/>
              </a:spcBef>
              <a:spcAft>
                <a:spcPts val="1000"/>
              </a:spcAft>
              <a:buClr>
                <a:schemeClr val="accent2"/>
              </a:buClr>
              <a:buSzPct val="100000"/>
              <a:buFont typeface="Courier New" panose="02070309020205020404" pitchFamily="49" charset="0"/>
              <a:buChar char="o"/>
              <a:defRPr sz="1200" b="0" i="0">
                <a:solidFill>
                  <a:schemeClr val="tx1"/>
                </a:solidFill>
                <a:latin typeface="Trebuchet MS" panose="020B0703020202090204" pitchFamily="34" charset="0"/>
              </a:defRPr>
            </a:lvl7pPr>
            <a:lvl8pPr marL="20780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a:lstStyle>
          <a:p>
            <a:pPr marL="0" marR="0" lvl="0" indent="0" algn="l" defTabSz="728663" rtl="0" eaLnBrk="1" fontAlgn="base" latinLnBrk="0" hangingPunct="1">
              <a:lnSpc>
                <a:spcPts val="3000"/>
              </a:lnSpc>
              <a:spcBef>
                <a:spcPts val="0"/>
              </a:spcBef>
              <a:spcAft>
                <a:spcPts val="0"/>
              </a:spcAft>
              <a:buClr>
                <a:srgbClr val="CC5299"/>
              </a:buClr>
              <a:buSzPct val="150000"/>
              <a:buFontTx/>
              <a:buNone/>
              <a:tabLst/>
              <a:defRPr/>
            </a:pPr>
            <a:r>
              <a:rPr kumimoji="0" lang="en-GB" altLang="ja-JP" sz="2400" b="0" i="0" u="none" strike="noStrike" kern="0" cap="none" spc="0" normalizeH="0" baseline="0" noProof="0" dirty="0">
                <a:ln>
                  <a:noFill/>
                </a:ln>
                <a:solidFill>
                  <a:prstClr val="white"/>
                </a:solidFill>
                <a:effectLst/>
                <a:uLnTx/>
                <a:uFillTx/>
                <a:latin typeface="Trebuchet MS" panose="020B0703020202090204" pitchFamily="34" charset="0"/>
                <a:ea typeface="HG丸ｺﾞｼｯｸM-PRO" panose="020F0400000000000000" pitchFamily="34" charset="-128"/>
                <a:cs typeface="+mn-cs"/>
              </a:rPr>
              <a:t>Tracking the changes in digitisation</a:t>
            </a:r>
          </a:p>
        </p:txBody>
      </p:sp>
      <p:cxnSp>
        <p:nvCxnSpPr>
          <p:cNvPr id="13" name="Straight Connector 12">
            <a:extLst>
              <a:ext uri="{FF2B5EF4-FFF2-40B4-BE49-F238E27FC236}">
                <a16:creationId xmlns:a16="http://schemas.microsoft.com/office/drawing/2014/main" id="{FD6A81F0-5D9C-ED4E-8388-4E454FD40F3D}"/>
              </a:ext>
            </a:extLst>
          </p:cNvPr>
          <p:cNvCxnSpPr/>
          <p:nvPr/>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9B55E913-47F0-4DE9-8051-3D59378F19F5}"/>
              </a:ext>
            </a:extLst>
          </p:cNvPr>
          <p:cNvCxnSpPr/>
          <p:nvPr/>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5" name="Group 14">
            <a:extLst>
              <a:ext uri="{FF2B5EF4-FFF2-40B4-BE49-F238E27FC236}">
                <a16:creationId xmlns:a16="http://schemas.microsoft.com/office/drawing/2014/main" id="{282703D5-EF61-45A2-AC73-4DA46F70BC6B}"/>
              </a:ext>
            </a:extLst>
          </p:cNvPr>
          <p:cNvGrpSpPr/>
          <p:nvPr/>
        </p:nvGrpSpPr>
        <p:grpSpPr>
          <a:xfrm>
            <a:off x="857888" y="1239825"/>
            <a:ext cx="2004830" cy="490243"/>
            <a:chOff x="613473" y="1250268"/>
            <a:chExt cx="2004830" cy="490243"/>
          </a:xfrm>
        </p:grpSpPr>
        <p:sp>
          <p:nvSpPr>
            <p:cNvPr id="58" name="TextBox 57">
              <a:extLst>
                <a:ext uri="{FF2B5EF4-FFF2-40B4-BE49-F238E27FC236}">
                  <a16:creationId xmlns:a16="http://schemas.microsoft.com/office/drawing/2014/main" id="{5C161CE3-0683-4BB0-9BA2-DED537AF6D5F}"/>
                </a:ext>
              </a:extLst>
            </p:cNvPr>
            <p:cNvSpPr txBox="1"/>
            <p:nvPr/>
          </p:nvSpPr>
          <p:spPr>
            <a:xfrm>
              <a:off x="1178303" y="1269503"/>
              <a:ext cx="1440000" cy="43088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Futura Medium" panose="020B0602020204020303" pitchFamily="34" charset="-79"/>
                </a:rPr>
                <a:t>Hybrid infrastructure</a:t>
              </a:r>
            </a:p>
          </p:txBody>
        </p:sp>
        <p:pic>
          <p:nvPicPr>
            <p:cNvPr id="72" name="Graphic 71">
              <a:extLst>
                <a:ext uri="{FF2B5EF4-FFF2-40B4-BE49-F238E27FC236}">
                  <a16:creationId xmlns:a16="http://schemas.microsoft.com/office/drawing/2014/main" id="{F95372DF-DF02-4BDF-B0AE-CFB466C017E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13473" y="1250268"/>
              <a:ext cx="501644" cy="490243"/>
            </a:xfrm>
            <a:prstGeom prst="rect">
              <a:avLst/>
            </a:prstGeom>
          </p:spPr>
        </p:pic>
      </p:grpSp>
      <p:grpSp>
        <p:nvGrpSpPr>
          <p:cNvPr id="11" name="Group 10">
            <a:extLst>
              <a:ext uri="{FF2B5EF4-FFF2-40B4-BE49-F238E27FC236}">
                <a16:creationId xmlns:a16="http://schemas.microsoft.com/office/drawing/2014/main" id="{772E7F47-5854-4E81-AD54-5F11DC803675}"/>
              </a:ext>
            </a:extLst>
          </p:cNvPr>
          <p:cNvGrpSpPr/>
          <p:nvPr/>
        </p:nvGrpSpPr>
        <p:grpSpPr>
          <a:xfrm>
            <a:off x="3942416" y="1184203"/>
            <a:ext cx="1785428" cy="540393"/>
            <a:chOff x="2932311" y="1189676"/>
            <a:chExt cx="1785428" cy="540393"/>
          </a:xfrm>
        </p:grpSpPr>
        <p:sp>
          <p:nvSpPr>
            <p:cNvPr id="57" name="TextBox 56">
              <a:extLst>
                <a:ext uri="{FF2B5EF4-FFF2-40B4-BE49-F238E27FC236}">
                  <a16:creationId xmlns:a16="http://schemas.microsoft.com/office/drawing/2014/main" id="{AE9A3E27-C8E2-4B14-A72B-6F07E30ADDF7}"/>
                </a:ext>
              </a:extLst>
            </p:cNvPr>
            <p:cNvSpPr txBox="1"/>
            <p:nvPr/>
          </p:nvSpPr>
          <p:spPr>
            <a:xfrm>
              <a:off x="3277739" y="1250268"/>
              <a:ext cx="1440000" cy="46935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Futura Medium" panose="020B0602020204020303" pitchFamily="34" charset="-79"/>
                </a:rPr>
                <a:t>Digital </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Futura Medium" panose="020B0602020204020303" pitchFamily="34" charset="-79"/>
                </a:rPr>
                <a:t>workspace</a:t>
              </a:r>
            </a:p>
          </p:txBody>
        </p:sp>
        <p:pic>
          <p:nvPicPr>
            <p:cNvPr id="73" name="Graphic 72">
              <a:extLst>
                <a:ext uri="{FF2B5EF4-FFF2-40B4-BE49-F238E27FC236}">
                  <a16:creationId xmlns:a16="http://schemas.microsoft.com/office/drawing/2014/main" id="{35DD1EFA-DF90-4F3D-AF01-B5F1232675D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932311" y="1189676"/>
              <a:ext cx="446651" cy="540393"/>
            </a:xfrm>
            <a:prstGeom prst="rect">
              <a:avLst/>
            </a:prstGeom>
          </p:spPr>
        </p:pic>
      </p:grpSp>
      <p:grpSp>
        <p:nvGrpSpPr>
          <p:cNvPr id="7" name="Group 6">
            <a:extLst>
              <a:ext uri="{FF2B5EF4-FFF2-40B4-BE49-F238E27FC236}">
                <a16:creationId xmlns:a16="http://schemas.microsoft.com/office/drawing/2014/main" id="{5DB564A8-2664-428B-9C0E-12D5E51F3825}"/>
              </a:ext>
            </a:extLst>
          </p:cNvPr>
          <p:cNvGrpSpPr/>
          <p:nvPr/>
        </p:nvGrpSpPr>
        <p:grpSpPr>
          <a:xfrm>
            <a:off x="6695945" y="1250268"/>
            <a:ext cx="1833660" cy="469359"/>
            <a:chOff x="5192265" y="1250268"/>
            <a:chExt cx="1833660" cy="469359"/>
          </a:xfrm>
        </p:grpSpPr>
        <p:sp>
          <p:nvSpPr>
            <p:cNvPr id="37" name="TextBox 36">
              <a:extLst>
                <a:ext uri="{FF2B5EF4-FFF2-40B4-BE49-F238E27FC236}">
                  <a16:creationId xmlns:a16="http://schemas.microsoft.com/office/drawing/2014/main" id="{FFD5A2A3-7565-4E1D-AC33-153D33C913E3}"/>
                </a:ext>
              </a:extLst>
            </p:cNvPr>
            <p:cNvSpPr txBox="1"/>
            <p:nvPr/>
          </p:nvSpPr>
          <p:spPr>
            <a:xfrm>
              <a:off x="5585925" y="1250268"/>
              <a:ext cx="1440000" cy="46935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Cyber </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security</a:t>
              </a:r>
            </a:p>
          </p:txBody>
        </p:sp>
        <p:pic>
          <p:nvPicPr>
            <p:cNvPr id="74" name="Graphic 73">
              <a:extLst>
                <a:ext uri="{FF2B5EF4-FFF2-40B4-BE49-F238E27FC236}">
                  <a16:creationId xmlns:a16="http://schemas.microsoft.com/office/drawing/2014/main" id="{386986A2-AF8A-465B-9396-7F4EE5EEE418}"/>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192265" y="1291864"/>
              <a:ext cx="501644" cy="408314"/>
            </a:xfrm>
            <a:prstGeom prst="rect">
              <a:avLst/>
            </a:prstGeom>
          </p:spPr>
        </p:pic>
      </p:grpSp>
      <p:grpSp>
        <p:nvGrpSpPr>
          <p:cNvPr id="4" name="Group 3">
            <a:extLst>
              <a:ext uri="{FF2B5EF4-FFF2-40B4-BE49-F238E27FC236}">
                <a16:creationId xmlns:a16="http://schemas.microsoft.com/office/drawing/2014/main" id="{6CAD3FC4-8F19-4A6D-8E23-D20458EE8E69}"/>
              </a:ext>
            </a:extLst>
          </p:cNvPr>
          <p:cNvGrpSpPr/>
          <p:nvPr/>
        </p:nvGrpSpPr>
        <p:grpSpPr>
          <a:xfrm>
            <a:off x="539750" y="1812693"/>
            <a:ext cx="11144250" cy="4202023"/>
            <a:chOff x="539750" y="1812693"/>
            <a:chExt cx="8757393" cy="4202023"/>
          </a:xfrm>
        </p:grpSpPr>
        <p:sp>
          <p:nvSpPr>
            <p:cNvPr id="34" name="Rectangle 33">
              <a:extLst>
                <a:ext uri="{FF2B5EF4-FFF2-40B4-BE49-F238E27FC236}">
                  <a16:creationId xmlns:a16="http://schemas.microsoft.com/office/drawing/2014/main" id="{342C37E8-75AA-478C-8C8F-F394B0BB5D91}"/>
                </a:ext>
              </a:extLst>
            </p:cNvPr>
            <p:cNvSpPr/>
            <p:nvPr/>
          </p:nvSpPr>
          <p:spPr>
            <a:xfrm>
              <a:off x="539750" y="1828800"/>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The cloud is now mainstream in financial services.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As more financial services firms migrate operations to the </a:t>
              </a:r>
              <a:r>
                <a:rPr kumimoji="0" lang="en-GB" sz="1200" b="0" i="0" u="none" strike="noStrike" kern="1200" cap="none" spc="0" normalizeH="0" baseline="0" noProof="0" dirty="0">
                  <a:ln>
                    <a:noFill/>
                  </a:ln>
                  <a:solidFill>
                    <a:schemeClr val="bg2"/>
                  </a:solidFill>
                  <a:effectLst/>
                  <a:uLnTx/>
                  <a:uFillTx/>
                  <a:latin typeface="Trebuchet MS" panose="020B0603020202020204" pitchFamily="34" charset="0"/>
                  <a:ea typeface="+mn-ea"/>
                  <a:cs typeface="+mn-cs"/>
                  <a:hlinkClick r:id="rId11">
                    <a:extLst>
                      <a:ext uri="{A12FA001-AC4F-418D-AE19-62706E023703}">
                        <ahyp:hlinkClr xmlns:ahyp="http://schemas.microsoft.com/office/drawing/2018/hyperlinkcolor" val="tx"/>
                      </a:ext>
                    </a:extLst>
                  </a:hlinkClick>
                </a:rPr>
                <a:t>cloud</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their decisions are often based on myths that undermine the cloud’s value. Some of these myths include: Data protection and privacy will be compromised; it will be harder to achieve regulatory compliance; and a company could become dependent on one provider. Yet experience to date shows that concerns related to these myths are either misplaced or can be resolved effectively.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35" name="Rectangle 34">
              <a:extLst>
                <a:ext uri="{FF2B5EF4-FFF2-40B4-BE49-F238E27FC236}">
                  <a16:creationId xmlns:a16="http://schemas.microsoft.com/office/drawing/2014/main" id="{715638DE-A84B-45D1-9250-4077595C1B6C}"/>
                </a:ext>
              </a:extLst>
            </p:cNvPr>
            <p:cNvSpPr/>
            <p:nvPr/>
          </p:nvSpPr>
          <p:spPr>
            <a:xfrm>
              <a:off x="2776766"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Hybrid working has become the new normal.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Morgan Stanley expects to pay a $200 million penalty connected to “the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12">
                    <a:extLst>
                      <a:ext uri="{A12FA001-AC4F-418D-AE19-62706E023703}">
                        <ahyp:hlinkClr xmlns:ahyp="http://schemas.microsoft.com/office/drawing/2018/hyperlinkcolor" val="tx"/>
                      </a:ext>
                    </a:extLst>
                  </a:hlinkClick>
                </a:rPr>
                <a:t>use of unapproved personal devices </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and the Firm’s record-keeping requirements. The amount mirrors what rival JPMorgan Chase agreed to pay the two regulators in December over failures to maintain and preserve written communications, between January 2018 and November 2020, involving employees using unofficial channels such as WhatsApp or personal devices to send texts and emails about company business.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75" name="Rectangle 74">
              <a:extLst>
                <a:ext uri="{FF2B5EF4-FFF2-40B4-BE49-F238E27FC236}">
                  <a16:creationId xmlns:a16="http://schemas.microsoft.com/office/drawing/2014/main" id="{22FCBD54-6078-4254-A388-FA8232588A2C}"/>
                </a:ext>
              </a:extLst>
            </p:cNvPr>
            <p:cNvSpPr/>
            <p:nvPr/>
          </p:nvSpPr>
          <p:spPr>
            <a:xfrm>
              <a:off x="4990723"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Large banks spending on cybersecurity has more than doubled since 2015 in some cases.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This will likely continue at </a:t>
              </a:r>
              <a:r>
                <a:rPr kumimoji="0" lang="en-GB" sz="1200" b="0" i="0" u="none" strike="noStrike" kern="1200" cap="none" spc="0" normalizeH="0" baseline="0" noProof="0" dirty="0">
                  <a:ln>
                    <a:noFill/>
                  </a:ln>
                  <a:solidFill>
                    <a:schemeClr val="bg2"/>
                  </a:solidFill>
                  <a:effectLst/>
                  <a:uLnTx/>
                  <a:uFillTx/>
                  <a:latin typeface="Trebuchet MS" panose="020B0603020202020204" pitchFamily="34" charset="0"/>
                  <a:ea typeface="+mn-ea"/>
                  <a:cs typeface="+mn-cs"/>
                  <a:hlinkClick r:id="rId13">
                    <a:extLst>
                      <a:ext uri="{A12FA001-AC4F-418D-AE19-62706E023703}">
                        <ahyp:hlinkClr xmlns:ahyp="http://schemas.microsoft.com/office/drawing/2018/hyperlinkcolor" val="tx"/>
                      </a:ext>
                    </a:extLst>
                  </a:hlinkClick>
                </a:rPr>
                <a:t>annual growth rates of about 10%</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 considerable portion will go to cloud security, reflecting the shift to cloud-based business models.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algn="ctr">
                <a:defRPr/>
              </a:pPr>
              <a:r>
                <a:rPr lang="en-GB" sz="1200" dirty="0">
                  <a:solidFill>
                    <a:prstClr val="white"/>
                  </a:solidFill>
                  <a:latin typeface="Trebuchet MS" panose="020B0603020202020204" pitchFamily="34" charset="0"/>
                </a:rPr>
                <a:t>NY regulator fines Robinhood $30 million over </a:t>
              </a:r>
              <a:r>
                <a:rPr lang="en-GB" sz="1200" dirty="0">
                  <a:solidFill>
                    <a:srgbClr val="0070C0"/>
                  </a:solidFill>
                  <a:latin typeface="Trebuchet MS" panose="020B0603020202020204" pitchFamily="34" charset="0"/>
                  <a:hlinkClick r:id="rId14">
                    <a:extLst>
                      <a:ext uri="{A12FA001-AC4F-418D-AE19-62706E023703}">
                        <ahyp:hlinkClr xmlns:ahyp="http://schemas.microsoft.com/office/drawing/2018/hyperlinkcolor" val="tx"/>
                      </a:ext>
                    </a:extLst>
                  </a:hlinkClick>
                </a:rPr>
                <a:t>AML and cybersecurity failures</a:t>
              </a:r>
              <a:r>
                <a:rPr lang="en-GB" sz="1200" dirty="0">
                  <a:solidFill>
                    <a:prstClr val="white"/>
                  </a:solidFill>
                  <a:latin typeface="Trebuchet MS" panose="020B0603020202020204" pitchFamily="34" charset="0"/>
                </a:rPr>
                <a:t>. </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Robinhood </a:t>
              </a:r>
              <a:r>
                <a:rPr kumimoji="0" lang="en-GB" sz="1200" b="0" i="0" u="none" strike="noStrike" kern="1200" cap="none" spc="0" normalizeH="0" baseline="0" noProof="0" dirty="0">
                  <a:ln>
                    <a:noFill/>
                  </a:ln>
                  <a:solidFill>
                    <a:schemeClr val="bg2"/>
                  </a:solidFill>
                  <a:effectLst/>
                  <a:uLnTx/>
                  <a:uFillTx/>
                  <a:latin typeface="Trebuchet MS" panose="020B0603020202020204" pitchFamily="34" charset="0"/>
                  <a:ea typeface="+mn-ea"/>
                  <a:cs typeface="+mn-cs"/>
                  <a:hlinkClick r:id="rId15">
                    <a:extLst>
                      <a:ext uri="{A12FA001-AC4F-418D-AE19-62706E023703}">
                        <ahyp:hlinkClr xmlns:ahyp="http://schemas.microsoft.com/office/drawing/2018/hyperlinkcolor" val="tx"/>
                      </a:ext>
                    </a:extLst>
                  </a:hlinkClick>
                </a:rPr>
                <a:t>disclosed</a:t>
              </a:r>
              <a:r>
                <a:rPr kumimoji="0" lang="en-GB" sz="1200" b="0" i="0" u="none" strike="noStrike" kern="1200" cap="none" spc="0" normalizeH="0" baseline="0" noProof="0" dirty="0">
                  <a:ln>
                    <a:noFill/>
                  </a:ln>
                  <a:solidFill>
                    <a:schemeClr val="bg2"/>
                  </a:solidFill>
                  <a:effectLst/>
                  <a:uLnTx/>
                  <a:uFillTx/>
                  <a:latin typeface="Trebuchet MS" panose="020B0603020202020204" pitchFamily="34" charset="0"/>
                  <a:ea typeface="+mn-ea"/>
                  <a:cs typeface="+mn-cs"/>
                </a:rPr>
                <a:t> </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it suffered a data breach when hackers accessed personal details of about 7 million customers and demanded a ransom payment.</a:t>
              </a:r>
            </a:p>
            <a:p>
              <a:pPr algn="ctr">
                <a:defRPr/>
              </a:pPr>
              <a:endParaRPr lang="en-GB" sz="1200" dirty="0">
                <a:solidFill>
                  <a:prstClr val="white"/>
                </a:solidFill>
                <a:latin typeface="Trebuchet MS" panose="020B0603020202020204" pitchFamily="34" charset="0"/>
              </a:endParaRPr>
            </a:p>
            <a:p>
              <a:pPr algn="ctr">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algn="ctr">
                <a:defRPr/>
              </a:pPr>
              <a:endParaRPr lang="en-GB" sz="1200" dirty="0">
                <a:solidFill>
                  <a:prstClr val="white"/>
                </a:solidFill>
                <a:latin typeface="Trebuchet MS" panose="020B0603020202020204" pitchFamily="34" charset="0"/>
              </a:endParaRPr>
            </a:p>
            <a:p>
              <a:pPr algn="ctr">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algn="ctr">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78" name="Rectangle 77">
              <a:extLst>
                <a:ext uri="{FF2B5EF4-FFF2-40B4-BE49-F238E27FC236}">
                  <a16:creationId xmlns:a16="http://schemas.microsoft.com/office/drawing/2014/main" id="{09040B20-8443-4A24-9476-1446B189BE11}"/>
                </a:ext>
              </a:extLst>
            </p:cNvPr>
            <p:cNvSpPr/>
            <p:nvPr/>
          </p:nvSpPr>
          <p:spPr>
            <a:xfrm>
              <a:off x="7218590"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The importance of the underlying IT infrastructure was underlined by Morgan Stanley saying it will </a:t>
              </a:r>
              <a:r>
                <a:rPr kumimoji="0" lang="en-GB" sz="1200" b="0" i="0" u="none" strike="noStrike" kern="1200" cap="none" spc="0" normalizeH="0" baseline="0" noProof="0" dirty="0">
                  <a:ln>
                    <a:noFill/>
                  </a:ln>
                  <a:solidFill>
                    <a:schemeClr val="bg2"/>
                  </a:solidFill>
                  <a:effectLst/>
                  <a:uLnTx/>
                  <a:uFillTx/>
                  <a:latin typeface="Trebuchet MS" panose="020B0603020202020204" pitchFamily="34" charset="0"/>
                  <a:ea typeface="+mn-ea"/>
                  <a:cs typeface="+mn-cs"/>
                  <a:hlinkClick r:id="rId16">
                    <a:extLst>
                      <a:ext uri="{A12FA001-AC4F-418D-AE19-62706E023703}">
                        <ahyp:hlinkClr xmlns:ahyp="http://schemas.microsoft.com/office/drawing/2018/hyperlinkcolor" val="tx"/>
                      </a:ext>
                    </a:extLst>
                  </a:hlinkClick>
                </a:rPr>
                <a:t>pay</a:t>
              </a:r>
              <a:r>
                <a:rPr kumimoji="0" lang="en-GB" sz="1200" b="0" i="0" u="none" strike="noStrike" kern="1200" cap="none" spc="0" normalizeH="0" baseline="0" noProof="0" dirty="0">
                  <a:ln>
                    <a:noFill/>
                  </a:ln>
                  <a:solidFill>
                    <a:schemeClr val="bg2"/>
                  </a:solidFill>
                  <a:effectLst/>
                  <a:uLnTx/>
                  <a:uFillTx/>
                  <a:latin typeface="Trebuchet MS" panose="020B0603020202020204" pitchFamily="34" charset="0"/>
                  <a:ea typeface="+mn-ea"/>
                  <a:cs typeface="+mn-cs"/>
                </a:rPr>
                <a:t> </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$60 million to settle a lawsuit from customers saying the bank had left their personal information exposed by not retiring outdated technology. The customers said that Morgan Stanley failed to decommission two wealth management data centres before the equipment, which was not encrypted and had customer data on it, was sold to third parties in 2016.</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grpSp>
      <p:grpSp>
        <p:nvGrpSpPr>
          <p:cNvPr id="6" name="Group 5">
            <a:extLst>
              <a:ext uri="{FF2B5EF4-FFF2-40B4-BE49-F238E27FC236}">
                <a16:creationId xmlns:a16="http://schemas.microsoft.com/office/drawing/2014/main" id="{ED00AA60-F6E4-417C-9183-B88883F04A04}"/>
              </a:ext>
            </a:extLst>
          </p:cNvPr>
          <p:cNvGrpSpPr/>
          <p:nvPr/>
        </p:nvGrpSpPr>
        <p:grpSpPr>
          <a:xfrm>
            <a:off x="9375027" y="1179234"/>
            <a:ext cx="1899044" cy="540393"/>
            <a:chOff x="7354748" y="1189676"/>
            <a:chExt cx="1899044" cy="540393"/>
          </a:xfrm>
        </p:grpSpPr>
        <p:sp>
          <p:nvSpPr>
            <p:cNvPr id="76" name="TextBox 75">
              <a:extLst>
                <a:ext uri="{FF2B5EF4-FFF2-40B4-BE49-F238E27FC236}">
                  <a16:creationId xmlns:a16="http://schemas.microsoft.com/office/drawing/2014/main" id="{A06C8FE1-A95D-48F9-87C2-1CCD534406C3}"/>
                </a:ext>
              </a:extLst>
            </p:cNvPr>
            <p:cNvSpPr txBox="1"/>
            <p:nvPr/>
          </p:nvSpPr>
          <p:spPr>
            <a:xfrm>
              <a:off x="7813792" y="1225193"/>
              <a:ext cx="1440000" cy="46935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IT</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intelligence</a:t>
              </a:r>
            </a:p>
          </p:txBody>
        </p:sp>
        <p:pic>
          <p:nvPicPr>
            <p:cNvPr id="79" name="Graphic 78">
              <a:extLst>
                <a:ext uri="{FF2B5EF4-FFF2-40B4-BE49-F238E27FC236}">
                  <a16:creationId xmlns:a16="http://schemas.microsoft.com/office/drawing/2014/main" id="{896E53AC-60E1-430F-B158-A183E3AA49F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354748" y="1189676"/>
              <a:ext cx="459043" cy="540393"/>
            </a:xfrm>
            <a:prstGeom prst="rect">
              <a:avLst/>
            </a:prstGeom>
          </p:spPr>
        </p:pic>
      </p:grpSp>
    </p:spTree>
    <p:extLst>
      <p:ext uri="{BB962C8B-B14F-4D97-AF65-F5344CB8AC3E}">
        <p14:creationId xmlns:p14="http://schemas.microsoft.com/office/powerpoint/2010/main" val="542004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053E4D-6C92-C940-B280-F765FE4459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C5494A4C-E1D4-814B-B798-79CB2E0D18B5}"/>
              </a:ext>
            </a:extLst>
          </p:cNvPr>
          <p:cNvSpPr/>
          <p:nvPr/>
        </p:nvSpPr>
        <p:spPr>
          <a:xfrm>
            <a:off x="0" y="0"/>
            <a:ext cx="5748728" cy="6858000"/>
          </a:xfrm>
          <a:prstGeom prst="rect">
            <a:avLst/>
          </a:prstGeom>
          <a:solidFill>
            <a:srgbClr val="118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09A35BA-E644-E542-936B-F0D41EA6E670}"/>
              </a:ext>
            </a:extLst>
          </p:cNvPr>
          <p:cNvPicPr>
            <a:picLocks noChangeAspect="1"/>
          </p:cNvPicPr>
          <p:nvPr/>
        </p:nvPicPr>
        <p:blipFill>
          <a:blip r:embed="rId4"/>
          <a:stretch>
            <a:fillRect/>
          </a:stretch>
        </p:blipFill>
        <p:spPr>
          <a:xfrm>
            <a:off x="0" y="6226581"/>
            <a:ext cx="12192000" cy="317500"/>
          </a:xfrm>
          <a:prstGeom prst="rect">
            <a:avLst/>
          </a:prstGeom>
        </p:spPr>
      </p:pic>
      <p:sp>
        <p:nvSpPr>
          <p:cNvPr id="14" name="TextBox 13">
            <a:extLst>
              <a:ext uri="{FF2B5EF4-FFF2-40B4-BE49-F238E27FC236}">
                <a16:creationId xmlns:a16="http://schemas.microsoft.com/office/drawing/2014/main" id="{BC194EE9-9B4B-8140-A4FE-E4D90DAEF67F}"/>
              </a:ext>
            </a:extLst>
          </p:cNvPr>
          <p:cNvSpPr txBox="1"/>
          <p:nvPr/>
        </p:nvSpPr>
        <p:spPr>
          <a:xfrm>
            <a:off x="403727" y="452363"/>
            <a:ext cx="6139480" cy="523220"/>
          </a:xfrm>
          <a:prstGeom prst="rect">
            <a:avLst/>
          </a:prstGeom>
          <a:noFill/>
        </p:spPr>
        <p:txBody>
          <a:bodyPr wrap="square" rtlCol="0">
            <a:spAutoFit/>
          </a:bodyPr>
          <a:lstStyle/>
          <a:p>
            <a:r>
              <a:rPr lang="en-GB" sz="2800">
                <a:solidFill>
                  <a:schemeClr val="bg1"/>
                </a:solidFill>
                <a:latin typeface="+mj-lt"/>
              </a:rPr>
              <a:t>In summary</a:t>
            </a:r>
          </a:p>
        </p:txBody>
      </p:sp>
      <p:cxnSp>
        <p:nvCxnSpPr>
          <p:cNvPr id="16" name="Straight Connector 15">
            <a:extLst>
              <a:ext uri="{FF2B5EF4-FFF2-40B4-BE49-F238E27FC236}">
                <a16:creationId xmlns:a16="http://schemas.microsoft.com/office/drawing/2014/main" id="{A05CFC34-A292-A84B-9902-2A5E580BC6E4}"/>
              </a:ext>
            </a:extLst>
          </p:cNvPr>
          <p:cNvCxnSpPr>
            <a:cxnSpLocks/>
          </p:cNvCxnSpPr>
          <p:nvPr/>
        </p:nvCxnSpPr>
        <p:spPr>
          <a:xfrm>
            <a:off x="487180" y="966866"/>
            <a:ext cx="5097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C8A8535-1254-5549-B65D-5174F69D0A4E}"/>
              </a:ext>
            </a:extLst>
          </p:cNvPr>
          <p:cNvSpPr/>
          <p:nvPr/>
        </p:nvSpPr>
        <p:spPr>
          <a:xfrm>
            <a:off x="403727" y="1733549"/>
            <a:ext cx="4150486" cy="3957815"/>
          </a:xfrm>
          <a:prstGeom prst="rect">
            <a:avLst/>
          </a:prstGeom>
        </p:spPr>
        <p:txBody>
          <a:bodyPr wrap="square">
            <a:spAutoFit/>
          </a:bodyPr>
          <a:lstStyle/>
          <a:p>
            <a:pPr>
              <a:lnSpc>
                <a:spcPts val="2120"/>
              </a:lnSpc>
              <a:spcAft>
                <a:spcPts val="1500"/>
              </a:spcAft>
            </a:pPr>
            <a:r>
              <a:rPr lang="en-GB" sz="1600" b="1" dirty="0">
                <a:solidFill>
                  <a:schemeClr val="bg1"/>
                </a:solidFill>
                <a:cs typeface="Futura Medium" panose="020B0602020204020303" pitchFamily="34" charset="-79"/>
              </a:rPr>
              <a:t>To evolve and compete, finance firms need to innovate: </a:t>
            </a:r>
            <a:r>
              <a:rPr lang="en-GB" sz="1600" dirty="0">
                <a:solidFill>
                  <a:schemeClr val="bg1"/>
                </a:solidFill>
              </a:rPr>
              <a:t>innovate to create brilliant experiences for customers,  digital platforms for products and intelligent operations.</a:t>
            </a:r>
          </a:p>
          <a:p>
            <a:pPr>
              <a:lnSpc>
                <a:spcPts val="2120"/>
              </a:lnSpc>
              <a:spcAft>
                <a:spcPts val="1500"/>
              </a:spcAft>
            </a:pPr>
            <a:r>
              <a:rPr lang="en-GB" sz="1600" dirty="0">
                <a:solidFill>
                  <a:schemeClr val="bg1"/>
                </a:solidFill>
              </a:rPr>
              <a:t>The COVID-19 pandemic has accelerated digital transformation by three to four years, and highlighted the need for operational resilience in the new normal.</a:t>
            </a:r>
          </a:p>
          <a:p>
            <a:pPr>
              <a:lnSpc>
                <a:spcPts val="2120"/>
              </a:lnSpc>
              <a:spcAft>
                <a:spcPts val="1200"/>
              </a:spcAft>
            </a:pPr>
            <a:r>
              <a:rPr lang="en-GB" sz="1600" dirty="0">
                <a:solidFill>
                  <a:schemeClr val="bg1"/>
                </a:solidFill>
              </a:rPr>
              <a:t>All innovation needs to be underpinned by</a:t>
            </a:r>
            <a:br>
              <a:rPr lang="en-GB" sz="1600" dirty="0">
                <a:solidFill>
                  <a:schemeClr val="bg1"/>
                </a:solidFill>
              </a:rPr>
            </a:br>
            <a:r>
              <a:rPr lang="en-GB" sz="1600" dirty="0">
                <a:solidFill>
                  <a:schemeClr val="bg1"/>
                </a:solidFill>
              </a:rPr>
              <a:t>a modern infrastructure that can adapt to your changing needs, securely and cost efficiently.</a:t>
            </a:r>
          </a:p>
        </p:txBody>
      </p:sp>
      <p:pic>
        <p:nvPicPr>
          <p:cNvPr id="3" name="Picture 2">
            <a:extLst>
              <a:ext uri="{FF2B5EF4-FFF2-40B4-BE49-F238E27FC236}">
                <a16:creationId xmlns:a16="http://schemas.microsoft.com/office/drawing/2014/main" id="{99992D89-5496-D443-9274-054953CAE4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83948" y="0"/>
            <a:ext cx="7150608" cy="6858000"/>
          </a:xfrm>
          <a:prstGeom prst="rect">
            <a:avLst/>
          </a:prstGeom>
        </p:spPr>
      </p:pic>
    </p:spTree>
    <p:extLst>
      <p:ext uri="{BB962C8B-B14F-4D97-AF65-F5344CB8AC3E}">
        <p14:creationId xmlns:p14="http://schemas.microsoft.com/office/powerpoint/2010/main" val="284230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Softcat palette">
      <a:dk1>
        <a:sysClr val="windowText" lastClr="000000"/>
      </a:dk1>
      <a:lt1>
        <a:sysClr val="window" lastClr="FFFFFF"/>
      </a:lt1>
      <a:dk2>
        <a:srgbClr val="915DA3"/>
      </a:dk2>
      <a:lt2>
        <a:srgbClr val="068FCF"/>
      </a:lt2>
      <a:accent1>
        <a:srgbClr val="CC5299"/>
      </a:accent1>
      <a:accent2>
        <a:srgbClr val="FBBD56"/>
      </a:accent2>
      <a:accent3>
        <a:srgbClr val="BED140"/>
      </a:accent3>
      <a:accent4>
        <a:srgbClr val="7B4783"/>
      </a:accent4>
      <a:accent5>
        <a:srgbClr val="00ACA2"/>
      </a:accent5>
      <a:accent6>
        <a:srgbClr val="006962"/>
      </a:accent6>
      <a:hlink>
        <a:srgbClr val="585858"/>
      </a:hlink>
      <a:folHlink>
        <a:srgbClr val="00000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 Theme">
  <a:themeElements>
    <a:clrScheme name="SOFTCAT#3">
      <a:dk1>
        <a:srgbClr val="000000"/>
      </a:dk1>
      <a:lt1>
        <a:srgbClr val="FFFFFF"/>
      </a:lt1>
      <a:dk2>
        <a:srgbClr val="4A2656"/>
      </a:dk2>
      <a:lt2>
        <a:srgbClr val="979797"/>
      </a:lt2>
      <a:accent1>
        <a:srgbClr val="915DA7"/>
      </a:accent1>
      <a:accent2>
        <a:srgbClr val="D0509D"/>
      </a:accent2>
      <a:accent3>
        <a:srgbClr val="1891D1"/>
      </a:accent3>
      <a:accent4>
        <a:srgbClr val="FFC81C"/>
      </a:accent4>
      <a:accent5>
        <a:srgbClr val="B3D452"/>
      </a:accent5>
      <a:accent6>
        <a:srgbClr val="00ACA1"/>
      </a:accent6>
      <a:hlink>
        <a:srgbClr val="0B95D4"/>
      </a:hlink>
      <a:folHlink>
        <a:srgbClr val="BF4E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redit Suisse Type Roman"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redit Suisse Type Roman" pitchFamily="34" charset="0"/>
          </a:defRPr>
        </a:defPPr>
      </a:lstStyle>
    </a:lnDef>
  </a:objectDefaults>
  <a:extraClrSchemeLst>
    <a:extraClrScheme>
      <a:clrScheme name="FlysheetAndBody 1">
        <a:dk1>
          <a:srgbClr val="000000"/>
        </a:dk1>
        <a:lt1>
          <a:srgbClr val="FFFFFF"/>
        </a:lt1>
        <a:dk2>
          <a:srgbClr val="7898B3"/>
        </a:dk2>
        <a:lt2>
          <a:srgbClr val="C8C1BC"/>
        </a:lt2>
        <a:accent1>
          <a:srgbClr val="255B89"/>
        </a:accent1>
        <a:accent2>
          <a:srgbClr val="91867E"/>
        </a:accent2>
        <a:accent3>
          <a:srgbClr val="FFFFFF"/>
        </a:accent3>
        <a:accent4>
          <a:srgbClr val="000000"/>
        </a:accent4>
        <a:accent5>
          <a:srgbClr val="ACB5C4"/>
        </a:accent5>
        <a:accent6>
          <a:srgbClr val="837972"/>
        </a:accent6>
        <a:hlink>
          <a:srgbClr val="9D0E2D"/>
        </a:hlink>
        <a:folHlink>
          <a:srgbClr val="6CCBE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C Theme" id="{C3DD5F9F-3DF3-4CDC-8965-6E17CD9E2E77}" vid="{EE74EDA8-11B5-4104-862D-FFC54EBD48D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6a254dd-6ac7-40c4-97d7-aeba50659f60">
      <UserInfo>
        <DisplayName>Tom Jones</DisplayName>
        <AccountId>335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CEAA3ED83769418C6506B85F838786" ma:contentTypeVersion="6" ma:contentTypeDescription="Create a new document." ma:contentTypeScope="" ma:versionID="fd9be40d3644a995432639a4e147884f">
  <xsd:schema xmlns:xsd="http://www.w3.org/2001/XMLSchema" xmlns:xs="http://www.w3.org/2001/XMLSchema" xmlns:p="http://schemas.microsoft.com/office/2006/metadata/properties" xmlns:ns2="297d1787-6fdc-4a11-bf72-380025fd1097" xmlns:ns3="36a254dd-6ac7-40c4-97d7-aeba50659f60" targetNamespace="http://schemas.microsoft.com/office/2006/metadata/properties" ma:root="true" ma:fieldsID="b98c0017e70c34eb00658bfa942b240f" ns2:_="" ns3:_="">
    <xsd:import namespace="297d1787-6fdc-4a11-bf72-380025fd1097"/>
    <xsd:import namespace="36a254dd-6ac7-40c4-97d7-aeba50659f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7d1787-6fdc-4a11-bf72-380025fd10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a254dd-6ac7-40c4-97d7-aeba50659f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9B7119-C887-408D-8E22-ED221F1234A9}">
  <ds:schemaRefs>
    <ds:schemaRef ds:uri="http://purl.org/dc/elements/1.1/"/>
    <ds:schemaRef ds:uri="http://purl.org/dc/dcmitype/"/>
    <ds:schemaRef ds:uri="36a254dd-6ac7-40c4-97d7-aeba50659f60"/>
    <ds:schemaRef ds:uri="http://schemas.microsoft.com/office/2006/documentManagement/types"/>
    <ds:schemaRef ds:uri="http://www.w3.org/XML/1998/namespace"/>
    <ds:schemaRef ds:uri="http://purl.org/dc/terms/"/>
    <ds:schemaRef ds:uri="http://schemas.microsoft.com/office/infopath/2007/PartnerControls"/>
    <ds:schemaRef ds:uri="http://schemas.microsoft.com/office/2006/metadata/properties"/>
    <ds:schemaRef ds:uri="http://schemas.openxmlformats.org/package/2006/metadata/core-properties"/>
    <ds:schemaRef ds:uri="297d1787-6fdc-4a11-bf72-380025fd1097"/>
  </ds:schemaRefs>
</ds:datastoreItem>
</file>

<file path=customXml/itemProps2.xml><?xml version="1.0" encoding="utf-8"?>
<ds:datastoreItem xmlns:ds="http://schemas.openxmlformats.org/officeDocument/2006/customXml" ds:itemID="{6DC54268-A7A4-4EAB-9C46-F0F57D5B698D}">
  <ds:schemaRefs>
    <ds:schemaRef ds:uri="http://schemas.microsoft.com/sharepoint/v3/contenttype/forms"/>
  </ds:schemaRefs>
</ds:datastoreItem>
</file>

<file path=customXml/itemProps3.xml><?xml version="1.0" encoding="utf-8"?>
<ds:datastoreItem xmlns:ds="http://schemas.openxmlformats.org/officeDocument/2006/customXml" ds:itemID="{C806B5EC-4F29-493D-8D23-062FC2E00F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7d1787-6fdc-4a11-bf72-380025fd1097"/>
    <ds:schemaRef ds:uri="36a254dd-6ac7-40c4-97d7-aeba50659f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999</TotalTime>
  <Words>3376</Words>
  <Application>Microsoft Office PowerPoint</Application>
  <PresentationFormat>Widescreen</PresentationFormat>
  <Paragraphs>308</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Courier New</vt:lpstr>
      <vt:lpstr>Credit Suisse Type Roman</vt:lpstr>
      <vt:lpstr>Trebuchet MS</vt:lpstr>
      <vt:lpstr>Wingdings</vt:lpstr>
      <vt:lpstr>1_Office Theme</vt:lpstr>
      <vt:lpstr>SC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Dylan Foster-Edwards</dc:creator>
  <cp:lastModifiedBy>Jeremy Griggs</cp:lastModifiedBy>
  <cp:revision>6</cp:revision>
  <cp:lastPrinted>2019-09-09T13:55:52Z</cp:lastPrinted>
  <dcterms:modified xsi:type="dcterms:W3CDTF">2022-09-07T07:15:27Z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0x01010026CEAA3ED83769418C6506B85F838786</vt:lpwstr>
  </property>
  <property fmtid="{D5CDD505-2E9C-101B-9397-08002B2CF9AE}" pid="3" name="_dlc_DocIdItemGuid">
    <vt:lpwstr>a7094d27-8466-4a97-a503-d0643929be56</vt:lpwstr>
  </property>
  <property fmtid="{D5CDD505-2E9C-101B-9397-08002B2CF9AE}" pid="4" name="AuthorIds_UIVersion_6144">
    <vt:lpwstr>13</vt:lpwstr>
  </property>
  <property fmtid="{D5CDD505-2E9C-101B-9397-08002B2CF9AE}" pid="5" name="MSIP_Label_7fce863d-7cc9-456a-9404-bbebbb1d789e_Enabled">
    <vt:lpwstr>True</vt:lpwstr>
  </property>
  <property fmtid="{D5CDD505-2E9C-101B-9397-08002B2CF9AE}" pid="6" name="MSIP_Label_7fce863d-7cc9-456a-9404-bbebbb1d789e_SiteId">
    <vt:lpwstr>c3d431f1-3e02-4c62-a825-79cd8f9e2053</vt:lpwstr>
  </property>
  <property fmtid="{D5CDD505-2E9C-101B-9397-08002B2CF9AE}" pid="7" name="MSIP_Label_7fce863d-7cc9-456a-9404-bbebbb1d789e_Owner">
    <vt:lpwstr>JackDo@Softcat.com</vt:lpwstr>
  </property>
  <property fmtid="{D5CDD505-2E9C-101B-9397-08002B2CF9AE}" pid="8" name="MSIP_Label_7fce863d-7cc9-456a-9404-bbebbb1d789e_SetDate">
    <vt:lpwstr>2020-02-12T08:54:33.9415443Z</vt:lpwstr>
  </property>
  <property fmtid="{D5CDD505-2E9C-101B-9397-08002B2CF9AE}" pid="9" name="MSIP_Label_7fce863d-7cc9-456a-9404-bbebbb1d789e_Name">
    <vt:lpwstr>Public</vt:lpwstr>
  </property>
  <property fmtid="{D5CDD505-2E9C-101B-9397-08002B2CF9AE}" pid="10" name="MSIP_Label_7fce863d-7cc9-456a-9404-bbebbb1d789e_Application">
    <vt:lpwstr>Microsoft Azure Information Protection</vt:lpwstr>
  </property>
  <property fmtid="{D5CDD505-2E9C-101B-9397-08002B2CF9AE}" pid="11" name="MSIP_Label_7fce863d-7cc9-456a-9404-bbebbb1d789e_Extended_MSFT_Method">
    <vt:lpwstr>Manual</vt:lpwstr>
  </property>
  <property fmtid="{D5CDD505-2E9C-101B-9397-08002B2CF9AE}" pid="12" name="Sensitivity">
    <vt:lpwstr>Public</vt:lpwstr>
  </property>
</Properties>
</file>