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 id="2147483660" r:id="rId5"/>
    <p:sldMasterId id="2147483709" r:id="rId6"/>
  </p:sldMasterIdLst>
  <p:notesMasterIdLst>
    <p:notesMasterId r:id="rId17"/>
  </p:notesMasterIdLst>
  <p:sldIdLst>
    <p:sldId id="334" r:id="rId7"/>
    <p:sldId id="494" r:id="rId8"/>
    <p:sldId id="491" r:id="rId9"/>
    <p:sldId id="495" r:id="rId10"/>
    <p:sldId id="492" r:id="rId11"/>
    <p:sldId id="496" r:id="rId12"/>
    <p:sldId id="490" r:id="rId13"/>
    <p:sldId id="475" r:id="rId14"/>
    <p:sldId id="489" r:id="rId15"/>
    <p:sldId id="481" r:id="rId16"/>
  </p:sldIdLst>
  <p:sldSz cx="12192000" cy="6858000"/>
  <p:notesSz cx="6669088"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21" userDrawn="1">
          <p15:clr>
            <a:srgbClr val="A4A3A4"/>
          </p15:clr>
        </p15:guide>
        <p15:guide id="2" pos="7061" userDrawn="1">
          <p15:clr>
            <a:srgbClr val="A4A3A4"/>
          </p15:clr>
        </p15:guide>
        <p15:guide id="3" orient="horz" pos="14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ka Ulrichova" initials="LU" lastIdx="10" clrIdx="0">
    <p:extLst>
      <p:ext uri="{19B8F6BF-5375-455C-9EA6-DF929625EA0E}">
        <p15:presenceInfo xmlns:p15="http://schemas.microsoft.com/office/powerpoint/2012/main" userId="S::lenka.ulrichova@differentiated.co.uk::9b483e27-3f76-4c1b-baa6-f074fc1ea4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A5E"/>
    <a:srgbClr val="BECF4C"/>
    <a:srgbClr val="A33B43"/>
    <a:srgbClr val="6E214E"/>
    <a:srgbClr val="5B3661"/>
    <a:srgbClr val="001946"/>
    <a:srgbClr val="C5484F"/>
    <a:srgbClr val="2B679C"/>
    <a:srgbClr val="CD4A50"/>
    <a:srgbClr val="3578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FAECD9-5FFC-4AC9-B86A-AEBC3B357485}" v="40" dt="2022-09-02T09:15:52.0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53" autoAdjust="0"/>
  </p:normalViewPr>
  <p:slideViewPr>
    <p:cSldViewPr snapToGrid="0">
      <p:cViewPr varScale="1">
        <p:scale>
          <a:sx n="100" d="100"/>
          <a:sy n="100" d="100"/>
        </p:scale>
        <p:origin x="876" y="72"/>
      </p:cViewPr>
      <p:guideLst>
        <p:guide orient="horz" pos="3521"/>
        <p:guide pos="7061"/>
        <p:guide orient="horz" pos="142"/>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y Griggs" userId="91682ee4e611b417" providerId="LiveId" clId="{13FAECD9-5FFC-4AC9-B86A-AEBC3B357485}"/>
    <pc:docChg chg="undo custSel modSld">
      <pc:chgData name="Jeremy Griggs" userId="91682ee4e611b417" providerId="LiveId" clId="{13FAECD9-5FFC-4AC9-B86A-AEBC3B357485}" dt="2022-09-02T09:16:45.932" v="1024" actId="20577"/>
      <pc:docMkLst>
        <pc:docMk/>
      </pc:docMkLst>
      <pc:sldChg chg="modSp mod">
        <pc:chgData name="Jeremy Griggs" userId="91682ee4e611b417" providerId="LiveId" clId="{13FAECD9-5FFC-4AC9-B86A-AEBC3B357485}" dt="2022-09-02T09:13:17.421" v="971" actId="207"/>
        <pc:sldMkLst>
          <pc:docMk/>
          <pc:sldMk cId="542004905" sldId="475"/>
        </pc:sldMkLst>
        <pc:spChg chg="mod">
          <ac:chgData name="Jeremy Griggs" userId="91682ee4e611b417" providerId="LiveId" clId="{13FAECD9-5FFC-4AC9-B86A-AEBC3B357485}" dt="2022-09-02T09:13:17.421" v="971" actId="207"/>
          <ac:spMkLst>
            <pc:docMk/>
            <pc:sldMk cId="542004905" sldId="475"/>
            <ac:spMk id="34" creationId="{342C37E8-75AA-478C-8C8F-F394B0BB5D91}"/>
          </ac:spMkLst>
        </pc:spChg>
        <pc:spChg chg="mod">
          <ac:chgData name="Jeremy Griggs" userId="91682ee4e611b417" providerId="LiveId" clId="{13FAECD9-5FFC-4AC9-B86A-AEBC3B357485}" dt="2022-09-02T07:55:06.112" v="68" actId="207"/>
          <ac:spMkLst>
            <pc:docMk/>
            <pc:sldMk cId="542004905" sldId="475"/>
            <ac:spMk id="35" creationId="{715638DE-A84B-45D1-9250-4077595C1B6C}"/>
          </ac:spMkLst>
        </pc:spChg>
        <pc:spChg chg="mod">
          <ac:chgData name="Jeremy Griggs" userId="91682ee4e611b417" providerId="LiveId" clId="{13FAECD9-5FFC-4AC9-B86A-AEBC3B357485}" dt="2022-09-02T09:11:12.113" v="950" actId="207"/>
          <ac:spMkLst>
            <pc:docMk/>
            <pc:sldMk cId="542004905" sldId="475"/>
            <ac:spMk id="75" creationId="{22FCBD54-6078-4254-A388-FA8232588A2C}"/>
          </ac:spMkLst>
        </pc:spChg>
        <pc:spChg chg="mod">
          <ac:chgData name="Jeremy Griggs" userId="91682ee4e611b417" providerId="LiveId" clId="{13FAECD9-5FFC-4AC9-B86A-AEBC3B357485}" dt="2022-09-02T08:52:12.957" v="554" actId="20577"/>
          <ac:spMkLst>
            <pc:docMk/>
            <pc:sldMk cId="542004905" sldId="475"/>
            <ac:spMk id="78" creationId="{09040B20-8443-4A24-9476-1446B189BE11}"/>
          </ac:spMkLst>
        </pc:spChg>
      </pc:sldChg>
      <pc:sldChg chg="modSp mod">
        <pc:chgData name="Jeremy Griggs" userId="91682ee4e611b417" providerId="LiveId" clId="{13FAECD9-5FFC-4AC9-B86A-AEBC3B357485}" dt="2022-09-02T09:10:06.717" v="937" actId="20577"/>
        <pc:sldMkLst>
          <pc:docMk/>
          <pc:sldMk cId="3550163182" sldId="495"/>
        </pc:sldMkLst>
        <pc:spChg chg="mod">
          <ac:chgData name="Jeremy Griggs" userId="91682ee4e611b417" providerId="LiveId" clId="{13FAECD9-5FFC-4AC9-B86A-AEBC3B357485}" dt="2022-09-02T09:10:06.717" v="937" actId="20577"/>
          <ac:spMkLst>
            <pc:docMk/>
            <pc:sldMk cId="3550163182" sldId="495"/>
            <ac:spMk id="36" creationId="{DB8E0FAF-3C23-4193-BE2F-EDB4547C8801}"/>
          </ac:spMkLst>
        </pc:spChg>
        <pc:spChg chg="mod">
          <ac:chgData name="Jeremy Griggs" userId="91682ee4e611b417" providerId="LiveId" clId="{13FAECD9-5FFC-4AC9-B86A-AEBC3B357485}" dt="2022-09-02T08:59:57.940" v="816" actId="6549"/>
          <ac:spMkLst>
            <pc:docMk/>
            <pc:sldMk cId="3550163182" sldId="495"/>
            <ac:spMk id="38" creationId="{8DE80808-EB0D-4E1B-8B85-0F7769529F80}"/>
          </ac:spMkLst>
        </pc:spChg>
        <pc:spChg chg="mod">
          <ac:chgData name="Jeremy Griggs" userId="91682ee4e611b417" providerId="LiveId" clId="{13FAECD9-5FFC-4AC9-B86A-AEBC3B357485}" dt="2022-09-02T09:03:44.824" v="870" actId="20577"/>
          <ac:spMkLst>
            <pc:docMk/>
            <pc:sldMk cId="3550163182" sldId="495"/>
            <ac:spMk id="39" creationId="{B8DDC1FE-E17F-4D8D-83D7-193BB4EFE23B}"/>
          </ac:spMkLst>
        </pc:spChg>
        <pc:spChg chg="mod">
          <ac:chgData name="Jeremy Griggs" userId="91682ee4e611b417" providerId="LiveId" clId="{13FAECD9-5FFC-4AC9-B86A-AEBC3B357485}" dt="2022-09-02T08:51:02.432" v="514" actId="20577"/>
          <ac:spMkLst>
            <pc:docMk/>
            <pc:sldMk cId="3550163182" sldId="495"/>
            <ac:spMk id="82" creationId="{E16B9DD8-6AC8-46DF-BB85-36DD11832732}"/>
          </ac:spMkLst>
        </pc:spChg>
        <pc:spChg chg="mod">
          <ac:chgData name="Jeremy Griggs" userId="91682ee4e611b417" providerId="LiveId" clId="{13FAECD9-5FFC-4AC9-B86A-AEBC3B357485}" dt="2022-09-02T08:35:29.959" v="425" actId="6549"/>
          <ac:spMkLst>
            <pc:docMk/>
            <pc:sldMk cId="3550163182" sldId="495"/>
            <ac:spMk id="83" creationId="{448FD7A3-9A35-4C0E-9FBA-425B1AE1357B}"/>
          </ac:spMkLst>
        </pc:spChg>
      </pc:sldChg>
      <pc:sldChg chg="modSp mod">
        <pc:chgData name="Jeremy Griggs" userId="91682ee4e611b417" providerId="LiveId" clId="{13FAECD9-5FFC-4AC9-B86A-AEBC3B357485}" dt="2022-09-02T09:16:45.932" v="1024" actId="20577"/>
        <pc:sldMkLst>
          <pc:docMk/>
          <pc:sldMk cId="2387504693" sldId="496"/>
        </pc:sldMkLst>
        <pc:spChg chg="mod">
          <ac:chgData name="Jeremy Griggs" userId="91682ee4e611b417" providerId="LiveId" clId="{13FAECD9-5FFC-4AC9-B86A-AEBC3B357485}" dt="2022-09-02T09:15:37.016" v="1023" actId="404"/>
          <ac:spMkLst>
            <pc:docMk/>
            <pc:sldMk cId="2387504693" sldId="496"/>
            <ac:spMk id="36" creationId="{DB8E0FAF-3C23-4193-BE2F-EDB4547C8801}"/>
          </ac:spMkLst>
        </pc:spChg>
        <pc:spChg chg="mod">
          <ac:chgData name="Jeremy Griggs" userId="91682ee4e611b417" providerId="LiveId" clId="{13FAECD9-5FFC-4AC9-B86A-AEBC3B357485}" dt="2022-09-02T08:51:51.672" v="544" actId="20577"/>
          <ac:spMkLst>
            <pc:docMk/>
            <pc:sldMk cId="2387504693" sldId="496"/>
            <ac:spMk id="38" creationId="{8DE80808-EB0D-4E1B-8B85-0F7769529F80}"/>
          </ac:spMkLst>
        </pc:spChg>
        <pc:spChg chg="mod">
          <ac:chgData name="Jeremy Griggs" userId="91682ee4e611b417" providerId="LiveId" clId="{13FAECD9-5FFC-4AC9-B86A-AEBC3B357485}" dt="2022-09-02T09:08:43.782" v="921" actId="20577"/>
          <ac:spMkLst>
            <pc:docMk/>
            <pc:sldMk cId="2387504693" sldId="496"/>
            <ac:spMk id="39" creationId="{B8DDC1FE-E17F-4D8D-83D7-193BB4EFE23B}"/>
          </ac:spMkLst>
        </pc:spChg>
        <pc:spChg chg="mod">
          <ac:chgData name="Jeremy Griggs" userId="91682ee4e611b417" providerId="LiveId" clId="{13FAECD9-5FFC-4AC9-B86A-AEBC3B357485}" dt="2022-09-02T08:56:31.489" v="680" actId="404"/>
          <ac:spMkLst>
            <pc:docMk/>
            <pc:sldMk cId="2387504693" sldId="496"/>
            <ac:spMk id="82" creationId="{E16B9DD8-6AC8-46DF-BB85-36DD11832732}"/>
          </ac:spMkLst>
        </pc:spChg>
        <pc:spChg chg="mod">
          <ac:chgData name="Jeremy Griggs" userId="91682ee4e611b417" providerId="LiveId" clId="{13FAECD9-5FFC-4AC9-B86A-AEBC3B357485}" dt="2022-09-02T09:16:45.932" v="1024" actId="20577"/>
          <ac:spMkLst>
            <pc:docMk/>
            <pc:sldMk cId="2387504693" sldId="496"/>
            <ac:spMk id="83" creationId="{448FD7A3-9A35-4C0E-9FBA-425B1AE1357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135"/>
          </a:xfrm>
          <a:prstGeom prst="rect">
            <a:avLst/>
          </a:prstGeom>
        </p:spPr>
        <p:txBody>
          <a:bodyPr vert="horz" lIns="91440" tIns="45720" rIns="91440" bIns="45720" rtlCol="0"/>
          <a:lstStyle>
            <a:lvl1pPr algn="r">
              <a:defRPr sz="1200"/>
            </a:lvl1pPr>
          </a:lstStyle>
          <a:p>
            <a:fld id="{2E241699-AF59-4561-9D98-B4B9A5CC2E85}" type="datetimeFigureOut">
              <a:rPr lang="en-GB" smtClean="0"/>
              <a:t>02/09/2022</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958"/>
            <a:ext cx="533527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889938"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30091"/>
            <a:ext cx="2889938" cy="498134"/>
          </a:xfrm>
          <a:prstGeom prst="rect">
            <a:avLst/>
          </a:prstGeom>
        </p:spPr>
        <p:txBody>
          <a:bodyPr vert="horz" lIns="91440" tIns="45720" rIns="91440" bIns="45720" rtlCol="0" anchor="b"/>
          <a:lstStyle>
            <a:lvl1pPr algn="r">
              <a:defRPr sz="1200"/>
            </a:lvl1pPr>
          </a:lstStyle>
          <a:p>
            <a:fld id="{544500A2-1A37-41CA-951B-2751FAF85F10}" type="slidenum">
              <a:rPr lang="en-GB" smtClean="0"/>
              <a:t>‹#›</a:t>
            </a:fld>
            <a:endParaRPr lang="en-GB"/>
          </a:p>
        </p:txBody>
      </p:sp>
    </p:spTree>
    <p:extLst>
      <p:ext uri="{BB962C8B-B14F-4D97-AF65-F5344CB8AC3E}">
        <p14:creationId xmlns:p14="http://schemas.microsoft.com/office/powerpoint/2010/main" val="900213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latin typeface="Trebuchet MS" panose="020B0603020202020204" pitchFamily="34" charset="0"/>
              </a:rPr>
              <a:t>FRAME,  say something like:</a:t>
            </a:r>
          </a:p>
          <a:p>
            <a:endParaRPr lang="en-GB" b="1" i="1" dirty="0">
              <a:latin typeface="Trebuchet MS" panose="020B0603020202020204" pitchFamily="34" charset="0"/>
            </a:endParaRPr>
          </a:p>
          <a:p>
            <a:pPr marL="171450" indent="-171450">
              <a:buFont typeface="Arial" panose="020B0604020202020204" pitchFamily="34" charset="0"/>
              <a:buChar char="•"/>
            </a:pPr>
            <a:r>
              <a:rPr lang="en-GB" sz="1200" b="0" kern="1200" dirty="0">
                <a:solidFill>
                  <a:schemeClr val="tx1"/>
                </a:solidFill>
                <a:latin typeface="Trebuchet MS" panose="020B0603020202020204" pitchFamily="34" charset="0"/>
                <a:ea typeface="+mn-ea"/>
                <a:cs typeface="+mn-cs"/>
              </a:rPr>
              <a:t>Thanks for giving us an hour of your time, we appreciate how busy you are and if we can give you some time back after this discussion, we certainly will!</a:t>
            </a:r>
          </a:p>
          <a:p>
            <a:pPr marL="171450" indent="-171450">
              <a:buFont typeface="Arial" panose="020B0604020202020204" pitchFamily="34" charset="0"/>
              <a:buChar char="•"/>
            </a:pPr>
            <a:r>
              <a:rPr lang="en-GB" sz="1200" b="0" kern="1200" dirty="0">
                <a:solidFill>
                  <a:schemeClr val="tx1"/>
                </a:solidFill>
                <a:latin typeface="Trebuchet MS" panose="020B0603020202020204" pitchFamily="34" charset="0"/>
                <a:ea typeface="+mn-ea"/>
                <a:cs typeface="+mn-cs"/>
              </a:rPr>
              <a:t>Having been a successful IT partner to many Automotive firms for a long time, we are now investing a bit more of our time trying to better understand our Automotive customers</a:t>
            </a:r>
          </a:p>
          <a:p>
            <a:pPr marL="171450" indent="-171450">
              <a:buFont typeface="Arial" panose="020B0604020202020204" pitchFamily="34" charset="0"/>
              <a:buChar char="•"/>
            </a:pPr>
            <a:r>
              <a:rPr lang="en-GB" sz="1200" b="0" kern="1200" dirty="0">
                <a:solidFill>
                  <a:schemeClr val="tx1"/>
                </a:solidFill>
                <a:latin typeface="Trebuchet MS" panose="020B0603020202020204" pitchFamily="34" charset="0"/>
                <a:ea typeface="+mn-ea"/>
                <a:cs typeface="+mn-cs"/>
              </a:rPr>
              <a:t>So, with that in mind, we’d like to share what, based on our research we think is really going on in your world and the specific challenges you face to maintain and grow your businesses.  We’ll talk about the pressures and challenges you face and of course what we think IT needs to deliver for you. </a:t>
            </a:r>
          </a:p>
          <a:p>
            <a:pPr marL="171450" indent="-171450">
              <a:buFont typeface="Arial" panose="020B0604020202020204" pitchFamily="34" charset="0"/>
              <a:buChar char="•"/>
            </a:pPr>
            <a:r>
              <a:rPr lang="en-GB" sz="1200" b="0" kern="1200" dirty="0">
                <a:solidFill>
                  <a:schemeClr val="tx1"/>
                </a:solidFill>
                <a:latin typeface="Trebuchet MS" panose="020B0603020202020204" pitchFamily="34" charset="0"/>
                <a:ea typeface="+mn-ea"/>
                <a:cs typeface="+mn-cs"/>
              </a:rPr>
              <a:t>We’re not Automotive experts so there might be a few holes and a few things might be a bit out of date;  Similarly we don’t have time to go into any potential solutions in any technical detail, but we will be happy to cover any of that offline after today</a:t>
            </a:r>
          </a:p>
          <a:p>
            <a:pPr marL="171450" indent="-171450">
              <a:buFont typeface="Arial" panose="020B0604020202020204" pitchFamily="34" charset="0"/>
              <a:buChar char="•"/>
            </a:pPr>
            <a:r>
              <a:rPr lang="en-GB" sz="1200" b="1" kern="1200" dirty="0">
                <a:solidFill>
                  <a:schemeClr val="tx1"/>
                </a:solidFill>
                <a:latin typeface="Trebuchet MS" panose="020B0603020202020204" pitchFamily="34" charset="0"/>
                <a:ea typeface="+mn-ea"/>
                <a:cs typeface="+mn-cs"/>
              </a:rPr>
              <a:t>Our desired outcome</a:t>
            </a:r>
            <a:r>
              <a:rPr lang="en-GB" sz="1200" b="0" kern="1200" dirty="0">
                <a:solidFill>
                  <a:schemeClr val="tx1"/>
                </a:solidFill>
                <a:latin typeface="Trebuchet MS" panose="020B0603020202020204" pitchFamily="34" charset="0"/>
                <a:ea typeface="+mn-ea"/>
                <a:cs typeface="+mn-cs"/>
              </a:rPr>
              <a:t> is simply to  - share our research with you;  </a:t>
            </a:r>
            <a:r>
              <a:rPr lang="en-GB" dirty="0">
                <a:latin typeface="Trebuchet MS" panose="020B0603020202020204" pitchFamily="34" charset="0"/>
              </a:rPr>
              <a:t>explore </a:t>
            </a:r>
            <a:r>
              <a:rPr lang="en-GB" sz="1200" b="0" kern="1200" dirty="0">
                <a:solidFill>
                  <a:schemeClr val="tx1"/>
                </a:solidFill>
                <a:latin typeface="Trebuchet MS" panose="020B0603020202020204" pitchFamily="34" charset="0"/>
                <a:ea typeface="+mn-ea"/>
                <a:cs typeface="+mn-cs"/>
              </a:rPr>
              <a:t>those aspects that resonate with your firm and potentially take away some areas for further discussion.  </a:t>
            </a:r>
          </a:p>
          <a:p>
            <a:pPr marL="171450" indent="-171450">
              <a:buFont typeface="Arial" panose="020B0604020202020204" pitchFamily="34" charset="0"/>
              <a:buChar char="•"/>
            </a:pPr>
            <a:r>
              <a:rPr lang="en-GB" sz="1200" b="0" kern="1200" dirty="0">
                <a:solidFill>
                  <a:schemeClr val="tx1"/>
                </a:solidFill>
                <a:latin typeface="Trebuchet MS" panose="020B0603020202020204" pitchFamily="34" charset="0"/>
                <a:ea typeface="+mn-ea"/>
                <a:cs typeface="+mn-cs"/>
              </a:rPr>
              <a:t>As we are keen to keep improving, we’d ask you to be really open and provide us with constructive feedback so that we can provide a better service to you and our other Automotive customers.</a:t>
            </a:r>
          </a:p>
          <a:p>
            <a:pPr marL="171450" indent="-171450">
              <a:buFont typeface="Arial" panose="020B0604020202020204" pitchFamily="34" charset="0"/>
              <a:buChar char="•"/>
            </a:pPr>
            <a:endParaRPr lang="en-GB" sz="1200" b="0" kern="1200" dirty="0">
              <a:solidFill>
                <a:schemeClr val="tx1"/>
              </a:solidFill>
              <a:latin typeface="Trebuchet MS" panose="020B0603020202020204" pitchFamily="34" charset="0"/>
              <a:ea typeface="+mn-ea"/>
              <a:cs typeface="+mn-cs"/>
            </a:endParaRPr>
          </a:p>
          <a:p>
            <a:pPr marL="171450" indent="-171450">
              <a:buFont typeface="Arial" panose="020B0604020202020204" pitchFamily="34" charset="0"/>
              <a:buChar char="•"/>
            </a:pPr>
            <a:endParaRPr lang="en-GB" sz="1200" b="0" kern="1200" dirty="0">
              <a:solidFill>
                <a:schemeClr val="tx1"/>
              </a:solidFill>
              <a:latin typeface="Trebuchet MS" panose="020B0603020202020204" pitchFamily="34" charset="0"/>
              <a:ea typeface="+mn-ea"/>
              <a:cs typeface="+mn-cs"/>
            </a:endParaRPr>
          </a:p>
          <a:p>
            <a:pPr marL="171450" indent="-171450">
              <a:buFont typeface="Arial" panose="020B0604020202020204" pitchFamily="34" charset="0"/>
              <a:buChar char="•"/>
            </a:pPr>
            <a:r>
              <a:rPr lang="en-GB" sz="1200" b="0" kern="1200" dirty="0">
                <a:solidFill>
                  <a:schemeClr val="tx1"/>
                </a:solidFill>
                <a:latin typeface="Trebuchet MS" panose="020B0603020202020204" pitchFamily="34" charset="0"/>
                <a:ea typeface="+mn-ea"/>
                <a:cs typeface="+mn-cs"/>
              </a:rPr>
              <a:t>WHAT WE WILL TALK ABOUT:</a:t>
            </a:r>
          </a:p>
          <a:p>
            <a:pPr marL="685800" lvl="1" indent="-228600">
              <a:buFont typeface="+mj-lt"/>
              <a:buAutoNum type="arabicPeriod"/>
            </a:pPr>
            <a:r>
              <a:rPr lang="en-GB" sz="1200" b="0" kern="1200" dirty="0">
                <a:solidFill>
                  <a:schemeClr val="tx1"/>
                </a:solidFill>
                <a:latin typeface="Trebuchet MS" panose="020B0603020202020204" pitchFamily="34" charset="0"/>
                <a:ea typeface="+mn-ea"/>
                <a:cs typeface="+mn-cs"/>
              </a:rPr>
              <a:t>The macro stuff / the mega trends and big changes we have seen in Healthcare</a:t>
            </a:r>
          </a:p>
          <a:p>
            <a:pPr marL="685800" lvl="1" indent="-228600">
              <a:buFont typeface="+mj-lt"/>
              <a:buAutoNum type="arabicPeriod"/>
            </a:pPr>
            <a:r>
              <a:rPr lang="en-GB" sz="1200" b="0" kern="1200" dirty="0">
                <a:solidFill>
                  <a:schemeClr val="tx1"/>
                </a:solidFill>
                <a:latin typeface="Trebuchet MS" panose="020B0603020202020204" pitchFamily="34" charset="0"/>
                <a:ea typeface="+mn-ea"/>
                <a:cs typeface="+mn-cs"/>
              </a:rPr>
              <a:t>How that has created more localised political drivers and trends in Healthcare</a:t>
            </a:r>
          </a:p>
          <a:p>
            <a:pPr marL="685800" lvl="1" indent="-228600">
              <a:buFont typeface="+mj-lt"/>
              <a:buAutoNum type="arabicPeriod"/>
            </a:pPr>
            <a:r>
              <a:rPr lang="en-GB" sz="1200" b="0" kern="1200" dirty="0">
                <a:solidFill>
                  <a:schemeClr val="tx1"/>
                </a:solidFill>
                <a:latin typeface="Trebuchet MS" panose="020B0603020202020204" pitchFamily="34" charset="0"/>
                <a:ea typeface="+mn-ea"/>
                <a:cs typeface="+mn-cs"/>
              </a:rPr>
              <a:t>How these things are shaping transformation  - What is happening and why</a:t>
            </a:r>
          </a:p>
          <a:p>
            <a:pPr marL="685800" lvl="1" indent="-228600">
              <a:buFont typeface="+mj-lt"/>
              <a:buAutoNum type="arabicPeriod"/>
            </a:pPr>
            <a:r>
              <a:rPr lang="en-GB" sz="1200" b="0" kern="1200" dirty="0">
                <a:solidFill>
                  <a:schemeClr val="tx1"/>
                </a:solidFill>
                <a:latin typeface="Trebuchet MS" panose="020B0603020202020204" pitchFamily="34" charset="0"/>
                <a:ea typeface="+mn-ea"/>
                <a:cs typeface="+mn-cs"/>
              </a:rPr>
              <a:t>And of course how investment in technology is helping and changing </a:t>
            </a:r>
          </a:p>
        </p:txBody>
      </p:sp>
      <p:sp>
        <p:nvSpPr>
          <p:cNvPr id="4" name="Slide Number Placeholder 3"/>
          <p:cNvSpPr>
            <a:spLocks noGrp="1"/>
          </p:cNvSpPr>
          <p:nvPr>
            <p:ph type="sldNum" sz="quarter" idx="5"/>
          </p:nvPr>
        </p:nvSpPr>
        <p:spPr/>
        <p:txBody>
          <a:bodyPr/>
          <a:lstStyle/>
          <a:p>
            <a:fld id="{544500A2-1A37-41CA-951B-2751FAF85F10}" type="slidenum">
              <a:rPr lang="en-GB" smtClean="0"/>
              <a:t>1</a:t>
            </a:fld>
            <a:endParaRPr lang="en-GB"/>
          </a:p>
        </p:txBody>
      </p:sp>
    </p:spTree>
    <p:extLst>
      <p:ext uri="{BB962C8B-B14F-4D97-AF65-F5344CB8AC3E}">
        <p14:creationId xmlns:p14="http://schemas.microsoft.com/office/powerpoint/2010/main" val="2353964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a:p>
        </p:txBody>
      </p:sp>
      <p:sp>
        <p:nvSpPr>
          <p:cNvPr id="4" name="Slide Number Placeholder 3"/>
          <p:cNvSpPr>
            <a:spLocks noGrp="1"/>
          </p:cNvSpPr>
          <p:nvPr>
            <p:ph type="sldNum" sz="quarter" idx="5"/>
          </p:nvPr>
        </p:nvSpPr>
        <p:spPr/>
        <p:txBody>
          <a:bodyPr/>
          <a:lstStyle/>
          <a:p>
            <a:fld id="{544500A2-1A37-41CA-951B-2751FAF85F10}" type="slidenum">
              <a:rPr lang="en-GB" smtClean="0"/>
              <a:t>10</a:t>
            </a:fld>
            <a:endParaRPr lang="en-GB"/>
          </a:p>
        </p:txBody>
      </p:sp>
    </p:spTree>
    <p:extLst>
      <p:ext uri="{BB962C8B-B14F-4D97-AF65-F5344CB8AC3E}">
        <p14:creationId xmlns:p14="http://schemas.microsoft.com/office/powerpoint/2010/main" val="3271870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8650" y="84138"/>
            <a:ext cx="2725738" cy="1533525"/>
          </a:xfrm>
        </p:spPr>
      </p:sp>
      <p:sp>
        <p:nvSpPr>
          <p:cNvPr id="3" name="Notes Placeholder 2"/>
          <p:cNvSpPr>
            <a:spLocks noGrp="1"/>
          </p:cNvSpPr>
          <p:nvPr>
            <p:ph type="body" idx="1"/>
          </p:nvPr>
        </p:nvSpPr>
        <p:spPr>
          <a:xfrm>
            <a:off x="153102" y="1615519"/>
            <a:ext cx="6514443" cy="8312706"/>
          </a:xfrm>
        </p:spPr>
        <p:txBody>
          <a:bodyPr/>
          <a:lstStyle/>
          <a:p>
            <a:r>
              <a:rPr lang="en-GB" sz="1600" b="1" i="1" dirty="0">
                <a:latin typeface="Trebuchet MS" panose="020B0603020202020204" pitchFamily="34" charset="0"/>
              </a:rPr>
              <a:t>Conversation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Trebuchet MS" panose="020B0603020202020204" pitchFamily="34" charset="0"/>
            </a:endParaRPr>
          </a:p>
          <a:p>
            <a:r>
              <a:rPr lang="en-GB" sz="1600" b="0" i="0" dirty="0">
                <a:latin typeface="Trebuchet MS" panose="020B0603020202020204" pitchFamily="34" charset="0"/>
              </a:rPr>
              <a:t>These are points for discussion</a:t>
            </a:r>
          </a:p>
          <a:p>
            <a:pPr marL="171450" indent="-171450">
              <a:buFont typeface="Arial" panose="020B0604020202020204" pitchFamily="34" charset="0"/>
              <a:buChar char="•"/>
            </a:pPr>
            <a:r>
              <a:rPr lang="en-GB" sz="1600" b="0" i="0" dirty="0">
                <a:latin typeface="Trebuchet MS" panose="020B0603020202020204" pitchFamily="34" charset="0"/>
              </a:rPr>
              <a:t>D</a:t>
            </a:r>
            <a:r>
              <a:rPr lang="en-GB" sz="1600" dirty="0">
                <a:latin typeface="Trebuchet MS" panose="020B0603020202020204" pitchFamily="34" charset="0"/>
              </a:rPr>
              <a:t>o these subjects or drivers resonate with your customer? </a:t>
            </a:r>
          </a:p>
          <a:p>
            <a:pPr marL="171450" indent="-171450">
              <a:buFont typeface="Arial" panose="020B0604020202020204" pitchFamily="34" charset="0"/>
              <a:buChar char="•"/>
            </a:pPr>
            <a:r>
              <a:rPr lang="en-GB" sz="1600" dirty="0">
                <a:latin typeface="Trebuchet MS" panose="020B0603020202020204" pitchFamily="34" charset="0"/>
              </a:rPr>
              <a:t>To what extent?</a:t>
            </a:r>
          </a:p>
          <a:p>
            <a:pPr fontAlgn="base"/>
            <a:endParaRPr lang="en-GB" sz="1500" dirty="0">
              <a:latin typeface="Trebuchet MS" panose="020B0603020202020204" pitchFamily="34" charset="0"/>
            </a:endParaRPr>
          </a:p>
          <a:p>
            <a:pPr fontAlgn="base"/>
            <a:r>
              <a:rPr lang="en-GB" sz="1500" dirty="0">
                <a:latin typeface="Trebuchet MS" panose="020B0603020202020204" pitchFamily="34" charset="0"/>
              </a:rPr>
              <a:t>The auto industry is in the odd position of being both in a decline for the first time in years, and yet poised on the brink of potentially extremely profitable change.</a:t>
            </a:r>
          </a:p>
          <a:p>
            <a:pPr fontAlgn="base"/>
            <a:endParaRPr lang="en-GB" sz="1500" dirty="0">
              <a:latin typeface="Trebuchet MS" panose="020B0603020202020204" pitchFamily="34" charset="0"/>
            </a:endParaRPr>
          </a:p>
          <a:p>
            <a:pPr fontAlgn="base"/>
            <a:r>
              <a:rPr lang="en-GB" sz="1500" dirty="0">
                <a:latin typeface="Trebuchet MS" panose="020B0603020202020204" pitchFamily="34" charset="0"/>
              </a:rPr>
              <a:t>Advances in autonomous, connected, electric and shared (ACES) vehicles are forcing unprecedented technology and business model transformation. Consumer behaviour is fast-evolving to drive digital sales and Mobility as a Service (</a:t>
            </a:r>
            <a:r>
              <a:rPr lang="en-GB" sz="1500" dirty="0" err="1">
                <a:latin typeface="Trebuchet MS" panose="020B0603020202020204" pitchFamily="34" charset="0"/>
              </a:rPr>
              <a:t>MaaS</a:t>
            </a:r>
            <a:r>
              <a:rPr lang="en-GB" sz="1500" dirty="0">
                <a:latin typeface="Trebuchet MS" panose="020B0603020202020204" pitchFamily="34" charset="0"/>
              </a:rPr>
              <a:t>).</a:t>
            </a:r>
          </a:p>
          <a:p>
            <a:pPr fontAlgn="base"/>
            <a:endParaRPr lang="en-GB" sz="1500" dirty="0">
              <a:latin typeface="Trebuchet MS" panose="020B0603020202020204" pitchFamily="34" charset="0"/>
            </a:endParaRPr>
          </a:p>
          <a:p>
            <a:pPr fontAlgn="base"/>
            <a:r>
              <a:rPr lang="en-GB" sz="1500" dirty="0">
                <a:latin typeface="Trebuchet MS" panose="020B0603020202020204" pitchFamily="34" charset="0"/>
              </a:rPr>
              <a:t>The combination of strict environmental regulation and digital transformation will affect every part of the automotive value chain as it evolves into a Mobility ecosystem. This will impact into the wider transportation, smart cities, energy grid, financial services and raw material ecosystems.</a:t>
            </a:r>
          </a:p>
          <a:p>
            <a:pPr fontAlgn="base"/>
            <a:endParaRPr lang="en-GB" sz="1500" dirty="0">
              <a:latin typeface="Trebuchet MS" panose="020B0603020202020204" pitchFamily="34" charset="0"/>
            </a:endParaRPr>
          </a:p>
          <a:p>
            <a:pPr fontAlgn="base"/>
            <a:r>
              <a:rPr lang="en-GB" sz="1500" dirty="0">
                <a:latin typeface="Trebuchet MS" panose="020B0603020202020204" pitchFamily="34" charset="0"/>
              </a:rPr>
              <a:t>COVID-19 has exposed the challenge of complex global supply chains and its demand shock will hit profits. </a:t>
            </a:r>
          </a:p>
          <a:p>
            <a:pPr fontAlgn="base"/>
            <a:endParaRPr lang="en-GB" sz="1500" dirty="0">
              <a:latin typeface="Trebuchet MS" panose="020B0603020202020204" pitchFamily="34" charset="0"/>
            </a:endParaRPr>
          </a:p>
          <a:p>
            <a:pPr fontAlgn="base"/>
            <a:r>
              <a:rPr lang="en-GB" sz="1500" dirty="0">
                <a:latin typeface="Trebuchet MS" panose="020B0603020202020204" pitchFamily="34" charset="0"/>
              </a:rPr>
              <a:t>This will limit the ability to invest at time when the market has opened up to the Tech industry with their skills in software, batteries and digital services.</a:t>
            </a:r>
          </a:p>
          <a:p>
            <a:pPr marL="0" indent="0">
              <a:buFont typeface="Arial" panose="020B0604020202020204" pitchFamily="34" charset="0"/>
              <a:buNone/>
            </a:pPr>
            <a:endParaRPr lang="en-GB" sz="1400" dirty="0">
              <a:latin typeface="Trebuchet MS" panose="020B0603020202020204" pitchFamily="34" charset="0"/>
            </a:endParaRPr>
          </a:p>
          <a:p>
            <a:endParaRPr lang="en-GB" sz="1400" b="0" dirty="0"/>
          </a:p>
        </p:txBody>
      </p:sp>
      <p:sp>
        <p:nvSpPr>
          <p:cNvPr id="4" name="Slide Number Placeholder 3"/>
          <p:cNvSpPr>
            <a:spLocks noGrp="1"/>
          </p:cNvSpPr>
          <p:nvPr>
            <p:ph type="sldNum" sz="quarter" idx="5"/>
          </p:nvPr>
        </p:nvSpPr>
        <p:spPr/>
        <p:txBody>
          <a:bodyPr/>
          <a:lstStyle/>
          <a:p>
            <a:fld id="{544500A2-1A37-41CA-951B-2751FAF85F10}" type="slidenum">
              <a:rPr lang="en-GB" smtClean="0"/>
              <a:t>2</a:t>
            </a:fld>
            <a:endParaRPr lang="en-GB"/>
          </a:p>
        </p:txBody>
      </p:sp>
    </p:spTree>
    <p:extLst>
      <p:ext uri="{BB962C8B-B14F-4D97-AF65-F5344CB8AC3E}">
        <p14:creationId xmlns:p14="http://schemas.microsoft.com/office/powerpoint/2010/main" val="119555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204788"/>
            <a:ext cx="3967163" cy="2232025"/>
          </a:xfrm>
        </p:spPr>
      </p:sp>
      <p:sp>
        <p:nvSpPr>
          <p:cNvPr id="3" name="Notes Placeholder 2"/>
          <p:cNvSpPr>
            <a:spLocks noGrp="1"/>
          </p:cNvSpPr>
          <p:nvPr>
            <p:ph type="body" idx="1"/>
          </p:nvPr>
        </p:nvSpPr>
        <p:spPr>
          <a:xfrm>
            <a:off x="108701" y="2437398"/>
            <a:ext cx="6451685" cy="7266990"/>
          </a:xfrm>
        </p:spPr>
        <p:txBody>
          <a:bodyPr/>
          <a:lstStyle/>
          <a:p>
            <a:r>
              <a:rPr lang="en-GB" sz="1400" b="1" i="1" dirty="0">
                <a:latin typeface="Trebuchet MS" panose="020B0603020202020204" pitchFamily="34" charset="0"/>
              </a:rPr>
              <a:t>Conversation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Trebuchet MS" panose="020B0603020202020204" pitchFamily="34" charset="0"/>
            </a:endParaRPr>
          </a:p>
          <a:p>
            <a:r>
              <a:rPr lang="en-GB" sz="1400" b="0" i="0" dirty="0">
                <a:latin typeface="Trebuchet MS" panose="020B0603020202020204" pitchFamily="34" charset="0"/>
              </a:rPr>
              <a:t>These are points for discussion</a:t>
            </a:r>
          </a:p>
          <a:p>
            <a:pPr marL="171450" indent="-171450">
              <a:buFont typeface="Arial" panose="020B0604020202020204" pitchFamily="34" charset="0"/>
              <a:buChar char="•"/>
            </a:pPr>
            <a:r>
              <a:rPr lang="en-GB" sz="1400" b="0" i="0" dirty="0">
                <a:latin typeface="Trebuchet MS" panose="020B0603020202020204" pitchFamily="34" charset="0"/>
              </a:rPr>
              <a:t>D</a:t>
            </a:r>
            <a:r>
              <a:rPr lang="en-GB" sz="1400" dirty="0">
                <a:latin typeface="Trebuchet MS" panose="020B0603020202020204" pitchFamily="34" charset="0"/>
              </a:rPr>
              <a:t>o these subjects or drivers resonate with your customer? </a:t>
            </a:r>
          </a:p>
          <a:p>
            <a:pPr marL="171450" indent="-171450">
              <a:buFont typeface="Arial" panose="020B0604020202020204" pitchFamily="34" charset="0"/>
              <a:buChar char="•"/>
            </a:pPr>
            <a:r>
              <a:rPr lang="en-GB" sz="1400" dirty="0">
                <a:latin typeface="Trebuchet MS" panose="020B0603020202020204" pitchFamily="34" charset="0"/>
              </a:rPr>
              <a:t>To what extent?</a:t>
            </a:r>
          </a:p>
          <a:p>
            <a:endParaRPr lang="en-GB" sz="1300" dirty="0">
              <a:latin typeface="Trebuchet MS" panose="020B0603020202020204" pitchFamily="34" charset="0"/>
            </a:endParaRPr>
          </a:p>
          <a:p>
            <a:endParaRPr lang="en-GB" sz="130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1" dirty="0">
                <a:latin typeface="Trebuchet MS" panose="020B0603020202020204" pitchFamily="34" charset="0"/>
              </a:rPr>
              <a:t>Background reading on slide content for context.</a:t>
            </a:r>
          </a:p>
          <a:p>
            <a:endParaRPr lang="en-GB" sz="1300" dirty="0">
              <a:latin typeface="Trebuchet MS" panose="020B0603020202020204" pitchFamily="34" charset="0"/>
            </a:endParaRPr>
          </a:p>
          <a:p>
            <a:r>
              <a:rPr lang="en-GB" sz="1300" dirty="0">
                <a:latin typeface="Trebuchet MS" panose="020B0603020202020204" pitchFamily="34" charset="0"/>
              </a:rPr>
              <a:t>Given the challenges we see, we believe that Automotive firms are under pressure and therefore many of them are on their own journeys towards how they operate in a mobility ecosystem.</a:t>
            </a:r>
            <a:endParaRPr lang="en-GB" sz="1300" b="1" dirty="0">
              <a:latin typeface="Trebuchet MS" panose="020B0603020202020204" pitchFamily="34" charset="0"/>
            </a:endParaRPr>
          </a:p>
          <a:p>
            <a:endParaRPr lang="en-GB" sz="1300" b="1" dirty="0">
              <a:latin typeface="Trebuchet MS" panose="020B0603020202020204" pitchFamily="34" charset="0"/>
            </a:endParaRPr>
          </a:p>
          <a:p>
            <a:r>
              <a:rPr lang="en-GB" sz="1300" b="0" dirty="0">
                <a:latin typeface="Trebuchet MS" panose="020B0603020202020204" pitchFamily="34" charset="0"/>
              </a:rPr>
              <a:t>Before we consider any potential IT solutions, let’s just take a moment to walk through what we think the </a:t>
            </a:r>
            <a:r>
              <a:rPr lang="en-GB" sz="1300" b="1" dirty="0">
                <a:latin typeface="Trebuchet MS" panose="020B0603020202020204" pitchFamily="34" charset="0"/>
              </a:rPr>
              <a:t>key pressures on Automotive firms </a:t>
            </a:r>
            <a:r>
              <a:rPr lang="en-GB" sz="1300" b="0" dirty="0">
                <a:latin typeface="Trebuchet MS" panose="020B0603020202020204" pitchFamily="34" charset="0"/>
              </a:rPr>
              <a:t>are</a:t>
            </a:r>
          </a:p>
          <a:p>
            <a:endParaRPr lang="en-GB" sz="1300" b="0" dirty="0">
              <a:latin typeface="Trebuchet MS" panose="020B0603020202020204" pitchFamily="34" charset="0"/>
            </a:endParaRPr>
          </a:p>
          <a:p>
            <a:pPr marL="342900" indent="-342900">
              <a:buFont typeface="+mj-lt"/>
              <a:buAutoNum type="arabicPeriod"/>
            </a:pPr>
            <a:r>
              <a:rPr lang="en-GB" sz="1300" b="1" dirty="0">
                <a:latin typeface="Trebuchet MS" panose="020B0603020202020204" pitchFamily="34" charset="0"/>
              </a:rPr>
              <a:t>Demand</a:t>
            </a:r>
            <a:r>
              <a:rPr lang="en-GB" sz="1300" b="0" dirty="0">
                <a:latin typeface="Trebuchet MS" panose="020B0603020202020204" pitchFamily="34" charset="0"/>
              </a:rPr>
              <a:t> – Sales have declined since 2017 due to economic uncertainty, diesel confusion, Brexit and changing demographics. COVID led to a further 20% fall in 2020. How people buy is also changing with a shift to online and an expectation of a seamless aftersales experience.</a:t>
            </a:r>
          </a:p>
          <a:p>
            <a:pPr marL="342900" indent="-342900">
              <a:buFont typeface="+mj-lt"/>
              <a:buAutoNum type="arabicPeriod"/>
            </a:pPr>
            <a:r>
              <a:rPr lang="en-GB" sz="1300" b="1" dirty="0">
                <a:latin typeface="Trebuchet MS" panose="020B0603020202020204" pitchFamily="34" charset="0"/>
              </a:rPr>
              <a:t>Sustainability</a:t>
            </a:r>
            <a:r>
              <a:rPr lang="en-GB" sz="1300" b="0" dirty="0">
                <a:latin typeface="Trebuchet MS" panose="020B0603020202020204" pitchFamily="34" charset="0"/>
              </a:rPr>
              <a:t> - Emissions regulations will hit hard in 2021 especially in the EU where car makers face penalties for every gram of CO₂ they are above their limit. Accelerated electrification will be required to meet further proposed emission reductions and the banning of combustion engine sales in 2030.</a:t>
            </a:r>
          </a:p>
          <a:p>
            <a:pPr marL="342900" indent="-342900">
              <a:buFont typeface="+mj-lt"/>
              <a:buAutoNum type="arabicPeriod"/>
            </a:pPr>
            <a:r>
              <a:rPr lang="en-GB" sz="1300" b="1" dirty="0">
                <a:latin typeface="Trebuchet MS" panose="020B0603020202020204" pitchFamily="34" charset="0"/>
              </a:rPr>
              <a:t>Resilience</a:t>
            </a:r>
            <a:r>
              <a:rPr lang="en-GB" sz="1300" b="0" dirty="0">
                <a:latin typeface="Trebuchet MS" panose="020B0603020202020204" pitchFamily="34" charset="0"/>
              </a:rPr>
              <a:t> - Just-in-Time production, global networks and lean inventory make the automotive supply chain vulnerable to disruption. COVID-19 has led to manufacturing capacity utilisations of below 75%.  Most automakers that are beginning to integrate EVs into their manufacturing mix which will require significant redesign of the manufacturing process and supply chain.</a:t>
            </a:r>
          </a:p>
          <a:p>
            <a:pPr marL="342900" indent="-342900">
              <a:buFont typeface="+mj-lt"/>
              <a:buAutoNum type="arabicPeriod"/>
            </a:pPr>
            <a:r>
              <a:rPr lang="en-GB" sz="1300" b="1" dirty="0">
                <a:latin typeface="Trebuchet MS" panose="020B0603020202020204" pitchFamily="34" charset="0"/>
              </a:rPr>
              <a:t>Innovation</a:t>
            </a:r>
            <a:r>
              <a:rPr lang="en-GB" sz="1300" b="0" dirty="0">
                <a:latin typeface="Trebuchet MS" panose="020B0603020202020204" pitchFamily="34" charset="0"/>
              </a:rPr>
              <a:t> – The industry is shifting to connected, autonomous, shared and electric (CASE) vehicles. The investment is huge ($500 billion+) and the skills requirements are radically different (software, batteries). Tech companies are also targeting the growth in CASE —and OEMs need to keep up.</a:t>
            </a:r>
          </a:p>
          <a:p>
            <a:pPr marL="342900" indent="-342900">
              <a:buFont typeface="+mj-lt"/>
              <a:buAutoNum type="arabicPeriod"/>
            </a:pPr>
            <a:r>
              <a:rPr lang="en-GB" sz="1300" b="1" dirty="0">
                <a:latin typeface="Trebuchet MS" panose="020B0603020202020204" pitchFamily="34" charset="0"/>
              </a:rPr>
              <a:t>Profitability</a:t>
            </a:r>
            <a:r>
              <a:rPr lang="en-GB" sz="1300" b="0" dirty="0">
                <a:latin typeface="Trebuchet MS" panose="020B0603020202020204" pitchFamily="34" charset="0"/>
              </a:rPr>
              <a:t> - Automakers are balancing "keeping the lights on" with prioritizing growth investments. The pandemic makes it worse. Regulatory demands, and changing customer needs also increase costs.   A customer from a mature market is not spending more on a car in 2030. However, mobility services profits may surpass those from vehicle sales by 2030.</a:t>
            </a:r>
          </a:p>
          <a:p>
            <a:endParaRPr lang="en-GB" sz="1200" b="0" dirty="0">
              <a:latin typeface="Trebuchet MS" panose="020B0603020202020204" pitchFamily="34" charset="0"/>
            </a:endParaRPr>
          </a:p>
          <a:p>
            <a:r>
              <a:rPr lang="en-GB" sz="1200" b="0" dirty="0">
                <a:latin typeface="Trebuchet MS" panose="020B0603020202020204" pitchFamily="34" charset="0"/>
              </a:rPr>
              <a:t>These are the drivers which are transforming the Automotive industry.</a:t>
            </a:r>
            <a:endParaRPr lang="en-GB" b="0" dirty="0">
              <a:latin typeface="Trebuchet MS" panose="020B0603020202020204" pitchFamily="34" charset="0"/>
            </a:endParaRPr>
          </a:p>
          <a:p>
            <a:pPr marL="285750" indent="-285750">
              <a:buFont typeface="Arial" panose="020B0604020202020204" pitchFamily="34" charset="0"/>
              <a:buChar char="•"/>
            </a:pPr>
            <a:endParaRPr lang="en-GB" b="0" dirty="0"/>
          </a:p>
        </p:txBody>
      </p:sp>
      <p:sp>
        <p:nvSpPr>
          <p:cNvPr id="4" name="Slide Number Placeholder 3"/>
          <p:cNvSpPr>
            <a:spLocks noGrp="1"/>
          </p:cNvSpPr>
          <p:nvPr>
            <p:ph type="sldNum" sz="quarter" idx="5"/>
          </p:nvPr>
        </p:nvSpPr>
        <p:spPr/>
        <p:txBody>
          <a:bodyPr/>
          <a:lstStyle/>
          <a:p>
            <a:fld id="{544500A2-1A37-41CA-951B-2751FAF85F10}" type="slidenum">
              <a:rPr lang="en-GB" smtClean="0"/>
              <a:t>3</a:t>
            </a:fld>
            <a:endParaRPr lang="en-GB"/>
          </a:p>
        </p:txBody>
      </p:sp>
    </p:spTree>
    <p:extLst>
      <p:ext uri="{BB962C8B-B14F-4D97-AF65-F5344CB8AC3E}">
        <p14:creationId xmlns:p14="http://schemas.microsoft.com/office/powerpoint/2010/main" val="513817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Trebuchet MS" panose="020B0603020202020204" pitchFamily="34" charset="0"/>
                <a:ea typeface="+mn-ea"/>
                <a:cs typeface="+mn-cs"/>
              </a:rPr>
              <a:t>These are the drivers we have tracked in the last quarter. How do they impact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4500A2-1A37-41CA-951B-2751FAF85F1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006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3" y="234950"/>
            <a:ext cx="5953125" cy="3349625"/>
          </a:xfrm>
        </p:spPr>
      </p:sp>
      <p:sp>
        <p:nvSpPr>
          <p:cNvPr id="3" name="Notes Placeholder 2"/>
          <p:cNvSpPr>
            <a:spLocks noGrp="1"/>
          </p:cNvSpPr>
          <p:nvPr>
            <p:ph type="body" idx="1"/>
          </p:nvPr>
        </p:nvSpPr>
        <p:spPr>
          <a:xfrm>
            <a:off x="228746" y="3713192"/>
            <a:ext cx="6438798" cy="3350776"/>
          </a:xfrm>
        </p:spPr>
        <p:txBody>
          <a:bodyPr/>
          <a:lstStyle/>
          <a:p>
            <a:r>
              <a:rPr lang="en-GB" b="1" i="1" dirty="0">
                <a:latin typeface="Trebuchet MS" panose="020B0603020202020204" pitchFamily="34" charset="0"/>
              </a:rPr>
              <a:t>Conversation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rebuchet MS" panose="020B0603020202020204" pitchFamily="34" charset="0"/>
            </a:endParaRPr>
          </a:p>
          <a:p>
            <a:r>
              <a:rPr lang="en-GB" b="0" i="0" dirty="0">
                <a:latin typeface="Trebuchet MS" panose="020B0603020202020204" pitchFamily="34" charset="0"/>
              </a:rPr>
              <a:t>These are points for discussion</a:t>
            </a:r>
          </a:p>
          <a:p>
            <a:pPr marL="171450" indent="-171450">
              <a:buFont typeface="Arial" panose="020B0604020202020204" pitchFamily="34" charset="0"/>
              <a:buChar char="•"/>
            </a:pPr>
            <a:r>
              <a:rPr lang="en-GB" sz="1200" b="0" i="0" dirty="0">
                <a:latin typeface="Trebuchet MS" panose="020B0603020202020204" pitchFamily="34" charset="0"/>
              </a:rPr>
              <a:t>D</a:t>
            </a:r>
            <a:r>
              <a:rPr lang="en-GB" sz="1200" dirty="0">
                <a:latin typeface="Trebuchet MS" panose="020B0603020202020204" pitchFamily="34" charset="0"/>
              </a:rPr>
              <a:t>o these subjects or areas of pressure resonate with your customer? </a:t>
            </a:r>
          </a:p>
          <a:p>
            <a:pPr marL="171450" indent="-171450">
              <a:buFont typeface="Arial" panose="020B0604020202020204" pitchFamily="34" charset="0"/>
              <a:buChar char="•"/>
            </a:pPr>
            <a:r>
              <a:rPr lang="en-GB" sz="1200" dirty="0">
                <a:latin typeface="Trebuchet MS" panose="020B0603020202020204" pitchFamily="34" charset="0"/>
              </a:rPr>
              <a:t>To what extent?</a:t>
            </a:r>
            <a:endParaRPr lang="en-GB" dirty="0">
              <a:latin typeface="Trebuchet MS" panose="020B0603020202020204" pitchFamily="34" charset="0"/>
            </a:endParaRPr>
          </a:p>
          <a:p>
            <a:endParaRPr lang="en-GB" dirty="0">
              <a:latin typeface="Trebuchet MS" panose="020B0603020202020204" pitchFamily="34" charset="0"/>
            </a:endParaRPr>
          </a:p>
          <a:p>
            <a:r>
              <a:rPr lang="en-GB" b="1" i="1" dirty="0">
                <a:latin typeface="Trebuchet MS" panose="020B0603020202020204" pitchFamily="34" charset="0"/>
              </a:rPr>
              <a:t>Background reading on slide content for context.</a:t>
            </a:r>
          </a:p>
          <a:p>
            <a:endParaRPr lang="en-GB" b="0" i="0" dirty="0">
              <a:latin typeface="Trebuchet MS" panose="020B0603020202020204" pitchFamily="34" charset="0"/>
            </a:endParaRPr>
          </a:p>
          <a:p>
            <a:r>
              <a:rPr lang="en-GB" sz="1800" dirty="0">
                <a:effectLst/>
                <a:latin typeface="Trebuchet MS" panose="020B0603020202020204" pitchFamily="34" charset="0"/>
                <a:ea typeface="Calibri" panose="020F0502020204030204" pitchFamily="34" charset="0"/>
                <a:cs typeface="Times New Roman" panose="02020603050405020304" pitchFamily="18" charset="0"/>
              </a:rPr>
              <a:t>The industry will experience a decade of transformation that will create a mobility ecosystem. </a:t>
            </a:r>
          </a:p>
          <a:p>
            <a:endParaRPr lang="en-GB" b="0" i="0" dirty="0">
              <a:latin typeface="Trebuchet MS" panose="020B0603020202020204" pitchFamily="34" charset="0"/>
            </a:endParaRPr>
          </a:p>
          <a:p>
            <a:r>
              <a:rPr lang="en-GB" b="0" i="0" dirty="0">
                <a:latin typeface="Trebuchet MS" panose="020B0603020202020204" pitchFamily="34" charset="0"/>
              </a:rPr>
              <a:t>Transforming to a Mobility ecosystem will require a shift to the design &amp; development of Autonomous, Connected &amp; Electric vehicles, the development of Industry 4.0 driven flexible manufacturing, the creation of new digital and omnichannel dealerships, delivering Invisible after-sale service that is frictionless and convenient and ultimately shifting business models to participate in Mobility as a Service offerings.  </a:t>
            </a:r>
          </a:p>
          <a:p>
            <a:endParaRPr lang="en-GB" b="1" i="1" dirty="0">
              <a:latin typeface="Trebuchet MS" panose="020B0603020202020204" pitchFamily="34" charset="0"/>
            </a:endParaRPr>
          </a:p>
          <a:p>
            <a:r>
              <a:rPr lang="en-GB" b="1" dirty="0">
                <a:latin typeface="Trebuchet MS" panose="020B0603020202020204" pitchFamily="34" charset="0"/>
              </a:rPr>
              <a:t>Automonous, Connected &amp; Electric Vehicles </a:t>
            </a:r>
            <a:r>
              <a:rPr lang="en-GB" b="0" dirty="0">
                <a:latin typeface="Trebuchet MS" panose="020B0603020202020204" pitchFamily="34" charset="0"/>
              </a:rPr>
              <a:t>– The combination of environmental regulation and digital transformation will drive Autonomous, Connected &amp; Electric (ACE) vehicles. Hardware designs will become simpler as the number of components reduces from 30,000 to around 1,000. However automaker will need to develop battery, electric motor and new material design skills. In contrast, today’s cars have up about 100 million lines of software code; by 2030, it may be 300 million lines. Automakers are developing car operating systems, Advanced driver-assistance systems (ADAS) and Autonomous Vehicles (AV)  and so will need to acquire serious software development capabilities.</a:t>
            </a:r>
          </a:p>
          <a:p>
            <a:endParaRPr lang="en-GB" b="1" dirty="0">
              <a:latin typeface="Trebuchet MS" panose="020B0603020202020204" pitchFamily="34" charset="0"/>
            </a:endParaRPr>
          </a:p>
          <a:p>
            <a:r>
              <a:rPr lang="en-GB" b="1" dirty="0">
                <a:latin typeface="Trebuchet MS" panose="020B0603020202020204" pitchFamily="34" charset="0"/>
              </a:rPr>
              <a:t>Industry 4.0 Manufacturing </a:t>
            </a:r>
            <a:r>
              <a:rPr lang="en-GB" b="0" dirty="0">
                <a:latin typeface="Trebuchet MS" panose="020B0603020202020204" pitchFamily="34" charset="0"/>
              </a:rPr>
              <a:t>- ACE Vehicles will profoundly impact production operations and the supply chain as the traditional highly complex engine is replaced by a relatively simple electric motor and battery pack. Most automakers are integrating EVs into their manufacturing using two strategies: dedicated EV production or a mixed setup, which make both. Flexible-cell manufacturing (FCM) replaces the assembly line conveyor that moves one car after another with automated guided vehicles (AGVs) that transport car bodies individually to the assembly workstations powered by robotics and IoT. </a:t>
            </a:r>
          </a:p>
          <a:p>
            <a:endParaRPr lang="en-GB" b="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Trebuchet MS" panose="020B0603020202020204" pitchFamily="34" charset="0"/>
              </a:rPr>
              <a:t>Digital-first Dealerships </a:t>
            </a:r>
            <a:r>
              <a:rPr lang="en-GB" b="0" dirty="0">
                <a:latin typeface="Trebuchet MS" panose="020B0603020202020204" pitchFamily="34" charset="0"/>
              </a:rPr>
              <a:t>– </a:t>
            </a:r>
            <a:r>
              <a:rPr lang="en-GB" sz="1200" dirty="0">
                <a:solidFill>
                  <a:srgbClr val="6D6D6D"/>
                </a:solidFill>
                <a:latin typeface="Trebuchet MS" panose="020B0603020202020204" pitchFamily="34" charset="0"/>
              </a:rPr>
              <a:t>For today’s car buyers the often impersonal, sales-target-driven atmosphere of many traditional, physical automotive dealerships can be frustrating. Around 70% of car buyers consider the dealership a major touch point to physically experience the car, but online sales could make up 10 to 25% of global sales by 2025. The dealership experience must be a frictionless, and digitally enhanced extension of the customer experience online – with price transparency, seamless customer journeys, and fast delivery.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6D6D6D"/>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6D6D6D"/>
                </a:solidFill>
                <a:latin typeface="Trebuchet MS" panose="020B0603020202020204" pitchFamily="34" charset="0"/>
              </a:rPr>
              <a:t>Invisible Service </a:t>
            </a:r>
            <a:r>
              <a:rPr lang="en-GB" sz="1200" dirty="0">
                <a:solidFill>
                  <a:srgbClr val="6D6D6D"/>
                </a:solidFill>
                <a:latin typeface="Trebuchet MS" panose="020B0603020202020204" pitchFamily="34" charset="0"/>
              </a:rPr>
              <a:t>– Nearly half of all drivers (45%) want service to be integrated seamlessly into their daily life: they don’t want to have to go in person to a workshop or dealer service location. Aftersales service providers need to create a digital “invisible” service that is a seamless, personalized and engaging experience across all touchpoints that today’s customers expect. This leverages the connected car for remote diagnostics and predictive maintenance.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6D6D6D"/>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6D6D6D"/>
                </a:solidFill>
                <a:latin typeface="Trebuchet MS" panose="020B0603020202020204" pitchFamily="34" charset="0"/>
              </a:rPr>
              <a:t>Mobility as a Service </a:t>
            </a:r>
            <a:r>
              <a:rPr lang="en-GB" sz="1200" dirty="0">
                <a:solidFill>
                  <a:srgbClr val="6D6D6D"/>
                </a:solidFill>
                <a:latin typeface="Trebuchet MS" panose="020B0603020202020204" pitchFamily="34" charset="0"/>
              </a:rPr>
              <a:t>- ACE vehicles open up new business models for vehicle usage, these including car-sharing, ride-hailing and car subscription. Revenues from mobility services are projected to reach almost €1.2 trillion —with profits reaching as much as €220 billion, by 2030. Mobility services leverage the connected car and personal mobiles to create a convenient and flexible way to use rather than own an vehicle. </a:t>
            </a:r>
            <a:endParaRPr lang="en-GB" b="0" dirty="0">
              <a:latin typeface="Trebuchet MS" panose="020B0603020202020204" pitchFamily="34" charset="0"/>
            </a:endParaRPr>
          </a:p>
          <a:p>
            <a:endParaRPr lang="en-GB" b="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Trebuchet MS" panose="020B0603020202020204" pitchFamily="34" charset="0"/>
              </a:rPr>
              <a:t>This shows the general journey that the industry is on.  These changes will not happen overnight but is an individual journey for every organisation.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Trebuchet MS" panose="020B0603020202020204" pitchFamily="34" charset="0"/>
              </a:rPr>
              <a:t>These changes will impact into the wider transportation, smart cities, energy grid, financial services and raw material ecosystems.</a:t>
            </a:r>
          </a:p>
          <a:p>
            <a:endParaRPr lang="en-GB" b="0" dirty="0"/>
          </a:p>
        </p:txBody>
      </p:sp>
      <p:sp>
        <p:nvSpPr>
          <p:cNvPr id="4" name="Slide Number Placeholder 3"/>
          <p:cNvSpPr>
            <a:spLocks noGrp="1"/>
          </p:cNvSpPr>
          <p:nvPr>
            <p:ph type="sldNum" sz="quarter" idx="5"/>
          </p:nvPr>
        </p:nvSpPr>
        <p:spPr/>
        <p:txBody>
          <a:bodyPr/>
          <a:lstStyle/>
          <a:p>
            <a:fld id="{544500A2-1A37-41CA-951B-2751FAF85F10}" type="slidenum">
              <a:rPr lang="en-GB" smtClean="0"/>
              <a:t>5</a:t>
            </a:fld>
            <a:endParaRPr lang="en-GB"/>
          </a:p>
        </p:txBody>
      </p:sp>
    </p:spTree>
    <p:extLst>
      <p:ext uri="{BB962C8B-B14F-4D97-AF65-F5344CB8AC3E}">
        <p14:creationId xmlns:p14="http://schemas.microsoft.com/office/powerpoint/2010/main" val="3999552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Trebuchet MS" panose="020B0603020202020204" pitchFamily="34" charset="0"/>
                <a:ea typeface="+mn-ea"/>
                <a:cs typeface="+mn-cs"/>
              </a:rPr>
              <a:t>These are the latest update in the transformation of the industry we have tracked in the last quarter. How do they impact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4500A2-1A37-41CA-951B-2751FAF85F1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2211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269875"/>
            <a:ext cx="5073650" cy="2854325"/>
          </a:xfrm>
        </p:spPr>
      </p:sp>
      <p:sp>
        <p:nvSpPr>
          <p:cNvPr id="3" name="Notes Placeholder 2"/>
          <p:cNvSpPr>
            <a:spLocks noGrp="1"/>
          </p:cNvSpPr>
          <p:nvPr>
            <p:ph type="body" idx="1"/>
          </p:nvPr>
        </p:nvSpPr>
        <p:spPr>
          <a:xfrm>
            <a:off x="279892" y="3182944"/>
            <a:ext cx="6195336" cy="6475405"/>
          </a:xfrm>
        </p:spPr>
        <p:txBody>
          <a:bodyPr/>
          <a:lstStyle/>
          <a:p>
            <a:r>
              <a:rPr lang="en-GB" sz="1300" dirty="0">
                <a:latin typeface="Trebuchet MS" panose="020B0603020202020204" pitchFamily="34" charset="0"/>
              </a:rPr>
              <a:t>So, we think our customers need to address demand, sustainability, resilience, innovation and profitability in order to grow and thrive.  </a:t>
            </a:r>
          </a:p>
          <a:p>
            <a:endParaRPr lang="en-GB" sz="1300" dirty="0"/>
          </a:p>
          <a:p>
            <a:r>
              <a:rPr lang="en-GB" sz="1300" dirty="0"/>
              <a:t>At Softcat we help our Automotive customers on that digital journey with a number of IT Solutions . We’ll just introduce them for now and we can go into detail on those which apply to your business.</a:t>
            </a:r>
          </a:p>
          <a:p>
            <a:endParaRPr lang="en-GB" sz="13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1" dirty="0"/>
              <a:t>AGILE CLOUD INFRASTRUCTURE: </a:t>
            </a:r>
            <a:r>
              <a:rPr lang="en-GB" sz="1300" b="0" dirty="0"/>
              <a:t>The transformation of the auto industry towards ACE vehicles, the adoption of Industry 4.0, and the advent of digital-first dealership and shared mobility services will drive the generation of a huge amount of data and the need to process it. </a:t>
            </a:r>
            <a:r>
              <a:rPr lang="en-GB" sz="1300" b="1" dirty="0"/>
              <a:t> </a:t>
            </a:r>
            <a:r>
              <a:rPr lang="en-GB" sz="1300" dirty="0"/>
              <a:t>Clouds will form the storage point for Automotive data, allowing for better sharing of information with ecosystem players. Multi-cloud architectures are seen as key to delivering agility, cost and performance while addressing security and compliance challenges. Softcat builds cloud-ready infrastructure to deliver agile services and helps customers manage their cloud assets efficiently to innovate and meet demands</a:t>
            </a:r>
          </a:p>
          <a:p>
            <a:pPr marL="0" indent="0">
              <a:buFont typeface="Arial" panose="020B0604020202020204" pitchFamily="34" charset="0"/>
              <a:buNone/>
            </a:pPr>
            <a:endParaRPr lang="en-GB" sz="1300"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1" dirty="0"/>
              <a:t>VIRTUAL WORKING:</a:t>
            </a:r>
            <a:r>
              <a:rPr lang="en-GB" sz="1300" dirty="0"/>
              <a:t>  Softcat delivers a range of innovative digital workplace solutions that enhance productivity, improve customer experience and reduce costs. These are crucial with the need to standardise remote working as Automotive companies adopt a permanent hybrid way of working and evolve on-site mobility.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300" dirty="0"/>
          </a:p>
          <a:p>
            <a:pPr marL="171450" indent="-171450">
              <a:buFont typeface="Arial" panose="020B0604020202020204" pitchFamily="34" charset="0"/>
              <a:buChar char="•"/>
            </a:pPr>
            <a:r>
              <a:rPr lang="en-GB" sz="1300" b="1" dirty="0"/>
              <a:t>SECURITY:</a:t>
            </a:r>
            <a:r>
              <a:rPr lang="en-GB" sz="1300" dirty="0"/>
              <a:t> The transformation of the auto industry towards ACE vehicles, the adoption of Industry 4.0, and the advent of digital-first dealership and shared mobility services will create a huge number of new attack surfaces. Auto companies will need to increase focus on security right across the lifecycle as the industry becomes more connected. Embedding security into scalable, resilient infrastructure is key. Softcat helps our customers to ensure they are implementing the most appropriate technologies in the most optimal ways to secure the firm and reassure customers.</a:t>
            </a:r>
          </a:p>
          <a:p>
            <a:endParaRPr lang="en-GB" sz="1300" dirty="0"/>
          </a:p>
          <a:p>
            <a:pPr marL="171450" indent="-171450">
              <a:buFont typeface="Arial" panose="020B0604020202020204" pitchFamily="34" charset="0"/>
              <a:buChar char="•"/>
            </a:pPr>
            <a:r>
              <a:rPr lang="en-GB" sz="1300" b="1" dirty="0"/>
              <a:t>COST CONTROL:  </a:t>
            </a:r>
            <a:r>
              <a:rPr lang="en-GB" sz="1300" dirty="0"/>
              <a:t>And, to remain competitive and agile, controlling and optimising your IT estate ensures you can flex and change with the assurance that it is done so optimally.  Softcat focuses on IT Intelligence which simplifies and de-risks IT operations to cut costs and deliver efficiencies. </a:t>
            </a:r>
          </a:p>
          <a:p>
            <a:endParaRPr lang="en-GB" sz="1300" b="0" dirty="0"/>
          </a:p>
        </p:txBody>
      </p:sp>
      <p:sp>
        <p:nvSpPr>
          <p:cNvPr id="4" name="Slide Number Placeholder 3"/>
          <p:cNvSpPr>
            <a:spLocks noGrp="1"/>
          </p:cNvSpPr>
          <p:nvPr>
            <p:ph type="sldNum" sz="quarter" idx="5"/>
          </p:nvPr>
        </p:nvSpPr>
        <p:spPr/>
        <p:txBody>
          <a:bodyPr/>
          <a:lstStyle/>
          <a:p>
            <a:fld id="{544500A2-1A37-41CA-951B-2751FAF85F10}" type="slidenum">
              <a:rPr lang="en-GB" smtClean="0"/>
              <a:t>7</a:t>
            </a:fld>
            <a:endParaRPr lang="en-GB"/>
          </a:p>
        </p:txBody>
      </p:sp>
    </p:spTree>
    <p:extLst>
      <p:ext uri="{BB962C8B-B14F-4D97-AF65-F5344CB8AC3E}">
        <p14:creationId xmlns:p14="http://schemas.microsoft.com/office/powerpoint/2010/main" val="1334436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
                <a:schemeClr val="bg1"/>
              </a:buClr>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These are the latest updates  in technology we have tracked in the last quarter. How do they impact you?</a:t>
            </a:r>
          </a:p>
          <a:p>
            <a:pPr marL="0" indent="0">
              <a:spcAft>
                <a:spcPts val="600"/>
              </a:spcAft>
              <a:buClr>
                <a:schemeClr val="bg1"/>
              </a:buClr>
              <a:buFont typeface="Arial" panose="020B0604020202020204" pitchFamily="34" charset="0"/>
              <a:buNone/>
              <a:defRPr/>
            </a:pPr>
            <a:endParaRPr lang="en-GB" sz="1200" b="1" dirty="0">
              <a:solidFill>
                <a:schemeClr val="bg1"/>
              </a:solidFill>
              <a:cs typeface="Arial" panose="020B0604020202020204"/>
            </a:endParaRPr>
          </a:p>
        </p:txBody>
      </p:sp>
      <p:sp>
        <p:nvSpPr>
          <p:cNvPr id="4" name="Slide Number Placeholder 3"/>
          <p:cNvSpPr>
            <a:spLocks noGrp="1"/>
          </p:cNvSpPr>
          <p:nvPr>
            <p:ph type="sldNum" sz="quarter" idx="5"/>
          </p:nvPr>
        </p:nvSpPr>
        <p:spPr/>
        <p:txBody>
          <a:bodyPr/>
          <a:lstStyle/>
          <a:p>
            <a:fld id="{544500A2-1A37-41CA-951B-2751FAF85F10}" type="slidenum">
              <a:rPr lang="en-GB" smtClean="0"/>
              <a:t>8</a:t>
            </a:fld>
            <a:endParaRPr lang="en-GB"/>
          </a:p>
        </p:txBody>
      </p:sp>
    </p:spTree>
    <p:extLst>
      <p:ext uri="{BB962C8B-B14F-4D97-AF65-F5344CB8AC3E}">
        <p14:creationId xmlns:p14="http://schemas.microsoft.com/office/powerpoint/2010/main" val="3908324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latin typeface="Trebuchet MS" panose="020B0603020202020204" pitchFamily="34" charset="0"/>
              </a:rPr>
              <a:t>In summary…Automotive organisations have a need to innovate: innovate to create the next generation of autonomous, connected &amp; electric vehicles; improve manufacturing, supply chain &amp; operations; and deliver new digital sales, services &amp; mobility offerings. </a:t>
            </a:r>
          </a:p>
          <a:p>
            <a:endParaRPr lang="en-GB" sz="1200" b="0" i="0" dirty="0">
              <a:latin typeface="Trebuchet MS" panose="020B0603020202020204" pitchFamily="34" charset="0"/>
            </a:endParaRPr>
          </a:p>
          <a:p>
            <a:r>
              <a:rPr lang="en-GB" sz="1200" b="0" i="0" dirty="0">
                <a:latin typeface="Trebuchet MS" panose="020B0603020202020204" pitchFamily="34" charset="0"/>
              </a:rPr>
              <a:t>COVID-19 has accelerated expectations, economic challenges and operational resilience. </a:t>
            </a:r>
          </a:p>
          <a:p>
            <a:endParaRPr lang="en-GB" sz="1200" b="0" i="0" dirty="0">
              <a:latin typeface="Trebuchet MS" panose="020B0603020202020204" pitchFamily="34" charset="0"/>
            </a:endParaRPr>
          </a:p>
          <a:p>
            <a:r>
              <a:rPr lang="en-GB" sz="1200" b="0" i="0" dirty="0">
                <a:latin typeface="Trebuchet MS" panose="020B0603020202020204" pitchFamily="34" charset="0"/>
              </a:rPr>
              <a:t>Digital is an enabler to this – so the foundations of their IT need to be addressed so that they can act with agility and flexibility; security is included ‘by-design’ rather than as an afterthought, and so that they can maximise their investments.</a:t>
            </a:r>
          </a:p>
          <a:p>
            <a:endParaRPr lang="en-GB" b="0" dirty="0"/>
          </a:p>
        </p:txBody>
      </p:sp>
      <p:sp>
        <p:nvSpPr>
          <p:cNvPr id="4" name="Slide Number Placeholder 3"/>
          <p:cNvSpPr>
            <a:spLocks noGrp="1"/>
          </p:cNvSpPr>
          <p:nvPr>
            <p:ph type="sldNum" sz="quarter" idx="5"/>
          </p:nvPr>
        </p:nvSpPr>
        <p:spPr/>
        <p:txBody>
          <a:bodyPr/>
          <a:lstStyle/>
          <a:p>
            <a:fld id="{544500A2-1A37-41CA-951B-2751FAF85F10}" type="slidenum">
              <a:rPr lang="en-GB" smtClean="0"/>
              <a:t>9</a:t>
            </a:fld>
            <a:endParaRPr lang="en-GB"/>
          </a:p>
        </p:txBody>
      </p:sp>
    </p:spTree>
    <p:extLst>
      <p:ext uri="{BB962C8B-B14F-4D97-AF65-F5344CB8AC3E}">
        <p14:creationId xmlns:p14="http://schemas.microsoft.com/office/powerpoint/2010/main" val="3093492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6EC3FA-816F-465F-9FFE-6504FA33AB39}"/>
              </a:ext>
            </a:extLst>
          </p:cNvPr>
          <p:cNvPicPr>
            <a:picLocks noChangeAspect="1"/>
          </p:cNvPicPr>
          <p:nvPr userDrawn="1"/>
        </p:nvPicPr>
        <p:blipFill>
          <a:blip r:embed="rId2"/>
          <a:stretch>
            <a:fillRect/>
          </a:stretch>
        </p:blipFill>
        <p:spPr>
          <a:xfrm>
            <a:off x="-799878" y="-2058972"/>
            <a:ext cx="13375457" cy="8916971"/>
          </a:xfrm>
          <a:prstGeom prst="rect">
            <a:avLst/>
          </a:prstGeom>
        </p:spPr>
      </p:pic>
      <p:sp>
        <p:nvSpPr>
          <p:cNvPr id="6" name="Rectangle 5">
            <a:extLst>
              <a:ext uri="{FF2B5EF4-FFF2-40B4-BE49-F238E27FC236}">
                <a16:creationId xmlns:a16="http://schemas.microsoft.com/office/drawing/2014/main" id="{8C147E75-5FC7-46ED-81D5-4808C0D70DDD}"/>
              </a:ext>
            </a:extLst>
          </p:cNvPr>
          <p:cNvSpPr/>
          <p:nvPr userDrawn="1"/>
        </p:nvSpPr>
        <p:spPr>
          <a:xfrm>
            <a:off x="0" y="4352283"/>
            <a:ext cx="12192000" cy="1872000"/>
          </a:xfrm>
          <a:prstGeom prst="rect">
            <a:avLst/>
          </a:prstGeom>
          <a:solidFill>
            <a:srgbClr val="011A45">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2631B30-9FD7-45DC-95F2-736FC97CC332}"/>
              </a:ext>
            </a:extLst>
          </p:cNvPr>
          <p:cNvPicPr>
            <a:picLocks noChangeAspect="1"/>
          </p:cNvPicPr>
          <p:nvPr userDrawn="1"/>
        </p:nvPicPr>
        <p:blipFill>
          <a:blip r:embed="rId3"/>
          <a:stretch>
            <a:fillRect/>
          </a:stretch>
        </p:blipFill>
        <p:spPr>
          <a:xfrm>
            <a:off x="0" y="6226581"/>
            <a:ext cx="12192000" cy="317500"/>
          </a:xfrm>
          <a:prstGeom prst="rect">
            <a:avLst/>
          </a:prstGeom>
        </p:spPr>
      </p:pic>
      <p:pic>
        <p:nvPicPr>
          <p:cNvPr id="8" name="Picture 7">
            <a:extLst>
              <a:ext uri="{FF2B5EF4-FFF2-40B4-BE49-F238E27FC236}">
                <a16:creationId xmlns:a16="http://schemas.microsoft.com/office/drawing/2014/main" id="{FD19E6EB-5DA5-4596-A693-11BE743CAB07}"/>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10192419" y="253999"/>
            <a:ext cx="1674156" cy="638755"/>
          </a:xfrm>
          <a:prstGeom prst="rect">
            <a:avLst/>
          </a:prstGeom>
        </p:spPr>
      </p:pic>
    </p:spTree>
    <p:extLst>
      <p:ext uri="{BB962C8B-B14F-4D97-AF65-F5344CB8AC3E}">
        <p14:creationId xmlns:p14="http://schemas.microsoft.com/office/powerpoint/2010/main" val="2640248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92491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71F6EA-BDEF-4857-8444-31EEC4F17ABD}"/>
              </a:ext>
            </a:extLst>
          </p:cNvPr>
          <p:cNvGrpSpPr/>
          <p:nvPr userDrawn="1"/>
        </p:nvGrpSpPr>
        <p:grpSpPr>
          <a:xfrm>
            <a:off x="383119" y="3440749"/>
            <a:ext cx="11421421" cy="573407"/>
            <a:chOff x="287338" y="2409110"/>
            <a:chExt cx="8566066" cy="430055"/>
          </a:xfrm>
        </p:grpSpPr>
        <p:sp>
          <p:nvSpPr>
            <p:cNvPr id="9" name="Freeform 6">
              <a:extLst>
                <a:ext uri="{FF2B5EF4-FFF2-40B4-BE49-F238E27FC236}">
                  <a16:creationId xmlns:a16="http://schemas.microsoft.com/office/drawing/2014/main" id="{70201F3F-8395-4A63-88BB-912BC3BD0B0F}"/>
                </a:ext>
              </a:extLst>
            </p:cNvPr>
            <p:cNvSpPr>
              <a:spLocks/>
            </p:cNvSpPr>
            <p:nvPr userDrawn="1"/>
          </p:nvSpPr>
          <p:spPr bwMode="auto">
            <a:xfrm>
              <a:off x="287338" y="2409110"/>
              <a:ext cx="4660900" cy="282575"/>
            </a:xfrm>
            <a:custGeom>
              <a:avLst/>
              <a:gdLst>
                <a:gd name="T0" fmla="*/ 1468 w 1468"/>
                <a:gd name="T1" fmla="*/ 0 h 89"/>
                <a:gd name="T2" fmla="*/ 134 w 1468"/>
                <a:gd name="T3" fmla="*/ 0 h 89"/>
                <a:gd name="T4" fmla="*/ 56 w 1468"/>
                <a:gd name="T5" fmla="*/ 0 h 89"/>
                <a:gd name="T6" fmla="*/ 0 w 1468"/>
                <a:gd name="T7" fmla="*/ 56 h 89"/>
                <a:gd name="T8" fmla="*/ 0 w 1468"/>
                <a:gd name="T9" fmla="*/ 89 h 89"/>
              </a:gdLst>
              <a:ahLst/>
              <a:cxnLst>
                <a:cxn ang="0">
                  <a:pos x="T0" y="T1"/>
                </a:cxn>
                <a:cxn ang="0">
                  <a:pos x="T2" y="T3"/>
                </a:cxn>
                <a:cxn ang="0">
                  <a:pos x="T4" y="T5"/>
                </a:cxn>
                <a:cxn ang="0">
                  <a:pos x="T6" y="T7"/>
                </a:cxn>
                <a:cxn ang="0">
                  <a:pos x="T8" y="T9"/>
                </a:cxn>
              </a:cxnLst>
              <a:rect l="0" t="0" r="r" b="b"/>
              <a:pathLst>
                <a:path w="1468" h="89">
                  <a:moveTo>
                    <a:pt x="1468" y="0"/>
                  </a:moveTo>
                  <a:cubicBezTo>
                    <a:pt x="134" y="0"/>
                    <a:pt x="134" y="0"/>
                    <a:pt x="134" y="0"/>
                  </a:cubicBezTo>
                  <a:cubicBezTo>
                    <a:pt x="56" y="0"/>
                    <a:pt x="56" y="0"/>
                    <a:pt x="56" y="0"/>
                  </a:cubicBezTo>
                  <a:cubicBezTo>
                    <a:pt x="25" y="0"/>
                    <a:pt x="0" y="25"/>
                    <a:pt x="0" y="56"/>
                  </a:cubicBezTo>
                  <a:cubicBezTo>
                    <a:pt x="0" y="89"/>
                    <a:pt x="0" y="89"/>
                    <a:pt x="0" y="89"/>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 name="Freeform 7">
              <a:extLst>
                <a:ext uri="{FF2B5EF4-FFF2-40B4-BE49-F238E27FC236}">
                  <a16:creationId xmlns:a16="http://schemas.microsoft.com/office/drawing/2014/main" id="{6A7010A9-CBFF-4F17-8C6C-D2D5E87F3820}"/>
                </a:ext>
              </a:extLst>
            </p:cNvPr>
            <p:cNvSpPr>
              <a:spLocks/>
            </p:cNvSpPr>
            <p:nvPr userDrawn="1"/>
          </p:nvSpPr>
          <p:spPr bwMode="auto">
            <a:xfrm>
              <a:off x="331788" y="2490430"/>
              <a:ext cx="4616450" cy="238125"/>
            </a:xfrm>
            <a:custGeom>
              <a:avLst/>
              <a:gdLst>
                <a:gd name="T0" fmla="*/ 1454 w 1454"/>
                <a:gd name="T1" fmla="*/ 0 h 75"/>
                <a:gd name="T2" fmla="*/ 120 w 1454"/>
                <a:gd name="T3" fmla="*/ 0 h 75"/>
                <a:gd name="T4" fmla="*/ 45 w 1454"/>
                <a:gd name="T5" fmla="*/ 0 h 75"/>
                <a:gd name="T6" fmla="*/ 0 w 1454"/>
                <a:gd name="T7" fmla="*/ 45 h 75"/>
                <a:gd name="T8" fmla="*/ 0 w 1454"/>
                <a:gd name="T9" fmla="*/ 75 h 75"/>
              </a:gdLst>
              <a:ahLst/>
              <a:cxnLst>
                <a:cxn ang="0">
                  <a:pos x="T0" y="T1"/>
                </a:cxn>
                <a:cxn ang="0">
                  <a:pos x="T2" y="T3"/>
                </a:cxn>
                <a:cxn ang="0">
                  <a:pos x="T4" y="T5"/>
                </a:cxn>
                <a:cxn ang="0">
                  <a:pos x="T6" y="T7"/>
                </a:cxn>
                <a:cxn ang="0">
                  <a:pos x="T8" y="T9"/>
                </a:cxn>
              </a:cxnLst>
              <a:rect l="0" t="0" r="r" b="b"/>
              <a:pathLst>
                <a:path w="1454" h="75">
                  <a:moveTo>
                    <a:pt x="1454" y="0"/>
                  </a:moveTo>
                  <a:cubicBezTo>
                    <a:pt x="120" y="0"/>
                    <a:pt x="120" y="0"/>
                    <a:pt x="120" y="0"/>
                  </a:cubicBezTo>
                  <a:cubicBezTo>
                    <a:pt x="45" y="0"/>
                    <a:pt x="45" y="0"/>
                    <a:pt x="45" y="0"/>
                  </a:cubicBezTo>
                  <a:cubicBezTo>
                    <a:pt x="20" y="0"/>
                    <a:pt x="0" y="20"/>
                    <a:pt x="0" y="45"/>
                  </a:cubicBezTo>
                  <a:cubicBezTo>
                    <a:pt x="0" y="75"/>
                    <a:pt x="0" y="75"/>
                    <a:pt x="0" y="75"/>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 name="Freeform 8">
              <a:extLst>
                <a:ext uri="{FF2B5EF4-FFF2-40B4-BE49-F238E27FC236}">
                  <a16:creationId xmlns:a16="http://schemas.microsoft.com/office/drawing/2014/main" id="{739DA569-190D-4F55-9E51-16DE5C0FEE3E}"/>
                </a:ext>
              </a:extLst>
            </p:cNvPr>
            <p:cNvSpPr>
              <a:spLocks/>
            </p:cNvSpPr>
            <p:nvPr userDrawn="1"/>
          </p:nvSpPr>
          <p:spPr bwMode="auto">
            <a:xfrm>
              <a:off x="376238" y="2571750"/>
              <a:ext cx="4572000" cy="193675"/>
            </a:xfrm>
            <a:custGeom>
              <a:avLst/>
              <a:gdLst>
                <a:gd name="T0" fmla="*/ 1440 w 1440"/>
                <a:gd name="T1" fmla="*/ 0 h 61"/>
                <a:gd name="T2" fmla="*/ 106 w 1440"/>
                <a:gd name="T3" fmla="*/ 0 h 61"/>
                <a:gd name="T4" fmla="*/ 34 w 1440"/>
                <a:gd name="T5" fmla="*/ 0 h 61"/>
                <a:gd name="T6" fmla="*/ 0 w 1440"/>
                <a:gd name="T7" fmla="*/ 34 h 61"/>
                <a:gd name="T8" fmla="*/ 0 w 1440"/>
                <a:gd name="T9" fmla="*/ 61 h 61"/>
              </a:gdLst>
              <a:ahLst/>
              <a:cxnLst>
                <a:cxn ang="0">
                  <a:pos x="T0" y="T1"/>
                </a:cxn>
                <a:cxn ang="0">
                  <a:pos x="T2" y="T3"/>
                </a:cxn>
                <a:cxn ang="0">
                  <a:pos x="T4" y="T5"/>
                </a:cxn>
                <a:cxn ang="0">
                  <a:pos x="T6" y="T7"/>
                </a:cxn>
                <a:cxn ang="0">
                  <a:pos x="T8" y="T9"/>
                </a:cxn>
              </a:cxnLst>
              <a:rect l="0" t="0" r="r" b="b"/>
              <a:pathLst>
                <a:path w="1440" h="61">
                  <a:moveTo>
                    <a:pt x="1440" y="0"/>
                  </a:moveTo>
                  <a:cubicBezTo>
                    <a:pt x="106" y="0"/>
                    <a:pt x="106" y="0"/>
                    <a:pt x="106" y="0"/>
                  </a:cubicBezTo>
                  <a:cubicBezTo>
                    <a:pt x="34" y="0"/>
                    <a:pt x="34" y="0"/>
                    <a:pt x="34" y="0"/>
                  </a:cubicBezTo>
                  <a:cubicBezTo>
                    <a:pt x="15" y="0"/>
                    <a:pt x="0" y="15"/>
                    <a:pt x="0" y="34"/>
                  </a:cubicBezTo>
                  <a:cubicBezTo>
                    <a:pt x="0" y="61"/>
                    <a:pt x="0" y="61"/>
                    <a:pt x="0" y="61"/>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2" name="Freeform 9">
              <a:extLst>
                <a:ext uri="{FF2B5EF4-FFF2-40B4-BE49-F238E27FC236}">
                  <a16:creationId xmlns:a16="http://schemas.microsoft.com/office/drawing/2014/main" id="{E7222E52-FC67-43DD-88C1-1F3BCE6C4568}"/>
                </a:ext>
              </a:extLst>
            </p:cNvPr>
            <p:cNvSpPr>
              <a:spLocks/>
            </p:cNvSpPr>
            <p:nvPr userDrawn="1"/>
          </p:nvSpPr>
          <p:spPr bwMode="auto">
            <a:xfrm>
              <a:off x="420688" y="2653070"/>
              <a:ext cx="4527550" cy="149225"/>
            </a:xfrm>
            <a:custGeom>
              <a:avLst/>
              <a:gdLst>
                <a:gd name="T0" fmla="*/ 1426 w 1426"/>
                <a:gd name="T1" fmla="*/ 0 h 47"/>
                <a:gd name="T2" fmla="*/ 92 w 1426"/>
                <a:gd name="T3" fmla="*/ 0 h 47"/>
                <a:gd name="T4" fmla="*/ 23 w 1426"/>
                <a:gd name="T5" fmla="*/ 0 h 47"/>
                <a:gd name="T6" fmla="*/ 0 w 1426"/>
                <a:gd name="T7" fmla="*/ 23 h 47"/>
                <a:gd name="T8" fmla="*/ 0 w 1426"/>
                <a:gd name="T9" fmla="*/ 47 h 47"/>
              </a:gdLst>
              <a:ahLst/>
              <a:cxnLst>
                <a:cxn ang="0">
                  <a:pos x="T0" y="T1"/>
                </a:cxn>
                <a:cxn ang="0">
                  <a:pos x="T2" y="T3"/>
                </a:cxn>
                <a:cxn ang="0">
                  <a:pos x="T4" y="T5"/>
                </a:cxn>
                <a:cxn ang="0">
                  <a:pos x="T6" y="T7"/>
                </a:cxn>
                <a:cxn ang="0">
                  <a:pos x="T8" y="T9"/>
                </a:cxn>
              </a:cxnLst>
              <a:rect l="0" t="0" r="r" b="b"/>
              <a:pathLst>
                <a:path w="1426" h="47">
                  <a:moveTo>
                    <a:pt x="1426" y="0"/>
                  </a:moveTo>
                  <a:cubicBezTo>
                    <a:pt x="92" y="0"/>
                    <a:pt x="92" y="0"/>
                    <a:pt x="92" y="0"/>
                  </a:cubicBezTo>
                  <a:cubicBezTo>
                    <a:pt x="23" y="0"/>
                    <a:pt x="23" y="0"/>
                    <a:pt x="23" y="0"/>
                  </a:cubicBezTo>
                  <a:cubicBezTo>
                    <a:pt x="10" y="0"/>
                    <a:pt x="0" y="10"/>
                    <a:pt x="0" y="23"/>
                  </a:cubicBezTo>
                  <a:cubicBezTo>
                    <a:pt x="0" y="47"/>
                    <a:pt x="0" y="47"/>
                    <a:pt x="0" y="47"/>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3" name="Freeform 10">
              <a:extLst>
                <a:ext uri="{FF2B5EF4-FFF2-40B4-BE49-F238E27FC236}">
                  <a16:creationId xmlns:a16="http://schemas.microsoft.com/office/drawing/2014/main" id="{AC671D3B-674B-4DD9-9EB5-B04E68CFE885}"/>
                </a:ext>
              </a:extLst>
            </p:cNvPr>
            <p:cNvSpPr>
              <a:spLocks/>
            </p:cNvSpPr>
            <p:nvPr userDrawn="1"/>
          </p:nvSpPr>
          <p:spPr bwMode="auto">
            <a:xfrm>
              <a:off x="465138" y="2734390"/>
              <a:ext cx="4483100" cy="104775"/>
            </a:xfrm>
            <a:custGeom>
              <a:avLst/>
              <a:gdLst>
                <a:gd name="T0" fmla="*/ 1412 w 1412"/>
                <a:gd name="T1" fmla="*/ 0 h 33"/>
                <a:gd name="T2" fmla="*/ 78 w 1412"/>
                <a:gd name="T3" fmla="*/ 0 h 33"/>
                <a:gd name="T4" fmla="*/ 12 w 1412"/>
                <a:gd name="T5" fmla="*/ 0 h 33"/>
                <a:gd name="T6" fmla="*/ 0 w 1412"/>
                <a:gd name="T7" fmla="*/ 12 h 33"/>
                <a:gd name="T8" fmla="*/ 0 w 1412"/>
                <a:gd name="T9" fmla="*/ 33 h 33"/>
              </a:gdLst>
              <a:ahLst/>
              <a:cxnLst>
                <a:cxn ang="0">
                  <a:pos x="T0" y="T1"/>
                </a:cxn>
                <a:cxn ang="0">
                  <a:pos x="T2" y="T3"/>
                </a:cxn>
                <a:cxn ang="0">
                  <a:pos x="T4" y="T5"/>
                </a:cxn>
                <a:cxn ang="0">
                  <a:pos x="T6" y="T7"/>
                </a:cxn>
                <a:cxn ang="0">
                  <a:pos x="T8" y="T9"/>
                </a:cxn>
              </a:cxnLst>
              <a:rect l="0" t="0" r="r" b="b"/>
              <a:pathLst>
                <a:path w="1412" h="33">
                  <a:moveTo>
                    <a:pt x="1412" y="0"/>
                  </a:moveTo>
                  <a:cubicBezTo>
                    <a:pt x="78" y="0"/>
                    <a:pt x="78" y="0"/>
                    <a:pt x="78" y="0"/>
                  </a:cubicBezTo>
                  <a:cubicBezTo>
                    <a:pt x="12" y="0"/>
                    <a:pt x="12" y="0"/>
                    <a:pt x="12" y="0"/>
                  </a:cubicBezTo>
                  <a:cubicBezTo>
                    <a:pt x="5" y="0"/>
                    <a:pt x="0" y="5"/>
                    <a:pt x="0" y="12"/>
                  </a:cubicBezTo>
                  <a:cubicBezTo>
                    <a:pt x="0" y="33"/>
                    <a:pt x="0" y="33"/>
                    <a:pt x="0" y="33"/>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5" name="Freeform 6">
              <a:extLst>
                <a:ext uri="{FF2B5EF4-FFF2-40B4-BE49-F238E27FC236}">
                  <a16:creationId xmlns:a16="http://schemas.microsoft.com/office/drawing/2014/main" id="{CDA3644C-0B51-4078-A42C-A02C37D74F8D}"/>
                </a:ext>
              </a:extLst>
            </p:cNvPr>
            <p:cNvSpPr>
              <a:spLocks/>
            </p:cNvSpPr>
            <p:nvPr userDrawn="1"/>
          </p:nvSpPr>
          <p:spPr bwMode="auto">
            <a:xfrm flipH="1">
              <a:off x="4192504" y="2409110"/>
              <a:ext cx="4660900" cy="282575"/>
            </a:xfrm>
            <a:custGeom>
              <a:avLst/>
              <a:gdLst>
                <a:gd name="T0" fmla="*/ 1468 w 1468"/>
                <a:gd name="T1" fmla="*/ 0 h 89"/>
                <a:gd name="T2" fmla="*/ 134 w 1468"/>
                <a:gd name="T3" fmla="*/ 0 h 89"/>
                <a:gd name="T4" fmla="*/ 56 w 1468"/>
                <a:gd name="T5" fmla="*/ 0 h 89"/>
                <a:gd name="T6" fmla="*/ 0 w 1468"/>
                <a:gd name="T7" fmla="*/ 56 h 89"/>
                <a:gd name="T8" fmla="*/ 0 w 1468"/>
                <a:gd name="T9" fmla="*/ 89 h 89"/>
              </a:gdLst>
              <a:ahLst/>
              <a:cxnLst>
                <a:cxn ang="0">
                  <a:pos x="T0" y="T1"/>
                </a:cxn>
                <a:cxn ang="0">
                  <a:pos x="T2" y="T3"/>
                </a:cxn>
                <a:cxn ang="0">
                  <a:pos x="T4" y="T5"/>
                </a:cxn>
                <a:cxn ang="0">
                  <a:pos x="T6" y="T7"/>
                </a:cxn>
                <a:cxn ang="0">
                  <a:pos x="T8" y="T9"/>
                </a:cxn>
              </a:cxnLst>
              <a:rect l="0" t="0" r="r" b="b"/>
              <a:pathLst>
                <a:path w="1468" h="89">
                  <a:moveTo>
                    <a:pt x="1468" y="0"/>
                  </a:moveTo>
                  <a:cubicBezTo>
                    <a:pt x="134" y="0"/>
                    <a:pt x="134" y="0"/>
                    <a:pt x="134" y="0"/>
                  </a:cubicBezTo>
                  <a:cubicBezTo>
                    <a:pt x="56" y="0"/>
                    <a:pt x="56" y="0"/>
                    <a:pt x="56" y="0"/>
                  </a:cubicBezTo>
                  <a:cubicBezTo>
                    <a:pt x="25" y="0"/>
                    <a:pt x="0" y="25"/>
                    <a:pt x="0" y="56"/>
                  </a:cubicBezTo>
                  <a:cubicBezTo>
                    <a:pt x="0" y="89"/>
                    <a:pt x="0" y="89"/>
                    <a:pt x="0" y="89"/>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6" name="Freeform 7">
              <a:extLst>
                <a:ext uri="{FF2B5EF4-FFF2-40B4-BE49-F238E27FC236}">
                  <a16:creationId xmlns:a16="http://schemas.microsoft.com/office/drawing/2014/main" id="{B7EA65D8-DF98-4E7E-9EA8-67C885AB7283}"/>
                </a:ext>
              </a:extLst>
            </p:cNvPr>
            <p:cNvSpPr>
              <a:spLocks/>
            </p:cNvSpPr>
            <p:nvPr userDrawn="1"/>
          </p:nvSpPr>
          <p:spPr bwMode="auto">
            <a:xfrm flipH="1">
              <a:off x="4192504" y="2490430"/>
              <a:ext cx="4616450" cy="238125"/>
            </a:xfrm>
            <a:custGeom>
              <a:avLst/>
              <a:gdLst>
                <a:gd name="T0" fmla="*/ 1454 w 1454"/>
                <a:gd name="T1" fmla="*/ 0 h 75"/>
                <a:gd name="T2" fmla="*/ 120 w 1454"/>
                <a:gd name="T3" fmla="*/ 0 h 75"/>
                <a:gd name="T4" fmla="*/ 45 w 1454"/>
                <a:gd name="T5" fmla="*/ 0 h 75"/>
                <a:gd name="T6" fmla="*/ 0 w 1454"/>
                <a:gd name="T7" fmla="*/ 45 h 75"/>
                <a:gd name="T8" fmla="*/ 0 w 1454"/>
                <a:gd name="T9" fmla="*/ 75 h 75"/>
              </a:gdLst>
              <a:ahLst/>
              <a:cxnLst>
                <a:cxn ang="0">
                  <a:pos x="T0" y="T1"/>
                </a:cxn>
                <a:cxn ang="0">
                  <a:pos x="T2" y="T3"/>
                </a:cxn>
                <a:cxn ang="0">
                  <a:pos x="T4" y="T5"/>
                </a:cxn>
                <a:cxn ang="0">
                  <a:pos x="T6" y="T7"/>
                </a:cxn>
                <a:cxn ang="0">
                  <a:pos x="T8" y="T9"/>
                </a:cxn>
              </a:cxnLst>
              <a:rect l="0" t="0" r="r" b="b"/>
              <a:pathLst>
                <a:path w="1454" h="75">
                  <a:moveTo>
                    <a:pt x="1454" y="0"/>
                  </a:moveTo>
                  <a:cubicBezTo>
                    <a:pt x="120" y="0"/>
                    <a:pt x="120" y="0"/>
                    <a:pt x="120" y="0"/>
                  </a:cubicBezTo>
                  <a:cubicBezTo>
                    <a:pt x="45" y="0"/>
                    <a:pt x="45" y="0"/>
                    <a:pt x="45" y="0"/>
                  </a:cubicBezTo>
                  <a:cubicBezTo>
                    <a:pt x="20" y="0"/>
                    <a:pt x="0" y="20"/>
                    <a:pt x="0" y="45"/>
                  </a:cubicBezTo>
                  <a:cubicBezTo>
                    <a:pt x="0" y="75"/>
                    <a:pt x="0" y="75"/>
                    <a:pt x="0" y="75"/>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7" name="Freeform 8">
              <a:extLst>
                <a:ext uri="{FF2B5EF4-FFF2-40B4-BE49-F238E27FC236}">
                  <a16:creationId xmlns:a16="http://schemas.microsoft.com/office/drawing/2014/main" id="{EE21B3F8-FF7B-412D-AFD2-4F860D616E14}"/>
                </a:ext>
              </a:extLst>
            </p:cNvPr>
            <p:cNvSpPr>
              <a:spLocks/>
            </p:cNvSpPr>
            <p:nvPr userDrawn="1"/>
          </p:nvSpPr>
          <p:spPr bwMode="auto">
            <a:xfrm flipH="1">
              <a:off x="4192504" y="2571750"/>
              <a:ext cx="4572000" cy="193675"/>
            </a:xfrm>
            <a:custGeom>
              <a:avLst/>
              <a:gdLst>
                <a:gd name="T0" fmla="*/ 1440 w 1440"/>
                <a:gd name="T1" fmla="*/ 0 h 61"/>
                <a:gd name="T2" fmla="*/ 106 w 1440"/>
                <a:gd name="T3" fmla="*/ 0 h 61"/>
                <a:gd name="T4" fmla="*/ 34 w 1440"/>
                <a:gd name="T5" fmla="*/ 0 h 61"/>
                <a:gd name="T6" fmla="*/ 0 w 1440"/>
                <a:gd name="T7" fmla="*/ 34 h 61"/>
                <a:gd name="T8" fmla="*/ 0 w 1440"/>
                <a:gd name="T9" fmla="*/ 61 h 61"/>
              </a:gdLst>
              <a:ahLst/>
              <a:cxnLst>
                <a:cxn ang="0">
                  <a:pos x="T0" y="T1"/>
                </a:cxn>
                <a:cxn ang="0">
                  <a:pos x="T2" y="T3"/>
                </a:cxn>
                <a:cxn ang="0">
                  <a:pos x="T4" y="T5"/>
                </a:cxn>
                <a:cxn ang="0">
                  <a:pos x="T6" y="T7"/>
                </a:cxn>
                <a:cxn ang="0">
                  <a:pos x="T8" y="T9"/>
                </a:cxn>
              </a:cxnLst>
              <a:rect l="0" t="0" r="r" b="b"/>
              <a:pathLst>
                <a:path w="1440" h="61">
                  <a:moveTo>
                    <a:pt x="1440" y="0"/>
                  </a:moveTo>
                  <a:cubicBezTo>
                    <a:pt x="106" y="0"/>
                    <a:pt x="106" y="0"/>
                    <a:pt x="106" y="0"/>
                  </a:cubicBezTo>
                  <a:cubicBezTo>
                    <a:pt x="34" y="0"/>
                    <a:pt x="34" y="0"/>
                    <a:pt x="34" y="0"/>
                  </a:cubicBezTo>
                  <a:cubicBezTo>
                    <a:pt x="15" y="0"/>
                    <a:pt x="0" y="15"/>
                    <a:pt x="0" y="34"/>
                  </a:cubicBezTo>
                  <a:cubicBezTo>
                    <a:pt x="0" y="61"/>
                    <a:pt x="0" y="61"/>
                    <a:pt x="0" y="61"/>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8" name="Freeform 9">
              <a:extLst>
                <a:ext uri="{FF2B5EF4-FFF2-40B4-BE49-F238E27FC236}">
                  <a16:creationId xmlns:a16="http://schemas.microsoft.com/office/drawing/2014/main" id="{6BF87F3B-41B2-4901-82C3-D77CC87E602A}"/>
                </a:ext>
              </a:extLst>
            </p:cNvPr>
            <p:cNvSpPr>
              <a:spLocks/>
            </p:cNvSpPr>
            <p:nvPr userDrawn="1"/>
          </p:nvSpPr>
          <p:spPr bwMode="auto">
            <a:xfrm flipH="1">
              <a:off x="4192504" y="2653070"/>
              <a:ext cx="4527550" cy="149225"/>
            </a:xfrm>
            <a:custGeom>
              <a:avLst/>
              <a:gdLst>
                <a:gd name="T0" fmla="*/ 1426 w 1426"/>
                <a:gd name="T1" fmla="*/ 0 h 47"/>
                <a:gd name="T2" fmla="*/ 92 w 1426"/>
                <a:gd name="T3" fmla="*/ 0 h 47"/>
                <a:gd name="T4" fmla="*/ 23 w 1426"/>
                <a:gd name="T5" fmla="*/ 0 h 47"/>
                <a:gd name="T6" fmla="*/ 0 w 1426"/>
                <a:gd name="T7" fmla="*/ 23 h 47"/>
                <a:gd name="T8" fmla="*/ 0 w 1426"/>
                <a:gd name="T9" fmla="*/ 47 h 47"/>
              </a:gdLst>
              <a:ahLst/>
              <a:cxnLst>
                <a:cxn ang="0">
                  <a:pos x="T0" y="T1"/>
                </a:cxn>
                <a:cxn ang="0">
                  <a:pos x="T2" y="T3"/>
                </a:cxn>
                <a:cxn ang="0">
                  <a:pos x="T4" y="T5"/>
                </a:cxn>
                <a:cxn ang="0">
                  <a:pos x="T6" y="T7"/>
                </a:cxn>
                <a:cxn ang="0">
                  <a:pos x="T8" y="T9"/>
                </a:cxn>
              </a:cxnLst>
              <a:rect l="0" t="0" r="r" b="b"/>
              <a:pathLst>
                <a:path w="1426" h="47">
                  <a:moveTo>
                    <a:pt x="1426" y="0"/>
                  </a:moveTo>
                  <a:cubicBezTo>
                    <a:pt x="92" y="0"/>
                    <a:pt x="92" y="0"/>
                    <a:pt x="92" y="0"/>
                  </a:cubicBezTo>
                  <a:cubicBezTo>
                    <a:pt x="23" y="0"/>
                    <a:pt x="23" y="0"/>
                    <a:pt x="23" y="0"/>
                  </a:cubicBezTo>
                  <a:cubicBezTo>
                    <a:pt x="10" y="0"/>
                    <a:pt x="0" y="10"/>
                    <a:pt x="0" y="23"/>
                  </a:cubicBezTo>
                  <a:cubicBezTo>
                    <a:pt x="0" y="47"/>
                    <a:pt x="0" y="47"/>
                    <a:pt x="0" y="47"/>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9" name="Freeform 10">
              <a:extLst>
                <a:ext uri="{FF2B5EF4-FFF2-40B4-BE49-F238E27FC236}">
                  <a16:creationId xmlns:a16="http://schemas.microsoft.com/office/drawing/2014/main" id="{E56A3D05-6E21-4A0E-A717-DBE38BE24F1F}"/>
                </a:ext>
              </a:extLst>
            </p:cNvPr>
            <p:cNvSpPr>
              <a:spLocks/>
            </p:cNvSpPr>
            <p:nvPr userDrawn="1"/>
          </p:nvSpPr>
          <p:spPr bwMode="auto">
            <a:xfrm flipH="1">
              <a:off x="4192504" y="2734390"/>
              <a:ext cx="4483100" cy="104775"/>
            </a:xfrm>
            <a:custGeom>
              <a:avLst/>
              <a:gdLst>
                <a:gd name="T0" fmla="*/ 1412 w 1412"/>
                <a:gd name="T1" fmla="*/ 0 h 33"/>
                <a:gd name="T2" fmla="*/ 78 w 1412"/>
                <a:gd name="T3" fmla="*/ 0 h 33"/>
                <a:gd name="T4" fmla="*/ 12 w 1412"/>
                <a:gd name="T5" fmla="*/ 0 h 33"/>
                <a:gd name="T6" fmla="*/ 0 w 1412"/>
                <a:gd name="T7" fmla="*/ 12 h 33"/>
                <a:gd name="T8" fmla="*/ 0 w 1412"/>
                <a:gd name="T9" fmla="*/ 33 h 33"/>
              </a:gdLst>
              <a:ahLst/>
              <a:cxnLst>
                <a:cxn ang="0">
                  <a:pos x="T0" y="T1"/>
                </a:cxn>
                <a:cxn ang="0">
                  <a:pos x="T2" y="T3"/>
                </a:cxn>
                <a:cxn ang="0">
                  <a:pos x="T4" y="T5"/>
                </a:cxn>
                <a:cxn ang="0">
                  <a:pos x="T6" y="T7"/>
                </a:cxn>
                <a:cxn ang="0">
                  <a:pos x="T8" y="T9"/>
                </a:cxn>
              </a:cxnLst>
              <a:rect l="0" t="0" r="r" b="b"/>
              <a:pathLst>
                <a:path w="1412" h="33">
                  <a:moveTo>
                    <a:pt x="1412" y="0"/>
                  </a:moveTo>
                  <a:cubicBezTo>
                    <a:pt x="78" y="0"/>
                    <a:pt x="78" y="0"/>
                    <a:pt x="78" y="0"/>
                  </a:cubicBezTo>
                  <a:cubicBezTo>
                    <a:pt x="12" y="0"/>
                    <a:pt x="12" y="0"/>
                    <a:pt x="12" y="0"/>
                  </a:cubicBezTo>
                  <a:cubicBezTo>
                    <a:pt x="5" y="0"/>
                    <a:pt x="0" y="5"/>
                    <a:pt x="0" y="12"/>
                  </a:cubicBezTo>
                  <a:cubicBezTo>
                    <a:pt x="0" y="33"/>
                    <a:pt x="0" y="33"/>
                    <a:pt x="0" y="33"/>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grpSp>
        <p:nvGrpSpPr>
          <p:cNvPr id="51" name="Group 50">
            <a:extLst>
              <a:ext uri="{FF2B5EF4-FFF2-40B4-BE49-F238E27FC236}">
                <a16:creationId xmlns:a16="http://schemas.microsoft.com/office/drawing/2014/main" id="{312B532F-1E7C-4F22-8C9C-789CE70C4717}"/>
              </a:ext>
            </a:extLst>
          </p:cNvPr>
          <p:cNvGrpSpPr/>
          <p:nvPr userDrawn="1"/>
        </p:nvGrpSpPr>
        <p:grpSpPr>
          <a:xfrm>
            <a:off x="-5594349" y="3817513"/>
            <a:ext cx="6214533" cy="2900787"/>
            <a:chOff x="-4195762" y="2863135"/>
            <a:chExt cx="4660900" cy="2175590"/>
          </a:xfrm>
        </p:grpSpPr>
        <p:sp>
          <p:nvSpPr>
            <p:cNvPr id="21" name="Freeform 15">
              <a:extLst>
                <a:ext uri="{FF2B5EF4-FFF2-40B4-BE49-F238E27FC236}">
                  <a16:creationId xmlns:a16="http://schemas.microsoft.com/office/drawing/2014/main" id="{137A28FE-5FB5-4CE4-B56B-3D20CF02513A}"/>
                </a:ext>
              </a:extLst>
            </p:cNvPr>
            <p:cNvSpPr>
              <a:spLocks/>
            </p:cNvSpPr>
            <p:nvPr userDrawn="1"/>
          </p:nvSpPr>
          <p:spPr bwMode="auto">
            <a:xfrm>
              <a:off x="-4195762" y="4860858"/>
              <a:ext cx="4660900" cy="177867"/>
            </a:xfrm>
            <a:custGeom>
              <a:avLst/>
              <a:gdLst>
                <a:gd name="T0" fmla="*/ 1468 w 1468"/>
                <a:gd name="T1" fmla="*/ 0 h 1587"/>
                <a:gd name="T2" fmla="*/ 1468 w 1468"/>
                <a:gd name="T3" fmla="*/ 1531 h 1587"/>
                <a:gd name="T4" fmla="*/ 1412 w 1468"/>
                <a:gd name="T5" fmla="*/ 1587 h 1587"/>
                <a:gd name="T6" fmla="*/ 1334 w 1468"/>
                <a:gd name="T7" fmla="*/ 1587 h 1587"/>
                <a:gd name="T8" fmla="*/ 1163 w 1468"/>
                <a:gd name="T9" fmla="*/ 1587 h 1587"/>
                <a:gd name="T10" fmla="*/ 0 w 1468"/>
                <a:gd name="T11" fmla="*/ 1587 h 1587"/>
                <a:gd name="connsiteX0" fmla="*/ 10000 w 10000"/>
                <a:gd name="connsiteY0" fmla="*/ 0 h 353"/>
                <a:gd name="connsiteX1" fmla="*/ 9619 w 10000"/>
                <a:gd name="connsiteY1" fmla="*/ 353 h 353"/>
                <a:gd name="connsiteX2" fmla="*/ 9087 w 10000"/>
                <a:gd name="connsiteY2" fmla="*/ 353 h 353"/>
                <a:gd name="connsiteX3" fmla="*/ 7922 w 10000"/>
                <a:gd name="connsiteY3" fmla="*/ 353 h 353"/>
                <a:gd name="connsiteX4" fmla="*/ 0 w 10000"/>
                <a:gd name="connsiteY4" fmla="*/ 353 h 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353">
                  <a:moveTo>
                    <a:pt x="10000" y="0"/>
                  </a:moveTo>
                  <a:cubicBezTo>
                    <a:pt x="10000" y="195"/>
                    <a:pt x="9830" y="353"/>
                    <a:pt x="9619" y="353"/>
                  </a:cubicBezTo>
                  <a:lnTo>
                    <a:pt x="9087" y="353"/>
                  </a:lnTo>
                  <a:lnTo>
                    <a:pt x="7922" y="353"/>
                  </a:lnTo>
                  <a:lnTo>
                    <a:pt x="0" y="353"/>
                  </a:lnTo>
                </a:path>
              </a:pathLst>
            </a:custGeom>
            <a:noFill/>
            <a:ln w="25400" cap="rnd">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2" name="Freeform 16">
              <a:extLst>
                <a:ext uri="{FF2B5EF4-FFF2-40B4-BE49-F238E27FC236}">
                  <a16:creationId xmlns:a16="http://schemas.microsoft.com/office/drawing/2014/main" id="{9DB4AF32-E546-45D3-B80D-B5C053B211BE}"/>
                </a:ext>
              </a:extLst>
            </p:cNvPr>
            <p:cNvSpPr>
              <a:spLocks/>
            </p:cNvSpPr>
            <p:nvPr userDrawn="1"/>
          </p:nvSpPr>
          <p:spPr bwMode="auto">
            <a:xfrm>
              <a:off x="-4195762" y="4851440"/>
              <a:ext cx="4616450" cy="142836"/>
            </a:xfrm>
            <a:custGeom>
              <a:avLst/>
              <a:gdLst>
                <a:gd name="T0" fmla="*/ 1454 w 1454"/>
                <a:gd name="T1" fmla="*/ 0 h 1573"/>
                <a:gd name="T2" fmla="*/ 1454 w 1454"/>
                <a:gd name="T3" fmla="*/ 1528 h 1573"/>
                <a:gd name="T4" fmla="*/ 1409 w 1454"/>
                <a:gd name="T5" fmla="*/ 1573 h 1573"/>
                <a:gd name="T6" fmla="*/ 1334 w 1454"/>
                <a:gd name="T7" fmla="*/ 1573 h 1573"/>
                <a:gd name="T8" fmla="*/ 1163 w 1454"/>
                <a:gd name="T9" fmla="*/ 1573 h 1573"/>
                <a:gd name="T10" fmla="*/ 0 w 1454"/>
                <a:gd name="T11" fmla="*/ 1573 h 1573"/>
                <a:gd name="connsiteX0" fmla="*/ 10000 w 10000"/>
                <a:gd name="connsiteY0" fmla="*/ 0 h 286"/>
                <a:gd name="connsiteX1" fmla="*/ 9691 w 10000"/>
                <a:gd name="connsiteY1" fmla="*/ 286 h 286"/>
                <a:gd name="connsiteX2" fmla="*/ 9175 w 10000"/>
                <a:gd name="connsiteY2" fmla="*/ 286 h 286"/>
                <a:gd name="connsiteX3" fmla="*/ 7999 w 10000"/>
                <a:gd name="connsiteY3" fmla="*/ 286 h 286"/>
                <a:gd name="connsiteX4" fmla="*/ 0 w 10000"/>
                <a:gd name="connsiteY4" fmla="*/ 286 h 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86">
                  <a:moveTo>
                    <a:pt x="10000" y="0"/>
                  </a:moveTo>
                  <a:cubicBezTo>
                    <a:pt x="10000" y="159"/>
                    <a:pt x="9862" y="286"/>
                    <a:pt x="9691" y="286"/>
                  </a:cubicBezTo>
                  <a:lnTo>
                    <a:pt x="9175" y="286"/>
                  </a:lnTo>
                  <a:lnTo>
                    <a:pt x="7999" y="286"/>
                  </a:lnTo>
                  <a:lnTo>
                    <a:pt x="0" y="286"/>
                  </a:lnTo>
                </a:path>
              </a:pathLst>
            </a:custGeom>
            <a:noFill/>
            <a:ln w="25400" cap="rnd">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3" name="Freeform 17">
              <a:extLst>
                <a:ext uri="{FF2B5EF4-FFF2-40B4-BE49-F238E27FC236}">
                  <a16:creationId xmlns:a16="http://schemas.microsoft.com/office/drawing/2014/main" id="{4CC4321D-E3A1-4094-AFF0-20DB478635E7}"/>
                </a:ext>
              </a:extLst>
            </p:cNvPr>
            <p:cNvSpPr>
              <a:spLocks/>
            </p:cNvSpPr>
            <p:nvPr userDrawn="1"/>
          </p:nvSpPr>
          <p:spPr bwMode="auto">
            <a:xfrm>
              <a:off x="-4195762" y="4832286"/>
              <a:ext cx="4527550" cy="73090"/>
            </a:xfrm>
            <a:custGeom>
              <a:avLst/>
              <a:gdLst>
                <a:gd name="T0" fmla="*/ 1426 w 1426"/>
                <a:gd name="T1" fmla="*/ 0 h 1545"/>
                <a:gd name="T2" fmla="*/ 1426 w 1426"/>
                <a:gd name="T3" fmla="*/ 1522 h 1545"/>
                <a:gd name="T4" fmla="*/ 1403 w 1426"/>
                <a:gd name="T5" fmla="*/ 1545 h 1545"/>
                <a:gd name="T6" fmla="*/ 1334 w 1426"/>
                <a:gd name="T7" fmla="*/ 1545 h 1545"/>
                <a:gd name="T8" fmla="*/ 1163 w 1426"/>
                <a:gd name="T9" fmla="*/ 1545 h 1545"/>
                <a:gd name="T10" fmla="*/ 0 w 1426"/>
                <a:gd name="T11" fmla="*/ 1545 h 1545"/>
                <a:gd name="connsiteX0" fmla="*/ 10000 w 10000"/>
                <a:gd name="connsiteY0" fmla="*/ 0 h 149"/>
                <a:gd name="connsiteX1" fmla="*/ 9839 w 10000"/>
                <a:gd name="connsiteY1" fmla="*/ 149 h 149"/>
                <a:gd name="connsiteX2" fmla="*/ 9355 w 10000"/>
                <a:gd name="connsiteY2" fmla="*/ 149 h 149"/>
                <a:gd name="connsiteX3" fmla="*/ 8156 w 10000"/>
                <a:gd name="connsiteY3" fmla="*/ 149 h 149"/>
                <a:gd name="connsiteX4" fmla="*/ 0 w 10000"/>
                <a:gd name="connsiteY4" fmla="*/ 149 h 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9">
                  <a:moveTo>
                    <a:pt x="10000" y="0"/>
                  </a:moveTo>
                  <a:cubicBezTo>
                    <a:pt x="10000" y="84"/>
                    <a:pt x="9930" y="149"/>
                    <a:pt x="9839" y="149"/>
                  </a:cubicBezTo>
                  <a:lnTo>
                    <a:pt x="9355" y="149"/>
                  </a:lnTo>
                  <a:lnTo>
                    <a:pt x="8156" y="149"/>
                  </a:lnTo>
                  <a:lnTo>
                    <a:pt x="0" y="149"/>
                  </a:lnTo>
                </a:path>
              </a:pathLst>
            </a:custGeom>
            <a:noFill/>
            <a:ln w="25400" cap="rnd">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4" name="Freeform 18">
              <a:extLst>
                <a:ext uri="{FF2B5EF4-FFF2-40B4-BE49-F238E27FC236}">
                  <a16:creationId xmlns:a16="http://schemas.microsoft.com/office/drawing/2014/main" id="{26F2EEDE-3E2F-4DEE-B608-8968C9605708}"/>
                </a:ext>
              </a:extLst>
            </p:cNvPr>
            <p:cNvSpPr>
              <a:spLocks/>
            </p:cNvSpPr>
            <p:nvPr userDrawn="1"/>
          </p:nvSpPr>
          <p:spPr bwMode="auto">
            <a:xfrm>
              <a:off x="-4195762" y="4823010"/>
              <a:ext cx="4483100" cy="37915"/>
            </a:xfrm>
            <a:custGeom>
              <a:avLst/>
              <a:gdLst>
                <a:gd name="T0" fmla="*/ 1412 w 1412"/>
                <a:gd name="T1" fmla="*/ 0 h 1531"/>
                <a:gd name="T2" fmla="*/ 1412 w 1412"/>
                <a:gd name="T3" fmla="*/ 1519 h 1531"/>
                <a:gd name="T4" fmla="*/ 1400 w 1412"/>
                <a:gd name="T5" fmla="*/ 1531 h 1531"/>
                <a:gd name="T6" fmla="*/ 1334 w 1412"/>
                <a:gd name="T7" fmla="*/ 1531 h 1531"/>
                <a:gd name="T8" fmla="*/ 1163 w 1412"/>
                <a:gd name="T9" fmla="*/ 1531 h 1531"/>
                <a:gd name="T10" fmla="*/ 0 w 1412"/>
                <a:gd name="T11" fmla="*/ 1531 h 1531"/>
                <a:gd name="connsiteX0" fmla="*/ 10000 w 10000"/>
                <a:gd name="connsiteY0" fmla="*/ 0 h 78"/>
                <a:gd name="connsiteX1" fmla="*/ 9915 w 10000"/>
                <a:gd name="connsiteY1" fmla="*/ 78 h 78"/>
                <a:gd name="connsiteX2" fmla="*/ 9448 w 10000"/>
                <a:gd name="connsiteY2" fmla="*/ 78 h 78"/>
                <a:gd name="connsiteX3" fmla="*/ 8237 w 10000"/>
                <a:gd name="connsiteY3" fmla="*/ 78 h 78"/>
                <a:gd name="connsiteX4" fmla="*/ 0 w 10000"/>
                <a:gd name="connsiteY4" fmla="*/ 78 h 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78">
                  <a:moveTo>
                    <a:pt x="10000" y="0"/>
                  </a:moveTo>
                  <a:cubicBezTo>
                    <a:pt x="10000" y="45"/>
                    <a:pt x="9965" y="78"/>
                    <a:pt x="9915" y="78"/>
                  </a:cubicBezTo>
                  <a:lnTo>
                    <a:pt x="9448" y="78"/>
                  </a:lnTo>
                  <a:lnTo>
                    <a:pt x="8237" y="78"/>
                  </a:lnTo>
                  <a:lnTo>
                    <a:pt x="0" y="78"/>
                  </a:lnTo>
                </a:path>
              </a:pathLst>
            </a:custGeom>
            <a:noFill/>
            <a:ln w="25400" cap="rnd">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5" name="Freeform 19">
              <a:extLst>
                <a:ext uri="{FF2B5EF4-FFF2-40B4-BE49-F238E27FC236}">
                  <a16:creationId xmlns:a16="http://schemas.microsoft.com/office/drawing/2014/main" id="{3F447DCE-8B37-4CB2-BBFB-8B6E4742FE65}"/>
                </a:ext>
              </a:extLst>
            </p:cNvPr>
            <p:cNvSpPr>
              <a:spLocks/>
            </p:cNvSpPr>
            <p:nvPr userDrawn="1"/>
          </p:nvSpPr>
          <p:spPr bwMode="auto">
            <a:xfrm>
              <a:off x="-4195762" y="4841920"/>
              <a:ext cx="4572000" cy="107906"/>
            </a:xfrm>
            <a:custGeom>
              <a:avLst/>
              <a:gdLst>
                <a:gd name="T0" fmla="*/ 1440 w 1440"/>
                <a:gd name="T1" fmla="*/ 0 h 1559"/>
                <a:gd name="T2" fmla="*/ 1440 w 1440"/>
                <a:gd name="T3" fmla="*/ 1525 h 1559"/>
                <a:gd name="T4" fmla="*/ 1406 w 1440"/>
                <a:gd name="T5" fmla="*/ 1559 h 1559"/>
                <a:gd name="T6" fmla="*/ 1334 w 1440"/>
                <a:gd name="T7" fmla="*/ 1559 h 1559"/>
                <a:gd name="T8" fmla="*/ 1163 w 1440"/>
                <a:gd name="T9" fmla="*/ 1559 h 1559"/>
                <a:gd name="T10" fmla="*/ 0 w 1440"/>
                <a:gd name="T11" fmla="*/ 1559 h 1559"/>
                <a:gd name="connsiteX0" fmla="*/ 10000 w 10000"/>
                <a:gd name="connsiteY0" fmla="*/ 0 h 218"/>
                <a:gd name="connsiteX1" fmla="*/ 9764 w 10000"/>
                <a:gd name="connsiteY1" fmla="*/ 218 h 218"/>
                <a:gd name="connsiteX2" fmla="*/ 9264 w 10000"/>
                <a:gd name="connsiteY2" fmla="*/ 218 h 218"/>
                <a:gd name="connsiteX3" fmla="*/ 8076 w 10000"/>
                <a:gd name="connsiteY3" fmla="*/ 218 h 218"/>
                <a:gd name="connsiteX4" fmla="*/ 0 w 10000"/>
                <a:gd name="connsiteY4" fmla="*/ 218 h 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18">
                  <a:moveTo>
                    <a:pt x="10000" y="0"/>
                  </a:moveTo>
                  <a:cubicBezTo>
                    <a:pt x="10000" y="122"/>
                    <a:pt x="9896" y="218"/>
                    <a:pt x="9764" y="218"/>
                  </a:cubicBezTo>
                  <a:lnTo>
                    <a:pt x="9264" y="218"/>
                  </a:lnTo>
                  <a:lnTo>
                    <a:pt x="8076" y="218"/>
                  </a:lnTo>
                  <a:lnTo>
                    <a:pt x="0" y="218"/>
                  </a:lnTo>
                </a:path>
              </a:pathLst>
            </a:custGeom>
            <a:noFill/>
            <a:ln w="25400" cap="rnd">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cxnSp>
          <p:nvCxnSpPr>
            <p:cNvPr id="5" name="Straight Connector 4">
              <a:extLst>
                <a:ext uri="{FF2B5EF4-FFF2-40B4-BE49-F238E27FC236}">
                  <a16:creationId xmlns:a16="http://schemas.microsoft.com/office/drawing/2014/main" id="{612A9C9F-F8D6-41D7-9667-0A3CD6724EED}"/>
                </a:ext>
              </a:extLst>
            </p:cNvPr>
            <p:cNvCxnSpPr>
              <a:stCxn id="9" idx="4"/>
              <a:endCxn id="24" idx="0"/>
            </p:cNvCxnSpPr>
            <p:nvPr userDrawn="1"/>
          </p:nvCxnSpPr>
          <p:spPr>
            <a:xfrm>
              <a:off x="287338" y="2863135"/>
              <a:ext cx="0" cy="1959875"/>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859D3F8-E67A-4A2D-B6E7-1A3777D3C174}"/>
                </a:ext>
              </a:extLst>
            </p:cNvPr>
            <p:cNvCxnSpPr>
              <a:cxnSpLocks/>
              <a:stCxn id="10" idx="4"/>
              <a:endCxn id="23" idx="0"/>
            </p:cNvCxnSpPr>
            <p:nvPr userDrawn="1"/>
          </p:nvCxnSpPr>
          <p:spPr>
            <a:xfrm>
              <a:off x="331788" y="2900005"/>
              <a:ext cx="0" cy="1932281"/>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F072392-94C0-4435-87D1-9E066C358753}"/>
                </a:ext>
              </a:extLst>
            </p:cNvPr>
            <p:cNvCxnSpPr>
              <a:cxnSpLocks/>
              <a:stCxn id="12" idx="4"/>
              <a:endCxn id="22" idx="0"/>
            </p:cNvCxnSpPr>
            <p:nvPr userDrawn="1"/>
          </p:nvCxnSpPr>
          <p:spPr>
            <a:xfrm>
              <a:off x="420688" y="2973745"/>
              <a:ext cx="0" cy="1877695"/>
            </a:xfrm>
            <a:prstGeom prst="line">
              <a:avLst/>
            </a:prstGeom>
            <a:ln w="25400"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D948A2C-18F5-4AE9-A0D0-1E104D0FB19B}"/>
                </a:ext>
              </a:extLst>
            </p:cNvPr>
            <p:cNvCxnSpPr>
              <a:cxnSpLocks/>
              <a:stCxn id="11" idx="4"/>
              <a:endCxn id="25" idx="0"/>
            </p:cNvCxnSpPr>
            <p:nvPr userDrawn="1"/>
          </p:nvCxnSpPr>
          <p:spPr>
            <a:xfrm>
              <a:off x="376238" y="2936875"/>
              <a:ext cx="0" cy="190504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C5A05F4-E879-433D-A0A4-81D8378E1C89}"/>
                </a:ext>
              </a:extLst>
            </p:cNvPr>
            <p:cNvCxnSpPr>
              <a:cxnSpLocks/>
              <a:stCxn id="13" idx="4"/>
              <a:endCxn id="21" idx="0"/>
            </p:cNvCxnSpPr>
            <p:nvPr userDrawn="1"/>
          </p:nvCxnSpPr>
          <p:spPr>
            <a:xfrm>
              <a:off x="465138" y="3010615"/>
              <a:ext cx="0" cy="1850243"/>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9E4198CF-DBB9-44DA-96CC-A0B5AE6BA9A4}"/>
              </a:ext>
            </a:extLst>
          </p:cNvPr>
          <p:cNvGrpSpPr/>
          <p:nvPr userDrawn="1"/>
        </p:nvGrpSpPr>
        <p:grpSpPr>
          <a:xfrm flipH="1">
            <a:off x="11567472" y="3817513"/>
            <a:ext cx="6214533" cy="2900787"/>
            <a:chOff x="-4195762" y="2863135"/>
            <a:chExt cx="4660900" cy="2175590"/>
          </a:xfrm>
        </p:grpSpPr>
        <p:sp>
          <p:nvSpPr>
            <p:cNvPr id="53" name="Freeform 15">
              <a:extLst>
                <a:ext uri="{FF2B5EF4-FFF2-40B4-BE49-F238E27FC236}">
                  <a16:creationId xmlns:a16="http://schemas.microsoft.com/office/drawing/2014/main" id="{B76BDA3E-CA95-49B2-B995-272C3E3E6685}"/>
                </a:ext>
              </a:extLst>
            </p:cNvPr>
            <p:cNvSpPr>
              <a:spLocks/>
            </p:cNvSpPr>
            <p:nvPr userDrawn="1"/>
          </p:nvSpPr>
          <p:spPr bwMode="auto">
            <a:xfrm>
              <a:off x="-4195762" y="4860858"/>
              <a:ext cx="4660900" cy="177867"/>
            </a:xfrm>
            <a:custGeom>
              <a:avLst/>
              <a:gdLst>
                <a:gd name="T0" fmla="*/ 1468 w 1468"/>
                <a:gd name="T1" fmla="*/ 0 h 1587"/>
                <a:gd name="T2" fmla="*/ 1468 w 1468"/>
                <a:gd name="T3" fmla="*/ 1531 h 1587"/>
                <a:gd name="T4" fmla="*/ 1412 w 1468"/>
                <a:gd name="T5" fmla="*/ 1587 h 1587"/>
                <a:gd name="T6" fmla="*/ 1334 w 1468"/>
                <a:gd name="T7" fmla="*/ 1587 h 1587"/>
                <a:gd name="T8" fmla="*/ 1163 w 1468"/>
                <a:gd name="T9" fmla="*/ 1587 h 1587"/>
                <a:gd name="T10" fmla="*/ 0 w 1468"/>
                <a:gd name="T11" fmla="*/ 1587 h 1587"/>
                <a:gd name="connsiteX0" fmla="*/ 10000 w 10000"/>
                <a:gd name="connsiteY0" fmla="*/ 0 h 353"/>
                <a:gd name="connsiteX1" fmla="*/ 9619 w 10000"/>
                <a:gd name="connsiteY1" fmla="*/ 353 h 353"/>
                <a:gd name="connsiteX2" fmla="*/ 9087 w 10000"/>
                <a:gd name="connsiteY2" fmla="*/ 353 h 353"/>
                <a:gd name="connsiteX3" fmla="*/ 7922 w 10000"/>
                <a:gd name="connsiteY3" fmla="*/ 353 h 353"/>
                <a:gd name="connsiteX4" fmla="*/ 0 w 10000"/>
                <a:gd name="connsiteY4" fmla="*/ 353 h 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353">
                  <a:moveTo>
                    <a:pt x="10000" y="0"/>
                  </a:moveTo>
                  <a:cubicBezTo>
                    <a:pt x="10000" y="195"/>
                    <a:pt x="9830" y="353"/>
                    <a:pt x="9619" y="353"/>
                  </a:cubicBezTo>
                  <a:lnTo>
                    <a:pt x="9087" y="353"/>
                  </a:lnTo>
                  <a:lnTo>
                    <a:pt x="7922" y="353"/>
                  </a:lnTo>
                  <a:lnTo>
                    <a:pt x="0" y="353"/>
                  </a:lnTo>
                </a:path>
              </a:pathLst>
            </a:custGeom>
            <a:noFill/>
            <a:ln w="25400" cap="rnd">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4" name="Freeform 16">
              <a:extLst>
                <a:ext uri="{FF2B5EF4-FFF2-40B4-BE49-F238E27FC236}">
                  <a16:creationId xmlns:a16="http://schemas.microsoft.com/office/drawing/2014/main" id="{7549FA1B-AB94-4D2B-B996-6C7BDBCE3149}"/>
                </a:ext>
              </a:extLst>
            </p:cNvPr>
            <p:cNvSpPr>
              <a:spLocks/>
            </p:cNvSpPr>
            <p:nvPr userDrawn="1"/>
          </p:nvSpPr>
          <p:spPr bwMode="auto">
            <a:xfrm>
              <a:off x="-4195762" y="4851440"/>
              <a:ext cx="4616450" cy="142836"/>
            </a:xfrm>
            <a:custGeom>
              <a:avLst/>
              <a:gdLst>
                <a:gd name="T0" fmla="*/ 1454 w 1454"/>
                <a:gd name="T1" fmla="*/ 0 h 1573"/>
                <a:gd name="T2" fmla="*/ 1454 w 1454"/>
                <a:gd name="T3" fmla="*/ 1528 h 1573"/>
                <a:gd name="T4" fmla="*/ 1409 w 1454"/>
                <a:gd name="T5" fmla="*/ 1573 h 1573"/>
                <a:gd name="T6" fmla="*/ 1334 w 1454"/>
                <a:gd name="T7" fmla="*/ 1573 h 1573"/>
                <a:gd name="T8" fmla="*/ 1163 w 1454"/>
                <a:gd name="T9" fmla="*/ 1573 h 1573"/>
                <a:gd name="T10" fmla="*/ 0 w 1454"/>
                <a:gd name="T11" fmla="*/ 1573 h 1573"/>
                <a:gd name="connsiteX0" fmla="*/ 10000 w 10000"/>
                <a:gd name="connsiteY0" fmla="*/ 0 h 286"/>
                <a:gd name="connsiteX1" fmla="*/ 9691 w 10000"/>
                <a:gd name="connsiteY1" fmla="*/ 286 h 286"/>
                <a:gd name="connsiteX2" fmla="*/ 9175 w 10000"/>
                <a:gd name="connsiteY2" fmla="*/ 286 h 286"/>
                <a:gd name="connsiteX3" fmla="*/ 7999 w 10000"/>
                <a:gd name="connsiteY3" fmla="*/ 286 h 286"/>
                <a:gd name="connsiteX4" fmla="*/ 0 w 10000"/>
                <a:gd name="connsiteY4" fmla="*/ 286 h 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86">
                  <a:moveTo>
                    <a:pt x="10000" y="0"/>
                  </a:moveTo>
                  <a:cubicBezTo>
                    <a:pt x="10000" y="159"/>
                    <a:pt x="9862" y="286"/>
                    <a:pt x="9691" y="286"/>
                  </a:cubicBezTo>
                  <a:lnTo>
                    <a:pt x="9175" y="286"/>
                  </a:lnTo>
                  <a:lnTo>
                    <a:pt x="7999" y="286"/>
                  </a:lnTo>
                  <a:lnTo>
                    <a:pt x="0" y="286"/>
                  </a:lnTo>
                </a:path>
              </a:pathLst>
            </a:custGeom>
            <a:noFill/>
            <a:ln w="25400" cap="rnd">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5" name="Freeform 17">
              <a:extLst>
                <a:ext uri="{FF2B5EF4-FFF2-40B4-BE49-F238E27FC236}">
                  <a16:creationId xmlns:a16="http://schemas.microsoft.com/office/drawing/2014/main" id="{7E855C8D-8BB2-4A05-A93B-4E74C34F733B}"/>
                </a:ext>
              </a:extLst>
            </p:cNvPr>
            <p:cNvSpPr>
              <a:spLocks/>
            </p:cNvSpPr>
            <p:nvPr userDrawn="1"/>
          </p:nvSpPr>
          <p:spPr bwMode="auto">
            <a:xfrm>
              <a:off x="-4195762" y="4832286"/>
              <a:ext cx="4527550" cy="73090"/>
            </a:xfrm>
            <a:custGeom>
              <a:avLst/>
              <a:gdLst>
                <a:gd name="T0" fmla="*/ 1426 w 1426"/>
                <a:gd name="T1" fmla="*/ 0 h 1545"/>
                <a:gd name="T2" fmla="*/ 1426 w 1426"/>
                <a:gd name="T3" fmla="*/ 1522 h 1545"/>
                <a:gd name="T4" fmla="*/ 1403 w 1426"/>
                <a:gd name="T5" fmla="*/ 1545 h 1545"/>
                <a:gd name="T6" fmla="*/ 1334 w 1426"/>
                <a:gd name="T7" fmla="*/ 1545 h 1545"/>
                <a:gd name="T8" fmla="*/ 1163 w 1426"/>
                <a:gd name="T9" fmla="*/ 1545 h 1545"/>
                <a:gd name="T10" fmla="*/ 0 w 1426"/>
                <a:gd name="T11" fmla="*/ 1545 h 1545"/>
                <a:gd name="connsiteX0" fmla="*/ 10000 w 10000"/>
                <a:gd name="connsiteY0" fmla="*/ 0 h 149"/>
                <a:gd name="connsiteX1" fmla="*/ 9839 w 10000"/>
                <a:gd name="connsiteY1" fmla="*/ 149 h 149"/>
                <a:gd name="connsiteX2" fmla="*/ 9355 w 10000"/>
                <a:gd name="connsiteY2" fmla="*/ 149 h 149"/>
                <a:gd name="connsiteX3" fmla="*/ 8156 w 10000"/>
                <a:gd name="connsiteY3" fmla="*/ 149 h 149"/>
                <a:gd name="connsiteX4" fmla="*/ 0 w 10000"/>
                <a:gd name="connsiteY4" fmla="*/ 149 h 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9">
                  <a:moveTo>
                    <a:pt x="10000" y="0"/>
                  </a:moveTo>
                  <a:cubicBezTo>
                    <a:pt x="10000" y="84"/>
                    <a:pt x="9930" y="149"/>
                    <a:pt x="9839" y="149"/>
                  </a:cubicBezTo>
                  <a:lnTo>
                    <a:pt x="9355" y="149"/>
                  </a:lnTo>
                  <a:lnTo>
                    <a:pt x="8156" y="149"/>
                  </a:lnTo>
                  <a:lnTo>
                    <a:pt x="0" y="149"/>
                  </a:lnTo>
                </a:path>
              </a:pathLst>
            </a:custGeom>
            <a:noFill/>
            <a:ln w="25400" cap="rnd">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6" name="Freeform 18">
              <a:extLst>
                <a:ext uri="{FF2B5EF4-FFF2-40B4-BE49-F238E27FC236}">
                  <a16:creationId xmlns:a16="http://schemas.microsoft.com/office/drawing/2014/main" id="{0C866AAF-BF86-4BF8-AAA7-2E90DF3CAA8F}"/>
                </a:ext>
              </a:extLst>
            </p:cNvPr>
            <p:cNvSpPr>
              <a:spLocks/>
            </p:cNvSpPr>
            <p:nvPr userDrawn="1"/>
          </p:nvSpPr>
          <p:spPr bwMode="auto">
            <a:xfrm>
              <a:off x="-4195762" y="4823010"/>
              <a:ext cx="4483100" cy="37915"/>
            </a:xfrm>
            <a:custGeom>
              <a:avLst/>
              <a:gdLst>
                <a:gd name="T0" fmla="*/ 1412 w 1412"/>
                <a:gd name="T1" fmla="*/ 0 h 1531"/>
                <a:gd name="T2" fmla="*/ 1412 w 1412"/>
                <a:gd name="T3" fmla="*/ 1519 h 1531"/>
                <a:gd name="T4" fmla="*/ 1400 w 1412"/>
                <a:gd name="T5" fmla="*/ 1531 h 1531"/>
                <a:gd name="T6" fmla="*/ 1334 w 1412"/>
                <a:gd name="T7" fmla="*/ 1531 h 1531"/>
                <a:gd name="T8" fmla="*/ 1163 w 1412"/>
                <a:gd name="T9" fmla="*/ 1531 h 1531"/>
                <a:gd name="T10" fmla="*/ 0 w 1412"/>
                <a:gd name="T11" fmla="*/ 1531 h 1531"/>
                <a:gd name="connsiteX0" fmla="*/ 10000 w 10000"/>
                <a:gd name="connsiteY0" fmla="*/ 0 h 78"/>
                <a:gd name="connsiteX1" fmla="*/ 9915 w 10000"/>
                <a:gd name="connsiteY1" fmla="*/ 78 h 78"/>
                <a:gd name="connsiteX2" fmla="*/ 9448 w 10000"/>
                <a:gd name="connsiteY2" fmla="*/ 78 h 78"/>
                <a:gd name="connsiteX3" fmla="*/ 8237 w 10000"/>
                <a:gd name="connsiteY3" fmla="*/ 78 h 78"/>
                <a:gd name="connsiteX4" fmla="*/ 0 w 10000"/>
                <a:gd name="connsiteY4" fmla="*/ 78 h 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78">
                  <a:moveTo>
                    <a:pt x="10000" y="0"/>
                  </a:moveTo>
                  <a:cubicBezTo>
                    <a:pt x="10000" y="45"/>
                    <a:pt x="9965" y="78"/>
                    <a:pt x="9915" y="78"/>
                  </a:cubicBezTo>
                  <a:lnTo>
                    <a:pt x="9448" y="78"/>
                  </a:lnTo>
                  <a:lnTo>
                    <a:pt x="8237" y="78"/>
                  </a:lnTo>
                  <a:lnTo>
                    <a:pt x="0" y="78"/>
                  </a:lnTo>
                </a:path>
              </a:pathLst>
            </a:custGeom>
            <a:noFill/>
            <a:ln w="25400" cap="rnd">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7" name="Freeform 19">
              <a:extLst>
                <a:ext uri="{FF2B5EF4-FFF2-40B4-BE49-F238E27FC236}">
                  <a16:creationId xmlns:a16="http://schemas.microsoft.com/office/drawing/2014/main" id="{FA26CFC9-75E9-4AFC-8976-B49585D18B15}"/>
                </a:ext>
              </a:extLst>
            </p:cNvPr>
            <p:cNvSpPr>
              <a:spLocks/>
            </p:cNvSpPr>
            <p:nvPr userDrawn="1"/>
          </p:nvSpPr>
          <p:spPr bwMode="auto">
            <a:xfrm>
              <a:off x="-4195762" y="4841920"/>
              <a:ext cx="4572000" cy="107906"/>
            </a:xfrm>
            <a:custGeom>
              <a:avLst/>
              <a:gdLst>
                <a:gd name="T0" fmla="*/ 1440 w 1440"/>
                <a:gd name="T1" fmla="*/ 0 h 1559"/>
                <a:gd name="T2" fmla="*/ 1440 w 1440"/>
                <a:gd name="T3" fmla="*/ 1525 h 1559"/>
                <a:gd name="T4" fmla="*/ 1406 w 1440"/>
                <a:gd name="T5" fmla="*/ 1559 h 1559"/>
                <a:gd name="T6" fmla="*/ 1334 w 1440"/>
                <a:gd name="T7" fmla="*/ 1559 h 1559"/>
                <a:gd name="T8" fmla="*/ 1163 w 1440"/>
                <a:gd name="T9" fmla="*/ 1559 h 1559"/>
                <a:gd name="T10" fmla="*/ 0 w 1440"/>
                <a:gd name="T11" fmla="*/ 1559 h 1559"/>
                <a:gd name="connsiteX0" fmla="*/ 10000 w 10000"/>
                <a:gd name="connsiteY0" fmla="*/ 0 h 218"/>
                <a:gd name="connsiteX1" fmla="*/ 9764 w 10000"/>
                <a:gd name="connsiteY1" fmla="*/ 218 h 218"/>
                <a:gd name="connsiteX2" fmla="*/ 9264 w 10000"/>
                <a:gd name="connsiteY2" fmla="*/ 218 h 218"/>
                <a:gd name="connsiteX3" fmla="*/ 8076 w 10000"/>
                <a:gd name="connsiteY3" fmla="*/ 218 h 218"/>
                <a:gd name="connsiteX4" fmla="*/ 0 w 10000"/>
                <a:gd name="connsiteY4" fmla="*/ 218 h 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18">
                  <a:moveTo>
                    <a:pt x="10000" y="0"/>
                  </a:moveTo>
                  <a:cubicBezTo>
                    <a:pt x="10000" y="122"/>
                    <a:pt x="9896" y="218"/>
                    <a:pt x="9764" y="218"/>
                  </a:cubicBezTo>
                  <a:lnTo>
                    <a:pt x="9264" y="218"/>
                  </a:lnTo>
                  <a:lnTo>
                    <a:pt x="8076" y="218"/>
                  </a:lnTo>
                  <a:lnTo>
                    <a:pt x="0" y="218"/>
                  </a:lnTo>
                </a:path>
              </a:pathLst>
            </a:custGeom>
            <a:noFill/>
            <a:ln w="25400" cap="rnd">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cxnSp>
          <p:nvCxnSpPr>
            <p:cNvPr id="58" name="Straight Connector 57">
              <a:extLst>
                <a:ext uri="{FF2B5EF4-FFF2-40B4-BE49-F238E27FC236}">
                  <a16:creationId xmlns:a16="http://schemas.microsoft.com/office/drawing/2014/main" id="{B6A987FA-1194-47FA-AFA8-F8C18739453F}"/>
                </a:ext>
              </a:extLst>
            </p:cNvPr>
            <p:cNvCxnSpPr>
              <a:cxnSpLocks/>
              <a:stCxn id="15" idx="4"/>
              <a:endCxn id="56" idx="0"/>
            </p:cNvCxnSpPr>
            <p:nvPr userDrawn="1"/>
          </p:nvCxnSpPr>
          <p:spPr>
            <a:xfrm>
              <a:off x="287337" y="2863135"/>
              <a:ext cx="1" cy="1959875"/>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6A9FFFE-0B51-4747-B7C3-5199D76E6E13}"/>
                </a:ext>
              </a:extLst>
            </p:cNvPr>
            <p:cNvCxnSpPr>
              <a:cxnSpLocks/>
              <a:stCxn id="16" idx="4"/>
              <a:endCxn id="55" idx="0"/>
            </p:cNvCxnSpPr>
            <p:nvPr userDrawn="1"/>
          </p:nvCxnSpPr>
          <p:spPr>
            <a:xfrm>
              <a:off x="331787" y="2900005"/>
              <a:ext cx="1" cy="1932281"/>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13CCA46-528B-41E5-B4B4-7FA727F10BAC}"/>
                </a:ext>
              </a:extLst>
            </p:cNvPr>
            <p:cNvCxnSpPr>
              <a:cxnSpLocks/>
              <a:stCxn id="18" idx="4"/>
              <a:endCxn id="54" idx="0"/>
            </p:cNvCxnSpPr>
            <p:nvPr userDrawn="1"/>
          </p:nvCxnSpPr>
          <p:spPr>
            <a:xfrm>
              <a:off x="420687" y="2973745"/>
              <a:ext cx="1" cy="1877695"/>
            </a:xfrm>
            <a:prstGeom prst="line">
              <a:avLst/>
            </a:prstGeom>
            <a:ln w="25400"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204EFD1-0ED1-4101-BFBA-B63BD26F0CBC}"/>
                </a:ext>
              </a:extLst>
            </p:cNvPr>
            <p:cNvCxnSpPr>
              <a:cxnSpLocks/>
              <a:stCxn id="17" idx="4"/>
              <a:endCxn id="57" idx="0"/>
            </p:cNvCxnSpPr>
            <p:nvPr userDrawn="1"/>
          </p:nvCxnSpPr>
          <p:spPr>
            <a:xfrm>
              <a:off x="376237" y="2936875"/>
              <a:ext cx="1" cy="190504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476F21C-B4E5-49C9-A515-962E518684D1}"/>
                </a:ext>
              </a:extLst>
            </p:cNvPr>
            <p:cNvCxnSpPr>
              <a:cxnSpLocks/>
              <a:endCxn id="53" idx="0"/>
            </p:cNvCxnSpPr>
            <p:nvPr userDrawn="1"/>
          </p:nvCxnSpPr>
          <p:spPr>
            <a:xfrm flipH="1">
              <a:off x="465138" y="3010615"/>
              <a:ext cx="0" cy="1850243"/>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5178271"/>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613807"/>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6" name="Picture 45" descr="A picture containing floor, person, indoor&#10;&#10;Description generated with very high confidence">
            <a:extLst>
              <a:ext uri="{FF2B5EF4-FFF2-40B4-BE49-F238E27FC236}">
                <a16:creationId xmlns:a16="http://schemas.microsoft.com/office/drawing/2014/main" id="{8533718D-CF81-4DC1-BB07-82955906C07E}"/>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0" y="-509994"/>
            <a:ext cx="12192000" cy="7877987"/>
          </a:xfrm>
          <a:prstGeom prst="rect">
            <a:avLst/>
          </a:prstGeom>
        </p:spPr>
      </p:pic>
      <p:sp>
        <p:nvSpPr>
          <p:cNvPr id="29" name="Rectangle 28">
            <a:extLst>
              <a:ext uri="{FF2B5EF4-FFF2-40B4-BE49-F238E27FC236}">
                <a16:creationId xmlns:a16="http://schemas.microsoft.com/office/drawing/2014/main" id="{1CBC087C-A757-41B4-AD7A-9512848BD6B5}"/>
              </a:ext>
            </a:extLst>
          </p:cNvPr>
          <p:cNvSpPr/>
          <p:nvPr userDrawn="1"/>
        </p:nvSpPr>
        <p:spPr>
          <a:xfrm>
            <a:off x="0" y="-509994"/>
            <a:ext cx="12192000" cy="7877987"/>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0" name="Rectangle 29">
            <a:extLst>
              <a:ext uri="{FF2B5EF4-FFF2-40B4-BE49-F238E27FC236}">
                <a16:creationId xmlns:a16="http://schemas.microsoft.com/office/drawing/2014/main" id="{E7893984-ACDA-4466-8B4F-363E2D8449C7}"/>
              </a:ext>
            </a:extLst>
          </p:cNvPr>
          <p:cNvSpPr/>
          <p:nvPr userDrawn="1"/>
        </p:nvSpPr>
        <p:spPr>
          <a:xfrm>
            <a:off x="1" y="0"/>
            <a:ext cx="60959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Rectangle 35">
            <a:extLst>
              <a:ext uri="{FF2B5EF4-FFF2-40B4-BE49-F238E27FC236}">
                <a16:creationId xmlns:a16="http://schemas.microsoft.com/office/drawing/2014/main" id="{9346AF3C-4F90-4EB5-884F-602B8190EE2B}"/>
              </a:ext>
            </a:extLst>
          </p:cNvPr>
          <p:cNvSpPr/>
          <p:nvPr userDrawn="1"/>
        </p:nvSpPr>
        <p:spPr>
          <a:xfrm>
            <a:off x="6096005" y="0"/>
            <a:ext cx="60959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nvGrpSpPr>
          <p:cNvPr id="16" name="Group 13">
            <a:extLst>
              <a:ext uri="{FF2B5EF4-FFF2-40B4-BE49-F238E27FC236}">
                <a16:creationId xmlns:a16="http://schemas.microsoft.com/office/drawing/2014/main" id="{400C5AA3-F7F3-4BB2-956F-E2216A8DF410}"/>
              </a:ext>
            </a:extLst>
          </p:cNvPr>
          <p:cNvGrpSpPr>
            <a:grpSpLocks noChangeAspect="1"/>
          </p:cNvGrpSpPr>
          <p:nvPr userDrawn="1"/>
        </p:nvGrpSpPr>
        <p:grpSpPr bwMode="auto">
          <a:xfrm>
            <a:off x="0" y="2"/>
            <a:ext cx="6214533" cy="6718300"/>
            <a:chOff x="0" y="0"/>
            <a:chExt cx="2936" cy="3174"/>
          </a:xfrm>
        </p:grpSpPr>
        <p:sp>
          <p:nvSpPr>
            <p:cNvPr id="19" name="Freeform 15">
              <a:extLst>
                <a:ext uri="{FF2B5EF4-FFF2-40B4-BE49-F238E27FC236}">
                  <a16:creationId xmlns:a16="http://schemas.microsoft.com/office/drawing/2014/main" id="{C0538ADD-A194-4F11-9851-EB58220099AE}"/>
                </a:ext>
              </a:extLst>
            </p:cNvPr>
            <p:cNvSpPr>
              <a:spLocks/>
            </p:cNvSpPr>
            <p:nvPr userDrawn="1"/>
          </p:nvSpPr>
          <p:spPr bwMode="auto">
            <a:xfrm>
              <a:off x="0" y="0"/>
              <a:ext cx="2936" cy="3174"/>
            </a:xfrm>
            <a:custGeom>
              <a:avLst/>
              <a:gdLst>
                <a:gd name="T0" fmla="*/ 1468 w 1468"/>
                <a:gd name="T1" fmla="*/ 0 h 1587"/>
                <a:gd name="T2" fmla="*/ 1468 w 1468"/>
                <a:gd name="T3" fmla="*/ 1531 h 1587"/>
                <a:gd name="T4" fmla="*/ 1412 w 1468"/>
                <a:gd name="T5" fmla="*/ 1587 h 1587"/>
                <a:gd name="T6" fmla="*/ 1334 w 1468"/>
                <a:gd name="T7" fmla="*/ 1587 h 1587"/>
                <a:gd name="T8" fmla="*/ 1163 w 1468"/>
                <a:gd name="T9" fmla="*/ 1587 h 1587"/>
                <a:gd name="T10" fmla="*/ 0 w 1468"/>
                <a:gd name="T11" fmla="*/ 1587 h 1587"/>
              </a:gdLst>
              <a:ahLst/>
              <a:cxnLst>
                <a:cxn ang="0">
                  <a:pos x="T0" y="T1"/>
                </a:cxn>
                <a:cxn ang="0">
                  <a:pos x="T2" y="T3"/>
                </a:cxn>
                <a:cxn ang="0">
                  <a:pos x="T4" y="T5"/>
                </a:cxn>
                <a:cxn ang="0">
                  <a:pos x="T6" y="T7"/>
                </a:cxn>
                <a:cxn ang="0">
                  <a:pos x="T8" y="T9"/>
                </a:cxn>
                <a:cxn ang="0">
                  <a:pos x="T10" y="T11"/>
                </a:cxn>
              </a:cxnLst>
              <a:rect l="0" t="0" r="r" b="b"/>
              <a:pathLst>
                <a:path w="1468" h="1587">
                  <a:moveTo>
                    <a:pt x="1468" y="0"/>
                  </a:moveTo>
                  <a:cubicBezTo>
                    <a:pt x="1468" y="1531"/>
                    <a:pt x="1468" y="1531"/>
                    <a:pt x="1468" y="1531"/>
                  </a:cubicBezTo>
                  <a:cubicBezTo>
                    <a:pt x="1468" y="1562"/>
                    <a:pt x="1443" y="1587"/>
                    <a:pt x="1412" y="1587"/>
                  </a:cubicBezTo>
                  <a:cubicBezTo>
                    <a:pt x="1334" y="1587"/>
                    <a:pt x="1334" y="1587"/>
                    <a:pt x="1334" y="1587"/>
                  </a:cubicBezTo>
                  <a:cubicBezTo>
                    <a:pt x="1163" y="1587"/>
                    <a:pt x="1163" y="1587"/>
                    <a:pt x="1163" y="1587"/>
                  </a:cubicBezTo>
                  <a:cubicBezTo>
                    <a:pt x="0" y="1587"/>
                    <a:pt x="0" y="1587"/>
                    <a:pt x="0" y="1587"/>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0" name="Freeform 16">
              <a:extLst>
                <a:ext uri="{FF2B5EF4-FFF2-40B4-BE49-F238E27FC236}">
                  <a16:creationId xmlns:a16="http://schemas.microsoft.com/office/drawing/2014/main" id="{C1339AA8-531D-4BCB-B3E8-1ACCC65DA98B}"/>
                </a:ext>
              </a:extLst>
            </p:cNvPr>
            <p:cNvSpPr>
              <a:spLocks/>
            </p:cNvSpPr>
            <p:nvPr userDrawn="1"/>
          </p:nvSpPr>
          <p:spPr bwMode="auto">
            <a:xfrm>
              <a:off x="0" y="0"/>
              <a:ext cx="2908" cy="3146"/>
            </a:xfrm>
            <a:custGeom>
              <a:avLst/>
              <a:gdLst>
                <a:gd name="T0" fmla="*/ 1454 w 1454"/>
                <a:gd name="T1" fmla="*/ 0 h 1573"/>
                <a:gd name="T2" fmla="*/ 1454 w 1454"/>
                <a:gd name="T3" fmla="*/ 1528 h 1573"/>
                <a:gd name="T4" fmla="*/ 1409 w 1454"/>
                <a:gd name="T5" fmla="*/ 1573 h 1573"/>
                <a:gd name="T6" fmla="*/ 1334 w 1454"/>
                <a:gd name="T7" fmla="*/ 1573 h 1573"/>
                <a:gd name="T8" fmla="*/ 1163 w 1454"/>
                <a:gd name="T9" fmla="*/ 1573 h 1573"/>
                <a:gd name="T10" fmla="*/ 0 w 1454"/>
                <a:gd name="T11" fmla="*/ 1573 h 1573"/>
              </a:gdLst>
              <a:ahLst/>
              <a:cxnLst>
                <a:cxn ang="0">
                  <a:pos x="T0" y="T1"/>
                </a:cxn>
                <a:cxn ang="0">
                  <a:pos x="T2" y="T3"/>
                </a:cxn>
                <a:cxn ang="0">
                  <a:pos x="T4" y="T5"/>
                </a:cxn>
                <a:cxn ang="0">
                  <a:pos x="T6" y="T7"/>
                </a:cxn>
                <a:cxn ang="0">
                  <a:pos x="T8" y="T9"/>
                </a:cxn>
                <a:cxn ang="0">
                  <a:pos x="T10" y="T11"/>
                </a:cxn>
              </a:cxnLst>
              <a:rect l="0" t="0" r="r" b="b"/>
              <a:pathLst>
                <a:path w="1454" h="1573">
                  <a:moveTo>
                    <a:pt x="1454" y="0"/>
                  </a:moveTo>
                  <a:cubicBezTo>
                    <a:pt x="1454" y="1528"/>
                    <a:pt x="1454" y="1528"/>
                    <a:pt x="1454" y="1528"/>
                  </a:cubicBezTo>
                  <a:cubicBezTo>
                    <a:pt x="1454" y="1553"/>
                    <a:pt x="1434" y="1573"/>
                    <a:pt x="1409" y="1573"/>
                  </a:cubicBezTo>
                  <a:cubicBezTo>
                    <a:pt x="1334" y="1573"/>
                    <a:pt x="1334" y="1573"/>
                    <a:pt x="1334" y="1573"/>
                  </a:cubicBezTo>
                  <a:cubicBezTo>
                    <a:pt x="1163" y="1573"/>
                    <a:pt x="1163" y="1573"/>
                    <a:pt x="1163" y="1573"/>
                  </a:cubicBezTo>
                  <a:cubicBezTo>
                    <a:pt x="0" y="1573"/>
                    <a:pt x="0" y="1573"/>
                    <a:pt x="0" y="1573"/>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1" name="Freeform 17">
              <a:extLst>
                <a:ext uri="{FF2B5EF4-FFF2-40B4-BE49-F238E27FC236}">
                  <a16:creationId xmlns:a16="http://schemas.microsoft.com/office/drawing/2014/main" id="{DBABFAE8-31C2-4193-8963-4B80451D6CD5}"/>
                </a:ext>
              </a:extLst>
            </p:cNvPr>
            <p:cNvSpPr>
              <a:spLocks/>
            </p:cNvSpPr>
            <p:nvPr userDrawn="1"/>
          </p:nvSpPr>
          <p:spPr bwMode="auto">
            <a:xfrm>
              <a:off x="0" y="0"/>
              <a:ext cx="2852" cy="3090"/>
            </a:xfrm>
            <a:custGeom>
              <a:avLst/>
              <a:gdLst>
                <a:gd name="T0" fmla="*/ 1426 w 1426"/>
                <a:gd name="T1" fmla="*/ 0 h 1545"/>
                <a:gd name="T2" fmla="*/ 1426 w 1426"/>
                <a:gd name="T3" fmla="*/ 1522 h 1545"/>
                <a:gd name="T4" fmla="*/ 1403 w 1426"/>
                <a:gd name="T5" fmla="*/ 1545 h 1545"/>
                <a:gd name="T6" fmla="*/ 1334 w 1426"/>
                <a:gd name="T7" fmla="*/ 1545 h 1545"/>
                <a:gd name="T8" fmla="*/ 1163 w 1426"/>
                <a:gd name="T9" fmla="*/ 1545 h 1545"/>
                <a:gd name="T10" fmla="*/ 0 w 1426"/>
                <a:gd name="T11" fmla="*/ 1545 h 1545"/>
              </a:gdLst>
              <a:ahLst/>
              <a:cxnLst>
                <a:cxn ang="0">
                  <a:pos x="T0" y="T1"/>
                </a:cxn>
                <a:cxn ang="0">
                  <a:pos x="T2" y="T3"/>
                </a:cxn>
                <a:cxn ang="0">
                  <a:pos x="T4" y="T5"/>
                </a:cxn>
                <a:cxn ang="0">
                  <a:pos x="T6" y="T7"/>
                </a:cxn>
                <a:cxn ang="0">
                  <a:pos x="T8" y="T9"/>
                </a:cxn>
                <a:cxn ang="0">
                  <a:pos x="T10" y="T11"/>
                </a:cxn>
              </a:cxnLst>
              <a:rect l="0" t="0" r="r" b="b"/>
              <a:pathLst>
                <a:path w="1426" h="1545">
                  <a:moveTo>
                    <a:pt x="1426" y="0"/>
                  </a:moveTo>
                  <a:cubicBezTo>
                    <a:pt x="1426" y="1522"/>
                    <a:pt x="1426" y="1522"/>
                    <a:pt x="1426" y="1522"/>
                  </a:cubicBezTo>
                  <a:cubicBezTo>
                    <a:pt x="1426" y="1535"/>
                    <a:pt x="1416" y="1545"/>
                    <a:pt x="1403" y="1545"/>
                  </a:cubicBezTo>
                  <a:cubicBezTo>
                    <a:pt x="1334" y="1545"/>
                    <a:pt x="1334" y="1545"/>
                    <a:pt x="1334" y="1545"/>
                  </a:cubicBezTo>
                  <a:cubicBezTo>
                    <a:pt x="1163" y="1545"/>
                    <a:pt x="1163" y="1545"/>
                    <a:pt x="1163" y="1545"/>
                  </a:cubicBezTo>
                  <a:cubicBezTo>
                    <a:pt x="0" y="1545"/>
                    <a:pt x="0" y="1545"/>
                    <a:pt x="0" y="1545"/>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2" name="Freeform 18">
              <a:extLst>
                <a:ext uri="{FF2B5EF4-FFF2-40B4-BE49-F238E27FC236}">
                  <a16:creationId xmlns:a16="http://schemas.microsoft.com/office/drawing/2014/main" id="{62B56F8A-AB09-4A72-8D9B-2EC7902BFD17}"/>
                </a:ext>
              </a:extLst>
            </p:cNvPr>
            <p:cNvSpPr>
              <a:spLocks/>
            </p:cNvSpPr>
            <p:nvPr userDrawn="1"/>
          </p:nvSpPr>
          <p:spPr bwMode="auto">
            <a:xfrm>
              <a:off x="0" y="0"/>
              <a:ext cx="2824" cy="3062"/>
            </a:xfrm>
            <a:custGeom>
              <a:avLst/>
              <a:gdLst>
                <a:gd name="T0" fmla="*/ 1412 w 1412"/>
                <a:gd name="T1" fmla="*/ 0 h 1531"/>
                <a:gd name="T2" fmla="*/ 1412 w 1412"/>
                <a:gd name="T3" fmla="*/ 1519 h 1531"/>
                <a:gd name="T4" fmla="*/ 1400 w 1412"/>
                <a:gd name="T5" fmla="*/ 1531 h 1531"/>
                <a:gd name="T6" fmla="*/ 1334 w 1412"/>
                <a:gd name="T7" fmla="*/ 1531 h 1531"/>
                <a:gd name="T8" fmla="*/ 1163 w 1412"/>
                <a:gd name="T9" fmla="*/ 1531 h 1531"/>
                <a:gd name="T10" fmla="*/ 0 w 1412"/>
                <a:gd name="T11" fmla="*/ 1531 h 1531"/>
              </a:gdLst>
              <a:ahLst/>
              <a:cxnLst>
                <a:cxn ang="0">
                  <a:pos x="T0" y="T1"/>
                </a:cxn>
                <a:cxn ang="0">
                  <a:pos x="T2" y="T3"/>
                </a:cxn>
                <a:cxn ang="0">
                  <a:pos x="T4" y="T5"/>
                </a:cxn>
                <a:cxn ang="0">
                  <a:pos x="T6" y="T7"/>
                </a:cxn>
                <a:cxn ang="0">
                  <a:pos x="T8" y="T9"/>
                </a:cxn>
                <a:cxn ang="0">
                  <a:pos x="T10" y="T11"/>
                </a:cxn>
              </a:cxnLst>
              <a:rect l="0" t="0" r="r" b="b"/>
              <a:pathLst>
                <a:path w="1412" h="1531">
                  <a:moveTo>
                    <a:pt x="1412" y="0"/>
                  </a:moveTo>
                  <a:cubicBezTo>
                    <a:pt x="1412" y="1519"/>
                    <a:pt x="1412" y="1519"/>
                    <a:pt x="1412" y="1519"/>
                  </a:cubicBezTo>
                  <a:cubicBezTo>
                    <a:pt x="1412" y="1526"/>
                    <a:pt x="1407" y="1531"/>
                    <a:pt x="1400" y="1531"/>
                  </a:cubicBezTo>
                  <a:cubicBezTo>
                    <a:pt x="1334" y="1531"/>
                    <a:pt x="1334" y="1531"/>
                    <a:pt x="1334" y="1531"/>
                  </a:cubicBezTo>
                  <a:cubicBezTo>
                    <a:pt x="1163" y="1531"/>
                    <a:pt x="1163" y="1531"/>
                    <a:pt x="1163" y="1531"/>
                  </a:cubicBezTo>
                  <a:cubicBezTo>
                    <a:pt x="0" y="1531"/>
                    <a:pt x="0" y="1531"/>
                    <a:pt x="0" y="1531"/>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3" name="Freeform 19">
              <a:extLst>
                <a:ext uri="{FF2B5EF4-FFF2-40B4-BE49-F238E27FC236}">
                  <a16:creationId xmlns:a16="http://schemas.microsoft.com/office/drawing/2014/main" id="{9D9BBD12-1E20-49F9-B869-0870993FF661}"/>
                </a:ext>
              </a:extLst>
            </p:cNvPr>
            <p:cNvSpPr>
              <a:spLocks/>
            </p:cNvSpPr>
            <p:nvPr userDrawn="1"/>
          </p:nvSpPr>
          <p:spPr bwMode="auto">
            <a:xfrm>
              <a:off x="0" y="0"/>
              <a:ext cx="2880" cy="3118"/>
            </a:xfrm>
            <a:custGeom>
              <a:avLst/>
              <a:gdLst>
                <a:gd name="T0" fmla="*/ 1440 w 1440"/>
                <a:gd name="T1" fmla="*/ 0 h 1559"/>
                <a:gd name="T2" fmla="*/ 1440 w 1440"/>
                <a:gd name="T3" fmla="*/ 1525 h 1559"/>
                <a:gd name="T4" fmla="*/ 1406 w 1440"/>
                <a:gd name="T5" fmla="*/ 1559 h 1559"/>
                <a:gd name="T6" fmla="*/ 1334 w 1440"/>
                <a:gd name="T7" fmla="*/ 1559 h 1559"/>
                <a:gd name="T8" fmla="*/ 1163 w 1440"/>
                <a:gd name="T9" fmla="*/ 1559 h 1559"/>
                <a:gd name="T10" fmla="*/ 0 w 1440"/>
                <a:gd name="T11" fmla="*/ 1559 h 1559"/>
              </a:gdLst>
              <a:ahLst/>
              <a:cxnLst>
                <a:cxn ang="0">
                  <a:pos x="T0" y="T1"/>
                </a:cxn>
                <a:cxn ang="0">
                  <a:pos x="T2" y="T3"/>
                </a:cxn>
                <a:cxn ang="0">
                  <a:pos x="T4" y="T5"/>
                </a:cxn>
                <a:cxn ang="0">
                  <a:pos x="T6" y="T7"/>
                </a:cxn>
                <a:cxn ang="0">
                  <a:pos x="T8" y="T9"/>
                </a:cxn>
                <a:cxn ang="0">
                  <a:pos x="T10" y="T11"/>
                </a:cxn>
              </a:cxnLst>
              <a:rect l="0" t="0" r="r" b="b"/>
              <a:pathLst>
                <a:path w="1440" h="1559">
                  <a:moveTo>
                    <a:pt x="1440" y="0"/>
                  </a:moveTo>
                  <a:cubicBezTo>
                    <a:pt x="1440" y="1525"/>
                    <a:pt x="1440" y="1525"/>
                    <a:pt x="1440" y="1525"/>
                  </a:cubicBezTo>
                  <a:cubicBezTo>
                    <a:pt x="1440" y="1544"/>
                    <a:pt x="1425" y="1559"/>
                    <a:pt x="1406" y="1559"/>
                  </a:cubicBezTo>
                  <a:cubicBezTo>
                    <a:pt x="1334" y="1559"/>
                    <a:pt x="1334" y="1559"/>
                    <a:pt x="1334" y="1559"/>
                  </a:cubicBezTo>
                  <a:cubicBezTo>
                    <a:pt x="1163" y="1559"/>
                    <a:pt x="1163" y="1559"/>
                    <a:pt x="1163" y="1559"/>
                  </a:cubicBezTo>
                  <a:cubicBezTo>
                    <a:pt x="0" y="1559"/>
                    <a:pt x="0" y="1559"/>
                    <a:pt x="0" y="1559"/>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grpSp>
        <p:nvGrpSpPr>
          <p:cNvPr id="26" name="Group 22">
            <a:extLst>
              <a:ext uri="{FF2B5EF4-FFF2-40B4-BE49-F238E27FC236}">
                <a16:creationId xmlns:a16="http://schemas.microsoft.com/office/drawing/2014/main" id="{9A763F0C-8EF8-4F6A-972B-7C3453FBFFCD}"/>
              </a:ext>
            </a:extLst>
          </p:cNvPr>
          <p:cNvGrpSpPr>
            <a:grpSpLocks noChangeAspect="1"/>
          </p:cNvGrpSpPr>
          <p:nvPr userDrawn="1"/>
        </p:nvGrpSpPr>
        <p:grpSpPr bwMode="auto">
          <a:xfrm>
            <a:off x="5753100" y="-22438"/>
            <a:ext cx="685800" cy="6464300"/>
            <a:chOff x="2718" y="0"/>
            <a:chExt cx="324" cy="3054"/>
          </a:xfrm>
        </p:grpSpPr>
        <p:sp>
          <p:nvSpPr>
            <p:cNvPr id="37" name="Freeform 24">
              <a:extLst>
                <a:ext uri="{FF2B5EF4-FFF2-40B4-BE49-F238E27FC236}">
                  <a16:creationId xmlns:a16="http://schemas.microsoft.com/office/drawing/2014/main" id="{E2272FDA-F0F0-4A65-8C12-7B6215BA7CBF}"/>
                </a:ext>
              </a:extLst>
            </p:cNvPr>
            <p:cNvSpPr>
              <a:spLocks/>
            </p:cNvSpPr>
            <p:nvPr userDrawn="1"/>
          </p:nvSpPr>
          <p:spPr bwMode="auto">
            <a:xfrm>
              <a:off x="2718" y="0"/>
              <a:ext cx="324" cy="3054"/>
            </a:xfrm>
            <a:custGeom>
              <a:avLst/>
              <a:gdLst>
                <a:gd name="T0" fmla="*/ 0 w 324"/>
                <a:gd name="T1" fmla="*/ 0 h 3054"/>
                <a:gd name="T2" fmla="*/ 0 w 324"/>
                <a:gd name="T3" fmla="*/ 3054 h 3054"/>
                <a:gd name="T4" fmla="*/ 98 w 324"/>
                <a:gd name="T5" fmla="*/ 3054 h 3054"/>
                <a:gd name="T6" fmla="*/ 162 w 324"/>
                <a:gd name="T7" fmla="*/ 2974 h 3054"/>
                <a:gd name="T8" fmla="*/ 226 w 324"/>
                <a:gd name="T9" fmla="*/ 3054 h 3054"/>
                <a:gd name="T10" fmla="*/ 324 w 324"/>
                <a:gd name="T11" fmla="*/ 3054 h 3054"/>
                <a:gd name="T12" fmla="*/ 324 w 324"/>
                <a:gd name="T13" fmla="*/ 0 h 3054"/>
                <a:gd name="T14" fmla="*/ 0 w 324"/>
                <a:gd name="T15" fmla="*/ 0 h 30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3054">
                  <a:moveTo>
                    <a:pt x="0" y="0"/>
                  </a:moveTo>
                  <a:lnTo>
                    <a:pt x="0" y="3054"/>
                  </a:lnTo>
                  <a:lnTo>
                    <a:pt x="98" y="3054"/>
                  </a:lnTo>
                  <a:lnTo>
                    <a:pt x="162" y="2974"/>
                  </a:lnTo>
                  <a:lnTo>
                    <a:pt x="226" y="3054"/>
                  </a:lnTo>
                  <a:lnTo>
                    <a:pt x="324" y="3054"/>
                  </a:lnTo>
                  <a:lnTo>
                    <a:pt x="32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38" name="Freeform 25">
              <a:extLst>
                <a:ext uri="{FF2B5EF4-FFF2-40B4-BE49-F238E27FC236}">
                  <a16:creationId xmlns:a16="http://schemas.microsoft.com/office/drawing/2014/main" id="{4CBA5483-FD26-475F-BCFD-7053F17E1F32}"/>
                </a:ext>
              </a:extLst>
            </p:cNvPr>
            <p:cNvSpPr>
              <a:spLocks/>
            </p:cNvSpPr>
            <p:nvPr userDrawn="1"/>
          </p:nvSpPr>
          <p:spPr bwMode="auto">
            <a:xfrm>
              <a:off x="2718" y="2364"/>
              <a:ext cx="324" cy="610"/>
            </a:xfrm>
            <a:custGeom>
              <a:avLst/>
              <a:gdLst>
                <a:gd name="T0" fmla="*/ 140 w 162"/>
                <a:gd name="T1" fmla="*/ 195 h 305"/>
                <a:gd name="T2" fmla="*/ 131 w 162"/>
                <a:gd name="T3" fmla="*/ 73 h 305"/>
                <a:gd name="T4" fmla="*/ 81 w 162"/>
                <a:gd name="T5" fmla="*/ 0 h 305"/>
                <a:gd name="T6" fmla="*/ 31 w 162"/>
                <a:gd name="T7" fmla="*/ 73 h 305"/>
                <a:gd name="T8" fmla="*/ 22 w 162"/>
                <a:gd name="T9" fmla="*/ 195 h 305"/>
                <a:gd name="T10" fmla="*/ 4 w 162"/>
                <a:gd name="T11" fmla="*/ 228 h 305"/>
                <a:gd name="T12" fmla="*/ 0 w 162"/>
                <a:gd name="T13" fmla="*/ 244 h 305"/>
                <a:gd name="T14" fmla="*/ 0 w 162"/>
                <a:gd name="T15" fmla="*/ 287 h 305"/>
                <a:gd name="T16" fmla="*/ 4 w 162"/>
                <a:gd name="T17" fmla="*/ 290 h 305"/>
                <a:gd name="T18" fmla="*/ 51 w 162"/>
                <a:gd name="T19" fmla="*/ 266 h 305"/>
                <a:gd name="T20" fmla="*/ 66 w 162"/>
                <a:gd name="T21" fmla="*/ 276 h 305"/>
                <a:gd name="T22" fmla="*/ 58 w 162"/>
                <a:gd name="T23" fmla="*/ 305 h 305"/>
                <a:gd name="T24" fmla="*/ 81 w 162"/>
                <a:gd name="T25" fmla="*/ 305 h 305"/>
                <a:gd name="T26" fmla="*/ 104 w 162"/>
                <a:gd name="T27" fmla="*/ 305 h 305"/>
                <a:gd name="T28" fmla="*/ 96 w 162"/>
                <a:gd name="T29" fmla="*/ 276 h 305"/>
                <a:gd name="T30" fmla="*/ 111 w 162"/>
                <a:gd name="T31" fmla="*/ 266 h 305"/>
                <a:gd name="T32" fmla="*/ 158 w 162"/>
                <a:gd name="T33" fmla="*/ 290 h 305"/>
                <a:gd name="T34" fmla="*/ 162 w 162"/>
                <a:gd name="T35" fmla="*/ 287 h 305"/>
                <a:gd name="T36" fmla="*/ 162 w 162"/>
                <a:gd name="T37" fmla="*/ 244 h 305"/>
                <a:gd name="T38" fmla="*/ 158 w 162"/>
                <a:gd name="T39" fmla="*/ 228 h 305"/>
                <a:gd name="T40" fmla="*/ 140 w 162"/>
                <a:gd name="T41" fmla="*/ 19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305">
                  <a:moveTo>
                    <a:pt x="140" y="195"/>
                  </a:moveTo>
                  <a:cubicBezTo>
                    <a:pt x="145" y="154"/>
                    <a:pt x="143" y="107"/>
                    <a:pt x="131" y="73"/>
                  </a:cubicBezTo>
                  <a:cubicBezTo>
                    <a:pt x="113" y="23"/>
                    <a:pt x="81" y="0"/>
                    <a:pt x="81" y="0"/>
                  </a:cubicBezTo>
                  <a:cubicBezTo>
                    <a:pt x="81" y="0"/>
                    <a:pt x="49" y="23"/>
                    <a:pt x="31" y="73"/>
                  </a:cubicBezTo>
                  <a:cubicBezTo>
                    <a:pt x="19" y="107"/>
                    <a:pt x="17" y="154"/>
                    <a:pt x="22" y="195"/>
                  </a:cubicBezTo>
                  <a:cubicBezTo>
                    <a:pt x="4" y="228"/>
                    <a:pt x="4" y="228"/>
                    <a:pt x="4" y="228"/>
                  </a:cubicBezTo>
                  <a:cubicBezTo>
                    <a:pt x="1" y="233"/>
                    <a:pt x="0" y="239"/>
                    <a:pt x="0" y="244"/>
                  </a:cubicBezTo>
                  <a:cubicBezTo>
                    <a:pt x="0" y="287"/>
                    <a:pt x="0" y="287"/>
                    <a:pt x="0" y="287"/>
                  </a:cubicBezTo>
                  <a:cubicBezTo>
                    <a:pt x="0" y="290"/>
                    <a:pt x="2" y="291"/>
                    <a:pt x="4" y="290"/>
                  </a:cubicBezTo>
                  <a:cubicBezTo>
                    <a:pt x="51" y="266"/>
                    <a:pt x="51" y="266"/>
                    <a:pt x="51" y="266"/>
                  </a:cubicBezTo>
                  <a:cubicBezTo>
                    <a:pt x="60" y="274"/>
                    <a:pt x="66" y="276"/>
                    <a:pt x="66" y="276"/>
                  </a:cubicBezTo>
                  <a:cubicBezTo>
                    <a:pt x="58" y="305"/>
                    <a:pt x="58" y="305"/>
                    <a:pt x="58" y="305"/>
                  </a:cubicBezTo>
                  <a:cubicBezTo>
                    <a:pt x="81" y="305"/>
                    <a:pt x="81" y="305"/>
                    <a:pt x="81" y="305"/>
                  </a:cubicBezTo>
                  <a:cubicBezTo>
                    <a:pt x="104" y="305"/>
                    <a:pt x="104" y="305"/>
                    <a:pt x="104" y="305"/>
                  </a:cubicBezTo>
                  <a:cubicBezTo>
                    <a:pt x="96" y="276"/>
                    <a:pt x="96" y="276"/>
                    <a:pt x="96" y="276"/>
                  </a:cubicBezTo>
                  <a:cubicBezTo>
                    <a:pt x="96" y="276"/>
                    <a:pt x="102" y="274"/>
                    <a:pt x="111" y="266"/>
                  </a:cubicBezTo>
                  <a:cubicBezTo>
                    <a:pt x="158" y="290"/>
                    <a:pt x="158" y="290"/>
                    <a:pt x="158" y="290"/>
                  </a:cubicBezTo>
                  <a:cubicBezTo>
                    <a:pt x="160" y="291"/>
                    <a:pt x="162" y="290"/>
                    <a:pt x="162" y="287"/>
                  </a:cubicBezTo>
                  <a:cubicBezTo>
                    <a:pt x="162" y="244"/>
                    <a:pt x="162" y="244"/>
                    <a:pt x="162" y="244"/>
                  </a:cubicBezTo>
                  <a:cubicBezTo>
                    <a:pt x="162" y="239"/>
                    <a:pt x="161" y="233"/>
                    <a:pt x="158" y="228"/>
                  </a:cubicBezTo>
                  <a:lnTo>
                    <a:pt x="140" y="195"/>
                  </a:lnTo>
                  <a:close/>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9" name="Oval 26">
              <a:extLst>
                <a:ext uri="{FF2B5EF4-FFF2-40B4-BE49-F238E27FC236}">
                  <a16:creationId xmlns:a16="http://schemas.microsoft.com/office/drawing/2014/main" id="{97B9F1ED-76E7-472B-B18C-30505F3AD2A8}"/>
                </a:ext>
              </a:extLst>
            </p:cNvPr>
            <p:cNvSpPr>
              <a:spLocks noChangeArrowheads="1"/>
            </p:cNvSpPr>
            <p:nvPr userDrawn="1"/>
          </p:nvSpPr>
          <p:spPr bwMode="auto">
            <a:xfrm>
              <a:off x="2824" y="2606"/>
              <a:ext cx="112" cy="112"/>
            </a:xfrm>
            <a:prstGeom prst="ellipse">
              <a:avLst/>
            </a:prstGeom>
            <a:noFill/>
            <a:ln w="127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0" name="Freeform 27">
              <a:extLst>
                <a:ext uri="{FF2B5EF4-FFF2-40B4-BE49-F238E27FC236}">
                  <a16:creationId xmlns:a16="http://schemas.microsoft.com/office/drawing/2014/main" id="{98C7FC9C-A13F-45B3-9BDA-B149FB325A3F}"/>
                </a:ext>
              </a:extLst>
            </p:cNvPr>
            <p:cNvSpPr>
              <a:spLocks/>
            </p:cNvSpPr>
            <p:nvPr userDrawn="1"/>
          </p:nvSpPr>
          <p:spPr bwMode="auto">
            <a:xfrm>
              <a:off x="2846" y="2628"/>
              <a:ext cx="34" cy="34"/>
            </a:xfrm>
            <a:custGeom>
              <a:avLst/>
              <a:gdLst>
                <a:gd name="T0" fmla="*/ 0 w 17"/>
                <a:gd name="T1" fmla="*/ 17 h 17"/>
                <a:gd name="T2" fmla="*/ 17 w 17"/>
                <a:gd name="T3" fmla="*/ 0 h 17"/>
              </a:gdLst>
              <a:ahLst/>
              <a:cxnLst>
                <a:cxn ang="0">
                  <a:pos x="T0" y="T1"/>
                </a:cxn>
                <a:cxn ang="0">
                  <a:pos x="T2" y="T3"/>
                </a:cxn>
              </a:cxnLst>
              <a:rect l="0" t="0" r="r" b="b"/>
              <a:pathLst>
                <a:path w="17" h="17">
                  <a:moveTo>
                    <a:pt x="0" y="17"/>
                  </a:moveTo>
                  <a:cubicBezTo>
                    <a:pt x="0" y="8"/>
                    <a:pt x="8" y="0"/>
                    <a:pt x="17" y="0"/>
                  </a:cubicBezTo>
                </a:path>
              </a:pathLst>
            </a:custGeom>
            <a:noFill/>
            <a:ln w="127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1" name="Line 28">
              <a:extLst>
                <a:ext uri="{FF2B5EF4-FFF2-40B4-BE49-F238E27FC236}">
                  <a16:creationId xmlns:a16="http://schemas.microsoft.com/office/drawing/2014/main" id="{DBFE9229-94D3-48F0-B384-02213CC70963}"/>
                </a:ext>
              </a:extLst>
            </p:cNvPr>
            <p:cNvSpPr>
              <a:spLocks noChangeShapeType="1"/>
            </p:cNvSpPr>
            <p:nvPr userDrawn="1"/>
          </p:nvSpPr>
          <p:spPr bwMode="auto">
            <a:xfrm>
              <a:off x="2850" y="2916"/>
              <a:ext cx="60" cy="0"/>
            </a:xfrm>
            <a:prstGeom prst="line">
              <a:avLst/>
            </a:prstGeom>
            <a:noFill/>
            <a:ln w="127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2" name="Line 29">
              <a:extLst>
                <a:ext uri="{FF2B5EF4-FFF2-40B4-BE49-F238E27FC236}">
                  <a16:creationId xmlns:a16="http://schemas.microsoft.com/office/drawing/2014/main" id="{9D376989-C2AC-4FF1-A195-907325FAB938}"/>
                </a:ext>
              </a:extLst>
            </p:cNvPr>
            <p:cNvSpPr>
              <a:spLocks noChangeShapeType="1"/>
            </p:cNvSpPr>
            <p:nvPr userDrawn="1"/>
          </p:nvSpPr>
          <p:spPr bwMode="auto">
            <a:xfrm>
              <a:off x="2792" y="2480"/>
              <a:ext cx="176" cy="0"/>
            </a:xfrm>
            <a:prstGeom prst="line">
              <a:avLst/>
            </a:prstGeom>
            <a:noFill/>
            <a:ln w="127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3" name="Line 30">
              <a:extLst>
                <a:ext uri="{FF2B5EF4-FFF2-40B4-BE49-F238E27FC236}">
                  <a16:creationId xmlns:a16="http://schemas.microsoft.com/office/drawing/2014/main" id="{42050C23-62B7-4413-BE1E-2F14A7C7E2F8}"/>
                </a:ext>
              </a:extLst>
            </p:cNvPr>
            <p:cNvSpPr>
              <a:spLocks noChangeShapeType="1"/>
            </p:cNvSpPr>
            <p:nvPr userDrawn="1"/>
          </p:nvSpPr>
          <p:spPr bwMode="auto">
            <a:xfrm>
              <a:off x="2762" y="2754"/>
              <a:ext cx="58" cy="142"/>
            </a:xfrm>
            <a:prstGeom prst="line">
              <a:avLst/>
            </a:prstGeom>
            <a:noFill/>
            <a:ln w="127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4" name="Line 31">
              <a:extLst>
                <a:ext uri="{FF2B5EF4-FFF2-40B4-BE49-F238E27FC236}">
                  <a16:creationId xmlns:a16="http://schemas.microsoft.com/office/drawing/2014/main" id="{B79B8A47-A2EB-4DAD-94A8-721662D12810}"/>
                </a:ext>
              </a:extLst>
            </p:cNvPr>
            <p:cNvSpPr>
              <a:spLocks noChangeShapeType="1"/>
            </p:cNvSpPr>
            <p:nvPr userDrawn="1"/>
          </p:nvSpPr>
          <p:spPr bwMode="auto">
            <a:xfrm flipH="1">
              <a:off x="2940" y="2754"/>
              <a:ext cx="58" cy="142"/>
            </a:xfrm>
            <a:prstGeom prst="line">
              <a:avLst/>
            </a:prstGeom>
            <a:noFill/>
            <a:ln w="127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5" name="Freeform 32">
              <a:extLst>
                <a:ext uri="{FF2B5EF4-FFF2-40B4-BE49-F238E27FC236}">
                  <a16:creationId xmlns:a16="http://schemas.microsoft.com/office/drawing/2014/main" id="{877955C6-4627-4B8D-8FA3-02A0A93F46A8}"/>
                </a:ext>
              </a:extLst>
            </p:cNvPr>
            <p:cNvSpPr>
              <a:spLocks/>
            </p:cNvSpPr>
            <p:nvPr userDrawn="1"/>
          </p:nvSpPr>
          <p:spPr bwMode="auto">
            <a:xfrm>
              <a:off x="2870" y="2754"/>
              <a:ext cx="20" cy="162"/>
            </a:xfrm>
            <a:custGeom>
              <a:avLst/>
              <a:gdLst>
                <a:gd name="T0" fmla="*/ 5 w 10"/>
                <a:gd name="T1" fmla="*/ 0 h 81"/>
                <a:gd name="T2" fmla="*/ 5 w 10"/>
                <a:gd name="T3" fmla="*/ 0 h 81"/>
                <a:gd name="T4" fmla="*/ 2 w 10"/>
                <a:gd name="T5" fmla="*/ 3 h 81"/>
                <a:gd name="T6" fmla="*/ 0 w 10"/>
                <a:gd name="T7" fmla="*/ 81 h 81"/>
                <a:gd name="T8" fmla="*/ 5 w 10"/>
                <a:gd name="T9" fmla="*/ 81 h 81"/>
                <a:gd name="T10" fmla="*/ 10 w 10"/>
                <a:gd name="T11" fmla="*/ 81 h 81"/>
                <a:gd name="T12" fmla="*/ 9 w 10"/>
                <a:gd name="T13" fmla="*/ 3 h 81"/>
                <a:gd name="T14" fmla="*/ 5 w 10"/>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1">
                  <a:moveTo>
                    <a:pt x="5" y="0"/>
                  </a:moveTo>
                  <a:cubicBezTo>
                    <a:pt x="5" y="0"/>
                    <a:pt x="5" y="0"/>
                    <a:pt x="5" y="0"/>
                  </a:cubicBezTo>
                  <a:cubicBezTo>
                    <a:pt x="3" y="0"/>
                    <a:pt x="2" y="2"/>
                    <a:pt x="2" y="3"/>
                  </a:cubicBezTo>
                  <a:cubicBezTo>
                    <a:pt x="0" y="81"/>
                    <a:pt x="0" y="81"/>
                    <a:pt x="0" y="81"/>
                  </a:cubicBezTo>
                  <a:cubicBezTo>
                    <a:pt x="5" y="81"/>
                    <a:pt x="5" y="81"/>
                    <a:pt x="5" y="81"/>
                  </a:cubicBezTo>
                  <a:cubicBezTo>
                    <a:pt x="10" y="81"/>
                    <a:pt x="10" y="81"/>
                    <a:pt x="10" y="81"/>
                  </a:cubicBezTo>
                  <a:cubicBezTo>
                    <a:pt x="9" y="3"/>
                    <a:pt x="9" y="3"/>
                    <a:pt x="9" y="3"/>
                  </a:cubicBezTo>
                  <a:cubicBezTo>
                    <a:pt x="8" y="2"/>
                    <a:pt x="7" y="0"/>
                    <a:pt x="5" y="0"/>
                  </a:cubicBezTo>
                  <a:close/>
                </a:path>
              </a:pathLst>
            </a:custGeom>
            <a:noFill/>
            <a:ln w="127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grpSp>
        <p:nvGrpSpPr>
          <p:cNvPr id="47" name="Group 4">
            <a:extLst>
              <a:ext uri="{FF2B5EF4-FFF2-40B4-BE49-F238E27FC236}">
                <a16:creationId xmlns:a16="http://schemas.microsoft.com/office/drawing/2014/main" id="{27C1DAA5-FFFD-4148-A332-FAD78C2551BB}"/>
              </a:ext>
            </a:extLst>
          </p:cNvPr>
          <p:cNvGrpSpPr>
            <a:grpSpLocks noChangeAspect="1"/>
          </p:cNvGrpSpPr>
          <p:nvPr userDrawn="1"/>
        </p:nvGrpSpPr>
        <p:grpSpPr bwMode="auto">
          <a:xfrm>
            <a:off x="6066839" y="1734438"/>
            <a:ext cx="397544" cy="254167"/>
            <a:chOff x="2702" y="1494"/>
            <a:chExt cx="366" cy="234"/>
          </a:xfrm>
        </p:grpSpPr>
        <p:sp>
          <p:nvSpPr>
            <p:cNvPr id="48" name="Freeform 6">
              <a:extLst>
                <a:ext uri="{FF2B5EF4-FFF2-40B4-BE49-F238E27FC236}">
                  <a16:creationId xmlns:a16="http://schemas.microsoft.com/office/drawing/2014/main" id="{505DE4EE-2F0D-4DD3-9F2D-2518E4A5B10A}"/>
                </a:ext>
              </a:extLst>
            </p:cNvPr>
            <p:cNvSpPr>
              <a:spLocks/>
            </p:cNvSpPr>
            <p:nvPr/>
          </p:nvSpPr>
          <p:spPr bwMode="auto">
            <a:xfrm>
              <a:off x="2702" y="1494"/>
              <a:ext cx="366" cy="234"/>
            </a:xfrm>
            <a:custGeom>
              <a:avLst/>
              <a:gdLst>
                <a:gd name="T0" fmla="*/ 154 w 183"/>
                <a:gd name="T1" fmla="*/ 46 h 117"/>
                <a:gd name="T2" fmla="*/ 154 w 183"/>
                <a:gd name="T3" fmla="*/ 43 h 117"/>
                <a:gd name="T4" fmla="*/ 130 w 183"/>
                <a:gd name="T5" fmla="*/ 19 h 117"/>
                <a:gd name="T6" fmla="*/ 114 w 183"/>
                <a:gd name="T7" fmla="*/ 25 h 117"/>
                <a:gd name="T8" fmla="*/ 74 w 183"/>
                <a:gd name="T9" fmla="*/ 0 h 117"/>
                <a:gd name="T10" fmla="*/ 32 w 183"/>
                <a:gd name="T11" fmla="*/ 43 h 117"/>
                <a:gd name="T12" fmla="*/ 32 w 183"/>
                <a:gd name="T13" fmla="*/ 48 h 117"/>
                <a:gd name="T14" fmla="*/ 0 w 183"/>
                <a:gd name="T15" fmla="*/ 83 h 117"/>
                <a:gd name="T16" fmla="*/ 35 w 183"/>
                <a:gd name="T17" fmla="*/ 117 h 117"/>
                <a:gd name="T18" fmla="*/ 147 w 183"/>
                <a:gd name="T19" fmla="*/ 117 h 117"/>
                <a:gd name="T20" fmla="*/ 183 w 183"/>
                <a:gd name="T21" fmla="*/ 81 h 117"/>
                <a:gd name="T22" fmla="*/ 154 w 183"/>
                <a:gd name="T23" fmla="*/ 4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117">
                  <a:moveTo>
                    <a:pt x="154" y="46"/>
                  </a:moveTo>
                  <a:cubicBezTo>
                    <a:pt x="154" y="45"/>
                    <a:pt x="154" y="44"/>
                    <a:pt x="154" y="43"/>
                  </a:cubicBezTo>
                  <a:cubicBezTo>
                    <a:pt x="154" y="29"/>
                    <a:pt x="143" y="19"/>
                    <a:pt x="130" y="19"/>
                  </a:cubicBezTo>
                  <a:cubicBezTo>
                    <a:pt x="124" y="19"/>
                    <a:pt x="118" y="21"/>
                    <a:pt x="114" y="25"/>
                  </a:cubicBezTo>
                  <a:cubicBezTo>
                    <a:pt x="107" y="10"/>
                    <a:pt x="92" y="0"/>
                    <a:pt x="74" y="0"/>
                  </a:cubicBezTo>
                  <a:cubicBezTo>
                    <a:pt x="51" y="0"/>
                    <a:pt x="32" y="19"/>
                    <a:pt x="32" y="43"/>
                  </a:cubicBezTo>
                  <a:cubicBezTo>
                    <a:pt x="32" y="44"/>
                    <a:pt x="32" y="46"/>
                    <a:pt x="32" y="48"/>
                  </a:cubicBezTo>
                  <a:cubicBezTo>
                    <a:pt x="14" y="50"/>
                    <a:pt x="0" y="65"/>
                    <a:pt x="0" y="83"/>
                  </a:cubicBezTo>
                  <a:cubicBezTo>
                    <a:pt x="0" y="102"/>
                    <a:pt x="16" y="117"/>
                    <a:pt x="35" y="117"/>
                  </a:cubicBezTo>
                  <a:cubicBezTo>
                    <a:pt x="147" y="117"/>
                    <a:pt x="147" y="117"/>
                    <a:pt x="147" y="117"/>
                  </a:cubicBezTo>
                  <a:cubicBezTo>
                    <a:pt x="167" y="117"/>
                    <a:pt x="183" y="101"/>
                    <a:pt x="183" y="81"/>
                  </a:cubicBezTo>
                  <a:cubicBezTo>
                    <a:pt x="183" y="64"/>
                    <a:pt x="170" y="49"/>
                    <a:pt x="154" y="46"/>
                  </a:cubicBezTo>
                  <a:close/>
                </a:path>
              </a:pathLst>
            </a:custGeom>
            <a:solidFill>
              <a:srgbClr val="FFFFFF"/>
            </a:solidFill>
            <a:ln w="25400" cap="flat">
              <a:solidFill>
                <a:srgbClr val="B3B2B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49" name="Freeform 7">
              <a:extLst>
                <a:ext uri="{FF2B5EF4-FFF2-40B4-BE49-F238E27FC236}">
                  <a16:creationId xmlns:a16="http://schemas.microsoft.com/office/drawing/2014/main" id="{BB78FF6B-DBA3-45B9-AF83-A0B55E4A6B49}"/>
                </a:ext>
              </a:extLst>
            </p:cNvPr>
            <p:cNvSpPr>
              <a:spLocks/>
            </p:cNvSpPr>
            <p:nvPr/>
          </p:nvSpPr>
          <p:spPr bwMode="auto">
            <a:xfrm>
              <a:off x="2792" y="1522"/>
              <a:ext cx="58" cy="58"/>
            </a:xfrm>
            <a:custGeom>
              <a:avLst/>
              <a:gdLst>
                <a:gd name="T0" fmla="*/ 0 w 29"/>
                <a:gd name="T1" fmla="*/ 29 h 29"/>
                <a:gd name="T2" fmla="*/ 29 w 29"/>
                <a:gd name="T3" fmla="*/ 0 h 29"/>
              </a:gdLst>
              <a:ahLst/>
              <a:cxnLst>
                <a:cxn ang="0">
                  <a:pos x="T0" y="T1"/>
                </a:cxn>
                <a:cxn ang="0">
                  <a:pos x="T2" y="T3"/>
                </a:cxn>
              </a:cxnLst>
              <a:rect l="0" t="0" r="r" b="b"/>
              <a:pathLst>
                <a:path w="29" h="29">
                  <a:moveTo>
                    <a:pt x="0" y="29"/>
                  </a:moveTo>
                  <a:cubicBezTo>
                    <a:pt x="0" y="13"/>
                    <a:pt x="13" y="0"/>
                    <a:pt x="29" y="0"/>
                  </a:cubicBezTo>
                </a:path>
              </a:pathLst>
            </a:custGeom>
            <a:noFill/>
            <a:ln w="12700" cap="rnd">
              <a:solidFill>
                <a:srgbClr val="B3B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grpSp>
        <p:nvGrpSpPr>
          <p:cNvPr id="50" name="Group 4">
            <a:extLst>
              <a:ext uri="{FF2B5EF4-FFF2-40B4-BE49-F238E27FC236}">
                <a16:creationId xmlns:a16="http://schemas.microsoft.com/office/drawing/2014/main" id="{27BD0228-F0CC-4758-A526-64E97DCC92D6}"/>
              </a:ext>
            </a:extLst>
          </p:cNvPr>
          <p:cNvGrpSpPr>
            <a:grpSpLocks noChangeAspect="1"/>
          </p:cNvGrpSpPr>
          <p:nvPr userDrawn="1"/>
        </p:nvGrpSpPr>
        <p:grpSpPr bwMode="auto">
          <a:xfrm>
            <a:off x="5655444" y="2096061"/>
            <a:ext cx="529131" cy="338297"/>
            <a:chOff x="2702" y="1494"/>
            <a:chExt cx="366" cy="234"/>
          </a:xfrm>
        </p:grpSpPr>
        <p:sp>
          <p:nvSpPr>
            <p:cNvPr id="51" name="Freeform 6">
              <a:extLst>
                <a:ext uri="{FF2B5EF4-FFF2-40B4-BE49-F238E27FC236}">
                  <a16:creationId xmlns:a16="http://schemas.microsoft.com/office/drawing/2014/main" id="{45BBFA52-1682-4C55-B1C0-9DFAA7CA6D79}"/>
                </a:ext>
              </a:extLst>
            </p:cNvPr>
            <p:cNvSpPr>
              <a:spLocks/>
            </p:cNvSpPr>
            <p:nvPr/>
          </p:nvSpPr>
          <p:spPr bwMode="auto">
            <a:xfrm>
              <a:off x="2702" y="1494"/>
              <a:ext cx="366" cy="234"/>
            </a:xfrm>
            <a:custGeom>
              <a:avLst/>
              <a:gdLst>
                <a:gd name="T0" fmla="*/ 154 w 183"/>
                <a:gd name="T1" fmla="*/ 46 h 117"/>
                <a:gd name="T2" fmla="*/ 154 w 183"/>
                <a:gd name="T3" fmla="*/ 43 h 117"/>
                <a:gd name="T4" fmla="*/ 130 w 183"/>
                <a:gd name="T5" fmla="*/ 19 h 117"/>
                <a:gd name="T6" fmla="*/ 114 w 183"/>
                <a:gd name="T7" fmla="*/ 25 h 117"/>
                <a:gd name="T8" fmla="*/ 74 w 183"/>
                <a:gd name="T9" fmla="*/ 0 h 117"/>
                <a:gd name="T10" fmla="*/ 32 w 183"/>
                <a:gd name="T11" fmla="*/ 43 h 117"/>
                <a:gd name="T12" fmla="*/ 32 w 183"/>
                <a:gd name="T13" fmla="*/ 48 h 117"/>
                <a:gd name="T14" fmla="*/ 0 w 183"/>
                <a:gd name="T15" fmla="*/ 83 h 117"/>
                <a:gd name="T16" fmla="*/ 35 w 183"/>
                <a:gd name="T17" fmla="*/ 117 h 117"/>
                <a:gd name="T18" fmla="*/ 147 w 183"/>
                <a:gd name="T19" fmla="*/ 117 h 117"/>
                <a:gd name="T20" fmla="*/ 183 w 183"/>
                <a:gd name="T21" fmla="*/ 81 h 117"/>
                <a:gd name="T22" fmla="*/ 154 w 183"/>
                <a:gd name="T23" fmla="*/ 4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117">
                  <a:moveTo>
                    <a:pt x="154" y="46"/>
                  </a:moveTo>
                  <a:cubicBezTo>
                    <a:pt x="154" y="45"/>
                    <a:pt x="154" y="44"/>
                    <a:pt x="154" y="43"/>
                  </a:cubicBezTo>
                  <a:cubicBezTo>
                    <a:pt x="154" y="29"/>
                    <a:pt x="143" y="19"/>
                    <a:pt x="130" y="19"/>
                  </a:cubicBezTo>
                  <a:cubicBezTo>
                    <a:pt x="124" y="19"/>
                    <a:pt x="118" y="21"/>
                    <a:pt x="114" y="25"/>
                  </a:cubicBezTo>
                  <a:cubicBezTo>
                    <a:pt x="107" y="10"/>
                    <a:pt x="92" y="0"/>
                    <a:pt x="74" y="0"/>
                  </a:cubicBezTo>
                  <a:cubicBezTo>
                    <a:pt x="51" y="0"/>
                    <a:pt x="32" y="19"/>
                    <a:pt x="32" y="43"/>
                  </a:cubicBezTo>
                  <a:cubicBezTo>
                    <a:pt x="32" y="44"/>
                    <a:pt x="32" y="46"/>
                    <a:pt x="32" y="48"/>
                  </a:cubicBezTo>
                  <a:cubicBezTo>
                    <a:pt x="14" y="50"/>
                    <a:pt x="0" y="65"/>
                    <a:pt x="0" y="83"/>
                  </a:cubicBezTo>
                  <a:cubicBezTo>
                    <a:pt x="0" y="102"/>
                    <a:pt x="16" y="117"/>
                    <a:pt x="35" y="117"/>
                  </a:cubicBezTo>
                  <a:cubicBezTo>
                    <a:pt x="147" y="117"/>
                    <a:pt x="147" y="117"/>
                    <a:pt x="147" y="117"/>
                  </a:cubicBezTo>
                  <a:cubicBezTo>
                    <a:pt x="167" y="117"/>
                    <a:pt x="183" y="101"/>
                    <a:pt x="183" y="81"/>
                  </a:cubicBezTo>
                  <a:cubicBezTo>
                    <a:pt x="183" y="64"/>
                    <a:pt x="170" y="49"/>
                    <a:pt x="154" y="46"/>
                  </a:cubicBezTo>
                  <a:close/>
                </a:path>
              </a:pathLst>
            </a:custGeom>
            <a:solidFill>
              <a:srgbClr val="FFFFFF"/>
            </a:solidFill>
            <a:ln w="25400" cap="flat">
              <a:solidFill>
                <a:srgbClr val="B3B2B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52" name="Freeform 7">
              <a:extLst>
                <a:ext uri="{FF2B5EF4-FFF2-40B4-BE49-F238E27FC236}">
                  <a16:creationId xmlns:a16="http://schemas.microsoft.com/office/drawing/2014/main" id="{D4742561-EBAA-4B66-80F7-9F1C05904470}"/>
                </a:ext>
              </a:extLst>
            </p:cNvPr>
            <p:cNvSpPr>
              <a:spLocks/>
            </p:cNvSpPr>
            <p:nvPr/>
          </p:nvSpPr>
          <p:spPr bwMode="auto">
            <a:xfrm>
              <a:off x="2792" y="1522"/>
              <a:ext cx="58" cy="58"/>
            </a:xfrm>
            <a:custGeom>
              <a:avLst/>
              <a:gdLst>
                <a:gd name="T0" fmla="*/ 0 w 29"/>
                <a:gd name="T1" fmla="*/ 29 h 29"/>
                <a:gd name="T2" fmla="*/ 29 w 29"/>
                <a:gd name="T3" fmla="*/ 0 h 29"/>
              </a:gdLst>
              <a:ahLst/>
              <a:cxnLst>
                <a:cxn ang="0">
                  <a:pos x="T0" y="T1"/>
                </a:cxn>
                <a:cxn ang="0">
                  <a:pos x="T2" y="T3"/>
                </a:cxn>
              </a:cxnLst>
              <a:rect l="0" t="0" r="r" b="b"/>
              <a:pathLst>
                <a:path w="29" h="29">
                  <a:moveTo>
                    <a:pt x="0" y="29"/>
                  </a:moveTo>
                  <a:cubicBezTo>
                    <a:pt x="0" y="13"/>
                    <a:pt x="13" y="0"/>
                    <a:pt x="29" y="0"/>
                  </a:cubicBezTo>
                </a:path>
              </a:pathLst>
            </a:custGeom>
            <a:noFill/>
            <a:ln w="12700" cap="rnd">
              <a:solidFill>
                <a:srgbClr val="B3B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358685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decel="50000" fill="hold" nodeType="clickEffect">
                                  <p:stCondLst>
                                    <p:cond delay="0"/>
                                  </p:stCondLst>
                                  <p:childTnLst>
                                    <p:animMotion origin="layout" path="M -2.77778E-7 3.08642E-6 L -0.03663 3.08642E-6 " pathEditMode="relative" rAng="0" ptsTypes="AA">
                                      <p:cBhvr>
                                        <p:cTn id="6" dur="2000" fill="hold"/>
                                        <p:tgtEl>
                                          <p:spTgt spid="50"/>
                                        </p:tgtEl>
                                        <p:attrNameLst>
                                          <p:attrName>ppt_x</p:attrName>
                                          <p:attrName>ppt_y</p:attrName>
                                        </p:attrNameLst>
                                      </p:cBhvr>
                                      <p:rCtr x="-1840" y="0"/>
                                    </p:animMotion>
                                  </p:childTnLst>
                                </p:cTn>
                              </p:par>
                              <p:par>
                                <p:cTn id="7" presetID="35" presetClass="path" presetSubtype="0" decel="50000" fill="hold" nodeType="withEffect">
                                  <p:stCondLst>
                                    <p:cond delay="0"/>
                                  </p:stCondLst>
                                  <p:childTnLst>
                                    <p:animMotion origin="layout" path="M 1.11111E-6 3.7037E-6 L 0.02934 3.7037E-6 " pathEditMode="relative" rAng="0" ptsTypes="AA">
                                      <p:cBhvr>
                                        <p:cTn id="8" dur="2000" fill="hold"/>
                                        <p:tgtEl>
                                          <p:spTgt spid="47"/>
                                        </p:tgtEl>
                                        <p:attrNameLst>
                                          <p:attrName>ppt_x</p:attrName>
                                          <p:attrName>ppt_y</p:attrName>
                                        </p:attrNameLst>
                                      </p:cBhvr>
                                      <p:rCtr x="1458" y="0"/>
                                    </p:animMotion>
                                  </p:childTnLst>
                                </p:cTn>
                              </p:par>
                              <p:par>
                                <p:cTn id="9" presetID="2" presetClass="exit" presetSubtype="1" fill="hold" nodeType="withEffect">
                                  <p:stCondLst>
                                    <p:cond delay="0"/>
                                  </p:stCondLst>
                                  <p:childTnLst>
                                    <p:anim calcmode="lin" valueType="num">
                                      <p:cBhvr additive="base">
                                        <p:cTn id="10" dur="500"/>
                                        <p:tgtEl>
                                          <p:spTgt spid="26"/>
                                        </p:tgtEl>
                                        <p:attrNameLst>
                                          <p:attrName>ppt_x</p:attrName>
                                        </p:attrNameLst>
                                      </p:cBhvr>
                                      <p:tavLst>
                                        <p:tav tm="0">
                                          <p:val>
                                            <p:strVal val="ppt_x"/>
                                          </p:val>
                                        </p:tav>
                                        <p:tav tm="100000">
                                          <p:val>
                                            <p:strVal val="ppt_x"/>
                                          </p:val>
                                        </p:tav>
                                      </p:tavLst>
                                    </p:anim>
                                    <p:anim calcmode="lin" valueType="num">
                                      <p:cBhvr additive="base">
                                        <p:cTn id="11" dur="500"/>
                                        <p:tgtEl>
                                          <p:spTgt spid="26"/>
                                        </p:tgtEl>
                                        <p:attrNameLst>
                                          <p:attrName>ppt_y</p:attrName>
                                        </p:attrNameLst>
                                      </p:cBhvr>
                                      <p:tavLst>
                                        <p:tav tm="0">
                                          <p:val>
                                            <p:strVal val="ppt_y"/>
                                          </p:val>
                                        </p:tav>
                                        <p:tav tm="100000">
                                          <p:val>
                                            <p:strVal val="0-ppt_h/2"/>
                                          </p:val>
                                        </p:tav>
                                      </p:tavLst>
                                    </p:anim>
                                    <p:set>
                                      <p:cBhvr>
                                        <p:cTn id="12" dur="1" fill="hold">
                                          <p:stCondLst>
                                            <p:cond delay="499"/>
                                          </p:stCondLst>
                                        </p:cTn>
                                        <p:tgtEl>
                                          <p:spTgt spid="26"/>
                                        </p:tgtEl>
                                        <p:attrNameLst>
                                          <p:attrName>style.visibility</p:attrName>
                                        </p:attrNameLst>
                                      </p:cBhvr>
                                      <p:to>
                                        <p:strVal val="hidden"/>
                                      </p:to>
                                    </p:set>
                                  </p:childTnLst>
                                </p:cTn>
                              </p:par>
                              <p:par>
                                <p:cTn id="13" presetID="2" presetClass="exit" presetSubtype="8" fill="hold" grpId="0" nodeType="withEffect">
                                  <p:stCondLst>
                                    <p:cond delay="500"/>
                                  </p:stCondLst>
                                  <p:childTnLst>
                                    <p:anim calcmode="lin" valueType="num">
                                      <p:cBhvr additive="base">
                                        <p:cTn id="14" dur="500"/>
                                        <p:tgtEl>
                                          <p:spTgt spid="30"/>
                                        </p:tgtEl>
                                        <p:attrNameLst>
                                          <p:attrName>ppt_x</p:attrName>
                                        </p:attrNameLst>
                                      </p:cBhvr>
                                      <p:tavLst>
                                        <p:tav tm="0">
                                          <p:val>
                                            <p:strVal val="ppt_x"/>
                                          </p:val>
                                        </p:tav>
                                        <p:tav tm="100000">
                                          <p:val>
                                            <p:strVal val="0-ppt_w/2"/>
                                          </p:val>
                                        </p:tav>
                                      </p:tavLst>
                                    </p:anim>
                                    <p:anim calcmode="lin" valueType="num">
                                      <p:cBhvr additive="base">
                                        <p:cTn id="15" dur="500"/>
                                        <p:tgtEl>
                                          <p:spTgt spid="30"/>
                                        </p:tgtEl>
                                        <p:attrNameLst>
                                          <p:attrName>ppt_y</p:attrName>
                                        </p:attrNameLst>
                                      </p:cBhvr>
                                      <p:tavLst>
                                        <p:tav tm="0">
                                          <p:val>
                                            <p:strVal val="ppt_y"/>
                                          </p:val>
                                        </p:tav>
                                        <p:tav tm="100000">
                                          <p:val>
                                            <p:strVal val="ppt_y"/>
                                          </p:val>
                                        </p:tav>
                                      </p:tavLst>
                                    </p:anim>
                                    <p:set>
                                      <p:cBhvr>
                                        <p:cTn id="16" dur="1" fill="hold">
                                          <p:stCondLst>
                                            <p:cond delay="499"/>
                                          </p:stCondLst>
                                        </p:cTn>
                                        <p:tgtEl>
                                          <p:spTgt spid="30"/>
                                        </p:tgtEl>
                                        <p:attrNameLst>
                                          <p:attrName>style.visibility</p:attrName>
                                        </p:attrNameLst>
                                      </p:cBhvr>
                                      <p:to>
                                        <p:strVal val="hidden"/>
                                      </p:to>
                                    </p:set>
                                  </p:childTnLst>
                                </p:cTn>
                              </p:par>
                              <p:par>
                                <p:cTn id="17" presetID="2" presetClass="exit" presetSubtype="2" fill="hold" grpId="0" nodeType="withEffect">
                                  <p:stCondLst>
                                    <p:cond delay="500"/>
                                  </p:stCondLst>
                                  <p:childTnLst>
                                    <p:anim calcmode="lin" valueType="num">
                                      <p:cBhvr additive="base">
                                        <p:cTn id="18" dur="500"/>
                                        <p:tgtEl>
                                          <p:spTgt spid="36"/>
                                        </p:tgtEl>
                                        <p:attrNameLst>
                                          <p:attrName>ppt_x</p:attrName>
                                        </p:attrNameLst>
                                      </p:cBhvr>
                                      <p:tavLst>
                                        <p:tav tm="0">
                                          <p:val>
                                            <p:strVal val="ppt_x"/>
                                          </p:val>
                                        </p:tav>
                                        <p:tav tm="100000">
                                          <p:val>
                                            <p:strVal val="1+ppt_w/2"/>
                                          </p:val>
                                        </p:tav>
                                      </p:tavLst>
                                    </p:anim>
                                    <p:anim calcmode="lin" valueType="num">
                                      <p:cBhvr additive="base">
                                        <p:cTn id="19" dur="500"/>
                                        <p:tgtEl>
                                          <p:spTgt spid="36"/>
                                        </p:tgtEl>
                                        <p:attrNameLst>
                                          <p:attrName>ppt_y</p:attrName>
                                        </p:attrNameLst>
                                      </p:cBhvr>
                                      <p:tavLst>
                                        <p:tav tm="0">
                                          <p:val>
                                            <p:strVal val="ppt_y"/>
                                          </p:val>
                                        </p:tav>
                                        <p:tav tm="100000">
                                          <p:val>
                                            <p:strVal val="ppt_y"/>
                                          </p:val>
                                        </p:tav>
                                      </p:tavLst>
                                    </p:anim>
                                    <p:set>
                                      <p:cBhvr>
                                        <p:cTn id="20"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6" grpId="0" animBg="1"/>
    </p:bldLst>
  </p:timing>
  <p:extLst>
    <p:ext uri="{DCECCB84-F9BA-43D5-87BE-67443E8EF086}">
      <p15:sldGuideLst xmlns:p15="http://schemas.microsoft.com/office/powerpoint/2012/main">
        <p15:guide id="1"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32425BA9-E932-4464-90E9-2F6E06DF796D}"/>
              </a:ext>
            </a:extLst>
          </p:cNvPr>
          <p:cNvGrpSpPr>
            <a:grpSpLocks noChangeAspect="1"/>
          </p:cNvGrpSpPr>
          <p:nvPr userDrawn="1"/>
        </p:nvGrpSpPr>
        <p:grpSpPr bwMode="auto">
          <a:xfrm>
            <a:off x="5977468" y="6481235"/>
            <a:ext cx="6214533" cy="376767"/>
            <a:chOff x="2824" y="3062"/>
            <a:chExt cx="2936" cy="178"/>
          </a:xfrm>
        </p:grpSpPr>
        <p:sp>
          <p:nvSpPr>
            <p:cNvPr id="7" name="Freeform 6">
              <a:extLst>
                <a:ext uri="{FF2B5EF4-FFF2-40B4-BE49-F238E27FC236}">
                  <a16:creationId xmlns:a16="http://schemas.microsoft.com/office/drawing/2014/main" id="{D0097E72-543B-46A4-80B0-76736A21E8D3}"/>
                </a:ext>
              </a:extLst>
            </p:cNvPr>
            <p:cNvSpPr>
              <a:spLocks/>
            </p:cNvSpPr>
            <p:nvPr userDrawn="1"/>
          </p:nvSpPr>
          <p:spPr bwMode="auto">
            <a:xfrm>
              <a:off x="2824" y="3062"/>
              <a:ext cx="2936" cy="178"/>
            </a:xfrm>
            <a:custGeom>
              <a:avLst/>
              <a:gdLst>
                <a:gd name="T0" fmla="*/ 1468 w 1468"/>
                <a:gd name="T1" fmla="*/ 0 h 89"/>
                <a:gd name="T2" fmla="*/ 134 w 1468"/>
                <a:gd name="T3" fmla="*/ 0 h 89"/>
                <a:gd name="T4" fmla="*/ 56 w 1468"/>
                <a:gd name="T5" fmla="*/ 0 h 89"/>
                <a:gd name="T6" fmla="*/ 0 w 1468"/>
                <a:gd name="T7" fmla="*/ 56 h 89"/>
                <a:gd name="T8" fmla="*/ 0 w 1468"/>
                <a:gd name="T9" fmla="*/ 89 h 89"/>
              </a:gdLst>
              <a:ahLst/>
              <a:cxnLst>
                <a:cxn ang="0">
                  <a:pos x="T0" y="T1"/>
                </a:cxn>
                <a:cxn ang="0">
                  <a:pos x="T2" y="T3"/>
                </a:cxn>
                <a:cxn ang="0">
                  <a:pos x="T4" y="T5"/>
                </a:cxn>
                <a:cxn ang="0">
                  <a:pos x="T6" y="T7"/>
                </a:cxn>
                <a:cxn ang="0">
                  <a:pos x="T8" y="T9"/>
                </a:cxn>
              </a:cxnLst>
              <a:rect l="0" t="0" r="r" b="b"/>
              <a:pathLst>
                <a:path w="1468" h="89">
                  <a:moveTo>
                    <a:pt x="1468" y="0"/>
                  </a:moveTo>
                  <a:cubicBezTo>
                    <a:pt x="134" y="0"/>
                    <a:pt x="134" y="0"/>
                    <a:pt x="134" y="0"/>
                  </a:cubicBezTo>
                  <a:cubicBezTo>
                    <a:pt x="56" y="0"/>
                    <a:pt x="56" y="0"/>
                    <a:pt x="56" y="0"/>
                  </a:cubicBezTo>
                  <a:cubicBezTo>
                    <a:pt x="25" y="0"/>
                    <a:pt x="0" y="25"/>
                    <a:pt x="0" y="56"/>
                  </a:cubicBezTo>
                  <a:cubicBezTo>
                    <a:pt x="0" y="89"/>
                    <a:pt x="0" y="89"/>
                    <a:pt x="0" y="89"/>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8" name="Freeform 7">
              <a:extLst>
                <a:ext uri="{FF2B5EF4-FFF2-40B4-BE49-F238E27FC236}">
                  <a16:creationId xmlns:a16="http://schemas.microsoft.com/office/drawing/2014/main" id="{BB45291A-D0DA-4DD7-8E72-3B0B5F36D356}"/>
                </a:ext>
              </a:extLst>
            </p:cNvPr>
            <p:cNvSpPr>
              <a:spLocks/>
            </p:cNvSpPr>
            <p:nvPr userDrawn="1"/>
          </p:nvSpPr>
          <p:spPr bwMode="auto">
            <a:xfrm>
              <a:off x="2852" y="3090"/>
              <a:ext cx="2908" cy="150"/>
            </a:xfrm>
            <a:custGeom>
              <a:avLst/>
              <a:gdLst>
                <a:gd name="T0" fmla="*/ 1454 w 1454"/>
                <a:gd name="T1" fmla="*/ 0 h 75"/>
                <a:gd name="T2" fmla="*/ 120 w 1454"/>
                <a:gd name="T3" fmla="*/ 0 h 75"/>
                <a:gd name="T4" fmla="*/ 45 w 1454"/>
                <a:gd name="T5" fmla="*/ 0 h 75"/>
                <a:gd name="T6" fmla="*/ 0 w 1454"/>
                <a:gd name="T7" fmla="*/ 45 h 75"/>
                <a:gd name="T8" fmla="*/ 0 w 1454"/>
                <a:gd name="T9" fmla="*/ 75 h 75"/>
              </a:gdLst>
              <a:ahLst/>
              <a:cxnLst>
                <a:cxn ang="0">
                  <a:pos x="T0" y="T1"/>
                </a:cxn>
                <a:cxn ang="0">
                  <a:pos x="T2" y="T3"/>
                </a:cxn>
                <a:cxn ang="0">
                  <a:pos x="T4" y="T5"/>
                </a:cxn>
                <a:cxn ang="0">
                  <a:pos x="T6" y="T7"/>
                </a:cxn>
                <a:cxn ang="0">
                  <a:pos x="T8" y="T9"/>
                </a:cxn>
              </a:cxnLst>
              <a:rect l="0" t="0" r="r" b="b"/>
              <a:pathLst>
                <a:path w="1454" h="75">
                  <a:moveTo>
                    <a:pt x="1454" y="0"/>
                  </a:moveTo>
                  <a:cubicBezTo>
                    <a:pt x="120" y="0"/>
                    <a:pt x="120" y="0"/>
                    <a:pt x="120" y="0"/>
                  </a:cubicBezTo>
                  <a:cubicBezTo>
                    <a:pt x="45" y="0"/>
                    <a:pt x="45" y="0"/>
                    <a:pt x="45" y="0"/>
                  </a:cubicBezTo>
                  <a:cubicBezTo>
                    <a:pt x="20" y="0"/>
                    <a:pt x="0" y="20"/>
                    <a:pt x="0" y="45"/>
                  </a:cubicBezTo>
                  <a:cubicBezTo>
                    <a:pt x="0" y="75"/>
                    <a:pt x="0" y="75"/>
                    <a:pt x="0" y="75"/>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9" name="Freeform 8">
              <a:extLst>
                <a:ext uri="{FF2B5EF4-FFF2-40B4-BE49-F238E27FC236}">
                  <a16:creationId xmlns:a16="http://schemas.microsoft.com/office/drawing/2014/main" id="{4B5C478F-D5CB-48C5-A312-DFFD84CC2B85}"/>
                </a:ext>
              </a:extLst>
            </p:cNvPr>
            <p:cNvSpPr>
              <a:spLocks/>
            </p:cNvSpPr>
            <p:nvPr userDrawn="1"/>
          </p:nvSpPr>
          <p:spPr bwMode="auto">
            <a:xfrm>
              <a:off x="2880" y="3118"/>
              <a:ext cx="2880" cy="122"/>
            </a:xfrm>
            <a:custGeom>
              <a:avLst/>
              <a:gdLst>
                <a:gd name="T0" fmla="*/ 1440 w 1440"/>
                <a:gd name="T1" fmla="*/ 0 h 61"/>
                <a:gd name="T2" fmla="*/ 106 w 1440"/>
                <a:gd name="T3" fmla="*/ 0 h 61"/>
                <a:gd name="T4" fmla="*/ 34 w 1440"/>
                <a:gd name="T5" fmla="*/ 0 h 61"/>
                <a:gd name="T6" fmla="*/ 0 w 1440"/>
                <a:gd name="T7" fmla="*/ 34 h 61"/>
                <a:gd name="T8" fmla="*/ 0 w 1440"/>
                <a:gd name="T9" fmla="*/ 61 h 61"/>
              </a:gdLst>
              <a:ahLst/>
              <a:cxnLst>
                <a:cxn ang="0">
                  <a:pos x="T0" y="T1"/>
                </a:cxn>
                <a:cxn ang="0">
                  <a:pos x="T2" y="T3"/>
                </a:cxn>
                <a:cxn ang="0">
                  <a:pos x="T4" y="T5"/>
                </a:cxn>
                <a:cxn ang="0">
                  <a:pos x="T6" y="T7"/>
                </a:cxn>
                <a:cxn ang="0">
                  <a:pos x="T8" y="T9"/>
                </a:cxn>
              </a:cxnLst>
              <a:rect l="0" t="0" r="r" b="b"/>
              <a:pathLst>
                <a:path w="1440" h="61">
                  <a:moveTo>
                    <a:pt x="1440" y="0"/>
                  </a:moveTo>
                  <a:cubicBezTo>
                    <a:pt x="106" y="0"/>
                    <a:pt x="106" y="0"/>
                    <a:pt x="106" y="0"/>
                  </a:cubicBezTo>
                  <a:cubicBezTo>
                    <a:pt x="34" y="0"/>
                    <a:pt x="34" y="0"/>
                    <a:pt x="34" y="0"/>
                  </a:cubicBezTo>
                  <a:cubicBezTo>
                    <a:pt x="15" y="0"/>
                    <a:pt x="0" y="15"/>
                    <a:pt x="0" y="34"/>
                  </a:cubicBezTo>
                  <a:cubicBezTo>
                    <a:pt x="0" y="61"/>
                    <a:pt x="0" y="61"/>
                    <a:pt x="0" y="61"/>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 name="Freeform 9">
              <a:extLst>
                <a:ext uri="{FF2B5EF4-FFF2-40B4-BE49-F238E27FC236}">
                  <a16:creationId xmlns:a16="http://schemas.microsoft.com/office/drawing/2014/main" id="{9D9732C0-87EC-456D-9BA7-EADACEE11CE6}"/>
                </a:ext>
              </a:extLst>
            </p:cNvPr>
            <p:cNvSpPr>
              <a:spLocks/>
            </p:cNvSpPr>
            <p:nvPr userDrawn="1"/>
          </p:nvSpPr>
          <p:spPr bwMode="auto">
            <a:xfrm>
              <a:off x="2908" y="3146"/>
              <a:ext cx="2852" cy="94"/>
            </a:xfrm>
            <a:custGeom>
              <a:avLst/>
              <a:gdLst>
                <a:gd name="T0" fmla="*/ 1426 w 1426"/>
                <a:gd name="T1" fmla="*/ 0 h 47"/>
                <a:gd name="T2" fmla="*/ 92 w 1426"/>
                <a:gd name="T3" fmla="*/ 0 h 47"/>
                <a:gd name="T4" fmla="*/ 23 w 1426"/>
                <a:gd name="T5" fmla="*/ 0 h 47"/>
                <a:gd name="T6" fmla="*/ 0 w 1426"/>
                <a:gd name="T7" fmla="*/ 23 h 47"/>
                <a:gd name="T8" fmla="*/ 0 w 1426"/>
                <a:gd name="T9" fmla="*/ 47 h 47"/>
              </a:gdLst>
              <a:ahLst/>
              <a:cxnLst>
                <a:cxn ang="0">
                  <a:pos x="T0" y="T1"/>
                </a:cxn>
                <a:cxn ang="0">
                  <a:pos x="T2" y="T3"/>
                </a:cxn>
                <a:cxn ang="0">
                  <a:pos x="T4" y="T5"/>
                </a:cxn>
                <a:cxn ang="0">
                  <a:pos x="T6" y="T7"/>
                </a:cxn>
                <a:cxn ang="0">
                  <a:pos x="T8" y="T9"/>
                </a:cxn>
              </a:cxnLst>
              <a:rect l="0" t="0" r="r" b="b"/>
              <a:pathLst>
                <a:path w="1426" h="47">
                  <a:moveTo>
                    <a:pt x="1426" y="0"/>
                  </a:moveTo>
                  <a:cubicBezTo>
                    <a:pt x="92" y="0"/>
                    <a:pt x="92" y="0"/>
                    <a:pt x="92" y="0"/>
                  </a:cubicBezTo>
                  <a:cubicBezTo>
                    <a:pt x="23" y="0"/>
                    <a:pt x="23" y="0"/>
                    <a:pt x="23" y="0"/>
                  </a:cubicBezTo>
                  <a:cubicBezTo>
                    <a:pt x="10" y="0"/>
                    <a:pt x="0" y="10"/>
                    <a:pt x="0" y="23"/>
                  </a:cubicBezTo>
                  <a:cubicBezTo>
                    <a:pt x="0" y="47"/>
                    <a:pt x="0" y="47"/>
                    <a:pt x="0" y="47"/>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 name="Freeform 10">
              <a:extLst>
                <a:ext uri="{FF2B5EF4-FFF2-40B4-BE49-F238E27FC236}">
                  <a16:creationId xmlns:a16="http://schemas.microsoft.com/office/drawing/2014/main" id="{FBDE68E1-C9DE-43A2-8FB1-8450F2FBCD9A}"/>
                </a:ext>
              </a:extLst>
            </p:cNvPr>
            <p:cNvSpPr>
              <a:spLocks/>
            </p:cNvSpPr>
            <p:nvPr userDrawn="1"/>
          </p:nvSpPr>
          <p:spPr bwMode="auto">
            <a:xfrm>
              <a:off x="2936" y="3174"/>
              <a:ext cx="2824" cy="66"/>
            </a:xfrm>
            <a:custGeom>
              <a:avLst/>
              <a:gdLst>
                <a:gd name="T0" fmla="*/ 1412 w 1412"/>
                <a:gd name="T1" fmla="*/ 0 h 33"/>
                <a:gd name="T2" fmla="*/ 78 w 1412"/>
                <a:gd name="T3" fmla="*/ 0 h 33"/>
                <a:gd name="T4" fmla="*/ 12 w 1412"/>
                <a:gd name="T5" fmla="*/ 0 h 33"/>
                <a:gd name="T6" fmla="*/ 0 w 1412"/>
                <a:gd name="T7" fmla="*/ 12 h 33"/>
                <a:gd name="T8" fmla="*/ 0 w 1412"/>
                <a:gd name="T9" fmla="*/ 33 h 33"/>
              </a:gdLst>
              <a:ahLst/>
              <a:cxnLst>
                <a:cxn ang="0">
                  <a:pos x="T0" y="T1"/>
                </a:cxn>
                <a:cxn ang="0">
                  <a:pos x="T2" y="T3"/>
                </a:cxn>
                <a:cxn ang="0">
                  <a:pos x="T4" y="T5"/>
                </a:cxn>
                <a:cxn ang="0">
                  <a:pos x="T6" y="T7"/>
                </a:cxn>
                <a:cxn ang="0">
                  <a:pos x="T8" y="T9"/>
                </a:cxn>
              </a:cxnLst>
              <a:rect l="0" t="0" r="r" b="b"/>
              <a:pathLst>
                <a:path w="1412" h="33">
                  <a:moveTo>
                    <a:pt x="1412" y="0"/>
                  </a:moveTo>
                  <a:cubicBezTo>
                    <a:pt x="78" y="0"/>
                    <a:pt x="78" y="0"/>
                    <a:pt x="78" y="0"/>
                  </a:cubicBezTo>
                  <a:cubicBezTo>
                    <a:pt x="12" y="0"/>
                    <a:pt x="12" y="0"/>
                    <a:pt x="12" y="0"/>
                  </a:cubicBezTo>
                  <a:cubicBezTo>
                    <a:pt x="5" y="0"/>
                    <a:pt x="0" y="5"/>
                    <a:pt x="0" y="12"/>
                  </a:cubicBezTo>
                  <a:cubicBezTo>
                    <a:pt x="0" y="33"/>
                    <a:pt x="0" y="33"/>
                    <a:pt x="0" y="33"/>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321239560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31" name="Group 22">
            <a:extLst>
              <a:ext uri="{FF2B5EF4-FFF2-40B4-BE49-F238E27FC236}">
                <a16:creationId xmlns:a16="http://schemas.microsoft.com/office/drawing/2014/main" id="{52A7ADDA-FCE3-4A89-BAB0-948362E49896}"/>
              </a:ext>
            </a:extLst>
          </p:cNvPr>
          <p:cNvGrpSpPr>
            <a:grpSpLocks noChangeAspect="1"/>
          </p:cNvGrpSpPr>
          <p:nvPr userDrawn="1"/>
        </p:nvGrpSpPr>
        <p:grpSpPr bwMode="auto">
          <a:xfrm>
            <a:off x="5977468" y="0"/>
            <a:ext cx="237067" cy="6858000"/>
            <a:chOff x="2824" y="0"/>
            <a:chExt cx="112" cy="3240"/>
          </a:xfrm>
        </p:grpSpPr>
        <p:sp>
          <p:nvSpPr>
            <p:cNvPr id="34" name="Line 24">
              <a:extLst>
                <a:ext uri="{FF2B5EF4-FFF2-40B4-BE49-F238E27FC236}">
                  <a16:creationId xmlns:a16="http://schemas.microsoft.com/office/drawing/2014/main" id="{019DA174-FD37-40B8-9CC9-ACD5ABEBD9CC}"/>
                </a:ext>
              </a:extLst>
            </p:cNvPr>
            <p:cNvSpPr>
              <a:spLocks noChangeShapeType="1"/>
            </p:cNvSpPr>
            <p:nvPr userDrawn="1"/>
          </p:nvSpPr>
          <p:spPr bwMode="auto">
            <a:xfrm>
              <a:off x="2936" y="0"/>
              <a:ext cx="0" cy="324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5" name="Line 25">
              <a:extLst>
                <a:ext uri="{FF2B5EF4-FFF2-40B4-BE49-F238E27FC236}">
                  <a16:creationId xmlns:a16="http://schemas.microsoft.com/office/drawing/2014/main" id="{B7ADB0A9-0B95-4B50-84F4-389AB07CA232}"/>
                </a:ext>
              </a:extLst>
            </p:cNvPr>
            <p:cNvSpPr>
              <a:spLocks noChangeShapeType="1"/>
            </p:cNvSpPr>
            <p:nvPr userDrawn="1"/>
          </p:nvSpPr>
          <p:spPr bwMode="auto">
            <a:xfrm>
              <a:off x="2908" y="0"/>
              <a:ext cx="0" cy="324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6" name="Line 26">
              <a:extLst>
                <a:ext uri="{FF2B5EF4-FFF2-40B4-BE49-F238E27FC236}">
                  <a16:creationId xmlns:a16="http://schemas.microsoft.com/office/drawing/2014/main" id="{EDF3FA4A-F40B-48D2-B9AF-0253CFF71C26}"/>
                </a:ext>
              </a:extLst>
            </p:cNvPr>
            <p:cNvSpPr>
              <a:spLocks noChangeShapeType="1"/>
            </p:cNvSpPr>
            <p:nvPr userDrawn="1"/>
          </p:nvSpPr>
          <p:spPr bwMode="auto">
            <a:xfrm>
              <a:off x="2852" y="0"/>
              <a:ext cx="0" cy="324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7" name="Line 27">
              <a:extLst>
                <a:ext uri="{FF2B5EF4-FFF2-40B4-BE49-F238E27FC236}">
                  <a16:creationId xmlns:a16="http://schemas.microsoft.com/office/drawing/2014/main" id="{E4D8FF4D-721C-4752-BDA3-C0FDBB423B0C}"/>
                </a:ext>
              </a:extLst>
            </p:cNvPr>
            <p:cNvSpPr>
              <a:spLocks noChangeShapeType="1"/>
            </p:cNvSpPr>
            <p:nvPr userDrawn="1"/>
          </p:nvSpPr>
          <p:spPr bwMode="auto">
            <a:xfrm>
              <a:off x="2824" y="0"/>
              <a:ext cx="0" cy="324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8" name="Line 28">
              <a:extLst>
                <a:ext uri="{FF2B5EF4-FFF2-40B4-BE49-F238E27FC236}">
                  <a16:creationId xmlns:a16="http://schemas.microsoft.com/office/drawing/2014/main" id="{11B328EE-8FB3-4DD5-BB8E-4FB0D6C4D93A}"/>
                </a:ext>
              </a:extLst>
            </p:cNvPr>
            <p:cNvSpPr>
              <a:spLocks noChangeShapeType="1"/>
            </p:cNvSpPr>
            <p:nvPr userDrawn="1"/>
          </p:nvSpPr>
          <p:spPr bwMode="auto">
            <a:xfrm>
              <a:off x="2880" y="0"/>
              <a:ext cx="0" cy="324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219640577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picture containing floor, person, indoor&#10;&#10;Description generated with very high confidence">
            <a:extLst>
              <a:ext uri="{FF2B5EF4-FFF2-40B4-BE49-F238E27FC236}">
                <a16:creationId xmlns:a16="http://schemas.microsoft.com/office/drawing/2014/main" id="{F0BCA5AC-0B51-48B5-8918-C99B6B940D11}"/>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0" y="-509994"/>
            <a:ext cx="12192000" cy="7877987"/>
          </a:xfrm>
          <a:prstGeom prst="rect">
            <a:avLst/>
          </a:prstGeom>
        </p:spPr>
      </p:pic>
      <p:sp>
        <p:nvSpPr>
          <p:cNvPr id="2" name="Rectangle 1">
            <a:extLst>
              <a:ext uri="{FF2B5EF4-FFF2-40B4-BE49-F238E27FC236}">
                <a16:creationId xmlns:a16="http://schemas.microsoft.com/office/drawing/2014/main" id="{1A069DC7-B042-4363-8F79-38B63DB23D88}"/>
              </a:ext>
            </a:extLst>
          </p:cNvPr>
          <p:cNvSpPr/>
          <p:nvPr userDrawn="1"/>
        </p:nvSpPr>
        <p:spPr>
          <a:xfrm>
            <a:off x="0" y="-509994"/>
            <a:ext cx="12192000" cy="7877987"/>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Rectangle 7">
            <a:extLst>
              <a:ext uri="{FF2B5EF4-FFF2-40B4-BE49-F238E27FC236}">
                <a16:creationId xmlns:a16="http://schemas.microsoft.com/office/drawing/2014/main" id="{DD3B995F-E5B3-4948-9AF1-A895989E55C2}"/>
              </a:ext>
            </a:extLst>
          </p:cNvPr>
          <p:cNvSpPr/>
          <p:nvPr userDrawn="1"/>
        </p:nvSpPr>
        <p:spPr>
          <a:xfrm>
            <a:off x="1" y="0"/>
            <a:ext cx="60959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Rectangle 8">
            <a:extLst>
              <a:ext uri="{FF2B5EF4-FFF2-40B4-BE49-F238E27FC236}">
                <a16:creationId xmlns:a16="http://schemas.microsoft.com/office/drawing/2014/main" id="{D9FE24F9-3EBF-48BF-8DC9-31CA46966259}"/>
              </a:ext>
            </a:extLst>
          </p:cNvPr>
          <p:cNvSpPr/>
          <p:nvPr userDrawn="1"/>
        </p:nvSpPr>
        <p:spPr>
          <a:xfrm>
            <a:off x="6096005" y="0"/>
            <a:ext cx="60959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1" name="Line 6">
            <a:extLst>
              <a:ext uri="{FF2B5EF4-FFF2-40B4-BE49-F238E27FC236}">
                <a16:creationId xmlns:a16="http://schemas.microsoft.com/office/drawing/2014/main" id="{3DAB73B9-AB95-4AF3-83D9-21D625EDE9B0}"/>
              </a:ext>
            </a:extLst>
          </p:cNvPr>
          <p:cNvSpPr>
            <a:spLocks noChangeShapeType="1"/>
          </p:cNvSpPr>
          <p:nvPr userDrawn="1"/>
        </p:nvSpPr>
        <p:spPr bwMode="auto">
          <a:xfrm>
            <a:off x="0" y="6483351"/>
            <a:ext cx="12192000" cy="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2" name="Line 7">
            <a:extLst>
              <a:ext uri="{FF2B5EF4-FFF2-40B4-BE49-F238E27FC236}">
                <a16:creationId xmlns:a16="http://schemas.microsoft.com/office/drawing/2014/main" id="{8BC51552-0A65-462A-84DA-17D9D15996A4}"/>
              </a:ext>
            </a:extLst>
          </p:cNvPr>
          <p:cNvSpPr>
            <a:spLocks noChangeShapeType="1"/>
          </p:cNvSpPr>
          <p:nvPr userDrawn="1"/>
        </p:nvSpPr>
        <p:spPr bwMode="auto">
          <a:xfrm>
            <a:off x="0" y="6542617"/>
            <a:ext cx="12192000" cy="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3" name="Line 8">
            <a:extLst>
              <a:ext uri="{FF2B5EF4-FFF2-40B4-BE49-F238E27FC236}">
                <a16:creationId xmlns:a16="http://schemas.microsoft.com/office/drawing/2014/main" id="{14E4E765-C6E4-4C36-BA7D-DD85F6A3B200}"/>
              </a:ext>
            </a:extLst>
          </p:cNvPr>
          <p:cNvSpPr>
            <a:spLocks noChangeShapeType="1"/>
          </p:cNvSpPr>
          <p:nvPr userDrawn="1"/>
        </p:nvSpPr>
        <p:spPr bwMode="auto">
          <a:xfrm>
            <a:off x="0" y="6601884"/>
            <a:ext cx="12192000" cy="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4" name="Line 9">
            <a:extLst>
              <a:ext uri="{FF2B5EF4-FFF2-40B4-BE49-F238E27FC236}">
                <a16:creationId xmlns:a16="http://schemas.microsoft.com/office/drawing/2014/main" id="{482B693C-4D37-4447-BE6B-2E6830352F53}"/>
              </a:ext>
            </a:extLst>
          </p:cNvPr>
          <p:cNvSpPr>
            <a:spLocks noChangeShapeType="1"/>
          </p:cNvSpPr>
          <p:nvPr userDrawn="1"/>
        </p:nvSpPr>
        <p:spPr bwMode="auto">
          <a:xfrm>
            <a:off x="0" y="6661151"/>
            <a:ext cx="12192000" cy="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5" name="Line 10">
            <a:extLst>
              <a:ext uri="{FF2B5EF4-FFF2-40B4-BE49-F238E27FC236}">
                <a16:creationId xmlns:a16="http://schemas.microsoft.com/office/drawing/2014/main" id="{F9FE8514-A4B1-42FE-AFD4-6FF922B83E0C}"/>
              </a:ext>
            </a:extLst>
          </p:cNvPr>
          <p:cNvSpPr>
            <a:spLocks noChangeShapeType="1"/>
          </p:cNvSpPr>
          <p:nvPr userDrawn="1"/>
        </p:nvSpPr>
        <p:spPr bwMode="auto">
          <a:xfrm>
            <a:off x="0" y="6720417"/>
            <a:ext cx="12192000" cy="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Tree>
    <p:extLst>
      <p:ext uri="{BB962C8B-B14F-4D97-AF65-F5344CB8AC3E}">
        <p14:creationId xmlns:p14="http://schemas.microsoft.com/office/powerpoint/2010/main" val="16710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0-ppt_w/2"/>
                                          </p:val>
                                        </p:tav>
                                      </p:tavLst>
                                    </p:anim>
                                    <p:anim calcmode="lin" valueType="num">
                                      <p:cBhvr additive="base">
                                        <p:cTn id="7" dur="500"/>
                                        <p:tgtEl>
                                          <p:spTgt spid="8"/>
                                        </p:tgtEl>
                                        <p:attrNameLst>
                                          <p:attrName>ppt_y</p:attrName>
                                        </p:attrNameLst>
                                      </p:cBhvr>
                                      <p:tavLst>
                                        <p:tav tm="0">
                                          <p:val>
                                            <p:strVal val="ppt_y"/>
                                          </p:val>
                                        </p:tav>
                                        <p:tav tm="100000">
                                          <p:val>
                                            <p:strVal val="ppt_y"/>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1+ppt_w/2"/>
                                          </p:val>
                                        </p:tav>
                                      </p:tavLst>
                                    </p:anim>
                                    <p:anim calcmode="lin" valueType="num">
                                      <p:cBhvr additive="base">
                                        <p:cTn id="11" dur="500"/>
                                        <p:tgtEl>
                                          <p:spTgt spid="9"/>
                                        </p:tgtEl>
                                        <p:attrNameLst>
                                          <p:attrName>ppt_y</p:attrName>
                                        </p:attrNameLst>
                                      </p:cBhvr>
                                      <p:tavLst>
                                        <p:tav tm="0">
                                          <p:val>
                                            <p:strVal val="ppt_y"/>
                                          </p:val>
                                        </p:tav>
                                        <p:tav tm="100000">
                                          <p:val>
                                            <p:strVal val="ppt_y"/>
                                          </p:val>
                                        </p:tav>
                                      </p:tavLst>
                                    </p:anim>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extLst>
    <p:ext uri="{DCECCB84-F9BA-43D5-87BE-67443E8EF086}">
      <p15:sldGuideLst xmlns:p15="http://schemas.microsoft.com/office/powerpoint/2012/main">
        <p15:guide id="1"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53669E30-E7EB-4987-BB06-7C154C4C7FFD}"/>
              </a:ext>
            </a:extLst>
          </p:cNvPr>
          <p:cNvGrpSpPr>
            <a:grpSpLocks noChangeAspect="1"/>
          </p:cNvGrpSpPr>
          <p:nvPr userDrawn="1"/>
        </p:nvGrpSpPr>
        <p:grpSpPr bwMode="auto">
          <a:xfrm>
            <a:off x="0" y="139700"/>
            <a:ext cx="12192000" cy="6578600"/>
            <a:chOff x="0" y="66"/>
            <a:chExt cx="5760" cy="3108"/>
          </a:xfrm>
        </p:grpSpPr>
        <p:sp>
          <p:nvSpPr>
            <p:cNvPr id="8" name="Line 6">
              <a:extLst>
                <a:ext uri="{FF2B5EF4-FFF2-40B4-BE49-F238E27FC236}">
                  <a16:creationId xmlns:a16="http://schemas.microsoft.com/office/drawing/2014/main" id="{7A917A27-7F47-435C-9A17-856314ECC74E}"/>
                </a:ext>
              </a:extLst>
            </p:cNvPr>
            <p:cNvSpPr>
              <a:spLocks noChangeShapeType="1"/>
            </p:cNvSpPr>
            <p:nvPr userDrawn="1"/>
          </p:nvSpPr>
          <p:spPr bwMode="auto">
            <a:xfrm>
              <a:off x="0" y="3062"/>
              <a:ext cx="5760" cy="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9" name="Line 7">
              <a:extLst>
                <a:ext uri="{FF2B5EF4-FFF2-40B4-BE49-F238E27FC236}">
                  <a16:creationId xmlns:a16="http://schemas.microsoft.com/office/drawing/2014/main" id="{76463EE5-699F-49D3-A855-D7702077351C}"/>
                </a:ext>
              </a:extLst>
            </p:cNvPr>
            <p:cNvSpPr>
              <a:spLocks noChangeShapeType="1"/>
            </p:cNvSpPr>
            <p:nvPr userDrawn="1"/>
          </p:nvSpPr>
          <p:spPr bwMode="auto">
            <a:xfrm>
              <a:off x="0" y="3090"/>
              <a:ext cx="5760" cy="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5" name="Line 8">
              <a:extLst>
                <a:ext uri="{FF2B5EF4-FFF2-40B4-BE49-F238E27FC236}">
                  <a16:creationId xmlns:a16="http://schemas.microsoft.com/office/drawing/2014/main" id="{60F00E85-202C-469B-B376-4B6E11331F70}"/>
                </a:ext>
              </a:extLst>
            </p:cNvPr>
            <p:cNvSpPr>
              <a:spLocks noChangeShapeType="1"/>
            </p:cNvSpPr>
            <p:nvPr userDrawn="1"/>
          </p:nvSpPr>
          <p:spPr bwMode="auto">
            <a:xfrm>
              <a:off x="0" y="3118"/>
              <a:ext cx="5760" cy="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6" name="Line 9">
              <a:extLst>
                <a:ext uri="{FF2B5EF4-FFF2-40B4-BE49-F238E27FC236}">
                  <a16:creationId xmlns:a16="http://schemas.microsoft.com/office/drawing/2014/main" id="{2EB3493C-963E-4F63-9570-436E1A3F6859}"/>
                </a:ext>
              </a:extLst>
            </p:cNvPr>
            <p:cNvSpPr>
              <a:spLocks noChangeShapeType="1"/>
            </p:cNvSpPr>
            <p:nvPr userDrawn="1"/>
          </p:nvSpPr>
          <p:spPr bwMode="auto">
            <a:xfrm>
              <a:off x="0" y="3146"/>
              <a:ext cx="5760" cy="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7" name="Line 10">
              <a:extLst>
                <a:ext uri="{FF2B5EF4-FFF2-40B4-BE49-F238E27FC236}">
                  <a16:creationId xmlns:a16="http://schemas.microsoft.com/office/drawing/2014/main" id="{3DF1AAD6-EDF5-434E-94F1-9113CE06FAE4}"/>
                </a:ext>
              </a:extLst>
            </p:cNvPr>
            <p:cNvSpPr>
              <a:spLocks noChangeShapeType="1"/>
            </p:cNvSpPr>
            <p:nvPr userDrawn="1"/>
          </p:nvSpPr>
          <p:spPr bwMode="auto">
            <a:xfrm>
              <a:off x="0" y="3174"/>
              <a:ext cx="5760" cy="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8" name="Line 11">
              <a:extLst>
                <a:ext uri="{FF2B5EF4-FFF2-40B4-BE49-F238E27FC236}">
                  <a16:creationId xmlns:a16="http://schemas.microsoft.com/office/drawing/2014/main" id="{4FE63BDE-E4EA-40CC-8480-E80CE993D5A4}"/>
                </a:ext>
              </a:extLst>
            </p:cNvPr>
            <p:cNvSpPr>
              <a:spLocks noChangeShapeType="1"/>
            </p:cNvSpPr>
            <p:nvPr userDrawn="1"/>
          </p:nvSpPr>
          <p:spPr bwMode="auto">
            <a:xfrm>
              <a:off x="0" y="66"/>
              <a:ext cx="5760" cy="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9" name="Line 12">
              <a:extLst>
                <a:ext uri="{FF2B5EF4-FFF2-40B4-BE49-F238E27FC236}">
                  <a16:creationId xmlns:a16="http://schemas.microsoft.com/office/drawing/2014/main" id="{68082800-64ED-4A76-83AF-1D91F8283133}"/>
                </a:ext>
              </a:extLst>
            </p:cNvPr>
            <p:cNvSpPr>
              <a:spLocks noChangeShapeType="1"/>
            </p:cNvSpPr>
            <p:nvPr userDrawn="1"/>
          </p:nvSpPr>
          <p:spPr bwMode="auto">
            <a:xfrm>
              <a:off x="0" y="94"/>
              <a:ext cx="5760" cy="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0" name="Line 13">
              <a:extLst>
                <a:ext uri="{FF2B5EF4-FFF2-40B4-BE49-F238E27FC236}">
                  <a16:creationId xmlns:a16="http://schemas.microsoft.com/office/drawing/2014/main" id="{305B5D9A-37B8-4911-BC0E-D97C4C3E6A7C}"/>
                </a:ext>
              </a:extLst>
            </p:cNvPr>
            <p:cNvSpPr>
              <a:spLocks noChangeShapeType="1"/>
            </p:cNvSpPr>
            <p:nvPr userDrawn="1"/>
          </p:nvSpPr>
          <p:spPr bwMode="auto">
            <a:xfrm>
              <a:off x="0" y="122"/>
              <a:ext cx="5760" cy="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1" name="Line 14">
              <a:extLst>
                <a:ext uri="{FF2B5EF4-FFF2-40B4-BE49-F238E27FC236}">
                  <a16:creationId xmlns:a16="http://schemas.microsoft.com/office/drawing/2014/main" id="{E7362BED-3B6D-41C4-9215-02EC8FEAF519}"/>
                </a:ext>
              </a:extLst>
            </p:cNvPr>
            <p:cNvSpPr>
              <a:spLocks noChangeShapeType="1"/>
            </p:cNvSpPr>
            <p:nvPr userDrawn="1"/>
          </p:nvSpPr>
          <p:spPr bwMode="auto">
            <a:xfrm>
              <a:off x="0" y="150"/>
              <a:ext cx="5760" cy="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2" name="Line 15">
              <a:extLst>
                <a:ext uri="{FF2B5EF4-FFF2-40B4-BE49-F238E27FC236}">
                  <a16:creationId xmlns:a16="http://schemas.microsoft.com/office/drawing/2014/main" id="{5CE7365D-1D6F-4252-A7A4-309761E46E5C}"/>
                </a:ext>
              </a:extLst>
            </p:cNvPr>
            <p:cNvSpPr>
              <a:spLocks noChangeShapeType="1"/>
            </p:cNvSpPr>
            <p:nvPr userDrawn="1"/>
          </p:nvSpPr>
          <p:spPr bwMode="auto">
            <a:xfrm>
              <a:off x="0" y="180"/>
              <a:ext cx="5760" cy="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3478165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8" name="Line 11">
            <a:extLst>
              <a:ext uri="{FF2B5EF4-FFF2-40B4-BE49-F238E27FC236}">
                <a16:creationId xmlns:a16="http://schemas.microsoft.com/office/drawing/2014/main" id="{4FE63BDE-E4EA-40CC-8480-E80CE993D5A4}"/>
              </a:ext>
            </a:extLst>
          </p:cNvPr>
          <p:cNvSpPr>
            <a:spLocks noChangeShapeType="1"/>
          </p:cNvSpPr>
          <p:nvPr userDrawn="1"/>
        </p:nvSpPr>
        <p:spPr bwMode="auto">
          <a:xfrm>
            <a:off x="0" y="139700"/>
            <a:ext cx="12192000" cy="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19" name="Line 12">
            <a:extLst>
              <a:ext uri="{FF2B5EF4-FFF2-40B4-BE49-F238E27FC236}">
                <a16:creationId xmlns:a16="http://schemas.microsoft.com/office/drawing/2014/main" id="{68082800-64ED-4A76-83AF-1D91F8283133}"/>
              </a:ext>
            </a:extLst>
          </p:cNvPr>
          <p:cNvSpPr>
            <a:spLocks noChangeShapeType="1"/>
          </p:cNvSpPr>
          <p:nvPr userDrawn="1"/>
        </p:nvSpPr>
        <p:spPr bwMode="auto">
          <a:xfrm>
            <a:off x="0" y="198967"/>
            <a:ext cx="12192000" cy="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20" name="Line 13">
            <a:extLst>
              <a:ext uri="{FF2B5EF4-FFF2-40B4-BE49-F238E27FC236}">
                <a16:creationId xmlns:a16="http://schemas.microsoft.com/office/drawing/2014/main" id="{305B5D9A-37B8-4911-BC0E-D97C4C3E6A7C}"/>
              </a:ext>
            </a:extLst>
          </p:cNvPr>
          <p:cNvSpPr>
            <a:spLocks noChangeShapeType="1"/>
          </p:cNvSpPr>
          <p:nvPr userDrawn="1"/>
        </p:nvSpPr>
        <p:spPr bwMode="auto">
          <a:xfrm>
            <a:off x="0" y="258233"/>
            <a:ext cx="12192000" cy="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21" name="Line 14">
            <a:extLst>
              <a:ext uri="{FF2B5EF4-FFF2-40B4-BE49-F238E27FC236}">
                <a16:creationId xmlns:a16="http://schemas.microsoft.com/office/drawing/2014/main" id="{E7362BED-3B6D-41C4-9215-02EC8FEAF519}"/>
              </a:ext>
            </a:extLst>
          </p:cNvPr>
          <p:cNvSpPr>
            <a:spLocks noChangeShapeType="1"/>
          </p:cNvSpPr>
          <p:nvPr userDrawn="1"/>
        </p:nvSpPr>
        <p:spPr bwMode="auto">
          <a:xfrm>
            <a:off x="0" y="317500"/>
            <a:ext cx="12192000" cy="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22" name="Line 15">
            <a:extLst>
              <a:ext uri="{FF2B5EF4-FFF2-40B4-BE49-F238E27FC236}">
                <a16:creationId xmlns:a16="http://schemas.microsoft.com/office/drawing/2014/main" id="{5CE7365D-1D6F-4252-A7A4-309761E46E5C}"/>
              </a:ext>
            </a:extLst>
          </p:cNvPr>
          <p:cNvSpPr>
            <a:spLocks noChangeShapeType="1"/>
          </p:cNvSpPr>
          <p:nvPr userDrawn="1"/>
        </p:nvSpPr>
        <p:spPr bwMode="auto">
          <a:xfrm>
            <a:off x="0" y="381000"/>
            <a:ext cx="12192000" cy="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Tree>
    <p:extLst>
      <p:ext uri="{BB962C8B-B14F-4D97-AF65-F5344CB8AC3E}">
        <p14:creationId xmlns:p14="http://schemas.microsoft.com/office/powerpoint/2010/main" val="3732896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B7B97E04-38E5-43F4-8B0F-B282870A72C1}"/>
              </a:ext>
            </a:extLst>
          </p:cNvPr>
          <p:cNvGrpSpPr>
            <a:grpSpLocks noChangeAspect="1"/>
          </p:cNvGrpSpPr>
          <p:nvPr userDrawn="1"/>
        </p:nvGrpSpPr>
        <p:grpSpPr bwMode="auto">
          <a:xfrm>
            <a:off x="5647268" y="139700"/>
            <a:ext cx="897467" cy="6578600"/>
            <a:chOff x="4662" y="66"/>
            <a:chExt cx="424" cy="3108"/>
          </a:xfrm>
        </p:grpSpPr>
        <p:sp>
          <p:nvSpPr>
            <p:cNvPr id="10" name="Freeform 6">
              <a:extLst>
                <a:ext uri="{FF2B5EF4-FFF2-40B4-BE49-F238E27FC236}">
                  <a16:creationId xmlns:a16="http://schemas.microsoft.com/office/drawing/2014/main" id="{ABBF91FC-BBAB-4239-A1C4-549F2C1C62CF}"/>
                </a:ext>
              </a:extLst>
            </p:cNvPr>
            <p:cNvSpPr>
              <a:spLocks/>
            </p:cNvSpPr>
            <p:nvPr userDrawn="1"/>
          </p:nvSpPr>
          <p:spPr bwMode="auto">
            <a:xfrm>
              <a:off x="4662" y="180"/>
              <a:ext cx="424" cy="2994"/>
            </a:xfrm>
            <a:custGeom>
              <a:avLst/>
              <a:gdLst>
                <a:gd name="T0" fmla="*/ 212 w 212"/>
                <a:gd name="T1" fmla="*/ 0 h 1497"/>
                <a:gd name="T2" fmla="*/ 146 w 212"/>
                <a:gd name="T3" fmla="*/ 0 h 1497"/>
                <a:gd name="T4" fmla="*/ 134 w 212"/>
                <a:gd name="T5" fmla="*/ 11 h 1497"/>
                <a:gd name="T6" fmla="*/ 134 w 212"/>
                <a:gd name="T7" fmla="*/ 382 h 1497"/>
                <a:gd name="T8" fmla="*/ 134 w 212"/>
                <a:gd name="T9" fmla="*/ 1441 h 1497"/>
                <a:gd name="T10" fmla="*/ 77 w 212"/>
                <a:gd name="T11" fmla="*/ 1497 h 1497"/>
                <a:gd name="T12" fmla="*/ 0 w 212"/>
                <a:gd name="T13" fmla="*/ 1497 h 1497"/>
              </a:gdLst>
              <a:ahLst/>
              <a:cxnLst>
                <a:cxn ang="0">
                  <a:pos x="T0" y="T1"/>
                </a:cxn>
                <a:cxn ang="0">
                  <a:pos x="T2" y="T3"/>
                </a:cxn>
                <a:cxn ang="0">
                  <a:pos x="T4" y="T5"/>
                </a:cxn>
                <a:cxn ang="0">
                  <a:pos x="T6" y="T7"/>
                </a:cxn>
                <a:cxn ang="0">
                  <a:pos x="T8" y="T9"/>
                </a:cxn>
                <a:cxn ang="0">
                  <a:pos x="T10" y="T11"/>
                </a:cxn>
                <a:cxn ang="0">
                  <a:pos x="T12" y="T13"/>
                </a:cxn>
              </a:cxnLst>
              <a:rect l="0" t="0" r="r" b="b"/>
              <a:pathLst>
                <a:path w="212" h="1497">
                  <a:moveTo>
                    <a:pt x="212" y="0"/>
                  </a:moveTo>
                  <a:cubicBezTo>
                    <a:pt x="146" y="0"/>
                    <a:pt x="146" y="0"/>
                    <a:pt x="146" y="0"/>
                  </a:cubicBezTo>
                  <a:cubicBezTo>
                    <a:pt x="139" y="0"/>
                    <a:pt x="134" y="5"/>
                    <a:pt x="134" y="11"/>
                  </a:cubicBezTo>
                  <a:cubicBezTo>
                    <a:pt x="134" y="382"/>
                    <a:pt x="134" y="382"/>
                    <a:pt x="134" y="382"/>
                  </a:cubicBezTo>
                  <a:cubicBezTo>
                    <a:pt x="134" y="1441"/>
                    <a:pt x="134" y="1441"/>
                    <a:pt x="134" y="1441"/>
                  </a:cubicBezTo>
                  <a:cubicBezTo>
                    <a:pt x="134" y="1472"/>
                    <a:pt x="109" y="1497"/>
                    <a:pt x="77" y="1497"/>
                  </a:cubicBezTo>
                  <a:cubicBezTo>
                    <a:pt x="0" y="1497"/>
                    <a:pt x="0" y="1497"/>
                    <a:pt x="0" y="1497"/>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 name="Freeform 7">
              <a:extLst>
                <a:ext uri="{FF2B5EF4-FFF2-40B4-BE49-F238E27FC236}">
                  <a16:creationId xmlns:a16="http://schemas.microsoft.com/office/drawing/2014/main" id="{E4272E99-B425-40D1-81F1-C7541DB3CC40}"/>
                </a:ext>
              </a:extLst>
            </p:cNvPr>
            <p:cNvSpPr>
              <a:spLocks/>
            </p:cNvSpPr>
            <p:nvPr userDrawn="1"/>
          </p:nvSpPr>
          <p:spPr bwMode="auto">
            <a:xfrm>
              <a:off x="4662" y="150"/>
              <a:ext cx="424" cy="2996"/>
            </a:xfrm>
            <a:custGeom>
              <a:avLst/>
              <a:gdLst>
                <a:gd name="T0" fmla="*/ 212 w 212"/>
                <a:gd name="T1" fmla="*/ 0 h 1498"/>
                <a:gd name="T2" fmla="*/ 143 w 212"/>
                <a:gd name="T3" fmla="*/ 0 h 1498"/>
                <a:gd name="T4" fmla="*/ 120 w 212"/>
                <a:gd name="T5" fmla="*/ 23 h 1498"/>
                <a:gd name="T6" fmla="*/ 120 w 212"/>
                <a:gd name="T7" fmla="*/ 397 h 1498"/>
                <a:gd name="T8" fmla="*/ 120 w 212"/>
                <a:gd name="T9" fmla="*/ 1453 h 1498"/>
                <a:gd name="T10" fmla="*/ 75 w 212"/>
                <a:gd name="T11" fmla="*/ 1498 h 1498"/>
                <a:gd name="T12" fmla="*/ 0 w 212"/>
                <a:gd name="T13" fmla="*/ 1498 h 1498"/>
              </a:gdLst>
              <a:ahLst/>
              <a:cxnLst>
                <a:cxn ang="0">
                  <a:pos x="T0" y="T1"/>
                </a:cxn>
                <a:cxn ang="0">
                  <a:pos x="T2" y="T3"/>
                </a:cxn>
                <a:cxn ang="0">
                  <a:pos x="T4" y="T5"/>
                </a:cxn>
                <a:cxn ang="0">
                  <a:pos x="T6" y="T7"/>
                </a:cxn>
                <a:cxn ang="0">
                  <a:pos x="T8" y="T9"/>
                </a:cxn>
                <a:cxn ang="0">
                  <a:pos x="T10" y="T11"/>
                </a:cxn>
                <a:cxn ang="0">
                  <a:pos x="T12" y="T13"/>
                </a:cxn>
              </a:cxnLst>
              <a:rect l="0" t="0" r="r" b="b"/>
              <a:pathLst>
                <a:path w="212" h="1498">
                  <a:moveTo>
                    <a:pt x="212" y="0"/>
                  </a:moveTo>
                  <a:cubicBezTo>
                    <a:pt x="143" y="0"/>
                    <a:pt x="143" y="0"/>
                    <a:pt x="143" y="0"/>
                  </a:cubicBezTo>
                  <a:cubicBezTo>
                    <a:pt x="130" y="0"/>
                    <a:pt x="120" y="11"/>
                    <a:pt x="120" y="23"/>
                  </a:cubicBezTo>
                  <a:cubicBezTo>
                    <a:pt x="120" y="397"/>
                    <a:pt x="120" y="397"/>
                    <a:pt x="120" y="397"/>
                  </a:cubicBezTo>
                  <a:cubicBezTo>
                    <a:pt x="120" y="1453"/>
                    <a:pt x="120" y="1453"/>
                    <a:pt x="120" y="1453"/>
                  </a:cubicBezTo>
                  <a:cubicBezTo>
                    <a:pt x="120" y="1478"/>
                    <a:pt x="100" y="1498"/>
                    <a:pt x="75" y="1498"/>
                  </a:cubicBezTo>
                  <a:cubicBezTo>
                    <a:pt x="0" y="1498"/>
                    <a:pt x="0" y="1498"/>
                    <a:pt x="0" y="1498"/>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2" name="Freeform 8">
              <a:extLst>
                <a:ext uri="{FF2B5EF4-FFF2-40B4-BE49-F238E27FC236}">
                  <a16:creationId xmlns:a16="http://schemas.microsoft.com/office/drawing/2014/main" id="{713588AC-E5C0-4CF3-8320-C0E01641BFB4}"/>
                </a:ext>
              </a:extLst>
            </p:cNvPr>
            <p:cNvSpPr>
              <a:spLocks/>
            </p:cNvSpPr>
            <p:nvPr userDrawn="1"/>
          </p:nvSpPr>
          <p:spPr bwMode="auto">
            <a:xfrm>
              <a:off x="4662" y="94"/>
              <a:ext cx="424" cy="2996"/>
            </a:xfrm>
            <a:custGeom>
              <a:avLst/>
              <a:gdLst>
                <a:gd name="T0" fmla="*/ 212 w 212"/>
                <a:gd name="T1" fmla="*/ 0 h 1498"/>
                <a:gd name="T2" fmla="*/ 137 w 212"/>
                <a:gd name="T3" fmla="*/ 0 h 1498"/>
                <a:gd name="T4" fmla="*/ 92 w 212"/>
                <a:gd name="T5" fmla="*/ 45 h 1498"/>
                <a:gd name="T6" fmla="*/ 92 w 212"/>
                <a:gd name="T7" fmla="*/ 425 h 1498"/>
                <a:gd name="T8" fmla="*/ 92 w 212"/>
                <a:gd name="T9" fmla="*/ 1475 h 1498"/>
                <a:gd name="T10" fmla="*/ 69 w 212"/>
                <a:gd name="T11" fmla="*/ 1498 h 1498"/>
                <a:gd name="T12" fmla="*/ 0 w 212"/>
                <a:gd name="T13" fmla="*/ 1498 h 1498"/>
              </a:gdLst>
              <a:ahLst/>
              <a:cxnLst>
                <a:cxn ang="0">
                  <a:pos x="T0" y="T1"/>
                </a:cxn>
                <a:cxn ang="0">
                  <a:pos x="T2" y="T3"/>
                </a:cxn>
                <a:cxn ang="0">
                  <a:pos x="T4" y="T5"/>
                </a:cxn>
                <a:cxn ang="0">
                  <a:pos x="T6" y="T7"/>
                </a:cxn>
                <a:cxn ang="0">
                  <a:pos x="T8" y="T9"/>
                </a:cxn>
                <a:cxn ang="0">
                  <a:pos x="T10" y="T11"/>
                </a:cxn>
                <a:cxn ang="0">
                  <a:pos x="T12" y="T13"/>
                </a:cxn>
              </a:cxnLst>
              <a:rect l="0" t="0" r="r" b="b"/>
              <a:pathLst>
                <a:path w="212" h="1498">
                  <a:moveTo>
                    <a:pt x="212" y="0"/>
                  </a:moveTo>
                  <a:cubicBezTo>
                    <a:pt x="137" y="0"/>
                    <a:pt x="137" y="0"/>
                    <a:pt x="137" y="0"/>
                  </a:cubicBezTo>
                  <a:cubicBezTo>
                    <a:pt x="112" y="0"/>
                    <a:pt x="92" y="20"/>
                    <a:pt x="92" y="45"/>
                  </a:cubicBezTo>
                  <a:cubicBezTo>
                    <a:pt x="92" y="425"/>
                    <a:pt x="92" y="425"/>
                    <a:pt x="92" y="425"/>
                  </a:cubicBezTo>
                  <a:cubicBezTo>
                    <a:pt x="92" y="1475"/>
                    <a:pt x="92" y="1475"/>
                    <a:pt x="92" y="1475"/>
                  </a:cubicBezTo>
                  <a:cubicBezTo>
                    <a:pt x="92" y="1488"/>
                    <a:pt x="82" y="1498"/>
                    <a:pt x="69" y="1498"/>
                  </a:cubicBezTo>
                  <a:cubicBezTo>
                    <a:pt x="0" y="1498"/>
                    <a:pt x="0" y="1498"/>
                    <a:pt x="0" y="1498"/>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3" name="Freeform 9">
              <a:extLst>
                <a:ext uri="{FF2B5EF4-FFF2-40B4-BE49-F238E27FC236}">
                  <a16:creationId xmlns:a16="http://schemas.microsoft.com/office/drawing/2014/main" id="{867BCFA4-CD48-469C-8F4C-FC27022ABDA5}"/>
                </a:ext>
              </a:extLst>
            </p:cNvPr>
            <p:cNvSpPr>
              <a:spLocks/>
            </p:cNvSpPr>
            <p:nvPr userDrawn="1"/>
          </p:nvSpPr>
          <p:spPr bwMode="auto">
            <a:xfrm>
              <a:off x="4662" y="66"/>
              <a:ext cx="424" cy="2996"/>
            </a:xfrm>
            <a:custGeom>
              <a:avLst/>
              <a:gdLst>
                <a:gd name="T0" fmla="*/ 212 w 212"/>
                <a:gd name="T1" fmla="*/ 0 h 1498"/>
                <a:gd name="T2" fmla="*/ 134 w 212"/>
                <a:gd name="T3" fmla="*/ 0 h 1498"/>
                <a:gd name="T4" fmla="*/ 77 w 212"/>
                <a:gd name="T5" fmla="*/ 57 h 1498"/>
                <a:gd name="T6" fmla="*/ 77 w 212"/>
                <a:gd name="T7" fmla="*/ 439 h 1498"/>
                <a:gd name="T8" fmla="*/ 77 w 212"/>
                <a:gd name="T9" fmla="*/ 1486 h 1498"/>
                <a:gd name="T10" fmla="*/ 66 w 212"/>
                <a:gd name="T11" fmla="*/ 1498 h 1498"/>
                <a:gd name="T12" fmla="*/ 0 w 212"/>
                <a:gd name="T13" fmla="*/ 1498 h 1498"/>
              </a:gdLst>
              <a:ahLst/>
              <a:cxnLst>
                <a:cxn ang="0">
                  <a:pos x="T0" y="T1"/>
                </a:cxn>
                <a:cxn ang="0">
                  <a:pos x="T2" y="T3"/>
                </a:cxn>
                <a:cxn ang="0">
                  <a:pos x="T4" y="T5"/>
                </a:cxn>
                <a:cxn ang="0">
                  <a:pos x="T6" y="T7"/>
                </a:cxn>
                <a:cxn ang="0">
                  <a:pos x="T8" y="T9"/>
                </a:cxn>
                <a:cxn ang="0">
                  <a:pos x="T10" y="T11"/>
                </a:cxn>
                <a:cxn ang="0">
                  <a:pos x="T12" y="T13"/>
                </a:cxn>
              </a:cxnLst>
              <a:rect l="0" t="0" r="r" b="b"/>
              <a:pathLst>
                <a:path w="212" h="1498">
                  <a:moveTo>
                    <a:pt x="212" y="0"/>
                  </a:moveTo>
                  <a:cubicBezTo>
                    <a:pt x="134" y="0"/>
                    <a:pt x="134" y="0"/>
                    <a:pt x="134" y="0"/>
                  </a:cubicBezTo>
                  <a:cubicBezTo>
                    <a:pt x="103" y="0"/>
                    <a:pt x="77" y="25"/>
                    <a:pt x="77" y="57"/>
                  </a:cubicBezTo>
                  <a:cubicBezTo>
                    <a:pt x="77" y="439"/>
                    <a:pt x="77" y="439"/>
                    <a:pt x="77" y="439"/>
                  </a:cubicBezTo>
                  <a:cubicBezTo>
                    <a:pt x="77" y="1486"/>
                    <a:pt x="77" y="1486"/>
                    <a:pt x="77" y="1486"/>
                  </a:cubicBezTo>
                  <a:cubicBezTo>
                    <a:pt x="77" y="1493"/>
                    <a:pt x="72" y="1498"/>
                    <a:pt x="66" y="1498"/>
                  </a:cubicBezTo>
                  <a:cubicBezTo>
                    <a:pt x="0" y="1498"/>
                    <a:pt x="0" y="1498"/>
                    <a:pt x="0" y="1498"/>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4" name="Freeform 10">
              <a:extLst>
                <a:ext uri="{FF2B5EF4-FFF2-40B4-BE49-F238E27FC236}">
                  <a16:creationId xmlns:a16="http://schemas.microsoft.com/office/drawing/2014/main" id="{07A0C902-4BA1-4C87-8E48-1722D4FB8F5E}"/>
                </a:ext>
              </a:extLst>
            </p:cNvPr>
            <p:cNvSpPr>
              <a:spLocks/>
            </p:cNvSpPr>
            <p:nvPr userDrawn="1"/>
          </p:nvSpPr>
          <p:spPr bwMode="auto">
            <a:xfrm>
              <a:off x="4662" y="122"/>
              <a:ext cx="424" cy="2996"/>
            </a:xfrm>
            <a:custGeom>
              <a:avLst/>
              <a:gdLst>
                <a:gd name="T0" fmla="*/ 212 w 212"/>
                <a:gd name="T1" fmla="*/ 0 h 1498"/>
                <a:gd name="T2" fmla="*/ 140 w 212"/>
                <a:gd name="T3" fmla="*/ 0 h 1498"/>
                <a:gd name="T4" fmla="*/ 106 w 212"/>
                <a:gd name="T5" fmla="*/ 34 h 1498"/>
                <a:gd name="T6" fmla="*/ 106 w 212"/>
                <a:gd name="T7" fmla="*/ 411 h 1498"/>
                <a:gd name="T8" fmla="*/ 106 w 212"/>
                <a:gd name="T9" fmla="*/ 1464 h 1498"/>
                <a:gd name="T10" fmla="*/ 72 w 212"/>
                <a:gd name="T11" fmla="*/ 1498 h 1498"/>
                <a:gd name="T12" fmla="*/ 0 w 212"/>
                <a:gd name="T13" fmla="*/ 1498 h 1498"/>
              </a:gdLst>
              <a:ahLst/>
              <a:cxnLst>
                <a:cxn ang="0">
                  <a:pos x="T0" y="T1"/>
                </a:cxn>
                <a:cxn ang="0">
                  <a:pos x="T2" y="T3"/>
                </a:cxn>
                <a:cxn ang="0">
                  <a:pos x="T4" y="T5"/>
                </a:cxn>
                <a:cxn ang="0">
                  <a:pos x="T6" y="T7"/>
                </a:cxn>
                <a:cxn ang="0">
                  <a:pos x="T8" y="T9"/>
                </a:cxn>
                <a:cxn ang="0">
                  <a:pos x="T10" y="T11"/>
                </a:cxn>
                <a:cxn ang="0">
                  <a:pos x="T12" y="T13"/>
                </a:cxn>
              </a:cxnLst>
              <a:rect l="0" t="0" r="r" b="b"/>
              <a:pathLst>
                <a:path w="212" h="1498">
                  <a:moveTo>
                    <a:pt x="212" y="0"/>
                  </a:moveTo>
                  <a:cubicBezTo>
                    <a:pt x="140" y="0"/>
                    <a:pt x="140" y="0"/>
                    <a:pt x="140" y="0"/>
                  </a:cubicBezTo>
                  <a:cubicBezTo>
                    <a:pt x="121" y="0"/>
                    <a:pt x="106" y="15"/>
                    <a:pt x="106" y="34"/>
                  </a:cubicBezTo>
                  <a:cubicBezTo>
                    <a:pt x="106" y="411"/>
                    <a:pt x="106" y="411"/>
                    <a:pt x="106" y="411"/>
                  </a:cubicBezTo>
                  <a:cubicBezTo>
                    <a:pt x="106" y="1464"/>
                    <a:pt x="106" y="1464"/>
                    <a:pt x="106" y="1464"/>
                  </a:cubicBezTo>
                  <a:cubicBezTo>
                    <a:pt x="106" y="1483"/>
                    <a:pt x="91" y="1498"/>
                    <a:pt x="72" y="1498"/>
                  </a:cubicBezTo>
                  <a:cubicBezTo>
                    <a:pt x="0" y="1498"/>
                    <a:pt x="0" y="1498"/>
                    <a:pt x="0" y="1498"/>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4147164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ground white plai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03E3E1-EC4B-8C46-9695-5187FBB46261}"/>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1293162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a:xfrm>
            <a:off x="595326" y="197070"/>
            <a:ext cx="8546541"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lang="en-US" dirty="0"/>
            </a:lvl1pPr>
          </a:lstStyle>
          <a:p>
            <a:pPr lvl="0"/>
            <a:r>
              <a:rPr lang="en-US"/>
              <a:t>Click to edit Master title style</a:t>
            </a:r>
          </a:p>
        </p:txBody>
      </p:sp>
      <p:sp>
        <p:nvSpPr>
          <p:cNvPr id="5" name="Text Placeholder 2"/>
          <p:cNvSpPr>
            <a:spLocks noGrp="1"/>
          </p:cNvSpPr>
          <p:nvPr>
            <p:ph idx="1"/>
          </p:nvPr>
        </p:nvSpPr>
        <p:spPr>
          <a:xfrm>
            <a:off x="595325" y="1300692"/>
            <a:ext cx="10972800" cy="4978559"/>
          </a:xfrm>
          <a:prstGeom prst="rect">
            <a:avLst/>
          </a:prstGeom>
        </p:spPr>
        <p:txBody>
          <a:bodyPr vert="horz" lIns="0" tIns="45720" rIns="0" bIns="45720" rtlCol="0">
            <a:normAutofit/>
          </a:bodyPr>
          <a:lstStyle>
            <a:lvl4pPr marL="704850" indent="-342900">
              <a:buSzPct val="100000"/>
              <a:buFont typeface="Courier New" panose="02070309020205020404" pitchFamily="49" charset="0"/>
              <a:buChar char="o"/>
              <a:defRPr/>
            </a:lvl4pPr>
            <a:lvl5pPr marL="914400" indent="-285750">
              <a:buSzPct val="100000"/>
              <a:buFont typeface="Calibri" panose="020F0502020204030204" pitchFamily="34" charset="0"/>
              <a:buChar char="‒"/>
              <a:defRPr/>
            </a:lvl5pPr>
            <a:lvl6pPr>
              <a:buSzPct val="100000"/>
              <a:defRPr/>
            </a:lvl6pPr>
            <a:lvl7pPr marL="1620838" indent="-238125">
              <a:buSzPct val="100000"/>
              <a:buFont typeface="Courier New" panose="02070309020205020404" pitchFamily="49" charset="0"/>
              <a:buChar char="o"/>
              <a:defRPr/>
            </a:lvl7pPr>
          </a:lstStyle>
          <a:p>
            <a:pPr lvl="0"/>
            <a:r>
              <a:rPr lang="en-US"/>
              <a:t>Click to edit Master text styles</a:t>
            </a:r>
          </a:p>
          <a:p>
            <a:pPr lvl="3"/>
            <a:r>
              <a:rPr lang="en-US"/>
              <a:t>Second level</a:t>
            </a:r>
          </a:p>
          <a:p>
            <a:pPr lvl="4"/>
            <a:r>
              <a:rPr lang="en-US"/>
              <a:t>Third level</a:t>
            </a:r>
          </a:p>
          <a:p>
            <a:pPr lvl="5"/>
            <a:r>
              <a:rPr lang="en-US"/>
              <a:t>Fourth level</a:t>
            </a:r>
          </a:p>
          <a:p>
            <a:pPr lvl="6"/>
            <a:r>
              <a:rPr lang="en-US"/>
              <a:t>Fifth level</a:t>
            </a:r>
            <a:endParaRPr lang="en-GB"/>
          </a:p>
        </p:txBody>
      </p:sp>
      <p:sp>
        <p:nvSpPr>
          <p:cNvPr id="6" name="Slide Number Placeholder 5"/>
          <p:cNvSpPr>
            <a:spLocks noGrp="1"/>
          </p:cNvSpPr>
          <p:nvPr>
            <p:ph type="sldNum" sz="quarter" idx="4"/>
          </p:nvPr>
        </p:nvSpPr>
        <p:spPr>
          <a:xfrm>
            <a:off x="10749142" y="6419909"/>
            <a:ext cx="817265" cy="181759"/>
          </a:xfrm>
          <a:prstGeom prst="rect">
            <a:avLst/>
          </a:prstGeom>
        </p:spPr>
        <p:txBody>
          <a:bodyPr anchor="ctr"/>
          <a:lstStyle>
            <a:lvl1pPr algn="ctr">
              <a:defRPr sz="1000" b="1">
                <a:solidFill>
                  <a:schemeClr val="tx1"/>
                </a:solidFill>
                <a:latin typeface="Calibri" panose="020F0502020204030204" pitchFamily="34" charset="0"/>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3021353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48F63A3B-78C7-47BE-AE5E-E10140E04643}" type="slidenum">
              <a:rPr lang="en-US" smtClean="0"/>
              <a:t>‹#›</a:t>
            </a:fld>
            <a:endParaRPr lang="en-US"/>
          </a:p>
        </p:txBody>
      </p:sp>
      <p:sp>
        <p:nvSpPr>
          <p:cNvPr id="7" name="Table Placeholder 6"/>
          <p:cNvSpPr>
            <a:spLocks noGrp="1"/>
          </p:cNvSpPr>
          <p:nvPr>
            <p:ph type="tbl" sz="quarter" idx="11"/>
          </p:nvPr>
        </p:nvSpPr>
        <p:spPr>
          <a:xfrm>
            <a:off x="595313" y="1323975"/>
            <a:ext cx="10991850" cy="4835525"/>
          </a:xfrm>
        </p:spPr>
        <p:txBody>
          <a:bodyPr/>
          <a:lstStyle/>
          <a:p>
            <a:endParaRPr lang="en-GB"/>
          </a:p>
        </p:txBody>
      </p:sp>
    </p:spTree>
    <p:extLst>
      <p:ext uri="{BB962C8B-B14F-4D97-AF65-F5344CB8AC3E}">
        <p14:creationId xmlns:p14="http://schemas.microsoft.com/office/powerpoint/2010/main" val="3961300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48F63A3B-78C7-47BE-AE5E-E10140E04643}" type="slidenum">
              <a:rPr lang="en-US" smtClean="0"/>
              <a:t>‹#›</a:t>
            </a:fld>
            <a:endParaRPr lang="en-US"/>
          </a:p>
        </p:txBody>
      </p:sp>
      <p:sp>
        <p:nvSpPr>
          <p:cNvPr id="5" name="Picture Placeholder 4"/>
          <p:cNvSpPr>
            <a:spLocks noGrp="1"/>
          </p:cNvSpPr>
          <p:nvPr>
            <p:ph type="pic" sz="quarter" idx="12"/>
          </p:nvPr>
        </p:nvSpPr>
        <p:spPr>
          <a:xfrm>
            <a:off x="595326" y="1326394"/>
            <a:ext cx="10971081" cy="4869580"/>
          </a:xfrm>
        </p:spPr>
        <p:txBody>
          <a:bodyPr/>
          <a:lstStyle/>
          <a:p>
            <a:endParaRPr lang="en-GB"/>
          </a:p>
        </p:txBody>
      </p:sp>
    </p:spTree>
    <p:extLst>
      <p:ext uri="{BB962C8B-B14F-4D97-AF65-F5344CB8AC3E}">
        <p14:creationId xmlns:p14="http://schemas.microsoft.com/office/powerpoint/2010/main" val="1076748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3" name="Content Placeholder 2"/>
          <p:cNvSpPr>
            <a:spLocks noGrp="1"/>
          </p:cNvSpPr>
          <p:nvPr>
            <p:ph sz="quarter" idx="10" hasCustomPrompt="1"/>
          </p:nvPr>
        </p:nvSpPr>
        <p:spPr>
          <a:xfrm>
            <a:off x="599846" y="1300693"/>
            <a:ext cx="10968279" cy="5046062"/>
          </a:xfrm>
        </p:spPr>
        <p:txBody>
          <a:bodyPr/>
          <a:lstStyle>
            <a:lvl1pPr marL="342900" indent="-342900">
              <a:buFont typeface="Arial" panose="020B0604020202020204" pitchFamily="34" charset="0"/>
              <a:buChar char="•"/>
              <a:defRPr/>
            </a:lvl1pPr>
          </a:lstStyle>
          <a:p>
            <a:pPr lvl="0"/>
            <a:r>
              <a:rPr lang="en-US"/>
              <a:t>Click to edit Master text styles</a:t>
            </a:r>
          </a:p>
          <a:p>
            <a:pPr lvl="3"/>
            <a:r>
              <a:rPr lang="en-US"/>
              <a:t>Second level</a:t>
            </a:r>
          </a:p>
          <a:p>
            <a:pPr lvl="4"/>
            <a:r>
              <a:rPr lang="en-US"/>
              <a:t>Third level</a:t>
            </a:r>
          </a:p>
          <a:p>
            <a:pPr lvl="5"/>
            <a:r>
              <a:rPr lang="en-US"/>
              <a:t>Fourth level</a:t>
            </a:r>
          </a:p>
          <a:p>
            <a:pPr lvl="6"/>
            <a:r>
              <a:rPr lang="en-US"/>
              <a:t>Fifth level</a:t>
            </a:r>
            <a:endParaRPr lang="en-GB"/>
          </a:p>
          <a:p>
            <a:pPr lvl="0"/>
            <a:endParaRPr lang="en-GB"/>
          </a:p>
        </p:txBody>
      </p:sp>
      <p:sp>
        <p:nvSpPr>
          <p:cNvPr id="10" name="Title 1"/>
          <p:cNvSpPr>
            <a:spLocks noGrp="1"/>
          </p:cNvSpPr>
          <p:nvPr>
            <p:ph type="title"/>
          </p:nvPr>
        </p:nvSpPr>
        <p:spPr>
          <a:xfrm>
            <a:off x="595326" y="197070"/>
            <a:ext cx="10991308" cy="584775"/>
          </a:xfrm>
        </p:spPr>
        <p:txBody>
          <a:bodyPr/>
          <a:lstStyle/>
          <a:p>
            <a:r>
              <a:rPr lang="en-US"/>
              <a:t>Click to edit Master title style</a:t>
            </a:r>
            <a:endParaRPr lang="en-GB"/>
          </a:p>
        </p:txBody>
      </p:sp>
      <p:sp>
        <p:nvSpPr>
          <p:cNvPr id="11" name="Slide Number Placeholder 5"/>
          <p:cNvSpPr>
            <a:spLocks noGrp="1"/>
          </p:cNvSpPr>
          <p:nvPr>
            <p:ph type="sldNum" sz="quarter" idx="4"/>
          </p:nvPr>
        </p:nvSpPr>
        <p:spPr>
          <a:xfrm>
            <a:off x="10749142" y="6419909"/>
            <a:ext cx="817265" cy="181759"/>
          </a:xfrm>
          <a:prstGeom prst="rect">
            <a:avLst/>
          </a:prstGeom>
        </p:spPr>
        <p:txBody>
          <a:bodyPr anchor="ctr"/>
          <a:lstStyle>
            <a:lvl1pPr algn="ctr">
              <a:defRPr sz="1000" b="1">
                <a:solidFill>
                  <a:schemeClr val="tx1"/>
                </a:solidFill>
                <a:latin typeface="Calibri" panose="020F0502020204030204" pitchFamily="34" charset="0"/>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3466042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ext Placeholder 2"/>
          <p:cNvSpPr>
            <a:spLocks noGrp="1"/>
          </p:cNvSpPr>
          <p:nvPr>
            <p:ph idx="1"/>
          </p:nvPr>
        </p:nvSpPr>
        <p:spPr>
          <a:xfrm>
            <a:off x="540000" y="1440000"/>
            <a:ext cx="10980000" cy="4680000"/>
          </a:xfrm>
          <a:prstGeom prst="rect">
            <a:avLst/>
          </a:prstGeom>
        </p:spPr>
        <p:txBody>
          <a:bodyPr vert="horz" lIns="0" tIns="45720" rIns="0" bIns="45720" rtlCol="0">
            <a:normAutofit/>
          </a:bodyPr>
          <a:lstStyle>
            <a:lvl4pPr marL="704850" indent="-342900">
              <a:buSzPct val="100000"/>
              <a:buFont typeface="Courier New" panose="02070309020205020404" pitchFamily="49" charset="0"/>
              <a:buChar char="o"/>
              <a:defRPr/>
            </a:lvl4pPr>
            <a:lvl5pPr marL="914400" indent="-285750">
              <a:buSzPct val="100000"/>
              <a:buFont typeface="Calibri" panose="020F0502020204030204" pitchFamily="34" charset="0"/>
              <a:buChar char="‒"/>
              <a:defRPr/>
            </a:lvl5pPr>
            <a:lvl6pPr>
              <a:buSzPct val="100000"/>
              <a:defRPr/>
            </a:lvl6pPr>
            <a:lvl7pPr marL="1620838" indent="-238125">
              <a:buSzPct val="100000"/>
              <a:buFont typeface="Courier New" panose="02070309020205020404" pitchFamily="49" charset="0"/>
              <a:buChar char="o"/>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4" name="Text Placeholder 3">
            <a:extLst>
              <a:ext uri="{FF2B5EF4-FFF2-40B4-BE49-F238E27FC236}">
                <a16:creationId xmlns:a16="http://schemas.microsoft.com/office/drawing/2014/main" id="{C8935027-4C1B-674A-9E4E-69C3963CBAE7}"/>
              </a:ext>
            </a:extLst>
          </p:cNvPr>
          <p:cNvSpPr>
            <a:spLocks noGrp="1"/>
          </p:cNvSpPr>
          <p:nvPr>
            <p:ph type="body" sz="quarter" idx="10" hasCustomPrompt="1"/>
          </p:nvPr>
        </p:nvSpPr>
        <p:spPr>
          <a:xfrm>
            <a:off x="540000" y="720001"/>
            <a:ext cx="10980000" cy="540000"/>
          </a:xfrm>
        </p:spPr>
        <p:txBody>
          <a:bodyPr>
            <a:noAutofit/>
          </a:bodyPr>
          <a:lstStyle>
            <a:lvl1pPr marL="0" indent="0">
              <a:lnSpc>
                <a:spcPts val="3000"/>
              </a:lnSpc>
              <a:spcBef>
                <a:spcPts val="0"/>
              </a:spcBef>
              <a:spcAft>
                <a:spcPts val="0"/>
              </a:spcAft>
              <a:buFontTx/>
              <a:buNone/>
              <a:defRPr sz="2400"/>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spTree>
    <p:extLst>
      <p:ext uri="{BB962C8B-B14F-4D97-AF65-F5344CB8AC3E}">
        <p14:creationId xmlns:p14="http://schemas.microsoft.com/office/powerpoint/2010/main" val="1965433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4" name="Picture 3" descr="A person standing in front of a store&#10;&#10;Description automatically generated">
            <a:extLst>
              <a:ext uri="{FF2B5EF4-FFF2-40B4-BE49-F238E27FC236}">
                <a16:creationId xmlns:a16="http://schemas.microsoft.com/office/drawing/2014/main" id="{77A3BA53-D0E9-CE4B-BA49-80D09A6D2086}"/>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l="-834"/>
          <a:stretch/>
        </p:blipFill>
        <p:spPr>
          <a:xfrm>
            <a:off x="-152400" y="-114301"/>
            <a:ext cx="12382500" cy="7061201"/>
          </a:xfrm>
          <a:prstGeom prst="rect">
            <a:avLst/>
          </a:prstGeom>
        </p:spPr>
      </p:pic>
      <p:sp>
        <p:nvSpPr>
          <p:cNvPr id="7" name="Rectangle 6">
            <a:extLst>
              <a:ext uri="{FF2B5EF4-FFF2-40B4-BE49-F238E27FC236}">
                <a16:creationId xmlns:a16="http://schemas.microsoft.com/office/drawing/2014/main" id="{EBFEC963-8C56-3A47-AA49-BE9EB700CE89}"/>
              </a:ext>
            </a:extLst>
          </p:cNvPr>
          <p:cNvSpPr/>
          <p:nvPr userDrawn="1"/>
        </p:nvSpPr>
        <p:spPr bwMode="auto">
          <a:xfrm>
            <a:off x="-101600" y="-241300"/>
            <a:ext cx="12293600" cy="7213600"/>
          </a:xfrm>
          <a:prstGeom prst="rect">
            <a:avLst/>
          </a:prstGeom>
          <a:gradFill flip="none" rotWithShape="1">
            <a:gsLst>
              <a:gs pos="0">
                <a:schemeClr val="accent1">
                  <a:lumMod val="5000"/>
                  <a:lumOff val="95000"/>
                  <a:alpha val="0"/>
                </a:schemeClr>
              </a:gs>
              <a:gs pos="74000">
                <a:schemeClr val="tx1">
                  <a:alpha val="50000"/>
                </a:schemeClr>
              </a:gs>
              <a:gs pos="100000">
                <a:schemeClr val="tx1">
                  <a:alpha val="64000"/>
                </a:schemeClr>
              </a:gs>
            </a:gsLst>
            <a:lin ang="18900000" scaled="1"/>
            <a:tileRect/>
          </a:gradFill>
          <a:ln w="635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pPr>
            <a:endParaRPr kumimoji="0" lang="en-US" sz="1200" b="0" i="0" u="none" strike="noStrike" cap="none" normalizeH="0" baseline="0">
              <a:ln>
                <a:noFill/>
              </a:ln>
              <a:solidFill>
                <a:schemeClr val="tx1"/>
              </a:solidFill>
              <a:effectLst/>
              <a:latin typeface="Credit Suisse Type Roman" pitchFamily="34" charset="0"/>
            </a:endParaRPr>
          </a:p>
        </p:txBody>
      </p:sp>
      <p:sp>
        <p:nvSpPr>
          <p:cNvPr id="3" name="Rectangle 2">
            <a:extLst>
              <a:ext uri="{FF2B5EF4-FFF2-40B4-BE49-F238E27FC236}">
                <a16:creationId xmlns:a16="http://schemas.microsoft.com/office/drawing/2014/main" id="{27DC64F1-667F-534A-8ED5-4F9D16F295F4}"/>
              </a:ext>
            </a:extLst>
          </p:cNvPr>
          <p:cNvSpPr/>
          <p:nvPr userDrawn="1"/>
        </p:nvSpPr>
        <p:spPr>
          <a:xfrm>
            <a:off x="0" y="4352283"/>
            <a:ext cx="12192000" cy="1872000"/>
          </a:xfrm>
          <a:prstGeom prst="rect">
            <a:avLst/>
          </a:prstGeom>
          <a:solidFill>
            <a:srgbClr val="011A45">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21D6C62-FD78-024C-8FCE-699731567C86}"/>
              </a:ext>
            </a:extLst>
          </p:cNvPr>
          <p:cNvPicPr>
            <a:picLocks noChangeAspect="1"/>
          </p:cNvPicPr>
          <p:nvPr userDrawn="1"/>
        </p:nvPicPr>
        <p:blipFill>
          <a:blip r:embed="rId4"/>
          <a:stretch>
            <a:fillRect/>
          </a:stretch>
        </p:blipFill>
        <p:spPr>
          <a:xfrm>
            <a:off x="0" y="6226581"/>
            <a:ext cx="12192000" cy="317500"/>
          </a:xfrm>
          <a:prstGeom prst="rect">
            <a:avLst/>
          </a:prstGeom>
        </p:spPr>
      </p:pic>
      <p:pic>
        <p:nvPicPr>
          <p:cNvPr id="6" name="Picture 5">
            <a:extLst>
              <a:ext uri="{FF2B5EF4-FFF2-40B4-BE49-F238E27FC236}">
                <a16:creationId xmlns:a16="http://schemas.microsoft.com/office/drawing/2014/main" id="{A5F944CF-7C5F-C54B-9C13-AA3047FF5FC6}"/>
              </a:ext>
            </a:extLst>
          </p:cNvPr>
          <p:cNvPicPr>
            <a:picLocks noChangeAspect="1"/>
          </p:cNvPicPr>
          <p:nvPr userDrawn="1"/>
        </p:nvPicPr>
        <p:blipFill>
          <a:blip r:embed="rId5" cstate="screen">
            <a:alphaModFix/>
            <a:extLst>
              <a:ext uri="{28A0092B-C50C-407E-A947-70E740481C1C}">
                <a14:useLocalDpi xmlns:a14="http://schemas.microsoft.com/office/drawing/2010/main"/>
              </a:ext>
            </a:extLst>
          </a:blip>
          <a:stretch>
            <a:fillRect/>
          </a:stretch>
        </p:blipFill>
        <p:spPr>
          <a:xfrm>
            <a:off x="10192419" y="253999"/>
            <a:ext cx="1674156" cy="638755"/>
          </a:xfrm>
          <a:prstGeom prst="rect">
            <a:avLst/>
          </a:prstGeom>
        </p:spPr>
      </p:pic>
    </p:spTree>
    <p:extLst>
      <p:ext uri="{BB962C8B-B14F-4D97-AF65-F5344CB8AC3E}">
        <p14:creationId xmlns:p14="http://schemas.microsoft.com/office/powerpoint/2010/main" val="3452919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7A9F89-1DBD-7A40-918B-9AFEDC022FF4}"/>
              </a:ext>
            </a:extLst>
          </p:cNvPr>
          <p:cNvSpPr/>
          <p:nvPr userDrawn="1"/>
        </p:nvSpPr>
        <p:spPr>
          <a:xfrm>
            <a:off x="0" y="0"/>
            <a:ext cx="12192000" cy="6858000"/>
          </a:xfrm>
          <a:prstGeom prst="rect">
            <a:avLst/>
          </a:prstGeom>
          <a:solidFill>
            <a:srgbClr val="00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D62C4F1-692C-9945-A1E3-51D0BE281F20}"/>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7" name="Text Placeholder 3">
            <a:extLst>
              <a:ext uri="{FF2B5EF4-FFF2-40B4-BE49-F238E27FC236}">
                <a16:creationId xmlns:a16="http://schemas.microsoft.com/office/drawing/2014/main" id="{DB80920A-5DA1-704A-80C1-646E42F1E612}"/>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sp>
        <p:nvSpPr>
          <p:cNvPr id="8" name="Text Placeholder 2">
            <a:extLst>
              <a:ext uri="{FF2B5EF4-FFF2-40B4-BE49-F238E27FC236}">
                <a16:creationId xmlns:a16="http://schemas.microsoft.com/office/drawing/2014/main" id="{2B6ED9F1-EACD-6A4F-90E2-FE5DBE55A1A8}"/>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cxnSp>
        <p:nvCxnSpPr>
          <p:cNvPr id="10" name="Straight Connector 9">
            <a:extLst>
              <a:ext uri="{FF2B5EF4-FFF2-40B4-BE49-F238E27FC236}">
                <a16:creationId xmlns:a16="http://schemas.microsoft.com/office/drawing/2014/main" id="{B43C08DD-58E2-CA4D-BA03-12A41E60F0C4}"/>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41241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7A9F89-1DBD-7A40-918B-9AFEDC022FF4}"/>
              </a:ext>
            </a:extLst>
          </p:cNvPr>
          <p:cNvSpPr/>
          <p:nvPr userDrawn="1"/>
        </p:nvSpPr>
        <p:spPr>
          <a:xfrm>
            <a:off x="0" y="0"/>
            <a:ext cx="12192000" cy="6858000"/>
          </a:xfrm>
          <a:prstGeom prst="rect">
            <a:avLst/>
          </a:prstGeom>
          <a:solidFill>
            <a:srgbClr val="00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D62C4F1-692C-9945-A1E3-51D0BE281F20}"/>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7" name="Text Placeholder 3">
            <a:extLst>
              <a:ext uri="{FF2B5EF4-FFF2-40B4-BE49-F238E27FC236}">
                <a16:creationId xmlns:a16="http://schemas.microsoft.com/office/drawing/2014/main" id="{DB80920A-5DA1-704A-80C1-646E42F1E612}"/>
              </a:ext>
            </a:extLst>
          </p:cNvPr>
          <p:cNvSpPr>
            <a:spLocks noGrp="1"/>
          </p:cNvSpPr>
          <p:nvPr>
            <p:ph type="body" sz="quarter" idx="10" hasCustomPrompt="1"/>
          </p:nvPr>
        </p:nvSpPr>
        <p:spPr>
          <a:xfrm>
            <a:off x="540000" y="540000"/>
            <a:ext cx="10980000" cy="90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a:t>
            </a:r>
            <a:br>
              <a:rPr lang="en-GB" dirty="0"/>
            </a:br>
            <a:r>
              <a:rPr lang="en-GB" dirty="0"/>
              <a:t>two lines in this space</a:t>
            </a:r>
            <a:endParaRPr lang="en-US" dirty="0"/>
          </a:p>
        </p:txBody>
      </p:sp>
      <p:cxnSp>
        <p:nvCxnSpPr>
          <p:cNvPr id="10" name="Straight Connector 9">
            <a:extLst>
              <a:ext uri="{FF2B5EF4-FFF2-40B4-BE49-F238E27FC236}">
                <a16:creationId xmlns:a16="http://schemas.microsoft.com/office/drawing/2014/main" id="{B43C08DD-58E2-CA4D-BA03-12A41E60F0C4}"/>
              </a:ext>
            </a:extLst>
          </p:cNvPr>
          <p:cNvCxnSpPr/>
          <p:nvPr userDrawn="1"/>
        </p:nvCxnSpPr>
        <p:spPr bwMode="auto">
          <a:xfrm>
            <a:off x="540000" y="54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Text Placeholder 2">
            <a:extLst>
              <a:ext uri="{FF2B5EF4-FFF2-40B4-BE49-F238E27FC236}">
                <a16:creationId xmlns:a16="http://schemas.microsoft.com/office/drawing/2014/main" id="{379BF7F5-EB08-1A48-937A-9C948150C79F}"/>
              </a:ext>
            </a:extLst>
          </p:cNvPr>
          <p:cNvSpPr>
            <a:spLocks noGrp="1"/>
          </p:cNvSpPr>
          <p:nvPr>
            <p:ph idx="1"/>
          </p:nvPr>
        </p:nvSpPr>
        <p:spPr>
          <a:xfrm>
            <a:off x="540000" y="1800000"/>
            <a:ext cx="10980000" cy="414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Tree>
    <p:extLst>
      <p:ext uri="{BB962C8B-B14F-4D97-AF65-F5344CB8AC3E}">
        <p14:creationId xmlns:p14="http://schemas.microsoft.com/office/powerpoint/2010/main" val="2526323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EE1AC7-69FB-6844-80AC-DF59E659A792}"/>
              </a:ext>
            </a:extLst>
          </p:cNvPr>
          <p:cNvSpPr/>
          <p:nvPr userDrawn="1"/>
        </p:nvSpPr>
        <p:spPr>
          <a:xfrm>
            <a:off x="0" y="0"/>
            <a:ext cx="12192000" cy="6858000"/>
          </a:xfrm>
          <a:prstGeom prst="rect">
            <a:avLst/>
          </a:prstGeom>
          <a:solidFill>
            <a:srgbClr val="118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D62C4F1-692C-9945-A1E3-51D0BE281F20}"/>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10" name="Text Placeholder 2">
            <a:extLst>
              <a:ext uri="{FF2B5EF4-FFF2-40B4-BE49-F238E27FC236}">
                <a16:creationId xmlns:a16="http://schemas.microsoft.com/office/drawing/2014/main" id="{45EFE211-3467-844A-96E9-10D2464FECF1}"/>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8" name="Text Placeholder 3">
            <a:extLst>
              <a:ext uri="{FF2B5EF4-FFF2-40B4-BE49-F238E27FC236}">
                <a16:creationId xmlns:a16="http://schemas.microsoft.com/office/drawing/2014/main" id="{EFB8C1C7-45C3-E740-B37D-E0C9AE4D73FB}"/>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cxnSp>
        <p:nvCxnSpPr>
          <p:cNvPr id="11" name="Straight Connector 10">
            <a:extLst>
              <a:ext uri="{FF2B5EF4-FFF2-40B4-BE49-F238E27FC236}">
                <a16:creationId xmlns:a16="http://schemas.microsoft.com/office/drawing/2014/main" id="{716A3413-53CB-0C46-A1D8-1BC7951030F0}"/>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18746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8A7113-6CF4-A841-A15F-50BACA0A891A}"/>
              </a:ext>
            </a:extLst>
          </p:cNvPr>
          <p:cNvSpPr/>
          <p:nvPr userDrawn="1"/>
        </p:nvSpPr>
        <p:spPr>
          <a:xfrm>
            <a:off x="0" y="0"/>
            <a:ext cx="12192000" cy="6858000"/>
          </a:xfrm>
          <a:prstGeom prst="rect">
            <a:avLst/>
          </a:prstGeom>
          <a:solidFill>
            <a:srgbClr val="9F4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87A8A5-E23B-D644-B7C8-E1FAAA6D6DDD}"/>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8" name="Text Placeholder 2">
            <a:extLst>
              <a:ext uri="{FF2B5EF4-FFF2-40B4-BE49-F238E27FC236}">
                <a16:creationId xmlns:a16="http://schemas.microsoft.com/office/drawing/2014/main" id="{530D6D6B-AFCE-0246-B5C6-67D7C5F99F14}"/>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9" name="Text Placeholder 3">
            <a:extLst>
              <a:ext uri="{FF2B5EF4-FFF2-40B4-BE49-F238E27FC236}">
                <a16:creationId xmlns:a16="http://schemas.microsoft.com/office/drawing/2014/main" id="{DBF5EFA2-3648-234B-856B-D3555EDFF4F4}"/>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cxnSp>
        <p:nvCxnSpPr>
          <p:cNvPr id="10" name="Straight Connector 9">
            <a:extLst>
              <a:ext uri="{FF2B5EF4-FFF2-40B4-BE49-F238E27FC236}">
                <a16:creationId xmlns:a16="http://schemas.microsoft.com/office/drawing/2014/main" id="{3E508F23-A439-C649-94B7-BD9B2D5DC991}"/>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88179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blue 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9535A0-90DD-2B4F-BB13-C6B55ACFC4EF}"/>
              </a:ext>
            </a:extLst>
          </p:cNvPr>
          <p:cNvSpPr/>
          <p:nvPr userDrawn="1"/>
        </p:nvSpPr>
        <p:spPr>
          <a:xfrm>
            <a:off x="0" y="0"/>
            <a:ext cx="12192000" cy="6858000"/>
          </a:xfrm>
          <a:prstGeom prst="rect">
            <a:avLst/>
          </a:prstGeom>
          <a:solidFill>
            <a:srgbClr val="00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5CB0503-A677-2B4C-93A2-F813693C3AF3}"/>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1939113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D6BA1C-7733-F548-823A-48FA935E8B1D}"/>
              </a:ext>
            </a:extLst>
          </p:cNvPr>
          <p:cNvSpPr/>
          <p:nvPr userDrawn="1"/>
        </p:nvSpPr>
        <p:spPr>
          <a:xfrm>
            <a:off x="0" y="0"/>
            <a:ext cx="12192000" cy="6858000"/>
          </a:xfrm>
          <a:prstGeom prst="rect">
            <a:avLst/>
          </a:prstGeom>
          <a:solidFill>
            <a:srgbClr val="357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87A8A5-E23B-D644-B7C8-E1FAAA6D6DDD}"/>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9" name="Text Placeholder 2">
            <a:extLst>
              <a:ext uri="{FF2B5EF4-FFF2-40B4-BE49-F238E27FC236}">
                <a16:creationId xmlns:a16="http://schemas.microsoft.com/office/drawing/2014/main" id="{322E03B2-D102-2940-888F-91F1EA5CD808}"/>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7" name="Text Placeholder 3">
            <a:extLst>
              <a:ext uri="{FF2B5EF4-FFF2-40B4-BE49-F238E27FC236}">
                <a16:creationId xmlns:a16="http://schemas.microsoft.com/office/drawing/2014/main" id="{94ED81BE-C254-2941-BE9E-99FE8C540CFC}"/>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cxnSp>
        <p:nvCxnSpPr>
          <p:cNvPr id="10" name="Straight Connector 9">
            <a:extLst>
              <a:ext uri="{FF2B5EF4-FFF2-40B4-BE49-F238E27FC236}">
                <a16:creationId xmlns:a16="http://schemas.microsoft.com/office/drawing/2014/main" id="{7D926C24-85EC-034E-AB39-1263933F8D57}"/>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04649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C71D1F-D94C-974D-A8BC-E2C5EAF3E311}"/>
              </a:ext>
            </a:extLst>
          </p:cNvPr>
          <p:cNvSpPr/>
          <p:nvPr userDrawn="1"/>
        </p:nvSpPr>
        <p:spPr>
          <a:xfrm>
            <a:off x="0" y="0"/>
            <a:ext cx="12192000" cy="6858000"/>
          </a:xfrm>
          <a:prstGeom prst="rect">
            <a:avLst/>
          </a:prstGeom>
          <a:solidFill>
            <a:srgbClr val="5B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87A8A5-E23B-D644-B7C8-E1FAAA6D6DDD}"/>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11" name="Text Placeholder 2">
            <a:extLst>
              <a:ext uri="{FF2B5EF4-FFF2-40B4-BE49-F238E27FC236}">
                <a16:creationId xmlns:a16="http://schemas.microsoft.com/office/drawing/2014/main" id="{7076047E-B73C-2F42-A7E1-262E9A12F10D}"/>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7" name="Text Placeholder 3">
            <a:extLst>
              <a:ext uri="{FF2B5EF4-FFF2-40B4-BE49-F238E27FC236}">
                <a16:creationId xmlns:a16="http://schemas.microsoft.com/office/drawing/2014/main" id="{2DA601BD-4203-5F43-9FC2-CC378765A462}"/>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cxnSp>
        <p:nvCxnSpPr>
          <p:cNvPr id="9" name="Straight Connector 8">
            <a:extLst>
              <a:ext uri="{FF2B5EF4-FFF2-40B4-BE49-F238E27FC236}">
                <a16:creationId xmlns:a16="http://schemas.microsoft.com/office/drawing/2014/main" id="{8AF393ED-69F1-1343-B3E5-94C0EB79A5EE}"/>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70934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F0011E-8686-DC40-A8F0-ED06B0AC062B}"/>
              </a:ext>
            </a:extLst>
          </p:cNvPr>
          <p:cNvSpPr/>
          <p:nvPr userDrawn="1"/>
        </p:nvSpPr>
        <p:spPr>
          <a:xfrm>
            <a:off x="0" y="0"/>
            <a:ext cx="12192000" cy="6858000"/>
          </a:xfrm>
          <a:prstGeom prst="rect">
            <a:avLst/>
          </a:prstGeom>
          <a:solidFill>
            <a:srgbClr val="CD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87A8A5-E23B-D644-B7C8-E1FAAA6D6DDD}"/>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10" name="Text Placeholder 2">
            <a:extLst>
              <a:ext uri="{FF2B5EF4-FFF2-40B4-BE49-F238E27FC236}">
                <a16:creationId xmlns:a16="http://schemas.microsoft.com/office/drawing/2014/main" id="{20339D9C-ECFA-E241-9AEE-71175E71AD44}"/>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8" name="Text Placeholder 3">
            <a:extLst>
              <a:ext uri="{FF2B5EF4-FFF2-40B4-BE49-F238E27FC236}">
                <a16:creationId xmlns:a16="http://schemas.microsoft.com/office/drawing/2014/main" id="{EBF456B1-3771-3E46-8900-04EA38278BFA}"/>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cxnSp>
        <p:nvCxnSpPr>
          <p:cNvPr id="11" name="Straight Connector 10">
            <a:extLst>
              <a:ext uri="{FF2B5EF4-FFF2-40B4-BE49-F238E27FC236}">
                <a16:creationId xmlns:a16="http://schemas.microsoft.com/office/drawing/2014/main" id="{93C6B82A-255F-FF4A-8FF1-0CCC07D5D7B2}"/>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15189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653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7CBF1DA3-3854-F94A-BD92-916563618EF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47201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3" name="Picture 2" descr="A group of people performing on a counter&#10;&#10;Description automatically generated">
            <a:extLst>
              <a:ext uri="{FF2B5EF4-FFF2-40B4-BE49-F238E27FC236}">
                <a16:creationId xmlns:a16="http://schemas.microsoft.com/office/drawing/2014/main" id="{011F457D-2F2E-3144-A205-09784190EE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Rectangle 3">
            <a:extLst>
              <a:ext uri="{FF2B5EF4-FFF2-40B4-BE49-F238E27FC236}">
                <a16:creationId xmlns:a16="http://schemas.microsoft.com/office/drawing/2014/main" id="{C5E2270D-ADFD-0B4C-A205-0493036B4FB6}"/>
              </a:ext>
            </a:extLst>
          </p:cNvPr>
          <p:cNvSpPr/>
          <p:nvPr userDrawn="1"/>
        </p:nvSpPr>
        <p:spPr bwMode="auto">
          <a:xfrm>
            <a:off x="-101600" y="-241300"/>
            <a:ext cx="12293600" cy="7213600"/>
          </a:xfrm>
          <a:prstGeom prst="rect">
            <a:avLst/>
          </a:prstGeom>
          <a:gradFill flip="none" rotWithShape="1">
            <a:gsLst>
              <a:gs pos="0">
                <a:schemeClr val="accent1">
                  <a:lumMod val="5000"/>
                  <a:lumOff val="95000"/>
                  <a:alpha val="0"/>
                </a:schemeClr>
              </a:gs>
              <a:gs pos="74000">
                <a:schemeClr val="tx1">
                  <a:alpha val="50000"/>
                </a:schemeClr>
              </a:gs>
              <a:gs pos="100000">
                <a:schemeClr val="tx1">
                  <a:alpha val="64000"/>
                </a:schemeClr>
              </a:gs>
            </a:gsLst>
            <a:lin ang="18900000" scaled="1"/>
            <a:tileRect/>
          </a:gradFill>
          <a:ln w="635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pPr>
            <a:endParaRPr kumimoji="0" lang="en-US" sz="1200" b="0" i="0" u="none" strike="noStrike" cap="none" normalizeH="0" baseline="0">
              <a:ln>
                <a:noFill/>
              </a:ln>
              <a:solidFill>
                <a:schemeClr val="tx1"/>
              </a:solidFill>
              <a:effectLst/>
              <a:latin typeface="Credit Suisse Type Roman" pitchFamily="34" charset="0"/>
            </a:endParaRPr>
          </a:p>
        </p:txBody>
      </p:sp>
    </p:spTree>
    <p:extLst>
      <p:ext uri="{BB962C8B-B14F-4D97-AF65-F5344CB8AC3E}">
        <p14:creationId xmlns:p14="http://schemas.microsoft.com/office/powerpoint/2010/main" val="1950417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4" name="Picture 3" descr="A person standing in front of a store&#10;&#10;Description automatically generated">
            <a:extLst>
              <a:ext uri="{FF2B5EF4-FFF2-40B4-BE49-F238E27FC236}">
                <a16:creationId xmlns:a16="http://schemas.microsoft.com/office/drawing/2014/main" id="{77A3BA53-D0E9-CE4B-BA49-80D09A6D20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258" y="-1130299"/>
            <a:ext cx="12320158" cy="11613988"/>
          </a:xfrm>
          <a:prstGeom prst="rect">
            <a:avLst/>
          </a:prstGeom>
        </p:spPr>
      </p:pic>
    </p:spTree>
    <p:extLst>
      <p:ext uri="{BB962C8B-B14F-4D97-AF65-F5344CB8AC3E}">
        <p14:creationId xmlns:p14="http://schemas.microsoft.com/office/powerpoint/2010/main" val="499810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6" name="Picture 5" descr="A person standing in front of a building&#10;&#10;Description automatically generated">
            <a:extLst>
              <a:ext uri="{FF2B5EF4-FFF2-40B4-BE49-F238E27FC236}">
                <a16:creationId xmlns:a16="http://schemas.microsoft.com/office/drawing/2014/main" id="{F53C7170-3B22-C747-B30C-23FFA683EFD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
          <a:stretch/>
        </p:blipFill>
        <p:spPr>
          <a:xfrm>
            <a:off x="0" y="0"/>
            <a:ext cx="12192000" cy="6858000"/>
          </a:xfrm>
          <a:prstGeom prst="rect">
            <a:avLst/>
          </a:prstGeom>
        </p:spPr>
      </p:pic>
    </p:spTree>
    <p:extLst>
      <p:ext uri="{BB962C8B-B14F-4D97-AF65-F5344CB8AC3E}">
        <p14:creationId xmlns:p14="http://schemas.microsoft.com/office/powerpoint/2010/main" val="13532856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Click to edit Master title style</a:t>
            </a:r>
            <a:endParaRPr lang="en-GB" dirty="0"/>
          </a:p>
        </p:txBody>
      </p:sp>
      <p:sp>
        <p:nvSpPr>
          <p:cNvPr id="3" name="Slide Number Placeholder 2"/>
          <p:cNvSpPr>
            <a:spLocks noGrp="1"/>
          </p:cNvSpPr>
          <p:nvPr>
            <p:ph type="sldNum" sz="quarter" idx="10"/>
          </p:nvPr>
        </p:nvSpPr>
        <p:spPr>
          <a:xfrm>
            <a:off x="540000" y="6480000"/>
            <a:ext cx="817265" cy="181759"/>
          </a:xfrm>
          <a:prstGeom prst="rect">
            <a:avLst/>
          </a:prstGeom>
        </p:spPr>
        <p:txBody>
          <a:bodyPr/>
          <a:lstStyle/>
          <a:p>
            <a:fld id="{48F63A3B-78C7-47BE-AE5E-E10140E04643}" type="slidenum">
              <a:rPr lang="en-US" smtClean="0"/>
              <a:t>‹#›</a:t>
            </a:fld>
            <a:endParaRPr lang="en-US"/>
          </a:p>
        </p:txBody>
      </p:sp>
      <p:sp>
        <p:nvSpPr>
          <p:cNvPr id="7" name="Table Placeholder 6"/>
          <p:cNvSpPr>
            <a:spLocks noGrp="1"/>
          </p:cNvSpPr>
          <p:nvPr>
            <p:ph type="tbl" sz="quarter" idx="11"/>
          </p:nvPr>
        </p:nvSpPr>
        <p:spPr>
          <a:xfrm>
            <a:off x="595313" y="1323975"/>
            <a:ext cx="10991850" cy="4835525"/>
          </a:xfrm>
        </p:spPr>
        <p:txBody>
          <a:bodyPr/>
          <a:lstStyle/>
          <a:p>
            <a:endParaRPr lang="en-GB"/>
          </a:p>
        </p:txBody>
      </p:sp>
    </p:spTree>
    <p:extLst>
      <p:ext uri="{BB962C8B-B14F-4D97-AF65-F5344CB8AC3E}">
        <p14:creationId xmlns:p14="http://schemas.microsoft.com/office/powerpoint/2010/main" val="17526220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GB"/>
          </a:p>
        </p:txBody>
      </p:sp>
      <p:sp>
        <p:nvSpPr>
          <p:cNvPr id="3" name="Slide Number Placeholder 2"/>
          <p:cNvSpPr>
            <a:spLocks noGrp="1"/>
          </p:cNvSpPr>
          <p:nvPr>
            <p:ph type="sldNum" sz="quarter" idx="10"/>
          </p:nvPr>
        </p:nvSpPr>
        <p:spPr>
          <a:xfrm>
            <a:off x="540000" y="6480000"/>
            <a:ext cx="817265" cy="181759"/>
          </a:xfrm>
          <a:prstGeom prst="rect">
            <a:avLst/>
          </a:prstGeom>
        </p:spPr>
        <p:txBody>
          <a:bodyPr/>
          <a:lstStyle/>
          <a:p>
            <a:fld id="{48F63A3B-78C7-47BE-AE5E-E10140E04643}" type="slidenum">
              <a:rPr lang="en-US" smtClean="0"/>
              <a:t>‹#›</a:t>
            </a:fld>
            <a:endParaRPr lang="en-US"/>
          </a:p>
        </p:txBody>
      </p:sp>
      <p:sp>
        <p:nvSpPr>
          <p:cNvPr id="5" name="Picture Placeholder 4"/>
          <p:cNvSpPr>
            <a:spLocks noGrp="1"/>
          </p:cNvSpPr>
          <p:nvPr>
            <p:ph type="pic" sz="quarter" idx="12"/>
          </p:nvPr>
        </p:nvSpPr>
        <p:spPr>
          <a:xfrm>
            <a:off x="595326" y="1326394"/>
            <a:ext cx="10971081" cy="4869580"/>
          </a:xfrm>
        </p:spPr>
        <p:txBody>
          <a:bodyPr/>
          <a:lstStyle/>
          <a:p>
            <a:endParaRPr lang="en-GB"/>
          </a:p>
        </p:txBody>
      </p:sp>
    </p:spTree>
    <p:extLst>
      <p:ext uri="{BB962C8B-B14F-4D97-AF65-F5344CB8AC3E}">
        <p14:creationId xmlns:p14="http://schemas.microsoft.com/office/powerpoint/2010/main" val="106779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blue textu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6E58EB-3AF4-2D4B-8511-BDFECF59A8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298"/>
            <a:ext cx="12192000" cy="6853404"/>
          </a:xfrm>
          <a:prstGeom prst="rect">
            <a:avLst/>
          </a:prstGeom>
        </p:spPr>
      </p:pic>
      <p:pic>
        <p:nvPicPr>
          <p:cNvPr id="3" name="Picture 2">
            <a:extLst>
              <a:ext uri="{FF2B5EF4-FFF2-40B4-BE49-F238E27FC236}">
                <a16:creationId xmlns:a16="http://schemas.microsoft.com/office/drawing/2014/main" id="{21530FEF-BF15-5847-A3B2-9599E26EF85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3200" cy="6858000"/>
          </a:xfrm>
          <a:prstGeom prst="rect">
            <a:avLst/>
          </a:prstGeom>
        </p:spPr>
      </p:pic>
      <p:pic>
        <p:nvPicPr>
          <p:cNvPr id="5" name="Picture 4">
            <a:extLst>
              <a:ext uri="{FF2B5EF4-FFF2-40B4-BE49-F238E27FC236}">
                <a16:creationId xmlns:a16="http://schemas.microsoft.com/office/drawing/2014/main" id="{446AB026-60FA-BA45-9C39-E750EF3A315C}"/>
              </a:ext>
            </a:extLst>
          </p:cNvPr>
          <p:cNvPicPr>
            <a:picLocks noChangeAspect="1"/>
          </p:cNvPicPr>
          <p:nvPr userDrawn="1"/>
        </p:nvPicPr>
        <p:blipFill>
          <a:blip r:embed="rId4"/>
          <a:stretch>
            <a:fillRect/>
          </a:stretch>
        </p:blipFill>
        <p:spPr>
          <a:xfrm>
            <a:off x="0" y="6226581"/>
            <a:ext cx="12192000" cy="317500"/>
          </a:xfrm>
          <a:prstGeom prst="rect">
            <a:avLst/>
          </a:prstGeom>
        </p:spPr>
      </p:pic>
    </p:spTree>
    <p:extLst>
      <p:ext uri="{BB962C8B-B14F-4D97-AF65-F5344CB8AC3E}">
        <p14:creationId xmlns:p14="http://schemas.microsoft.com/office/powerpoint/2010/main" val="2797992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04424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green 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9535A0-90DD-2B4F-BB13-C6B55ACFC4EF}"/>
              </a:ext>
            </a:extLst>
          </p:cNvPr>
          <p:cNvSpPr/>
          <p:nvPr userDrawn="1"/>
        </p:nvSpPr>
        <p:spPr>
          <a:xfrm>
            <a:off x="0" y="0"/>
            <a:ext cx="12192000" cy="6858000"/>
          </a:xfrm>
          <a:prstGeom prst="rect">
            <a:avLst/>
          </a:prstGeom>
          <a:solidFill>
            <a:srgbClr val="118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5CB0503-A677-2B4C-93A2-F813693C3AF3}"/>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18255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ink plai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754680-E4D8-0F48-8712-074EB4EB2B8A}"/>
              </a:ext>
            </a:extLst>
          </p:cNvPr>
          <p:cNvSpPr/>
          <p:nvPr userDrawn="1"/>
        </p:nvSpPr>
        <p:spPr>
          <a:xfrm>
            <a:off x="0" y="0"/>
            <a:ext cx="12192000" cy="6858000"/>
          </a:xfrm>
          <a:prstGeom prst="rect">
            <a:avLst/>
          </a:prstGeom>
          <a:solidFill>
            <a:srgbClr val="9F4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7C3601A-0509-0F40-BBA3-B32EC6305400}"/>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3104254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light blue 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BEBE24-BBDF-2A4F-BB53-B323A8A50ADC}"/>
              </a:ext>
            </a:extLst>
          </p:cNvPr>
          <p:cNvSpPr/>
          <p:nvPr userDrawn="1"/>
        </p:nvSpPr>
        <p:spPr>
          <a:xfrm>
            <a:off x="0" y="0"/>
            <a:ext cx="12192000" cy="6858000"/>
          </a:xfrm>
          <a:prstGeom prst="rect">
            <a:avLst/>
          </a:prstGeom>
          <a:solidFill>
            <a:srgbClr val="357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E17FC5E-300F-484F-8EC4-BC24E7EB3158}"/>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3384663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urple plai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F541C8-C112-8946-85BA-5C149CE01B10}"/>
              </a:ext>
            </a:extLst>
          </p:cNvPr>
          <p:cNvSpPr/>
          <p:nvPr userDrawn="1"/>
        </p:nvSpPr>
        <p:spPr>
          <a:xfrm>
            <a:off x="0" y="0"/>
            <a:ext cx="12192000" cy="6858000"/>
          </a:xfrm>
          <a:prstGeom prst="rect">
            <a:avLst/>
          </a:prstGeom>
          <a:solidFill>
            <a:srgbClr val="5B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7CC0B05-1DC1-8746-936F-C9F2D2F6EF6E}"/>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18461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red 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76DAD1-33A1-EB47-B203-AD670D4E3436}"/>
              </a:ext>
            </a:extLst>
          </p:cNvPr>
          <p:cNvSpPr/>
          <p:nvPr userDrawn="1"/>
        </p:nvSpPr>
        <p:spPr>
          <a:xfrm>
            <a:off x="0" y="0"/>
            <a:ext cx="12192000" cy="6858000"/>
          </a:xfrm>
          <a:prstGeom prst="rect">
            <a:avLst/>
          </a:prstGeom>
          <a:solidFill>
            <a:srgbClr val="CD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C03E3E1-EC4B-8C46-9695-5187FBB46261}"/>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378910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theme" Target="../theme/theme2.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2" y="404286"/>
            <a:ext cx="10655301" cy="896196"/>
          </a:xfrm>
          <a:prstGeom prst="rect">
            <a:avLst/>
          </a:prstGeom>
        </p:spPr>
        <p:txBody>
          <a:bodyPr vert="horz" lIns="0" tIns="0" rIns="0" bIns="0" rtlCol="0" anchor="t" anchorCtr="0">
            <a:normAutofit/>
          </a:bodyPr>
          <a:lstStyle/>
          <a:p>
            <a:r>
              <a:rPr lang="en-US"/>
              <a:t>Click to edit </a:t>
            </a:r>
            <a:br>
              <a:rPr lang="en-US"/>
            </a:br>
            <a:r>
              <a:rPr lang="en-US"/>
              <a:t>Master title style</a:t>
            </a:r>
          </a:p>
        </p:txBody>
      </p:sp>
      <p:sp>
        <p:nvSpPr>
          <p:cNvPr id="3" name="Text Placeholder 2"/>
          <p:cNvSpPr>
            <a:spLocks noGrp="1"/>
          </p:cNvSpPr>
          <p:nvPr>
            <p:ph type="body" idx="1"/>
          </p:nvPr>
        </p:nvSpPr>
        <p:spPr>
          <a:xfrm>
            <a:off x="768352" y="1564642"/>
            <a:ext cx="10655301" cy="4612324"/>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4E27D504-B8E7-4E4A-80B8-85B9D4BB2A95}"/>
              </a:ext>
            </a:extLst>
          </p:cNvPr>
          <p:cNvSpPr>
            <a:spLocks noGrp="1"/>
          </p:cNvSpPr>
          <p:nvPr>
            <p:ph type="sldNum" sz="quarter" idx="4"/>
          </p:nvPr>
        </p:nvSpPr>
        <p:spPr>
          <a:xfrm>
            <a:off x="457224" y="6290436"/>
            <a:ext cx="237461" cy="143629"/>
          </a:xfrm>
          <a:prstGeom prst="rect">
            <a:avLst/>
          </a:prstGeom>
        </p:spPr>
        <p:txBody>
          <a:bodyPr wrap="square" lIns="0" tIns="0" rIns="0" bIns="0" anchor="ctr" anchorCtr="0">
            <a:spAutoFit/>
          </a:bodyPr>
          <a:lstStyle>
            <a:lvl1pPr algn="r">
              <a:defRPr sz="933">
                <a:solidFill>
                  <a:schemeClr val="bg1">
                    <a:lumMod val="50000"/>
                  </a:schemeClr>
                </a:solidFill>
              </a:defRPr>
            </a:lvl1pPr>
          </a:lstStyle>
          <a:p>
            <a:pPr algn="l"/>
            <a:fld id="{A2E32196-42CD-4B7F-A248-988B25C84FFC}" type="slidenum">
              <a:rPr lang="en-GB" smtClean="0"/>
              <a:pPr algn="l"/>
              <a:t>‹#›</a:t>
            </a:fld>
            <a:endParaRPr lang="en-GB"/>
          </a:p>
        </p:txBody>
      </p:sp>
      <p:sp>
        <p:nvSpPr>
          <p:cNvPr id="4" name="MSIPCMContentMarking" descr="{&quot;HashCode&quot;:-410930392,&quot;Placement&quot;:&quot;Footer&quot;}">
            <a:extLst>
              <a:ext uri="{FF2B5EF4-FFF2-40B4-BE49-F238E27FC236}">
                <a16:creationId xmlns:a16="http://schemas.microsoft.com/office/drawing/2014/main" id="{6D6453B8-FACA-430D-9004-E79243CC2C54}"/>
              </a:ext>
            </a:extLst>
          </p:cNvPr>
          <p:cNvSpPr txBox="1"/>
          <p:nvPr userDrawn="1"/>
        </p:nvSpPr>
        <p:spPr>
          <a:xfrm>
            <a:off x="0" y="6629836"/>
            <a:ext cx="483189" cy="228163"/>
          </a:xfrm>
          <a:prstGeom prst="rect">
            <a:avLst/>
          </a:prstGeom>
          <a:noFill/>
        </p:spPr>
        <p:txBody>
          <a:bodyPr vert="horz" wrap="square" lIns="0" tIns="0" rIns="0" bIns="0" rtlCol="0" anchor="ctr" anchorCtr="1">
            <a:spAutoFit/>
          </a:bodyPr>
          <a:lstStyle/>
          <a:p>
            <a:pPr algn="l">
              <a:spcBef>
                <a:spcPts val="0"/>
              </a:spcBef>
              <a:spcAft>
                <a:spcPts val="0"/>
              </a:spcAft>
            </a:pPr>
            <a:r>
              <a:rPr lang="en-GB" sz="800">
                <a:solidFill>
                  <a:srgbClr val="317100"/>
                </a:solidFill>
                <a:latin typeface="Calibri" panose="020F0502020204030204" pitchFamily="34" charset="0"/>
              </a:rPr>
              <a:t>Public</a:t>
            </a:r>
          </a:p>
        </p:txBody>
      </p:sp>
    </p:spTree>
    <p:extLst>
      <p:ext uri="{BB962C8B-B14F-4D97-AF65-F5344CB8AC3E}">
        <p14:creationId xmlns:p14="http://schemas.microsoft.com/office/powerpoint/2010/main" val="427633334"/>
      </p:ext>
    </p:extLst>
  </p:cSld>
  <p:clrMap bg1="lt1" tx1="dk1" bg2="lt2" tx2="dk2" accent1="accent1" accent2="accent2" accent3="accent3" accent4="accent4" accent5="accent5" accent6="accent6" hlink="hlink" folHlink="folHlink"/>
  <p:sldLayoutIdLst>
    <p:sldLayoutId id="2147483708" r:id="rId1"/>
    <p:sldLayoutId id="2147483707" r:id="rId2"/>
    <p:sldLayoutId id="2147483706" r:id="rId3"/>
    <p:sldLayoutId id="2147483690" r:id="rId4"/>
    <p:sldLayoutId id="2147483701" r:id="rId5"/>
    <p:sldLayoutId id="2147483702" r:id="rId6"/>
    <p:sldLayoutId id="2147483703" r:id="rId7"/>
    <p:sldLayoutId id="2147483704" r:id="rId8"/>
    <p:sldLayoutId id="2147483705"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Lst>
  <p:hf hdr="0" dt="0"/>
  <p:txStyles>
    <p:titleStyle>
      <a:lvl1pPr algn="l" defTabSz="914354" rtl="0" eaLnBrk="1" latinLnBrk="0" hangingPunct="1">
        <a:lnSpc>
          <a:spcPct val="85000"/>
        </a:lnSpc>
        <a:spcBef>
          <a:spcPct val="0"/>
        </a:spcBef>
        <a:buNone/>
        <a:defRPr sz="3733" b="1" kern="1200">
          <a:solidFill>
            <a:srgbClr val="585858"/>
          </a:solidFill>
          <a:latin typeface="Calibri" panose="020F0502020204030204" pitchFamily="34" charset="0"/>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sz="2800" kern="1200">
          <a:solidFill>
            <a:schemeClr val="bg1">
              <a:lumMod val="50000"/>
            </a:schemeClr>
          </a:solidFill>
          <a:latin typeface="+mn-lt"/>
          <a:ea typeface="+mn-ea"/>
          <a:cs typeface="+mn-cs"/>
        </a:defRPr>
      </a:lvl1pPr>
      <a:lvl2pPr marL="457178" indent="0" algn="l" defTabSz="914354" rtl="0" eaLnBrk="1" latinLnBrk="0" hangingPunct="1">
        <a:lnSpc>
          <a:spcPct val="90000"/>
        </a:lnSpc>
        <a:spcBef>
          <a:spcPts val="500"/>
        </a:spcBef>
        <a:buFont typeface="Arial" panose="020B0604020202020204" pitchFamily="34" charset="0"/>
        <a:buNone/>
        <a:defRPr sz="2400" kern="1200">
          <a:solidFill>
            <a:schemeClr val="bg1">
              <a:lumMod val="50000"/>
            </a:schemeClr>
          </a:solidFill>
          <a:latin typeface="+mn-lt"/>
          <a:ea typeface="+mn-ea"/>
          <a:cs typeface="+mn-cs"/>
        </a:defRPr>
      </a:lvl2pPr>
      <a:lvl3pPr marL="914354" indent="0" algn="l" defTabSz="914354" rtl="0" eaLnBrk="1" latinLnBrk="0" hangingPunct="1">
        <a:lnSpc>
          <a:spcPct val="90000"/>
        </a:lnSpc>
        <a:spcBef>
          <a:spcPts val="500"/>
        </a:spcBef>
        <a:buFont typeface="Arial" panose="020B0604020202020204" pitchFamily="34" charset="0"/>
        <a:buNone/>
        <a:defRPr sz="2000" kern="1200">
          <a:solidFill>
            <a:schemeClr val="bg1">
              <a:lumMod val="50000"/>
            </a:schemeClr>
          </a:solidFill>
          <a:latin typeface="+mn-lt"/>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mn-lt"/>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771185" name="SlideTitle" descr="Text Box: Title"/>
          <p:cNvSpPr>
            <a:spLocks noGrp="1" noChangeArrowheads="1"/>
          </p:cNvSpPr>
          <p:nvPr>
            <p:ph type="title"/>
          </p:nvPr>
        </p:nvSpPr>
        <p:spPr bwMode="gray">
          <a:xfrm>
            <a:off x="595326" y="197070"/>
            <a:ext cx="109913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r>
              <a:rPr lang="en-US" altLang="ja-JP"/>
              <a:t>Title</a:t>
            </a:r>
          </a:p>
        </p:txBody>
      </p:sp>
      <p:sp>
        <p:nvSpPr>
          <p:cNvPr id="6" name="Oval 5"/>
          <p:cNvSpPr/>
          <p:nvPr/>
        </p:nvSpPr>
        <p:spPr bwMode="auto">
          <a:xfrm>
            <a:off x="10030885" y="6375400"/>
            <a:ext cx="266700" cy="204788"/>
          </a:xfrm>
          <a:prstGeom prst="ellipse">
            <a:avLst/>
          </a:prstGeom>
          <a:solidFill>
            <a:schemeClr val="bg1"/>
          </a:solidFill>
          <a:ln w="6350" cap="flat" cmpd="sng" algn="ctr">
            <a:noFill/>
            <a:prstDash val="solid"/>
            <a:round/>
            <a:headEnd type="none" w="med" len="med"/>
            <a:tailEnd type="none" w="med" len="med"/>
          </a:ln>
          <a:effectLst/>
        </p:spPr>
        <p:txBody>
          <a:bodyPr vert="horz" wrap="none" lIns="46800" tIns="64800" rIns="46800" bIns="64800" numCol="1" rtlCol="0" anchor="ctr" anchorCtr="0" compatLnSpc="1">
            <a:prstTxWarp prst="textNoShape">
              <a:avLst/>
            </a:prstTxWarp>
          </a:bodyPr>
          <a:lstStyle/>
          <a:p>
            <a:pPr algn="ctr" defTabSz="728663" fontAlgn="base">
              <a:lnSpc>
                <a:spcPct val="95000"/>
              </a:lnSpc>
              <a:spcBef>
                <a:spcPct val="0"/>
              </a:spcBef>
              <a:spcAft>
                <a:spcPct val="0"/>
              </a:spcAft>
              <a:buClr>
                <a:srgbClr val="FFFFFF"/>
              </a:buClr>
              <a:tabLst>
                <a:tab pos="4286250" algn="l"/>
              </a:tabLst>
            </a:pPr>
            <a:endParaRPr lang="en-GB" sz="1200">
              <a:solidFill>
                <a:srgbClr val="000000"/>
              </a:solidFill>
              <a:latin typeface="Calibri" panose="020F0502020204030204" pitchFamily="34" charset="0"/>
            </a:endParaRPr>
          </a:p>
        </p:txBody>
      </p:sp>
      <p:sp>
        <p:nvSpPr>
          <p:cNvPr id="141" name="Slide Number Placeholder 5"/>
          <p:cNvSpPr>
            <a:spLocks noGrp="1"/>
          </p:cNvSpPr>
          <p:nvPr>
            <p:ph type="sldNum" sz="quarter" idx="4"/>
          </p:nvPr>
        </p:nvSpPr>
        <p:spPr>
          <a:xfrm>
            <a:off x="10749142" y="6419909"/>
            <a:ext cx="817265" cy="181759"/>
          </a:xfrm>
          <a:prstGeom prst="rect">
            <a:avLst/>
          </a:prstGeom>
        </p:spPr>
        <p:txBody>
          <a:bodyPr anchor="ctr"/>
          <a:lstStyle>
            <a:lvl1pPr algn="ctr">
              <a:defRPr sz="1000" b="1">
                <a:solidFill>
                  <a:schemeClr val="tx1"/>
                </a:solidFill>
                <a:latin typeface="Calibri" panose="020F0502020204030204" pitchFamily="34" charset="0"/>
              </a:defRPr>
            </a:lvl1pPr>
          </a:lstStyle>
          <a:p>
            <a:fld id="{48F63A3B-78C7-47BE-AE5E-E10140E04643}" type="slidenum">
              <a:rPr lang="en-US" smtClean="0"/>
              <a:t>‹#›</a:t>
            </a:fld>
            <a:endParaRPr lang="en-US"/>
          </a:p>
        </p:txBody>
      </p:sp>
      <p:pic>
        <p:nvPicPr>
          <p:cNvPr id="76" name="Picture 2" descr="C:\Users\mcewank\Desktop\Lines.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707662"/>
            <a:ext cx="12192000" cy="586622"/>
          </a:xfrm>
          <a:prstGeom prst="rect">
            <a:avLst/>
          </a:prstGeom>
          <a:noFill/>
          <a:extLst>
            <a:ext uri="{909E8E84-426E-40DD-AFC4-6F175D3DCCD1}">
              <a14:hiddenFill xmlns:a14="http://schemas.microsoft.com/office/drawing/2010/main">
                <a:solidFill>
                  <a:srgbClr val="FFFFFF"/>
                </a:solidFill>
              </a14:hiddenFill>
            </a:ext>
          </a:extLst>
        </p:spPr>
      </p:pic>
      <p:sp>
        <p:nvSpPr>
          <p:cNvPr id="122" name="Text Placeholder 2"/>
          <p:cNvSpPr>
            <a:spLocks noGrp="1"/>
          </p:cNvSpPr>
          <p:nvPr>
            <p:ph type="body" idx="1"/>
          </p:nvPr>
        </p:nvSpPr>
        <p:spPr>
          <a:xfrm>
            <a:off x="595325" y="1300692"/>
            <a:ext cx="10972800" cy="4978559"/>
          </a:xfrm>
          <a:prstGeom prst="rect">
            <a:avLst/>
          </a:prstGeom>
        </p:spPr>
        <p:txBody>
          <a:bodyPr vert="horz" lIns="0" tIns="45720" rIns="0" bIns="45720" rtlCol="0">
            <a:normAutofit/>
          </a:bodyPr>
          <a:lstStyle/>
          <a:p>
            <a:pPr lvl="0"/>
            <a:r>
              <a:rPr lang="en-US"/>
              <a:t>Click to edit Master text styles</a:t>
            </a:r>
          </a:p>
          <a:p>
            <a:pPr lvl="3"/>
            <a:r>
              <a:rPr lang="en-US"/>
              <a:t>Second level</a:t>
            </a:r>
          </a:p>
          <a:p>
            <a:pPr lvl="4"/>
            <a:r>
              <a:rPr lang="en-US"/>
              <a:t>Third level</a:t>
            </a:r>
          </a:p>
          <a:p>
            <a:pPr lvl="5"/>
            <a:r>
              <a:rPr lang="en-US"/>
              <a:t>Fourth level</a:t>
            </a:r>
          </a:p>
          <a:p>
            <a:pPr lvl="6"/>
            <a:r>
              <a:rPr lang="en-US"/>
              <a:t>Fifth level</a:t>
            </a:r>
            <a:endParaRPr lang="en-GB"/>
          </a:p>
        </p:txBody>
      </p:sp>
      <p:pic>
        <p:nvPicPr>
          <p:cNvPr id="121" name="Picture 2"/>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9782977" y="183930"/>
            <a:ext cx="1706049" cy="562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SIPCMContentMarking" descr="{&quot;HashCode&quot;:-410930392,&quot;Placement&quot;:&quot;Footer&quot;}">
            <a:extLst>
              <a:ext uri="{FF2B5EF4-FFF2-40B4-BE49-F238E27FC236}">
                <a16:creationId xmlns:a16="http://schemas.microsoft.com/office/drawing/2014/main" id="{ECDE1722-78A3-4AAE-9016-C75AC3676F0D}"/>
              </a:ext>
            </a:extLst>
          </p:cNvPr>
          <p:cNvSpPr txBox="1"/>
          <p:nvPr userDrawn="1"/>
        </p:nvSpPr>
        <p:spPr>
          <a:xfrm>
            <a:off x="0" y="6629836"/>
            <a:ext cx="483189" cy="228163"/>
          </a:xfrm>
          <a:prstGeom prst="rect">
            <a:avLst/>
          </a:prstGeom>
          <a:noFill/>
        </p:spPr>
        <p:txBody>
          <a:bodyPr vert="horz" wrap="square" lIns="0" tIns="0" rIns="0" bIns="0" rtlCol="0" anchor="ctr" anchorCtr="1">
            <a:spAutoFit/>
          </a:bodyPr>
          <a:lstStyle/>
          <a:p>
            <a:pPr algn="l">
              <a:spcBef>
                <a:spcPts val="0"/>
              </a:spcBef>
              <a:spcAft>
                <a:spcPts val="0"/>
              </a:spcAft>
            </a:pPr>
            <a:r>
              <a:rPr lang="en-GB" sz="800">
                <a:solidFill>
                  <a:srgbClr val="317100"/>
                </a:solidFill>
                <a:latin typeface="Calibri" panose="020F0502020204030204" pitchFamily="34" charset="0"/>
              </a:rPr>
              <a:t>Public</a:t>
            </a:r>
          </a:p>
        </p:txBody>
      </p:sp>
    </p:spTree>
    <p:extLst>
      <p:ext uri="{BB962C8B-B14F-4D97-AF65-F5344CB8AC3E}">
        <p14:creationId xmlns:p14="http://schemas.microsoft.com/office/powerpoint/2010/main" val="3111131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8" r:id="rId3"/>
    <p:sldLayoutId id="2147483663" r:id="rId4"/>
  </p:sldLayoutIdLst>
  <p:txStyles>
    <p:titleStyle>
      <a:lvl1pPr algn="l" defTabSz="728663" rtl="0" eaLnBrk="1" fontAlgn="base" hangingPunct="1">
        <a:lnSpc>
          <a:spcPct val="95000"/>
        </a:lnSpc>
        <a:spcBef>
          <a:spcPct val="0"/>
        </a:spcBef>
        <a:spcAft>
          <a:spcPct val="0"/>
        </a:spcAft>
        <a:defRPr sz="4000" b="1">
          <a:solidFill>
            <a:schemeClr val="accent1"/>
          </a:solidFill>
          <a:latin typeface="Calibri" panose="020F0502020204030204" pitchFamily="34" charset="0"/>
          <a:ea typeface="+mj-ea"/>
          <a:cs typeface="+mj-cs"/>
        </a:defRPr>
      </a:lvl1pPr>
      <a:lvl2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2pPr>
      <a:lvl3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3pPr>
      <a:lvl4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4pPr>
      <a:lvl5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5pPr>
      <a:lvl6pPr marL="4572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6pPr>
      <a:lvl7pPr marL="9144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7pPr>
      <a:lvl8pPr marL="13716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8pPr>
      <a:lvl9pPr marL="18288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9pPr>
    </p:titleStyle>
    <p:bodyStyle>
      <a:lvl1pPr marL="457200" indent="-457200" algn="l" defTabSz="728663" rtl="0" eaLnBrk="1" fontAlgn="base" hangingPunct="1">
        <a:lnSpc>
          <a:spcPct val="95000"/>
        </a:lnSpc>
        <a:spcBef>
          <a:spcPct val="95000"/>
        </a:spcBef>
        <a:spcAft>
          <a:spcPct val="0"/>
        </a:spcAft>
        <a:buClr>
          <a:schemeClr val="accent1"/>
        </a:buClr>
        <a:buSzPct val="150000"/>
        <a:buFont typeface="Arial" panose="020B0604020202020204" pitchFamily="34" charset="0"/>
        <a:buChar char="•"/>
        <a:defRPr lang="en-US" altLang="ja-JP" sz="2000" b="1" dirty="0" smtClean="0">
          <a:solidFill>
            <a:srgbClr val="595959"/>
          </a:solidFill>
          <a:latin typeface="Calibri" panose="020F0502020204030204" pitchFamily="34" charset="0"/>
          <a:ea typeface="+mn-ea"/>
          <a:cs typeface="+mn-cs"/>
        </a:defRPr>
      </a:lvl1pPr>
      <a:lvl2pPr marL="287338" indent="-285750" algn="l" defTabSz="728663" rtl="0" eaLnBrk="1" fontAlgn="base" hangingPunct="1">
        <a:lnSpc>
          <a:spcPct val="95000"/>
        </a:lnSpc>
        <a:spcBef>
          <a:spcPct val="36000"/>
        </a:spcBef>
        <a:spcAft>
          <a:spcPct val="0"/>
        </a:spcAft>
        <a:buClr>
          <a:schemeClr val="tx1"/>
        </a:buClr>
        <a:buSzPct val="120000"/>
        <a:buFont typeface="Arial" panose="020B0604020202020204" pitchFamily="34" charset="0"/>
        <a:buChar char="•"/>
        <a:defRPr lang="en-US" altLang="ja-JP" sz="1400" dirty="0" smtClean="0">
          <a:solidFill>
            <a:srgbClr val="595959"/>
          </a:solidFill>
          <a:latin typeface="Calibri" panose="020F0502020204030204" pitchFamily="34" charset="0"/>
        </a:defRPr>
      </a:lvl2pPr>
      <a:lvl3pPr marL="346075" indent="-342900" algn="l" defTabSz="728663" rtl="0" eaLnBrk="1" fontAlgn="base" hangingPunct="1">
        <a:lnSpc>
          <a:spcPct val="95000"/>
        </a:lnSpc>
        <a:spcBef>
          <a:spcPct val="0"/>
        </a:spcBef>
        <a:spcAft>
          <a:spcPct val="0"/>
        </a:spcAft>
        <a:buClr>
          <a:schemeClr val="accent1"/>
        </a:buClr>
        <a:buSzPct val="100000"/>
        <a:buFont typeface="Wingdings" panose="05000000000000000000" pitchFamily="2" charset="2"/>
        <a:buChar char="l"/>
        <a:defRPr lang="en-US" altLang="ja-JP" sz="1400" dirty="0" smtClean="0">
          <a:solidFill>
            <a:srgbClr val="595959"/>
          </a:solidFill>
          <a:latin typeface="Calibri" panose="020F0502020204030204" pitchFamily="34" charset="0"/>
        </a:defRPr>
      </a:lvl3pPr>
      <a:lvl4pPr marL="704850" indent="-342900" algn="l" defTabSz="728663" rtl="0" eaLnBrk="1" fontAlgn="base" hangingPunct="1">
        <a:lnSpc>
          <a:spcPct val="95000"/>
        </a:lnSpc>
        <a:spcBef>
          <a:spcPct val="0"/>
        </a:spcBef>
        <a:spcAft>
          <a:spcPct val="0"/>
        </a:spcAft>
        <a:buClr>
          <a:schemeClr val="accent1"/>
        </a:buClr>
        <a:buSzPct val="100000"/>
        <a:buFont typeface="Courier New" panose="02070309020205020404" pitchFamily="49" charset="0"/>
        <a:buChar char="o"/>
        <a:defRPr lang="en-US" altLang="ja-JP" sz="1800" dirty="0" smtClean="0">
          <a:solidFill>
            <a:srgbClr val="595959"/>
          </a:solidFill>
          <a:latin typeface="Calibri" panose="020F0502020204030204" pitchFamily="34" charset="0"/>
        </a:defRPr>
      </a:lvl4pPr>
      <a:lvl5pPr marL="971550" indent="-342900" algn="l" defTabSz="728663" rtl="0" eaLnBrk="1" fontAlgn="base" hangingPunct="1">
        <a:lnSpc>
          <a:spcPct val="95000"/>
        </a:lnSpc>
        <a:spcBef>
          <a:spcPct val="0"/>
        </a:spcBef>
        <a:spcAft>
          <a:spcPct val="0"/>
        </a:spcAft>
        <a:buClr>
          <a:schemeClr val="accent1"/>
        </a:buClr>
        <a:buSzPct val="100000"/>
        <a:buFont typeface="Calibri" panose="020F0502020204030204" pitchFamily="34" charset="0"/>
        <a:buChar char="‒"/>
        <a:defRPr lang="en-US" altLang="ja-JP" sz="1600" dirty="0" smtClean="0">
          <a:solidFill>
            <a:srgbClr val="595959"/>
          </a:solidFill>
          <a:latin typeface="Calibri" panose="020F0502020204030204" pitchFamily="34" charset="0"/>
        </a:defRPr>
      </a:lvl5pPr>
      <a:lvl6pPr marL="1268413" indent="-342900" algn="l" defTabSz="728663" rtl="0" eaLnBrk="1" fontAlgn="base" hangingPunct="1">
        <a:lnSpc>
          <a:spcPct val="95000"/>
        </a:lnSpc>
        <a:spcBef>
          <a:spcPct val="0"/>
        </a:spcBef>
        <a:spcAft>
          <a:spcPct val="0"/>
        </a:spcAft>
        <a:buClr>
          <a:schemeClr val="accent2"/>
        </a:buClr>
        <a:buSzPct val="100000"/>
        <a:buFont typeface="Arial" panose="020B0604020202020204" pitchFamily="34" charset="0"/>
        <a:buChar char="•"/>
        <a:defRPr sz="1400">
          <a:solidFill>
            <a:schemeClr val="tx1"/>
          </a:solidFill>
          <a:latin typeface="+mn-lt"/>
        </a:defRPr>
      </a:lvl6pPr>
      <a:lvl7pPr marL="1620838" indent="-238125" algn="l" defTabSz="728663" rtl="0" eaLnBrk="1" fontAlgn="base" hangingPunct="1">
        <a:lnSpc>
          <a:spcPct val="95000"/>
        </a:lnSpc>
        <a:spcBef>
          <a:spcPct val="0"/>
        </a:spcBef>
        <a:spcAft>
          <a:spcPct val="0"/>
        </a:spcAft>
        <a:buClr>
          <a:schemeClr val="accent2"/>
        </a:buClr>
        <a:buSzPct val="100000"/>
        <a:buFont typeface="Courier New" panose="02070309020205020404" pitchFamily="49" charset="0"/>
        <a:buChar char="o"/>
        <a:defRPr sz="1200">
          <a:solidFill>
            <a:schemeClr val="tx1"/>
          </a:solidFill>
          <a:latin typeface="+mn-lt"/>
        </a:defRPr>
      </a:lvl7pPr>
      <a:lvl8pPr marL="20780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771185" name="SlideTitle" descr="Text Box: Title"/>
          <p:cNvSpPr>
            <a:spLocks noGrp="1" noChangeArrowheads="1"/>
          </p:cNvSpPr>
          <p:nvPr>
            <p:ph type="title"/>
          </p:nvPr>
        </p:nvSpPr>
        <p:spPr bwMode="gray">
          <a:xfrm>
            <a:off x="540000" y="540000"/>
            <a:ext cx="10980000" cy="3508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lvl="0"/>
            <a:r>
              <a:rPr lang="en-US" altLang="ja-JP" dirty="0"/>
              <a:t>Title</a:t>
            </a:r>
          </a:p>
        </p:txBody>
      </p:sp>
      <p:sp>
        <p:nvSpPr>
          <p:cNvPr id="6" name="Oval 5"/>
          <p:cNvSpPr/>
          <p:nvPr/>
        </p:nvSpPr>
        <p:spPr bwMode="auto">
          <a:xfrm>
            <a:off x="10030885" y="6375400"/>
            <a:ext cx="266700" cy="204788"/>
          </a:xfrm>
          <a:prstGeom prst="ellipse">
            <a:avLst/>
          </a:prstGeom>
          <a:solidFill>
            <a:schemeClr val="bg1"/>
          </a:solidFill>
          <a:ln w="6350" cap="flat" cmpd="sng" algn="ctr">
            <a:noFill/>
            <a:prstDash val="solid"/>
            <a:round/>
            <a:headEnd type="none" w="med" len="med"/>
            <a:tailEnd type="none" w="med" len="med"/>
          </a:ln>
          <a:effectLst/>
        </p:spPr>
        <p:txBody>
          <a:bodyPr vert="horz" wrap="none" lIns="46800" tIns="64800" rIns="46800" bIns="64800" numCol="1" rtlCol="0" anchor="ctr" anchorCtr="0" compatLnSpc="1">
            <a:prstTxWarp prst="textNoShape">
              <a:avLst/>
            </a:prstTxWarp>
          </a:bodyPr>
          <a:lstStyle/>
          <a:p>
            <a:pPr algn="ctr" defTabSz="728663" fontAlgn="base">
              <a:lnSpc>
                <a:spcPct val="95000"/>
              </a:lnSpc>
              <a:spcBef>
                <a:spcPct val="0"/>
              </a:spcBef>
              <a:spcAft>
                <a:spcPct val="0"/>
              </a:spcAft>
              <a:buClr>
                <a:srgbClr val="FFFFFF"/>
              </a:buClr>
              <a:tabLst>
                <a:tab pos="4286250" algn="l"/>
              </a:tabLst>
            </a:pPr>
            <a:endParaRPr lang="en-GB" sz="1200">
              <a:solidFill>
                <a:srgbClr val="000000"/>
              </a:solidFill>
              <a:latin typeface="Calibri" panose="020F0502020204030204" pitchFamily="34" charset="0"/>
            </a:endParaRPr>
          </a:p>
        </p:txBody>
      </p:sp>
      <p:sp>
        <p:nvSpPr>
          <p:cNvPr id="122" name="Text Placeholder 2"/>
          <p:cNvSpPr>
            <a:spLocks noGrp="1"/>
          </p:cNvSpPr>
          <p:nvPr>
            <p:ph type="body" idx="1"/>
          </p:nvPr>
        </p:nvSpPr>
        <p:spPr>
          <a:xfrm>
            <a:off x="540000" y="1440000"/>
            <a:ext cx="11016000" cy="4680000"/>
          </a:xfrm>
          <a:prstGeom prst="rect">
            <a:avLst/>
          </a:prstGeom>
        </p:spPr>
        <p:txBody>
          <a:bodyPr vert="horz" lIns="0" tIns="0" rIns="0" bIns="0" rtlCol="0">
            <a:normAutofit/>
          </a:body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Tree>
    <p:extLst>
      <p:ext uri="{BB962C8B-B14F-4D97-AF65-F5344CB8AC3E}">
        <p14:creationId xmlns:p14="http://schemas.microsoft.com/office/powerpoint/2010/main" val="16604264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txStyles>
    <p:titleStyle>
      <a:lvl1pPr algn="l" defTabSz="728663" rtl="0" eaLnBrk="1" fontAlgn="base" hangingPunct="1">
        <a:lnSpc>
          <a:spcPts val="3000"/>
        </a:lnSpc>
        <a:spcBef>
          <a:spcPct val="0"/>
        </a:spcBef>
        <a:spcAft>
          <a:spcPct val="0"/>
        </a:spcAft>
        <a:defRPr sz="2400" b="0" i="0">
          <a:solidFill>
            <a:schemeClr val="tx1"/>
          </a:solidFill>
          <a:latin typeface="Trebuchet MS" panose="020B0703020202090204" pitchFamily="34" charset="0"/>
          <a:ea typeface="+mj-ea"/>
          <a:cs typeface="+mj-cs"/>
        </a:defRPr>
      </a:lvl1pPr>
      <a:lvl2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2pPr>
      <a:lvl3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3pPr>
      <a:lvl4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4pPr>
      <a:lvl5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5pPr>
      <a:lvl6pPr marL="4572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6pPr>
      <a:lvl7pPr marL="9144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7pPr>
      <a:lvl8pPr marL="13716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8pPr>
      <a:lvl9pPr marL="18288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9pPr>
    </p:titleStyle>
    <p:bodyStyle>
      <a:lvl1pPr marL="457200" indent="-457200" algn="l" defTabSz="728663" rtl="0" eaLnBrk="1" fontAlgn="base" hangingPunct="1">
        <a:lnSpc>
          <a:spcPts val="1600"/>
        </a:lnSpc>
        <a:spcBef>
          <a:spcPct val="95000"/>
        </a:spcBef>
        <a:spcAft>
          <a:spcPts val="1000"/>
        </a:spcAft>
        <a:buClr>
          <a:schemeClr val="accent1"/>
        </a:buClr>
        <a:buSzPct val="150000"/>
        <a:buFont typeface="Arial" panose="020B0604020202020204" pitchFamily="34" charset="0"/>
        <a:buChar char="•"/>
        <a:defRPr lang="en-US" altLang="ja-JP" sz="1200" b="0" i="0" dirty="0" smtClean="0">
          <a:solidFill>
            <a:srgbClr val="595959"/>
          </a:solidFill>
          <a:latin typeface="Trebuchet MS" panose="020B0703020202090204" pitchFamily="34" charset="0"/>
          <a:ea typeface="+mn-ea"/>
          <a:cs typeface="+mn-cs"/>
        </a:defRPr>
      </a:lvl1pPr>
      <a:lvl2pPr marL="287338" indent="-285750" algn="l" defTabSz="728663" rtl="0" eaLnBrk="1" fontAlgn="base" hangingPunct="1">
        <a:lnSpc>
          <a:spcPct val="95000"/>
        </a:lnSpc>
        <a:spcBef>
          <a:spcPct val="36000"/>
        </a:spcBef>
        <a:spcAft>
          <a:spcPct val="0"/>
        </a:spcAft>
        <a:buClr>
          <a:schemeClr val="tx1"/>
        </a:buClr>
        <a:buSzPct val="120000"/>
        <a:buFont typeface="Arial" panose="020B0604020202020204" pitchFamily="34" charset="0"/>
        <a:buChar char="•"/>
        <a:defRPr lang="en-US" altLang="ja-JP" sz="1400" dirty="0" smtClean="0">
          <a:solidFill>
            <a:srgbClr val="595959"/>
          </a:solidFill>
          <a:latin typeface="Calibri" panose="020F0502020204030204" pitchFamily="34" charset="0"/>
        </a:defRPr>
      </a:lvl2pPr>
      <a:lvl3pPr marL="346075" indent="-342900" algn="l" defTabSz="728663" rtl="0" eaLnBrk="1" fontAlgn="base" hangingPunct="1">
        <a:lnSpc>
          <a:spcPct val="95000"/>
        </a:lnSpc>
        <a:spcBef>
          <a:spcPct val="0"/>
        </a:spcBef>
        <a:spcAft>
          <a:spcPct val="0"/>
        </a:spcAft>
        <a:buClr>
          <a:schemeClr val="accent1"/>
        </a:buClr>
        <a:buSzPct val="100000"/>
        <a:buFont typeface="Wingdings" panose="05000000000000000000" pitchFamily="2" charset="2"/>
        <a:buChar char="l"/>
        <a:defRPr lang="en-US" altLang="ja-JP" sz="1400" dirty="0" smtClean="0">
          <a:solidFill>
            <a:srgbClr val="595959"/>
          </a:solidFill>
          <a:latin typeface="Calibri" panose="020F0502020204030204" pitchFamily="34" charset="0"/>
        </a:defRPr>
      </a:lvl3pPr>
      <a:lvl4pPr marL="704850" indent="-342900" algn="l" defTabSz="728663" rtl="0" eaLnBrk="1" fontAlgn="base" hangingPunct="1">
        <a:lnSpc>
          <a:spcPts val="1600"/>
        </a:lnSpc>
        <a:spcBef>
          <a:spcPct val="0"/>
        </a:spcBef>
        <a:spcAft>
          <a:spcPts val="1000"/>
        </a:spcAft>
        <a:buClr>
          <a:schemeClr val="accent1"/>
        </a:buClr>
        <a:buSzPct val="100000"/>
        <a:buFont typeface="Courier New" panose="02070309020205020404" pitchFamily="49" charset="0"/>
        <a:buChar char="o"/>
        <a:defRPr lang="en-US" altLang="ja-JP" sz="1200" b="0" i="0" dirty="0" smtClean="0">
          <a:solidFill>
            <a:srgbClr val="595959"/>
          </a:solidFill>
          <a:latin typeface="Trebuchet MS" panose="020B0703020202090204" pitchFamily="34" charset="0"/>
        </a:defRPr>
      </a:lvl4pPr>
      <a:lvl5pPr marL="971550" indent="-342900" algn="l" defTabSz="728663" rtl="0" eaLnBrk="1" fontAlgn="base" hangingPunct="1">
        <a:lnSpc>
          <a:spcPts val="1600"/>
        </a:lnSpc>
        <a:spcBef>
          <a:spcPct val="0"/>
        </a:spcBef>
        <a:spcAft>
          <a:spcPts val="1000"/>
        </a:spcAft>
        <a:buClr>
          <a:schemeClr val="accent1"/>
        </a:buClr>
        <a:buSzPct val="100000"/>
        <a:buFont typeface="Calibri" panose="020F0502020204030204" pitchFamily="34" charset="0"/>
        <a:buChar char="‒"/>
        <a:defRPr lang="en-US" altLang="ja-JP" sz="1200" b="0" i="0" dirty="0" smtClean="0">
          <a:solidFill>
            <a:srgbClr val="595959"/>
          </a:solidFill>
          <a:latin typeface="Trebuchet MS" panose="020B0703020202090204" pitchFamily="34" charset="0"/>
        </a:defRPr>
      </a:lvl5pPr>
      <a:lvl6pPr marL="1268413" indent="-342900" algn="l" defTabSz="728663" rtl="0" eaLnBrk="1" fontAlgn="base" hangingPunct="1">
        <a:lnSpc>
          <a:spcPts val="1600"/>
        </a:lnSpc>
        <a:spcBef>
          <a:spcPct val="0"/>
        </a:spcBef>
        <a:spcAft>
          <a:spcPts val="1000"/>
        </a:spcAft>
        <a:buClr>
          <a:schemeClr val="accent2"/>
        </a:buClr>
        <a:buSzPct val="100000"/>
        <a:buFont typeface="Arial" panose="020B0604020202020204" pitchFamily="34" charset="0"/>
        <a:buChar char="•"/>
        <a:defRPr sz="1200" b="0" i="0">
          <a:solidFill>
            <a:schemeClr val="tx1"/>
          </a:solidFill>
          <a:latin typeface="Trebuchet MS" panose="020B0703020202090204" pitchFamily="34" charset="0"/>
        </a:defRPr>
      </a:lvl6pPr>
      <a:lvl7pPr marL="1620838" indent="-238125" algn="l" defTabSz="728663" rtl="0" eaLnBrk="1" fontAlgn="base" hangingPunct="1">
        <a:lnSpc>
          <a:spcPts val="1600"/>
        </a:lnSpc>
        <a:spcBef>
          <a:spcPct val="0"/>
        </a:spcBef>
        <a:spcAft>
          <a:spcPts val="1000"/>
        </a:spcAft>
        <a:buClr>
          <a:schemeClr val="accent2"/>
        </a:buClr>
        <a:buSzPct val="100000"/>
        <a:buFont typeface="Courier New" panose="02070309020205020404" pitchFamily="49" charset="0"/>
        <a:buChar char="o"/>
        <a:defRPr sz="1200" b="0" i="0">
          <a:solidFill>
            <a:schemeClr val="tx1"/>
          </a:solidFill>
          <a:latin typeface="Trebuchet MS" panose="020B0703020202090204" pitchFamily="34" charset="0"/>
        </a:defRPr>
      </a:lvl7pPr>
      <a:lvl8pPr marL="20780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hyperlink" Target="https://www.bbc.co.uk/news/business-61701235" TargetMode="External"/><Relationship Id="rId13" Type="http://schemas.openxmlformats.org/officeDocument/2006/relationships/hyperlink" Target="https://www.fleetnews.co.uk/news/fleet-industry-news/2022/08/03/automotive-and-mobility-sector-faces-significant-skills-shortage" TargetMode="External"/><Relationship Id="rId18" Type="http://schemas.openxmlformats.org/officeDocument/2006/relationships/hyperlink" Target="http://www.infrastructure-intelligence.com/article/aug-2022/national-highways-makes-positive-start-cutting-carbon-emissions-england%E2%80%99s-busiest" TargetMode="External"/><Relationship Id="rId3" Type="http://schemas.openxmlformats.org/officeDocument/2006/relationships/image" Target="../media/image19.jpeg"/><Relationship Id="rId21" Type="http://schemas.openxmlformats.org/officeDocument/2006/relationships/image" Target="../media/image17.png"/><Relationship Id="rId7" Type="http://schemas.openxmlformats.org/officeDocument/2006/relationships/hyperlink" Target="https://techcrunch.com/2022/07/02/tesla-ev-deliveries-fall-nearly-18-in-second-quarter-following-china-factory-shutdown/?utm_medium=TCnewsletter&amp;tpcc=TCtransportationnewsletter&amp;guccounter=1" TargetMode="External"/><Relationship Id="rId12" Type="http://schemas.openxmlformats.org/officeDocument/2006/relationships/hyperlink" Target="https://www.am-online.com/news/aftersales/2022/08/18/uk-motor-industry-heading-for-160-000-worker-shortfall-says-imi?utm_campaign=19_08_2022_AM_daily_newsletter&amp;utm_medium=email&amp;utm_content=AM%20-%20Newsletter%20-%20Daily&amp;utm_source=adestra&amp;utm_term=UK%20motor%20industry%20heading%20for%20160%2C000%20worker%20shortfall%2C%20says%20IMI&amp;gutid=157393" TargetMode="External"/><Relationship Id="rId17" Type="http://schemas.openxmlformats.org/officeDocument/2006/relationships/hyperlink" Target="https://www.am-online.com/news/manufacturer/2022/07/12/uk-car-production-achieves-lowest-ever-carbon-footprint?utm_campaign=12_07_2022_AM_daily_newsletter&amp;utm_medium=email&amp;utm_content=AM%20-%20Newsletter%20-%20Daily&amp;utm_source=adestra&amp;utm_term=UK%20car%20production%20achieves%20%E2%80%9Clowest%20ever%E2%80%9D%20carbon%20footprint&amp;gutid=157393" TargetMode="External"/><Relationship Id="rId2" Type="http://schemas.openxmlformats.org/officeDocument/2006/relationships/notesSlide" Target="../notesSlides/notesSlide4.xml"/><Relationship Id="rId16" Type="http://schemas.openxmlformats.org/officeDocument/2006/relationships/hyperlink" Target="https://www.am-online.com/news/market-insight/2022/07/05/new-car-registrations-slump-to-worst-june-since-1996?utm_campaign=05_07_2022_AM_daily_newsletter&amp;utm_medium=email&amp;utm_content=AM%20-%20Newsletter%20-%20Daily&amp;utm_source=adestra&amp;utm_term=New%20car%20registrations%20slump%20to%20worst%20June%20since%201996&amp;gutid=157393" TargetMode="External"/><Relationship Id="rId20" Type="http://schemas.openxmlformats.org/officeDocument/2006/relationships/hyperlink" Target="https://www.am-online.com/dealer-management/technology/dealerships-must-tackle-their-environmental-impact-and-carbon-footprint?utm_campaign=15_07_2022_AM_daily_newsletter&amp;utm_medium=email&amp;utm_content=AM%20-%20Newsletter%20-%20Daily&amp;utm_source=adestra&amp;utm_term=Dealerships%20must%20tackle%20their%20environmental%20impact%20and%20carbon%20footprint&amp;gutid=157393" TargetMode="External"/><Relationship Id="rId1" Type="http://schemas.openxmlformats.org/officeDocument/2006/relationships/slideLayout" Target="../slideLayouts/slideLayout33.xml"/><Relationship Id="rId6" Type="http://schemas.openxmlformats.org/officeDocument/2006/relationships/hyperlink" Target="https://www.am-online.com/news/manufacturer/2022/08/26/stellantis-halts-peugeot-and-opel-production-as-semiconductor-woes-continue?utm_campaign=26_08_2022_AM_daily_newsletter&amp;utm_medium=email&amp;utm_content=AM%20-%20Newsletter%20-%20Daily&amp;utm_source=adestra&amp;utm_term=Stellantis%20halts%20Peugeot%20and%20Opel%20production%20as%20semiconductor%20woes%20continue&amp;gutid=157393" TargetMode="External"/><Relationship Id="rId11" Type="http://schemas.openxmlformats.org/officeDocument/2006/relationships/hyperlink" Target="https://www.smartcitiesdive.com/news/cars-driver-assistance-crashes-NHTSA-tesla/625560/?utm_source=Sailthru&amp;utm_medium=email&amp;utm_campaign=Issue:%202022-06-15%20Smart%20Cities%20Dive%20Newsletter%20%5Bissue:42452%5D&amp;utm_term=Smart%20Cities%20Dive" TargetMode="External"/><Relationship Id="rId5" Type="http://schemas.openxmlformats.org/officeDocument/2006/relationships/hyperlink" Target="https://www.am-online.com/news/market-insight/2022/09/01/european-impact-of-car-supply-issues-worse-than-covid-19-says-jato-dynamics?utm_campaign=01_09_2022_AM_daily_newsletter&amp;utm_medium=email&amp;utm_content=AM%20-%20Newsletter%20-%20Daily&amp;utm_source=adestra&amp;utm_term=European%20impact%20of%20car%20supply%20issues%20%27as%20damaging%20as%20COVID-19%27&amp;gutid=157393" TargetMode="External"/><Relationship Id="rId15" Type="http://schemas.openxmlformats.org/officeDocument/2006/relationships/hyperlink" Target="https://www.bbc.co.uk/news/business-61905276" TargetMode="External"/><Relationship Id="rId10" Type="http://schemas.openxmlformats.org/officeDocument/2006/relationships/hyperlink" Target="https://www.automotiveworld.com/articles/how-will-the-metaverse-impact-the-automotive-industry/" TargetMode="External"/><Relationship Id="rId19" Type="http://schemas.openxmlformats.org/officeDocument/2006/relationships/hyperlink" Target="https://www.am-online.com/news/dealer-news/2022/07/14/all-new-motorcycles-and-mopeds-to-be-electric-by-2035?utm_campaign=14_07_2022_AM_daily_newsletter&amp;utm_medium=email&amp;utm_content=AM%20-%20Newsletter%20-%20Daily&amp;utm_source=adestra&amp;utm_term=All%20new%20motorcycles%20and%20mopeds%20to%20be%20electric%20by%202035&amp;gutid=157393" TargetMode="External"/><Relationship Id="rId4" Type="http://schemas.openxmlformats.org/officeDocument/2006/relationships/image" Target="../media/image2.png"/><Relationship Id="rId9" Type="http://schemas.openxmlformats.org/officeDocument/2006/relationships/hyperlink" Target="https://www.smart-energy.com/industry-sectors/electric-vehicles/exponential-ev-sales-highlights-critical-mineral-shortages-iea/" TargetMode="External"/><Relationship Id="rId14" Type="http://schemas.openxmlformats.org/officeDocument/2006/relationships/hyperlink" Target="https://techcrunch.com/2022/07/26/why-gm-profits-dropped-40-in-the-second-quarter/?guccounter=1&amp;guce_referrer=aHR0cHM6Ly90ZWNoY3J1bmNoLmNvbS9hdXRob3IvamFjbHluLXRyb3Av&amp;guce_referrer_sig=AQAAANi4hD1_2WFIIbuJECYupb1onGpMx-OYiYVUtsa3YJPUKxKG9v5K7oMArXLNr-dxHduwS0gh_sjYKjle6UvSGiK0ZRPZr4rhcETaP5F24lxl1l9oSyVyW0-vppZsyt7NiI4X0UKa_35ncszbN2EIcGkhB0hi5zuSf2HYSmbRA3Mz&amp;utm_medium=TCnewsletter&amp;tpcc=TCtransportationnewsletter" TargetMode="External"/><Relationship Id="rId22"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2.svg"/><Relationship Id="rId3" Type="http://schemas.openxmlformats.org/officeDocument/2006/relationships/image" Target="../media/image20.jpeg"/><Relationship Id="rId21" Type="http://schemas.openxmlformats.org/officeDocument/2006/relationships/image" Target="../media/image37.png"/><Relationship Id="rId34" Type="http://schemas.openxmlformats.org/officeDocument/2006/relationships/image" Target="../media/image49.sv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8.png"/><Relationship Id="rId2" Type="http://schemas.openxmlformats.org/officeDocument/2006/relationships/notesSlide" Target="../notesSlides/notesSlide5.xml"/><Relationship Id="rId16" Type="http://schemas.openxmlformats.org/officeDocument/2006/relationships/image" Target="../media/image32.svg"/><Relationship Id="rId20" Type="http://schemas.openxmlformats.org/officeDocument/2006/relationships/image" Target="../media/image36.svg"/><Relationship Id="rId29"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2.svg"/><Relationship Id="rId11" Type="http://schemas.openxmlformats.org/officeDocument/2006/relationships/image" Target="../media/image27.png"/><Relationship Id="rId24" Type="http://schemas.openxmlformats.org/officeDocument/2006/relationships/image" Target="../media/image40.svg"/><Relationship Id="rId32" Type="http://schemas.openxmlformats.org/officeDocument/2006/relationships/image" Target="../media/image47.sv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svg"/><Relationship Id="rId10" Type="http://schemas.openxmlformats.org/officeDocument/2006/relationships/image" Target="../media/image26.svg"/><Relationship Id="rId19" Type="http://schemas.openxmlformats.org/officeDocument/2006/relationships/image" Target="../media/image35.png"/><Relationship Id="rId31" Type="http://schemas.openxmlformats.org/officeDocument/2006/relationships/image" Target="../media/image46.png"/><Relationship Id="rId4" Type="http://schemas.openxmlformats.org/officeDocument/2006/relationships/image" Target="../media/image2.pn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svg"/><Relationship Id="rId27" Type="http://schemas.openxmlformats.org/officeDocument/2006/relationships/image" Target="../media/image43.png"/><Relationship Id="rId30"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hyperlink" Target="https://www.am-online.com/news/dealer-news/2022/06/29/pendragon-launches-carstore-used-car-sites-at-10-morrisons-and-homebase-stores?utm_campaign=29_06_2022_AM_daily_newsletter&amp;utm_medium=email&amp;utm_content=AM%20-%20Newsletter%20-%20Daily&amp;utm_source=adestra&amp;utm_term=Pendragon%20launches%20CarStore%20used%20car%20sites%20at%2010%20Morrisons%20and%20Homebase%20stores&amp;gutid=157393" TargetMode="External"/><Relationship Id="rId13" Type="http://schemas.openxmlformats.org/officeDocument/2006/relationships/hyperlink" Target="https://www.bbc.co.uk/news/technology-62142208" TargetMode="External"/><Relationship Id="rId18" Type="http://schemas.openxmlformats.org/officeDocument/2006/relationships/hyperlink" Target="https://www.cnbc.com/2022/07/22/apple-carplay-could-be-a-trojan-horse-into-the-automotive-industry.html" TargetMode="External"/><Relationship Id="rId3" Type="http://schemas.openxmlformats.org/officeDocument/2006/relationships/image" Target="../media/image19.jpeg"/><Relationship Id="rId21" Type="http://schemas.openxmlformats.org/officeDocument/2006/relationships/hyperlink" Target="https://techcrunch.com/2022/07/07/volkswagen-breaks-ground-on-first-of-six-battery-factories/?utm_medium=TCnewsletter&amp;tpcc=TCtransportationnewsletter&amp;guccounter=1" TargetMode="External"/><Relationship Id="rId7" Type="http://schemas.openxmlformats.org/officeDocument/2006/relationships/hyperlink" Target="https://www.motortrader.com/motor-trader-news/automotive-news/nissan-restructures-network-calls-investment-dealers-08-07-2022" TargetMode="External"/><Relationship Id="rId12" Type="http://schemas.openxmlformats.org/officeDocument/2006/relationships/hyperlink" Target="https://www.am-online.com/news/latest-news/2022/07/06/volkswagen-marks-mobility-milestone-with-conclusion-of-europcar-takeover?utm_campaign=06_07_2022_AM_daily_newsletter&amp;utm_medium=email&amp;utm_content=AM%20-%20Newsletter%20-%20Daily&amp;utm_source=adestra&amp;utm_term=Volkswagen%20marks%20%E2%80%98mobility%20milestone%E2%80%99%20with%20conclusion%20of%20Europcar%20takeover&amp;gutid=157393" TargetMode="External"/><Relationship Id="rId17" Type="http://schemas.openxmlformats.org/officeDocument/2006/relationships/hyperlink" Target="https://www.wardsauto.com/industry-news/evolve-your-business-models-not-just-your-vehicles" TargetMode="External"/><Relationship Id="rId25" Type="http://schemas.openxmlformats.org/officeDocument/2006/relationships/image" Target="../media/image51.svg"/><Relationship Id="rId2" Type="http://schemas.openxmlformats.org/officeDocument/2006/relationships/notesSlide" Target="../notesSlides/notesSlide6.xml"/><Relationship Id="rId16" Type="http://schemas.openxmlformats.org/officeDocument/2006/relationships/hyperlink" Target="https://www.automotivelogistics.media/finished-vehicle-logistics/building-vehicle-supply-chains-fit-for-a-digital-world/43327.article" TargetMode="External"/><Relationship Id="rId20" Type="http://schemas.openxmlformats.org/officeDocument/2006/relationships/hyperlink" Target="https://weekly.automotivepurchasingandsupplychain.com/290722/oem" TargetMode="External"/><Relationship Id="rId1" Type="http://schemas.openxmlformats.org/officeDocument/2006/relationships/slideLayout" Target="../slideLayouts/slideLayout33.xml"/><Relationship Id="rId6" Type="http://schemas.openxmlformats.org/officeDocument/2006/relationships/hyperlink" Target="https://www.am-online.com/news/manufacturer/2022/09/01/jlr-s-global-retail-plan-has-franchised-dealers-business-planning-in-the-dark?utm_campaign=01_09_2022_AM_daily_newsletter&amp;utm_medium=email&amp;utm_content=AM%20-%20Newsletter%20-%20Daily&amp;utm_source=adestra&amp;utm_term=JLR%27s%20global%20retail%20plan%20has%20franchised%20dealers%20%E2%80%98business%20planning%20in%20the%20dark%E2%80%99&amp;gutid=157393" TargetMode="External"/><Relationship Id="rId11" Type="http://schemas.openxmlformats.org/officeDocument/2006/relationships/hyperlink" Target="https://www.am-online.com/news/latest-news/2022/07/19/stellantis-free2move-acquires-bmw/mercedes-mobility-venture-share-now?utm_campaign=19_07_2022_AM_daily_newsletter&amp;utm_medium=email&amp;utm_content=AM%20-%20Newsletter%20-%20Daily&amp;utm_source=adestra&amp;utm_term=Stellantis%27%20Free2Move%20acquires%20BMW%2FMercedes%20mobility%20venture%20Share%20Now&amp;gutid=157393" TargetMode="External"/><Relationship Id="rId24" Type="http://schemas.openxmlformats.org/officeDocument/2006/relationships/image" Target="../media/image50.png"/><Relationship Id="rId5" Type="http://schemas.openxmlformats.org/officeDocument/2006/relationships/hyperlink" Target="https://www.am-online.com/news/market-insight/2022/07/28/majority-of-car-buyers-from-showrooms-over-55-research-finds?utm_campaign=01_08_2022_AM_daily_newsletter&amp;utm_medium=email&amp;utm_content=AM%20-%20Newsletter%20-%20Daily&amp;utm_source=adestra&amp;utm_term=Majority%20of%20car%20buyers%20from%20showrooms%20over%2055%2C%20research%20finds&amp;gutid=157393" TargetMode="External"/><Relationship Id="rId15" Type="http://schemas.openxmlformats.org/officeDocument/2006/relationships/hyperlink" Target="'Younger%20people'%20target%20of%20new%20&#163;699%20per%20month%20Cupra%20Born%20EV%20subscription" TargetMode="External"/><Relationship Id="rId23" Type="http://schemas.openxmlformats.org/officeDocument/2006/relationships/hyperlink" Target="https://www.just-auto.com/news/all-bmw-group-vehicle-plants-to-be-digitalised-using-3d-laser-scanning/" TargetMode="External"/><Relationship Id="rId10" Type="http://schemas.openxmlformats.org/officeDocument/2006/relationships/hyperlink" Target="https://www.autonews.com/editorial/jd-power-study-finds-big-declines-new-vehicle-quality" TargetMode="External"/><Relationship Id="rId19" Type="http://schemas.openxmlformats.org/officeDocument/2006/relationships/hyperlink" Target="https://www.theverge.com/2022/6/30/23189642/bmw-android-automotive-operating-system-adoption" TargetMode="External"/><Relationship Id="rId4" Type="http://schemas.openxmlformats.org/officeDocument/2006/relationships/image" Target="../media/image2.png"/><Relationship Id="rId9" Type="http://schemas.openxmlformats.org/officeDocument/2006/relationships/hyperlink" Target="https://www.am-online.com/news/aftersales/2022/02/23/digital-transformation-of-aftermarket-moving-at-lightening-pace?utm_campaign=25_02_2022_AM_daily_newsletter&amp;utm_medium=email&amp;utm_content=AM%20-%20Newsletter%20-%20Daily&amp;utm_source=adestra&amp;utm_term=Digital%20transformation%20of%20aftermarket%20moving%20at%20%27lightening%20pace%27&amp;gutid=157393" TargetMode="External"/><Relationship Id="rId14" Type="http://schemas.openxmlformats.org/officeDocument/2006/relationships/hyperlink" Target="https://europe.autonews.com/automakers/vw-software-chief-envisions-pay-you-go-autonomy" TargetMode="External"/><Relationship Id="rId22" Type="http://schemas.openxmlformats.org/officeDocument/2006/relationships/hyperlink" Target="https://tech.eu/2022/07/27/bosch-group-steps-into-the-multiverse-computing-with-quantum-digital-twin-initiativ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52.emf"/><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8.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hyperlink" Target="https://weekly.automotivepurchasingandsupplychain.com/010722/supplychain" TargetMode="External"/><Relationship Id="rId18" Type="http://schemas.openxmlformats.org/officeDocument/2006/relationships/image" Target="../media/image63.png"/><Relationship Id="rId3" Type="http://schemas.openxmlformats.org/officeDocument/2006/relationships/image" Target="../media/image56.jpeg"/><Relationship Id="rId7" Type="http://schemas.openxmlformats.org/officeDocument/2006/relationships/image" Target="../media/image59.png"/><Relationship Id="rId12" Type="http://schemas.openxmlformats.org/officeDocument/2006/relationships/hyperlink" Target="https://www.forbes.com/sites/forbestechcouncil/2022/08/19/how-cloud-and-edge-computing-can-co-exist-in-automotive/?sh=7adcb4566193" TargetMode="External"/><Relationship Id="rId17" Type="http://schemas.openxmlformats.org/officeDocument/2006/relationships/hyperlink" Target="https://www.bbc.co.uk/news/technology-59357306" TargetMode="External"/><Relationship Id="rId2" Type="http://schemas.openxmlformats.org/officeDocument/2006/relationships/notesSlide" Target="../notesSlides/notesSlide8.xml"/><Relationship Id="rId16" Type="http://schemas.openxmlformats.org/officeDocument/2006/relationships/hyperlink" Target="https://www.computing.co.uk/news/4049939/tesla-cars-unlocked-inexpensive-bluetooth-devices-researchers-warn?utm_medium=email&amp;utm_id=c549cf4f0a06dc3c1226996a7f798eb1&amp;utm_content=%0A%20%20%20%20%20%20%20%20Tesla%20cars%20can%20be%20unlocked%20using%20inexpensive%20Bluetooth%20devices%2C%20researchers%20warn%0A%20%20%20%20%20%20&amp;utm_campaign=CTG%20Daily%2001%20V2&amp;utm_source=CTG%20newsletters%20V2&amp;utm_term=SAVVI%20SALES%20LTD" TargetMode="External"/><Relationship Id="rId1" Type="http://schemas.openxmlformats.org/officeDocument/2006/relationships/slideLayout" Target="../slideLayouts/slideLayout17.xml"/><Relationship Id="rId6" Type="http://schemas.openxmlformats.org/officeDocument/2006/relationships/image" Target="../media/image58.svg"/><Relationship Id="rId11" Type="http://schemas.openxmlformats.org/officeDocument/2006/relationships/hyperlink" Target="https://www.automotiveworld.com/articles/cloud-puts-ev-manufacturing-in-the-fast-lane/" TargetMode="External"/><Relationship Id="rId5" Type="http://schemas.openxmlformats.org/officeDocument/2006/relationships/image" Target="../media/image57.png"/><Relationship Id="rId15" Type="http://schemas.openxmlformats.org/officeDocument/2006/relationships/hyperlink" Target="https://www.wardsauto.com/dealers/car-digital-wallets-ready-open" TargetMode="External"/><Relationship Id="rId10" Type="http://schemas.openxmlformats.org/officeDocument/2006/relationships/image" Target="../media/image62.svg"/><Relationship Id="rId19" Type="http://schemas.openxmlformats.org/officeDocument/2006/relationships/image" Target="../media/image64.svg"/><Relationship Id="rId4" Type="http://schemas.openxmlformats.org/officeDocument/2006/relationships/image" Target="../media/image2.png"/><Relationship Id="rId9" Type="http://schemas.openxmlformats.org/officeDocument/2006/relationships/image" Target="../media/image61.png"/><Relationship Id="rId14" Type="http://schemas.openxmlformats.org/officeDocument/2006/relationships/hyperlink" Target="https://www.am-online.com/news/technology/2022/06/27/ai-could-save-automotive-businesses-more-than-40k-per-yea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6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0B6560-B3E3-4A40-8A3A-7F29F4C5D8A7}"/>
              </a:ext>
            </a:extLst>
          </p:cNvPr>
          <p:cNvSpPr txBox="1"/>
          <p:nvPr/>
        </p:nvSpPr>
        <p:spPr>
          <a:xfrm>
            <a:off x="6495119" y="4755833"/>
            <a:ext cx="4786383" cy="721480"/>
          </a:xfrm>
          <a:prstGeom prst="rect">
            <a:avLst/>
          </a:prstGeom>
          <a:noFill/>
        </p:spPr>
        <p:txBody>
          <a:bodyPr wrap="square" lIns="0" tIns="0" rIns="0" bIns="0" rtlCol="0" anchor="ctr" anchorCtr="0">
            <a:spAutoFit/>
          </a:bodyPr>
          <a:lstStyle/>
          <a:p>
            <a:pPr defTabSz="609570">
              <a:lnSpc>
                <a:spcPts val="2900"/>
              </a:lnSpc>
            </a:pPr>
            <a:r>
              <a:rPr lang="en-GB" sz="2400" dirty="0">
                <a:solidFill>
                  <a:schemeClr val="bg1"/>
                </a:solidFill>
                <a:latin typeface="+mj-lt"/>
              </a:rPr>
              <a:t>Enabling Digital Transformation in Automotive</a:t>
            </a:r>
          </a:p>
        </p:txBody>
      </p:sp>
    </p:spTree>
    <p:extLst>
      <p:ext uri="{BB962C8B-B14F-4D97-AF65-F5344CB8AC3E}">
        <p14:creationId xmlns:p14="http://schemas.microsoft.com/office/powerpoint/2010/main" val="230136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4E0496-4304-A041-93D6-A719EB8CC112}"/>
              </a:ext>
            </a:extLst>
          </p:cNvPr>
          <p:cNvPicPr>
            <a:picLocks noChangeAspect="1"/>
          </p:cNvPicPr>
          <p:nvPr/>
        </p:nvPicPr>
        <p:blipFill>
          <a:blip r:embed="rId3"/>
          <a:stretch>
            <a:fillRect/>
          </a:stretch>
        </p:blipFill>
        <p:spPr>
          <a:xfrm>
            <a:off x="600" y="6226581"/>
            <a:ext cx="12192000" cy="317500"/>
          </a:xfrm>
          <a:prstGeom prst="rect">
            <a:avLst/>
          </a:prstGeom>
        </p:spPr>
      </p:pic>
      <p:pic>
        <p:nvPicPr>
          <p:cNvPr id="3" name="Picture 2">
            <a:extLst>
              <a:ext uri="{FF2B5EF4-FFF2-40B4-BE49-F238E27FC236}">
                <a16:creationId xmlns:a16="http://schemas.microsoft.com/office/drawing/2014/main" id="{A4FB58F6-505B-3943-BCC1-1A2EE132AFC7}"/>
              </a:ext>
            </a:extLst>
          </p:cNvPr>
          <p:cNvPicPr>
            <a:picLocks noChangeAspect="1"/>
          </p:cNvPicPr>
          <p:nvPr/>
        </p:nvPicPr>
        <p:blipFill>
          <a:blip r:embed="rId4">
            <a:alphaModFix/>
          </a:blip>
          <a:stretch>
            <a:fillRect/>
          </a:stretch>
        </p:blipFill>
        <p:spPr>
          <a:xfrm>
            <a:off x="5035909" y="2773180"/>
            <a:ext cx="2121382" cy="809389"/>
          </a:xfrm>
          <a:prstGeom prst="rect">
            <a:avLst/>
          </a:prstGeom>
        </p:spPr>
      </p:pic>
    </p:spTree>
    <p:extLst>
      <p:ext uri="{BB962C8B-B14F-4D97-AF65-F5344CB8AC3E}">
        <p14:creationId xmlns:p14="http://schemas.microsoft.com/office/powerpoint/2010/main" val="225386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375DC-9554-4936-B25C-670E7F69A206}"/>
              </a:ext>
            </a:extLst>
          </p:cNvPr>
          <p:cNvPicPr>
            <a:picLocks noChangeAspect="1"/>
          </p:cNvPicPr>
          <p:nvPr/>
        </p:nvPicPr>
        <p:blipFill rotWithShape="1">
          <a:blip r:embed="rId3"/>
          <a:srcRect l="24759"/>
          <a:stretch/>
        </p:blipFill>
        <p:spPr>
          <a:xfrm flipH="1">
            <a:off x="-1" y="0"/>
            <a:ext cx="12191999" cy="6877050"/>
          </a:xfrm>
          <a:prstGeom prst="rect">
            <a:avLst/>
          </a:prstGeom>
        </p:spPr>
      </p:pic>
      <p:sp>
        <p:nvSpPr>
          <p:cNvPr id="20" name="Rectangle 19">
            <a:extLst>
              <a:ext uri="{FF2B5EF4-FFF2-40B4-BE49-F238E27FC236}">
                <a16:creationId xmlns:a16="http://schemas.microsoft.com/office/drawing/2014/main" id="{C2F1C919-9809-4AB5-8023-B174867D8B8D}"/>
              </a:ext>
            </a:extLst>
          </p:cNvPr>
          <p:cNvSpPr/>
          <p:nvPr/>
        </p:nvSpPr>
        <p:spPr>
          <a:xfrm>
            <a:off x="0" y="-85725"/>
            <a:ext cx="12201157" cy="6953251"/>
          </a:xfrm>
          <a:prstGeom prst="rect">
            <a:avLst/>
          </a:prstGeom>
          <a:solidFill>
            <a:srgbClr val="0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54CB355C-7F69-AE4F-B4DA-7014B31654DE}"/>
              </a:ext>
            </a:extLst>
          </p:cNvPr>
          <p:cNvSpPr/>
          <p:nvPr/>
        </p:nvSpPr>
        <p:spPr>
          <a:xfrm>
            <a:off x="4410982" y="-628926"/>
            <a:ext cx="8481142" cy="8115851"/>
          </a:xfrm>
          <a:prstGeom prst="ellipse">
            <a:avLst/>
          </a:prstGeom>
          <a:solidFill>
            <a:schemeClr val="accent4">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068CEB6-EA57-464B-9969-7645C50E0C1C}"/>
              </a:ext>
            </a:extLst>
          </p:cNvPr>
          <p:cNvSpPr txBox="1"/>
          <p:nvPr/>
        </p:nvSpPr>
        <p:spPr>
          <a:xfrm>
            <a:off x="6010893" y="254736"/>
            <a:ext cx="5465992" cy="2506007"/>
          </a:xfrm>
          <a:prstGeom prst="rect">
            <a:avLst/>
          </a:prstGeom>
          <a:noFill/>
        </p:spPr>
        <p:txBody>
          <a:bodyPr wrap="square" rtlCol="0">
            <a:spAutoFit/>
          </a:bodyPr>
          <a:lstStyle/>
          <a:p>
            <a:pPr>
              <a:lnSpc>
                <a:spcPts val="1980"/>
              </a:lnSpc>
              <a:spcAft>
                <a:spcPts val="1500"/>
              </a:spcAft>
            </a:pPr>
            <a:r>
              <a:rPr lang="en-GB" sz="1400" dirty="0">
                <a:solidFill>
                  <a:schemeClr val="bg1"/>
                </a:solidFill>
              </a:rPr>
              <a:t>The auto industry is in the odd position of being both in a decline and yet poised on the brink of potentially profitable change.</a:t>
            </a:r>
          </a:p>
          <a:p>
            <a:pPr>
              <a:lnSpc>
                <a:spcPts val="1980"/>
              </a:lnSpc>
              <a:spcAft>
                <a:spcPts val="1500"/>
              </a:spcAft>
            </a:pPr>
            <a:r>
              <a:rPr lang="en-GB" sz="1400" dirty="0">
                <a:solidFill>
                  <a:schemeClr val="bg1"/>
                </a:solidFill>
              </a:rPr>
              <a:t>The combination of strict environmental regulation and digital transformation will affect every part of the automotive value chain as it develops autonomous, connected, electric and shared (ACES) vehicles and evolves into a Mobility ecosystem. </a:t>
            </a:r>
          </a:p>
          <a:p>
            <a:pPr>
              <a:lnSpc>
                <a:spcPts val="1980"/>
              </a:lnSpc>
              <a:spcAft>
                <a:spcPts val="1500"/>
              </a:spcAft>
            </a:pPr>
            <a:r>
              <a:rPr lang="en-GB" sz="1400" dirty="0">
                <a:solidFill>
                  <a:schemeClr val="bg1"/>
                </a:solidFill>
              </a:rPr>
              <a:t>COVID-19 has exposed the challenge of complex global supply chains and the semiconductor demand shock will hit profits. </a:t>
            </a:r>
          </a:p>
        </p:txBody>
      </p:sp>
      <p:pic>
        <p:nvPicPr>
          <p:cNvPr id="25" name="Picture 24">
            <a:extLst>
              <a:ext uri="{FF2B5EF4-FFF2-40B4-BE49-F238E27FC236}">
                <a16:creationId xmlns:a16="http://schemas.microsoft.com/office/drawing/2014/main" id="{C322A33F-DB64-3240-8C55-1675A80E3AC9}"/>
              </a:ext>
            </a:extLst>
          </p:cNvPr>
          <p:cNvPicPr>
            <a:picLocks noChangeAspect="1"/>
          </p:cNvPicPr>
          <p:nvPr/>
        </p:nvPicPr>
        <p:blipFill>
          <a:blip r:embed="rId4"/>
          <a:stretch>
            <a:fillRect/>
          </a:stretch>
        </p:blipFill>
        <p:spPr>
          <a:xfrm>
            <a:off x="0" y="6226581"/>
            <a:ext cx="12192000" cy="317500"/>
          </a:xfrm>
          <a:prstGeom prst="rect">
            <a:avLst/>
          </a:prstGeom>
        </p:spPr>
      </p:pic>
      <p:grpSp>
        <p:nvGrpSpPr>
          <p:cNvPr id="5" name="Group 4">
            <a:extLst>
              <a:ext uri="{FF2B5EF4-FFF2-40B4-BE49-F238E27FC236}">
                <a16:creationId xmlns:a16="http://schemas.microsoft.com/office/drawing/2014/main" id="{E4AFD046-684B-4045-951E-226893CEF552}"/>
              </a:ext>
            </a:extLst>
          </p:cNvPr>
          <p:cNvGrpSpPr/>
          <p:nvPr/>
        </p:nvGrpSpPr>
        <p:grpSpPr>
          <a:xfrm>
            <a:off x="6054673" y="2967910"/>
            <a:ext cx="5230553" cy="2918717"/>
            <a:chOff x="6061900" y="2750161"/>
            <a:chExt cx="5230552" cy="2918717"/>
          </a:xfrm>
        </p:grpSpPr>
        <p:sp>
          <p:nvSpPr>
            <p:cNvPr id="23" name="TextBox 22">
              <a:extLst>
                <a:ext uri="{FF2B5EF4-FFF2-40B4-BE49-F238E27FC236}">
                  <a16:creationId xmlns:a16="http://schemas.microsoft.com/office/drawing/2014/main" id="{8E275254-2C7D-4FF2-8311-D8A415C2EB29}"/>
                </a:ext>
              </a:extLst>
            </p:cNvPr>
            <p:cNvSpPr txBox="1"/>
            <p:nvPr/>
          </p:nvSpPr>
          <p:spPr>
            <a:xfrm>
              <a:off x="6278957" y="2750161"/>
              <a:ext cx="910827" cy="523220"/>
            </a:xfrm>
            <a:prstGeom prst="rect">
              <a:avLst/>
            </a:prstGeom>
            <a:noFill/>
          </p:spPr>
          <p:txBody>
            <a:bodyPr wrap="none" rtlCol="0">
              <a:spAutoFit/>
            </a:bodyPr>
            <a:lstStyle/>
            <a:p>
              <a:pPr algn="ctr"/>
              <a:r>
                <a:rPr lang="en-GB" sz="1400" dirty="0">
                  <a:solidFill>
                    <a:schemeClr val="bg1"/>
                  </a:solidFill>
                </a:rPr>
                <a:t>Changing</a:t>
              </a:r>
            </a:p>
            <a:p>
              <a:pPr algn="ctr"/>
              <a:r>
                <a:rPr lang="en-GB" sz="1400" dirty="0">
                  <a:solidFill>
                    <a:schemeClr val="bg1"/>
                  </a:solidFill>
                </a:rPr>
                <a:t>Demand</a:t>
              </a:r>
            </a:p>
          </p:txBody>
        </p:sp>
        <p:sp>
          <p:nvSpPr>
            <p:cNvPr id="24" name="TextBox 23">
              <a:extLst>
                <a:ext uri="{FF2B5EF4-FFF2-40B4-BE49-F238E27FC236}">
                  <a16:creationId xmlns:a16="http://schemas.microsoft.com/office/drawing/2014/main" id="{AF6D5280-35BE-439F-8AF4-FB725841C3B4}"/>
                </a:ext>
              </a:extLst>
            </p:cNvPr>
            <p:cNvSpPr txBox="1"/>
            <p:nvPr/>
          </p:nvSpPr>
          <p:spPr>
            <a:xfrm>
              <a:off x="10221261" y="5145658"/>
              <a:ext cx="1071191" cy="523220"/>
            </a:xfrm>
            <a:prstGeom prst="rect">
              <a:avLst/>
            </a:prstGeom>
            <a:noFill/>
          </p:spPr>
          <p:txBody>
            <a:bodyPr wrap="none" rtlCol="0">
              <a:spAutoFit/>
            </a:bodyPr>
            <a:lstStyle/>
            <a:p>
              <a:pPr algn="ctr"/>
              <a:r>
                <a:rPr lang="en-GB" sz="1400" dirty="0">
                  <a:solidFill>
                    <a:schemeClr val="bg1"/>
                  </a:solidFill>
                </a:rPr>
                <a:t>Technology</a:t>
              </a:r>
            </a:p>
            <a:p>
              <a:pPr algn="ctr"/>
              <a:r>
                <a:rPr lang="en-GB" sz="1400" dirty="0">
                  <a:solidFill>
                    <a:schemeClr val="bg1"/>
                  </a:solidFill>
                </a:rPr>
                <a:t>Innovation</a:t>
              </a:r>
            </a:p>
          </p:txBody>
        </p:sp>
        <p:sp>
          <p:nvSpPr>
            <p:cNvPr id="26" name="TextBox 25">
              <a:extLst>
                <a:ext uri="{FF2B5EF4-FFF2-40B4-BE49-F238E27FC236}">
                  <a16:creationId xmlns:a16="http://schemas.microsoft.com/office/drawing/2014/main" id="{7B43835B-A569-4A19-9598-2435DF1EEADC}"/>
                </a:ext>
              </a:extLst>
            </p:cNvPr>
            <p:cNvSpPr txBox="1"/>
            <p:nvPr/>
          </p:nvSpPr>
          <p:spPr>
            <a:xfrm>
              <a:off x="10174804" y="2750477"/>
              <a:ext cx="946093" cy="523220"/>
            </a:xfrm>
            <a:prstGeom prst="rect">
              <a:avLst/>
            </a:prstGeom>
            <a:noFill/>
          </p:spPr>
          <p:txBody>
            <a:bodyPr wrap="square" rtlCol="0">
              <a:spAutoFit/>
            </a:bodyPr>
            <a:lstStyle/>
            <a:p>
              <a:pPr algn="ctr"/>
              <a:r>
                <a:rPr lang="en-GB" sz="1400" dirty="0">
                  <a:solidFill>
                    <a:schemeClr val="bg1"/>
                  </a:solidFill>
                </a:rPr>
                <a:t>Economic</a:t>
              </a:r>
            </a:p>
            <a:p>
              <a:pPr algn="ctr"/>
              <a:r>
                <a:rPr lang="en-GB" sz="1400" dirty="0">
                  <a:solidFill>
                    <a:schemeClr val="bg1"/>
                  </a:solidFill>
                </a:rPr>
                <a:t>Crisis</a:t>
              </a:r>
            </a:p>
          </p:txBody>
        </p:sp>
        <p:sp>
          <p:nvSpPr>
            <p:cNvPr id="27" name="Arrow: Right 26">
              <a:extLst>
                <a:ext uri="{FF2B5EF4-FFF2-40B4-BE49-F238E27FC236}">
                  <a16:creationId xmlns:a16="http://schemas.microsoft.com/office/drawing/2014/main" id="{06E7DDDB-2298-43B6-AB09-15CDE2266F40}"/>
                </a:ext>
              </a:extLst>
            </p:cNvPr>
            <p:cNvSpPr>
              <a:spLocks noChangeAspect="1"/>
            </p:cNvSpPr>
            <p:nvPr/>
          </p:nvSpPr>
          <p:spPr>
            <a:xfrm rot="2419600">
              <a:off x="7280781" y="3158184"/>
              <a:ext cx="1195376" cy="756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0B8BD3F-484E-4C43-AAF6-E5B980C55AB9}"/>
                </a:ext>
              </a:extLst>
            </p:cNvPr>
            <p:cNvSpPr txBox="1"/>
            <p:nvPr/>
          </p:nvSpPr>
          <p:spPr>
            <a:xfrm>
              <a:off x="6061900" y="5245068"/>
              <a:ext cx="1263487" cy="307777"/>
            </a:xfrm>
            <a:prstGeom prst="rect">
              <a:avLst/>
            </a:prstGeom>
            <a:noFill/>
          </p:spPr>
          <p:txBody>
            <a:bodyPr wrap="none" rtlCol="0">
              <a:spAutoFit/>
            </a:bodyPr>
            <a:lstStyle/>
            <a:p>
              <a:pPr algn="ctr"/>
              <a:r>
                <a:rPr lang="en-GB" sz="1400" dirty="0">
                  <a:solidFill>
                    <a:schemeClr val="bg1"/>
                  </a:solidFill>
                </a:rPr>
                <a:t>Sustainability</a:t>
              </a:r>
            </a:p>
          </p:txBody>
        </p:sp>
        <p:sp>
          <p:nvSpPr>
            <p:cNvPr id="32" name="Arrow: Right 31">
              <a:extLst>
                <a:ext uri="{FF2B5EF4-FFF2-40B4-BE49-F238E27FC236}">
                  <a16:creationId xmlns:a16="http://schemas.microsoft.com/office/drawing/2014/main" id="{EFB8EC6D-C9B1-4132-83EE-6A96A8DCA91E}"/>
                </a:ext>
              </a:extLst>
            </p:cNvPr>
            <p:cNvSpPr>
              <a:spLocks noChangeAspect="1"/>
            </p:cNvSpPr>
            <p:nvPr/>
          </p:nvSpPr>
          <p:spPr>
            <a:xfrm rot="19180400" flipH="1">
              <a:off x="9001725" y="3158184"/>
              <a:ext cx="1195376" cy="756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Right 32">
              <a:extLst>
                <a:ext uri="{FF2B5EF4-FFF2-40B4-BE49-F238E27FC236}">
                  <a16:creationId xmlns:a16="http://schemas.microsoft.com/office/drawing/2014/main" id="{F267FAD6-4378-449E-98C9-2F7EF5689A4C}"/>
                </a:ext>
              </a:extLst>
            </p:cNvPr>
            <p:cNvSpPr>
              <a:spLocks noChangeAspect="1"/>
            </p:cNvSpPr>
            <p:nvPr/>
          </p:nvSpPr>
          <p:spPr>
            <a:xfrm rot="19180400" flipV="1">
              <a:off x="7280780" y="4515437"/>
              <a:ext cx="1195376" cy="756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rrow: Right 33">
              <a:extLst>
                <a:ext uri="{FF2B5EF4-FFF2-40B4-BE49-F238E27FC236}">
                  <a16:creationId xmlns:a16="http://schemas.microsoft.com/office/drawing/2014/main" id="{4597B32B-7DF3-4ECE-B704-D58936597490}"/>
                </a:ext>
              </a:extLst>
            </p:cNvPr>
            <p:cNvSpPr>
              <a:spLocks noChangeAspect="1"/>
            </p:cNvSpPr>
            <p:nvPr/>
          </p:nvSpPr>
          <p:spPr>
            <a:xfrm rot="2419600" flipH="1" flipV="1">
              <a:off x="9001725" y="4515437"/>
              <a:ext cx="1195376" cy="756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aphic 3" descr="Electric car with solid fill">
            <a:extLst>
              <a:ext uri="{FF2B5EF4-FFF2-40B4-BE49-F238E27FC236}">
                <a16:creationId xmlns:a16="http://schemas.microsoft.com/office/drawing/2014/main" id="{2EC83EF8-CCBE-444D-B179-F245403CBDFE}"/>
              </a:ext>
            </a:extLst>
          </p:cNvPr>
          <p:cNvGrpSpPr/>
          <p:nvPr/>
        </p:nvGrpSpPr>
        <p:grpSpPr>
          <a:xfrm>
            <a:off x="8352999" y="4045330"/>
            <a:ext cx="781780" cy="781780"/>
            <a:chOff x="8316038" y="4071413"/>
            <a:chExt cx="781780" cy="781780"/>
          </a:xfrm>
        </p:grpSpPr>
        <p:sp>
          <p:nvSpPr>
            <p:cNvPr id="10" name="Freeform: Shape 9">
              <a:extLst>
                <a:ext uri="{FF2B5EF4-FFF2-40B4-BE49-F238E27FC236}">
                  <a16:creationId xmlns:a16="http://schemas.microsoft.com/office/drawing/2014/main" id="{288FB944-C065-405F-A983-9DFD0C6AF9F5}"/>
                </a:ext>
              </a:extLst>
            </p:cNvPr>
            <p:cNvSpPr/>
            <p:nvPr/>
          </p:nvSpPr>
          <p:spPr>
            <a:xfrm>
              <a:off x="8544057" y="4555953"/>
              <a:ext cx="105866" cy="105866"/>
            </a:xfrm>
            <a:custGeom>
              <a:avLst/>
              <a:gdLst>
                <a:gd name="connsiteX0" fmla="*/ 105866 w 105866"/>
                <a:gd name="connsiteY0" fmla="*/ 52933 h 105866"/>
                <a:gd name="connsiteX1" fmla="*/ 52933 w 105866"/>
                <a:gd name="connsiteY1" fmla="*/ 105866 h 105866"/>
                <a:gd name="connsiteX2" fmla="*/ 0 w 105866"/>
                <a:gd name="connsiteY2" fmla="*/ 52933 h 105866"/>
                <a:gd name="connsiteX3" fmla="*/ 52933 w 105866"/>
                <a:gd name="connsiteY3" fmla="*/ 0 h 105866"/>
                <a:gd name="connsiteX4" fmla="*/ 105866 w 105866"/>
                <a:gd name="connsiteY4" fmla="*/ 52933 h 105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66" h="105866">
                  <a:moveTo>
                    <a:pt x="105866" y="52933"/>
                  </a:moveTo>
                  <a:cubicBezTo>
                    <a:pt x="105866" y="82167"/>
                    <a:pt x="82167" y="105866"/>
                    <a:pt x="52933" y="105866"/>
                  </a:cubicBezTo>
                  <a:cubicBezTo>
                    <a:pt x="23699" y="105866"/>
                    <a:pt x="0" y="82167"/>
                    <a:pt x="0" y="52933"/>
                  </a:cubicBezTo>
                  <a:cubicBezTo>
                    <a:pt x="0" y="23699"/>
                    <a:pt x="23699" y="0"/>
                    <a:pt x="52933" y="0"/>
                  </a:cubicBezTo>
                  <a:cubicBezTo>
                    <a:pt x="82167" y="0"/>
                    <a:pt x="105866" y="23699"/>
                    <a:pt x="105866" y="52933"/>
                  </a:cubicBezTo>
                  <a:close/>
                </a:path>
              </a:pathLst>
            </a:custGeom>
            <a:solidFill>
              <a:srgbClr val="F7BA5E"/>
            </a:solidFill>
            <a:ln w="8136"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980C77D-45EE-4933-8A4C-D07D3F8D3220}"/>
                </a:ext>
              </a:extLst>
            </p:cNvPr>
            <p:cNvSpPr/>
            <p:nvPr/>
          </p:nvSpPr>
          <p:spPr>
            <a:xfrm>
              <a:off x="8869798" y="4555953"/>
              <a:ext cx="105866" cy="105866"/>
            </a:xfrm>
            <a:custGeom>
              <a:avLst/>
              <a:gdLst>
                <a:gd name="connsiteX0" fmla="*/ 105866 w 105866"/>
                <a:gd name="connsiteY0" fmla="*/ 52933 h 105866"/>
                <a:gd name="connsiteX1" fmla="*/ 52933 w 105866"/>
                <a:gd name="connsiteY1" fmla="*/ 105866 h 105866"/>
                <a:gd name="connsiteX2" fmla="*/ 0 w 105866"/>
                <a:gd name="connsiteY2" fmla="*/ 52933 h 105866"/>
                <a:gd name="connsiteX3" fmla="*/ 52933 w 105866"/>
                <a:gd name="connsiteY3" fmla="*/ 0 h 105866"/>
                <a:gd name="connsiteX4" fmla="*/ 105866 w 105866"/>
                <a:gd name="connsiteY4" fmla="*/ 52933 h 105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66" h="105866">
                  <a:moveTo>
                    <a:pt x="105866" y="52933"/>
                  </a:moveTo>
                  <a:cubicBezTo>
                    <a:pt x="105866" y="82167"/>
                    <a:pt x="82167" y="105866"/>
                    <a:pt x="52933" y="105866"/>
                  </a:cubicBezTo>
                  <a:cubicBezTo>
                    <a:pt x="23699" y="105866"/>
                    <a:pt x="0" y="82167"/>
                    <a:pt x="0" y="52933"/>
                  </a:cubicBezTo>
                  <a:cubicBezTo>
                    <a:pt x="0" y="23699"/>
                    <a:pt x="23699" y="0"/>
                    <a:pt x="52933" y="0"/>
                  </a:cubicBezTo>
                  <a:cubicBezTo>
                    <a:pt x="82167" y="0"/>
                    <a:pt x="105866" y="23699"/>
                    <a:pt x="105866" y="52933"/>
                  </a:cubicBezTo>
                  <a:close/>
                </a:path>
              </a:pathLst>
            </a:custGeom>
            <a:solidFill>
              <a:srgbClr val="F7BA5E"/>
            </a:solidFill>
            <a:ln w="8136"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E924AC0-B1F6-4BA6-9D2C-9FAD57752F41}"/>
                </a:ext>
              </a:extLst>
            </p:cNvPr>
            <p:cNvSpPr/>
            <p:nvPr/>
          </p:nvSpPr>
          <p:spPr>
            <a:xfrm>
              <a:off x="8348604" y="4258714"/>
              <a:ext cx="712567" cy="350172"/>
            </a:xfrm>
            <a:custGeom>
              <a:avLst/>
              <a:gdLst>
                <a:gd name="connsiteX0" fmla="*/ 644080 w 712567"/>
                <a:gd name="connsiteY0" fmla="*/ 211732 h 350172"/>
                <a:gd name="connsiteX1" fmla="*/ 587075 w 712567"/>
                <a:gd name="connsiteY1" fmla="*/ 211732 h 350172"/>
                <a:gd name="connsiteX2" fmla="*/ 567938 w 712567"/>
                <a:gd name="connsiteY2" fmla="*/ 203589 h 350172"/>
                <a:gd name="connsiteX3" fmla="*/ 481779 w 712567"/>
                <a:gd name="connsiteY3" fmla="*/ 117511 h 350172"/>
                <a:gd name="connsiteX4" fmla="*/ 442772 w 712567"/>
                <a:gd name="connsiteY4" fmla="*/ 97723 h 350172"/>
                <a:gd name="connsiteX5" fmla="*/ 242115 w 712567"/>
                <a:gd name="connsiteY5" fmla="*/ 97723 h 350172"/>
                <a:gd name="connsiteX6" fmla="*/ 203107 w 712567"/>
                <a:gd name="connsiteY6" fmla="*/ 117511 h 350172"/>
                <a:gd name="connsiteX7" fmla="*/ 118170 w 712567"/>
                <a:gd name="connsiteY7" fmla="*/ 203589 h 350172"/>
                <a:gd name="connsiteX8" fmla="*/ 110026 w 712567"/>
                <a:gd name="connsiteY8" fmla="*/ 223377 h 350172"/>
                <a:gd name="connsiteX9" fmla="*/ 110026 w 712567"/>
                <a:gd name="connsiteY9" fmla="*/ 268737 h 350172"/>
                <a:gd name="connsiteX10" fmla="*/ 69309 w 712567"/>
                <a:gd name="connsiteY10" fmla="*/ 268737 h 350172"/>
                <a:gd name="connsiteX11" fmla="*/ 57012 w 712567"/>
                <a:gd name="connsiteY11" fmla="*/ 256603 h 350172"/>
                <a:gd name="connsiteX12" fmla="*/ 57012 w 712567"/>
                <a:gd name="connsiteY12" fmla="*/ 256522 h 350172"/>
                <a:gd name="connsiteX13" fmla="*/ 57012 w 712567"/>
                <a:gd name="connsiteY13" fmla="*/ 115557 h 350172"/>
                <a:gd name="connsiteX14" fmla="*/ 89586 w 712567"/>
                <a:gd name="connsiteY14" fmla="*/ 68650 h 350172"/>
                <a:gd name="connsiteX15" fmla="*/ 89586 w 712567"/>
                <a:gd name="connsiteY15" fmla="*/ 40718 h 350172"/>
                <a:gd name="connsiteX16" fmla="*/ 73299 w 712567"/>
                <a:gd name="connsiteY16" fmla="*/ 40718 h 350172"/>
                <a:gd name="connsiteX17" fmla="*/ 73299 w 712567"/>
                <a:gd name="connsiteY17" fmla="*/ 8144 h 350172"/>
                <a:gd name="connsiteX18" fmla="*/ 65156 w 712567"/>
                <a:gd name="connsiteY18" fmla="*/ 0 h 350172"/>
                <a:gd name="connsiteX19" fmla="*/ 57012 w 712567"/>
                <a:gd name="connsiteY19" fmla="*/ 8144 h 350172"/>
                <a:gd name="connsiteX20" fmla="*/ 57012 w 712567"/>
                <a:gd name="connsiteY20" fmla="*/ 40718 h 350172"/>
                <a:gd name="connsiteX21" fmla="*/ 32581 w 712567"/>
                <a:gd name="connsiteY21" fmla="*/ 40718 h 350172"/>
                <a:gd name="connsiteX22" fmla="*/ 32581 w 712567"/>
                <a:gd name="connsiteY22" fmla="*/ 8144 h 350172"/>
                <a:gd name="connsiteX23" fmla="*/ 24438 w 712567"/>
                <a:gd name="connsiteY23" fmla="*/ 0 h 350172"/>
                <a:gd name="connsiteX24" fmla="*/ 16294 w 712567"/>
                <a:gd name="connsiteY24" fmla="*/ 8144 h 350172"/>
                <a:gd name="connsiteX25" fmla="*/ 16294 w 712567"/>
                <a:gd name="connsiteY25" fmla="*/ 40718 h 350172"/>
                <a:gd name="connsiteX26" fmla="*/ 7 w 712567"/>
                <a:gd name="connsiteY26" fmla="*/ 40718 h 350172"/>
                <a:gd name="connsiteX27" fmla="*/ 7 w 712567"/>
                <a:gd name="connsiteY27" fmla="*/ 68650 h 350172"/>
                <a:gd name="connsiteX28" fmla="*/ 32581 w 712567"/>
                <a:gd name="connsiteY28" fmla="*/ 115557 h 350172"/>
                <a:gd name="connsiteX29" fmla="*/ 32581 w 712567"/>
                <a:gd name="connsiteY29" fmla="*/ 256522 h 350172"/>
                <a:gd name="connsiteX30" fmla="*/ 69227 w 712567"/>
                <a:gd name="connsiteY30" fmla="*/ 293168 h 350172"/>
                <a:gd name="connsiteX31" fmla="*/ 109945 w 712567"/>
                <a:gd name="connsiteY31" fmla="*/ 293168 h 350172"/>
                <a:gd name="connsiteX32" fmla="*/ 109945 w 712567"/>
                <a:gd name="connsiteY32" fmla="*/ 293168 h 350172"/>
                <a:gd name="connsiteX33" fmla="*/ 164751 w 712567"/>
                <a:gd name="connsiteY33" fmla="*/ 347892 h 350172"/>
                <a:gd name="connsiteX34" fmla="*/ 171592 w 712567"/>
                <a:gd name="connsiteY34" fmla="*/ 347892 h 350172"/>
                <a:gd name="connsiteX35" fmla="*/ 246430 w 712567"/>
                <a:gd name="connsiteY35" fmla="*/ 272564 h 350172"/>
                <a:gd name="connsiteX36" fmla="*/ 246919 w 712567"/>
                <a:gd name="connsiteY36" fmla="*/ 272564 h 350172"/>
                <a:gd name="connsiteX37" fmla="*/ 322247 w 712567"/>
                <a:gd name="connsiteY37" fmla="*/ 350172 h 350172"/>
                <a:gd name="connsiteX38" fmla="*/ 500265 w 712567"/>
                <a:gd name="connsiteY38" fmla="*/ 350172 h 350172"/>
                <a:gd name="connsiteX39" fmla="*/ 575593 w 712567"/>
                <a:gd name="connsiteY39" fmla="*/ 272972 h 350172"/>
                <a:gd name="connsiteX40" fmla="*/ 650921 w 712567"/>
                <a:gd name="connsiteY40" fmla="*/ 347810 h 350172"/>
                <a:gd name="connsiteX41" fmla="*/ 650921 w 712567"/>
                <a:gd name="connsiteY41" fmla="*/ 348299 h 350172"/>
                <a:gd name="connsiteX42" fmla="*/ 685205 w 712567"/>
                <a:gd name="connsiteY42" fmla="*/ 348299 h 350172"/>
                <a:gd name="connsiteX43" fmla="*/ 712567 w 712567"/>
                <a:gd name="connsiteY43" fmla="*/ 320937 h 350172"/>
                <a:gd name="connsiteX44" fmla="*/ 712567 w 712567"/>
                <a:gd name="connsiteY44" fmla="*/ 280219 h 350172"/>
                <a:gd name="connsiteX45" fmla="*/ 644407 w 712567"/>
                <a:gd name="connsiteY45" fmla="*/ 211732 h 350172"/>
                <a:gd name="connsiteX46" fmla="*/ 644080 w 712567"/>
                <a:gd name="connsiteY46" fmla="*/ 211732 h 350172"/>
                <a:gd name="connsiteX47" fmla="*/ 325749 w 712567"/>
                <a:gd name="connsiteY47" fmla="*/ 211732 h 350172"/>
                <a:gd name="connsiteX48" fmla="*/ 148953 w 712567"/>
                <a:gd name="connsiteY48" fmla="*/ 211732 h 350172"/>
                <a:gd name="connsiteX49" fmla="*/ 222977 w 712567"/>
                <a:gd name="connsiteY49" fmla="*/ 137382 h 350172"/>
                <a:gd name="connsiteX50" fmla="*/ 244313 w 712567"/>
                <a:gd name="connsiteY50" fmla="*/ 130297 h 350172"/>
                <a:gd name="connsiteX51" fmla="*/ 325749 w 712567"/>
                <a:gd name="connsiteY51" fmla="*/ 130297 h 350172"/>
                <a:gd name="connsiteX52" fmla="*/ 350180 w 712567"/>
                <a:gd name="connsiteY52" fmla="*/ 211732 h 350172"/>
                <a:gd name="connsiteX53" fmla="*/ 350180 w 712567"/>
                <a:gd name="connsiteY53" fmla="*/ 130297 h 350172"/>
                <a:gd name="connsiteX54" fmla="*/ 443423 w 712567"/>
                <a:gd name="connsiteY54" fmla="*/ 130297 h 350172"/>
                <a:gd name="connsiteX55" fmla="*/ 462642 w 712567"/>
                <a:gd name="connsiteY55" fmla="*/ 137382 h 350172"/>
                <a:gd name="connsiteX56" fmla="*/ 536585 w 712567"/>
                <a:gd name="connsiteY56" fmla="*/ 211732 h 3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12567" h="350172">
                  <a:moveTo>
                    <a:pt x="644080" y="211732"/>
                  </a:moveTo>
                  <a:lnTo>
                    <a:pt x="587075" y="211732"/>
                  </a:lnTo>
                  <a:cubicBezTo>
                    <a:pt x="579823" y="211893"/>
                    <a:pt x="572851" y="208927"/>
                    <a:pt x="567938" y="203589"/>
                  </a:cubicBezTo>
                  <a:lnTo>
                    <a:pt x="481779" y="117511"/>
                  </a:lnTo>
                  <a:cubicBezTo>
                    <a:pt x="471826" y="106117"/>
                    <a:pt x="457845" y="99024"/>
                    <a:pt x="442772" y="97723"/>
                  </a:cubicBezTo>
                  <a:lnTo>
                    <a:pt x="242115" y="97723"/>
                  </a:lnTo>
                  <a:cubicBezTo>
                    <a:pt x="227081" y="99161"/>
                    <a:pt x="213147" y="106230"/>
                    <a:pt x="203107" y="117511"/>
                  </a:cubicBezTo>
                  <a:lnTo>
                    <a:pt x="118170" y="203589"/>
                  </a:lnTo>
                  <a:cubicBezTo>
                    <a:pt x="112882" y="208806"/>
                    <a:pt x="109942" y="215949"/>
                    <a:pt x="110026" y="223377"/>
                  </a:cubicBezTo>
                  <a:lnTo>
                    <a:pt x="110026" y="268737"/>
                  </a:lnTo>
                  <a:lnTo>
                    <a:pt x="69309" y="268737"/>
                  </a:lnTo>
                  <a:cubicBezTo>
                    <a:pt x="62563" y="268782"/>
                    <a:pt x="57058" y="263349"/>
                    <a:pt x="57012" y="256603"/>
                  </a:cubicBezTo>
                  <a:cubicBezTo>
                    <a:pt x="57012" y="256576"/>
                    <a:pt x="57012" y="256548"/>
                    <a:pt x="57012" y="256522"/>
                  </a:cubicBezTo>
                  <a:lnTo>
                    <a:pt x="57012" y="115557"/>
                  </a:lnTo>
                  <a:cubicBezTo>
                    <a:pt x="76829" y="108554"/>
                    <a:pt x="89946" y="89664"/>
                    <a:pt x="89586" y="68650"/>
                  </a:cubicBezTo>
                  <a:lnTo>
                    <a:pt x="89586" y="40718"/>
                  </a:lnTo>
                  <a:lnTo>
                    <a:pt x="73299" y="40718"/>
                  </a:lnTo>
                  <a:lnTo>
                    <a:pt x="73299" y="8144"/>
                  </a:lnTo>
                  <a:cubicBezTo>
                    <a:pt x="73299" y="3646"/>
                    <a:pt x="69653" y="0"/>
                    <a:pt x="65156" y="0"/>
                  </a:cubicBezTo>
                  <a:cubicBezTo>
                    <a:pt x="60658" y="0"/>
                    <a:pt x="57012" y="3646"/>
                    <a:pt x="57012" y="8144"/>
                  </a:cubicBezTo>
                  <a:lnTo>
                    <a:pt x="57012" y="40718"/>
                  </a:lnTo>
                  <a:lnTo>
                    <a:pt x="32581" y="40718"/>
                  </a:lnTo>
                  <a:lnTo>
                    <a:pt x="32581" y="8144"/>
                  </a:lnTo>
                  <a:cubicBezTo>
                    <a:pt x="32581" y="3646"/>
                    <a:pt x="28935" y="0"/>
                    <a:pt x="24438" y="0"/>
                  </a:cubicBezTo>
                  <a:cubicBezTo>
                    <a:pt x="19940" y="0"/>
                    <a:pt x="16294" y="3646"/>
                    <a:pt x="16294" y="8144"/>
                  </a:cubicBezTo>
                  <a:lnTo>
                    <a:pt x="16294" y="40718"/>
                  </a:lnTo>
                  <a:lnTo>
                    <a:pt x="7" y="40718"/>
                  </a:lnTo>
                  <a:lnTo>
                    <a:pt x="7" y="68650"/>
                  </a:lnTo>
                  <a:cubicBezTo>
                    <a:pt x="-353" y="89664"/>
                    <a:pt x="12765" y="108554"/>
                    <a:pt x="32581" y="115557"/>
                  </a:cubicBezTo>
                  <a:lnTo>
                    <a:pt x="32581" y="256522"/>
                  </a:lnTo>
                  <a:cubicBezTo>
                    <a:pt x="32626" y="276742"/>
                    <a:pt x="49007" y="293123"/>
                    <a:pt x="69227" y="293168"/>
                  </a:cubicBezTo>
                  <a:lnTo>
                    <a:pt x="109945" y="293168"/>
                  </a:lnTo>
                  <a:lnTo>
                    <a:pt x="109945" y="293168"/>
                  </a:lnTo>
                  <a:cubicBezTo>
                    <a:pt x="110035" y="323386"/>
                    <a:pt x="134533" y="347847"/>
                    <a:pt x="164751" y="347892"/>
                  </a:cubicBezTo>
                  <a:lnTo>
                    <a:pt x="171592" y="347892"/>
                  </a:lnTo>
                  <a:cubicBezTo>
                    <a:pt x="171456" y="306425"/>
                    <a:pt x="204963" y="272700"/>
                    <a:pt x="246430" y="272564"/>
                  </a:cubicBezTo>
                  <a:cubicBezTo>
                    <a:pt x="246593" y="272564"/>
                    <a:pt x="246757" y="272564"/>
                    <a:pt x="246919" y="272564"/>
                  </a:cubicBezTo>
                  <a:cubicBezTo>
                    <a:pt x="289096" y="273323"/>
                    <a:pt x="322746" y="307992"/>
                    <a:pt x="322247" y="350172"/>
                  </a:cubicBezTo>
                  <a:lnTo>
                    <a:pt x="500265" y="350172"/>
                  </a:lnTo>
                  <a:cubicBezTo>
                    <a:pt x="499991" y="308150"/>
                    <a:pt x="533577" y="273729"/>
                    <a:pt x="575593" y="272972"/>
                  </a:cubicBezTo>
                  <a:cubicBezTo>
                    <a:pt x="617060" y="272836"/>
                    <a:pt x="650785" y="306343"/>
                    <a:pt x="650921" y="347810"/>
                  </a:cubicBezTo>
                  <a:cubicBezTo>
                    <a:pt x="650921" y="347973"/>
                    <a:pt x="650921" y="348136"/>
                    <a:pt x="650921" y="348299"/>
                  </a:cubicBezTo>
                  <a:lnTo>
                    <a:pt x="685205" y="348299"/>
                  </a:lnTo>
                  <a:cubicBezTo>
                    <a:pt x="700298" y="348255"/>
                    <a:pt x="712522" y="336030"/>
                    <a:pt x="712567" y="320937"/>
                  </a:cubicBezTo>
                  <a:lnTo>
                    <a:pt x="712567" y="280219"/>
                  </a:lnTo>
                  <a:cubicBezTo>
                    <a:pt x="712658" y="242485"/>
                    <a:pt x="682140" y="211822"/>
                    <a:pt x="644407" y="211732"/>
                  </a:cubicBezTo>
                  <a:cubicBezTo>
                    <a:pt x="644297" y="211732"/>
                    <a:pt x="644189" y="211732"/>
                    <a:pt x="644080" y="211732"/>
                  </a:cubicBezTo>
                  <a:close/>
                  <a:moveTo>
                    <a:pt x="325749" y="211732"/>
                  </a:moveTo>
                  <a:lnTo>
                    <a:pt x="148953" y="211732"/>
                  </a:lnTo>
                  <a:lnTo>
                    <a:pt x="222977" y="137382"/>
                  </a:lnTo>
                  <a:cubicBezTo>
                    <a:pt x="228954" y="132436"/>
                    <a:pt x="236566" y="129908"/>
                    <a:pt x="244313" y="130297"/>
                  </a:cubicBezTo>
                  <a:lnTo>
                    <a:pt x="325749" y="130297"/>
                  </a:lnTo>
                  <a:close/>
                  <a:moveTo>
                    <a:pt x="350180" y="211732"/>
                  </a:moveTo>
                  <a:lnTo>
                    <a:pt x="350180" y="130297"/>
                  </a:lnTo>
                  <a:lnTo>
                    <a:pt x="443423" y="130297"/>
                  </a:lnTo>
                  <a:cubicBezTo>
                    <a:pt x="450558" y="129729"/>
                    <a:pt x="457583" y="132319"/>
                    <a:pt x="462642" y="137382"/>
                  </a:cubicBezTo>
                  <a:lnTo>
                    <a:pt x="536585" y="211732"/>
                  </a:lnTo>
                  <a:close/>
                </a:path>
              </a:pathLst>
            </a:custGeom>
            <a:solidFill>
              <a:schemeClr val="bg1"/>
            </a:solidFill>
            <a:ln w="8136" cap="flat">
              <a:noFill/>
              <a:prstDash val="solid"/>
              <a:miter/>
            </a:ln>
          </p:spPr>
          <p:txBody>
            <a:bodyPr rtlCol="0" anchor="ctr"/>
            <a:lstStyle/>
            <a:p>
              <a:endParaRPr lang="en-GB"/>
            </a:p>
          </p:txBody>
        </p:sp>
      </p:grpSp>
    </p:spTree>
    <p:extLst>
      <p:ext uri="{BB962C8B-B14F-4D97-AF65-F5344CB8AC3E}">
        <p14:creationId xmlns:p14="http://schemas.microsoft.com/office/powerpoint/2010/main" val="230065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D39DAB1A-5613-4040-AF1D-9D99460F58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A09A35BA-E644-E542-936B-F0D41EA6E670}"/>
              </a:ext>
            </a:extLst>
          </p:cNvPr>
          <p:cNvPicPr>
            <a:picLocks noChangeAspect="1"/>
          </p:cNvPicPr>
          <p:nvPr/>
        </p:nvPicPr>
        <p:blipFill>
          <a:blip r:embed="rId4"/>
          <a:stretch>
            <a:fillRect/>
          </a:stretch>
        </p:blipFill>
        <p:spPr>
          <a:xfrm>
            <a:off x="0" y="6226581"/>
            <a:ext cx="9413818" cy="317500"/>
          </a:xfrm>
          <a:prstGeom prst="rect">
            <a:avLst/>
          </a:prstGeom>
        </p:spPr>
      </p:pic>
      <p:pic>
        <p:nvPicPr>
          <p:cNvPr id="38" name="Picture 37">
            <a:extLst>
              <a:ext uri="{FF2B5EF4-FFF2-40B4-BE49-F238E27FC236}">
                <a16:creationId xmlns:a16="http://schemas.microsoft.com/office/drawing/2014/main" id="{2649A7C7-74F8-7049-A302-3E35D1AA50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0888C69-490F-3B43-9824-D9537E8F5535}"/>
              </a:ext>
            </a:extLst>
          </p:cNvPr>
          <p:cNvSpPr txBox="1"/>
          <p:nvPr/>
        </p:nvSpPr>
        <p:spPr>
          <a:xfrm>
            <a:off x="619913" y="2569051"/>
            <a:ext cx="1763523" cy="307777"/>
          </a:xfrm>
          <a:prstGeom prst="rect">
            <a:avLst/>
          </a:prstGeom>
          <a:noFill/>
        </p:spPr>
        <p:txBody>
          <a:bodyPr wrap="square" rtlCol="0">
            <a:spAutoFit/>
          </a:bodyPr>
          <a:lstStyle/>
          <a:p>
            <a:pPr algn="ctr">
              <a:spcAft>
                <a:spcPts val="300"/>
              </a:spcAft>
            </a:pPr>
            <a:r>
              <a:rPr lang="en-GB" sz="1400" dirty="0">
                <a:solidFill>
                  <a:schemeClr val="bg1"/>
                </a:solidFill>
                <a:cs typeface="Futura Medium" panose="020B0602020204020303" pitchFamily="34" charset="-79"/>
              </a:rPr>
              <a:t>Current state</a:t>
            </a:r>
          </a:p>
        </p:txBody>
      </p:sp>
      <p:sp>
        <p:nvSpPr>
          <p:cNvPr id="6" name="TextBox 5">
            <a:extLst>
              <a:ext uri="{FF2B5EF4-FFF2-40B4-BE49-F238E27FC236}">
                <a16:creationId xmlns:a16="http://schemas.microsoft.com/office/drawing/2014/main" id="{F29AC916-C9D2-8E41-939C-CA506AB2A740}"/>
              </a:ext>
            </a:extLst>
          </p:cNvPr>
          <p:cNvSpPr txBox="1"/>
          <p:nvPr/>
        </p:nvSpPr>
        <p:spPr>
          <a:xfrm>
            <a:off x="239711" y="4763857"/>
            <a:ext cx="1529289" cy="1061829"/>
          </a:xfrm>
          <a:prstGeom prst="rect">
            <a:avLst/>
          </a:prstGeom>
          <a:noFill/>
        </p:spPr>
        <p:txBody>
          <a:bodyPr wrap="square" rtlCol="0">
            <a:spAutoFit/>
          </a:bodyPr>
          <a:lstStyle/>
          <a:p>
            <a:pPr algn="ctr">
              <a:spcAft>
                <a:spcPts val="300"/>
              </a:spcAft>
            </a:pPr>
            <a:r>
              <a:rPr lang="en-GB" sz="1600" b="1" dirty="0">
                <a:solidFill>
                  <a:schemeClr val="bg1"/>
                </a:solidFill>
                <a:cs typeface="Futura Medium" panose="020B0602020204020303" pitchFamily="34" charset="-79"/>
              </a:rPr>
              <a:t>Demand </a:t>
            </a:r>
            <a:r>
              <a:rPr lang="en-GB" sz="1400" dirty="0">
                <a:solidFill>
                  <a:schemeClr val="bg1"/>
                </a:solidFill>
              </a:rPr>
              <a:t> </a:t>
            </a:r>
          </a:p>
          <a:p>
            <a:pPr algn="ctr">
              <a:spcAft>
                <a:spcPts val="300"/>
              </a:spcAft>
            </a:pPr>
            <a:r>
              <a:rPr lang="en-GB" sz="1400" dirty="0">
                <a:solidFill>
                  <a:schemeClr val="bg1"/>
                </a:solidFill>
              </a:rPr>
              <a:t>Attracting the digital consumer </a:t>
            </a:r>
          </a:p>
          <a:p>
            <a:pPr algn="ctr">
              <a:spcAft>
                <a:spcPts val="300"/>
              </a:spcAft>
            </a:pPr>
            <a:endParaRPr lang="en-GB" sz="1400" dirty="0">
              <a:solidFill>
                <a:schemeClr val="bg1"/>
              </a:solidFill>
            </a:endParaRPr>
          </a:p>
        </p:txBody>
      </p:sp>
      <p:sp>
        <p:nvSpPr>
          <p:cNvPr id="14" name="TextBox 13">
            <a:extLst>
              <a:ext uri="{FF2B5EF4-FFF2-40B4-BE49-F238E27FC236}">
                <a16:creationId xmlns:a16="http://schemas.microsoft.com/office/drawing/2014/main" id="{BC194EE9-9B4B-8140-A4FE-E4D90DAEF67F}"/>
              </a:ext>
            </a:extLst>
          </p:cNvPr>
          <p:cNvSpPr txBox="1"/>
          <p:nvPr/>
        </p:nvSpPr>
        <p:spPr>
          <a:xfrm>
            <a:off x="403726" y="452363"/>
            <a:ext cx="8835523" cy="523220"/>
          </a:xfrm>
          <a:prstGeom prst="rect">
            <a:avLst/>
          </a:prstGeom>
          <a:noFill/>
        </p:spPr>
        <p:txBody>
          <a:bodyPr wrap="square" rtlCol="0">
            <a:spAutoFit/>
          </a:bodyPr>
          <a:lstStyle/>
          <a:p>
            <a:r>
              <a:rPr lang="en-GB" sz="2800" dirty="0">
                <a:solidFill>
                  <a:schemeClr val="bg1"/>
                </a:solidFill>
              </a:rPr>
              <a:t>The journey to a mobility ecosystem</a:t>
            </a:r>
          </a:p>
        </p:txBody>
      </p:sp>
      <p:cxnSp>
        <p:nvCxnSpPr>
          <p:cNvPr id="16" name="Straight Connector 15">
            <a:extLst>
              <a:ext uri="{FF2B5EF4-FFF2-40B4-BE49-F238E27FC236}">
                <a16:creationId xmlns:a16="http://schemas.microsoft.com/office/drawing/2014/main" id="{A05CFC34-A292-A84B-9902-2A5E580BC6E4}"/>
              </a:ext>
            </a:extLst>
          </p:cNvPr>
          <p:cNvCxnSpPr>
            <a:cxnSpLocks/>
          </p:cNvCxnSpPr>
          <p:nvPr/>
        </p:nvCxnSpPr>
        <p:spPr>
          <a:xfrm>
            <a:off x="487180" y="966866"/>
            <a:ext cx="5097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F1549E07-6A1F-E041-93ED-2DD533B14711}"/>
              </a:ext>
            </a:extLst>
          </p:cNvPr>
          <p:cNvSpPr/>
          <p:nvPr/>
        </p:nvSpPr>
        <p:spPr>
          <a:xfrm>
            <a:off x="1091212" y="2949214"/>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7B3068F-143A-ED40-B3B6-17B9E921BA4E}"/>
              </a:ext>
            </a:extLst>
          </p:cNvPr>
          <p:cNvSpPr/>
          <p:nvPr/>
        </p:nvSpPr>
        <p:spPr>
          <a:xfrm>
            <a:off x="4301925" y="2949214"/>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17F25DD-8B28-4D4A-ABD1-1CC4514EE15E}"/>
              </a:ext>
            </a:extLst>
          </p:cNvPr>
          <p:cNvCxnSpPr>
            <a:stCxn id="30" idx="6"/>
            <a:endCxn id="27" idx="2"/>
          </p:cNvCxnSpPr>
          <p:nvPr/>
        </p:nvCxnSpPr>
        <p:spPr>
          <a:xfrm>
            <a:off x="1199212" y="3003214"/>
            <a:ext cx="31027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AF3F694-FB0A-0341-BFD1-150070BFE0D4}"/>
              </a:ext>
            </a:extLst>
          </p:cNvPr>
          <p:cNvCxnSpPr>
            <a:cxnSpLocks/>
          </p:cNvCxnSpPr>
          <p:nvPr/>
        </p:nvCxnSpPr>
        <p:spPr>
          <a:xfrm>
            <a:off x="4416800" y="3003214"/>
            <a:ext cx="25408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98BFF46-37D4-8A46-B96E-C5CF56122E9D}"/>
              </a:ext>
            </a:extLst>
          </p:cNvPr>
          <p:cNvCxnSpPr>
            <a:cxnSpLocks/>
            <a:stCxn id="27" idx="4"/>
          </p:cNvCxnSpPr>
          <p:nvPr/>
        </p:nvCxnSpPr>
        <p:spPr>
          <a:xfrm>
            <a:off x="4355925" y="3057214"/>
            <a:ext cx="0" cy="5957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1E38CA0-08AA-D94A-B083-F849113508E8}"/>
              </a:ext>
            </a:extLst>
          </p:cNvPr>
          <p:cNvCxnSpPr>
            <a:cxnSpLocks/>
          </p:cNvCxnSpPr>
          <p:nvPr/>
        </p:nvCxnSpPr>
        <p:spPr>
          <a:xfrm>
            <a:off x="1004356" y="3657333"/>
            <a:ext cx="6674084" cy="58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7CFECE1-2C3A-C247-8B4D-62B6487B6BF7}"/>
              </a:ext>
            </a:extLst>
          </p:cNvPr>
          <p:cNvCxnSpPr>
            <a:cxnSpLocks/>
          </p:cNvCxnSpPr>
          <p:nvPr/>
        </p:nvCxnSpPr>
        <p:spPr>
          <a:xfrm>
            <a:off x="6988120" y="3003214"/>
            <a:ext cx="567712" cy="0"/>
          </a:xfrm>
          <a:prstGeom prst="line">
            <a:avLst/>
          </a:prstGeom>
          <a:ln>
            <a:solidFill>
              <a:schemeClr val="bg1"/>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8A64EDC-3E24-824A-B914-DE1F4BFDD781}"/>
              </a:ext>
            </a:extLst>
          </p:cNvPr>
          <p:cNvCxnSpPr>
            <a:cxnSpLocks/>
          </p:cNvCxnSpPr>
          <p:nvPr/>
        </p:nvCxnSpPr>
        <p:spPr>
          <a:xfrm>
            <a:off x="1004356" y="3652983"/>
            <a:ext cx="0" cy="2217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76F0342-A4D7-E14E-9498-44C13DEC4E46}"/>
              </a:ext>
            </a:extLst>
          </p:cNvPr>
          <p:cNvCxnSpPr>
            <a:cxnSpLocks/>
          </p:cNvCxnSpPr>
          <p:nvPr/>
        </p:nvCxnSpPr>
        <p:spPr>
          <a:xfrm flipH="1">
            <a:off x="6023372" y="3652983"/>
            <a:ext cx="2944" cy="2217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0AEBE50-690F-D548-BCE5-27BF0787228A}"/>
              </a:ext>
            </a:extLst>
          </p:cNvPr>
          <p:cNvCxnSpPr>
            <a:cxnSpLocks/>
          </p:cNvCxnSpPr>
          <p:nvPr/>
        </p:nvCxnSpPr>
        <p:spPr>
          <a:xfrm>
            <a:off x="4350409" y="3652983"/>
            <a:ext cx="0" cy="2217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46C7308-D457-5643-8016-7C9AEE56FD2F}"/>
              </a:ext>
            </a:extLst>
          </p:cNvPr>
          <p:cNvCxnSpPr>
            <a:cxnSpLocks/>
          </p:cNvCxnSpPr>
          <p:nvPr/>
        </p:nvCxnSpPr>
        <p:spPr>
          <a:xfrm>
            <a:off x="2677447" y="3663205"/>
            <a:ext cx="0" cy="2115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26FEAB3-D233-8148-88C0-AF2E8A706696}"/>
              </a:ext>
            </a:extLst>
          </p:cNvPr>
          <p:cNvSpPr txBox="1"/>
          <p:nvPr/>
        </p:nvSpPr>
        <p:spPr>
          <a:xfrm>
            <a:off x="1853138" y="4763857"/>
            <a:ext cx="1635501" cy="807913"/>
          </a:xfrm>
          <a:prstGeom prst="rect">
            <a:avLst/>
          </a:prstGeom>
          <a:noFill/>
        </p:spPr>
        <p:txBody>
          <a:bodyPr wrap="square" rtlCol="0">
            <a:spAutoFit/>
          </a:bodyPr>
          <a:lstStyle/>
          <a:p>
            <a:pPr algn="ctr">
              <a:spcAft>
                <a:spcPts val="300"/>
              </a:spcAft>
            </a:pPr>
            <a:r>
              <a:rPr lang="en-GB" sz="1600" b="1" dirty="0">
                <a:solidFill>
                  <a:schemeClr val="bg1"/>
                </a:solidFill>
                <a:cs typeface="Futura Medium" panose="020B0602020204020303" pitchFamily="34" charset="-79"/>
              </a:rPr>
              <a:t>Sustainability</a:t>
            </a:r>
            <a:r>
              <a:rPr lang="en-GB" sz="1400" dirty="0">
                <a:solidFill>
                  <a:schemeClr val="bg1"/>
                </a:solidFill>
              </a:rPr>
              <a:t> </a:t>
            </a:r>
          </a:p>
          <a:p>
            <a:pPr algn="ctr">
              <a:spcAft>
                <a:spcPts val="300"/>
              </a:spcAft>
            </a:pPr>
            <a:r>
              <a:rPr lang="en-GB" sz="1400" dirty="0">
                <a:solidFill>
                  <a:schemeClr val="bg1"/>
                </a:solidFill>
              </a:rPr>
              <a:t>Achieving regulatory targets</a:t>
            </a:r>
          </a:p>
        </p:txBody>
      </p:sp>
      <p:sp>
        <p:nvSpPr>
          <p:cNvPr id="51" name="TextBox 50">
            <a:extLst>
              <a:ext uri="{FF2B5EF4-FFF2-40B4-BE49-F238E27FC236}">
                <a16:creationId xmlns:a16="http://schemas.microsoft.com/office/drawing/2014/main" id="{8AB5800C-22F9-CA4C-98DE-480012817905}"/>
              </a:ext>
            </a:extLst>
          </p:cNvPr>
          <p:cNvSpPr txBox="1"/>
          <p:nvPr/>
        </p:nvSpPr>
        <p:spPr>
          <a:xfrm>
            <a:off x="5387239" y="4763857"/>
            <a:ext cx="1272265" cy="807913"/>
          </a:xfrm>
          <a:prstGeom prst="rect">
            <a:avLst/>
          </a:prstGeom>
          <a:noFill/>
        </p:spPr>
        <p:txBody>
          <a:bodyPr wrap="square" rtlCol="0">
            <a:spAutoFit/>
          </a:bodyPr>
          <a:lstStyle/>
          <a:p>
            <a:pPr algn="ctr">
              <a:spcAft>
                <a:spcPts val="300"/>
              </a:spcAft>
            </a:pPr>
            <a:r>
              <a:rPr lang="en-GB" sz="1600" b="1" dirty="0">
                <a:solidFill>
                  <a:schemeClr val="bg1"/>
                </a:solidFill>
                <a:cs typeface="Futura Medium" panose="020B0602020204020303" pitchFamily="34" charset="-79"/>
              </a:rPr>
              <a:t>Innovation</a:t>
            </a:r>
          </a:p>
          <a:p>
            <a:pPr algn="ctr">
              <a:spcAft>
                <a:spcPts val="300"/>
              </a:spcAft>
            </a:pPr>
            <a:r>
              <a:rPr lang="en-GB" sz="1400" dirty="0">
                <a:solidFill>
                  <a:schemeClr val="bg1"/>
                </a:solidFill>
              </a:rPr>
              <a:t> Harnessing ACES</a:t>
            </a:r>
          </a:p>
        </p:txBody>
      </p:sp>
      <p:sp>
        <p:nvSpPr>
          <p:cNvPr id="58" name="TextBox 57">
            <a:extLst>
              <a:ext uri="{FF2B5EF4-FFF2-40B4-BE49-F238E27FC236}">
                <a16:creationId xmlns:a16="http://schemas.microsoft.com/office/drawing/2014/main" id="{9773C595-679A-EC47-8B64-D5E537837C5C}"/>
              </a:ext>
            </a:extLst>
          </p:cNvPr>
          <p:cNvSpPr txBox="1"/>
          <p:nvPr/>
        </p:nvSpPr>
        <p:spPr>
          <a:xfrm>
            <a:off x="3776625" y="2569051"/>
            <a:ext cx="1158599" cy="307777"/>
          </a:xfrm>
          <a:prstGeom prst="rect">
            <a:avLst/>
          </a:prstGeom>
          <a:noFill/>
        </p:spPr>
        <p:txBody>
          <a:bodyPr wrap="square" rtlCol="0">
            <a:spAutoFit/>
          </a:bodyPr>
          <a:lstStyle/>
          <a:p>
            <a:pPr algn="ctr">
              <a:spcAft>
                <a:spcPts val="300"/>
              </a:spcAft>
            </a:pPr>
            <a:r>
              <a:rPr lang="en-GB" sz="1400">
                <a:solidFill>
                  <a:schemeClr val="bg1"/>
                </a:solidFill>
                <a:cs typeface="Futura Medium" panose="020B0602020204020303" pitchFamily="34" charset="-79"/>
              </a:rPr>
              <a:t>Needs</a:t>
            </a:r>
          </a:p>
        </p:txBody>
      </p:sp>
      <p:sp>
        <p:nvSpPr>
          <p:cNvPr id="59" name="TextBox 58">
            <a:extLst>
              <a:ext uri="{FF2B5EF4-FFF2-40B4-BE49-F238E27FC236}">
                <a16:creationId xmlns:a16="http://schemas.microsoft.com/office/drawing/2014/main" id="{9F65D92C-C319-E947-805C-D7275B5DD87C}"/>
              </a:ext>
            </a:extLst>
          </p:cNvPr>
          <p:cNvSpPr txBox="1"/>
          <p:nvPr/>
        </p:nvSpPr>
        <p:spPr>
          <a:xfrm>
            <a:off x="6841959" y="2569051"/>
            <a:ext cx="1443535" cy="307777"/>
          </a:xfrm>
          <a:prstGeom prst="rect">
            <a:avLst/>
          </a:prstGeom>
          <a:noFill/>
        </p:spPr>
        <p:txBody>
          <a:bodyPr wrap="square" rtlCol="0">
            <a:spAutoFit/>
          </a:bodyPr>
          <a:lstStyle/>
          <a:p>
            <a:pPr algn="ctr">
              <a:spcAft>
                <a:spcPts val="300"/>
              </a:spcAft>
            </a:pPr>
            <a:r>
              <a:rPr lang="en-GB" sz="1400">
                <a:solidFill>
                  <a:schemeClr val="bg1"/>
                </a:solidFill>
                <a:cs typeface="Futura Medium" panose="020B0602020204020303" pitchFamily="34" charset="-79"/>
              </a:rPr>
              <a:t>Future state</a:t>
            </a:r>
          </a:p>
        </p:txBody>
      </p:sp>
      <p:sp>
        <p:nvSpPr>
          <p:cNvPr id="25" name="Rectangle 24">
            <a:extLst>
              <a:ext uri="{FF2B5EF4-FFF2-40B4-BE49-F238E27FC236}">
                <a16:creationId xmlns:a16="http://schemas.microsoft.com/office/drawing/2014/main" id="{0C8A8535-1254-5549-B65D-5174F69D0A4E}"/>
              </a:ext>
            </a:extLst>
          </p:cNvPr>
          <p:cNvSpPr/>
          <p:nvPr/>
        </p:nvSpPr>
        <p:spPr>
          <a:xfrm>
            <a:off x="403726" y="1258115"/>
            <a:ext cx="6298709" cy="803618"/>
          </a:xfrm>
          <a:prstGeom prst="rect">
            <a:avLst/>
          </a:prstGeom>
        </p:spPr>
        <p:txBody>
          <a:bodyPr wrap="square">
            <a:spAutoFit/>
          </a:bodyPr>
          <a:lstStyle/>
          <a:p>
            <a:pPr>
              <a:lnSpc>
                <a:spcPts val="1880"/>
              </a:lnSpc>
            </a:pPr>
            <a:r>
              <a:rPr lang="en-GB" sz="1400" dirty="0">
                <a:solidFill>
                  <a:schemeClr val="bg1">
                    <a:alpha val="80000"/>
                  </a:schemeClr>
                </a:solidFill>
              </a:rPr>
              <a:t>Global megatrends and market pressures are influencing your organisations journey, to participate in the evolving mobility ecosystem, creating five challenges.</a:t>
            </a:r>
          </a:p>
        </p:txBody>
      </p:sp>
      <p:cxnSp>
        <p:nvCxnSpPr>
          <p:cNvPr id="31" name="Straight Connector 30">
            <a:extLst>
              <a:ext uri="{FF2B5EF4-FFF2-40B4-BE49-F238E27FC236}">
                <a16:creationId xmlns:a16="http://schemas.microsoft.com/office/drawing/2014/main" id="{ABFE27D9-8FDE-49D5-8E8E-FA424955E64F}"/>
              </a:ext>
            </a:extLst>
          </p:cNvPr>
          <p:cNvCxnSpPr>
            <a:cxnSpLocks/>
          </p:cNvCxnSpPr>
          <p:nvPr/>
        </p:nvCxnSpPr>
        <p:spPr>
          <a:xfrm flipH="1">
            <a:off x="7678440" y="3652983"/>
            <a:ext cx="2944" cy="2217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C4DDDE3-8842-4144-AD03-0D5288FCC1E7}"/>
              </a:ext>
            </a:extLst>
          </p:cNvPr>
          <p:cNvSpPr txBox="1"/>
          <p:nvPr/>
        </p:nvSpPr>
        <p:spPr>
          <a:xfrm>
            <a:off x="6797207" y="4763857"/>
            <a:ext cx="1776129" cy="807913"/>
          </a:xfrm>
          <a:prstGeom prst="rect">
            <a:avLst/>
          </a:prstGeom>
          <a:noFill/>
        </p:spPr>
        <p:txBody>
          <a:bodyPr wrap="square" rtlCol="0">
            <a:spAutoFit/>
          </a:bodyPr>
          <a:lstStyle/>
          <a:p>
            <a:pPr algn="ctr">
              <a:spcAft>
                <a:spcPts val="300"/>
              </a:spcAft>
            </a:pPr>
            <a:r>
              <a:rPr lang="en-GB" sz="1600" b="1" dirty="0">
                <a:solidFill>
                  <a:schemeClr val="bg1"/>
                </a:solidFill>
                <a:cs typeface="Futura Medium" panose="020B0602020204020303" pitchFamily="34" charset="-79"/>
              </a:rPr>
              <a:t>Profitability</a:t>
            </a:r>
          </a:p>
          <a:p>
            <a:pPr algn="ctr">
              <a:spcAft>
                <a:spcPts val="300"/>
              </a:spcAft>
            </a:pPr>
            <a:r>
              <a:rPr lang="en-GB" sz="1400" dirty="0">
                <a:solidFill>
                  <a:schemeClr val="bg1"/>
                </a:solidFill>
              </a:rPr>
              <a:t>Meeting the cost of change</a:t>
            </a:r>
          </a:p>
        </p:txBody>
      </p:sp>
      <p:sp>
        <p:nvSpPr>
          <p:cNvPr id="2" name="TextBox 1">
            <a:extLst>
              <a:ext uri="{FF2B5EF4-FFF2-40B4-BE49-F238E27FC236}">
                <a16:creationId xmlns:a16="http://schemas.microsoft.com/office/drawing/2014/main" id="{CF1518D8-8CE8-4736-908A-B03E6088339B}"/>
              </a:ext>
            </a:extLst>
          </p:cNvPr>
          <p:cNvSpPr txBox="1"/>
          <p:nvPr/>
        </p:nvSpPr>
        <p:spPr>
          <a:xfrm>
            <a:off x="3748990" y="4763857"/>
            <a:ext cx="1272265" cy="769441"/>
          </a:xfrm>
          <a:prstGeom prst="rect">
            <a:avLst/>
          </a:prstGeom>
          <a:noFill/>
        </p:spPr>
        <p:txBody>
          <a:bodyPr wrap="square" rtlCol="0">
            <a:spAutoFit/>
          </a:bodyPr>
          <a:lstStyle/>
          <a:p>
            <a:pPr algn="ctr">
              <a:spcAft>
                <a:spcPts val="300"/>
              </a:spcAft>
            </a:pPr>
            <a:r>
              <a:rPr lang="en-GB" sz="1600" b="1" dirty="0">
                <a:solidFill>
                  <a:schemeClr val="bg1"/>
                </a:solidFill>
                <a:cs typeface="Futura Medium" panose="020B0602020204020303" pitchFamily="34" charset="-79"/>
              </a:rPr>
              <a:t>Resilience</a:t>
            </a:r>
            <a:r>
              <a:rPr lang="en-GB" sz="1400" dirty="0">
                <a:solidFill>
                  <a:schemeClr val="bg1"/>
                </a:solidFill>
              </a:rPr>
              <a:t> Effective Production</a:t>
            </a:r>
          </a:p>
        </p:txBody>
      </p:sp>
      <p:grpSp>
        <p:nvGrpSpPr>
          <p:cNvPr id="12" name="Group 11">
            <a:extLst>
              <a:ext uri="{FF2B5EF4-FFF2-40B4-BE49-F238E27FC236}">
                <a16:creationId xmlns:a16="http://schemas.microsoft.com/office/drawing/2014/main" id="{4DB1D7EF-C391-450A-9C7C-B37D93EC6A94}"/>
              </a:ext>
            </a:extLst>
          </p:cNvPr>
          <p:cNvGrpSpPr/>
          <p:nvPr/>
        </p:nvGrpSpPr>
        <p:grpSpPr>
          <a:xfrm>
            <a:off x="754652" y="4180513"/>
            <a:ext cx="484500" cy="484500"/>
            <a:chOff x="754652" y="4170719"/>
            <a:chExt cx="484500" cy="484500"/>
          </a:xfrm>
        </p:grpSpPr>
        <p:sp>
          <p:nvSpPr>
            <p:cNvPr id="8" name="Freeform: Shape 7">
              <a:extLst>
                <a:ext uri="{FF2B5EF4-FFF2-40B4-BE49-F238E27FC236}">
                  <a16:creationId xmlns:a16="http://schemas.microsoft.com/office/drawing/2014/main" id="{8755CDD4-4C0E-48C1-878C-8BC3ED9F9751}"/>
                </a:ext>
              </a:extLst>
            </p:cNvPr>
            <p:cNvSpPr/>
            <p:nvPr/>
          </p:nvSpPr>
          <p:spPr>
            <a:xfrm>
              <a:off x="754652" y="4170719"/>
              <a:ext cx="484500" cy="484500"/>
            </a:xfrm>
            <a:custGeom>
              <a:avLst/>
              <a:gdLst>
                <a:gd name="connsiteX0" fmla="*/ 42750 w 484500"/>
                <a:gd name="connsiteY0" fmla="*/ 0 h 484500"/>
                <a:gd name="connsiteX1" fmla="*/ 0 w 484500"/>
                <a:gd name="connsiteY1" fmla="*/ 0 h 484500"/>
                <a:gd name="connsiteX2" fmla="*/ 0 w 484500"/>
                <a:gd name="connsiteY2" fmla="*/ 484500 h 484500"/>
                <a:gd name="connsiteX3" fmla="*/ 484500 w 484500"/>
                <a:gd name="connsiteY3" fmla="*/ 484500 h 484500"/>
                <a:gd name="connsiteX4" fmla="*/ 484500 w 484500"/>
                <a:gd name="connsiteY4" fmla="*/ 441750 h 484500"/>
                <a:gd name="connsiteX5" fmla="*/ 42750 w 484500"/>
                <a:gd name="connsiteY5" fmla="*/ 441750 h 484500"/>
                <a:gd name="connsiteX6" fmla="*/ 42750 w 484500"/>
                <a:gd name="connsiteY6" fmla="*/ 0 h 48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500" h="484500">
                  <a:moveTo>
                    <a:pt x="42750" y="0"/>
                  </a:moveTo>
                  <a:lnTo>
                    <a:pt x="0" y="0"/>
                  </a:lnTo>
                  <a:lnTo>
                    <a:pt x="0" y="484500"/>
                  </a:lnTo>
                  <a:lnTo>
                    <a:pt x="484500" y="484500"/>
                  </a:lnTo>
                  <a:lnTo>
                    <a:pt x="484500" y="441750"/>
                  </a:lnTo>
                  <a:lnTo>
                    <a:pt x="42750" y="441750"/>
                  </a:lnTo>
                  <a:lnTo>
                    <a:pt x="42750" y="0"/>
                  </a:lnTo>
                  <a:close/>
                </a:path>
              </a:pathLst>
            </a:custGeom>
            <a:solidFill>
              <a:srgbClr val="FFFFFF"/>
            </a:solidFill>
            <a:ln w="704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626F5BC-A541-4F80-A467-DA5667E3DA12}"/>
                </a:ext>
              </a:extLst>
            </p:cNvPr>
            <p:cNvSpPr/>
            <p:nvPr/>
          </p:nvSpPr>
          <p:spPr>
            <a:xfrm>
              <a:off x="826977" y="4242503"/>
              <a:ext cx="412174" cy="327215"/>
            </a:xfrm>
            <a:custGeom>
              <a:avLst/>
              <a:gdLst>
                <a:gd name="connsiteX0" fmla="*/ 105799 w 412174"/>
                <a:gd name="connsiteY0" fmla="*/ 327216 h 327215"/>
                <a:gd name="connsiteX1" fmla="*/ 307030 w 412174"/>
                <a:gd name="connsiteY1" fmla="*/ 156714 h 327215"/>
                <a:gd name="connsiteX2" fmla="*/ 374006 w 412174"/>
                <a:gd name="connsiteY2" fmla="*/ 68414 h 327215"/>
                <a:gd name="connsiteX3" fmla="*/ 412174 w 412174"/>
                <a:gd name="connsiteY3" fmla="*/ 98503 h 327215"/>
                <a:gd name="connsiteX4" fmla="*/ 400468 w 412174"/>
                <a:gd name="connsiteY4" fmla="*/ 0 h 327215"/>
                <a:gd name="connsiteX5" fmla="*/ 301965 w 412174"/>
                <a:gd name="connsiteY5" fmla="*/ 11706 h 327215"/>
                <a:gd name="connsiteX6" fmla="*/ 340390 w 412174"/>
                <a:gd name="connsiteY6" fmla="*/ 41966 h 327215"/>
                <a:gd name="connsiteX7" fmla="*/ 272517 w 412174"/>
                <a:gd name="connsiteY7" fmla="*/ 131485 h 327215"/>
                <a:gd name="connsiteX8" fmla="*/ 105799 w 412174"/>
                <a:gd name="connsiteY8" fmla="*/ 284466 h 327215"/>
                <a:gd name="connsiteX9" fmla="*/ 38026 w 412174"/>
                <a:gd name="connsiteY9" fmla="*/ 232453 h 327215"/>
                <a:gd name="connsiteX10" fmla="*/ 0 w 412174"/>
                <a:gd name="connsiteY10" fmla="*/ 251976 h 327215"/>
                <a:gd name="connsiteX11" fmla="*/ 105799 w 412174"/>
                <a:gd name="connsiteY11" fmla="*/ 327216 h 32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174" h="327215">
                  <a:moveTo>
                    <a:pt x="105799" y="327216"/>
                  </a:moveTo>
                  <a:cubicBezTo>
                    <a:pt x="182414" y="327216"/>
                    <a:pt x="240162" y="248199"/>
                    <a:pt x="307030" y="156714"/>
                  </a:cubicBezTo>
                  <a:cubicBezTo>
                    <a:pt x="328249" y="127687"/>
                    <a:pt x="350201" y="97741"/>
                    <a:pt x="374006" y="68414"/>
                  </a:cubicBezTo>
                  <a:lnTo>
                    <a:pt x="412174" y="98503"/>
                  </a:lnTo>
                  <a:lnTo>
                    <a:pt x="400468" y="0"/>
                  </a:lnTo>
                  <a:lnTo>
                    <a:pt x="301965" y="11706"/>
                  </a:lnTo>
                  <a:lnTo>
                    <a:pt x="340390" y="41966"/>
                  </a:lnTo>
                  <a:cubicBezTo>
                    <a:pt x="316115" y="71955"/>
                    <a:pt x="293935" y="102194"/>
                    <a:pt x="272517" y="131485"/>
                  </a:cubicBezTo>
                  <a:cubicBezTo>
                    <a:pt x="212525" y="213579"/>
                    <a:pt x="160712" y="284466"/>
                    <a:pt x="105799" y="284466"/>
                  </a:cubicBezTo>
                  <a:cubicBezTo>
                    <a:pt x="65586" y="284466"/>
                    <a:pt x="38268" y="232952"/>
                    <a:pt x="38026" y="232453"/>
                  </a:cubicBezTo>
                  <a:lnTo>
                    <a:pt x="0" y="251976"/>
                  </a:lnTo>
                  <a:cubicBezTo>
                    <a:pt x="1582" y="255089"/>
                    <a:pt x="39387" y="327216"/>
                    <a:pt x="105799" y="327216"/>
                  </a:cubicBezTo>
                  <a:close/>
                </a:path>
              </a:pathLst>
            </a:custGeom>
            <a:solidFill>
              <a:srgbClr val="BECF4C"/>
            </a:solidFill>
            <a:ln w="7045" cap="flat">
              <a:noFill/>
              <a:prstDash val="solid"/>
              <a:miter/>
            </a:ln>
          </p:spPr>
          <p:txBody>
            <a:bodyPr rtlCol="0" anchor="ctr"/>
            <a:lstStyle/>
            <a:p>
              <a:endParaRPr lang="en-GB"/>
            </a:p>
          </p:txBody>
        </p:sp>
      </p:grpSp>
      <p:sp>
        <p:nvSpPr>
          <p:cNvPr id="34" name="Graphic 32" descr="Coins with solid fill">
            <a:extLst>
              <a:ext uri="{FF2B5EF4-FFF2-40B4-BE49-F238E27FC236}">
                <a16:creationId xmlns:a16="http://schemas.microsoft.com/office/drawing/2014/main" id="{1F295CBF-38AE-4E09-BC98-3AAB7EB22787}"/>
              </a:ext>
            </a:extLst>
          </p:cNvPr>
          <p:cNvSpPr/>
          <p:nvPr/>
        </p:nvSpPr>
        <p:spPr>
          <a:xfrm>
            <a:off x="7422802" y="4249274"/>
            <a:ext cx="535534" cy="459000"/>
          </a:xfrm>
          <a:custGeom>
            <a:avLst/>
            <a:gdLst>
              <a:gd name="connsiteX0" fmla="*/ 497888 w 535534"/>
              <a:gd name="connsiteY0" fmla="*/ 382500 h 459000"/>
              <a:gd name="connsiteX1" fmla="*/ 472388 w 535534"/>
              <a:gd name="connsiteY1" fmla="*/ 404175 h 459000"/>
              <a:gd name="connsiteX2" fmla="*/ 472388 w 535534"/>
              <a:gd name="connsiteY2" fmla="*/ 381225 h 459000"/>
              <a:gd name="connsiteX3" fmla="*/ 497888 w 535534"/>
              <a:gd name="connsiteY3" fmla="*/ 371025 h 459000"/>
              <a:gd name="connsiteX4" fmla="*/ 497888 w 535534"/>
              <a:gd name="connsiteY4" fmla="*/ 382500 h 459000"/>
              <a:gd name="connsiteX5" fmla="*/ 446888 w 535534"/>
              <a:gd name="connsiteY5" fmla="*/ 340425 h 459000"/>
              <a:gd name="connsiteX6" fmla="*/ 446888 w 535534"/>
              <a:gd name="connsiteY6" fmla="*/ 317475 h 459000"/>
              <a:gd name="connsiteX7" fmla="*/ 472388 w 535534"/>
              <a:gd name="connsiteY7" fmla="*/ 307275 h 459000"/>
              <a:gd name="connsiteX8" fmla="*/ 472388 w 535534"/>
              <a:gd name="connsiteY8" fmla="*/ 318750 h 459000"/>
              <a:gd name="connsiteX9" fmla="*/ 446888 w 535534"/>
              <a:gd name="connsiteY9" fmla="*/ 340425 h 459000"/>
              <a:gd name="connsiteX10" fmla="*/ 446888 w 535534"/>
              <a:gd name="connsiteY10" fmla="*/ 411825 h 459000"/>
              <a:gd name="connsiteX11" fmla="*/ 421388 w 535534"/>
              <a:gd name="connsiteY11" fmla="*/ 416288 h 459000"/>
              <a:gd name="connsiteX12" fmla="*/ 421388 w 535534"/>
              <a:gd name="connsiteY12" fmla="*/ 391425 h 459000"/>
              <a:gd name="connsiteX13" fmla="*/ 446888 w 535534"/>
              <a:gd name="connsiteY13" fmla="*/ 387600 h 459000"/>
              <a:gd name="connsiteX14" fmla="*/ 446888 w 535534"/>
              <a:gd name="connsiteY14" fmla="*/ 411825 h 459000"/>
              <a:gd name="connsiteX15" fmla="*/ 395888 w 535534"/>
              <a:gd name="connsiteY15" fmla="*/ 327675 h 459000"/>
              <a:gd name="connsiteX16" fmla="*/ 421388 w 535534"/>
              <a:gd name="connsiteY16" fmla="*/ 323850 h 459000"/>
              <a:gd name="connsiteX17" fmla="*/ 421388 w 535534"/>
              <a:gd name="connsiteY17" fmla="*/ 348075 h 459000"/>
              <a:gd name="connsiteX18" fmla="*/ 395888 w 535534"/>
              <a:gd name="connsiteY18" fmla="*/ 352538 h 459000"/>
              <a:gd name="connsiteX19" fmla="*/ 395888 w 535534"/>
              <a:gd name="connsiteY19" fmla="*/ 327675 h 459000"/>
              <a:gd name="connsiteX20" fmla="*/ 395888 w 535534"/>
              <a:gd name="connsiteY20" fmla="*/ 419475 h 459000"/>
              <a:gd name="connsiteX21" fmla="*/ 370388 w 535534"/>
              <a:gd name="connsiteY21" fmla="*/ 420750 h 459000"/>
              <a:gd name="connsiteX22" fmla="*/ 370388 w 535534"/>
              <a:gd name="connsiteY22" fmla="*/ 395250 h 459000"/>
              <a:gd name="connsiteX23" fmla="*/ 395888 w 535534"/>
              <a:gd name="connsiteY23" fmla="*/ 393975 h 459000"/>
              <a:gd name="connsiteX24" fmla="*/ 395888 w 535534"/>
              <a:gd name="connsiteY24" fmla="*/ 419475 h 459000"/>
              <a:gd name="connsiteX25" fmla="*/ 344888 w 535534"/>
              <a:gd name="connsiteY25" fmla="*/ 357000 h 459000"/>
              <a:gd name="connsiteX26" fmla="*/ 344888 w 535534"/>
              <a:gd name="connsiteY26" fmla="*/ 331500 h 459000"/>
              <a:gd name="connsiteX27" fmla="*/ 370388 w 535534"/>
              <a:gd name="connsiteY27" fmla="*/ 330225 h 459000"/>
              <a:gd name="connsiteX28" fmla="*/ 370388 w 535534"/>
              <a:gd name="connsiteY28" fmla="*/ 355725 h 459000"/>
              <a:gd name="connsiteX29" fmla="*/ 344888 w 535534"/>
              <a:gd name="connsiteY29" fmla="*/ 357000 h 459000"/>
              <a:gd name="connsiteX30" fmla="*/ 344888 w 535534"/>
              <a:gd name="connsiteY30" fmla="*/ 420750 h 459000"/>
              <a:gd name="connsiteX31" fmla="*/ 319388 w 535534"/>
              <a:gd name="connsiteY31" fmla="*/ 419475 h 459000"/>
              <a:gd name="connsiteX32" fmla="*/ 319388 w 535534"/>
              <a:gd name="connsiteY32" fmla="*/ 395250 h 459000"/>
              <a:gd name="connsiteX33" fmla="*/ 332138 w 535534"/>
              <a:gd name="connsiteY33" fmla="*/ 395250 h 459000"/>
              <a:gd name="connsiteX34" fmla="*/ 344888 w 535534"/>
              <a:gd name="connsiteY34" fmla="*/ 395250 h 459000"/>
              <a:gd name="connsiteX35" fmla="*/ 344888 w 535534"/>
              <a:gd name="connsiteY35" fmla="*/ 420750 h 459000"/>
              <a:gd name="connsiteX36" fmla="*/ 293888 w 535534"/>
              <a:gd name="connsiteY36" fmla="*/ 330225 h 459000"/>
              <a:gd name="connsiteX37" fmla="*/ 319388 w 535534"/>
              <a:gd name="connsiteY37" fmla="*/ 331500 h 459000"/>
              <a:gd name="connsiteX38" fmla="*/ 319388 w 535534"/>
              <a:gd name="connsiteY38" fmla="*/ 357000 h 459000"/>
              <a:gd name="connsiteX39" fmla="*/ 293888 w 535534"/>
              <a:gd name="connsiteY39" fmla="*/ 355725 h 459000"/>
              <a:gd name="connsiteX40" fmla="*/ 293888 w 535534"/>
              <a:gd name="connsiteY40" fmla="*/ 330225 h 459000"/>
              <a:gd name="connsiteX41" fmla="*/ 293888 w 535534"/>
              <a:gd name="connsiteY41" fmla="*/ 416288 h 459000"/>
              <a:gd name="connsiteX42" fmla="*/ 268388 w 535534"/>
              <a:gd name="connsiteY42" fmla="*/ 411825 h 459000"/>
              <a:gd name="connsiteX43" fmla="*/ 268388 w 535534"/>
              <a:gd name="connsiteY43" fmla="*/ 391425 h 459000"/>
              <a:gd name="connsiteX44" fmla="*/ 293888 w 535534"/>
              <a:gd name="connsiteY44" fmla="*/ 393975 h 459000"/>
              <a:gd name="connsiteX45" fmla="*/ 293888 w 535534"/>
              <a:gd name="connsiteY45" fmla="*/ 416288 h 459000"/>
              <a:gd name="connsiteX46" fmla="*/ 242888 w 535534"/>
              <a:gd name="connsiteY46" fmla="*/ 348075 h 459000"/>
              <a:gd name="connsiteX47" fmla="*/ 242888 w 535534"/>
              <a:gd name="connsiteY47" fmla="*/ 323213 h 459000"/>
              <a:gd name="connsiteX48" fmla="*/ 268388 w 535534"/>
              <a:gd name="connsiteY48" fmla="*/ 327038 h 459000"/>
              <a:gd name="connsiteX49" fmla="*/ 268388 w 535534"/>
              <a:gd name="connsiteY49" fmla="*/ 352538 h 459000"/>
              <a:gd name="connsiteX50" fmla="*/ 242888 w 535534"/>
              <a:gd name="connsiteY50" fmla="*/ 348075 h 459000"/>
              <a:gd name="connsiteX51" fmla="*/ 242888 w 535534"/>
              <a:gd name="connsiteY51" fmla="*/ 404175 h 459000"/>
              <a:gd name="connsiteX52" fmla="*/ 217388 w 535534"/>
              <a:gd name="connsiteY52" fmla="*/ 382500 h 459000"/>
              <a:gd name="connsiteX53" fmla="*/ 217388 w 535534"/>
              <a:gd name="connsiteY53" fmla="*/ 381225 h 459000"/>
              <a:gd name="connsiteX54" fmla="*/ 218025 w 535534"/>
              <a:gd name="connsiteY54" fmla="*/ 381225 h 459000"/>
              <a:gd name="connsiteX55" fmla="*/ 223125 w 535534"/>
              <a:gd name="connsiteY55" fmla="*/ 382500 h 459000"/>
              <a:gd name="connsiteX56" fmla="*/ 242888 w 535534"/>
              <a:gd name="connsiteY56" fmla="*/ 386962 h 459000"/>
              <a:gd name="connsiteX57" fmla="*/ 242888 w 535534"/>
              <a:gd name="connsiteY57" fmla="*/ 404175 h 459000"/>
              <a:gd name="connsiteX58" fmla="*/ 140888 w 535534"/>
              <a:gd name="connsiteY58" fmla="*/ 317475 h 459000"/>
              <a:gd name="connsiteX59" fmla="*/ 153638 w 535534"/>
              <a:gd name="connsiteY59" fmla="*/ 318113 h 459000"/>
              <a:gd name="connsiteX60" fmla="*/ 153638 w 535534"/>
              <a:gd name="connsiteY60" fmla="*/ 318750 h 459000"/>
              <a:gd name="connsiteX61" fmla="*/ 160013 w 535534"/>
              <a:gd name="connsiteY61" fmla="*/ 343613 h 459000"/>
              <a:gd name="connsiteX62" fmla="*/ 140888 w 535534"/>
              <a:gd name="connsiteY62" fmla="*/ 342337 h 459000"/>
              <a:gd name="connsiteX63" fmla="*/ 140888 w 535534"/>
              <a:gd name="connsiteY63" fmla="*/ 317475 h 459000"/>
              <a:gd name="connsiteX64" fmla="*/ 115388 w 535534"/>
              <a:gd name="connsiteY64" fmla="*/ 240975 h 459000"/>
              <a:gd name="connsiteX65" fmla="*/ 140888 w 535534"/>
              <a:gd name="connsiteY65" fmla="*/ 244800 h 459000"/>
              <a:gd name="connsiteX66" fmla="*/ 140888 w 535534"/>
              <a:gd name="connsiteY66" fmla="*/ 270300 h 459000"/>
              <a:gd name="connsiteX67" fmla="*/ 115388 w 535534"/>
              <a:gd name="connsiteY67" fmla="*/ 265838 h 459000"/>
              <a:gd name="connsiteX68" fmla="*/ 115388 w 535534"/>
              <a:gd name="connsiteY68" fmla="*/ 240975 h 459000"/>
              <a:gd name="connsiteX69" fmla="*/ 115388 w 535534"/>
              <a:gd name="connsiteY69" fmla="*/ 339788 h 459000"/>
              <a:gd name="connsiteX70" fmla="*/ 89888 w 535534"/>
              <a:gd name="connsiteY70" fmla="*/ 335325 h 459000"/>
              <a:gd name="connsiteX71" fmla="*/ 89888 w 535534"/>
              <a:gd name="connsiteY71" fmla="*/ 310463 h 459000"/>
              <a:gd name="connsiteX72" fmla="*/ 115388 w 535534"/>
              <a:gd name="connsiteY72" fmla="*/ 314288 h 459000"/>
              <a:gd name="connsiteX73" fmla="*/ 115388 w 535534"/>
              <a:gd name="connsiteY73" fmla="*/ 339788 h 459000"/>
              <a:gd name="connsiteX74" fmla="*/ 64388 w 535534"/>
              <a:gd name="connsiteY74" fmla="*/ 235875 h 459000"/>
              <a:gd name="connsiteX75" fmla="*/ 64388 w 535534"/>
              <a:gd name="connsiteY75" fmla="*/ 224400 h 459000"/>
              <a:gd name="connsiteX76" fmla="*/ 89888 w 535534"/>
              <a:gd name="connsiteY76" fmla="*/ 233963 h 459000"/>
              <a:gd name="connsiteX77" fmla="*/ 89888 w 535534"/>
              <a:gd name="connsiteY77" fmla="*/ 257550 h 459000"/>
              <a:gd name="connsiteX78" fmla="*/ 64388 w 535534"/>
              <a:gd name="connsiteY78" fmla="*/ 235875 h 459000"/>
              <a:gd name="connsiteX79" fmla="*/ 64388 w 535534"/>
              <a:gd name="connsiteY79" fmla="*/ 327675 h 459000"/>
              <a:gd name="connsiteX80" fmla="*/ 38888 w 535534"/>
              <a:gd name="connsiteY80" fmla="*/ 306000 h 459000"/>
              <a:gd name="connsiteX81" fmla="*/ 38888 w 535534"/>
              <a:gd name="connsiteY81" fmla="*/ 294525 h 459000"/>
              <a:gd name="connsiteX82" fmla="*/ 64388 w 535534"/>
              <a:gd name="connsiteY82" fmla="*/ 304088 h 459000"/>
              <a:gd name="connsiteX83" fmla="*/ 64388 w 535534"/>
              <a:gd name="connsiteY83" fmla="*/ 327675 h 459000"/>
              <a:gd name="connsiteX84" fmla="*/ 38888 w 535534"/>
              <a:gd name="connsiteY84" fmla="*/ 128775 h 459000"/>
              <a:gd name="connsiteX85" fmla="*/ 64388 w 535534"/>
              <a:gd name="connsiteY85" fmla="*/ 138338 h 459000"/>
              <a:gd name="connsiteX86" fmla="*/ 64388 w 535534"/>
              <a:gd name="connsiteY86" fmla="*/ 161925 h 459000"/>
              <a:gd name="connsiteX87" fmla="*/ 38888 w 535534"/>
              <a:gd name="connsiteY87" fmla="*/ 140250 h 459000"/>
              <a:gd name="connsiteX88" fmla="*/ 38888 w 535534"/>
              <a:gd name="connsiteY88" fmla="*/ 128775 h 459000"/>
              <a:gd name="connsiteX89" fmla="*/ 115388 w 535534"/>
              <a:gd name="connsiteY89" fmla="*/ 149175 h 459000"/>
              <a:gd name="connsiteX90" fmla="*/ 115388 w 535534"/>
              <a:gd name="connsiteY90" fmla="*/ 174675 h 459000"/>
              <a:gd name="connsiteX91" fmla="*/ 89888 w 535534"/>
              <a:gd name="connsiteY91" fmla="*/ 170213 h 459000"/>
              <a:gd name="connsiteX92" fmla="*/ 89888 w 535534"/>
              <a:gd name="connsiteY92" fmla="*/ 145350 h 459000"/>
              <a:gd name="connsiteX93" fmla="*/ 115388 w 535534"/>
              <a:gd name="connsiteY93" fmla="*/ 149175 h 459000"/>
              <a:gd name="connsiteX94" fmla="*/ 179138 w 535534"/>
              <a:gd name="connsiteY94" fmla="*/ 38250 h 459000"/>
              <a:gd name="connsiteX95" fmla="*/ 319388 w 535534"/>
              <a:gd name="connsiteY95" fmla="*/ 76500 h 459000"/>
              <a:gd name="connsiteX96" fmla="*/ 179138 w 535534"/>
              <a:gd name="connsiteY96" fmla="*/ 114750 h 459000"/>
              <a:gd name="connsiteX97" fmla="*/ 38888 w 535534"/>
              <a:gd name="connsiteY97" fmla="*/ 76500 h 459000"/>
              <a:gd name="connsiteX98" fmla="*/ 179138 w 535534"/>
              <a:gd name="connsiteY98" fmla="*/ 38250 h 459000"/>
              <a:gd name="connsiteX99" fmla="*/ 217388 w 535534"/>
              <a:gd name="connsiteY99" fmla="*/ 340425 h 459000"/>
              <a:gd name="connsiteX100" fmla="*/ 191888 w 535534"/>
              <a:gd name="connsiteY100" fmla="*/ 318750 h 459000"/>
              <a:gd name="connsiteX101" fmla="*/ 191888 w 535534"/>
              <a:gd name="connsiteY101" fmla="*/ 307275 h 459000"/>
              <a:gd name="connsiteX102" fmla="*/ 217388 w 535534"/>
              <a:gd name="connsiteY102" fmla="*/ 316838 h 459000"/>
              <a:gd name="connsiteX103" fmla="*/ 217388 w 535534"/>
              <a:gd name="connsiteY103" fmla="*/ 340425 h 459000"/>
              <a:gd name="connsiteX104" fmla="*/ 293888 w 535534"/>
              <a:gd name="connsiteY104" fmla="*/ 161925 h 459000"/>
              <a:gd name="connsiteX105" fmla="*/ 293888 w 535534"/>
              <a:gd name="connsiteY105" fmla="*/ 138975 h 459000"/>
              <a:gd name="connsiteX106" fmla="*/ 319388 w 535534"/>
              <a:gd name="connsiteY106" fmla="*/ 128775 h 459000"/>
              <a:gd name="connsiteX107" fmla="*/ 319388 w 535534"/>
              <a:gd name="connsiteY107" fmla="*/ 140250 h 459000"/>
              <a:gd name="connsiteX108" fmla="*/ 293888 w 535534"/>
              <a:gd name="connsiteY108" fmla="*/ 161925 h 459000"/>
              <a:gd name="connsiteX109" fmla="*/ 242888 w 535534"/>
              <a:gd name="connsiteY109" fmla="*/ 174038 h 459000"/>
              <a:gd name="connsiteX110" fmla="*/ 242888 w 535534"/>
              <a:gd name="connsiteY110" fmla="*/ 149175 h 459000"/>
              <a:gd name="connsiteX111" fmla="*/ 268388 w 535534"/>
              <a:gd name="connsiteY111" fmla="*/ 145350 h 459000"/>
              <a:gd name="connsiteX112" fmla="*/ 268388 w 535534"/>
              <a:gd name="connsiteY112" fmla="*/ 169575 h 459000"/>
              <a:gd name="connsiteX113" fmla="*/ 242888 w 535534"/>
              <a:gd name="connsiteY113" fmla="*/ 174038 h 459000"/>
              <a:gd name="connsiteX114" fmla="*/ 191888 w 535534"/>
              <a:gd name="connsiteY114" fmla="*/ 178500 h 459000"/>
              <a:gd name="connsiteX115" fmla="*/ 191888 w 535534"/>
              <a:gd name="connsiteY115" fmla="*/ 153000 h 459000"/>
              <a:gd name="connsiteX116" fmla="*/ 217388 w 535534"/>
              <a:gd name="connsiteY116" fmla="*/ 151725 h 459000"/>
              <a:gd name="connsiteX117" fmla="*/ 217388 w 535534"/>
              <a:gd name="connsiteY117" fmla="*/ 177225 h 459000"/>
              <a:gd name="connsiteX118" fmla="*/ 191888 w 535534"/>
              <a:gd name="connsiteY118" fmla="*/ 178500 h 459000"/>
              <a:gd name="connsiteX119" fmla="*/ 140888 w 535534"/>
              <a:gd name="connsiteY119" fmla="*/ 177225 h 459000"/>
              <a:gd name="connsiteX120" fmla="*/ 140888 w 535534"/>
              <a:gd name="connsiteY120" fmla="*/ 151725 h 459000"/>
              <a:gd name="connsiteX121" fmla="*/ 166388 w 535534"/>
              <a:gd name="connsiteY121" fmla="*/ 153000 h 459000"/>
              <a:gd name="connsiteX122" fmla="*/ 166388 w 535534"/>
              <a:gd name="connsiteY122" fmla="*/ 178500 h 459000"/>
              <a:gd name="connsiteX123" fmla="*/ 140888 w 535534"/>
              <a:gd name="connsiteY123" fmla="*/ 177225 h 459000"/>
              <a:gd name="connsiteX124" fmla="*/ 472388 w 535534"/>
              <a:gd name="connsiteY124" fmla="*/ 255000 h 459000"/>
              <a:gd name="connsiteX125" fmla="*/ 332138 w 535534"/>
              <a:gd name="connsiteY125" fmla="*/ 293250 h 459000"/>
              <a:gd name="connsiteX126" fmla="*/ 191888 w 535534"/>
              <a:gd name="connsiteY126" fmla="*/ 255000 h 459000"/>
              <a:gd name="connsiteX127" fmla="*/ 332138 w 535534"/>
              <a:gd name="connsiteY127" fmla="*/ 216750 h 459000"/>
              <a:gd name="connsiteX128" fmla="*/ 472388 w 535534"/>
              <a:gd name="connsiteY128" fmla="*/ 255000 h 459000"/>
              <a:gd name="connsiteX129" fmla="*/ 510638 w 535534"/>
              <a:gd name="connsiteY129" fmla="*/ 274125 h 459000"/>
              <a:gd name="connsiteX130" fmla="*/ 510638 w 535534"/>
              <a:gd name="connsiteY130" fmla="*/ 255000 h 459000"/>
              <a:gd name="connsiteX131" fmla="*/ 441150 w 535534"/>
              <a:gd name="connsiteY131" fmla="*/ 191250 h 459000"/>
              <a:gd name="connsiteX132" fmla="*/ 381863 w 535534"/>
              <a:gd name="connsiteY132" fmla="*/ 181050 h 459000"/>
              <a:gd name="connsiteX133" fmla="*/ 382500 w 535534"/>
              <a:gd name="connsiteY133" fmla="*/ 172125 h 459000"/>
              <a:gd name="connsiteX134" fmla="*/ 357000 w 535534"/>
              <a:gd name="connsiteY134" fmla="*/ 127500 h 459000"/>
              <a:gd name="connsiteX135" fmla="*/ 357000 w 535534"/>
              <a:gd name="connsiteY135" fmla="*/ 76500 h 459000"/>
              <a:gd name="connsiteX136" fmla="*/ 287513 w 535534"/>
              <a:gd name="connsiteY136" fmla="*/ 12750 h 459000"/>
              <a:gd name="connsiteX137" fmla="*/ 178500 w 535534"/>
              <a:gd name="connsiteY137" fmla="*/ 0 h 459000"/>
              <a:gd name="connsiteX138" fmla="*/ 0 w 535534"/>
              <a:gd name="connsiteY138" fmla="*/ 76500 h 459000"/>
              <a:gd name="connsiteX139" fmla="*/ 0 w 535534"/>
              <a:gd name="connsiteY139" fmla="*/ 140250 h 459000"/>
              <a:gd name="connsiteX140" fmla="*/ 25500 w 535534"/>
              <a:gd name="connsiteY140" fmla="*/ 184875 h 459000"/>
              <a:gd name="connsiteX141" fmla="*/ 25500 w 535534"/>
              <a:gd name="connsiteY141" fmla="*/ 196988 h 459000"/>
              <a:gd name="connsiteX142" fmla="*/ 0 w 535534"/>
              <a:gd name="connsiteY142" fmla="*/ 242250 h 459000"/>
              <a:gd name="connsiteX143" fmla="*/ 0 w 535534"/>
              <a:gd name="connsiteY143" fmla="*/ 306000 h 459000"/>
              <a:gd name="connsiteX144" fmla="*/ 69487 w 535534"/>
              <a:gd name="connsiteY144" fmla="*/ 369750 h 459000"/>
              <a:gd name="connsiteX145" fmla="*/ 178500 w 535534"/>
              <a:gd name="connsiteY145" fmla="*/ 382500 h 459000"/>
              <a:gd name="connsiteX146" fmla="*/ 247988 w 535534"/>
              <a:gd name="connsiteY146" fmla="*/ 446250 h 459000"/>
              <a:gd name="connsiteX147" fmla="*/ 357000 w 535534"/>
              <a:gd name="connsiteY147" fmla="*/ 459000 h 459000"/>
              <a:gd name="connsiteX148" fmla="*/ 535500 w 535534"/>
              <a:gd name="connsiteY148" fmla="*/ 382500 h 459000"/>
              <a:gd name="connsiteX149" fmla="*/ 535500 w 535534"/>
              <a:gd name="connsiteY149" fmla="*/ 318750 h 459000"/>
              <a:gd name="connsiteX150" fmla="*/ 510638 w 535534"/>
              <a:gd name="connsiteY150" fmla="*/ 274125 h 4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35534" h="459000">
                <a:moveTo>
                  <a:pt x="497888" y="382500"/>
                </a:moveTo>
                <a:cubicBezTo>
                  <a:pt x="497888" y="390788"/>
                  <a:pt x="488325" y="398438"/>
                  <a:pt x="472388" y="404175"/>
                </a:cubicBezTo>
                <a:lnTo>
                  <a:pt x="472388" y="381225"/>
                </a:lnTo>
                <a:cubicBezTo>
                  <a:pt x="481313" y="378675"/>
                  <a:pt x="490238" y="374850"/>
                  <a:pt x="497888" y="371025"/>
                </a:cubicBezTo>
                <a:lnTo>
                  <a:pt x="497888" y="382500"/>
                </a:lnTo>
                <a:close/>
                <a:moveTo>
                  <a:pt x="446888" y="340425"/>
                </a:moveTo>
                <a:lnTo>
                  <a:pt x="446888" y="317475"/>
                </a:lnTo>
                <a:cubicBezTo>
                  <a:pt x="455813" y="314925"/>
                  <a:pt x="464738" y="311100"/>
                  <a:pt x="472388" y="307275"/>
                </a:cubicBezTo>
                <a:lnTo>
                  <a:pt x="472388" y="318750"/>
                </a:lnTo>
                <a:cubicBezTo>
                  <a:pt x="472388" y="327038"/>
                  <a:pt x="462825" y="334688"/>
                  <a:pt x="446888" y="340425"/>
                </a:cubicBezTo>
                <a:close/>
                <a:moveTo>
                  <a:pt x="446888" y="411825"/>
                </a:moveTo>
                <a:cubicBezTo>
                  <a:pt x="439238" y="413738"/>
                  <a:pt x="430313" y="415013"/>
                  <a:pt x="421388" y="416288"/>
                </a:cubicBezTo>
                <a:lnTo>
                  <a:pt x="421388" y="391425"/>
                </a:lnTo>
                <a:cubicBezTo>
                  <a:pt x="429675" y="390150"/>
                  <a:pt x="438600" y="388875"/>
                  <a:pt x="446888" y="387600"/>
                </a:cubicBezTo>
                <a:lnTo>
                  <a:pt x="446888" y="411825"/>
                </a:lnTo>
                <a:close/>
                <a:moveTo>
                  <a:pt x="395888" y="327675"/>
                </a:moveTo>
                <a:cubicBezTo>
                  <a:pt x="404175" y="326400"/>
                  <a:pt x="413100" y="325125"/>
                  <a:pt x="421388" y="323850"/>
                </a:cubicBezTo>
                <a:lnTo>
                  <a:pt x="421388" y="348075"/>
                </a:lnTo>
                <a:cubicBezTo>
                  <a:pt x="413738" y="349988"/>
                  <a:pt x="404813" y="351263"/>
                  <a:pt x="395888" y="352538"/>
                </a:cubicBezTo>
                <a:lnTo>
                  <a:pt x="395888" y="327675"/>
                </a:lnTo>
                <a:close/>
                <a:moveTo>
                  <a:pt x="395888" y="419475"/>
                </a:moveTo>
                <a:cubicBezTo>
                  <a:pt x="387600" y="420113"/>
                  <a:pt x="379313" y="420750"/>
                  <a:pt x="370388" y="420750"/>
                </a:cubicBezTo>
                <a:lnTo>
                  <a:pt x="370388" y="395250"/>
                </a:lnTo>
                <a:cubicBezTo>
                  <a:pt x="378037" y="395250"/>
                  <a:pt x="386963" y="394613"/>
                  <a:pt x="395888" y="393975"/>
                </a:cubicBezTo>
                <a:lnTo>
                  <a:pt x="395888" y="419475"/>
                </a:lnTo>
                <a:close/>
                <a:moveTo>
                  <a:pt x="344888" y="357000"/>
                </a:moveTo>
                <a:lnTo>
                  <a:pt x="344888" y="331500"/>
                </a:lnTo>
                <a:cubicBezTo>
                  <a:pt x="352538" y="331500"/>
                  <a:pt x="361463" y="330863"/>
                  <a:pt x="370388" y="330225"/>
                </a:cubicBezTo>
                <a:lnTo>
                  <a:pt x="370388" y="355725"/>
                </a:lnTo>
                <a:cubicBezTo>
                  <a:pt x="362100" y="356363"/>
                  <a:pt x="353813" y="356363"/>
                  <a:pt x="344888" y="357000"/>
                </a:cubicBezTo>
                <a:close/>
                <a:moveTo>
                  <a:pt x="344888" y="420750"/>
                </a:moveTo>
                <a:cubicBezTo>
                  <a:pt x="335963" y="420750"/>
                  <a:pt x="327675" y="420113"/>
                  <a:pt x="319388" y="419475"/>
                </a:cubicBezTo>
                <a:lnTo>
                  <a:pt x="319388" y="395250"/>
                </a:lnTo>
                <a:cubicBezTo>
                  <a:pt x="323850" y="395250"/>
                  <a:pt x="327675" y="395250"/>
                  <a:pt x="332138" y="395250"/>
                </a:cubicBezTo>
                <a:cubicBezTo>
                  <a:pt x="335963" y="395250"/>
                  <a:pt x="340425" y="395250"/>
                  <a:pt x="344888" y="395250"/>
                </a:cubicBezTo>
                <a:lnTo>
                  <a:pt x="344888" y="420750"/>
                </a:lnTo>
                <a:close/>
                <a:moveTo>
                  <a:pt x="293888" y="330225"/>
                </a:moveTo>
                <a:cubicBezTo>
                  <a:pt x="302175" y="330863"/>
                  <a:pt x="310463" y="331500"/>
                  <a:pt x="319388" y="331500"/>
                </a:cubicBezTo>
                <a:lnTo>
                  <a:pt x="319388" y="357000"/>
                </a:lnTo>
                <a:cubicBezTo>
                  <a:pt x="310463" y="357000"/>
                  <a:pt x="302175" y="356363"/>
                  <a:pt x="293888" y="355725"/>
                </a:cubicBezTo>
                <a:lnTo>
                  <a:pt x="293888" y="330225"/>
                </a:lnTo>
                <a:close/>
                <a:moveTo>
                  <a:pt x="293888" y="416288"/>
                </a:moveTo>
                <a:cubicBezTo>
                  <a:pt x="284963" y="415013"/>
                  <a:pt x="276038" y="413738"/>
                  <a:pt x="268388" y="411825"/>
                </a:cubicBezTo>
                <a:lnTo>
                  <a:pt x="268388" y="391425"/>
                </a:lnTo>
                <a:cubicBezTo>
                  <a:pt x="276675" y="392700"/>
                  <a:pt x="284963" y="393337"/>
                  <a:pt x="293888" y="393975"/>
                </a:cubicBezTo>
                <a:lnTo>
                  <a:pt x="293888" y="416288"/>
                </a:lnTo>
                <a:close/>
                <a:moveTo>
                  <a:pt x="242888" y="348075"/>
                </a:moveTo>
                <a:lnTo>
                  <a:pt x="242888" y="323213"/>
                </a:lnTo>
                <a:cubicBezTo>
                  <a:pt x="251175" y="324488"/>
                  <a:pt x="259462" y="326400"/>
                  <a:pt x="268388" y="327038"/>
                </a:cubicBezTo>
                <a:lnTo>
                  <a:pt x="268388" y="352538"/>
                </a:lnTo>
                <a:cubicBezTo>
                  <a:pt x="259462" y="351263"/>
                  <a:pt x="250538" y="349988"/>
                  <a:pt x="242888" y="348075"/>
                </a:cubicBezTo>
                <a:close/>
                <a:moveTo>
                  <a:pt x="242888" y="404175"/>
                </a:moveTo>
                <a:cubicBezTo>
                  <a:pt x="226950" y="397800"/>
                  <a:pt x="217388" y="390150"/>
                  <a:pt x="217388" y="382500"/>
                </a:cubicBezTo>
                <a:lnTo>
                  <a:pt x="217388" y="381225"/>
                </a:lnTo>
                <a:cubicBezTo>
                  <a:pt x="217388" y="381225"/>
                  <a:pt x="217388" y="381225"/>
                  <a:pt x="218025" y="381225"/>
                </a:cubicBezTo>
                <a:cubicBezTo>
                  <a:pt x="219938" y="381863"/>
                  <a:pt x="221212" y="382500"/>
                  <a:pt x="223125" y="382500"/>
                </a:cubicBezTo>
                <a:cubicBezTo>
                  <a:pt x="229500" y="384413"/>
                  <a:pt x="235875" y="385688"/>
                  <a:pt x="242888" y="386962"/>
                </a:cubicBezTo>
                <a:lnTo>
                  <a:pt x="242888" y="404175"/>
                </a:lnTo>
                <a:close/>
                <a:moveTo>
                  <a:pt x="140888" y="317475"/>
                </a:moveTo>
                <a:cubicBezTo>
                  <a:pt x="145350" y="317475"/>
                  <a:pt x="149175" y="318113"/>
                  <a:pt x="153638" y="318113"/>
                </a:cubicBezTo>
                <a:lnTo>
                  <a:pt x="153638" y="318750"/>
                </a:lnTo>
                <a:cubicBezTo>
                  <a:pt x="153638" y="327675"/>
                  <a:pt x="155550" y="336600"/>
                  <a:pt x="160013" y="343613"/>
                </a:cubicBezTo>
                <a:cubicBezTo>
                  <a:pt x="153638" y="343613"/>
                  <a:pt x="147263" y="342975"/>
                  <a:pt x="140888" y="342337"/>
                </a:cubicBezTo>
                <a:lnTo>
                  <a:pt x="140888" y="317475"/>
                </a:lnTo>
                <a:close/>
                <a:moveTo>
                  <a:pt x="115388" y="240975"/>
                </a:moveTo>
                <a:cubicBezTo>
                  <a:pt x="123675" y="242250"/>
                  <a:pt x="131963" y="244163"/>
                  <a:pt x="140888" y="244800"/>
                </a:cubicBezTo>
                <a:lnTo>
                  <a:pt x="140888" y="270300"/>
                </a:lnTo>
                <a:cubicBezTo>
                  <a:pt x="131963" y="269025"/>
                  <a:pt x="123038" y="267750"/>
                  <a:pt x="115388" y="265838"/>
                </a:cubicBezTo>
                <a:lnTo>
                  <a:pt x="115388" y="240975"/>
                </a:lnTo>
                <a:close/>
                <a:moveTo>
                  <a:pt x="115388" y="339788"/>
                </a:moveTo>
                <a:cubicBezTo>
                  <a:pt x="106463" y="338513"/>
                  <a:pt x="97538" y="337238"/>
                  <a:pt x="89888" y="335325"/>
                </a:cubicBezTo>
                <a:lnTo>
                  <a:pt x="89888" y="310463"/>
                </a:lnTo>
                <a:cubicBezTo>
                  <a:pt x="98175" y="311738"/>
                  <a:pt x="106463" y="313650"/>
                  <a:pt x="115388" y="314288"/>
                </a:cubicBezTo>
                <a:lnTo>
                  <a:pt x="115388" y="339788"/>
                </a:lnTo>
                <a:close/>
                <a:moveTo>
                  <a:pt x="64388" y="235875"/>
                </a:moveTo>
                <a:lnTo>
                  <a:pt x="64388" y="224400"/>
                </a:lnTo>
                <a:cubicBezTo>
                  <a:pt x="72038" y="228225"/>
                  <a:pt x="80325" y="231413"/>
                  <a:pt x="89888" y="233963"/>
                </a:cubicBezTo>
                <a:lnTo>
                  <a:pt x="89888" y="257550"/>
                </a:lnTo>
                <a:cubicBezTo>
                  <a:pt x="73950" y="251813"/>
                  <a:pt x="64388" y="244163"/>
                  <a:pt x="64388" y="235875"/>
                </a:cubicBezTo>
                <a:close/>
                <a:moveTo>
                  <a:pt x="64388" y="327675"/>
                </a:moveTo>
                <a:cubicBezTo>
                  <a:pt x="48450" y="321300"/>
                  <a:pt x="38888" y="313650"/>
                  <a:pt x="38888" y="306000"/>
                </a:cubicBezTo>
                <a:lnTo>
                  <a:pt x="38888" y="294525"/>
                </a:lnTo>
                <a:cubicBezTo>
                  <a:pt x="46538" y="298350"/>
                  <a:pt x="54825" y="301538"/>
                  <a:pt x="64388" y="304088"/>
                </a:cubicBezTo>
                <a:lnTo>
                  <a:pt x="64388" y="327675"/>
                </a:lnTo>
                <a:close/>
                <a:moveTo>
                  <a:pt x="38888" y="128775"/>
                </a:moveTo>
                <a:cubicBezTo>
                  <a:pt x="46538" y="132600"/>
                  <a:pt x="54825" y="135788"/>
                  <a:pt x="64388" y="138338"/>
                </a:cubicBezTo>
                <a:lnTo>
                  <a:pt x="64388" y="161925"/>
                </a:lnTo>
                <a:cubicBezTo>
                  <a:pt x="48450" y="155550"/>
                  <a:pt x="38888" y="147900"/>
                  <a:pt x="38888" y="140250"/>
                </a:cubicBezTo>
                <a:lnTo>
                  <a:pt x="38888" y="128775"/>
                </a:lnTo>
                <a:close/>
                <a:moveTo>
                  <a:pt x="115388" y="149175"/>
                </a:moveTo>
                <a:lnTo>
                  <a:pt x="115388" y="174675"/>
                </a:lnTo>
                <a:cubicBezTo>
                  <a:pt x="106463" y="173400"/>
                  <a:pt x="97538" y="172125"/>
                  <a:pt x="89888" y="170213"/>
                </a:cubicBezTo>
                <a:lnTo>
                  <a:pt x="89888" y="145350"/>
                </a:lnTo>
                <a:cubicBezTo>
                  <a:pt x="98175" y="146625"/>
                  <a:pt x="106463" y="147900"/>
                  <a:pt x="115388" y="149175"/>
                </a:cubicBezTo>
                <a:close/>
                <a:moveTo>
                  <a:pt x="179138" y="38250"/>
                </a:moveTo>
                <a:cubicBezTo>
                  <a:pt x="256913" y="38250"/>
                  <a:pt x="319388" y="55463"/>
                  <a:pt x="319388" y="76500"/>
                </a:cubicBezTo>
                <a:cubicBezTo>
                  <a:pt x="319388" y="97537"/>
                  <a:pt x="256913" y="114750"/>
                  <a:pt x="179138" y="114750"/>
                </a:cubicBezTo>
                <a:cubicBezTo>
                  <a:pt x="101362" y="114750"/>
                  <a:pt x="38888" y="97537"/>
                  <a:pt x="38888" y="76500"/>
                </a:cubicBezTo>
                <a:cubicBezTo>
                  <a:pt x="38888" y="55463"/>
                  <a:pt x="101362" y="38250"/>
                  <a:pt x="179138" y="38250"/>
                </a:cubicBezTo>
                <a:close/>
                <a:moveTo>
                  <a:pt x="217388" y="340425"/>
                </a:moveTo>
                <a:cubicBezTo>
                  <a:pt x="201450" y="334050"/>
                  <a:pt x="191888" y="326400"/>
                  <a:pt x="191888" y="318750"/>
                </a:cubicBezTo>
                <a:lnTo>
                  <a:pt x="191888" y="307275"/>
                </a:lnTo>
                <a:cubicBezTo>
                  <a:pt x="199538" y="311100"/>
                  <a:pt x="207825" y="314288"/>
                  <a:pt x="217388" y="316838"/>
                </a:cubicBezTo>
                <a:lnTo>
                  <a:pt x="217388" y="340425"/>
                </a:lnTo>
                <a:close/>
                <a:moveTo>
                  <a:pt x="293888" y="161925"/>
                </a:moveTo>
                <a:lnTo>
                  <a:pt x="293888" y="138975"/>
                </a:lnTo>
                <a:cubicBezTo>
                  <a:pt x="302813" y="136425"/>
                  <a:pt x="311738" y="132600"/>
                  <a:pt x="319388" y="128775"/>
                </a:cubicBezTo>
                <a:lnTo>
                  <a:pt x="319388" y="140250"/>
                </a:lnTo>
                <a:cubicBezTo>
                  <a:pt x="319388" y="148538"/>
                  <a:pt x="309825" y="156188"/>
                  <a:pt x="293888" y="161925"/>
                </a:cubicBezTo>
                <a:close/>
                <a:moveTo>
                  <a:pt x="242888" y="174038"/>
                </a:moveTo>
                <a:lnTo>
                  <a:pt x="242888" y="149175"/>
                </a:lnTo>
                <a:cubicBezTo>
                  <a:pt x="251175" y="147900"/>
                  <a:pt x="260100" y="146625"/>
                  <a:pt x="268388" y="145350"/>
                </a:cubicBezTo>
                <a:lnTo>
                  <a:pt x="268388" y="169575"/>
                </a:lnTo>
                <a:cubicBezTo>
                  <a:pt x="260738" y="171488"/>
                  <a:pt x="251813" y="172762"/>
                  <a:pt x="242888" y="174038"/>
                </a:cubicBezTo>
                <a:close/>
                <a:moveTo>
                  <a:pt x="191888" y="178500"/>
                </a:moveTo>
                <a:lnTo>
                  <a:pt x="191888" y="153000"/>
                </a:lnTo>
                <a:cubicBezTo>
                  <a:pt x="199538" y="153000"/>
                  <a:pt x="208462" y="152363"/>
                  <a:pt x="217388" y="151725"/>
                </a:cubicBezTo>
                <a:lnTo>
                  <a:pt x="217388" y="177225"/>
                </a:lnTo>
                <a:cubicBezTo>
                  <a:pt x="209100" y="177863"/>
                  <a:pt x="200813" y="177863"/>
                  <a:pt x="191888" y="178500"/>
                </a:cubicBezTo>
                <a:close/>
                <a:moveTo>
                  <a:pt x="140888" y="177225"/>
                </a:moveTo>
                <a:lnTo>
                  <a:pt x="140888" y="151725"/>
                </a:lnTo>
                <a:cubicBezTo>
                  <a:pt x="149175" y="152363"/>
                  <a:pt x="157462" y="153000"/>
                  <a:pt x="166388" y="153000"/>
                </a:cubicBezTo>
                <a:lnTo>
                  <a:pt x="166388" y="178500"/>
                </a:lnTo>
                <a:cubicBezTo>
                  <a:pt x="157462" y="177863"/>
                  <a:pt x="149175" y="177863"/>
                  <a:pt x="140888" y="177225"/>
                </a:cubicBezTo>
                <a:close/>
                <a:moveTo>
                  <a:pt x="472388" y="255000"/>
                </a:moveTo>
                <a:cubicBezTo>
                  <a:pt x="472388" y="276038"/>
                  <a:pt x="409912" y="293250"/>
                  <a:pt x="332138" y="293250"/>
                </a:cubicBezTo>
                <a:cubicBezTo>
                  <a:pt x="254363" y="293250"/>
                  <a:pt x="191888" y="276038"/>
                  <a:pt x="191888" y="255000"/>
                </a:cubicBezTo>
                <a:cubicBezTo>
                  <a:pt x="191888" y="233963"/>
                  <a:pt x="254363" y="216750"/>
                  <a:pt x="332138" y="216750"/>
                </a:cubicBezTo>
                <a:cubicBezTo>
                  <a:pt x="409912" y="216750"/>
                  <a:pt x="472388" y="233963"/>
                  <a:pt x="472388" y="255000"/>
                </a:cubicBezTo>
                <a:close/>
                <a:moveTo>
                  <a:pt x="510638" y="274125"/>
                </a:moveTo>
                <a:lnTo>
                  <a:pt x="510638" y="255000"/>
                </a:lnTo>
                <a:cubicBezTo>
                  <a:pt x="510638" y="225038"/>
                  <a:pt x="487050" y="203363"/>
                  <a:pt x="441150" y="191250"/>
                </a:cubicBezTo>
                <a:cubicBezTo>
                  <a:pt x="423938" y="186788"/>
                  <a:pt x="404175" y="182963"/>
                  <a:pt x="381863" y="181050"/>
                </a:cubicBezTo>
                <a:cubicBezTo>
                  <a:pt x="382500" y="178500"/>
                  <a:pt x="382500" y="175313"/>
                  <a:pt x="382500" y="172125"/>
                </a:cubicBezTo>
                <a:cubicBezTo>
                  <a:pt x="382500" y="154275"/>
                  <a:pt x="374213" y="138975"/>
                  <a:pt x="357000" y="127500"/>
                </a:cubicBezTo>
                <a:lnTo>
                  <a:pt x="357000" y="76500"/>
                </a:lnTo>
                <a:cubicBezTo>
                  <a:pt x="357000" y="46537"/>
                  <a:pt x="333413" y="24862"/>
                  <a:pt x="287513" y="12750"/>
                </a:cubicBezTo>
                <a:cubicBezTo>
                  <a:pt x="257550" y="4462"/>
                  <a:pt x="219300" y="0"/>
                  <a:pt x="178500" y="0"/>
                </a:cubicBezTo>
                <a:cubicBezTo>
                  <a:pt x="124950" y="0"/>
                  <a:pt x="0" y="7650"/>
                  <a:pt x="0" y="76500"/>
                </a:cubicBezTo>
                <a:lnTo>
                  <a:pt x="0" y="140250"/>
                </a:lnTo>
                <a:cubicBezTo>
                  <a:pt x="0" y="158100"/>
                  <a:pt x="8287" y="173400"/>
                  <a:pt x="25500" y="184875"/>
                </a:cubicBezTo>
                <a:lnTo>
                  <a:pt x="25500" y="196988"/>
                </a:lnTo>
                <a:cubicBezTo>
                  <a:pt x="10200" y="207825"/>
                  <a:pt x="0" y="222488"/>
                  <a:pt x="0" y="242250"/>
                </a:cubicBezTo>
                <a:lnTo>
                  <a:pt x="0" y="306000"/>
                </a:lnTo>
                <a:cubicBezTo>
                  <a:pt x="0" y="335962"/>
                  <a:pt x="23588" y="357638"/>
                  <a:pt x="69487" y="369750"/>
                </a:cubicBezTo>
                <a:cubicBezTo>
                  <a:pt x="99450" y="378038"/>
                  <a:pt x="137700" y="382500"/>
                  <a:pt x="178500" y="382500"/>
                </a:cubicBezTo>
                <a:cubicBezTo>
                  <a:pt x="178500" y="412462"/>
                  <a:pt x="202087" y="434138"/>
                  <a:pt x="247988" y="446250"/>
                </a:cubicBezTo>
                <a:cubicBezTo>
                  <a:pt x="277950" y="454538"/>
                  <a:pt x="316200" y="459000"/>
                  <a:pt x="357000" y="459000"/>
                </a:cubicBezTo>
                <a:cubicBezTo>
                  <a:pt x="410550" y="459000"/>
                  <a:pt x="535500" y="451350"/>
                  <a:pt x="535500" y="382500"/>
                </a:cubicBezTo>
                <a:lnTo>
                  <a:pt x="535500" y="318750"/>
                </a:lnTo>
                <a:cubicBezTo>
                  <a:pt x="536138" y="300900"/>
                  <a:pt x="527850" y="285600"/>
                  <a:pt x="510638" y="274125"/>
                </a:cubicBezTo>
                <a:close/>
              </a:path>
            </a:pathLst>
          </a:custGeom>
          <a:solidFill>
            <a:srgbClr val="FFFFFF"/>
          </a:solidFill>
          <a:ln w="6350" cap="flat">
            <a:noFill/>
            <a:prstDash val="solid"/>
            <a:miter/>
          </a:ln>
        </p:spPr>
        <p:txBody>
          <a:bodyPr rtlCol="0" anchor="ctr"/>
          <a:lstStyle/>
          <a:p>
            <a:endParaRPr lang="en-GB"/>
          </a:p>
        </p:txBody>
      </p:sp>
      <p:grpSp>
        <p:nvGrpSpPr>
          <p:cNvPr id="7" name="Graphic 4" descr="Earth globe: Africa and Europe with solid fill">
            <a:extLst>
              <a:ext uri="{FF2B5EF4-FFF2-40B4-BE49-F238E27FC236}">
                <a16:creationId xmlns:a16="http://schemas.microsoft.com/office/drawing/2014/main" id="{F9265E92-FFA6-4686-88EB-676FBE41FCE5}"/>
              </a:ext>
            </a:extLst>
          </p:cNvPr>
          <p:cNvGrpSpPr>
            <a:grpSpLocks noChangeAspect="1"/>
          </p:cNvGrpSpPr>
          <p:nvPr/>
        </p:nvGrpSpPr>
        <p:grpSpPr>
          <a:xfrm>
            <a:off x="2407813" y="4174596"/>
            <a:ext cx="540000" cy="540000"/>
            <a:chOff x="2407814" y="4174597"/>
            <a:chExt cx="531997" cy="531997"/>
          </a:xfrm>
          <a:solidFill>
            <a:schemeClr val="bg1"/>
          </a:solidFill>
        </p:grpSpPr>
        <p:sp>
          <p:nvSpPr>
            <p:cNvPr id="15" name="Freeform: Shape 14">
              <a:extLst>
                <a:ext uri="{FF2B5EF4-FFF2-40B4-BE49-F238E27FC236}">
                  <a16:creationId xmlns:a16="http://schemas.microsoft.com/office/drawing/2014/main" id="{8A8A73D6-C078-4BDB-9D13-FAF6F2F4689A}"/>
                </a:ext>
              </a:extLst>
            </p:cNvPr>
            <p:cNvSpPr/>
            <p:nvPr/>
          </p:nvSpPr>
          <p:spPr>
            <a:xfrm>
              <a:off x="2407814" y="4174597"/>
              <a:ext cx="531997" cy="531997"/>
            </a:xfrm>
            <a:custGeom>
              <a:avLst/>
              <a:gdLst>
                <a:gd name="connsiteX0" fmla="*/ 265999 w 531997"/>
                <a:gd name="connsiteY0" fmla="*/ 0 h 531997"/>
                <a:gd name="connsiteX1" fmla="*/ 0 w 531997"/>
                <a:gd name="connsiteY1" fmla="*/ 265999 h 531997"/>
                <a:gd name="connsiteX2" fmla="*/ 265999 w 531997"/>
                <a:gd name="connsiteY2" fmla="*/ 531998 h 531997"/>
                <a:gd name="connsiteX3" fmla="*/ 531998 w 531997"/>
                <a:gd name="connsiteY3" fmla="*/ 265999 h 531997"/>
                <a:gd name="connsiteX4" fmla="*/ 265999 w 531997"/>
                <a:gd name="connsiteY4" fmla="*/ 0 h 531997"/>
                <a:gd name="connsiteX5" fmla="*/ 265999 w 531997"/>
                <a:gd name="connsiteY5" fmla="*/ 503998 h 531997"/>
                <a:gd name="connsiteX6" fmla="*/ 28000 w 531997"/>
                <a:gd name="connsiteY6" fmla="*/ 265999 h 531997"/>
                <a:gd name="connsiteX7" fmla="*/ 265999 w 531997"/>
                <a:gd name="connsiteY7" fmla="*/ 28000 h 531997"/>
                <a:gd name="connsiteX8" fmla="*/ 361898 w 531997"/>
                <a:gd name="connsiteY8" fmla="*/ 48300 h 531997"/>
                <a:gd name="connsiteX9" fmla="*/ 339499 w 531997"/>
                <a:gd name="connsiteY9" fmla="*/ 66500 h 531997"/>
                <a:gd name="connsiteX10" fmla="*/ 330399 w 531997"/>
                <a:gd name="connsiteY10" fmla="*/ 70000 h 531997"/>
                <a:gd name="connsiteX11" fmla="*/ 317099 w 531997"/>
                <a:gd name="connsiteY11" fmla="*/ 70000 h 531997"/>
                <a:gd name="connsiteX12" fmla="*/ 312199 w 531997"/>
                <a:gd name="connsiteY12" fmla="*/ 69300 h 531997"/>
                <a:gd name="connsiteX13" fmla="*/ 258299 w 531997"/>
                <a:gd name="connsiteY13" fmla="*/ 49000 h 531997"/>
                <a:gd name="connsiteX14" fmla="*/ 195299 w 531997"/>
                <a:gd name="connsiteY14" fmla="*/ 70000 h 531997"/>
                <a:gd name="connsiteX15" fmla="*/ 201599 w 531997"/>
                <a:gd name="connsiteY15" fmla="*/ 91000 h 531997"/>
                <a:gd name="connsiteX16" fmla="*/ 202999 w 531997"/>
                <a:gd name="connsiteY16" fmla="*/ 91000 h 531997"/>
                <a:gd name="connsiteX17" fmla="*/ 222599 w 531997"/>
                <a:gd name="connsiteY17" fmla="*/ 91000 h 531997"/>
                <a:gd name="connsiteX18" fmla="*/ 234499 w 531997"/>
                <a:gd name="connsiteY18" fmla="*/ 84700 h 531997"/>
                <a:gd name="connsiteX19" fmla="*/ 242199 w 531997"/>
                <a:gd name="connsiteY19" fmla="*/ 72800 h 531997"/>
                <a:gd name="connsiteX20" fmla="*/ 247799 w 531997"/>
                <a:gd name="connsiteY20" fmla="*/ 70000 h 531997"/>
                <a:gd name="connsiteX21" fmla="*/ 258999 w 531997"/>
                <a:gd name="connsiteY21" fmla="*/ 70000 h 531997"/>
                <a:gd name="connsiteX22" fmla="*/ 244299 w 531997"/>
                <a:gd name="connsiteY22" fmla="*/ 94500 h 531997"/>
                <a:gd name="connsiteX23" fmla="*/ 226099 w 531997"/>
                <a:gd name="connsiteY23" fmla="*/ 105000 h 531997"/>
                <a:gd name="connsiteX24" fmla="*/ 207199 w 531997"/>
                <a:gd name="connsiteY24" fmla="*/ 105000 h 531997"/>
                <a:gd name="connsiteX25" fmla="*/ 199499 w 531997"/>
                <a:gd name="connsiteY25" fmla="*/ 107100 h 531997"/>
                <a:gd name="connsiteX26" fmla="*/ 181999 w 531997"/>
                <a:gd name="connsiteY26" fmla="*/ 118999 h 531997"/>
                <a:gd name="connsiteX27" fmla="*/ 167999 w 531997"/>
                <a:gd name="connsiteY27" fmla="*/ 118999 h 531997"/>
                <a:gd name="connsiteX28" fmla="*/ 160999 w 531997"/>
                <a:gd name="connsiteY28" fmla="*/ 125999 h 531997"/>
                <a:gd name="connsiteX29" fmla="*/ 160999 w 531997"/>
                <a:gd name="connsiteY29" fmla="*/ 132999 h 531997"/>
                <a:gd name="connsiteX30" fmla="*/ 153999 w 531997"/>
                <a:gd name="connsiteY30" fmla="*/ 139999 h 531997"/>
                <a:gd name="connsiteX31" fmla="*/ 147699 w 531997"/>
                <a:gd name="connsiteY31" fmla="*/ 139999 h 531997"/>
                <a:gd name="connsiteX32" fmla="*/ 135799 w 531997"/>
                <a:gd name="connsiteY32" fmla="*/ 146299 h 531997"/>
                <a:gd name="connsiteX33" fmla="*/ 127399 w 531997"/>
                <a:gd name="connsiteY33" fmla="*/ 159599 h 531997"/>
                <a:gd name="connsiteX34" fmla="*/ 125999 w 531997"/>
                <a:gd name="connsiteY34" fmla="*/ 163799 h 531997"/>
                <a:gd name="connsiteX35" fmla="*/ 125999 w 531997"/>
                <a:gd name="connsiteY35" fmla="*/ 167999 h 531997"/>
                <a:gd name="connsiteX36" fmla="*/ 132999 w 531997"/>
                <a:gd name="connsiteY36" fmla="*/ 174999 h 531997"/>
                <a:gd name="connsiteX37" fmla="*/ 158199 w 531997"/>
                <a:gd name="connsiteY37" fmla="*/ 174999 h 531997"/>
                <a:gd name="connsiteX38" fmla="*/ 163099 w 531997"/>
                <a:gd name="connsiteY38" fmla="*/ 172899 h 531997"/>
                <a:gd name="connsiteX39" fmla="*/ 184799 w 531997"/>
                <a:gd name="connsiteY39" fmla="*/ 151199 h 531997"/>
                <a:gd name="connsiteX40" fmla="*/ 194599 w 531997"/>
                <a:gd name="connsiteY40" fmla="*/ 146999 h 531997"/>
                <a:gd name="connsiteX41" fmla="*/ 197399 w 531997"/>
                <a:gd name="connsiteY41" fmla="*/ 146999 h 531997"/>
                <a:gd name="connsiteX42" fmla="*/ 204399 w 531997"/>
                <a:gd name="connsiteY42" fmla="*/ 152599 h 531997"/>
                <a:gd name="connsiteX43" fmla="*/ 208599 w 531997"/>
                <a:gd name="connsiteY43" fmla="*/ 170099 h 531997"/>
                <a:gd name="connsiteX44" fmla="*/ 215599 w 531997"/>
                <a:gd name="connsiteY44" fmla="*/ 175699 h 531997"/>
                <a:gd name="connsiteX45" fmla="*/ 216999 w 531997"/>
                <a:gd name="connsiteY45" fmla="*/ 175699 h 531997"/>
                <a:gd name="connsiteX46" fmla="*/ 223999 w 531997"/>
                <a:gd name="connsiteY46" fmla="*/ 168699 h 531997"/>
                <a:gd name="connsiteX47" fmla="*/ 223999 w 531997"/>
                <a:gd name="connsiteY47" fmla="*/ 150499 h 531997"/>
                <a:gd name="connsiteX48" fmla="*/ 226099 w 531997"/>
                <a:gd name="connsiteY48" fmla="*/ 145599 h 531997"/>
                <a:gd name="connsiteX49" fmla="*/ 230999 w 531997"/>
                <a:gd name="connsiteY49" fmla="*/ 139999 h 531997"/>
                <a:gd name="connsiteX50" fmla="*/ 236599 w 531997"/>
                <a:gd name="connsiteY50" fmla="*/ 156099 h 531997"/>
                <a:gd name="connsiteX51" fmla="*/ 242899 w 531997"/>
                <a:gd name="connsiteY51" fmla="*/ 160999 h 531997"/>
                <a:gd name="connsiteX52" fmla="*/ 249199 w 531997"/>
                <a:gd name="connsiteY52" fmla="*/ 160999 h 531997"/>
                <a:gd name="connsiteX53" fmla="*/ 254099 w 531997"/>
                <a:gd name="connsiteY53" fmla="*/ 158899 h 531997"/>
                <a:gd name="connsiteX54" fmla="*/ 256899 w 531997"/>
                <a:gd name="connsiteY54" fmla="*/ 156099 h 531997"/>
                <a:gd name="connsiteX55" fmla="*/ 261799 w 531997"/>
                <a:gd name="connsiteY55" fmla="*/ 153999 h 531997"/>
                <a:gd name="connsiteX56" fmla="*/ 265999 w 531997"/>
                <a:gd name="connsiteY56" fmla="*/ 153999 h 531997"/>
                <a:gd name="connsiteX57" fmla="*/ 272999 w 531997"/>
                <a:gd name="connsiteY57" fmla="*/ 160999 h 531997"/>
                <a:gd name="connsiteX58" fmla="*/ 272999 w 531997"/>
                <a:gd name="connsiteY58" fmla="*/ 167999 h 531997"/>
                <a:gd name="connsiteX59" fmla="*/ 279999 w 531997"/>
                <a:gd name="connsiteY59" fmla="*/ 174999 h 531997"/>
                <a:gd name="connsiteX60" fmla="*/ 305199 w 531997"/>
                <a:gd name="connsiteY60" fmla="*/ 174999 h 531997"/>
                <a:gd name="connsiteX61" fmla="*/ 311499 w 531997"/>
                <a:gd name="connsiteY61" fmla="*/ 184099 h 531997"/>
                <a:gd name="connsiteX62" fmla="*/ 309399 w 531997"/>
                <a:gd name="connsiteY62" fmla="*/ 190399 h 531997"/>
                <a:gd name="connsiteX63" fmla="*/ 301699 w 531997"/>
                <a:gd name="connsiteY63" fmla="*/ 195299 h 531997"/>
                <a:gd name="connsiteX64" fmla="*/ 268099 w 531997"/>
                <a:gd name="connsiteY64" fmla="*/ 189699 h 531997"/>
                <a:gd name="connsiteX65" fmla="*/ 263199 w 531997"/>
                <a:gd name="connsiteY65" fmla="*/ 189699 h 531997"/>
                <a:gd name="connsiteX66" fmla="*/ 234499 w 531997"/>
                <a:gd name="connsiteY66" fmla="*/ 195299 h 531997"/>
                <a:gd name="connsiteX67" fmla="*/ 226799 w 531997"/>
                <a:gd name="connsiteY67" fmla="*/ 194599 h 531997"/>
                <a:gd name="connsiteX68" fmla="*/ 181999 w 531997"/>
                <a:gd name="connsiteY68" fmla="*/ 181999 h 531997"/>
                <a:gd name="connsiteX69" fmla="*/ 98000 w 531997"/>
                <a:gd name="connsiteY69" fmla="*/ 258999 h 531997"/>
                <a:gd name="connsiteX70" fmla="*/ 139999 w 531997"/>
                <a:gd name="connsiteY70" fmla="*/ 307999 h 531997"/>
                <a:gd name="connsiteX71" fmla="*/ 209999 w 531997"/>
                <a:gd name="connsiteY71" fmla="*/ 363998 h 531997"/>
                <a:gd name="connsiteX72" fmla="*/ 209999 w 531997"/>
                <a:gd name="connsiteY72" fmla="*/ 407398 h 531997"/>
                <a:gd name="connsiteX73" fmla="*/ 218399 w 531997"/>
                <a:gd name="connsiteY73" fmla="*/ 429798 h 531997"/>
                <a:gd name="connsiteX74" fmla="*/ 238699 w 531997"/>
                <a:gd name="connsiteY74" fmla="*/ 454298 h 531997"/>
                <a:gd name="connsiteX75" fmla="*/ 254799 w 531997"/>
                <a:gd name="connsiteY75" fmla="*/ 461998 h 531997"/>
                <a:gd name="connsiteX76" fmla="*/ 271599 w 531997"/>
                <a:gd name="connsiteY76" fmla="*/ 461998 h 531997"/>
                <a:gd name="connsiteX77" fmla="*/ 286299 w 531997"/>
                <a:gd name="connsiteY77" fmla="*/ 455698 h 531997"/>
                <a:gd name="connsiteX78" fmla="*/ 303099 w 531997"/>
                <a:gd name="connsiteY78" fmla="*/ 438898 h 531997"/>
                <a:gd name="connsiteX79" fmla="*/ 310799 w 531997"/>
                <a:gd name="connsiteY79" fmla="*/ 427698 h 531997"/>
                <a:gd name="connsiteX80" fmla="*/ 324799 w 531997"/>
                <a:gd name="connsiteY80" fmla="*/ 398998 h 531997"/>
                <a:gd name="connsiteX81" fmla="*/ 328299 w 531997"/>
                <a:gd name="connsiteY81" fmla="*/ 383598 h 531997"/>
                <a:gd name="connsiteX82" fmla="*/ 328299 w 531997"/>
                <a:gd name="connsiteY82" fmla="*/ 351398 h 531997"/>
                <a:gd name="connsiteX83" fmla="*/ 334599 w 531997"/>
                <a:gd name="connsiteY83" fmla="*/ 336699 h 531997"/>
                <a:gd name="connsiteX84" fmla="*/ 371698 w 531997"/>
                <a:gd name="connsiteY84" fmla="*/ 299599 h 531997"/>
                <a:gd name="connsiteX85" fmla="*/ 370998 w 531997"/>
                <a:gd name="connsiteY85" fmla="*/ 289099 h 531997"/>
                <a:gd name="connsiteX86" fmla="*/ 305899 w 531997"/>
                <a:gd name="connsiteY86" fmla="*/ 220499 h 531997"/>
                <a:gd name="connsiteX87" fmla="*/ 312199 w 531997"/>
                <a:gd name="connsiteY87" fmla="*/ 209999 h 531997"/>
                <a:gd name="connsiteX88" fmla="*/ 314999 w 531997"/>
                <a:gd name="connsiteY88" fmla="*/ 209999 h 531997"/>
                <a:gd name="connsiteX89" fmla="*/ 354898 w 531997"/>
                <a:gd name="connsiteY89" fmla="*/ 261799 h 531997"/>
                <a:gd name="connsiteX90" fmla="*/ 375198 w 531997"/>
                <a:gd name="connsiteY90" fmla="*/ 263899 h 531997"/>
                <a:gd name="connsiteX91" fmla="*/ 398298 w 531997"/>
                <a:gd name="connsiteY91" fmla="*/ 244299 h 531997"/>
                <a:gd name="connsiteX92" fmla="*/ 397598 w 531997"/>
                <a:gd name="connsiteY92" fmla="*/ 233099 h 531997"/>
                <a:gd name="connsiteX93" fmla="*/ 376598 w 531997"/>
                <a:gd name="connsiteY93" fmla="*/ 220499 h 531997"/>
                <a:gd name="connsiteX94" fmla="*/ 373798 w 531997"/>
                <a:gd name="connsiteY94" fmla="*/ 211399 h 531997"/>
                <a:gd name="connsiteX95" fmla="*/ 374498 w 531997"/>
                <a:gd name="connsiteY95" fmla="*/ 209999 h 531997"/>
                <a:gd name="connsiteX96" fmla="*/ 384298 w 531997"/>
                <a:gd name="connsiteY96" fmla="*/ 207199 h 531997"/>
                <a:gd name="connsiteX97" fmla="*/ 409498 w 531997"/>
                <a:gd name="connsiteY97" fmla="*/ 222599 h 531997"/>
                <a:gd name="connsiteX98" fmla="*/ 416498 w 531997"/>
                <a:gd name="connsiteY98" fmla="*/ 224699 h 531997"/>
                <a:gd name="connsiteX99" fmla="*/ 424198 w 531997"/>
                <a:gd name="connsiteY99" fmla="*/ 224699 h 531997"/>
                <a:gd name="connsiteX100" fmla="*/ 436798 w 531997"/>
                <a:gd name="connsiteY100" fmla="*/ 233099 h 531997"/>
                <a:gd name="connsiteX101" fmla="*/ 457098 w 531997"/>
                <a:gd name="connsiteY101" fmla="*/ 279299 h 531997"/>
                <a:gd name="connsiteX102" fmla="*/ 469698 w 531997"/>
                <a:gd name="connsiteY102" fmla="*/ 287699 h 531997"/>
                <a:gd name="connsiteX103" fmla="*/ 469698 w 531997"/>
                <a:gd name="connsiteY103" fmla="*/ 287699 h 531997"/>
                <a:gd name="connsiteX104" fmla="*/ 481598 w 531997"/>
                <a:gd name="connsiteY104" fmla="*/ 275799 h 531997"/>
                <a:gd name="connsiteX105" fmla="*/ 481598 w 531997"/>
                <a:gd name="connsiteY105" fmla="*/ 256199 h 531997"/>
                <a:gd name="connsiteX106" fmla="*/ 484398 w 531997"/>
                <a:gd name="connsiteY106" fmla="*/ 250599 h 531997"/>
                <a:gd name="connsiteX107" fmla="*/ 500498 w 531997"/>
                <a:gd name="connsiteY107" fmla="*/ 237999 h 531997"/>
                <a:gd name="connsiteX108" fmla="*/ 502598 w 531997"/>
                <a:gd name="connsiteY108" fmla="*/ 266699 h 531997"/>
                <a:gd name="connsiteX109" fmla="*/ 265999 w 531997"/>
                <a:gd name="connsiteY109" fmla="*/ 503998 h 53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31997" h="531997">
                  <a:moveTo>
                    <a:pt x="265999" y="0"/>
                  </a:moveTo>
                  <a:cubicBezTo>
                    <a:pt x="118999" y="0"/>
                    <a:pt x="0" y="118999"/>
                    <a:pt x="0" y="265999"/>
                  </a:cubicBezTo>
                  <a:cubicBezTo>
                    <a:pt x="0" y="412998"/>
                    <a:pt x="118999" y="531998"/>
                    <a:pt x="265999" y="531998"/>
                  </a:cubicBezTo>
                  <a:cubicBezTo>
                    <a:pt x="412998" y="531998"/>
                    <a:pt x="531998" y="412998"/>
                    <a:pt x="531998" y="265999"/>
                  </a:cubicBezTo>
                  <a:cubicBezTo>
                    <a:pt x="531998" y="118999"/>
                    <a:pt x="412998" y="0"/>
                    <a:pt x="265999" y="0"/>
                  </a:cubicBezTo>
                  <a:close/>
                  <a:moveTo>
                    <a:pt x="265999" y="503998"/>
                  </a:moveTo>
                  <a:cubicBezTo>
                    <a:pt x="135099" y="503998"/>
                    <a:pt x="28000" y="396898"/>
                    <a:pt x="28000" y="265999"/>
                  </a:cubicBezTo>
                  <a:cubicBezTo>
                    <a:pt x="28000" y="135099"/>
                    <a:pt x="135099" y="28000"/>
                    <a:pt x="265999" y="28000"/>
                  </a:cubicBezTo>
                  <a:cubicBezTo>
                    <a:pt x="300299" y="28000"/>
                    <a:pt x="332499" y="35000"/>
                    <a:pt x="361898" y="48300"/>
                  </a:cubicBezTo>
                  <a:lnTo>
                    <a:pt x="339499" y="66500"/>
                  </a:lnTo>
                  <a:cubicBezTo>
                    <a:pt x="336699" y="68600"/>
                    <a:pt x="333899" y="70000"/>
                    <a:pt x="330399" y="70000"/>
                  </a:cubicBezTo>
                  <a:lnTo>
                    <a:pt x="317099" y="70000"/>
                  </a:lnTo>
                  <a:cubicBezTo>
                    <a:pt x="315699" y="70000"/>
                    <a:pt x="313599" y="70000"/>
                    <a:pt x="312199" y="69300"/>
                  </a:cubicBezTo>
                  <a:cubicBezTo>
                    <a:pt x="312199" y="69300"/>
                    <a:pt x="277899" y="49000"/>
                    <a:pt x="258299" y="49000"/>
                  </a:cubicBezTo>
                  <a:cubicBezTo>
                    <a:pt x="239399" y="49000"/>
                    <a:pt x="208599" y="60900"/>
                    <a:pt x="195299" y="70000"/>
                  </a:cubicBezTo>
                  <a:cubicBezTo>
                    <a:pt x="174999" y="83300"/>
                    <a:pt x="196699" y="89600"/>
                    <a:pt x="201599" y="91000"/>
                  </a:cubicBezTo>
                  <a:cubicBezTo>
                    <a:pt x="202299" y="91000"/>
                    <a:pt x="202999" y="91000"/>
                    <a:pt x="202999" y="91000"/>
                  </a:cubicBezTo>
                  <a:lnTo>
                    <a:pt x="222599" y="91000"/>
                  </a:lnTo>
                  <a:cubicBezTo>
                    <a:pt x="227499" y="91000"/>
                    <a:pt x="231699" y="88900"/>
                    <a:pt x="234499" y="84700"/>
                  </a:cubicBezTo>
                  <a:lnTo>
                    <a:pt x="242199" y="72800"/>
                  </a:lnTo>
                  <a:cubicBezTo>
                    <a:pt x="243599" y="70700"/>
                    <a:pt x="245699" y="70000"/>
                    <a:pt x="247799" y="70000"/>
                  </a:cubicBezTo>
                  <a:lnTo>
                    <a:pt x="258999" y="70000"/>
                  </a:lnTo>
                  <a:lnTo>
                    <a:pt x="244299" y="94500"/>
                  </a:lnTo>
                  <a:cubicBezTo>
                    <a:pt x="240799" y="100800"/>
                    <a:pt x="233799" y="105000"/>
                    <a:pt x="226099" y="105000"/>
                  </a:cubicBezTo>
                  <a:lnTo>
                    <a:pt x="207199" y="105000"/>
                  </a:lnTo>
                  <a:cubicBezTo>
                    <a:pt x="204399" y="105000"/>
                    <a:pt x="201599" y="105700"/>
                    <a:pt x="199499" y="107100"/>
                  </a:cubicBezTo>
                  <a:lnTo>
                    <a:pt x="181999" y="118999"/>
                  </a:lnTo>
                  <a:lnTo>
                    <a:pt x="167999" y="118999"/>
                  </a:lnTo>
                  <a:cubicBezTo>
                    <a:pt x="163799" y="118999"/>
                    <a:pt x="160999" y="121799"/>
                    <a:pt x="160999" y="125999"/>
                  </a:cubicBezTo>
                  <a:lnTo>
                    <a:pt x="160999" y="132999"/>
                  </a:lnTo>
                  <a:cubicBezTo>
                    <a:pt x="160999" y="137199"/>
                    <a:pt x="158199" y="139999"/>
                    <a:pt x="153999" y="139999"/>
                  </a:cubicBezTo>
                  <a:lnTo>
                    <a:pt x="147699" y="139999"/>
                  </a:lnTo>
                  <a:cubicBezTo>
                    <a:pt x="142799" y="139999"/>
                    <a:pt x="138599" y="142099"/>
                    <a:pt x="135799" y="146299"/>
                  </a:cubicBezTo>
                  <a:lnTo>
                    <a:pt x="127399" y="159599"/>
                  </a:lnTo>
                  <a:cubicBezTo>
                    <a:pt x="126699" y="160999"/>
                    <a:pt x="125999" y="162399"/>
                    <a:pt x="125999" y="163799"/>
                  </a:cubicBezTo>
                  <a:lnTo>
                    <a:pt x="125999" y="167999"/>
                  </a:lnTo>
                  <a:cubicBezTo>
                    <a:pt x="125999" y="172199"/>
                    <a:pt x="128799" y="174999"/>
                    <a:pt x="132999" y="174999"/>
                  </a:cubicBezTo>
                  <a:lnTo>
                    <a:pt x="158199" y="174999"/>
                  </a:lnTo>
                  <a:cubicBezTo>
                    <a:pt x="160299" y="174999"/>
                    <a:pt x="161699" y="174299"/>
                    <a:pt x="163099" y="172899"/>
                  </a:cubicBezTo>
                  <a:lnTo>
                    <a:pt x="184799" y="151199"/>
                  </a:lnTo>
                  <a:cubicBezTo>
                    <a:pt x="187599" y="148399"/>
                    <a:pt x="191099" y="146999"/>
                    <a:pt x="194599" y="146999"/>
                  </a:cubicBezTo>
                  <a:lnTo>
                    <a:pt x="197399" y="146999"/>
                  </a:lnTo>
                  <a:cubicBezTo>
                    <a:pt x="200899" y="146999"/>
                    <a:pt x="203699" y="149099"/>
                    <a:pt x="204399" y="152599"/>
                  </a:cubicBezTo>
                  <a:lnTo>
                    <a:pt x="208599" y="170099"/>
                  </a:lnTo>
                  <a:cubicBezTo>
                    <a:pt x="209299" y="172899"/>
                    <a:pt x="212099" y="175699"/>
                    <a:pt x="215599" y="175699"/>
                  </a:cubicBezTo>
                  <a:lnTo>
                    <a:pt x="216999" y="175699"/>
                  </a:lnTo>
                  <a:cubicBezTo>
                    <a:pt x="221199" y="175699"/>
                    <a:pt x="223999" y="172899"/>
                    <a:pt x="223999" y="168699"/>
                  </a:cubicBezTo>
                  <a:lnTo>
                    <a:pt x="223999" y="150499"/>
                  </a:lnTo>
                  <a:cubicBezTo>
                    <a:pt x="223999" y="148399"/>
                    <a:pt x="224699" y="146999"/>
                    <a:pt x="226099" y="145599"/>
                  </a:cubicBezTo>
                  <a:lnTo>
                    <a:pt x="230999" y="139999"/>
                  </a:lnTo>
                  <a:lnTo>
                    <a:pt x="236599" y="156099"/>
                  </a:lnTo>
                  <a:cubicBezTo>
                    <a:pt x="237299" y="158899"/>
                    <a:pt x="240099" y="160999"/>
                    <a:pt x="242899" y="160999"/>
                  </a:cubicBezTo>
                  <a:lnTo>
                    <a:pt x="249199" y="160999"/>
                  </a:lnTo>
                  <a:cubicBezTo>
                    <a:pt x="251299" y="160999"/>
                    <a:pt x="252699" y="160299"/>
                    <a:pt x="254099" y="158899"/>
                  </a:cubicBezTo>
                  <a:lnTo>
                    <a:pt x="256899" y="156099"/>
                  </a:lnTo>
                  <a:cubicBezTo>
                    <a:pt x="258299" y="154699"/>
                    <a:pt x="259699" y="153999"/>
                    <a:pt x="261799" y="153999"/>
                  </a:cubicBezTo>
                  <a:lnTo>
                    <a:pt x="265999" y="153999"/>
                  </a:lnTo>
                  <a:cubicBezTo>
                    <a:pt x="270199" y="153999"/>
                    <a:pt x="272999" y="156799"/>
                    <a:pt x="272999" y="160999"/>
                  </a:cubicBezTo>
                  <a:lnTo>
                    <a:pt x="272999" y="167999"/>
                  </a:lnTo>
                  <a:cubicBezTo>
                    <a:pt x="272999" y="172199"/>
                    <a:pt x="275799" y="174999"/>
                    <a:pt x="279999" y="174999"/>
                  </a:cubicBezTo>
                  <a:lnTo>
                    <a:pt x="305199" y="174999"/>
                  </a:lnTo>
                  <a:cubicBezTo>
                    <a:pt x="310099" y="174999"/>
                    <a:pt x="313599" y="179899"/>
                    <a:pt x="311499" y="184099"/>
                  </a:cubicBezTo>
                  <a:lnTo>
                    <a:pt x="309399" y="190399"/>
                  </a:lnTo>
                  <a:cubicBezTo>
                    <a:pt x="307999" y="193899"/>
                    <a:pt x="305199" y="195999"/>
                    <a:pt x="301699" y="195299"/>
                  </a:cubicBezTo>
                  <a:lnTo>
                    <a:pt x="268099" y="189699"/>
                  </a:lnTo>
                  <a:cubicBezTo>
                    <a:pt x="266699" y="189699"/>
                    <a:pt x="264599" y="189699"/>
                    <a:pt x="263199" y="189699"/>
                  </a:cubicBezTo>
                  <a:lnTo>
                    <a:pt x="234499" y="195299"/>
                  </a:lnTo>
                  <a:cubicBezTo>
                    <a:pt x="231699" y="195999"/>
                    <a:pt x="229599" y="195299"/>
                    <a:pt x="226799" y="194599"/>
                  </a:cubicBezTo>
                  <a:cubicBezTo>
                    <a:pt x="217699" y="191099"/>
                    <a:pt x="192499" y="181999"/>
                    <a:pt x="181999" y="181999"/>
                  </a:cubicBezTo>
                  <a:cubicBezTo>
                    <a:pt x="98700" y="181999"/>
                    <a:pt x="98000" y="237999"/>
                    <a:pt x="98000" y="258999"/>
                  </a:cubicBezTo>
                  <a:cubicBezTo>
                    <a:pt x="98000" y="286999"/>
                    <a:pt x="114099" y="307999"/>
                    <a:pt x="139999" y="307999"/>
                  </a:cubicBezTo>
                  <a:cubicBezTo>
                    <a:pt x="170799" y="307999"/>
                    <a:pt x="209999" y="306599"/>
                    <a:pt x="209999" y="363998"/>
                  </a:cubicBezTo>
                  <a:lnTo>
                    <a:pt x="209999" y="407398"/>
                  </a:lnTo>
                  <a:cubicBezTo>
                    <a:pt x="209999" y="415798"/>
                    <a:pt x="212799" y="423498"/>
                    <a:pt x="218399" y="429798"/>
                  </a:cubicBezTo>
                  <a:lnTo>
                    <a:pt x="238699" y="454298"/>
                  </a:lnTo>
                  <a:cubicBezTo>
                    <a:pt x="242899" y="459198"/>
                    <a:pt x="248499" y="461998"/>
                    <a:pt x="254799" y="461998"/>
                  </a:cubicBezTo>
                  <a:lnTo>
                    <a:pt x="271599" y="461998"/>
                  </a:lnTo>
                  <a:cubicBezTo>
                    <a:pt x="277199" y="461998"/>
                    <a:pt x="282799" y="459898"/>
                    <a:pt x="286299" y="455698"/>
                  </a:cubicBezTo>
                  <a:lnTo>
                    <a:pt x="303099" y="438898"/>
                  </a:lnTo>
                  <a:cubicBezTo>
                    <a:pt x="306599" y="435398"/>
                    <a:pt x="308699" y="431898"/>
                    <a:pt x="310799" y="427698"/>
                  </a:cubicBezTo>
                  <a:lnTo>
                    <a:pt x="324799" y="398998"/>
                  </a:lnTo>
                  <a:cubicBezTo>
                    <a:pt x="326899" y="394098"/>
                    <a:pt x="328299" y="388498"/>
                    <a:pt x="328299" y="383598"/>
                  </a:cubicBezTo>
                  <a:lnTo>
                    <a:pt x="328299" y="351398"/>
                  </a:lnTo>
                  <a:cubicBezTo>
                    <a:pt x="328299" y="345798"/>
                    <a:pt x="330399" y="340198"/>
                    <a:pt x="334599" y="336699"/>
                  </a:cubicBezTo>
                  <a:lnTo>
                    <a:pt x="371698" y="299599"/>
                  </a:lnTo>
                  <a:cubicBezTo>
                    <a:pt x="374498" y="296799"/>
                    <a:pt x="374498" y="291199"/>
                    <a:pt x="370998" y="289099"/>
                  </a:cubicBezTo>
                  <a:cubicBezTo>
                    <a:pt x="370998" y="289099"/>
                    <a:pt x="328999" y="265299"/>
                    <a:pt x="305899" y="220499"/>
                  </a:cubicBezTo>
                  <a:cubicBezTo>
                    <a:pt x="303799" y="215599"/>
                    <a:pt x="306599" y="209999"/>
                    <a:pt x="312199" y="209999"/>
                  </a:cubicBezTo>
                  <a:lnTo>
                    <a:pt x="314999" y="209999"/>
                  </a:lnTo>
                  <a:lnTo>
                    <a:pt x="354898" y="261799"/>
                  </a:lnTo>
                  <a:cubicBezTo>
                    <a:pt x="359798" y="268099"/>
                    <a:pt x="368898" y="268799"/>
                    <a:pt x="375198" y="263899"/>
                  </a:cubicBezTo>
                  <a:lnTo>
                    <a:pt x="398298" y="244299"/>
                  </a:lnTo>
                  <a:cubicBezTo>
                    <a:pt x="401798" y="241499"/>
                    <a:pt x="401798" y="235199"/>
                    <a:pt x="397598" y="233099"/>
                  </a:cubicBezTo>
                  <a:lnTo>
                    <a:pt x="376598" y="220499"/>
                  </a:lnTo>
                  <a:cubicBezTo>
                    <a:pt x="373798" y="218399"/>
                    <a:pt x="372398" y="214899"/>
                    <a:pt x="373798" y="211399"/>
                  </a:cubicBezTo>
                  <a:lnTo>
                    <a:pt x="374498" y="209999"/>
                  </a:lnTo>
                  <a:cubicBezTo>
                    <a:pt x="376598" y="206499"/>
                    <a:pt x="380798" y="205099"/>
                    <a:pt x="384298" y="207199"/>
                  </a:cubicBezTo>
                  <a:lnTo>
                    <a:pt x="409498" y="222599"/>
                  </a:lnTo>
                  <a:cubicBezTo>
                    <a:pt x="411598" y="223999"/>
                    <a:pt x="414398" y="224699"/>
                    <a:pt x="416498" y="224699"/>
                  </a:cubicBezTo>
                  <a:lnTo>
                    <a:pt x="424198" y="224699"/>
                  </a:lnTo>
                  <a:cubicBezTo>
                    <a:pt x="429798" y="224699"/>
                    <a:pt x="434698" y="228199"/>
                    <a:pt x="436798" y="233099"/>
                  </a:cubicBezTo>
                  <a:lnTo>
                    <a:pt x="457098" y="279299"/>
                  </a:lnTo>
                  <a:cubicBezTo>
                    <a:pt x="459198" y="284199"/>
                    <a:pt x="464098" y="287699"/>
                    <a:pt x="469698" y="287699"/>
                  </a:cubicBezTo>
                  <a:lnTo>
                    <a:pt x="469698" y="287699"/>
                  </a:lnTo>
                  <a:cubicBezTo>
                    <a:pt x="475998" y="287699"/>
                    <a:pt x="481598" y="282099"/>
                    <a:pt x="481598" y="275799"/>
                  </a:cubicBezTo>
                  <a:lnTo>
                    <a:pt x="481598" y="256199"/>
                  </a:lnTo>
                  <a:cubicBezTo>
                    <a:pt x="481598" y="254099"/>
                    <a:pt x="482298" y="251999"/>
                    <a:pt x="484398" y="250599"/>
                  </a:cubicBezTo>
                  <a:lnTo>
                    <a:pt x="500498" y="237999"/>
                  </a:lnTo>
                  <a:cubicBezTo>
                    <a:pt x="501898" y="247099"/>
                    <a:pt x="502598" y="256899"/>
                    <a:pt x="502598" y="266699"/>
                  </a:cubicBezTo>
                  <a:cubicBezTo>
                    <a:pt x="503998" y="396898"/>
                    <a:pt x="396898" y="503998"/>
                    <a:pt x="265999" y="503998"/>
                  </a:cubicBezTo>
                  <a:close/>
                </a:path>
              </a:pathLst>
            </a:custGeom>
            <a:solidFill>
              <a:schemeClr val="bg1"/>
            </a:solidFill>
            <a:ln w="6945"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21B63533-66DD-4D5F-BF85-558A283F12B0}"/>
                </a:ext>
              </a:extLst>
            </p:cNvPr>
            <p:cNvSpPr/>
            <p:nvPr/>
          </p:nvSpPr>
          <p:spPr>
            <a:xfrm>
              <a:off x="2536614" y="4261397"/>
              <a:ext cx="32199" cy="39199"/>
            </a:xfrm>
            <a:custGeom>
              <a:avLst/>
              <a:gdLst>
                <a:gd name="connsiteX0" fmla="*/ 11200 w 32199"/>
                <a:gd name="connsiteY0" fmla="*/ 32200 h 39199"/>
                <a:gd name="connsiteX1" fmla="*/ 11200 w 32199"/>
                <a:gd name="connsiteY1" fmla="*/ 39200 h 39199"/>
                <a:gd name="connsiteX2" fmla="*/ 18200 w 32199"/>
                <a:gd name="connsiteY2" fmla="*/ 39200 h 39199"/>
                <a:gd name="connsiteX3" fmla="*/ 25200 w 32199"/>
                <a:gd name="connsiteY3" fmla="*/ 32200 h 39199"/>
                <a:gd name="connsiteX4" fmla="*/ 25200 w 32199"/>
                <a:gd name="connsiteY4" fmla="*/ 25200 h 39199"/>
                <a:gd name="connsiteX5" fmla="*/ 32200 w 32199"/>
                <a:gd name="connsiteY5" fmla="*/ 25200 h 39199"/>
                <a:gd name="connsiteX6" fmla="*/ 32200 w 32199"/>
                <a:gd name="connsiteY6" fmla="*/ 14000 h 39199"/>
                <a:gd name="connsiteX7" fmla="*/ 30100 w 32199"/>
                <a:gd name="connsiteY7" fmla="*/ 9100 h 39199"/>
                <a:gd name="connsiteX8" fmla="*/ 23100 w 32199"/>
                <a:gd name="connsiteY8" fmla="*/ 2100 h 39199"/>
                <a:gd name="connsiteX9" fmla="*/ 13300 w 32199"/>
                <a:gd name="connsiteY9" fmla="*/ 2100 h 39199"/>
                <a:gd name="connsiteX10" fmla="*/ 2100 w 32199"/>
                <a:gd name="connsiteY10" fmla="*/ 13300 h 39199"/>
                <a:gd name="connsiteX11" fmla="*/ 2100 w 32199"/>
                <a:gd name="connsiteY11" fmla="*/ 23100 h 39199"/>
                <a:gd name="connsiteX12" fmla="*/ 11200 w 32199"/>
                <a:gd name="connsiteY12" fmla="*/ 32200 h 3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199" h="39199">
                  <a:moveTo>
                    <a:pt x="11200" y="32200"/>
                  </a:moveTo>
                  <a:lnTo>
                    <a:pt x="11200" y="39200"/>
                  </a:lnTo>
                  <a:lnTo>
                    <a:pt x="18200" y="39200"/>
                  </a:lnTo>
                  <a:cubicBezTo>
                    <a:pt x="22400" y="39200"/>
                    <a:pt x="25200" y="36400"/>
                    <a:pt x="25200" y="32200"/>
                  </a:cubicBezTo>
                  <a:lnTo>
                    <a:pt x="25200" y="25200"/>
                  </a:lnTo>
                  <a:lnTo>
                    <a:pt x="32200" y="25200"/>
                  </a:lnTo>
                  <a:lnTo>
                    <a:pt x="32200" y="14000"/>
                  </a:lnTo>
                  <a:cubicBezTo>
                    <a:pt x="32200" y="11900"/>
                    <a:pt x="31500" y="10500"/>
                    <a:pt x="30100" y="9100"/>
                  </a:cubicBezTo>
                  <a:lnTo>
                    <a:pt x="23100" y="2100"/>
                  </a:lnTo>
                  <a:cubicBezTo>
                    <a:pt x="20300" y="-700"/>
                    <a:pt x="16100" y="-700"/>
                    <a:pt x="13300" y="2100"/>
                  </a:cubicBezTo>
                  <a:lnTo>
                    <a:pt x="2100" y="13300"/>
                  </a:lnTo>
                  <a:cubicBezTo>
                    <a:pt x="-700" y="16100"/>
                    <a:pt x="-700" y="20300"/>
                    <a:pt x="2100" y="23100"/>
                  </a:cubicBezTo>
                  <a:lnTo>
                    <a:pt x="11200" y="32200"/>
                  </a:lnTo>
                  <a:close/>
                </a:path>
              </a:pathLst>
            </a:custGeom>
            <a:solidFill>
              <a:schemeClr val="bg1"/>
            </a:solidFill>
            <a:ln w="6945" cap="flat">
              <a:noFill/>
              <a:prstDash val="solid"/>
              <a:miter/>
            </a:ln>
          </p:spPr>
          <p:txBody>
            <a:bodyPr rtlCol="0" anchor="ctr"/>
            <a:lstStyle/>
            <a:p>
              <a:endParaRPr lang="en-GB"/>
            </a:p>
          </p:txBody>
        </p:sp>
      </p:grpSp>
      <p:sp>
        <p:nvSpPr>
          <p:cNvPr id="18" name="Oval 17">
            <a:extLst>
              <a:ext uri="{FF2B5EF4-FFF2-40B4-BE49-F238E27FC236}">
                <a16:creationId xmlns:a16="http://schemas.microsoft.com/office/drawing/2014/main" id="{F4DC2794-B03F-40D1-BC50-2C258B31FB96}"/>
              </a:ext>
            </a:extLst>
          </p:cNvPr>
          <p:cNvSpPr>
            <a:spLocks noChangeAspect="1"/>
          </p:cNvSpPr>
          <p:nvPr/>
        </p:nvSpPr>
        <p:spPr>
          <a:xfrm>
            <a:off x="2425813" y="4192596"/>
            <a:ext cx="504000" cy="504000"/>
          </a:xfrm>
          <a:prstGeom prst="ellipse">
            <a:avLst/>
          </a:prstGeom>
          <a:noFill/>
          <a:ln w="38100">
            <a:solidFill>
              <a:srgbClr val="BECF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aphic 22" descr="Gears with solid fill">
            <a:extLst>
              <a:ext uri="{FF2B5EF4-FFF2-40B4-BE49-F238E27FC236}">
                <a16:creationId xmlns:a16="http://schemas.microsoft.com/office/drawing/2014/main" id="{B95EE39D-5D33-42F6-8CFB-B70F340F9C9E}"/>
              </a:ext>
            </a:extLst>
          </p:cNvPr>
          <p:cNvGrpSpPr/>
          <p:nvPr/>
        </p:nvGrpSpPr>
        <p:grpSpPr>
          <a:xfrm>
            <a:off x="4121347" y="4163010"/>
            <a:ext cx="440099" cy="532575"/>
            <a:chOff x="4121347" y="4163010"/>
            <a:chExt cx="440099" cy="532575"/>
          </a:xfrm>
          <a:solidFill>
            <a:schemeClr val="bg1"/>
          </a:solidFill>
        </p:grpSpPr>
        <p:sp>
          <p:nvSpPr>
            <p:cNvPr id="33" name="Freeform: Shape 32">
              <a:extLst>
                <a:ext uri="{FF2B5EF4-FFF2-40B4-BE49-F238E27FC236}">
                  <a16:creationId xmlns:a16="http://schemas.microsoft.com/office/drawing/2014/main" id="{E9B8BA93-BBD3-4B63-A7DD-411FAB4119E0}"/>
                </a:ext>
              </a:extLst>
            </p:cNvPr>
            <p:cNvSpPr/>
            <p:nvPr/>
          </p:nvSpPr>
          <p:spPr>
            <a:xfrm>
              <a:off x="4273898" y="4163010"/>
              <a:ext cx="287549" cy="286875"/>
            </a:xfrm>
            <a:custGeom>
              <a:avLst/>
              <a:gdLst>
                <a:gd name="connsiteX0" fmla="*/ 143775 w 287549"/>
                <a:gd name="connsiteY0" fmla="*/ 194400 h 286875"/>
                <a:gd name="connsiteX1" fmla="*/ 93150 w 287549"/>
                <a:gd name="connsiteY1" fmla="*/ 143775 h 286875"/>
                <a:gd name="connsiteX2" fmla="*/ 143775 w 287549"/>
                <a:gd name="connsiteY2" fmla="*/ 93150 h 286875"/>
                <a:gd name="connsiteX3" fmla="*/ 194400 w 287549"/>
                <a:gd name="connsiteY3" fmla="*/ 143775 h 286875"/>
                <a:gd name="connsiteX4" fmla="*/ 143775 w 287549"/>
                <a:gd name="connsiteY4" fmla="*/ 194400 h 286875"/>
                <a:gd name="connsiteX5" fmla="*/ 257850 w 287549"/>
                <a:gd name="connsiteY5" fmla="*/ 112050 h 286875"/>
                <a:gd name="connsiteX6" fmla="*/ 247050 w 287549"/>
                <a:gd name="connsiteY6" fmla="*/ 85725 h 286875"/>
                <a:gd name="connsiteX7" fmla="*/ 257850 w 287549"/>
                <a:gd name="connsiteY7" fmla="*/ 54000 h 286875"/>
                <a:gd name="connsiteX8" fmla="*/ 233550 w 287549"/>
                <a:gd name="connsiteY8" fmla="*/ 29700 h 286875"/>
                <a:gd name="connsiteX9" fmla="*/ 201825 w 287549"/>
                <a:gd name="connsiteY9" fmla="*/ 40500 h 286875"/>
                <a:gd name="connsiteX10" fmla="*/ 175500 w 287549"/>
                <a:gd name="connsiteY10" fmla="*/ 29700 h 286875"/>
                <a:gd name="connsiteX11" fmla="*/ 160650 w 287549"/>
                <a:gd name="connsiteY11" fmla="*/ 0 h 286875"/>
                <a:gd name="connsiteX12" fmla="*/ 126900 w 287549"/>
                <a:gd name="connsiteY12" fmla="*/ 0 h 286875"/>
                <a:gd name="connsiteX13" fmla="*/ 112050 w 287549"/>
                <a:gd name="connsiteY13" fmla="*/ 29700 h 286875"/>
                <a:gd name="connsiteX14" fmla="*/ 85725 w 287549"/>
                <a:gd name="connsiteY14" fmla="*/ 40500 h 286875"/>
                <a:gd name="connsiteX15" fmla="*/ 54000 w 287549"/>
                <a:gd name="connsiteY15" fmla="*/ 29700 h 286875"/>
                <a:gd name="connsiteX16" fmla="*/ 29700 w 287549"/>
                <a:gd name="connsiteY16" fmla="*/ 54000 h 286875"/>
                <a:gd name="connsiteX17" fmla="*/ 40500 w 287549"/>
                <a:gd name="connsiteY17" fmla="*/ 85725 h 286875"/>
                <a:gd name="connsiteX18" fmla="*/ 29700 w 287549"/>
                <a:gd name="connsiteY18" fmla="*/ 112050 h 286875"/>
                <a:gd name="connsiteX19" fmla="*/ 0 w 287549"/>
                <a:gd name="connsiteY19" fmla="*/ 126900 h 286875"/>
                <a:gd name="connsiteX20" fmla="*/ 0 w 287549"/>
                <a:gd name="connsiteY20" fmla="*/ 160650 h 286875"/>
                <a:gd name="connsiteX21" fmla="*/ 29700 w 287549"/>
                <a:gd name="connsiteY21" fmla="*/ 175500 h 286875"/>
                <a:gd name="connsiteX22" fmla="*/ 40500 w 287549"/>
                <a:gd name="connsiteY22" fmla="*/ 201825 h 286875"/>
                <a:gd name="connsiteX23" fmla="*/ 29700 w 287549"/>
                <a:gd name="connsiteY23" fmla="*/ 233550 h 286875"/>
                <a:gd name="connsiteX24" fmla="*/ 53325 w 287549"/>
                <a:gd name="connsiteY24" fmla="*/ 257175 h 286875"/>
                <a:gd name="connsiteX25" fmla="*/ 85050 w 287549"/>
                <a:gd name="connsiteY25" fmla="*/ 246375 h 286875"/>
                <a:gd name="connsiteX26" fmla="*/ 111375 w 287549"/>
                <a:gd name="connsiteY26" fmla="*/ 257175 h 286875"/>
                <a:gd name="connsiteX27" fmla="*/ 126225 w 287549"/>
                <a:gd name="connsiteY27" fmla="*/ 286875 h 286875"/>
                <a:gd name="connsiteX28" fmla="*/ 159975 w 287549"/>
                <a:gd name="connsiteY28" fmla="*/ 286875 h 286875"/>
                <a:gd name="connsiteX29" fmla="*/ 174825 w 287549"/>
                <a:gd name="connsiteY29" fmla="*/ 257175 h 286875"/>
                <a:gd name="connsiteX30" fmla="*/ 201150 w 287549"/>
                <a:gd name="connsiteY30" fmla="*/ 246375 h 286875"/>
                <a:gd name="connsiteX31" fmla="*/ 232875 w 287549"/>
                <a:gd name="connsiteY31" fmla="*/ 257175 h 286875"/>
                <a:gd name="connsiteX32" fmla="*/ 257175 w 287549"/>
                <a:gd name="connsiteY32" fmla="*/ 233550 h 286875"/>
                <a:gd name="connsiteX33" fmla="*/ 246375 w 287549"/>
                <a:gd name="connsiteY33" fmla="*/ 201825 h 286875"/>
                <a:gd name="connsiteX34" fmla="*/ 257850 w 287549"/>
                <a:gd name="connsiteY34" fmla="*/ 175500 h 286875"/>
                <a:gd name="connsiteX35" fmla="*/ 287550 w 287549"/>
                <a:gd name="connsiteY35" fmla="*/ 160650 h 286875"/>
                <a:gd name="connsiteX36" fmla="*/ 287550 w 287549"/>
                <a:gd name="connsiteY36" fmla="*/ 126900 h 286875"/>
                <a:gd name="connsiteX37" fmla="*/ 257850 w 287549"/>
                <a:gd name="connsiteY37" fmla="*/ 112050 h 28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7549" h="286875">
                  <a:moveTo>
                    <a:pt x="143775" y="194400"/>
                  </a:moveTo>
                  <a:cubicBezTo>
                    <a:pt x="115425" y="194400"/>
                    <a:pt x="93150" y="171450"/>
                    <a:pt x="93150" y="143775"/>
                  </a:cubicBezTo>
                  <a:cubicBezTo>
                    <a:pt x="93150" y="116100"/>
                    <a:pt x="116100" y="93150"/>
                    <a:pt x="143775" y="93150"/>
                  </a:cubicBezTo>
                  <a:cubicBezTo>
                    <a:pt x="172125" y="93150"/>
                    <a:pt x="194400" y="116100"/>
                    <a:pt x="194400" y="143775"/>
                  </a:cubicBezTo>
                  <a:cubicBezTo>
                    <a:pt x="194400" y="171450"/>
                    <a:pt x="171450" y="194400"/>
                    <a:pt x="143775" y="194400"/>
                  </a:cubicBezTo>
                  <a:close/>
                  <a:moveTo>
                    <a:pt x="257850" y="112050"/>
                  </a:moveTo>
                  <a:cubicBezTo>
                    <a:pt x="255150" y="102600"/>
                    <a:pt x="251775" y="93825"/>
                    <a:pt x="247050" y="85725"/>
                  </a:cubicBezTo>
                  <a:lnTo>
                    <a:pt x="257850" y="54000"/>
                  </a:lnTo>
                  <a:lnTo>
                    <a:pt x="233550" y="29700"/>
                  </a:lnTo>
                  <a:lnTo>
                    <a:pt x="201825" y="40500"/>
                  </a:lnTo>
                  <a:cubicBezTo>
                    <a:pt x="193725" y="35775"/>
                    <a:pt x="184950" y="32400"/>
                    <a:pt x="175500" y="29700"/>
                  </a:cubicBezTo>
                  <a:lnTo>
                    <a:pt x="160650" y="0"/>
                  </a:lnTo>
                  <a:lnTo>
                    <a:pt x="126900" y="0"/>
                  </a:lnTo>
                  <a:lnTo>
                    <a:pt x="112050" y="29700"/>
                  </a:lnTo>
                  <a:cubicBezTo>
                    <a:pt x="102600" y="32400"/>
                    <a:pt x="93825" y="35775"/>
                    <a:pt x="85725" y="40500"/>
                  </a:cubicBezTo>
                  <a:lnTo>
                    <a:pt x="54000" y="29700"/>
                  </a:lnTo>
                  <a:lnTo>
                    <a:pt x="29700" y="54000"/>
                  </a:lnTo>
                  <a:lnTo>
                    <a:pt x="40500" y="85725"/>
                  </a:lnTo>
                  <a:cubicBezTo>
                    <a:pt x="35775" y="93825"/>
                    <a:pt x="32400" y="102600"/>
                    <a:pt x="29700" y="112050"/>
                  </a:cubicBezTo>
                  <a:lnTo>
                    <a:pt x="0" y="126900"/>
                  </a:lnTo>
                  <a:lnTo>
                    <a:pt x="0" y="160650"/>
                  </a:lnTo>
                  <a:lnTo>
                    <a:pt x="29700" y="175500"/>
                  </a:lnTo>
                  <a:cubicBezTo>
                    <a:pt x="32400" y="184950"/>
                    <a:pt x="35775" y="193725"/>
                    <a:pt x="40500" y="201825"/>
                  </a:cubicBezTo>
                  <a:lnTo>
                    <a:pt x="29700" y="233550"/>
                  </a:lnTo>
                  <a:lnTo>
                    <a:pt x="53325" y="257175"/>
                  </a:lnTo>
                  <a:lnTo>
                    <a:pt x="85050" y="246375"/>
                  </a:lnTo>
                  <a:cubicBezTo>
                    <a:pt x="93150" y="251100"/>
                    <a:pt x="101925" y="254475"/>
                    <a:pt x="111375" y="257175"/>
                  </a:cubicBezTo>
                  <a:lnTo>
                    <a:pt x="126225" y="286875"/>
                  </a:lnTo>
                  <a:lnTo>
                    <a:pt x="159975" y="286875"/>
                  </a:lnTo>
                  <a:lnTo>
                    <a:pt x="174825" y="257175"/>
                  </a:lnTo>
                  <a:cubicBezTo>
                    <a:pt x="184275" y="254475"/>
                    <a:pt x="193050" y="251100"/>
                    <a:pt x="201150" y="246375"/>
                  </a:cubicBezTo>
                  <a:lnTo>
                    <a:pt x="232875" y="257175"/>
                  </a:lnTo>
                  <a:lnTo>
                    <a:pt x="257175" y="233550"/>
                  </a:lnTo>
                  <a:lnTo>
                    <a:pt x="246375" y="201825"/>
                  </a:lnTo>
                  <a:cubicBezTo>
                    <a:pt x="251100" y="193725"/>
                    <a:pt x="255150" y="184275"/>
                    <a:pt x="257850" y="175500"/>
                  </a:cubicBezTo>
                  <a:lnTo>
                    <a:pt x="287550" y="160650"/>
                  </a:lnTo>
                  <a:lnTo>
                    <a:pt x="287550" y="126900"/>
                  </a:lnTo>
                  <a:lnTo>
                    <a:pt x="257850" y="112050"/>
                  </a:lnTo>
                  <a:close/>
                </a:path>
              </a:pathLst>
            </a:custGeom>
            <a:solidFill>
              <a:schemeClr val="bg1"/>
            </a:solidFill>
            <a:ln w="6747"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41A1128-D688-44A0-8BA1-BAD44D909CF5}"/>
                </a:ext>
              </a:extLst>
            </p:cNvPr>
            <p:cNvSpPr/>
            <p:nvPr/>
          </p:nvSpPr>
          <p:spPr>
            <a:xfrm>
              <a:off x="4121347" y="4408710"/>
              <a:ext cx="287550" cy="286875"/>
            </a:xfrm>
            <a:custGeom>
              <a:avLst/>
              <a:gdLst>
                <a:gd name="connsiteX0" fmla="*/ 143775 w 287550"/>
                <a:gd name="connsiteY0" fmla="*/ 194400 h 286875"/>
                <a:gd name="connsiteX1" fmla="*/ 93150 w 287550"/>
                <a:gd name="connsiteY1" fmla="*/ 143775 h 286875"/>
                <a:gd name="connsiteX2" fmla="*/ 143775 w 287550"/>
                <a:gd name="connsiteY2" fmla="*/ 93150 h 286875"/>
                <a:gd name="connsiteX3" fmla="*/ 194400 w 287550"/>
                <a:gd name="connsiteY3" fmla="*/ 143775 h 286875"/>
                <a:gd name="connsiteX4" fmla="*/ 143775 w 287550"/>
                <a:gd name="connsiteY4" fmla="*/ 194400 h 286875"/>
                <a:gd name="connsiteX5" fmla="*/ 143775 w 287550"/>
                <a:gd name="connsiteY5" fmla="*/ 194400 h 286875"/>
                <a:gd name="connsiteX6" fmla="*/ 247050 w 287550"/>
                <a:gd name="connsiteY6" fmla="*/ 85725 h 286875"/>
                <a:gd name="connsiteX7" fmla="*/ 257850 w 287550"/>
                <a:gd name="connsiteY7" fmla="*/ 54000 h 286875"/>
                <a:gd name="connsiteX8" fmla="*/ 233550 w 287550"/>
                <a:gd name="connsiteY8" fmla="*/ 29700 h 286875"/>
                <a:gd name="connsiteX9" fmla="*/ 201825 w 287550"/>
                <a:gd name="connsiteY9" fmla="*/ 40500 h 286875"/>
                <a:gd name="connsiteX10" fmla="*/ 175500 w 287550"/>
                <a:gd name="connsiteY10" fmla="*/ 29700 h 286875"/>
                <a:gd name="connsiteX11" fmla="*/ 160650 w 287550"/>
                <a:gd name="connsiteY11" fmla="*/ 0 h 286875"/>
                <a:gd name="connsiteX12" fmla="*/ 126900 w 287550"/>
                <a:gd name="connsiteY12" fmla="*/ 0 h 286875"/>
                <a:gd name="connsiteX13" fmla="*/ 112050 w 287550"/>
                <a:gd name="connsiteY13" fmla="*/ 29700 h 286875"/>
                <a:gd name="connsiteX14" fmla="*/ 85725 w 287550"/>
                <a:gd name="connsiteY14" fmla="*/ 40500 h 286875"/>
                <a:gd name="connsiteX15" fmla="*/ 54000 w 287550"/>
                <a:gd name="connsiteY15" fmla="*/ 29700 h 286875"/>
                <a:gd name="connsiteX16" fmla="*/ 30375 w 287550"/>
                <a:gd name="connsiteY16" fmla="*/ 53325 h 286875"/>
                <a:gd name="connsiteX17" fmla="*/ 40500 w 287550"/>
                <a:gd name="connsiteY17" fmla="*/ 85050 h 286875"/>
                <a:gd name="connsiteX18" fmla="*/ 29700 w 287550"/>
                <a:gd name="connsiteY18" fmla="*/ 111375 h 286875"/>
                <a:gd name="connsiteX19" fmla="*/ 0 w 287550"/>
                <a:gd name="connsiteY19" fmla="*/ 126225 h 286875"/>
                <a:gd name="connsiteX20" fmla="*/ 0 w 287550"/>
                <a:gd name="connsiteY20" fmla="*/ 159975 h 286875"/>
                <a:gd name="connsiteX21" fmla="*/ 29700 w 287550"/>
                <a:gd name="connsiteY21" fmla="*/ 174825 h 286875"/>
                <a:gd name="connsiteX22" fmla="*/ 40500 w 287550"/>
                <a:gd name="connsiteY22" fmla="*/ 201150 h 286875"/>
                <a:gd name="connsiteX23" fmla="*/ 30375 w 287550"/>
                <a:gd name="connsiteY23" fmla="*/ 232875 h 286875"/>
                <a:gd name="connsiteX24" fmla="*/ 54000 w 287550"/>
                <a:gd name="connsiteY24" fmla="*/ 256500 h 286875"/>
                <a:gd name="connsiteX25" fmla="*/ 85725 w 287550"/>
                <a:gd name="connsiteY25" fmla="*/ 246375 h 286875"/>
                <a:gd name="connsiteX26" fmla="*/ 112050 w 287550"/>
                <a:gd name="connsiteY26" fmla="*/ 257175 h 286875"/>
                <a:gd name="connsiteX27" fmla="*/ 126900 w 287550"/>
                <a:gd name="connsiteY27" fmla="*/ 286875 h 286875"/>
                <a:gd name="connsiteX28" fmla="*/ 160650 w 287550"/>
                <a:gd name="connsiteY28" fmla="*/ 286875 h 286875"/>
                <a:gd name="connsiteX29" fmla="*/ 175500 w 287550"/>
                <a:gd name="connsiteY29" fmla="*/ 257175 h 286875"/>
                <a:gd name="connsiteX30" fmla="*/ 201825 w 287550"/>
                <a:gd name="connsiteY30" fmla="*/ 246375 h 286875"/>
                <a:gd name="connsiteX31" fmla="*/ 233550 w 287550"/>
                <a:gd name="connsiteY31" fmla="*/ 257175 h 286875"/>
                <a:gd name="connsiteX32" fmla="*/ 257175 w 287550"/>
                <a:gd name="connsiteY32" fmla="*/ 232875 h 286875"/>
                <a:gd name="connsiteX33" fmla="*/ 247050 w 287550"/>
                <a:gd name="connsiteY33" fmla="*/ 201825 h 286875"/>
                <a:gd name="connsiteX34" fmla="*/ 257850 w 287550"/>
                <a:gd name="connsiteY34" fmla="*/ 175500 h 286875"/>
                <a:gd name="connsiteX35" fmla="*/ 287550 w 287550"/>
                <a:gd name="connsiteY35" fmla="*/ 160650 h 286875"/>
                <a:gd name="connsiteX36" fmla="*/ 287550 w 287550"/>
                <a:gd name="connsiteY36" fmla="*/ 126900 h 286875"/>
                <a:gd name="connsiteX37" fmla="*/ 257850 w 287550"/>
                <a:gd name="connsiteY37" fmla="*/ 112050 h 286875"/>
                <a:gd name="connsiteX38" fmla="*/ 247050 w 287550"/>
                <a:gd name="connsiteY38" fmla="*/ 85725 h 28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87550" h="286875">
                  <a:moveTo>
                    <a:pt x="143775" y="194400"/>
                  </a:moveTo>
                  <a:cubicBezTo>
                    <a:pt x="115425" y="194400"/>
                    <a:pt x="93150" y="171450"/>
                    <a:pt x="93150" y="143775"/>
                  </a:cubicBezTo>
                  <a:cubicBezTo>
                    <a:pt x="93150" y="115425"/>
                    <a:pt x="116100" y="93150"/>
                    <a:pt x="143775" y="93150"/>
                  </a:cubicBezTo>
                  <a:cubicBezTo>
                    <a:pt x="172125" y="93150"/>
                    <a:pt x="194400" y="116100"/>
                    <a:pt x="194400" y="143775"/>
                  </a:cubicBezTo>
                  <a:cubicBezTo>
                    <a:pt x="194400" y="171450"/>
                    <a:pt x="172125" y="194400"/>
                    <a:pt x="143775" y="194400"/>
                  </a:cubicBezTo>
                  <a:lnTo>
                    <a:pt x="143775" y="194400"/>
                  </a:lnTo>
                  <a:close/>
                  <a:moveTo>
                    <a:pt x="247050" y="85725"/>
                  </a:moveTo>
                  <a:lnTo>
                    <a:pt x="257850" y="54000"/>
                  </a:lnTo>
                  <a:lnTo>
                    <a:pt x="233550" y="29700"/>
                  </a:lnTo>
                  <a:lnTo>
                    <a:pt x="201825" y="40500"/>
                  </a:lnTo>
                  <a:cubicBezTo>
                    <a:pt x="193725" y="35775"/>
                    <a:pt x="184275" y="32400"/>
                    <a:pt x="175500" y="29700"/>
                  </a:cubicBezTo>
                  <a:lnTo>
                    <a:pt x="160650" y="0"/>
                  </a:lnTo>
                  <a:lnTo>
                    <a:pt x="126900" y="0"/>
                  </a:lnTo>
                  <a:lnTo>
                    <a:pt x="112050" y="29700"/>
                  </a:lnTo>
                  <a:cubicBezTo>
                    <a:pt x="102600" y="32400"/>
                    <a:pt x="93825" y="35775"/>
                    <a:pt x="85725" y="40500"/>
                  </a:cubicBezTo>
                  <a:lnTo>
                    <a:pt x="54000" y="29700"/>
                  </a:lnTo>
                  <a:lnTo>
                    <a:pt x="30375" y="53325"/>
                  </a:lnTo>
                  <a:lnTo>
                    <a:pt x="40500" y="85050"/>
                  </a:lnTo>
                  <a:cubicBezTo>
                    <a:pt x="35775" y="93150"/>
                    <a:pt x="32400" y="102600"/>
                    <a:pt x="29700" y="111375"/>
                  </a:cubicBezTo>
                  <a:lnTo>
                    <a:pt x="0" y="126225"/>
                  </a:lnTo>
                  <a:lnTo>
                    <a:pt x="0" y="159975"/>
                  </a:lnTo>
                  <a:lnTo>
                    <a:pt x="29700" y="174825"/>
                  </a:lnTo>
                  <a:cubicBezTo>
                    <a:pt x="32400" y="184275"/>
                    <a:pt x="35775" y="193050"/>
                    <a:pt x="40500" y="201150"/>
                  </a:cubicBezTo>
                  <a:lnTo>
                    <a:pt x="30375" y="232875"/>
                  </a:lnTo>
                  <a:lnTo>
                    <a:pt x="54000" y="256500"/>
                  </a:lnTo>
                  <a:lnTo>
                    <a:pt x="85725" y="246375"/>
                  </a:lnTo>
                  <a:cubicBezTo>
                    <a:pt x="93825" y="251100"/>
                    <a:pt x="102600" y="254475"/>
                    <a:pt x="112050" y="257175"/>
                  </a:cubicBezTo>
                  <a:lnTo>
                    <a:pt x="126900" y="286875"/>
                  </a:lnTo>
                  <a:lnTo>
                    <a:pt x="160650" y="286875"/>
                  </a:lnTo>
                  <a:lnTo>
                    <a:pt x="175500" y="257175"/>
                  </a:lnTo>
                  <a:cubicBezTo>
                    <a:pt x="184950" y="254475"/>
                    <a:pt x="193725" y="251100"/>
                    <a:pt x="201825" y="246375"/>
                  </a:cubicBezTo>
                  <a:lnTo>
                    <a:pt x="233550" y="257175"/>
                  </a:lnTo>
                  <a:lnTo>
                    <a:pt x="257175" y="232875"/>
                  </a:lnTo>
                  <a:lnTo>
                    <a:pt x="247050" y="201825"/>
                  </a:lnTo>
                  <a:cubicBezTo>
                    <a:pt x="251775" y="193725"/>
                    <a:pt x="255150" y="184950"/>
                    <a:pt x="257850" y="175500"/>
                  </a:cubicBezTo>
                  <a:lnTo>
                    <a:pt x="287550" y="160650"/>
                  </a:lnTo>
                  <a:lnTo>
                    <a:pt x="287550" y="126900"/>
                  </a:lnTo>
                  <a:lnTo>
                    <a:pt x="257850" y="112050"/>
                  </a:lnTo>
                  <a:cubicBezTo>
                    <a:pt x="255150" y="102600"/>
                    <a:pt x="251775" y="93825"/>
                    <a:pt x="247050" y="85725"/>
                  </a:cubicBezTo>
                  <a:close/>
                </a:path>
              </a:pathLst>
            </a:custGeom>
            <a:solidFill>
              <a:srgbClr val="BECF4C"/>
            </a:solidFill>
            <a:ln w="6747" cap="flat">
              <a:noFill/>
              <a:prstDash val="solid"/>
              <a:miter/>
            </a:ln>
          </p:spPr>
          <p:txBody>
            <a:bodyPr rtlCol="0" anchor="ctr"/>
            <a:lstStyle/>
            <a:p>
              <a:endParaRPr lang="en-GB"/>
            </a:p>
          </p:txBody>
        </p:sp>
      </p:grpSp>
      <p:pic>
        <p:nvPicPr>
          <p:cNvPr id="41" name="Graphic 40" descr="Good Idea with solid fill">
            <a:extLst>
              <a:ext uri="{FF2B5EF4-FFF2-40B4-BE49-F238E27FC236}">
                <a16:creationId xmlns:a16="http://schemas.microsoft.com/office/drawing/2014/main" id="{38577959-3FD0-4888-8D39-D8DB8393D0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31497" y="4192596"/>
            <a:ext cx="576000" cy="576000"/>
          </a:xfrm>
          <a:prstGeom prst="rect">
            <a:avLst/>
          </a:prstGeom>
        </p:spPr>
      </p:pic>
      <p:sp>
        <p:nvSpPr>
          <p:cNvPr id="42" name="Rectangle 41">
            <a:extLst>
              <a:ext uri="{FF2B5EF4-FFF2-40B4-BE49-F238E27FC236}">
                <a16:creationId xmlns:a16="http://schemas.microsoft.com/office/drawing/2014/main" id="{D1C9BCB9-52EA-4CA8-A9CB-A5D4C7586BD4}"/>
              </a:ext>
            </a:extLst>
          </p:cNvPr>
          <p:cNvSpPr/>
          <p:nvPr/>
        </p:nvSpPr>
        <p:spPr>
          <a:xfrm>
            <a:off x="5893574" y="4708274"/>
            <a:ext cx="180000" cy="45719"/>
          </a:xfrm>
          <a:prstGeom prst="rect">
            <a:avLst/>
          </a:prstGeom>
          <a:solidFill>
            <a:srgbClr val="BEC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136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indoor, computer, keyboard, sitting&#10;&#10;Description automatically generated">
            <a:extLst>
              <a:ext uri="{FF2B5EF4-FFF2-40B4-BE49-F238E27FC236}">
                <a16:creationId xmlns:a16="http://schemas.microsoft.com/office/drawing/2014/main" id="{D17E917D-53B8-6349-A2C5-10B2EB96F4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D7D7CC81-EF1A-D84E-B796-8F38921F6134}"/>
              </a:ext>
            </a:extLst>
          </p:cNvPr>
          <p:cNvSpPr/>
          <p:nvPr/>
        </p:nvSpPr>
        <p:spPr bwMode="auto">
          <a:xfrm>
            <a:off x="0" y="0"/>
            <a:ext cx="12192000" cy="6857999"/>
          </a:xfrm>
          <a:prstGeom prst="rect">
            <a:avLst/>
          </a:prstGeom>
          <a:solidFill>
            <a:schemeClr val="accent2">
              <a:alpha val="89000"/>
            </a:schemeClr>
          </a:solidFill>
          <a:ln w="635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lvl="0" indent="0" algn="ctr" defTabSz="728663" rtl="0" eaLnBrk="1" fontAlgn="base" latinLnBrk="0" hangingPunct="1">
              <a:lnSpc>
                <a:spcPct val="95000"/>
              </a:lnSpc>
              <a:spcBef>
                <a:spcPct val="0"/>
              </a:spcBef>
              <a:spcAft>
                <a:spcPct val="0"/>
              </a:spcAft>
              <a:buClr>
                <a:srgbClr val="FFFFFF"/>
              </a:buClr>
              <a:buSzTx/>
              <a:buFontTx/>
              <a:buNone/>
              <a:tabLst>
                <a:tab pos="4286250" algn="l"/>
              </a:tabLst>
              <a:defRPr/>
            </a:pPr>
            <a:endParaRPr kumimoji="0" lang="en-US" sz="1200" b="0" i="0" u="none" strike="noStrike" kern="0" cap="none" spc="0" normalizeH="0" baseline="0" noProof="0" dirty="0">
              <a:ln>
                <a:noFill/>
              </a:ln>
              <a:solidFill>
                <a:srgbClr val="000000"/>
              </a:solidFill>
              <a:effectLst/>
              <a:uLnTx/>
              <a:uFillTx/>
              <a:latin typeface="Credit Suisse Type Roman" pitchFamily="34" charset="0"/>
              <a:ea typeface="+mn-ea"/>
              <a:cs typeface="+mn-cs"/>
            </a:endParaRPr>
          </a:p>
        </p:txBody>
      </p:sp>
      <p:pic>
        <p:nvPicPr>
          <p:cNvPr id="9" name="Picture 8">
            <a:extLst>
              <a:ext uri="{FF2B5EF4-FFF2-40B4-BE49-F238E27FC236}">
                <a16:creationId xmlns:a16="http://schemas.microsoft.com/office/drawing/2014/main" id="{8BE9E95A-4908-0B46-9A7C-52338805CB95}"/>
              </a:ext>
            </a:extLst>
          </p:cNvPr>
          <p:cNvPicPr>
            <a:picLocks noChangeAspect="1"/>
          </p:cNvPicPr>
          <p:nvPr/>
        </p:nvPicPr>
        <p:blipFill>
          <a:blip r:embed="rId4"/>
          <a:stretch>
            <a:fillRect/>
          </a:stretch>
        </p:blipFill>
        <p:spPr>
          <a:xfrm>
            <a:off x="0" y="6226581"/>
            <a:ext cx="12192000" cy="317500"/>
          </a:xfrm>
          <a:prstGeom prst="rect">
            <a:avLst/>
          </a:prstGeom>
        </p:spPr>
      </p:pic>
      <p:sp>
        <p:nvSpPr>
          <p:cNvPr id="10" name="Text Placeholder 3">
            <a:extLst>
              <a:ext uri="{FF2B5EF4-FFF2-40B4-BE49-F238E27FC236}">
                <a16:creationId xmlns:a16="http://schemas.microsoft.com/office/drawing/2014/main" id="{C4FC1BE4-12DB-9E4C-AFF0-9D444009F348}"/>
              </a:ext>
            </a:extLst>
          </p:cNvPr>
          <p:cNvSpPr txBox="1">
            <a:spLocks/>
          </p:cNvSpPr>
          <p:nvPr/>
        </p:nvSpPr>
        <p:spPr>
          <a:xfrm>
            <a:off x="540000" y="540000"/>
            <a:ext cx="10980000" cy="540000"/>
          </a:xfrm>
          <a:prstGeom prst="rect">
            <a:avLst/>
          </a:prstGeom>
        </p:spPr>
        <p:txBody>
          <a:bodyPr lIns="0" tIns="0" rIns="0" bIns="0">
            <a:noAutofit/>
          </a:bodyPr>
          <a:lstStyle>
            <a:lvl1pPr marL="0" indent="0" algn="l" defTabSz="728663" rtl="0" eaLnBrk="1" fontAlgn="base" hangingPunct="1">
              <a:lnSpc>
                <a:spcPts val="3000"/>
              </a:lnSpc>
              <a:spcBef>
                <a:spcPts val="0"/>
              </a:spcBef>
              <a:spcAft>
                <a:spcPts val="0"/>
              </a:spcAft>
              <a:buClr>
                <a:schemeClr val="accent1"/>
              </a:buClr>
              <a:buSzPct val="150000"/>
              <a:buFontTx/>
              <a:buNone/>
              <a:defRPr lang="en-US" altLang="ja-JP" sz="2400" b="0" i="0" dirty="0" smtClean="0">
                <a:solidFill>
                  <a:schemeClr val="bg1"/>
                </a:solidFill>
                <a:latin typeface="Trebuchet MS" panose="020B0703020202090204" pitchFamily="34" charset="0"/>
                <a:ea typeface="+mn-ea"/>
                <a:cs typeface="+mn-cs"/>
              </a:defRPr>
            </a:lvl1pPr>
            <a:lvl2pPr marL="1588" indent="0" algn="l" defTabSz="728663" rtl="0" eaLnBrk="1" fontAlgn="base" hangingPunct="1">
              <a:lnSpc>
                <a:spcPct val="95000"/>
              </a:lnSpc>
              <a:spcBef>
                <a:spcPct val="36000"/>
              </a:spcBef>
              <a:spcAft>
                <a:spcPct val="0"/>
              </a:spcAft>
              <a:buClr>
                <a:schemeClr val="tx1"/>
              </a:buClr>
              <a:buSzPct val="120000"/>
              <a:buFontTx/>
              <a:buNone/>
              <a:defRPr lang="en-US" altLang="ja-JP" sz="1400" dirty="0" smtClean="0">
                <a:solidFill>
                  <a:srgbClr val="595959"/>
                </a:solidFill>
                <a:latin typeface="Calibri" panose="020F0502020204030204" pitchFamily="34" charset="0"/>
              </a:defRPr>
            </a:lvl2pPr>
            <a:lvl3pPr marL="3175" indent="0" algn="l" defTabSz="728663" rtl="0" eaLnBrk="1" fontAlgn="base" hangingPunct="1">
              <a:lnSpc>
                <a:spcPct val="95000"/>
              </a:lnSpc>
              <a:spcBef>
                <a:spcPct val="0"/>
              </a:spcBef>
              <a:spcAft>
                <a:spcPct val="0"/>
              </a:spcAft>
              <a:buClr>
                <a:schemeClr val="accent1"/>
              </a:buClr>
              <a:buSzPct val="100000"/>
              <a:buFontTx/>
              <a:buNone/>
              <a:defRPr lang="en-US" altLang="ja-JP" sz="1400" dirty="0" smtClean="0">
                <a:solidFill>
                  <a:srgbClr val="595959"/>
                </a:solidFill>
                <a:latin typeface="Calibri" panose="020F0502020204030204" pitchFamily="34" charset="0"/>
              </a:defRPr>
            </a:lvl3pPr>
            <a:lvl4pPr marL="3619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4pPr>
            <a:lvl5pPr marL="6286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5pPr>
            <a:lvl6pPr marL="1268413" indent="-342900" algn="l" defTabSz="728663" rtl="0" eaLnBrk="1" fontAlgn="base" hangingPunct="1">
              <a:lnSpc>
                <a:spcPts val="1600"/>
              </a:lnSpc>
              <a:spcBef>
                <a:spcPct val="0"/>
              </a:spcBef>
              <a:spcAft>
                <a:spcPts val="1000"/>
              </a:spcAft>
              <a:buClr>
                <a:schemeClr val="accent2"/>
              </a:buClr>
              <a:buSzPct val="100000"/>
              <a:buFont typeface="Arial" panose="020B0604020202020204" pitchFamily="34" charset="0"/>
              <a:buChar char="•"/>
              <a:defRPr sz="1200" b="0" i="0">
                <a:solidFill>
                  <a:schemeClr val="tx1"/>
                </a:solidFill>
                <a:latin typeface="Trebuchet MS" panose="020B0703020202090204" pitchFamily="34" charset="0"/>
              </a:defRPr>
            </a:lvl6pPr>
            <a:lvl7pPr marL="1620838" indent="-238125" algn="l" defTabSz="728663" rtl="0" eaLnBrk="1" fontAlgn="base" hangingPunct="1">
              <a:lnSpc>
                <a:spcPts val="1600"/>
              </a:lnSpc>
              <a:spcBef>
                <a:spcPct val="0"/>
              </a:spcBef>
              <a:spcAft>
                <a:spcPts val="1000"/>
              </a:spcAft>
              <a:buClr>
                <a:schemeClr val="accent2"/>
              </a:buClr>
              <a:buSzPct val="100000"/>
              <a:buFont typeface="Courier New" panose="02070309020205020404" pitchFamily="49" charset="0"/>
              <a:buChar char="o"/>
              <a:defRPr sz="1200" b="0" i="0">
                <a:solidFill>
                  <a:schemeClr val="tx1"/>
                </a:solidFill>
                <a:latin typeface="Trebuchet MS" panose="020B0703020202090204" pitchFamily="34" charset="0"/>
              </a:defRPr>
            </a:lvl7pPr>
            <a:lvl8pPr marL="20780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marL="0" marR="0" lvl="0" indent="0" algn="l" defTabSz="728663" rtl="0" eaLnBrk="1" fontAlgn="base" latinLnBrk="0" hangingPunct="1">
              <a:lnSpc>
                <a:spcPts val="3000"/>
              </a:lnSpc>
              <a:spcBef>
                <a:spcPts val="0"/>
              </a:spcBef>
              <a:spcAft>
                <a:spcPts val="0"/>
              </a:spcAft>
              <a:buClr>
                <a:srgbClr val="001946"/>
              </a:buClr>
              <a:buSzPct val="150000"/>
              <a:buFontTx/>
              <a:buNone/>
              <a:tabLst/>
              <a:defRPr/>
            </a:pPr>
            <a:r>
              <a:rPr kumimoji="0" lang="en-GB" altLang="ja-JP" sz="2400" b="0" i="0" u="none" strike="noStrike" kern="0" cap="none" spc="0" normalizeH="0" baseline="0" noProof="0" dirty="0">
                <a:ln>
                  <a:noFill/>
                </a:ln>
                <a:solidFill>
                  <a:srgbClr val="FFFFFF"/>
                </a:solidFill>
                <a:effectLst/>
                <a:uLnTx/>
                <a:uFillTx/>
                <a:latin typeface="Trebuchet MS" panose="020B0703020202090204" pitchFamily="34" charset="0"/>
                <a:ea typeface="ＭＳ Ｐゴシック" panose="020B0600070205080204" pitchFamily="34" charset="-128"/>
                <a:cs typeface="+mn-cs"/>
              </a:rPr>
              <a:t>Tracking the key drivers</a:t>
            </a:r>
          </a:p>
        </p:txBody>
      </p:sp>
      <p:cxnSp>
        <p:nvCxnSpPr>
          <p:cNvPr id="37" name="Straight Connector 36">
            <a:extLst>
              <a:ext uri="{FF2B5EF4-FFF2-40B4-BE49-F238E27FC236}">
                <a16:creationId xmlns:a16="http://schemas.microsoft.com/office/drawing/2014/main" id="{B21976A4-985C-9047-8DDF-465209462122}"/>
              </a:ext>
            </a:extLst>
          </p:cNvPr>
          <p:cNvCxnSpPr/>
          <p:nvPr/>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6" name="Rectangle 35">
            <a:extLst>
              <a:ext uri="{FF2B5EF4-FFF2-40B4-BE49-F238E27FC236}">
                <a16:creationId xmlns:a16="http://schemas.microsoft.com/office/drawing/2014/main" id="{DB8E0FAF-3C23-4193-BE2F-EDB4547C8801}"/>
              </a:ext>
            </a:extLst>
          </p:cNvPr>
          <p:cNvSpPr/>
          <p:nvPr/>
        </p:nvSpPr>
        <p:spPr>
          <a:xfrm>
            <a:off x="5013532" y="1828801"/>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Supply chain disruptions continue.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6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Car manufacturers’ </a:t>
            </a:r>
            <a:r>
              <a:rPr lang="en-GB" sz="1200" dirty="0">
                <a:solidFill>
                  <a:srgbClr val="FFFFFF"/>
                </a:solidFill>
                <a:latin typeface="Trebuchet MS" panose="020B0603020202020204" pitchFamily="34" charset="0"/>
                <a:hlinkClick r:id="rId5"/>
              </a:rPr>
              <a:t>supply issues</a:t>
            </a:r>
            <a:r>
              <a:rPr lang="en-GB" sz="1200" dirty="0">
                <a:solidFill>
                  <a:srgbClr val="FFFFFF"/>
                </a:solidFill>
                <a:latin typeface="Trebuchet MS" panose="020B0603020202020204" pitchFamily="34" charset="0"/>
              </a:rPr>
              <a:t> are proving 'as damaging as COVID-19' to European car sales.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err="1">
                <a:solidFill>
                  <a:srgbClr val="FFFFFF"/>
                </a:solidFill>
                <a:latin typeface="Trebuchet MS" panose="020B0603020202020204" pitchFamily="34" charset="0"/>
              </a:rPr>
              <a:t>Stellantis</a:t>
            </a:r>
            <a:r>
              <a:rPr lang="en-GB" sz="1200" dirty="0">
                <a:solidFill>
                  <a:srgbClr val="FFFFFF"/>
                </a:solidFill>
                <a:latin typeface="Trebuchet MS" panose="020B0603020202020204" pitchFamily="34" charset="0"/>
              </a:rPr>
              <a:t> halts Peugeot &amp;  Opel production as </a:t>
            </a:r>
            <a:r>
              <a:rPr lang="en-GB" sz="1200" dirty="0">
                <a:solidFill>
                  <a:srgbClr val="FFFFFF"/>
                </a:solidFill>
                <a:latin typeface="Trebuchet MS" panose="020B0603020202020204" pitchFamily="34" charset="0"/>
                <a:hlinkClick r:id="rId6"/>
              </a:rPr>
              <a:t>semiconductor woes </a:t>
            </a:r>
            <a:r>
              <a:rPr lang="en-GB" sz="1200" dirty="0">
                <a:solidFill>
                  <a:srgbClr val="FFFFFF"/>
                </a:solidFill>
                <a:latin typeface="Trebuchet MS" panose="020B0603020202020204" pitchFamily="34" charset="0"/>
              </a:rPr>
              <a:t>continue.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Tesla deliveries fall nearly 18% in Q2 following </a:t>
            </a:r>
            <a:r>
              <a:rPr lang="en-GB" sz="1200" dirty="0">
                <a:solidFill>
                  <a:srgbClr val="FFFFFF"/>
                </a:solidFill>
                <a:latin typeface="Trebuchet MS" panose="020B0603020202020204" pitchFamily="34" charset="0"/>
                <a:hlinkClick r:id="rId7"/>
              </a:rPr>
              <a:t>China factory shutdown</a:t>
            </a:r>
            <a:r>
              <a:rPr lang="en-GB" sz="1200" dirty="0">
                <a:solidFill>
                  <a:srgbClr val="FFFFFF"/>
                </a:solidFill>
                <a:latin typeface="Trebuchet MS" panose="020B0603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Mercedes </a:t>
            </a:r>
            <a:r>
              <a:rPr lang="en-GB" sz="1200" dirty="0">
                <a:solidFill>
                  <a:srgbClr val="FFFFFF"/>
                </a:solidFill>
                <a:latin typeface="Trebuchet MS" panose="020B0603020202020204" pitchFamily="34" charset="0"/>
                <a:hlinkClick r:id="rId8"/>
              </a:rPr>
              <a:t>recalls</a:t>
            </a:r>
            <a:r>
              <a:rPr lang="en-GB" sz="1200" dirty="0">
                <a:solidFill>
                  <a:srgbClr val="FFFFFF"/>
                </a:solidFill>
                <a:latin typeface="Trebuchet MS" panose="020B0603020202020204" pitchFamily="34" charset="0"/>
              </a:rPr>
              <a:t> almost 1m cars over faulty brakes.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Exponential EV sales highlights </a:t>
            </a:r>
            <a:r>
              <a:rPr lang="en-GB" sz="1200" dirty="0">
                <a:solidFill>
                  <a:srgbClr val="FFFFFF"/>
                </a:solidFill>
                <a:latin typeface="Trebuchet MS" panose="020B0603020202020204" pitchFamily="34" charset="0"/>
                <a:hlinkClick r:id="rId9"/>
              </a:rPr>
              <a:t>critical mineral shortages</a:t>
            </a:r>
            <a:r>
              <a:rPr lang="en-GB" sz="1200" dirty="0">
                <a:solidFill>
                  <a:srgbClr val="FFFFFF"/>
                </a:solidFill>
                <a:latin typeface="Trebuchet MS" panose="020B0603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p:txBody>
      </p:sp>
      <p:sp>
        <p:nvSpPr>
          <p:cNvPr id="38" name="Rectangle 37">
            <a:extLst>
              <a:ext uri="{FF2B5EF4-FFF2-40B4-BE49-F238E27FC236}">
                <a16:creationId xmlns:a16="http://schemas.microsoft.com/office/drawing/2014/main" id="{8DE80808-EB0D-4E1B-8B85-0F7769529F80}"/>
              </a:ext>
            </a:extLst>
          </p:cNvPr>
          <p:cNvSpPr/>
          <p:nvPr/>
        </p:nvSpPr>
        <p:spPr>
          <a:xfrm>
            <a:off x="7279009" y="1812693"/>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Innovation remains key to </a:t>
            </a:r>
            <a:r>
              <a:rPr lang="en-GB" sz="1200" dirty="0">
                <a:solidFill>
                  <a:srgbClr val="FFFFFF"/>
                </a:solidFill>
                <a:latin typeface="Trebuchet MS" panose="020B0603020202020204" pitchFamily="34" charset="0"/>
              </a:rPr>
              <a:t>automotive</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evolution.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The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10"/>
              </a:rPr>
              <a:t>Metaverse</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will impact automotive, with deeper and immersive customer engagements, closer integration, and seamless supplier collaboration.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Cars using self-driving technology, also called advanced driver assistance systems, were involved in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11"/>
              </a:rPr>
              <a:t>367 crashes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over the course of more than 10 months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UK industry heading for 160000 </a:t>
            </a:r>
            <a:r>
              <a:rPr lang="en-GB" sz="1200" dirty="0">
                <a:solidFill>
                  <a:srgbClr val="FFFFFF"/>
                </a:solidFill>
                <a:latin typeface="Trebuchet MS" panose="020B0603020202020204" pitchFamily="34" charset="0"/>
                <a:hlinkClick r:id="rId12"/>
              </a:rPr>
              <a:t>worker shortfall</a:t>
            </a:r>
            <a:r>
              <a:rPr lang="en-GB" sz="1200" dirty="0">
                <a:solidFill>
                  <a:srgbClr val="FFFFFF"/>
                </a:solidFill>
                <a:latin typeface="Trebuchet MS" panose="020B0603020202020204" pitchFamily="34" charset="0"/>
              </a:rPr>
              <a:t>. Shortages of </a:t>
            </a:r>
            <a:r>
              <a:rPr lang="en-GB" sz="1200" dirty="0">
                <a:solidFill>
                  <a:srgbClr val="FFFFFF"/>
                </a:solidFill>
                <a:latin typeface="Trebuchet MS" panose="020B0603020202020204" pitchFamily="34" charset="0"/>
                <a:hlinkClick r:id="rId13"/>
              </a:rPr>
              <a:t>digital &amp; data experts </a:t>
            </a:r>
            <a:r>
              <a:rPr lang="en-GB" sz="1200" dirty="0">
                <a:solidFill>
                  <a:srgbClr val="FFFFFF"/>
                </a:solidFill>
                <a:latin typeface="Trebuchet MS" panose="020B0603020202020204" pitchFamily="34" charset="0"/>
              </a:rPr>
              <a:t>are particularly severe in  Auto.</a:t>
            </a:r>
          </a:p>
        </p:txBody>
      </p:sp>
      <p:sp>
        <p:nvSpPr>
          <p:cNvPr id="39" name="Rectangle 38">
            <a:extLst>
              <a:ext uri="{FF2B5EF4-FFF2-40B4-BE49-F238E27FC236}">
                <a16:creationId xmlns:a16="http://schemas.microsoft.com/office/drawing/2014/main" id="{B8DDC1FE-E17F-4D8D-83D7-193BB4EFE23B}"/>
              </a:ext>
            </a:extLst>
          </p:cNvPr>
          <p:cNvSpPr/>
          <p:nvPr/>
        </p:nvSpPr>
        <p:spPr>
          <a:xfrm>
            <a:off x="9544487" y="1828800"/>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Supply chain crisis</a:t>
            </a:r>
            <a:r>
              <a:rPr lang="en-GB" sz="1200" dirty="0">
                <a:solidFill>
                  <a:srgbClr val="FFFFFF"/>
                </a:solidFill>
                <a:latin typeface="Trebuchet MS" panose="020B0603020202020204" pitchFamily="34" charset="0"/>
              </a:rPr>
              <a:t> and massive investment in ACE are impacting earnings.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GM blamed its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14"/>
              </a:rPr>
              <a:t>weak performance</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on a drop in North American production due to supply chain disruptions and semiconductor chip shortages that caused bottlenecks at its factories.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algn="ctr">
              <a:defRPr/>
            </a:pPr>
            <a:r>
              <a:rPr lang="en-GB" sz="1200" dirty="0">
                <a:solidFill>
                  <a:srgbClr val="FFFFFF"/>
                </a:solidFill>
                <a:latin typeface="Trebuchet MS" panose="020B0603020202020204" pitchFamily="34" charset="0"/>
              </a:rPr>
              <a:t>Tesla's new factories in Germany and the US are "</a:t>
            </a:r>
            <a:r>
              <a:rPr lang="en-GB" sz="1200" dirty="0">
                <a:solidFill>
                  <a:srgbClr val="FFFFFF"/>
                </a:solidFill>
                <a:latin typeface="Trebuchet MS" panose="020B0603020202020204" pitchFamily="34" charset="0"/>
                <a:hlinkClick r:id="rId15"/>
              </a:rPr>
              <a:t>losing billions of dollars</a:t>
            </a:r>
            <a:r>
              <a:rPr lang="en-GB" sz="1200" dirty="0">
                <a:solidFill>
                  <a:srgbClr val="FFFFFF"/>
                </a:solidFill>
                <a:latin typeface="Trebuchet MS" panose="020B0603020202020204" pitchFamily="34" charset="0"/>
              </a:rPr>
              <a:t>" due to battery shortages and supply disruptions in China.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
        <p:nvSpPr>
          <p:cNvPr id="40" name="TextBox 39">
            <a:extLst>
              <a:ext uri="{FF2B5EF4-FFF2-40B4-BE49-F238E27FC236}">
                <a16:creationId xmlns:a16="http://schemas.microsoft.com/office/drawing/2014/main" id="{02F73CFE-74DE-4252-AFF5-A22C1A0C7518}"/>
              </a:ext>
            </a:extLst>
          </p:cNvPr>
          <p:cNvSpPr txBox="1"/>
          <p:nvPr/>
        </p:nvSpPr>
        <p:spPr>
          <a:xfrm>
            <a:off x="3350806" y="1324337"/>
            <a:ext cx="1440000"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Trebuchet MS" panose="020B0603020202020204" pitchFamily="34" charset="0"/>
                <a:cs typeface="Futura Medium" panose="020B0602020204020303" pitchFamily="34" charset="-79"/>
              </a:rPr>
              <a:t>Sustainability</a:t>
            </a:r>
          </a:p>
        </p:txBody>
      </p:sp>
      <p:grpSp>
        <p:nvGrpSpPr>
          <p:cNvPr id="3" name="Graphic 40">
            <a:extLst>
              <a:ext uri="{FF2B5EF4-FFF2-40B4-BE49-F238E27FC236}">
                <a16:creationId xmlns:a16="http://schemas.microsoft.com/office/drawing/2014/main" id="{6159E28F-2B48-4312-93A8-A2CDBFD2A754}"/>
              </a:ext>
            </a:extLst>
          </p:cNvPr>
          <p:cNvGrpSpPr/>
          <p:nvPr/>
        </p:nvGrpSpPr>
        <p:grpSpPr>
          <a:xfrm>
            <a:off x="2934442" y="1163361"/>
            <a:ext cx="513808" cy="513808"/>
            <a:chOff x="5169561" y="1138730"/>
            <a:chExt cx="513808" cy="513808"/>
          </a:xfrm>
          <a:noFill/>
        </p:grpSpPr>
        <p:sp>
          <p:nvSpPr>
            <p:cNvPr id="4" name="Freeform: Shape 3">
              <a:extLst>
                <a:ext uri="{FF2B5EF4-FFF2-40B4-BE49-F238E27FC236}">
                  <a16:creationId xmlns:a16="http://schemas.microsoft.com/office/drawing/2014/main" id="{32035B9B-B1AE-40B9-9BC7-09ED00DDCE1F}"/>
                </a:ext>
              </a:extLst>
            </p:cNvPr>
            <p:cNvSpPr/>
            <p:nvPr/>
          </p:nvSpPr>
          <p:spPr>
            <a:xfrm>
              <a:off x="5169561" y="1138730"/>
              <a:ext cx="513808" cy="513808"/>
            </a:xfrm>
            <a:custGeom>
              <a:avLst/>
              <a:gdLst>
                <a:gd name="connsiteX0" fmla="*/ 256904 w 513808"/>
                <a:gd name="connsiteY0" fmla="*/ 0 h 513808"/>
                <a:gd name="connsiteX1" fmla="*/ 513809 w 513808"/>
                <a:gd name="connsiteY1" fmla="*/ 256904 h 513808"/>
                <a:gd name="connsiteX2" fmla="*/ 256904 w 513808"/>
                <a:gd name="connsiteY2" fmla="*/ 513809 h 513808"/>
                <a:gd name="connsiteX3" fmla="*/ 0 w 513808"/>
                <a:gd name="connsiteY3" fmla="*/ 256904 h 513808"/>
              </a:gdLst>
              <a:ahLst/>
              <a:cxnLst>
                <a:cxn ang="0">
                  <a:pos x="connsiteX0" y="connsiteY0"/>
                </a:cxn>
                <a:cxn ang="0">
                  <a:pos x="connsiteX1" y="connsiteY1"/>
                </a:cxn>
                <a:cxn ang="0">
                  <a:pos x="connsiteX2" y="connsiteY2"/>
                </a:cxn>
                <a:cxn ang="0">
                  <a:pos x="connsiteX3" y="connsiteY3"/>
                </a:cxn>
              </a:cxnLst>
              <a:rect l="l" t="t" r="r" b="b"/>
              <a:pathLst>
                <a:path w="513808" h="513808">
                  <a:moveTo>
                    <a:pt x="256904" y="0"/>
                  </a:moveTo>
                  <a:cubicBezTo>
                    <a:pt x="398789" y="0"/>
                    <a:pt x="513809" y="115020"/>
                    <a:pt x="513809" y="256904"/>
                  </a:cubicBezTo>
                  <a:cubicBezTo>
                    <a:pt x="513809" y="398789"/>
                    <a:pt x="398789" y="513809"/>
                    <a:pt x="256904" y="513809"/>
                  </a:cubicBezTo>
                  <a:cubicBezTo>
                    <a:pt x="115020" y="513809"/>
                    <a:pt x="0" y="398789"/>
                    <a:pt x="0" y="256904"/>
                  </a:cubicBezTo>
                </a:path>
              </a:pathLst>
            </a:custGeom>
            <a:noFill/>
            <a:ln w="31151" cap="rnd">
              <a:solidFill>
                <a:srgbClr val="FBBD57"/>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6515A18D-261B-4842-A15F-EEE518F38154}"/>
                </a:ext>
              </a:extLst>
            </p:cNvPr>
            <p:cNvSpPr/>
            <p:nvPr/>
          </p:nvSpPr>
          <p:spPr>
            <a:xfrm>
              <a:off x="5317761" y="1233941"/>
              <a:ext cx="217408" cy="256949"/>
            </a:xfrm>
            <a:custGeom>
              <a:avLst/>
              <a:gdLst>
                <a:gd name="connsiteX0" fmla="*/ 217408 w 217408"/>
                <a:gd name="connsiteY0" fmla="*/ 150345 h 256949"/>
                <a:gd name="connsiteX1" fmla="*/ 108704 w 217408"/>
                <a:gd name="connsiteY1" fmla="*/ 256949 h 256949"/>
                <a:gd name="connsiteX2" fmla="*/ 0 w 217408"/>
                <a:gd name="connsiteY2" fmla="*/ 150345 h 256949"/>
                <a:gd name="connsiteX3" fmla="*/ 108704 w 217408"/>
                <a:gd name="connsiteY3" fmla="*/ 0 h 256949"/>
                <a:gd name="connsiteX4" fmla="*/ 217408 w 217408"/>
                <a:gd name="connsiteY4" fmla="*/ 150345 h 25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8" h="256949">
                  <a:moveTo>
                    <a:pt x="217408" y="150345"/>
                  </a:moveTo>
                  <a:cubicBezTo>
                    <a:pt x="217408" y="221295"/>
                    <a:pt x="168753" y="256949"/>
                    <a:pt x="108704" y="256949"/>
                  </a:cubicBezTo>
                  <a:cubicBezTo>
                    <a:pt x="48655" y="256949"/>
                    <a:pt x="0" y="221206"/>
                    <a:pt x="0" y="150345"/>
                  </a:cubicBezTo>
                  <a:cubicBezTo>
                    <a:pt x="0" y="79484"/>
                    <a:pt x="108704" y="0"/>
                    <a:pt x="108704" y="0"/>
                  </a:cubicBezTo>
                  <a:cubicBezTo>
                    <a:pt x="108704" y="0"/>
                    <a:pt x="217408" y="79395"/>
                    <a:pt x="217408" y="150345"/>
                  </a:cubicBezTo>
                  <a:close/>
                </a:path>
              </a:pathLst>
            </a:custGeom>
            <a:noFill/>
            <a:ln w="31151" cap="rnd">
              <a:solidFill>
                <a:srgbClr val="FFFFFF"/>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430FED05-0F3D-4B09-B712-BC33EE416CB0}"/>
                </a:ext>
              </a:extLst>
            </p:cNvPr>
            <p:cNvSpPr/>
            <p:nvPr/>
          </p:nvSpPr>
          <p:spPr>
            <a:xfrm>
              <a:off x="5426466" y="1359489"/>
              <a:ext cx="4467" cy="219105"/>
            </a:xfrm>
            <a:custGeom>
              <a:avLst/>
              <a:gdLst>
                <a:gd name="connsiteX0" fmla="*/ 0 w 4467"/>
                <a:gd name="connsiteY0" fmla="*/ 0 h 219105"/>
                <a:gd name="connsiteX1" fmla="*/ 0 w 4467"/>
                <a:gd name="connsiteY1" fmla="*/ 219106 h 219105"/>
              </a:gdLst>
              <a:ahLst/>
              <a:cxnLst>
                <a:cxn ang="0">
                  <a:pos x="connsiteX0" y="connsiteY0"/>
                </a:cxn>
                <a:cxn ang="0">
                  <a:pos x="connsiteX1" y="connsiteY1"/>
                </a:cxn>
              </a:cxnLst>
              <a:rect l="l" t="t" r="r" b="b"/>
              <a:pathLst>
                <a:path w="4467" h="219105">
                  <a:moveTo>
                    <a:pt x="0" y="0"/>
                  </a:moveTo>
                  <a:lnTo>
                    <a:pt x="0" y="219106"/>
                  </a:lnTo>
                </a:path>
              </a:pathLst>
            </a:custGeom>
            <a:ln w="31151" cap="rnd">
              <a:solidFill>
                <a:srgbClr val="FFFFFF"/>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D55C928F-3AD0-4390-9631-6640557BBCEB}"/>
                </a:ext>
              </a:extLst>
            </p:cNvPr>
            <p:cNvSpPr/>
            <p:nvPr/>
          </p:nvSpPr>
          <p:spPr>
            <a:xfrm>
              <a:off x="5426466" y="1383214"/>
              <a:ext cx="57948" cy="45081"/>
            </a:xfrm>
            <a:custGeom>
              <a:avLst/>
              <a:gdLst>
                <a:gd name="connsiteX0" fmla="*/ 0 w 57948"/>
                <a:gd name="connsiteY0" fmla="*/ 45081 h 45081"/>
                <a:gd name="connsiteX1" fmla="*/ 57949 w 57948"/>
                <a:gd name="connsiteY1" fmla="*/ 0 h 45081"/>
              </a:gdLst>
              <a:ahLst/>
              <a:cxnLst>
                <a:cxn ang="0">
                  <a:pos x="connsiteX0" y="connsiteY0"/>
                </a:cxn>
                <a:cxn ang="0">
                  <a:pos x="connsiteX1" y="connsiteY1"/>
                </a:cxn>
              </a:cxnLst>
              <a:rect l="l" t="t" r="r" b="b"/>
              <a:pathLst>
                <a:path w="57948" h="45081">
                  <a:moveTo>
                    <a:pt x="0" y="45081"/>
                  </a:moveTo>
                  <a:lnTo>
                    <a:pt x="57949" y="0"/>
                  </a:lnTo>
                </a:path>
              </a:pathLst>
            </a:custGeom>
            <a:ln w="31151" cap="rnd">
              <a:solidFill>
                <a:srgbClr val="FFFFFF"/>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3F62A26F-B633-4D10-9719-06661546CED4}"/>
                </a:ext>
              </a:extLst>
            </p:cNvPr>
            <p:cNvSpPr/>
            <p:nvPr/>
          </p:nvSpPr>
          <p:spPr>
            <a:xfrm>
              <a:off x="5368517" y="1383214"/>
              <a:ext cx="57948" cy="45081"/>
            </a:xfrm>
            <a:custGeom>
              <a:avLst/>
              <a:gdLst>
                <a:gd name="connsiteX0" fmla="*/ 57949 w 57948"/>
                <a:gd name="connsiteY0" fmla="*/ 45081 h 45081"/>
                <a:gd name="connsiteX1" fmla="*/ 0 w 57948"/>
                <a:gd name="connsiteY1" fmla="*/ 0 h 45081"/>
              </a:gdLst>
              <a:ahLst/>
              <a:cxnLst>
                <a:cxn ang="0">
                  <a:pos x="connsiteX0" y="connsiteY0"/>
                </a:cxn>
                <a:cxn ang="0">
                  <a:pos x="connsiteX1" y="connsiteY1"/>
                </a:cxn>
              </a:cxnLst>
              <a:rect l="l" t="t" r="r" b="b"/>
              <a:pathLst>
                <a:path w="57948" h="45081">
                  <a:moveTo>
                    <a:pt x="57949" y="45081"/>
                  </a:moveTo>
                  <a:lnTo>
                    <a:pt x="0" y="0"/>
                  </a:lnTo>
                </a:path>
              </a:pathLst>
            </a:custGeom>
            <a:ln w="31151" cap="rnd">
              <a:solidFill>
                <a:srgbClr val="FFFFFF"/>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56" name="Group 12">
            <a:extLst>
              <a:ext uri="{FF2B5EF4-FFF2-40B4-BE49-F238E27FC236}">
                <a16:creationId xmlns:a16="http://schemas.microsoft.com/office/drawing/2014/main" id="{A75321AF-E476-41CF-A73E-DDCD2537DFD1}"/>
              </a:ext>
            </a:extLst>
          </p:cNvPr>
          <p:cNvGrpSpPr>
            <a:grpSpLocks noChangeAspect="1"/>
          </p:cNvGrpSpPr>
          <p:nvPr/>
        </p:nvGrpSpPr>
        <p:grpSpPr bwMode="auto">
          <a:xfrm>
            <a:off x="769130" y="1197816"/>
            <a:ext cx="546100" cy="465137"/>
            <a:chOff x="387" y="779"/>
            <a:chExt cx="344" cy="293"/>
          </a:xfrm>
        </p:grpSpPr>
        <p:sp>
          <p:nvSpPr>
            <p:cNvPr id="57" name="AutoShape 11">
              <a:extLst>
                <a:ext uri="{FF2B5EF4-FFF2-40B4-BE49-F238E27FC236}">
                  <a16:creationId xmlns:a16="http://schemas.microsoft.com/office/drawing/2014/main" id="{3083B2A0-5CCF-422C-A912-F4CB05DE79D7}"/>
                </a:ext>
              </a:extLst>
            </p:cNvPr>
            <p:cNvSpPr>
              <a:spLocks noChangeAspect="1" noChangeArrowheads="1" noTextEdit="1"/>
            </p:cNvSpPr>
            <p:nvPr/>
          </p:nvSpPr>
          <p:spPr bwMode="auto">
            <a:xfrm>
              <a:off x="387" y="779"/>
              <a:ext cx="344"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8" name="Freeform 13">
              <a:extLst>
                <a:ext uri="{FF2B5EF4-FFF2-40B4-BE49-F238E27FC236}">
                  <a16:creationId xmlns:a16="http://schemas.microsoft.com/office/drawing/2014/main" id="{7028AAEF-879B-41A5-A162-4C80493FC6C7}"/>
                </a:ext>
              </a:extLst>
            </p:cNvPr>
            <p:cNvSpPr>
              <a:spLocks/>
            </p:cNvSpPr>
            <p:nvPr/>
          </p:nvSpPr>
          <p:spPr bwMode="auto">
            <a:xfrm>
              <a:off x="387" y="876"/>
              <a:ext cx="190" cy="198"/>
            </a:xfrm>
            <a:custGeom>
              <a:avLst/>
              <a:gdLst>
                <a:gd name="T0" fmla="*/ 1040 w 1090"/>
                <a:gd name="T1" fmla="*/ 158 h 1124"/>
                <a:gd name="T2" fmla="*/ 1040 w 1090"/>
                <a:gd name="T3" fmla="*/ 158 h 1124"/>
                <a:gd name="T4" fmla="*/ 1082 w 1090"/>
                <a:gd name="T5" fmla="*/ 48 h 1124"/>
                <a:gd name="T6" fmla="*/ 1048 w 1090"/>
                <a:gd name="T7" fmla="*/ 0 h 1124"/>
                <a:gd name="T8" fmla="*/ 275 w 1090"/>
                <a:gd name="T9" fmla="*/ 0 h 1124"/>
                <a:gd name="T10" fmla="*/ 35 w 1090"/>
                <a:gd name="T11" fmla="*/ 215 h 1124"/>
                <a:gd name="T12" fmla="*/ 3 w 1090"/>
                <a:gd name="T13" fmla="*/ 509 h 1124"/>
                <a:gd name="T14" fmla="*/ 47 w 1090"/>
                <a:gd name="T15" fmla="*/ 571 h 1124"/>
                <a:gd name="T16" fmla="*/ 165 w 1090"/>
                <a:gd name="T17" fmla="*/ 587 h 1124"/>
                <a:gd name="T18" fmla="*/ 193 w 1090"/>
                <a:gd name="T19" fmla="*/ 1055 h 1124"/>
                <a:gd name="T20" fmla="*/ 267 w 1090"/>
                <a:gd name="T21" fmla="*/ 1124 h 1124"/>
                <a:gd name="T22" fmla="*/ 492 w 1090"/>
                <a:gd name="T23" fmla="*/ 1124 h 1124"/>
                <a:gd name="T24" fmla="*/ 566 w 1090"/>
                <a:gd name="T25" fmla="*/ 1055 h 1124"/>
                <a:gd name="T26" fmla="*/ 604 w 1090"/>
                <a:gd name="T27" fmla="*/ 253 h 1124"/>
                <a:gd name="T28" fmla="*/ 678 w 1090"/>
                <a:gd name="T29" fmla="*/ 181 h 1124"/>
                <a:gd name="T30" fmla="*/ 1006 w 1090"/>
                <a:gd name="T31" fmla="*/ 181 h 1124"/>
                <a:gd name="T32" fmla="*/ 1040 w 1090"/>
                <a:gd name="T33" fmla="*/ 158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0" h="1124">
                  <a:moveTo>
                    <a:pt x="1040" y="158"/>
                  </a:moveTo>
                  <a:lnTo>
                    <a:pt x="1040" y="158"/>
                  </a:lnTo>
                  <a:lnTo>
                    <a:pt x="1082" y="48"/>
                  </a:lnTo>
                  <a:cubicBezTo>
                    <a:pt x="1090" y="24"/>
                    <a:pt x="1074" y="0"/>
                    <a:pt x="1048" y="0"/>
                  </a:cubicBezTo>
                  <a:lnTo>
                    <a:pt x="275" y="0"/>
                  </a:lnTo>
                  <a:cubicBezTo>
                    <a:pt x="151" y="0"/>
                    <a:pt x="49" y="94"/>
                    <a:pt x="35" y="215"/>
                  </a:cubicBezTo>
                  <a:lnTo>
                    <a:pt x="3" y="509"/>
                  </a:lnTo>
                  <a:cubicBezTo>
                    <a:pt x="0" y="539"/>
                    <a:pt x="19" y="565"/>
                    <a:pt x="47" y="571"/>
                  </a:cubicBezTo>
                  <a:cubicBezTo>
                    <a:pt x="79" y="577"/>
                    <a:pt x="121" y="583"/>
                    <a:pt x="165" y="587"/>
                  </a:cubicBezTo>
                  <a:lnTo>
                    <a:pt x="193" y="1055"/>
                  </a:lnTo>
                  <a:cubicBezTo>
                    <a:pt x="195" y="1095"/>
                    <a:pt x="227" y="1124"/>
                    <a:pt x="267" y="1124"/>
                  </a:cubicBezTo>
                  <a:lnTo>
                    <a:pt x="492" y="1124"/>
                  </a:lnTo>
                  <a:cubicBezTo>
                    <a:pt x="532" y="1124"/>
                    <a:pt x="564" y="1095"/>
                    <a:pt x="566" y="1055"/>
                  </a:cubicBezTo>
                  <a:lnTo>
                    <a:pt x="604" y="253"/>
                  </a:lnTo>
                  <a:cubicBezTo>
                    <a:pt x="604" y="213"/>
                    <a:pt x="638" y="181"/>
                    <a:pt x="678" y="181"/>
                  </a:cubicBezTo>
                  <a:lnTo>
                    <a:pt x="1006" y="181"/>
                  </a:lnTo>
                  <a:cubicBezTo>
                    <a:pt x="1022" y="181"/>
                    <a:pt x="1034" y="172"/>
                    <a:pt x="1040" y="158"/>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9" name="Freeform 14">
              <a:extLst>
                <a:ext uri="{FF2B5EF4-FFF2-40B4-BE49-F238E27FC236}">
                  <a16:creationId xmlns:a16="http://schemas.microsoft.com/office/drawing/2014/main" id="{7C9840BD-7E9A-482D-B261-5DB1A586E6AA}"/>
                </a:ext>
              </a:extLst>
            </p:cNvPr>
            <p:cNvSpPr>
              <a:spLocks/>
            </p:cNvSpPr>
            <p:nvPr/>
          </p:nvSpPr>
          <p:spPr bwMode="auto">
            <a:xfrm>
              <a:off x="416" y="778"/>
              <a:ext cx="74" cy="73"/>
            </a:xfrm>
            <a:custGeom>
              <a:avLst/>
              <a:gdLst>
                <a:gd name="T0" fmla="*/ 210 w 419"/>
                <a:gd name="T1" fmla="*/ 0 h 417"/>
                <a:gd name="T2" fmla="*/ 210 w 419"/>
                <a:gd name="T3" fmla="*/ 0 h 417"/>
                <a:gd name="T4" fmla="*/ 419 w 419"/>
                <a:gd name="T5" fmla="*/ 208 h 417"/>
                <a:gd name="T6" fmla="*/ 210 w 419"/>
                <a:gd name="T7" fmla="*/ 417 h 417"/>
                <a:gd name="T8" fmla="*/ 0 w 419"/>
                <a:gd name="T9" fmla="*/ 208 h 417"/>
                <a:gd name="T10" fmla="*/ 210 w 419"/>
                <a:gd name="T11" fmla="*/ 0 h 417"/>
              </a:gdLst>
              <a:ahLst/>
              <a:cxnLst>
                <a:cxn ang="0">
                  <a:pos x="T0" y="T1"/>
                </a:cxn>
                <a:cxn ang="0">
                  <a:pos x="T2" y="T3"/>
                </a:cxn>
                <a:cxn ang="0">
                  <a:pos x="T4" y="T5"/>
                </a:cxn>
                <a:cxn ang="0">
                  <a:pos x="T6" y="T7"/>
                </a:cxn>
                <a:cxn ang="0">
                  <a:pos x="T8" y="T9"/>
                </a:cxn>
                <a:cxn ang="0">
                  <a:pos x="T10" y="T11"/>
                </a:cxn>
              </a:cxnLst>
              <a:rect l="0" t="0" r="r" b="b"/>
              <a:pathLst>
                <a:path w="419" h="417">
                  <a:moveTo>
                    <a:pt x="210" y="0"/>
                  </a:moveTo>
                  <a:lnTo>
                    <a:pt x="210" y="0"/>
                  </a:lnTo>
                  <a:cubicBezTo>
                    <a:pt x="325" y="0"/>
                    <a:pt x="419" y="92"/>
                    <a:pt x="419" y="208"/>
                  </a:cubicBezTo>
                  <a:cubicBezTo>
                    <a:pt x="419" y="323"/>
                    <a:pt x="325" y="417"/>
                    <a:pt x="210" y="417"/>
                  </a:cubicBezTo>
                  <a:cubicBezTo>
                    <a:pt x="94" y="417"/>
                    <a:pt x="0" y="323"/>
                    <a:pt x="0" y="208"/>
                  </a:cubicBezTo>
                  <a:cubicBezTo>
                    <a:pt x="0" y="92"/>
                    <a:pt x="94" y="0"/>
                    <a:pt x="210" y="0"/>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60" name="Freeform 15">
              <a:extLst>
                <a:ext uri="{FF2B5EF4-FFF2-40B4-BE49-F238E27FC236}">
                  <a16:creationId xmlns:a16="http://schemas.microsoft.com/office/drawing/2014/main" id="{E2EE278D-D014-4CB7-A80B-F5CEE8F69C6E}"/>
                </a:ext>
              </a:extLst>
            </p:cNvPr>
            <p:cNvSpPr>
              <a:spLocks/>
            </p:cNvSpPr>
            <p:nvPr/>
          </p:nvSpPr>
          <p:spPr bwMode="auto">
            <a:xfrm>
              <a:off x="582" y="897"/>
              <a:ext cx="92" cy="88"/>
            </a:xfrm>
            <a:custGeom>
              <a:avLst/>
              <a:gdLst>
                <a:gd name="T0" fmla="*/ 432 w 527"/>
                <a:gd name="T1" fmla="*/ 447 h 503"/>
                <a:gd name="T2" fmla="*/ 432 w 527"/>
                <a:gd name="T3" fmla="*/ 447 h 503"/>
                <a:gd name="T4" fmla="*/ 406 w 527"/>
                <a:gd name="T5" fmla="*/ 338 h 503"/>
                <a:gd name="T6" fmla="*/ 418 w 527"/>
                <a:gd name="T7" fmla="*/ 302 h 503"/>
                <a:gd name="T8" fmla="*/ 503 w 527"/>
                <a:gd name="T9" fmla="*/ 228 h 503"/>
                <a:gd name="T10" fmla="*/ 484 w 527"/>
                <a:gd name="T11" fmla="*/ 166 h 503"/>
                <a:gd name="T12" fmla="*/ 372 w 527"/>
                <a:gd name="T13" fmla="*/ 156 h 503"/>
                <a:gd name="T14" fmla="*/ 342 w 527"/>
                <a:gd name="T15" fmla="*/ 134 h 503"/>
                <a:gd name="T16" fmla="*/ 298 w 527"/>
                <a:gd name="T17" fmla="*/ 30 h 503"/>
                <a:gd name="T18" fmla="*/ 232 w 527"/>
                <a:gd name="T19" fmla="*/ 30 h 503"/>
                <a:gd name="T20" fmla="*/ 188 w 527"/>
                <a:gd name="T21" fmla="*/ 134 h 503"/>
                <a:gd name="T22" fmla="*/ 158 w 527"/>
                <a:gd name="T23" fmla="*/ 156 h 503"/>
                <a:gd name="T24" fmla="*/ 44 w 527"/>
                <a:gd name="T25" fmla="*/ 166 h 503"/>
                <a:gd name="T26" fmla="*/ 24 w 527"/>
                <a:gd name="T27" fmla="*/ 228 h 503"/>
                <a:gd name="T28" fmla="*/ 110 w 527"/>
                <a:gd name="T29" fmla="*/ 302 h 503"/>
                <a:gd name="T30" fmla="*/ 122 w 527"/>
                <a:gd name="T31" fmla="*/ 338 h 503"/>
                <a:gd name="T32" fmla="*/ 96 w 527"/>
                <a:gd name="T33" fmla="*/ 447 h 503"/>
                <a:gd name="T34" fmla="*/ 150 w 527"/>
                <a:gd name="T35" fmla="*/ 485 h 503"/>
                <a:gd name="T36" fmla="*/ 246 w 527"/>
                <a:gd name="T37" fmla="*/ 427 h 503"/>
                <a:gd name="T38" fmla="*/ 284 w 527"/>
                <a:gd name="T39" fmla="*/ 427 h 503"/>
                <a:gd name="T40" fmla="*/ 380 w 527"/>
                <a:gd name="T41" fmla="*/ 485 h 503"/>
                <a:gd name="T42" fmla="*/ 432 w 527"/>
                <a:gd name="T43" fmla="*/ 44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7" h="503">
                  <a:moveTo>
                    <a:pt x="432" y="447"/>
                  </a:moveTo>
                  <a:lnTo>
                    <a:pt x="432" y="447"/>
                  </a:lnTo>
                  <a:lnTo>
                    <a:pt x="406" y="338"/>
                  </a:lnTo>
                  <a:cubicBezTo>
                    <a:pt x="402" y="326"/>
                    <a:pt x="408" y="312"/>
                    <a:pt x="418" y="302"/>
                  </a:cubicBezTo>
                  <a:lnTo>
                    <a:pt x="503" y="228"/>
                  </a:lnTo>
                  <a:cubicBezTo>
                    <a:pt x="527" y="208"/>
                    <a:pt x="515" y="168"/>
                    <a:pt x="484" y="166"/>
                  </a:cubicBezTo>
                  <a:lnTo>
                    <a:pt x="372" y="156"/>
                  </a:lnTo>
                  <a:cubicBezTo>
                    <a:pt x="358" y="154"/>
                    <a:pt x="348" y="146"/>
                    <a:pt x="342" y="134"/>
                  </a:cubicBezTo>
                  <a:lnTo>
                    <a:pt x="298" y="30"/>
                  </a:lnTo>
                  <a:cubicBezTo>
                    <a:pt x="286" y="0"/>
                    <a:pt x="244" y="0"/>
                    <a:pt x="232" y="30"/>
                  </a:cubicBezTo>
                  <a:lnTo>
                    <a:pt x="188" y="134"/>
                  </a:lnTo>
                  <a:cubicBezTo>
                    <a:pt x="182" y="146"/>
                    <a:pt x="172" y="154"/>
                    <a:pt x="158" y="156"/>
                  </a:cubicBezTo>
                  <a:lnTo>
                    <a:pt x="44" y="166"/>
                  </a:lnTo>
                  <a:cubicBezTo>
                    <a:pt x="12" y="168"/>
                    <a:pt x="0" y="208"/>
                    <a:pt x="24" y="228"/>
                  </a:cubicBezTo>
                  <a:lnTo>
                    <a:pt x="110" y="302"/>
                  </a:lnTo>
                  <a:cubicBezTo>
                    <a:pt x="120" y="310"/>
                    <a:pt x="124" y="324"/>
                    <a:pt x="122" y="338"/>
                  </a:cubicBezTo>
                  <a:lnTo>
                    <a:pt x="96" y="447"/>
                  </a:lnTo>
                  <a:cubicBezTo>
                    <a:pt x="88" y="477"/>
                    <a:pt x="122" y="503"/>
                    <a:pt x="150" y="485"/>
                  </a:cubicBezTo>
                  <a:lnTo>
                    <a:pt x="246" y="427"/>
                  </a:lnTo>
                  <a:cubicBezTo>
                    <a:pt x="258" y="421"/>
                    <a:pt x="272" y="421"/>
                    <a:pt x="284" y="427"/>
                  </a:cubicBezTo>
                  <a:lnTo>
                    <a:pt x="380" y="485"/>
                  </a:lnTo>
                  <a:cubicBezTo>
                    <a:pt x="406" y="503"/>
                    <a:pt x="440" y="477"/>
                    <a:pt x="432" y="447"/>
                  </a:cubicBezTo>
                  <a:close/>
                </a:path>
              </a:pathLst>
            </a:custGeom>
            <a:solidFill>
              <a:srgbClr val="FFC000"/>
            </a:solidFill>
            <a:ln w="0">
              <a:solidFill>
                <a:srgbClr val="FBBD57"/>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61" name="Freeform 16">
              <a:extLst>
                <a:ext uri="{FF2B5EF4-FFF2-40B4-BE49-F238E27FC236}">
                  <a16:creationId xmlns:a16="http://schemas.microsoft.com/office/drawing/2014/main" id="{96D01A30-4F44-493D-BC02-BE9BBE763DD6}"/>
                </a:ext>
              </a:extLst>
            </p:cNvPr>
            <p:cNvSpPr>
              <a:spLocks/>
            </p:cNvSpPr>
            <p:nvPr/>
          </p:nvSpPr>
          <p:spPr bwMode="auto">
            <a:xfrm>
              <a:off x="521" y="987"/>
              <a:ext cx="93" cy="89"/>
            </a:xfrm>
            <a:custGeom>
              <a:avLst/>
              <a:gdLst>
                <a:gd name="T0" fmla="*/ 484 w 528"/>
                <a:gd name="T1" fmla="*/ 166 h 503"/>
                <a:gd name="T2" fmla="*/ 484 w 528"/>
                <a:gd name="T3" fmla="*/ 166 h 503"/>
                <a:gd name="T4" fmla="*/ 372 w 528"/>
                <a:gd name="T5" fmla="*/ 156 h 503"/>
                <a:gd name="T6" fmla="*/ 342 w 528"/>
                <a:gd name="T7" fmla="*/ 134 h 503"/>
                <a:gd name="T8" fmla="*/ 296 w 528"/>
                <a:gd name="T9" fmla="*/ 30 h 503"/>
                <a:gd name="T10" fmla="*/ 230 w 528"/>
                <a:gd name="T11" fmla="*/ 30 h 503"/>
                <a:gd name="T12" fmla="*/ 186 w 528"/>
                <a:gd name="T13" fmla="*/ 134 h 503"/>
                <a:gd name="T14" fmla="*/ 156 w 528"/>
                <a:gd name="T15" fmla="*/ 156 h 503"/>
                <a:gd name="T16" fmla="*/ 44 w 528"/>
                <a:gd name="T17" fmla="*/ 166 h 503"/>
                <a:gd name="T18" fmla="*/ 24 w 528"/>
                <a:gd name="T19" fmla="*/ 228 h 503"/>
                <a:gd name="T20" fmla="*/ 110 w 528"/>
                <a:gd name="T21" fmla="*/ 302 h 503"/>
                <a:gd name="T22" fmla="*/ 122 w 528"/>
                <a:gd name="T23" fmla="*/ 338 h 503"/>
                <a:gd name="T24" fmla="*/ 96 w 528"/>
                <a:gd name="T25" fmla="*/ 448 h 503"/>
                <a:gd name="T26" fmla="*/ 150 w 528"/>
                <a:gd name="T27" fmla="*/ 486 h 503"/>
                <a:gd name="T28" fmla="*/ 246 w 528"/>
                <a:gd name="T29" fmla="*/ 428 h 503"/>
                <a:gd name="T30" fmla="*/ 284 w 528"/>
                <a:gd name="T31" fmla="*/ 428 h 503"/>
                <a:gd name="T32" fmla="*/ 380 w 528"/>
                <a:gd name="T33" fmla="*/ 486 h 503"/>
                <a:gd name="T34" fmla="*/ 434 w 528"/>
                <a:gd name="T35" fmla="*/ 448 h 503"/>
                <a:gd name="T36" fmla="*/ 408 w 528"/>
                <a:gd name="T37" fmla="*/ 338 h 503"/>
                <a:gd name="T38" fmla="*/ 420 w 528"/>
                <a:gd name="T39" fmla="*/ 302 h 503"/>
                <a:gd name="T40" fmla="*/ 506 w 528"/>
                <a:gd name="T41" fmla="*/ 228 h 503"/>
                <a:gd name="T42" fmla="*/ 484 w 528"/>
                <a:gd name="T43" fmla="*/ 16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8" h="503">
                  <a:moveTo>
                    <a:pt x="484" y="166"/>
                  </a:moveTo>
                  <a:lnTo>
                    <a:pt x="484" y="166"/>
                  </a:lnTo>
                  <a:lnTo>
                    <a:pt x="372" y="156"/>
                  </a:lnTo>
                  <a:cubicBezTo>
                    <a:pt x="358" y="154"/>
                    <a:pt x="348" y="146"/>
                    <a:pt x="342" y="134"/>
                  </a:cubicBezTo>
                  <a:lnTo>
                    <a:pt x="296" y="30"/>
                  </a:lnTo>
                  <a:cubicBezTo>
                    <a:pt x="284" y="0"/>
                    <a:pt x="242" y="0"/>
                    <a:pt x="230" y="30"/>
                  </a:cubicBezTo>
                  <a:lnTo>
                    <a:pt x="186" y="134"/>
                  </a:lnTo>
                  <a:cubicBezTo>
                    <a:pt x="180" y="146"/>
                    <a:pt x="170" y="154"/>
                    <a:pt x="156" y="156"/>
                  </a:cubicBezTo>
                  <a:lnTo>
                    <a:pt x="44" y="166"/>
                  </a:lnTo>
                  <a:cubicBezTo>
                    <a:pt x="12" y="168"/>
                    <a:pt x="0" y="208"/>
                    <a:pt x="24" y="228"/>
                  </a:cubicBezTo>
                  <a:lnTo>
                    <a:pt x="110" y="302"/>
                  </a:lnTo>
                  <a:cubicBezTo>
                    <a:pt x="120" y="310"/>
                    <a:pt x="124" y="324"/>
                    <a:pt x="122" y="338"/>
                  </a:cubicBezTo>
                  <a:lnTo>
                    <a:pt x="96" y="448"/>
                  </a:lnTo>
                  <a:cubicBezTo>
                    <a:pt x="88" y="478"/>
                    <a:pt x="122" y="503"/>
                    <a:pt x="150" y="486"/>
                  </a:cubicBezTo>
                  <a:lnTo>
                    <a:pt x="246" y="428"/>
                  </a:lnTo>
                  <a:cubicBezTo>
                    <a:pt x="258" y="422"/>
                    <a:pt x="272" y="422"/>
                    <a:pt x="284" y="428"/>
                  </a:cubicBezTo>
                  <a:lnTo>
                    <a:pt x="380" y="486"/>
                  </a:lnTo>
                  <a:cubicBezTo>
                    <a:pt x="408" y="501"/>
                    <a:pt x="440" y="478"/>
                    <a:pt x="434" y="448"/>
                  </a:cubicBezTo>
                  <a:lnTo>
                    <a:pt x="408" y="338"/>
                  </a:lnTo>
                  <a:cubicBezTo>
                    <a:pt x="404" y="326"/>
                    <a:pt x="410" y="312"/>
                    <a:pt x="420" y="302"/>
                  </a:cubicBezTo>
                  <a:lnTo>
                    <a:pt x="506" y="228"/>
                  </a:lnTo>
                  <a:cubicBezTo>
                    <a:pt x="528" y="208"/>
                    <a:pt x="514" y="168"/>
                    <a:pt x="484" y="166"/>
                  </a:cubicBezTo>
                  <a:close/>
                </a:path>
              </a:pathLst>
            </a:custGeom>
            <a:solidFill>
              <a:srgbClr val="FFC000"/>
            </a:solidFill>
            <a:ln w="0">
              <a:solidFill>
                <a:srgbClr val="FBBD57"/>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62" name="Freeform 17">
              <a:extLst>
                <a:ext uri="{FF2B5EF4-FFF2-40B4-BE49-F238E27FC236}">
                  <a16:creationId xmlns:a16="http://schemas.microsoft.com/office/drawing/2014/main" id="{173CE20C-67FE-4253-9BBC-FC66C7E8DAAD}"/>
                </a:ext>
              </a:extLst>
            </p:cNvPr>
            <p:cNvSpPr>
              <a:spLocks/>
            </p:cNvSpPr>
            <p:nvPr/>
          </p:nvSpPr>
          <p:spPr bwMode="auto">
            <a:xfrm>
              <a:off x="643" y="987"/>
              <a:ext cx="92" cy="89"/>
            </a:xfrm>
            <a:custGeom>
              <a:avLst/>
              <a:gdLst>
                <a:gd name="T0" fmla="*/ 503 w 527"/>
                <a:gd name="T1" fmla="*/ 228 h 503"/>
                <a:gd name="T2" fmla="*/ 503 w 527"/>
                <a:gd name="T3" fmla="*/ 228 h 503"/>
                <a:gd name="T4" fmla="*/ 483 w 527"/>
                <a:gd name="T5" fmla="*/ 166 h 503"/>
                <a:gd name="T6" fmla="*/ 371 w 527"/>
                <a:gd name="T7" fmla="*/ 156 h 503"/>
                <a:gd name="T8" fmla="*/ 341 w 527"/>
                <a:gd name="T9" fmla="*/ 134 h 503"/>
                <a:gd name="T10" fmla="*/ 295 w 527"/>
                <a:gd name="T11" fmla="*/ 30 h 503"/>
                <a:gd name="T12" fmla="*/ 229 w 527"/>
                <a:gd name="T13" fmla="*/ 30 h 503"/>
                <a:gd name="T14" fmla="*/ 185 w 527"/>
                <a:gd name="T15" fmla="*/ 134 h 503"/>
                <a:gd name="T16" fmla="*/ 156 w 527"/>
                <a:gd name="T17" fmla="*/ 156 h 503"/>
                <a:gd name="T18" fmla="*/ 44 w 527"/>
                <a:gd name="T19" fmla="*/ 166 h 503"/>
                <a:gd name="T20" fmla="*/ 24 w 527"/>
                <a:gd name="T21" fmla="*/ 228 h 503"/>
                <a:gd name="T22" fmla="*/ 110 w 527"/>
                <a:gd name="T23" fmla="*/ 302 h 503"/>
                <a:gd name="T24" fmla="*/ 122 w 527"/>
                <a:gd name="T25" fmla="*/ 338 h 503"/>
                <a:gd name="T26" fmla="*/ 96 w 527"/>
                <a:gd name="T27" fmla="*/ 448 h 503"/>
                <a:gd name="T28" fmla="*/ 150 w 527"/>
                <a:gd name="T29" fmla="*/ 485 h 503"/>
                <a:gd name="T30" fmla="*/ 245 w 527"/>
                <a:gd name="T31" fmla="*/ 428 h 503"/>
                <a:gd name="T32" fmla="*/ 283 w 527"/>
                <a:gd name="T33" fmla="*/ 428 h 503"/>
                <a:gd name="T34" fmla="*/ 379 w 527"/>
                <a:gd name="T35" fmla="*/ 485 h 503"/>
                <a:gd name="T36" fmla="*/ 433 w 527"/>
                <a:gd name="T37" fmla="*/ 448 h 503"/>
                <a:gd name="T38" fmla="*/ 405 w 527"/>
                <a:gd name="T39" fmla="*/ 338 h 503"/>
                <a:gd name="T40" fmla="*/ 417 w 527"/>
                <a:gd name="T41" fmla="*/ 302 h 503"/>
                <a:gd name="T42" fmla="*/ 503 w 527"/>
                <a:gd name="T43" fmla="*/ 22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7" h="503">
                  <a:moveTo>
                    <a:pt x="503" y="228"/>
                  </a:moveTo>
                  <a:lnTo>
                    <a:pt x="503" y="228"/>
                  </a:lnTo>
                  <a:cubicBezTo>
                    <a:pt x="527" y="208"/>
                    <a:pt x="515" y="168"/>
                    <a:pt x="483" y="166"/>
                  </a:cubicBezTo>
                  <a:lnTo>
                    <a:pt x="371" y="156"/>
                  </a:lnTo>
                  <a:cubicBezTo>
                    <a:pt x="357" y="154"/>
                    <a:pt x="347" y="146"/>
                    <a:pt x="341" y="134"/>
                  </a:cubicBezTo>
                  <a:lnTo>
                    <a:pt x="295" y="30"/>
                  </a:lnTo>
                  <a:cubicBezTo>
                    <a:pt x="283" y="0"/>
                    <a:pt x="241" y="0"/>
                    <a:pt x="229" y="30"/>
                  </a:cubicBezTo>
                  <a:lnTo>
                    <a:pt x="185" y="134"/>
                  </a:lnTo>
                  <a:cubicBezTo>
                    <a:pt x="179" y="146"/>
                    <a:pt x="170" y="154"/>
                    <a:pt x="156" y="156"/>
                  </a:cubicBezTo>
                  <a:lnTo>
                    <a:pt x="44" y="166"/>
                  </a:lnTo>
                  <a:cubicBezTo>
                    <a:pt x="12" y="168"/>
                    <a:pt x="0" y="208"/>
                    <a:pt x="24" y="228"/>
                  </a:cubicBezTo>
                  <a:lnTo>
                    <a:pt x="110" y="302"/>
                  </a:lnTo>
                  <a:cubicBezTo>
                    <a:pt x="120" y="310"/>
                    <a:pt x="124" y="324"/>
                    <a:pt x="122" y="338"/>
                  </a:cubicBezTo>
                  <a:lnTo>
                    <a:pt x="96" y="448"/>
                  </a:lnTo>
                  <a:cubicBezTo>
                    <a:pt x="88" y="478"/>
                    <a:pt x="122" y="503"/>
                    <a:pt x="150" y="485"/>
                  </a:cubicBezTo>
                  <a:lnTo>
                    <a:pt x="245" y="428"/>
                  </a:lnTo>
                  <a:cubicBezTo>
                    <a:pt x="257" y="422"/>
                    <a:pt x="271" y="422"/>
                    <a:pt x="283" y="428"/>
                  </a:cubicBezTo>
                  <a:lnTo>
                    <a:pt x="379" y="485"/>
                  </a:lnTo>
                  <a:cubicBezTo>
                    <a:pt x="407" y="501"/>
                    <a:pt x="439" y="478"/>
                    <a:pt x="433" y="448"/>
                  </a:cubicBezTo>
                  <a:lnTo>
                    <a:pt x="405" y="338"/>
                  </a:lnTo>
                  <a:cubicBezTo>
                    <a:pt x="401" y="326"/>
                    <a:pt x="407" y="312"/>
                    <a:pt x="417" y="302"/>
                  </a:cubicBezTo>
                  <a:lnTo>
                    <a:pt x="503" y="228"/>
                  </a:lnTo>
                  <a:close/>
                </a:path>
              </a:pathLst>
            </a:custGeom>
            <a:solidFill>
              <a:srgbClr val="FFC000"/>
            </a:solidFill>
            <a:ln w="0">
              <a:solidFill>
                <a:srgbClr val="FBBD57"/>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63" name="TextBox 62">
            <a:extLst>
              <a:ext uri="{FF2B5EF4-FFF2-40B4-BE49-F238E27FC236}">
                <a16:creationId xmlns:a16="http://schemas.microsoft.com/office/drawing/2014/main" id="{0C071807-21D0-402B-B7AF-0338748454A8}"/>
              </a:ext>
            </a:extLst>
          </p:cNvPr>
          <p:cNvSpPr txBox="1"/>
          <p:nvPr/>
        </p:nvSpPr>
        <p:spPr>
          <a:xfrm>
            <a:off x="5601755" y="1324337"/>
            <a:ext cx="1440000"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Trebuchet MS" panose="020B0603020202020204" pitchFamily="34" charset="0"/>
                <a:cs typeface="Futura Medium" panose="020B0602020204020303" pitchFamily="34" charset="-79"/>
              </a:rPr>
              <a:t>Resilience</a:t>
            </a:r>
          </a:p>
        </p:txBody>
      </p:sp>
      <p:sp>
        <p:nvSpPr>
          <p:cNvPr id="64" name="TextBox 63">
            <a:extLst>
              <a:ext uri="{FF2B5EF4-FFF2-40B4-BE49-F238E27FC236}">
                <a16:creationId xmlns:a16="http://schemas.microsoft.com/office/drawing/2014/main" id="{3A58D6A9-3DCF-45C6-B7D9-216D366CD84B}"/>
              </a:ext>
            </a:extLst>
          </p:cNvPr>
          <p:cNvSpPr txBox="1"/>
          <p:nvPr/>
        </p:nvSpPr>
        <p:spPr>
          <a:xfrm>
            <a:off x="1084354" y="1324337"/>
            <a:ext cx="1440000"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Trebuchet MS" panose="020B0603020202020204" pitchFamily="34" charset="0"/>
                <a:cs typeface="Futura Medium" panose="020B0602020204020303" pitchFamily="34" charset="-79"/>
              </a:rPr>
              <a:t>Demand</a:t>
            </a:r>
          </a:p>
        </p:txBody>
      </p:sp>
      <p:sp>
        <p:nvSpPr>
          <p:cNvPr id="66" name="TextBox 65">
            <a:extLst>
              <a:ext uri="{FF2B5EF4-FFF2-40B4-BE49-F238E27FC236}">
                <a16:creationId xmlns:a16="http://schemas.microsoft.com/office/drawing/2014/main" id="{7EBF373A-D381-4790-955B-7B8F6F26EB28}"/>
              </a:ext>
            </a:extLst>
          </p:cNvPr>
          <p:cNvSpPr txBox="1"/>
          <p:nvPr/>
        </p:nvSpPr>
        <p:spPr>
          <a:xfrm>
            <a:off x="7866611" y="1324337"/>
            <a:ext cx="1440000"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Trebuchet MS" panose="020B0603020202020204" pitchFamily="34" charset="0"/>
                <a:cs typeface="Futura Medium" panose="020B0602020204020303" pitchFamily="34" charset="-79"/>
              </a:rPr>
              <a:t>Innovation</a:t>
            </a:r>
          </a:p>
        </p:txBody>
      </p:sp>
      <p:grpSp>
        <p:nvGrpSpPr>
          <p:cNvPr id="73" name="Graphic 66">
            <a:extLst>
              <a:ext uri="{FF2B5EF4-FFF2-40B4-BE49-F238E27FC236}">
                <a16:creationId xmlns:a16="http://schemas.microsoft.com/office/drawing/2014/main" id="{EA092742-51CB-4D9A-AE6A-CF7D893C6961}"/>
              </a:ext>
            </a:extLst>
          </p:cNvPr>
          <p:cNvGrpSpPr/>
          <p:nvPr/>
        </p:nvGrpSpPr>
        <p:grpSpPr>
          <a:xfrm>
            <a:off x="9697782" y="1089393"/>
            <a:ext cx="368618" cy="568597"/>
            <a:chOff x="9697782" y="1089393"/>
            <a:chExt cx="368618" cy="568597"/>
          </a:xfrm>
        </p:grpSpPr>
        <p:sp>
          <p:nvSpPr>
            <p:cNvPr id="74" name="Freeform: Shape 73">
              <a:extLst>
                <a:ext uri="{FF2B5EF4-FFF2-40B4-BE49-F238E27FC236}">
                  <a16:creationId xmlns:a16="http://schemas.microsoft.com/office/drawing/2014/main" id="{D24D740C-93C7-4A77-9E07-AD5220F116B8}"/>
                </a:ext>
              </a:extLst>
            </p:cNvPr>
            <p:cNvSpPr/>
            <p:nvPr/>
          </p:nvSpPr>
          <p:spPr>
            <a:xfrm>
              <a:off x="10018528" y="1171310"/>
              <a:ext cx="4787" cy="163833"/>
            </a:xfrm>
            <a:custGeom>
              <a:avLst/>
              <a:gdLst>
                <a:gd name="connsiteX0" fmla="*/ 0 w 4787"/>
                <a:gd name="connsiteY0" fmla="*/ 0 h 163833"/>
                <a:gd name="connsiteX1" fmla="*/ 0 w 4787"/>
                <a:gd name="connsiteY1" fmla="*/ 163833 h 163833"/>
              </a:gdLst>
              <a:ahLst/>
              <a:cxnLst>
                <a:cxn ang="0">
                  <a:pos x="connsiteX0" y="connsiteY0"/>
                </a:cxn>
                <a:cxn ang="0">
                  <a:pos x="connsiteX1" y="connsiteY1"/>
                </a:cxn>
              </a:cxnLst>
              <a:rect l="l" t="t" r="r" b="b"/>
              <a:pathLst>
                <a:path w="4787" h="163833">
                  <a:moveTo>
                    <a:pt x="0" y="0"/>
                  </a:moveTo>
                  <a:lnTo>
                    <a:pt x="0" y="163833"/>
                  </a:lnTo>
                </a:path>
              </a:pathLst>
            </a:custGeom>
            <a:ln w="37652" cap="rnd">
              <a:solidFill>
                <a:srgbClr val="FBBD57"/>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164FEF6B-6CB2-4C17-9CD2-9B666D8FBC5C}"/>
                </a:ext>
              </a:extLst>
            </p:cNvPr>
            <p:cNvSpPr/>
            <p:nvPr/>
          </p:nvSpPr>
          <p:spPr>
            <a:xfrm>
              <a:off x="9745654" y="1171310"/>
              <a:ext cx="4787" cy="163833"/>
            </a:xfrm>
            <a:custGeom>
              <a:avLst/>
              <a:gdLst>
                <a:gd name="connsiteX0" fmla="*/ 0 w 4787"/>
                <a:gd name="connsiteY0" fmla="*/ 0 h 163833"/>
                <a:gd name="connsiteX1" fmla="*/ 0 w 4787"/>
                <a:gd name="connsiteY1" fmla="*/ 163833 h 163833"/>
              </a:gdLst>
              <a:ahLst/>
              <a:cxnLst>
                <a:cxn ang="0">
                  <a:pos x="connsiteX0" y="connsiteY0"/>
                </a:cxn>
                <a:cxn ang="0">
                  <a:pos x="connsiteX1" y="connsiteY1"/>
                </a:cxn>
              </a:cxnLst>
              <a:rect l="l" t="t" r="r" b="b"/>
              <a:pathLst>
                <a:path w="4787" h="163833">
                  <a:moveTo>
                    <a:pt x="0" y="0"/>
                  </a:moveTo>
                  <a:lnTo>
                    <a:pt x="0" y="163833"/>
                  </a:lnTo>
                </a:path>
              </a:pathLst>
            </a:custGeom>
            <a:ln w="37652" cap="rnd">
              <a:solidFill>
                <a:srgbClr val="FBBD57"/>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8BC86678-500C-41A0-B8B0-3FA129F3D197}"/>
                </a:ext>
              </a:extLst>
            </p:cNvPr>
            <p:cNvSpPr/>
            <p:nvPr/>
          </p:nvSpPr>
          <p:spPr>
            <a:xfrm>
              <a:off x="9697782" y="1286957"/>
              <a:ext cx="368618" cy="371034"/>
            </a:xfrm>
            <a:custGeom>
              <a:avLst/>
              <a:gdLst>
                <a:gd name="connsiteX0" fmla="*/ 368619 w 368618"/>
                <a:gd name="connsiteY0" fmla="*/ 185517 h 371034"/>
                <a:gd name="connsiteX1" fmla="*/ 184309 w 368618"/>
                <a:gd name="connsiteY1" fmla="*/ 371034 h 371034"/>
                <a:gd name="connsiteX2" fmla="*/ 0 w 368618"/>
                <a:gd name="connsiteY2" fmla="*/ 185517 h 371034"/>
                <a:gd name="connsiteX3" fmla="*/ 184309 w 368618"/>
                <a:gd name="connsiteY3" fmla="*/ 0 h 371034"/>
                <a:gd name="connsiteX4" fmla="*/ 368619 w 368618"/>
                <a:gd name="connsiteY4" fmla="*/ 185517 h 3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618" h="371034">
                  <a:moveTo>
                    <a:pt x="368619" y="185517"/>
                  </a:moveTo>
                  <a:cubicBezTo>
                    <a:pt x="368619" y="287975"/>
                    <a:pt x="286101" y="371034"/>
                    <a:pt x="184309" y="371034"/>
                  </a:cubicBezTo>
                  <a:cubicBezTo>
                    <a:pt x="82518" y="371034"/>
                    <a:pt x="0" y="287975"/>
                    <a:pt x="0" y="185517"/>
                  </a:cubicBezTo>
                  <a:cubicBezTo>
                    <a:pt x="0" y="83059"/>
                    <a:pt x="82518" y="0"/>
                    <a:pt x="184309" y="0"/>
                  </a:cubicBezTo>
                  <a:cubicBezTo>
                    <a:pt x="286101" y="0"/>
                    <a:pt x="368619" y="83059"/>
                    <a:pt x="368619" y="185517"/>
                  </a:cubicBezTo>
                  <a:close/>
                </a:path>
              </a:pathLst>
            </a:custGeom>
            <a:noFill/>
            <a:ln w="37652" cap="flat">
              <a:solidFill>
                <a:srgbClr val="FFFFF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77" name="Freeform: Shape 76">
              <a:extLst>
                <a:ext uri="{FF2B5EF4-FFF2-40B4-BE49-F238E27FC236}">
                  <a16:creationId xmlns:a16="http://schemas.microsoft.com/office/drawing/2014/main" id="{485BCAE5-6F25-4142-B8A4-B48195953DF8}"/>
                </a:ext>
              </a:extLst>
            </p:cNvPr>
            <p:cNvSpPr/>
            <p:nvPr/>
          </p:nvSpPr>
          <p:spPr>
            <a:xfrm>
              <a:off x="9884485" y="1089393"/>
              <a:ext cx="4787" cy="101191"/>
            </a:xfrm>
            <a:custGeom>
              <a:avLst/>
              <a:gdLst>
                <a:gd name="connsiteX0" fmla="*/ 0 w 4787"/>
                <a:gd name="connsiteY0" fmla="*/ 0 h 101191"/>
                <a:gd name="connsiteX1" fmla="*/ 0 w 4787"/>
                <a:gd name="connsiteY1" fmla="*/ 101191 h 101191"/>
              </a:gdLst>
              <a:ahLst/>
              <a:cxnLst>
                <a:cxn ang="0">
                  <a:pos x="connsiteX0" y="connsiteY0"/>
                </a:cxn>
                <a:cxn ang="0">
                  <a:pos x="connsiteX1" y="connsiteY1"/>
                </a:cxn>
              </a:cxnLst>
              <a:rect l="l" t="t" r="r" b="b"/>
              <a:pathLst>
                <a:path w="4787" h="101191">
                  <a:moveTo>
                    <a:pt x="0" y="0"/>
                  </a:moveTo>
                  <a:lnTo>
                    <a:pt x="0" y="101191"/>
                  </a:lnTo>
                </a:path>
              </a:pathLst>
            </a:custGeom>
            <a:ln w="37652" cap="rnd">
              <a:solidFill>
                <a:srgbClr val="FBBD57"/>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D330AD6F-0C6D-4C10-8F2C-1097CF55B7E0}"/>
                </a:ext>
              </a:extLst>
            </p:cNvPr>
            <p:cNvSpPr/>
            <p:nvPr/>
          </p:nvSpPr>
          <p:spPr>
            <a:xfrm>
              <a:off x="9825122" y="1364874"/>
              <a:ext cx="114419" cy="225368"/>
            </a:xfrm>
            <a:custGeom>
              <a:avLst/>
              <a:gdLst>
                <a:gd name="connsiteX0" fmla="*/ 64533 w 114419"/>
                <a:gd name="connsiteY0" fmla="*/ 8818 h 225368"/>
                <a:gd name="connsiteX1" fmla="*/ 64533 w 114419"/>
                <a:gd name="connsiteY1" fmla="*/ 20624 h 225368"/>
                <a:gd name="connsiteX2" fmla="*/ 84495 w 114419"/>
                <a:gd name="connsiteY2" fmla="*/ 25442 h 225368"/>
                <a:gd name="connsiteX3" fmla="*/ 98857 w 114419"/>
                <a:gd name="connsiteY3" fmla="*/ 36381 h 225368"/>
                <a:gd name="connsiteX4" fmla="*/ 106421 w 114419"/>
                <a:gd name="connsiteY4" fmla="*/ 47849 h 225368"/>
                <a:gd name="connsiteX5" fmla="*/ 109054 w 114419"/>
                <a:gd name="connsiteY5" fmla="*/ 58691 h 225368"/>
                <a:gd name="connsiteX6" fmla="*/ 105081 w 114419"/>
                <a:gd name="connsiteY6" fmla="*/ 68328 h 225368"/>
                <a:gd name="connsiteX7" fmla="*/ 95506 w 114419"/>
                <a:gd name="connsiteY7" fmla="*/ 72279 h 225368"/>
                <a:gd name="connsiteX8" fmla="*/ 81719 w 114419"/>
                <a:gd name="connsiteY8" fmla="*/ 60715 h 225368"/>
                <a:gd name="connsiteX9" fmla="*/ 64533 w 114419"/>
                <a:gd name="connsiteY9" fmla="*/ 42548 h 225368"/>
                <a:gd name="connsiteX10" fmla="*/ 64533 w 114419"/>
                <a:gd name="connsiteY10" fmla="*/ 88036 h 225368"/>
                <a:gd name="connsiteX11" fmla="*/ 86027 w 114419"/>
                <a:gd name="connsiteY11" fmla="*/ 94831 h 225368"/>
                <a:gd name="connsiteX12" fmla="*/ 100389 w 114419"/>
                <a:gd name="connsiteY12" fmla="*/ 103697 h 225368"/>
                <a:gd name="connsiteX13" fmla="*/ 110778 w 114419"/>
                <a:gd name="connsiteY13" fmla="*/ 118153 h 225368"/>
                <a:gd name="connsiteX14" fmla="*/ 114416 w 114419"/>
                <a:gd name="connsiteY14" fmla="*/ 136464 h 225368"/>
                <a:gd name="connsiteX15" fmla="*/ 108623 w 114419"/>
                <a:gd name="connsiteY15" fmla="*/ 159834 h 225368"/>
                <a:gd name="connsiteX16" fmla="*/ 91389 w 114419"/>
                <a:gd name="connsiteY16" fmla="*/ 177470 h 225368"/>
                <a:gd name="connsiteX17" fmla="*/ 64533 w 114419"/>
                <a:gd name="connsiteY17" fmla="*/ 185710 h 225368"/>
                <a:gd name="connsiteX18" fmla="*/ 64533 w 114419"/>
                <a:gd name="connsiteY18" fmla="*/ 212935 h 225368"/>
                <a:gd name="connsiteX19" fmla="*/ 63288 w 114419"/>
                <a:gd name="connsiteY19" fmla="*/ 222331 h 225368"/>
                <a:gd name="connsiteX20" fmla="*/ 57783 w 114419"/>
                <a:gd name="connsiteY20" fmla="*/ 225319 h 225368"/>
                <a:gd name="connsiteX21" fmla="*/ 52325 w 114419"/>
                <a:gd name="connsiteY21" fmla="*/ 222910 h 225368"/>
                <a:gd name="connsiteX22" fmla="*/ 50745 w 114419"/>
                <a:gd name="connsiteY22" fmla="*/ 215441 h 225368"/>
                <a:gd name="connsiteX23" fmla="*/ 50745 w 114419"/>
                <a:gd name="connsiteY23" fmla="*/ 185951 h 225368"/>
                <a:gd name="connsiteX24" fmla="*/ 28532 w 114419"/>
                <a:gd name="connsiteY24" fmla="*/ 179928 h 225368"/>
                <a:gd name="connsiteX25" fmla="*/ 12639 w 114419"/>
                <a:gd name="connsiteY25" fmla="*/ 168507 h 225368"/>
                <a:gd name="connsiteX26" fmla="*/ 3064 w 114419"/>
                <a:gd name="connsiteY26" fmla="*/ 154052 h 225368"/>
                <a:gd name="connsiteX27" fmla="*/ 0 w 114419"/>
                <a:gd name="connsiteY27" fmla="*/ 139596 h 225368"/>
                <a:gd name="connsiteX28" fmla="*/ 4070 w 114419"/>
                <a:gd name="connsiteY28" fmla="*/ 129958 h 225368"/>
                <a:gd name="connsiteX29" fmla="*/ 14266 w 114419"/>
                <a:gd name="connsiteY29" fmla="*/ 125718 h 225368"/>
                <a:gd name="connsiteX30" fmla="*/ 22500 w 114419"/>
                <a:gd name="connsiteY30" fmla="*/ 128031 h 225368"/>
                <a:gd name="connsiteX31" fmla="*/ 27288 w 114419"/>
                <a:gd name="connsiteY31" fmla="*/ 134488 h 225368"/>
                <a:gd name="connsiteX32" fmla="*/ 32362 w 114419"/>
                <a:gd name="connsiteY32" fmla="*/ 148221 h 225368"/>
                <a:gd name="connsiteX33" fmla="*/ 38969 w 114419"/>
                <a:gd name="connsiteY33" fmla="*/ 156895 h 225368"/>
                <a:gd name="connsiteX34" fmla="*/ 50650 w 114419"/>
                <a:gd name="connsiteY34" fmla="*/ 162918 h 225368"/>
                <a:gd name="connsiteX35" fmla="*/ 50650 w 114419"/>
                <a:gd name="connsiteY35" fmla="*/ 112467 h 225368"/>
                <a:gd name="connsiteX36" fmla="*/ 26282 w 114419"/>
                <a:gd name="connsiteY36" fmla="*/ 103408 h 225368"/>
                <a:gd name="connsiteX37" fmla="*/ 10359 w 114419"/>
                <a:gd name="connsiteY37" fmla="*/ 42797 h 225368"/>
                <a:gd name="connsiteX38" fmla="*/ 16277 w 114419"/>
                <a:gd name="connsiteY38" fmla="*/ 34790 h 225368"/>
                <a:gd name="connsiteX39" fmla="*/ 50697 w 114419"/>
                <a:gd name="connsiteY39" fmla="*/ 20768 h 225368"/>
                <a:gd name="connsiteX40" fmla="*/ 50697 w 114419"/>
                <a:gd name="connsiteY40" fmla="*/ 9155 h 225368"/>
                <a:gd name="connsiteX41" fmla="*/ 57543 w 114419"/>
                <a:gd name="connsiteY41" fmla="*/ 0 h 225368"/>
                <a:gd name="connsiteX42" fmla="*/ 64533 w 114419"/>
                <a:gd name="connsiteY42" fmla="*/ 8818 h 225368"/>
                <a:gd name="connsiteX43" fmla="*/ 50745 w 114419"/>
                <a:gd name="connsiteY43" fmla="*/ 83989 h 225368"/>
                <a:gd name="connsiteX44" fmla="*/ 50745 w 114419"/>
                <a:gd name="connsiteY44" fmla="*/ 42115 h 225368"/>
                <a:gd name="connsiteX45" fmla="*/ 36384 w 114419"/>
                <a:gd name="connsiteY45" fmla="*/ 49343 h 225368"/>
                <a:gd name="connsiteX46" fmla="*/ 31309 w 114419"/>
                <a:gd name="connsiteY46" fmla="*/ 62883 h 225368"/>
                <a:gd name="connsiteX47" fmla="*/ 36096 w 114419"/>
                <a:gd name="connsiteY47" fmla="*/ 75942 h 225368"/>
                <a:gd name="connsiteX48" fmla="*/ 50745 w 114419"/>
                <a:gd name="connsiteY48" fmla="*/ 83989 h 225368"/>
                <a:gd name="connsiteX49" fmla="*/ 64533 w 114419"/>
                <a:gd name="connsiteY49" fmla="*/ 116514 h 225368"/>
                <a:gd name="connsiteX50" fmla="*/ 64533 w 114419"/>
                <a:gd name="connsiteY50" fmla="*/ 164412 h 225368"/>
                <a:gd name="connsiteX51" fmla="*/ 81480 w 114419"/>
                <a:gd name="connsiteY51" fmla="*/ 155545 h 225368"/>
                <a:gd name="connsiteX52" fmla="*/ 87464 w 114419"/>
                <a:gd name="connsiteY52" fmla="*/ 140029 h 225368"/>
                <a:gd name="connsiteX53" fmla="*/ 81671 w 114419"/>
                <a:gd name="connsiteY53" fmla="*/ 125284 h 225368"/>
                <a:gd name="connsiteX54" fmla="*/ 64533 w 114419"/>
                <a:gd name="connsiteY54" fmla="*/ 116514 h 22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4419" h="225368">
                  <a:moveTo>
                    <a:pt x="64533" y="8818"/>
                  </a:moveTo>
                  <a:lnTo>
                    <a:pt x="64533" y="20624"/>
                  </a:lnTo>
                  <a:cubicBezTo>
                    <a:pt x="71389" y="21214"/>
                    <a:pt x="78119" y="22838"/>
                    <a:pt x="84495" y="25442"/>
                  </a:cubicBezTo>
                  <a:cubicBezTo>
                    <a:pt x="90057" y="27923"/>
                    <a:pt x="94973" y="31668"/>
                    <a:pt x="98857" y="36381"/>
                  </a:cubicBezTo>
                  <a:cubicBezTo>
                    <a:pt x="101925" y="39809"/>
                    <a:pt x="104474" y="43673"/>
                    <a:pt x="106421" y="47849"/>
                  </a:cubicBezTo>
                  <a:cubicBezTo>
                    <a:pt x="108051" y="51235"/>
                    <a:pt x="108948" y="54930"/>
                    <a:pt x="109054" y="58691"/>
                  </a:cubicBezTo>
                  <a:cubicBezTo>
                    <a:pt x="109135" y="62323"/>
                    <a:pt x="107693" y="65822"/>
                    <a:pt x="105081" y="68328"/>
                  </a:cubicBezTo>
                  <a:cubicBezTo>
                    <a:pt x="102565" y="70915"/>
                    <a:pt x="99102" y="72344"/>
                    <a:pt x="95506" y="72279"/>
                  </a:cubicBezTo>
                  <a:cubicBezTo>
                    <a:pt x="88661" y="72503"/>
                    <a:pt x="82735" y="67532"/>
                    <a:pt x="81719" y="60715"/>
                  </a:cubicBezTo>
                  <a:cubicBezTo>
                    <a:pt x="79686" y="51971"/>
                    <a:pt x="73109" y="45020"/>
                    <a:pt x="64533" y="42548"/>
                  </a:cubicBezTo>
                  <a:lnTo>
                    <a:pt x="64533" y="88036"/>
                  </a:lnTo>
                  <a:cubicBezTo>
                    <a:pt x="73533" y="90542"/>
                    <a:pt x="80666" y="92855"/>
                    <a:pt x="86027" y="94831"/>
                  </a:cubicBezTo>
                  <a:cubicBezTo>
                    <a:pt x="91332" y="96838"/>
                    <a:pt x="96207" y="99847"/>
                    <a:pt x="100389" y="103697"/>
                  </a:cubicBezTo>
                  <a:cubicBezTo>
                    <a:pt x="104865" y="107689"/>
                    <a:pt x="108412" y="112624"/>
                    <a:pt x="110778" y="118153"/>
                  </a:cubicBezTo>
                  <a:cubicBezTo>
                    <a:pt x="113257" y="123931"/>
                    <a:pt x="114497" y="130170"/>
                    <a:pt x="114416" y="136464"/>
                  </a:cubicBezTo>
                  <a:cubicBezTo>
                    <a:pt x="114435" y="144616"/>
                    <a:pt x="112444" y="152646"/>
                    <a:pt x="108623" y="159834"/>
                  </a:cubicBezTo>
                  <a:cubicBezTo>
                    <a:pt x="104568" y="167173"/>
                    <a:pt x="98612" y="173267"/>
                    <a:pt x="91389" y="177470"/>
                  </a:cubicBezTo>
                  <a:cubicBezTo>
                    <a:pt x="83202" y="182298"/>
                    <a:pt x="74003" y="185121"/>
                    <a:pt x="64533" y="185710"/>
                  </a:cubicBezTo>
                  <a:lnTo>
                    <a:pt x="64533" y="212935"/>
                  </a:lnTo>
                  <a:cubicBezTo>
                    <a:pt x="64689" y="216115"/>
                    <a:pt x="64267" y="219301"/>
                    <a:pt x="63288" y="222331"/>
                  </a:cubicBezTo>
                  <a:cubicBezTo>
                    <a:pt x="62291" y="224423"/>
                    <a:pt x="60067" y="225632"/>
                    <a:pt x="57783" y="225319"/>
                  </a:cubicBezTo>
                  <a:cubicBezTo>
                    <a:pt x="55670" y="225531"/>
                    <a:pt x="53602" y="224615"/>
                    <a:pt x="52325" y="222910"/>
                  </a:cubicBezTo>
                  <a:cubicBezTo>
                    <a:pt x="51115" y="220616"/>
                    <a:pt x="50568" y="218028"/>
                    <a:pt x="50745" y="215441"/>
                  </a:cubicBezTo>
                  <a:lnTo>
                    <a:pt x="50745" y="185951"/>
                  </a:lnTo>
                  <a:cubicBezTo>
                    <a:pt x="43051" y="185247"/>
                    <a:pt x="35537" y="183209"/>
                    <a:pt x="28532" y="179928"/>
                  </a:cubicBezTo>
                  <a:cubicBezTo>
                    <a:pt x="22564" y="177168"/>
                    <a:pt x="17170" y="173293"/>
                    <a:pt x="12639" y="168507"/>
                  </a:cubicBezTo>
                  <a:cubicBezTo>
                    <a:pt x="8574" y="164336"/>
                    <a:pt x="5326" y="159432"/>
                    <a:pt x="3064" y="154052"/>
                  </a:cubicBezTo>
                  <a:cubicBezTo>
                    <a:pt x="1089" y="149489"/>
                    <a:pt x="47" y="144572"/>
                    <a:pt x="0" y="139596"/>
                  </a:cubicBezTo>
                  <a:cubicBezTo>
                    <a:pt x="-26" y="135955"/>
                    <a:pt x="1447" y="132466"/>
                    <a:pt x="4070" y="129958"/>
                  </a:cubicBezTo>
                  <a:cubicBezTo>
                    <a:pt x="6731" y="127173"/>
                    <a:pt x="10428" y="125636"/>
                    <a:pt x="14266" y="125718"/>
                  </a:cubicBezTo>
                  <a:cubicBezTo>
                    <a:pt x="17181" y="125630"/>
                    <a:pt x="20053" y="126436"/>
                    <a:pt x="22500" y="128031"/>
                  </a:cubicBezTo>
                  <a:cubicBezTo>
                    <a:pt x="24802" y="129549"/>
                    <a:pt x="26497" y="131835"/>
                    <a:pt x="27288" y="134488"/>
                  </a:cubicBezTo>
                  <a:cubicBezTo>
                    <a:pt x="29251" y="140463"/>
                    <a:pt x="30926" y="145041"/>
                    <a:pt x="32362" y="148221"/>
                  </a:cubicBezTo>
                  <a:cubicBezTo>
                    <a:pt x="33933" y="151548"/>
                    <a:pt x="36184" y="154504"/>
                    <a:pt x="38969" y="156895"/>
                  </a:cubicBezTo>
                  <a:cubicBezTo>
                    <a:pt x="42340" y="159794"/>
                    <a:pt x="46342" y="161858"/>
                    <a:pt x="50650" y="162918"/>
                  </a:cubicBezTo>
                  <a:lnTo>
                    <a:pt x="50650" y="112467"/>
                  </a:lnTo>
                  <a:cubicBezTo>
                    <a:pt x="42251" y="110260"/>
                    <a:pt x="34089" y="107226"/>
                    <a:pt x="26282" y="103408"/>
                  </a:cubicBezTo>
                  <a:cubicBezTo>
                    <a:pt x="5257" y="91097"/>
                    <a:pt x="-1872" y="63961"/>
                    <a:pt x="10359" y="42797"/>
                  </a:cubicBezTo>
                  <a:cubicBezTo>
                    <a:pt x="12025" y="39913"/>
                    <a:pt x="14011" y="37227"/>
                    <a:pt x="16277" y="34790"/>
                  </a:cubicBezTo>
                  <a:cubicBezTo>
                    <a:pt x="25702" y="26102"/>
                    <a:pt x="37922" y="21124"/>
                    <a:pt x="50697" y="20768"/>
                  </a:cubicBezTo>
                  <a:lnTo>
                    <a:pt x="50697" y="9155"/>
                  </a:lnTo>
                  <a:cubicBezTo>
                    <a:pt x="50697" y="3036"/>
                    <a:pt x="52947" y="0"/>
                    <a:pt x="57543" y="0"/>
                  </a:cubicBezTo>
                  <a:cubicBezTo>
                    <a:pt x="62139" y="0"/>
                    <a:pt x="64533" y="2988"/>
                    <a:pt x="64533" y="8818"/>
                  </a:cubicBezTo>
                  <a:close/>
                  <a:moveTo>
                    <a:pt x="50745" y="83989"/>
                  </a:moveTo>
                  <a:lnTo>
                    <a:pt x="50745" y="42115"/>
                  </a:lnTo>
                  <a:cubicBezTo>
                    <a:pt x="45508" y="43484"/>
                    <a:pt x="40615" y="45947"/>
                    <a:pt x="36384" y="49343"/>
                  </a:cubicBezTo>
                  <a:cubicBezTo>
                    <a:pt x="32780" y="52874"/>
                    <a:pt x="30920" y="57835"/>
                    <a:pt x="31309" y="62883"/>
                  </a:cubicBezTo>
                  <a:cubicBezTo>
                    <a:pt x="30943" y="67729"/>
                    <a:pt x="32691" y="72496"/>
                    <a:pt x="36096" y="75942"/>
                  </a:cubicBezTo>
                  <a:cubicBezTo>
                    <a:pt x="40412" y="79559"/>
                    <a:pt x="45388" y="82293"/>
                    <a:pt x="50745" y="83989"/>
                  </a:cubicBezTo>
                  <a:close/>
                  <a:moveTo>
                    <a:pt x="64533" y="116514"/>
                  </a:moveTo>
                  <a:lnTo>
                    <a:pt x="64533" y="164412"/>
                  </a:lnTo>
                  <a:cubicBezTo>
                    <a:pt x="71002" y="163431"/>
                    <a:pt x="76964" y="160311"/>
                    <a:pt x="81480" y="155545"/>
                  </a:cubicBezTo>
                  <a:cubicBezTo>
                    <a:pt x="85388" y="151344"/>
                    <a:pt x="87532" y="145785"/>
                    <a:pt x="87464" y="140029"/>
                  </a:cubicBezTo>
                  <a:cubicBezTo>
                    <a:pt x="87802" y="134493"/>
                    <a:pt x="85679" y="129091"/>
                    <a:pt x="81671" y="125284"/>
                  </a:cubicBezTo>
                  <a:cubicBezTo>
                    <a:pt x="76606" y="121225"/>
                    <a:pt x="70776" y="118241"/>
                    <a:pt x="64533" y="116514"/>
                  </a:cubicBezTo>
                  <a:close/>
                </a:path>
              </a:pathLst>
            </a:custGeom>
            <a:solidFill>
              <a:srgbClr val="FFFFFF"/>
            </a:solidFill>
            <a:ln w="470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79" name="TextBox 78">
            <a:extLst>
              <a:ext uri="{FF2B5EF4-FFF2-40B4-BE49-F238E27FC236}">
                <a16:creationId xmlns:a16="http://schemas.microsoft.com/office/drawing/2014/main" id="{566A652F-45D8-4C7F-807E-66D952A59F1E}"/>
              </a:ext>
            </a:extLst>
          </p:cNvPr>
          <p:cNvSpPr txBox="1"/>
          <p:nvPr/>
        </p:nvSpPr>
        <p:spPr>
          <a:xfrm>
            <a:off x="10092532" y="1324337"/>
            <a:ext cx="1440000"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Trebuchet MS" panose="020B0603020202020204" pitchFamily="34" charset="0"/>
                <a:cs typeface="Futura Medium" panose="020B0602020204020303" pitchFamily="34" charset="-79"/>
              </a:rPr>
              <a:t>Profitability</a:t>
            </a:r>
          </a:p>
        </p:txBody>
      </p:sp>
      <p:sp>
        <p:nvSpPr>
          <p:cNvPr id="82" name="Rectangle 81">
            <a:extLst>
              <a:ext uri="{FF2B5EF4-FFF2-40B4-BE49-F238E27FC236}">
                <a16:creationId xmlns:a16="http://schemas.microsoft.com/office/drawing/2014/main" id="{E16B9DD8-6AC8-46DF-BB85-36DD11832732}"/>
              </a:ext>
            </a:extLst>
          </p:cNvPr>
          <p:cNvSpPr/>
          <p:nvPr/>
        </p:nvSpPr>
        <p:spPr>
          <a:xfrm>
            <a:off x="539750" y="1828800"/>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Demand is being shaped in four ways: new car shortages due to the semiconductor crisis driving used car sales, the shift to EVs, growth in online dealerships and move to Mobility.</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UK’s new car registrations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16"/>
              </a:rPr>
              <a:t>slumped to their worst June since 1996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after component supply issues contributed to a 24.3% decline - but the cost of living crisis is yet to bite.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
        <p:nvSpPr>
          <p:cNvPr id="83" name="Rectangle 82">
            <a:extLst>
              <a:ext uri="{FF2B5EF4-FFF2-40B4-BE49-F238E27FC236}">
                <a16:creationId xmlns:a16="http://schemas.microsoft.com/office/drawing/2014/main" id="{448FD7A3-9A35-4C0E-9FBA-425B1AE1357B}"/>
              </a:ext>
            </a:extLst>
          </p:cNvPr>
          <p:cNvSpPr/>
          <p:nvPr/>
        </p:nvSpPr>
        <p:spPr>
          <a:xfrm>
            <a:off x="2776766" y="1812693"/>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Sustainability continues to rise in importance.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UK automotive has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17"/>
              </a:rPr>
              <a:t>reduced its carbon footprint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to the lowest on record, with a reduction of 11.2% in 2021.</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18"/>
              </a:rPr>
              <a:t>National Highways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has made a positive start to its goal of cutting carbon emissions from England’s roads to net zero.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The Government consultation to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19"/>
              </a:rPr>
              <a:t>end the sale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of fossil-fuelled motorbikes by 2035.</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Dealerships must tackle their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20"/>
              </a:rPr>
              <a:t>environmental impact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and carbon footprint.</a:t>
            </a:r>
            <a:endParaRPr lang="en-GB" sz="600" dirty="0">
              <a:solidFill>
                <a:srgbClr val="FFFFFF"/>
              </a:solidFill>
              <a:latin typeface="Trebuchet MS" panose="020B0603020202020204" pitchFamily="34" charset="0"/>
            </a:endParaRPr>
          </a:p>
        </p:txBody>
      </p:sp>
      <p:pic>
        <p:nvPicPr>
          <p:cNvPr id="47" name="Graphic 46" descr="Good Idea with solid fill">
            <a:extLst>
              <a:ext uri="{FF2B5EF4-FFF2-40B4-BE49-F238E27FC236}">
                <a16:creationId xmlns:a16="http://schemas.microsoft.com/office/drawing/2014/main" id="{A80E835A-E6AB-4194-9F8B-6A686DA88E7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456758" y="1121719"/>
            <a:ext cx="576000" cy="576000"/>
          </a:xfrm>
          <a:prstGeom prst="rect">
            <a:avLst/>
          </a:prstGeom>
        </p:spPr>
      </p:pic>
      <p:sp>
        <p:nvSpPr>
          <p:cNvPr id="48" name="Rectangle 47">
            <a:extLst>
              <a:ext uri="{FF2B5EF4-FFF2-40B4-BE49-F238E27FC236}">
                <a16:creationId xmlns:a16="http://schemas.microsoft.com/office/drawing/2014/main" id="{6C1C8924-5579-4367-BAD7-1620BF020E37}"/>
              </a:ext>
            </a:extLst>
          </p:cNvPr>
          <p:cNvSpPr/>
          <p:nvPr/>
        </p:nvSpPr>
        <p:spPr>
          <a:xfrm>
            <a:off x="7618095" y="1620409"/>
            <a:ext cx="184055" cy="45719"/>
          </a:xfrm>
          <a:prstGeom prst="rect">
            <a:avLst/>
          </a:prstGeom>
          <a:solidFill>
            <a:srgbClr val="F7B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aphic 22" descr="Gears with solid fill">
            <a:extLst>
              <a:ext uri="{FF2B5EF4-FFF2-40B4-BE49-F238E27FC236}">
                <a16:creationId xmlns:a16="http://schemas.microsoft.com/office/drawing/2014/main" id="{FE9FA743-A4A6-4B82-A98D-BD44DA688487}"/>
              </a:ext>
            </a:extLst>
          </p:cNvPr>
          <p:cNvGrpSpPr/>
          <p:nvPr/>
        </p:nvGrpSpPr>
        <p:grpSpPr>
          <a:xfrm>
            <a:off x="5288073" y="1139988"/>
            <a:ext cx="440099" cy="532575"/>
            <a:chOff x="4121347" y="4163010"/>
            <a:chExt cx="440099" cy="532575"/>
          </a:xfrm>
          <a:solidFill>
            <a:schemeClr val="bg1"/>
          </a:solidFill>
        </p:grpSpPr>
        <p:sp>
          <p:nvSpPr>
            <p:cNvPr id="65" name="Freeform: Shape 64">
              <a:extLst>
                <a:ext uri="{FF2B5EF4-FFF2-40B4-BE49-F238E27FC236}">
                  <a16:creationId xmlns:a16="http://schemas.microsoft.com/office/drawing/2014/main" id="{09ECA3FE-08B2-4DB5-81A5-C2AEDF69864A}"/>
                </a:ext>
              </a:extLst>
            </p:cNvPr>
            <p:cNvSpPr/>
            <p:nvPr/>
          </p:nvSpPr>
          <p:spPr>
            <a:xfrm>
              <a:off x="4273898" y="4163010"/>
              <a:ext cx="287549" cy="286875"/>
            </a:xfrm>
            <a:custGeom>
              <a:avLst/>
              <a:gdLst>
                <a:gd name="connsiteX0" fmla="*/ 143775 w 287549"/>
                <a:gd name="connsiteY0" fmla="*/ 194400 h 286875"/>
                <a:gd name="connsiteX1" fmla="*/ 93150 w 287549"/>
                <a:gd name="connsiteY1" fmla="*/ 143775 h 286875"/>
                <a:gd name="connsiteX2" fmla="*/ 143775 w 287549"/>
                <a:gd name="connsiteY2" fmla="*/ 93150 h 286875"/>
                <a:gd name="connsiteX3" fmla="*/ 194400 w 287549"/>
                <a:gd name="connsiteY3" fmla="*/ 143775 h 286875"/>
                <a:gd name="connsiteX4" fmla="*/ 143775 w 287549"/>
                <a:gd name="connsiteY4" fmla="*/ 194400 h 286875"/>
                <a:gd name="connsiteX5" fmla="*/ 257850 w 287549"/>
                <a:gd name="connsiteY5" fmla="*/ 112050 h 286875"/>
                <a:gd name="connsiteX6" fmla="*/ 247050 w 287549"/>
                <a:gd name="connsiteY6" fmla="*/ 85725 h 286875"/>
                <a:gd name="connsiteX7" fmla="*/ 257850 w 287549"/>
                <a:gd name="connsiteY7" fmla="*/ 54000 h 286875"/>
                <a:gd name="connsiteX8" fmla="*/ 233550 w 287549"/>
                <a:gd name="connsiteY8" fmla="*/ 29700 h 286875"/>
                <a:gd name="connsiteX9" fmla="*/ 201825 w 287549"/>
                <a:gd name="connsiteY9" fmla="*/ 40500 h 286875"/>
                <a:gd name="connsiteX10" fmla="*/ 175500 w 287549"/>
                <a:gd name="connsiteY10" fmla="*/ 29700 h 286875"/>
                <a:gd name="connsiteX11" fmla="*/ 160650 w 287549"/>
                <a:gd name="connsiteY11" fmla="*/ 0 h 286875"/>
                <a:gd name="connsiteX12" fmla="*/ 126900 w 287549"/>
                <a:gd name="connsiteY12" fmla="*/ 0 h 286875"/>
                <a:gd name="connsiteX13" fmla="*/ 112050 w 287549"/>
                <a:gd name="connsiteY13" fmla="*/ 29700 h 286875"/>
                <a:gd name="connsiteX14" fmla="*/ 85725 w 287549"/>
                <a:gd name="connsiteY14" fmla="*/ 40500 h 286875"/>
                <a:gd name="connsiteX15" fmla="*/ 54000 w 287549"/>
                <a:gd name="connsiteY15" fmla="*/ 29700 h 286875"/>
                <a:gd name="connsiteX16" fmla="*/ 29700 w 287549"/>
                <a:gd name="connsiteY16" fmla="*/ 54000 h 286875"/>
                <a:gd name="connsiteX17" fmla="*/ 40500 w 287549"/>
                <a:gd name="connsiteY17" fmla="*/ 85725 h 286875"/>
                <a:gd name="connsiteX18" fmla="*/ 29700 w 287549"/>
                <a:gd name="connsiteY18" fmla="*/ 112050 h 286875"/>
                <a:gd name="connsiteX19" fmla="*/ 0 w 287549"/>
                <a:gd name="connsiteY19" fmla="*/ 126900 h 286875"/>
                <a:gd name="connsiteX20" fmla="*/ 0 w 287549"/>
                <a:gd name="connsiteY20" fmla="*/ 160650 h 286875"/>
                <a:gd name="connsiteX21" fmla="*/ 29700 w 287549"/>
                <a:gd name="connsiteY21" fmla="*/ 175500 h 286875"/>
                <a:gd name="connsiteX22" fmla="*/ 40500 w 287549"/>
                <a:gd name="connsiteY22" fmla="*/ 201825 h 286875"/>
                <a:gd name="connsiteX23" fmla="*/ 29700 w 287549"/>
                <a:gd name="connsiteY23" fmla="*/ 233550 h 286875"/>
                <a:gd name="connsiteX24" fmla="*/ 53325 w 287549"/>
                <a:gd name="connsiteY24" fmla="*/ 257175 h 286875"/>
                <a:gd name="connsiteX25" fmla="*/ 85050 w 287549"/>
                <a:gd name="connsiteY25" fmla="*/ 246375 h 286875"/>
                <a:gd name="connsiteX26" fmla="*/ 111375 w 287549"/>
                <a:gd name="connsiteY26" fmla="*/ 257175 h 286875"/>
                <a:gd name="connsiteX27" fmla="*/ 126225 w 287549"/>
                <a:gd name="connsiteY27" fmla="*/ 286875 h 286875"/>
                <a:gd name="connsiteX28" fmla="*/ 159975 w 287549"/>
                <a:gd name="connsiteY28" fmla="*/ 286875 h 286875"/>
                <a:gd name="connsiteX29" fmla="*/ 174825 w 287549"/>
                <a:gd name="connsiteY29" fmla="*/ 257175 h 286875"/>
                <a:gd name="connsiteX30" fmla="*/ 201150 w 287549"/>
                <a:gd name="connsiteY30" fmla="*/ 246375 h 286875"/>
                <a:gd name="connsiteX31" fmla="*/ 232875 w 287549"/>
                <a:gd name="connsiteY31" fmla="*/ 257175 h 286875"/>
                <a:gd name="connsiteX32" fmla="*/ 257175 w 287549"/>
                <a:gd name="connsiteY32" fmla="*/ 233550 h 286875"/>
                <a:gd name="connsiteX33" fmla="*/ 246375 w 287549"/>
                <a:gd name="connsiteY33" fmla="*/ 201825 h 286875"/>
                <a:gd name="connsiteX34" fmla="*/ 257850 w 287549"/>
                <a:gd name="connsiteY34" fmla="*/ 175500 h 286875"/>
                <a:gd name="connsiteX35" fmla="*/ 287550 w 287549"/>
                <a:gd name="connsiteY35" fmla="*/ 160650 h 286875"/>
                <a:gd name="connsiteX36" fmla="*/ 287550 w 287549"/>
                <a:gd name="connsiteY36" fmla="*/ 126900 h 286875"/>
                <a:gd name="connsiteX37" fmla="*/ 257850 w 287549"/>
                <a:gd name="connsiteY37" fmla="*/ 112050 h 28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7549" h="286875">
                  <a:moveTo>
                    <a:pt x="143775" y="194400"/>
                  </a:moveTo>
                  <a:cubicBezTo>
                    <a:pt x="115425" y="194400"/>
                    <a:pt x="93150" y="171450"/>
                    <a:pt x="93150" y="143775"/>
                  </a:cubicBezTo>
                  <a:cubicBezTo>
                    <a:pt x="93150" y="116100"/>
                    <a:pt x="116100" y="93150"/>
                    <a:pt x="143775" y="93150"/>
                  </a:cubicBezTo>
                  <a:cubicBezTo>
                    <a:pt x="172125" y="93150"/>
                    <a:pt x="194400" y="116100"/>
                    <a:pt x="194400" y="143775"/>
                  </a:cubicBezTo>
                  <a:cubicBezTo>
                    <a:pt x="194400" y="171450"/>
                    <a:pt x="171450" y="194400"/>
                    <a:pt x="143775" y="194400"/>
                  </a:cubicBezTo>
                  <a:close/>
                  <a:moveTo>
                    <a:pt x="257850" y="112050"/>
                  </a:moveTo>
                  <a:cubicBezTo>
                    <a:pt x="255150" y="102600"/>
                    <a:pt x="251775" y="93825"/>
                    <a:pt x="247050" y="85725"/>
                  </a:cubicBezTo>
                  <a:lnTo>
                    <a:pt x="257850" y="54000"/>
                  </a:lnTo>
                  <a:lnTo>
                    <a:pt x="233550" y="29700"/>
                  </a:lnTo>
                  <a:lnTo>
                    <a:pt x="201825" y="40500"/>
                  </a:lnTo>
                  <a:cubicBezTo>
                    <a:pt x="193725" y="35775"/>
                    <a:pt x="184950" y="32400"/>
                    <a:pt x="175500" y="29700"/>
                  </a:cubicBezTo>
                  <a:lnTo>
                    <a:pt x="160650" y="0"/>
                  </a:lnTo>
                  <a:lnTo>
                    <a:pt x="126900" y="0"/>
                  </a:lnTo>
                  <a:lnTo>
                    <a:pt x="112050" y="29700"/>
                  </a:lnTo>
                  <a:cubicBezTo>
                    <a:pt x="102600" y="32400"/>
                    <a:pt x="93825" y="35775"/>
                    <a:pt x="85725" y="40500"/>
                  </a:cubicBezTo>
                  <a:lnTo>
                    <a:pt x="54000" y="29700"/>
                  </a:lnTo>
                  <a:lnTo>
                    <a:pt x="29700" y="54000"/>
                  </a:lnTo>
                  <a:lnTo>
                    <a:pt x="40500" y="85725"/>
                  </a:lnTo>
                  <a:cubicBezTo>
                    <a:pt x="35775" y="93825"/>
                    <a:pt x="32400" y="102600"/>
                    <a:pt x="29700" y="112050"/>
                  </a:cubicBezTo>
                  <a:lnTo>
                    <a:pt x="0" y="126900"/>
                  </a:lnTo>
                  <a:lnTo>
                    <a:pt x="0" y="160650"/>
                  </a:lnTo>
                  <a:lnTo>
                    <a:pt x="29700" y="175500"/>
                  </a:lnTo>
                  <a:cubicBezTo>
                    <a:pt x="32400" y="184950"/>
                    <a:pt x="35775" y="193725"/>
                    <a:pt x="40500" y="201825"/>
                  </a:cubicBezTo>
                  <a:lnTo>
                    <a:pt x="29700" y="233550"/>
                  </a:lnTo>
                  <a:lnTo>
                    <a:pt x="53325" y="257175"/>
                  </a:lnTo>
                  <a:lnTo>
                    <a:pt x="85050" y="246375"/>
                  </a:lnTo>
                  <a:cubicBezTo>
                    <a:pt x="93150" y="251100"/>
                    <a:pt x="101925" y="254475"/>
                    <a:pt x="111375" y="257175"/>
                  </a:cubicBezTo>
                  <a:lnTo>
                    <a:pt x="126225" y="286875"/>
                  </a:lnTo>
                  <a:lnTo>
                    <a:pt x="159975" y="286875"/>
                  </a:lnTo>
                  <a:lnTo>
                    <a:pt x="174825" y="257175"/>
                  </a:lnTo>
                  <a:cubicBezTo>
                    <a:pt x="184275" y="254475"/>
                    <a:pt x="193050" y="251100"/>
                    <a:pt x="201150" y="246375"/>
                  </a:cubicBezTo>
                  <a:lnTo>
                    <a:pt x="232875" y="257175"/>
                  </a:lnTo>
                  <a:lnTo>
                    <a:pt x="257175" y="233550"/>
                  </a:lnTo>
                  <a:lnTo>
                    <a:pt x="246375" y="201825"/>
                  </a:lnTo>
                  <a:cubicBezTo>
                    <a:pt x="251100" y="193725"/>
                    <a:pt x="255150" y="184275"/>
                    <a:pt x="257850" y="175500"/>
                  </a:cubicBezTo>
                  <a:lnTo>
                    <a:pt x="287550" y="160650"/>
                  </a:lnTo>
                  <a:lnTo>
                    <a:pt x="287550" y="126900"/>
                  </a:lnTo>
                  <a:lnTo>
                    <a:pt x="257850" y="112050"/>
                  </a:lnTo>
                  <a:close/>
                </a:path>
              </a:pathLst>
            </a:custGeom>
            <a:solidFill>
              <a:schemeClr val="bg1"/>
            </a:solidFill>
            <a:ln w="6747"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5F12CDC6-148B-439A-9E25-2B11E0402FFB}"/>
                </a:ext>
              </a:extLst>
            </p:cNvPr>
            <p:cNvSpPr/>
            <p:nvPr/>
          </p:nvSpPr>
          <p:spPr>
            <a:xfrm>
              <a:off x="4121347" y="4408710"/>
              <a:ext cx="287550" cy="286875"/>
            </a:xfrm>
            <a:custGeom>
              <a:avLst/>
              <a:gdLst>
                <a:gd name="connsiteX0" fmla="*/ 143775 w 287550"/>
                <a:gd name="connsiteY0" fmla="*/ 194400 h 286875"/>
                <a:gd name="connsiteX1" fmla="*/ 93150 w 287550"/>
                <a:gd name="connsiteY1" fmla="*/ 143775 h 286875"/>
                <a:gd name="connsiteX2" fmla="*/ 143775 w 287550"/>
                <a:gd name="connsiteY2" fmla="*/ 93150 h 286875"/>
                <a:gd name="connsiteX3" fmla="*/ 194400 w 287550"/>
                <a:gd name="connsiteY3" fmla="*/ 143775 h 286875"/>
                <a:gd name="connsiteX4" fmla="*/ 143775 w 287550"/>
                <a:gd name="connsiteY4" fmla="*/ 194400 h 286875"/>
                <a:gd name="connsiteX5" fmla="*/ 143775 w 287550"/>
                <a:gd name="connsiteY5" fmla="*/ 194400 h 286875"/>
                <a:gd name="connsiteX6" fmla="*/ 247050 w 287550"/>
                <a:gd name="connsiteY6" fmla="*/ 85725 h 286875"/>
                <a:gd name="connsiteX7" fmla="*/ 257850 w 287550"/>
                <a:gd name="connsiteY7" fmla="*/ 54000 h 286875"/>
                <a:gd name="connsiteX8" fmla="*/ 233550 w 287550"/>
                <a:gd name="connsiteY8" fmla="*/ 29700 h 286875"/>
                <a:gd name="connsiteX9" fmla="*/ 201825 w 287550"/>
                <a:gd name="connsiteY9" fmla="*/ 40500 h 286875"/>
                <a:gd name="connsiteX10" fmla="*/ 175500 w 287550"/>
                <a:gd name="connsiteY10" fmla="*/ 29700 h 286875"/>
                <a:gd name="connsiteX11" fmla="*/ 160650 w 287550"/>
                <a:gd name="connsiteY11" fmla="*/ 0 h 286875"/>
                <a:gd name="connsiteX12" fmla="*/ 126900 w 287550"/>
                <a:gd name="connsiteY12" fmla="*/ 0 h 286875"/>
                <a:gd name="connsiteX13" fmla="*/ 112050 w 287550"/>
                <a:gd name="connsiteY13" fmla="*/ 29700 h 286875"/>
                <a:gd name="connsiteX14" fmla="*/ 85725 w 287550"/>
                <a:gd name="connsiteY14" fmla="*/ 40500 h 286875"/>
                <a:gd name="connsiteX15" fmla="*/ 54000 w 287550"/>
                <a:gd name="connsiteY15" fmla="*/ 29700 h 286875"/>
                <a:gd name="connsiteX16" fmla="*/ 30375 w 287550"/>
                <a:gd name="connsiteY16" fmla="*/ 53325 h 286875"/>
                <a:gd name="connsiteX17" fmla="*/ 40500 w 287550"/>
                <a:gd name="connsiteY17" fmla="*/ 85050 h 286875"/>
                <a:gd name="connsiteX18" fmla="*/ 29700 w 287550"/>
                <a:gd name="connsiteY18" fmla="*/ 111375 h 286875"/>
                <a:gd name="connsiteX19" fmla="*/ 0 w 287550"/>
                <a:gd name="connsiteY19" fmla="*/ 126225 h 286875"/>
                <a:gd name="connsiteX20" fmla="*/ 0 w 287550"/>
                <a:gd name="connsiteY20" fmla="*/ 159975 h 286875"/>
                <a:gd name="connsiteX21" fmla="*/ 29700 w 287550"/>
                <a:gd name="connsiteY21" fmla="*/ 174825 h 286875"/>
                <a:gd name="connsiteX22" fmla="*/ 40500 w 287550"/>
                <a:gd name="connsiteY22" fmla="*/ 201150 h 286875"/>
                <a:gd name="connsiteX23" fmla="*/ 30375 w 287550"/>
                <a:gd name="connsiteY23" fmla="*/ 232875 h 286875"/>
                <a:gd name="connsiteX24" fmla="*/ 54000 w 287550"/>
                <a:gd name="connsiteY24" fmla="*/ 256500 h 286875"/>
                <a:gd name="connsiteX25" fmla="*/ 85725 w 287550"/>
                <a:gd name="connsiteY25" fmla="*/ 246375 h 286875"/>
                <a:gd name="connsiteX26" fmla="*/ 112050 w 287550"/>
                <a:gd name="connsiteY26" fmla="*/ 257175 h 286875"/>
                <a:gd name="connsiteX27" fmla="*/ 126900 w 287550"/>
                <a:gd name="connsiteY27" fmla="*/ 286875 h 286875"/>
                <a:gd name="connsiteX28" fmla="*/ 160650 w 287550"/>
                <a:gd name="connsiteY28" fmla="*/ 286875 h 286875"/>
                <a:gd name="connsiteX29" fmla="*/ 175500 w 287550"/>
                <a:gd name="connsiteY29" fmla="*/ 257175 h 286875"/>
                <a:gd name="connsiteX30" fmla="*/ 201825 w 287550"/>
                <a:gd name="connsiteY30" fmla="*/ 246375 h 286875"/>
                <a:gd name="connsiteX31" fmla="*/ 233550 w 287550"/>
                <a:gd name="connsiteY31" fmla="*/ 257175 h 286875"/>
                <a:gd name="connsiteX32" fmla="*/ 257175 w 287550"/>
                <a:gd name="connsiteY32" fmla="*/ 232875 h 286875"/>
                <a:gd name="connsiteX33" fmla="*/ 247050 w 287550"/>
                <a:gd name="connsiteY33" fmla="*/ 201825 h 286875"/>
                <a:gd name="connsiteX34" fmla="*/ 257850 w 287550"/>
                <a:gd name="connsiteY34" fmla="*/ 175500 h 286875"/>
                <a:gd name="connsiteX35" fmla="*/ 287550 w 287550"/>
                <a:gd name="connsiteY35" fmla="*/ 160650 h 286875"/>
                <a:gd name="connsiteX36" fmla="*/ 287550 w 287550"/>
                <a:gd name="connsiteY36" fmla="*/ 126900 h 286875"/>
                <a:gd name="connsiteX37" fmla="*/ 257850 w 287550"/>
                <a:gd name="connsiteY37" fmla="*/ 112050 h 286875"/>
                <a:gd name="connsiteX38" fmla="*/ 247050 w 287550"/>
                <a:gd name="connsiteY38" fmla="*/ 85725 h 28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87550" h="286875">
                  <a:moveTo>
                    <a:pt x="143775" y="194400"/>
                  </a:moveTo>
                  <a:cubicBezTo>
                    <a:pt x="115425" y="194400"/>
                    <a:pt x="93150" y="171450"/>
                    <a:pt x="93150" y="143775"/>
                  </a:cubicBezTo>
                  <a:cubicBezTo>
                    <a:pt x="93150" y="115425"/>
                    <a:pt x="116100" y="93150"/>
                    <a:pt x="143775" y="93150"/>
                  </a:cubicBezTo>
                  <a:cubicBezTo>
                    <a:pt x="172125" y="93150"/>
                    <a:pt x="194400" y="116100"/>
                    <a:pt x="194400" y="143775"/>
                  </a:cubicBezTo>
                  <a:cubicBezTo>
                    <a:pt x="194400" y="171450"/>
                    <a:pt x="172125" y="194400"/>
                    <a:pt x="143775" y="194400"/>
                  </a:cubicBezTo>
                  <a:lnTo>
                    <a:pt x="143775" y="194400"/>
                  </a:lnTo>
                  <a:close/>
                  <a:moveTo>
                    <a:pt x="247050" y="85725"/>
                  </a:moveTo>
                  <a:lnTo>
                    <a:pt x="257850" y="54000"/>
                  </a:lnTo>
                  <a:lnTo>
                    <a:pt x="233550" y="29700"/>
                  </a:lnTo>
                  <a:lnTo>
                    <a:pt x="201825" y="40500"/>
                  </a:lnTo>
                  <a:cubicBezTo>
                    <a:pt x="193725" y="35775"/>
                    <a:pt x="184275" y="32400"/>
                    <a:pt x="175500" y="29700"/>
                  </a:cubicBezTo>
                  <a:lnTo>
                    <a:pt x="160650" y="0"/>
                  </a:lnTo>
                  <a:lnTo>
                    <a:pt x="126900" y="0"/>
                  </a:lnTo>
                  <a:lnTo>
                    <a:pt x="112050" y="29700"/>
                  </a:lnTo>
                  <a:cubicBezTo>
                    <a:pt x="102600" y="32400"/>
                    <a:pt x="93825" y="35775"/>
                    <a:pt x="85725" y="40500"/>
                  </a:cubicBezTo>
                  <a:lnTo>
                    <a:pt x="54000" y="29700"/>
                  </a:lnTo>
                  <a:lnTo>
                    <a:pt x="30375" y="53325"/>
                  </a:lnTo>
                  <a:lnTo>
                    <a:pt x="40500" y="85050"/>
                  </a:lnTo>
                  <a:cubicBezTo>
                    <a:pt x="35775" y="93150"/>
                    <a:pt x="32400" y="102600"/>
                    <a:pt x="29700" y="111375"/>
                  </a:cubicBezTo>
                  <a:lnTo>
                    <a:pt x="0" y="126225"/>
                  </a:lnTo>
                  <a:lnTo>
                    <a:pt x="0" y="159975"/>
                  </a:lnTo>
                  <a:lnTo>
                    <a:pt x="29700" y="174825"/>
                  </a:lnTo>
                  <a:cubicBezTo>
                    <a:pt x="32400" y="184275"/>
                    <a:pt x="35775" y="193050"/>
                    <a:pt x="40500" y="201150"/>
                  </a:cubicBezTo>
                  <a:lnTo>
                    <a:pt x="30375" y="232875"/>
                  </a:lnTo>
                  <a:lnTo>
                    <a:pt x="54000" y="256500"/>
                  </a:lnTo>
                  <a:lnTo>
                    <a:pt x="85725" y="246375"/>
                  </a:lnTo>
                  <a:cubicBezTo>
                    <a:pt x="93825" y="251100"/>
                    <a:pt x="102600" y="254475"/>
                    <a:pt x="112050" y="257175"/>
                  </a:cubicBezTo>
                  <a:lnTo>
                    <a:pt x="126900" y="286875"/>
                  </a:lnTo>
                  <a:lnTo>
                    <a:pt x="160650" y="286875"/>
                  </a:lnTo>
                  <a:lnTo>
                    <a:pt x="175500" y="257175"/>
                  </a:lnTo>
                  <a:cubicBezTo>
                    <a:pt x="184950" y="254475"/>
                    <a:pt x="193725" y="251100"/>
                    <a:pt x="201825" y="246375"/>
                  </a:cubicBezTo>
                  <a:lnTo>
                    <a:pt x="233550" y="257175"/>
                  </a:lnTo>
                  <a:lnTo>
                    <a:pt x="257175" y="232875"/>
                  </a:lnTo>
                  <a:lnTo>
                    <a:pt x="247050" y="201825"/>
                  </a:lnTo>
                  <a:cubicBezTo>
                    <a:pt x="251775" y="193725"/>
                    <a:pt x="255150" y="184950"/>
                    <a:pt x="257850" y="175500"/>
                  </a:cubicBezTo>
                  <a:lnTo>
                    <a:pt x="287550" y="160650"/>
                  </a:lnTo>
                  <a:lnTo>
                    <a:pt x="287550" y="126900"/>
                  </a:lnTo>
                  <a:lnTo>
                    <a:pt x="257850" y="112050"/>
                  </a:lnTo>
                  <a:cubicBezTo>
                    <a:pt x="255150" y="102600"/>
                    <a:pt x="251775" y="93825"/>
                    <a:pt x="247050" y="85725"/>
                  </a:cubicBezTo>
                  <a:close/>
                </a:path>
              </a:pathLst>
            </a:custGeom>
            <a:solidFill>
              <a:srgbClr val="F7BA5E"/>
            </a:solidFill>
            <a:ln w="6747" cap="flat">
              <a:noFill/>
              <a:prstDash val="solid"/>
              <a:miter/>
            </a:ln>
          </p:spPr>
          <p:txBody>
            <a:bodyPr rtlCol="0" anchor="ctr"/>
            <a:lstStyle/>
            <a:p>
              <a:endParaRPr lang="en-GB"/>
            </a:p>
          </p:txBody>
        </p:sp>
      </p:grpSp>
    </p:spTree>
    <p:extLst>
      <p:ext uri="{BB962C8B-B14F-4D97-AF65-F5344CB8AC3E}">
        <p14:creationId xmlns:p14="http://schemas.microsoft.com/office/powerpoint/2010/main" val="3550163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7F5FFD16-636C-144A-9ED9-3AB369BA27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A09A35BA-E644-E542-936B-F0D41EA6E670}"/>
              </a:ext>
            </a:extLst>
          </p:cNvPr>
          <p:cNvPicPr>
            <a:picLocks noChangeAspect="1"/>
          </p:cNvPicPr>
          <p:nvPr/>
        </p:nvPicPr>
        <p:blipFill>
          <a:blip r:embed="rId4"/>
          <a:stretch>
            <a:fillRect/>
          </a:stretch>
        </p:blipFill>
        <p:spPr>
          <a:xfrm>
            <a:off x="0" y="6226581"/>
            <a:ext cx="12192000" cy="317500"/>
          </a:xfrm>
          <a:prstGeom prst="rect">
            <a:avLst/>
          </a:prstGeom>
        </p:spPr>
      </p:pic>
      <p:sp>
        <p:nvSpPr>
          <p:cNvPr id="14" name="TextBox 13">
            <a:extLst>
              <a:ext uri="{FF2B5EF4-FFF2-40B4-BE49-F238E27FC236}">
                <a16:creationId xmlns:a16="http://schemas.microsoft.com/office/drawing/2014/main" id="{BC194EE9-9B4B-8140-A4FE-E4D90DAEF67F}"/>
              </a:ext>
            </a:extLst>
          </p:cNvPr>
          <p:cNvSpPr txBox="1"/>
          <p:nvPr/>
        </p:nvSpPr>
        <p:spPr>
          <a:xfrm>
            <a:off x="403727" y="452363"/>
            <a:ext cx="9328102" cy="523220"/>
          </a:xfrm>
          <a:prstGeom prst="rect">
            <a:avLst/>
          </a:prstGeom>
          <a:noFill/>
        </p:spPr>
        <p:txBody>
          <a:bodyPr wrap="square" rtlCol="0">
            <a:spAutoFit/>
          </a:bodyPr>
          <a:lstStyle/>
          <a:p>
            <a:r>
              <a:rPr lang="en-GB" sz="2800" dirty="0">
                <a:solidFill>
                  <a:schemeClr val="bg1"/>
                </a:solidFill>
              </a:rPr>
              <a:t>Transforming to the mobility ecosystem</a:t>
            </a:r>
          </a:p>
        </p:txBody>
      </p:sp>
      <p:cxnSp>
        <p:nvCxnSpPr>
          <p:cNvPr id="69" name="Straight Connector 68">
            <a:extLst>
              <a:ext uri="{FF2B5EF4-FFF2-40B4-BE49-F238E27FC236}">
                <a16:creationId xmlns:a16="http://schemas.microsoft.com/office/drawing/2014/main" id="{9FD84226-3081-534C-ACA6-D42247B05ABD}"/>
              </a:ext>
            </a:extLst>
          </p:cNvPr>
          <p:cNvCxnSpPr>
            <a:cxnSpLocks/>
          </p:cNvCxnSpPr>
          <p:nvPr/>
        </p:nvCxnSpPr>
        <p:spPr>
          <a:xfrm>
            <a:off x="487180" y="966866"/>
            <a:ext cx="5097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F7475A6-6D4A-43CE-BCDE-D71EE1DB6E55}"/>
              </a:ext>
            </a:extLst>
          </p:cNvPr>
          <p:cNvSpPr txBox="1"/>
          <p:nvPr/>
        </p:nvSpPr>
        <p:spPr>
          <a:xfrm>
            <a:off x="996902" y="1210229"/>
            <a:ext cx="2981858" cy="369332"/>
          </a:xfrm>
          <a:prstGeom prst="rect">
            <a:avLst/>
          </a:prstGeom>
          <a:noFill/>
        </p:spPr>
        <p:txBody>
          <a:bodyPr wrap="square" rtlCol="0">
            <a:spAutoFit/>
          </a:bodyPr>
          <a:lstStyle/>
          <a:p>
            <a:pPr algn="ctr">
              <a:spcAft>
                <a:spcPts val="300"/>
              </a:spcAft>
            </a:pPr>
            <a:r>
              <a:rPr lang="en-GB" b="1" dirty="0">
                <a:solidFill>
                  <a:schemeClr val="bg1"/>
                </a:solidFill>
                <a:cs typeface="Futura Medium" panose="020B0602020204020303" pitchFamily="34" charset="-79"/>
              </a:rPr>
              <a:t>Traditional Automotive</a:t>
            </a:r>
          </a:p>
        </p:txBody>
      </p:sp>
      <p:sp>
        <p:nvSpPr>
          <p:cNvPr id="27" name="TextBox 26">
            <a:extLst>
              <a:ext uri="{FF2B5EF4-FFF2-40B4-BE49-F238E27FC236}">
                <a16:creationId xmlns:a16="http://schemas.microsoft.com/office/drawing/2014/main" id="{BA205EDA-096A-482C-B995-A775E3C0E7DB}"/>
              </a:ext>
            </a:extLst>
          </p:cNvPr>
          <p:cNvSpPr txBox="1"/>
          <p:nvPr/>
        </p:nvSpPr>
        <p:spPr>
          <a:xfrm>
            <a:off x="7599659" y="1162297"/>
            <a:ext cx="4180114" cy="369332"/>
          </a:xfrm>
          <a:prstGeom prst="rect">
            <a:avLst/>
          </a:prstGeom>
          <a:noFill/>
        </p:spPr>
        <p:txBody>
          <a:bodyPr wrap="square" rtlCol="0">
            <a:spAutoFit/>
          </a:bodyPr>
          <a:lstStyle/>
          <a:p>
            <a:pPr algn="ctr">
              <a:spcAft>
                <a:spcPts val="300"/>
              </a:spcAft>
            </a:pPr>
            <a:r>
              <a:rPr lang="en-GB" b="1" dirty="0">
                <a:solidFill>
                  <a:schemeClr val="bg1"/>
                </a:solidFill>
                <a:cs typeface="Futura Medium" panose="020B0602020204020303" pitchFamily="34" charset="-79"/>
              </a:rPr>
              <a:t>Mobility Ecosystem</a:t>
            </a:r>
          </a:p>
        </p:txBody>
      </p:sp>
      <p:cxnSp>
        <p:nvCxnSpPr>
          <p:cNvPr id="32" name="Straight Connector 31">
            <a:extLst>
              <a:ext uri="{FF2B5EF4-FFF2-40B4-BE49-F238E27FC236}">
                <a16:creationId xmlns:a16="http://schemas.microsoft.com/office/drawing/2014/main" id="{3745A20A-F6AC-4F2B-AEAE-89BE08551291}"/>
              </a:ext>
            </a:extLst>
          </p:cNvPr>
          <p:cNvCxnSpPr>
            <a:cxnSpLocks/>
          </p:cNvCxnSpPr>
          <p:nvPr/>
        </p:nvCxnSpPr>
        <p:spPr>
          <a:xfrm>
            <a:off x="2178169" y="1596505"/>
            <a:ext cx="8131509" cy="0"/>
          </a:xfrm>
          <a:prstGeom prst="line">
            <a:avLst/>
          </a:prstGeom>
          <a:ln>
            <a:solidFill>
              <a:schemeClr val="bg1"/>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9DE4B2E4-4006-47AD-9576-3D426E67E156}"/>
              </a:ext>
            </a:extLst>
          </p:cNvPr>
          <p:cNvSpPr/>
          <p:nvPr/>
        </p:nvSpPr>
        <p:spPr>
          <a:xfrm>
            <a:off x="874044" y="1808513"/>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420E947C-4B7D-44B2-863C-8EDB374219B9}"/>
              </a:ext>
            </a:extLst>
          </p:cNvPr>
          <p:cNvSpPr/>
          <p:nvPr/>
        </p:nvSpPr>
        <p:spPr>
          <a:xfrm>
            <a:off x="874044" y="2682873"/>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9E336B44-86F8-473F-810D-816F27FEE5C4}"/>
              </a:ext>
            </a:extLst>
          </p:cNvPr>
          <p:cNvSpPr/>
          <p:nvPr/>
        </p:nvSpPr>
        <p:spPr>
          <a:xfrm>
            <a:off x="874044" y="3557233"/>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F9C1ECB3-A64B-44E6-A8EB-25208DDAFC0E}"/>
              </a:ext>
            </a:extLst>
          </p:cNvPr>
          <p:cNvSpPr/>
          <p:nvPr/>
        </p:nvSpPr>
        <p:spPr>
          <a:xfrm>
            <a:off x="874044" y="4426473"/>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3C940C8B-A0EF-440C-AE24-6F0A37A669A0}"/>
              </a:ext>
            </a:extLst>
          </p:cNvPr>
          <p:cNvSpPr/>
          <p:nvPr/>
        </p:nvSpPr>
        <p:spPr>
          <a:xfrm>
            <a:off x="8218364" y="1819031"/>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5CC52E0A-DADA-4ED7-BDEA-6155822107C6}"/>
              </a:ext>
            </a:extLst>
          </p:cNvPr>
          <p:cNvSpPr/>
          <p:nvPr/>
        </p:nvSpPr>
        <p:spPr>
          <a:xfrm>
            <a:off x="8218364" y="2693391"/>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56053C67-AADC-447A-BB77-C50AAF1621EB}"/>
              </a:ext>
            </a:extLst>
          </p:cNvPr>
          <p:cNvSpPr/>
          <p:nvPr/>
        </p:nvSpPr>
        <p:spPr>
          <a:xfrm>
            <a:off x="8218364" y="3567751"/>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AE94FF3F-43D1-494D-930B-7922F98F98F9}"/>
              </a:ext>
            </a:extLst>
          </p:cNvPr>
          <p:cNvSpPr/>
          <p:nvPr/>
        </p:nvSpPr>
        <p:spPr>
          <a:xfrm>
            <a:off x="8218364" y="4436991"/>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Plus Sign 90">
            <a:extLst>
              <a:ext uri="{FF2B5EF4-FFF2-40B4-BE49-F238E27FC236}">
                <a16:creationId xmlns:a16="http://schemas.microsoft.com/office/drawing/2014/main" id="{C4367C31-027C-40C7-B37C-E10D0A5A6E9D}"/>
              </a:ext>
            </a:extLst>
          </p:cNvPr>
          <p:cNvSpPr/>
          <p:nvPr/>
        </p:nvSpPr>
        <p:spPr>
          <a:xfrm>
            <a:off x="4221214" y="3411047"/>
            <a:ext cx="855039" cy="883565"/>
          </a:xfrm>
          <a:prstGeom prst="mathPlus">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2" name="Equals 91">
            <a:extLst>
              <a:ext uri="{FF2B5EF4-FFF2-40B4-BE49-F238E27FC236}">
                <a16:creationId xmlns:a16="http://schemas.microsoft.com/office/drawing/2014/main" id="{FB2CA006-89EB-4EED-9BE2-F3C994FB7386}"/>
              </a:ext>
            </a:extLst>
          </p:cNvPr>
          <p:cNvSpPr/>
          <p:nvPr/>
        </p:nvSpPr>
        <p:spPr>
          <a:xfrm>
            <a:off x="7028719" y="3511159"/>
            <a:ext cx="864004" cy="683685"/>
          </a:xfrm>
          <a:prstGeom prst="mathEqual">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93" name="Graphic 92" descr="Robot Hand with solid fill">
            <a:extLst>
              <a:ext uri="{FF2B5EF4-FFF2-40B4-BE49-F238E27FC236}">
                <a16:creationId xmlns:a16="http://schemas.microsoft.com/office/drawing/2014/main" id="{36C9982F-75BD-4961-9701-07FE3FD998D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89083" y="2817298"/>
            <a:ext cx="478068" cy="478068"/>
          </a:xfrm>
          <a:prstGeom prst="rect">
            <a:avLst/>
          </a:prstGeom>
        </p:spPr>
      </p:pic>
      <p:pic>
        <p:nvPicPr>
          <p:cNvPr id="94" name="Graphic 93" descr="Smart Phone with solid fill">
            <a:extLst>
              <a:ext uri="{FF2B5EF4-FFF2-40B4-BE49-F238E27FC236}">
                <a16:creationId xmlns:a16="http://schemas.microsoft.com/office/drawing/2014/main" id="{8036D34C-7B84-4721-8DA2-C10AA8E9E6D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601062" y="3703237"/>
            <a:ext cx="490865" cy="490865"/>
          </a:xfrm>
          <a:prstGeom prst="rect">
            <a:avLst/>
          </a:prstGeom>
        </p:spPr>
      </p:pic>
      <p:pic>
        <p:nvPicPr>
          <p:cNvPr id="95" name="Graphic 94" descr="Car Mechanic with solid fill">
            <a:extLst>
              <a:ext uri="{FF2B5EF4-FFF2-40B4-BE49-F238E27FC236}">
                <a16:creationId xmlns:a16="http://schemas.microsoft.com/office/drawing/2014/main" id="{04F00400-61B3-433F-85FF-6CE8E8C3C30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594494" y="4578058"/>
            <a:ext cx="504000" cy="504000"/>
          </a:xfrm>
          <a:prstGeom prst="rect">
            <a:avLst/>
          </a:prstGeom>
        </p:spPr>
      </p:pic>
      <p:pic>
        <p:nvPicPr>
          <p:cNvPr id="96" name="Graphic 95" descr="Electric car with solid fill">
            <a:extLst>
              <a:ext uri="{FF2B5EF4-FFF2-40B4-BE49-F238E27FC236}">
                <a16:creationId xmlns:a16="http://schemas.microsoft.com/office/drawing/2014/main" id="{8287667A-85A4-4119-86BB-D86911375A1D}"/>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592319" y="1957493"/>
            <a:ext cx="508351" cy="508351"/>
          </a:xfrm>
          <a:prstGeom prst="rect">
            <a:avLst/>
          </a:prstGeom>
        </p:spPr>
      </p:pic>
      <p:pic>
        <p:nvPicPr>
          <p:cNvPr id="97" name="Graphic 96" descr="Fuel with solid fill">
            <a:extLst>
              <a:ext uri="{FF2B5EF4-FFF2-40B4-BE49-F238E27FC236}">
                <a16:creationId xmlns:a16="http://schemas.microsoft.com/office/drawing/2014/main" id="{4D73EB9B-9527-4AAA-A913-225D2277D7A0}"/>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76117" y="1908160"/>
            <a:ext cx="504000" cy="504000"/>
          </a:xfrm>
          <a:prstGeom prst="rect">
            <a:avLst/>
          </a:prstGeom>
        </p:spPr>
      </p:pic>
      <p:sp>
        <p:nvSpPr>
          <p:cNvPr id="99" name="TextBox 98">
            <a:extLst>
              <a:ext uri="{FF2B5EF4-FFF2-40B4-BE49-F238E27FC236}">
                <a16:creationId xmlns:a16="http://schemas.microsoft.com/office/drawing/2014/main" id="{621632AE-F178-4FA1-B78C-C53629E4F320}"/>
              </a:ext>
            </a:extLst>
          </p:cNvPr>
          <p:cNvSpPr txBox="1"/>
          <p:nvPr/>
        </p:nvSpPr>
        <p:spPr>
          <a:xfrm>
            <a:off x="1226799" y="2048189"/>
            <a:ext cx="2698321"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ICE powertrain driven-designs</a:t>
            </a:r>
          </a:p>
        </p:txBody>
      </p:sp>
      <p:sp>
        <p:nvSpPr>
          <p:cNvPr id="100" name="TextBox 99">
            <a:extLst>
              <a:ext uri="{FF2B5EF4-FFF2-40B4-BE49-F238E27FC236}">
                <a16:creationId xmlns:a16="http://schemas.microsoft.com/office/drawing/2014/main" id="{D9DD82B8-8BA1-4021-B16C-4435CBD244F3}"/>
              </a:ext>
            </a:extLst>
          </p:cNvPr>
          <p:cNvSpPr txBox="1"/>
          <p:nvPr/>
        </p:nvSpPr>
        <p:spPr>
          <a:xfrm>
            <a:off x="1226800" y="2825186"/>
            <a:ext cx="2474454" cy="461665"/>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“Built to order” assembly line manufacturing</a:t>
            </a:r>
          </a:p>
        </p:txBody>
      </p:sp>
      <p:sp>
        <p:nvSpPr>
          <p:cNvPr id="101" name="TextBox 100">
            <a:extLst>
              <a:ext uri="{FF2B5EF4-FFF2-40B4-BE49-F238E27FC236}">
                <a16:creationId xmlns:a16="http://schemas.microsoft.com/office/drawing/2014/main" id="{428283AC-C23B-4ED7-A36B-885F38B0243C}"/>
              </a:ext>
            </a:extLst>
          </p:cNvPr>
          <p:cNvSpPr txBox="1"/>
          <p:nvPr/>
        </p:nvSpPr>
        <p:spPr>
          <a:xfrm>
            <a:off x="1216141" y="3700713"/>
            <a:ext cx="2474454" cy="461665"/>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Complex ‘just-in-time’ supply chain</a:t>
            </a:r>
          </a:p>
        </p:txBody>
      </p:sp>
      <p:sp>
        <p:nvSpPr>
          <p:cNvPr id="102" name="TextBox 101">
            <a:extLst>
              <a:ext uri="{FF2B5EF4-FFF2-40B4-BE49-F238E27FC236}">
                <a16:creationId xmlns:a16="http://schemas.microsoft.com/office/drawing/2014/main" id="{24A491B5-AD3F-4885-A17D-1221549ECEBC}"/>
              </a:ext>
            </a:extLst>
          </p:cNvPr>
          <p:cNvSpPr txBox="1"/>
          <p:nvPr/>
        </p:nvSpPr>
        <p:spPr>
          <a:xfrm>
            <a:off x="1226800" y="4664307"/>
            <a:ext cx="2474454"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Dealership driven sales</a:t>
            </a:r>
          </a:p>
        </p:txBody>
      </p:sp>
      <p:sp>
        <p:nvSpPr>
          <p:cNvPr id="103" name="TextBox 102">
            <a:extLst>
              <a:ext uri="{FF2B5EF4-FFF2-40B4-BE49-F238E27FC236}">
                <a16:creationId xmlns:a16="http://schemas.microsoft.com/office/drawing/2014/main" id="{B2B99008-80FB-45CC-B18F-48E9E48B4D68}"/>
              </a:ext>
            </a:extLst>
          </p:cNvPr>
          <p:cNvSpPr txBox="1"/>
          <p:nvPr/>
        </p:nvSpPr>
        <p:spPr>
          <a:xfrm>
            <a:off x="7952710" y="1970335"/>
            <a:ext cx="2474454" cy="461665"/>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Automonous, Connected &amp; </a:t>
            </a:r>
          </a:p>
          <a:p>
            <a:pPr lvl="1"/>
            <a:r>
              <a:rPr lang="en-GB" sz="1200" dirty="0">
                <a:solidFill>
                  <a:prstClr val="white"/>
                </a:solidFill>
                <a:latin typeface="Trebuchet MS" panose="020B0703020202090204" pitchFamily="34" charset="0"/>
              </a:rPr>
              <a:t>Electric Vehicles </a:t>
            </a:r>
          </a:p>
        </p:txBody>
      </p:sp>
      <p:sp>
        <p:nvSpPr>
          <p:cNvPr id="104" name="TextBox 103">
            <a:extLst>
              <a:ext uri="{FF2B5EF4-FFF2-40B4-BE49-F238E27FC236}">
                <a16:creationId xmlns:a16="http://schemas.microsoft.com/office/drawing/2014/main" id="{0D8D672B-B204-4D67-95E3-FA3D3E4D54F0}"/>
              </a:ext>
            </a:extLst>
          </p:cNvPr>
          <p:cNvSpPr txBox="1"/>
          <p:nvPr/>
        </p:nvSpPr>
        <p:spPr>
          <a:xfrm>
            <a:off x="7993095" y="2911354"/>
            <a:ext cx="2474454"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Industry 4.0 Manufacturing</a:t>
            </a:r>
          </a:p>
        </p:txBody>
      </p:sp>
      <p:sp>
        <p:nvSpPr>
          <p:cNvPr id="105" name="TextBox 104">
            <a:extLst>
              <a:ext uri="{FF2B5EF4-FFF2-40B4-BE49-F238E27FC236}">
                <a16:creationId xmlns:a16="http://schemas.microsoft.com/office/drawing/2014/main" id="{FEBFAF82-A380-4F49-AE16-669BED752888}"/>
              </a:ext>
            </a:extLst>
          </p:cNvPr>
          <p:cNvSpPr txBox="1"/>
          <p:nvPr/>
        </p:nvSpPr>
        <p:spPr>
          <a:xfrm>
            <a:off x="7993095" y="3806524"/>
            <a:ext cx="2163562" cy="276999"/>
          </a:xfrm>
          <a:prstGeom prst="rect">
            <a:avLst/>
          </a:prstGeom>
          <a:noFill/>
        </p:spPr>
        <p:txBody>
          <a:bodyPr wrap="none" lIns="90000" rIns="0" rtlCol="0" anchor="ctr">
            <a:spAutoFit/>
          </a:bodyPr>
          <a:lstStyle/>
          <a:p>
            <a:pPr lvl="1"/>
            <a:r>
              <a:rPr lang="en-GB" sz="1200" dirty="0">
                <a:solidFill>
                  <a:prstClr val="white"/>
                </a:solidFill>
                <a:latin typeface="Trebuchet MS" panose="020B0703020202090204" pitchFamily="34" charset="0"/>
              </a:rPr>
              <a:t>Digital-first Dealerships</a:t>
            </a:r>
          </a:p>
        </p:txBody>
      </p:sp>
      <p:sp>
        <p:nvSpPr>
          <p:cNvPr id="106" name="TextBox 105">
            <a:extLst>
              <a:ext uri="{FF2B5EF4-FFF2-40B4-BE49-F238E27FC236}">
                <a16:creationId xmlns:a16="http://schemas.microsoft.com/office/drawing/2014/main" id="{EE944984-3696-4127-9130-FDDFE7156B55}"/>
              </a:ext>
            </a:extLst>
          </p:cNvPr>
          <p:cNvSpPr txBox="1"/>
          <p:nvPr/>
        </p:nvSpPr>
        <p:spPr>
          <a:xfrm>
            <a:off x="8002327" y="4680884"/>
            <a:ext cx="2474454"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Invisible Service</a:t>
            </a:r>
          </a:p>
        </p:txBody>
      </p:sp>
      <p:pic>
        <p:nvPicPr>
          <p:cNvPr id="2" name="Graphic 1" descr="Car with solid fill">
            <a:extLst>
              <a:ext uri="{FF2B5EF4-FFF2-40B4-BE49-F238E27FC236}">
                <a16:creationId xmlns:a16="http://schemas.microsoft.com/office/drawing/2014/main" id="{A1478F5B-A593-4F6C-934F-2D6EAFC49C06}"/>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89083" y="4565615"/>
            <a:ext cx="478068" cy="478068"/>
          </a:xfrm>
          <a:prstGeom prst="rect">
            <a:avLst/>
          </a:prstGeom>
        </p:spPr>
      </p:pic>
      <p:pic>
        <p:nvPicPr>
          <p:cNvPr id="3" name="Graphic 2" descr="Decision chart with solid fill">
            <a:extLst>
              <a:ext uri="{FF2B5EF4-FFF2-40B4-BE49-F238E27FC236}">
                <a16:creationId xmlns:a16="http://schemas.microsoft.com/office/drawing/2014/main" id="{4A51E225-B7BE-4AAB-B218-44A4AA26EF2F}"/>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89083" y="3692511"/>
            <a:ext cx="478068" cy="478068"/>
          </a:xfrm>
          <a:prstGeom prst="rect">
            <a:avLst/>
          </a:prstGeom>
        </p:spPr>
      </p:pic>
      <p:grpSp>
        <p:nvGrpSpPr>
          <p:cNvPr id="109" name="Group 108">
            <a:extLst>
              <a:ext uri="{FF2B5EF4-FFF2-40B4-BE49-F238E27FC236}">
                <a16:creationId xmlns:a16="http://schemas.microsoft.com/office/drawing/2014/main" id="{F9B33F76-C9BF-4773-854C-CA5464069238}"/>
              </a:ext>
            </a:extLst>
          </p:cNvPr>
          <p:cNvGrpSpPr/>
          <p:nvPr/>
        </p:nvGrpSpPr>
        <p:grpSpPr>
          <a:xfrm>
            <a:off x="4879831" y="1690660"/>
            <a:ext cx="2383835" cy="4331611"/>
            <a:chOff x="4897692" y="1856250"/>
            <a:chExt cx="2383835" cy="4011226"/>
          </a:xfrm>
        </p:grpSpPr>
        <p:grpSp>
          <p:nvGrpSpPr>
            <p:cNvPr id="110" name="Group 109">
              <a:extLst>
                <a:ext uri="{FF2B5EF4-FFF2-40B4-BE49-F238E27FC236}">
                  <a16:creationId xmlns:a16="http://schemas.microsoft.com/office/drawing/2014/main" id="{7E482370-CFF4-42C7-B576-7A89AEF5B128}"/>
                </a:ext>
              </a:extLst>
            </p:cNvPr>
            <p:cNvGrpSpPr/>
            <p:nvPr/>
          </p:nvGrpSpPr>
          <p:grpSpPr>
            <a:xfrm>
              <a:off x="5027334" y="1856250"/>
              <a:ext cx="2124550" cy="780513"/>
              <a:chOff x="5121444" y="1846952"/>
              <a:chExt cx="2668898" cy="980494"/>
            </a:xfrm>
          </p:grpSpPr>
          <p:pic>
            <p:nvPicPr>
              <p:cNvPr id="123" name="Graphic 122" descr="Hockey Stick Curve Graph with solid fill">
                <a:extLst>
                  <a:ext uri="{FF2B5EF4-FFF2-40B4-BE49-F238E27FC236}">
                    <a16:creationId xmlns:a16="http://schemas.microsoft.com/office/drawing/2014/main" id="{47BAA933-2859-4F17-B9E1-7FA5FE1CD2E3}"/>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149893" y="1846952"/>
                <a:ext cx="612001" cy="566734"/>
              </a:xfrm>
              <a:prstGeom prst="rect">
                <a:avLst/>
              </a:prstGeom>
            </p:spPr>
          </p:pic>
          <p:sp>
            <p:nvSpPr>
              <p:cNvPr id="124" name="Rectangle 123">
                <a:extLst>
                  <a:ext uri="{FF2B5EF4-FFF2-40B4-BE49-F238E27FC236}">
                    <a16:creationId xmlns:a16="http://schemas.microsoft.com/office/drawing/2014/main" id="{80B25EE1-BDA5-4173-A677-45AED1EAFFE5}"/>
                  </a:ext>
                </a:extLst>
              </p:cNvPr>
              <p:cNvSpPr/>
              <p:nvPr/>
            </p:nvSpPr>
            <p:spPr>
              <a:xfrm>
                <a:off x="5121444" y="2335144"/>
                <a:ext cx="2668898" cy="492302"/>
              </a:xfrm>
              <a:prstGeom prst="rect">
                <a:avLst/>
              </a:prstGeom>
            </p:spPr>
            <p:txBody>
              <a:bodyPr wrap="square">
                <a:spAutoFit/>
              </a:bodyPr>
              <a:lstStyle/>
              <a:p>
                <a:pPr algn="ctr"/>
                <a:r>
                  <a:rPr lang="en-GB" sz="1100" dirty="0">
                    <a:solidFill>
                      <a:schemeClr val="bg1"/>
                    </a:solidFill>
                    <a:latin typeface="Trebuchet MS" panose="020B0603020202020204" pitchFamily="34" charset="0"/>
                  </a:rPr>
                  <a:t>Demand</a:t>
                </a:r>
              </a:p>
              <a:p>
                <a:pPr algn="ctr"/>
                <a:r>
                  <a:rPr lang="en-GB" sz="1050" i="1" dirty="0">
                    <a:solidFill>
                      <a:schemeClr val="bg1"/>
                    </a:solidFill>
                    <a:latin typeface="Trebuchet MS" panose="020B0603020202020204" pitchFamily="34" charset="0"/>
                  </a:rPr>
                  <a:t>Attracting the digital consumer </a:t>
                </a:r>
              </a:p>
            </p:txBody>
          </p:sp>
        </p:grpSp>
        <p:grpSp>
          <p:nvGrpSpPr>
            <p:cNvPr id="111" name="Group 110">
              <a:extLst>
                <a:ext uri="{FF2B5EF4-FFF2-40B4-BE49-F238E27FC236}">
                  <a16:creationId xmlns:a16="http://schemas.microsoft.com/office/drawing/2014/main" id="{49379574-8143-433D-BA52-AE117BB3945D}"/>
                </a:ext>
              </a:extLst>
            </p:cNvPr>
            <p:cNvGrpSpPr/>
            <p:nvPr/>
          </p:nvGrpSpPr>
          <p:grpSpPr>
            <a:xfrm>
              <a:off x="5132456" y="2650600"/>
              <a:ext cx="1914306" cy="800369"/>
              <a:chOff x="5345873" y="3038219"/>
              <a:chExt cx="2404786" cy="1005441"/>
            </a:xfrm>
          </p:grpSpPr>
          <p:pic>
            <p:nvPicPr>
              <p:cNvPr id="121" name="Graphic 120" descr="Earth globe: Africa and Europe with solid fill">
                <a:extLst>
                  <a:ext uri="{FF2B5EF4-FFF2-40B4-BE49-F238E27FC236}">
                    <a16:creationId xmlns:a16="http://schemas.microsoft.com/office/drawing/2014/main" id="{CA70B1D6-4D72-4A1E-8CDD-AE18F3A7EFFC}"/>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6242257" y="3038219"/>
                <a:ext cx="612000" cy="566736"/>
              </a:xfrm>
              <a:prstGeom prst="rect">
                <a:avLst/>
              </a:prstGeom>
            </p:spPr>
          </p:pic>
          <p:sp>
            <p:nvSpPr>
              <p:cNvPr id="122" name="Rectangle 121">
                <a:extLst>
                  <a:ext uri="{FF2B5EF4-FFF2-40B4-BE49-F238E27FC236}">
                    <a16:creationId xmlns:a16="http://schemas.microsoft.com/office/drawing/2014/main" id="{899A9AC1-24E0-477A-99E3-20BF814C8E80}"/>
                  </a:ext>
                </a:extLst>
              </p:cNvPr>
              <p:cNvSpPr/>
              <p:nvPr/>
            </p:nvSpPr>
            <p:spPr>
              <a:xfrm>
                <a:off x="5345873" y="3551357"/>
                <a:ext cx="2404786" cy="492303"/>
              </a:xfrm>
              <a:prstGeom prst="rect">
                <a:avLst/>
              </a:prstGeom>
            </p:spPr>
            <p:txBody>
              <a:bodyPr wrap="none">
                <a:spAutoFit/>
              </a:bodyPr>
              <a:lstStyle/>
              <a:p>
                <a:pPr lvl="0" algn="ctr"/>
                <a:r>
                  <a:rPr lang="en-GB" sz="1100" dirty="0">
                    <a:solidFill>
                      <a:schemeClr val="bg1"/>
                    </a:solidFill>
                    <a:latin typeface="Trebuchet MS" panose="020B0603020202020204" pitchFamily="34" charset="0"/>
                  </a:rPr>
                  <a:t>Sustainability </a:t>
                </a:r>
              </a:p>
              <a:p>
                <a:pPr algn="ctr"/>
                <a:r>
                  <a:rPr lang="en-GB" sz="1050" i="1" dirty="0">
                    <a:solidFill>
                      <a:schemeClr val="bg1"/>
                    </a:solidFill>
                    <a:latin typeface="Trebuchet MS" panose="020B0603020202020204" pitchFamily="34" charset="0"/>
                  </a:rPr>
                  <a:t>Achieving regulatory targets</a:t>
                </a:r>
              </a:p>
            </p:txBody>
          </p:sp>
        </p:grpSp>
        <p:sp>
          <p:nvSpPr>
            <p:cNvPr id="120" name="Rectangle 119">
              <a:extLst>
                <a:ext uri="{FF2B5EF4-FFF2-40B4-BE49-F238E27FC236}">
                  <a16:creationId xmlns:a16="http://schemas.microsoft.com/office/drawing/2014/main" id="{70E70D40-EBDB-4DF6-B7F0-F1BE6F8D4A27}"/>
                </a:ext>
              </a:extLst>
            </p:cNvPr>
            <p:cNvSpPr/>
            <p:nvPr/>
          </p:nvSpPr>
          <p:spPr>
            <a:xfrm>
              <a:off x="4897692" y="3863815"/>
              <a:ext cx="2383835" cy="391892"/>
            </a:xfrm>
            <a:prstGeom prst="rect">
              <a:avLst/>
            </a:prstGeom>
          </p:spPr>
          <p:txBody>
            <a:bodyPr wrap="square">
              <a:spAutoFit/>
            </a:bodyPr>
            <a:lstStyle/>
            <a:p>
              <a:pPr algn="ctr"/>
              <a:r>
                <a:rPr lang="en-GB" sz="1100" dirty="0">
                  <a:solidFill>
                    <a:schemeClr val="bg1"/>
                  </a:solidFill>
                  <a:latin typeface="Trebuchet MS" panose="020B0603020202020204" pitchFamily="34" charset="0"/>
                </a:rPr>
                <a:t>Resilience</a:t>
              </a:r>
            </a:p>
            <a:p>
              <a:pPr algn="ctr"/>
              <a:r>
                <a:rPr lang="en-GB" sz="1050" i="1" dirty="0">
                  <a:solidFill>
                    <a:schemeClr val="bg1"/>
                  </a:solidFill>
                  <a:latin typeface="Trebuchet MS" panose="020B0603020202020204" pitchFamily="34" charset="0"/>
                </a:rPr>
                <a:t>Effective production</a:t>
              </a:r>
              <a:endParaRPr lang="en-GB" sz="1050" b="1" i="1" dirty="0">
                <a:solidFill>
                  <a:schemeClr val="bg1"/>
                </a:solidFill>
                <a:latin typeface="Trebuchet MS" panose="020B0603020202020204" pitchFamily="34" charset="0"/>
              </a:endParaRPr>
            </a:p>
          </p:txBody>
        </p:sp>
        <p:grpSp>
          <p:nvGrpSpPr>
            <p:cNvPr id="113" name="Group 112">
              <a:extLst>
                <a:ext uri="{FF2B5EF4-FFF2-40B4-BE49-F238E27FC236}">
                  <a16:creationId xmlns:a16="http://schemas.microsoft.com/office/drawing/2014/main" id="{08C48AE6-2173-47C4-ABF1-33CCDEA1BAE1}"/>
                </a:ext>
              </a:extLst>
            </p:cNvPr>
            <p:cNvGrpSpPr/>
            <p:nvPr/>
          </p:nvGrpSpPr>
          <p:grpSpPr>
            <a:xfrm>
              <a:off x="5154893" y="3435558"/>
              <a:ext cx="1869421" cy="1663113"/>
              <a:chOff x="5227596" y="4602359"/>
              <a:chExt cx="2348401" cy="2089236"/>
            </a:xfrm>
          </p:grpSpPr>
          <p:pic>
            <p:nvPicPr>
              <p:cNvPr id="117" name="Graphic 116" descr="Gears with solid fill">
                <a:extLst>
                  <a:ext uri="{FF2B5EF4-FFF2-40B4-BE49-F238E27FC236}">
                    <a16:creationId xmlns:a16="http://schemas.microsoft.com/office/drawing/2014/main" id="{B7C7295C-361C-4307-8FEF-7CB019FEA688}"/>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095797" y="4602359"/>
                <a:ext cx="611999" cy="566734"/>
              </a:xfrm>
              <a:prstGeom prst="rect">
                <a:avLst/>
              </a:prstGeom>
            </p:spPr>
          </p:pic>
          <p:sp>
            <p:nvSpPr>
              <p:cNvPr id="118" name="Rectangle 117">
                <a:extLst>
                  <a:ext uri="{FF2B5EF4-FFF2-40B4-BE49-F238E27FC236}">
                    <a16:creationId xmlns:a16="http://schemas.microsoft.com/office/drawing/2014/main" id="{DBEE36B0-80A2-417F-A56E-55B757C1CD79}"/>
                  </a:ext>
                </a:extLst>
              </p:cNvPr>
              <p:cNvSpPr/>
              <p:nvPr/>
            </p:nvSpPr>
            <p:spPr>
              <a:xfrm>
                <a:off x="5227596" y="6172440"/>
                <a:ext cx="2348401" cy="519155"/>
              </a:xfrm>
              <a:prstGeom prst="rect">
                <a:avLst/>
              </a:prstGeom>
            </p:spPr>
            <p:txBody>
              <a:bodyPr wrap="square">
                <a:spAutoFit/>
              </a:bodyPr>
              <a:lstStyle/>
              <a:p>
                <a:pPr algn="ctr"/>
                <a:r>
                  <a:rPr lang="en-GB" sz="1200" dirty="0">
                    <a:solidFill>
                      <a:schemeClr val="bg1"/>
                    </a:solidFill>
                    <a:latin typeface="Trebuchet MS" panose="020B0603020202020204" pitchFamily="34" charset="0"/>
                  </a:rPr>
                  <a:t>Innovation</a:t>
                </a:r>
              </a:p>
              <a:p>
                <a:pPr algn="ctr"/>
                <a:r>
                  <a:rPr lang="en-GB" sz="1100" i="1" dirty="0">
                    <a:solidFill>
                      <a:schemeClr val="bg1"/>
                    </a:solidFill>
                    <a:latin typeface="Trebuchet MS" panose="020B0603020202020204" pitchFamily="34" charset="0"/>
                  </a:rPr>
                  <a:t>Harnessing ACES</a:t>
                </a:r>
                <a:endParaRPr lang="en-GB" sz="1100" b="1" i="1" dirty="0">
                  <a:solidFill>
                    <a:schemeClr val="bg1"/>
                  </a:solidFill>
                  <a:latin typeface="Trebuchet MS" panose="020B0603020202020204" pitchFamily="34" charset="0"/>
                </a:endParaRPr>
              </a:p>
            </p:txBody>
          </p:sp>
        </p:grpSp>
        <p:grpSp>
          <p:nvGrpSpPr>
            <p:cNvPr id="114" name="Group 113">
              <a:extLst>
                <a:ext uri="{FF2B5EF4-FFF2-40B4-BE49-F238E27FC236}">
                  <a16:creationId xmlns:a16="http://schemas.microsoft.com/office/drawing/2014/main" id="{7289D576-DA8E-40AB-AAEE-14410FABB54E}"/>
                </a:ext>
              </a:extLst>
            </p:cNvPr>
            <p:cNvGrpSpPr/>
            <p:nvPr/>
          </p:nvGrpSpPr>
          <p:grpSpPr>
            <a:xfrm>
              <a:off x="5101996" y="5046924"/>
              <a:ext cx="1975221" cy="820552"/>
              <a:chOff x="5259615" y="5666642"/>
              <a:chExt cx="2481311" cy="1030794"/>
            </a:xfrm>
          </p:grpSpPr>
          <p:pic>
            <p:nvPicPr>
              <p:cNvPr id="115" name="Graphic 114" descr="Coins with solid fill">
                <a:extLst>
                  <a:ext uri="{FF2B5EF4-FFF2-40B4-BE49-F238E27FC236}">
                    <a16:creationId xmlns:a16="http://schemas.microsoft.com/office/drawing/2014/main" id="{F2CB4CA2-B0D0-4144-8A45-DD414810F34A}"/>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6194265" y="5666642"/>
                <a:ext cx="612001" cy="566735"/>
              </a:xfrm>
              <a:prstGeom prst="rect">
                <a:avLst/>
              </a:prstGeom>
            </p:spPr>
          </p:pic>
          <p:sp>
            <p:nvSpPr>
              <p:cNvPr id="116" name="Rectangle 115">
                <a:extLst>
                  <a:ext uri="{FF2B5EF4-FFF2-40B4-BE49-F238E27FC236}">
                    <a16:creationId xmlns:a16="http://schemas.microsoft.com/office/drawing/2014/main" id="{E596A511-2927-4D69-B995-EEB228146D05}"/>
                  </a:ext>
                </a:extLst>
              </p:cNvPr>
              <p:cNvSpPr/>
              <p:nvPr/>
            </p:nvSpPr>
            <p:spPr>
              <a:xfrm>
                <a:off x="5259615" y="6196183"/>
                <a:ext cx="2481311" cy="501253"/>
              </a:xfrm>
              <a:prstGeom prst="rect">
                <a:avLst/>
              </a:prstGeom>
            </p:spPr>
            <p:txBody>
              <a:bodyPr wrap="none">
                <a:spAutoFit/>
              </a:bodyPr>
              <a:lstStyle/>
              <a:p>
                <a:pPr algn="ctr"/>
                <a:r>
                  <a:rPr lang="en-GB" sz="1100" dirty="0">
                    <a:solidFill>
                      <a:schemeClr val="bg1"/>
                    </a:solidFill>
                    <a:latin typeface="Trebuchet MS" panose="020B0603020202020204" pitchFamily="34" charset="0"/>
                  </a:rPr>
                  <a:t>Profitability</a:t>
                </a:r>
              </a:p>
              <a:p>
                <a:pPr algn="ctr"/>
                <a:r>
                  <a:rPr lang="en-GB" sz="1100" i="1" dirty="0">
                    <a:solidFill>
                      <a:schemeClr val="bg1"/>
                    </a:solidFill>
                    <a:latin typeface="Trebuchet MS" panose="020B0603020202020204" pitchFamily="34" charset="0"/>
                  </a:rPr>
                  <a:t>Meeting the cost of change</a:t>
                </a:r>
              </a:p>
            </p:txBody>
          </p:sp>
        </p:grpSp>
      </p:grpSp>
      <p:pic>
        <p:nvPicPr>
          <p:cNvPr id="4" name="Graphic 3" descr="Robot with solid fill">
            <a:extLst>
              <a:ext uri="{FF2B5EF4-FFF2-40B4-BE49-F238E27FC236}">
                <a16:creationId xmlns:a16="http://schemas.microsoft.com/office/drawing/2014/main" id="{1CDB0C89-114A-4059-9881-F3E7B683DD78}"/>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0594494" y="2804332"/>
            <a:ext cx="504000" cy="504000"/>
          </a:xfrm>
          <a:prstGeom prst="rect">
            <a:avLst/>
          </a:prstGeom>
        </p:spPr>
      </p:pic>
      <p:pic>
        <p:nvPicPr>
          <p:cNvPr id="6" name="Graphic 5" descr="Good Idea with solid fill">
            <a:extLst>
              <a:ext uri="{FF2B5EF4-FFF2-40B4-BE49-F238E27FC236}">
                <a16:creationId xmlns:a16="http://schemas.microsoft.com/office/drawing/2014/main" id="{15496A75-40DC-43AA-A404-87B7F22461B0}"/>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783743" y="4243016"/>
            <a:ext cx="576000" cy="576000"/>
          </a:xfrm>
          <a:prstGeom prst="rect">
            <a:avLst/>
          </a:prstGeom>
        </p:spPr>
      </p:pic>
      <p:sp>
        <p:nvSpPr>
          <p:cNvPr id="50" name="Rectangle: Rounded Corners 49">
            <a:extLst>
              <a:ext uri="{FF2B5EF4-FFF2-40B4-BE49-F238E27FC236}">
                <a16:creationId xmlns:a16="http://schemas.microsoft.com/office/drawing/2014/main" id="{0976F8F8-8FD6-4DEF-85EC-B483C811230C}"/>
              </a:ext>
            </a:extLst>
          </p:cNvPr>
          <p:cNvSpPr/>
          <p:nvPr/>
        </p:nvSpPr>
        <p:spPr>
          <a:xfrm>
            <a:off x="865870" y="5295713"/>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50" descr="Car Mechanic with solid fill">
            <a:extLst>
              <a:ext uri="{FF2B5EF4-FFF2-40B4-BE49-F238E27FC236}">
                <a16:creationId xmlns:a16="http://schemas.microsoft.com/office/drawing/2014/main" id="{A8E75C59-D856-4393-A23F-0D39EE828B43}"/>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994117" y="5460271"/>
            <a:ext cx="468000" cy="468000"/>
          </a:xfrm>
          <a:prstGeom prst="rect">
            <a:avLst/>
          </a:prstGeom>
        </p:spPr>
      </p:pic>
      <p:sp>
        <p:nvSpPr>
          <p:cNvPr id="54" name="TextBox 53">
            <a:extLst>
              <a:ext uri="{FF2B5EF4-FFF2-40B4-BE49-F238E27FC236}">
                <a16:creationId xmlns:a16="http://schemas.microsoft.com/office/drawing/2014/main" id="{06F80CAF-706B-43B6-99F5-B05799F02820}"/>
              </a:ext>
            </a:extLst>
          </p:cNvPr>
          <p:cNvSpPr txBox="1"/>
          <p:nvPr/>
        </p:nvSpPr>
        <p:spPr>
          <a:xfrm>
            <a:off x="1218626" y="5535389"/>
            <a:ext cx="2474454"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Profitable aftersales </a:t>
            </a:r>
          </a:p>
        </p:txBody>
      </p:sp>
      <p:sp>
        <p:nvSpPr>
          <p:cNvPr id="56" name="Rectangle: Rounded Corners 55">
            <a:extLst>
              <a:ext uri="{FF2B5EF4-FFF2-40B4-BE49-F238E27FC236}">
                <a16:creationId xmlns:a16="http://schemas.microsoft.com/office/drawing/2014/main" id="{B30B452C-AFDC-469C-A607-24CCE95CD7C2}"/>
              </a:ext>
            </a:extLst>
          </p:cNvPr>
          <p:cNvSpPr/>
          <p:nvPr/>
        </p:nvSpPr>
        <p:spPr>
          <a:xfrm>
            <a:off x="8206290" y="5308515"/>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Graphic 59" descr="Route (Two Pins With A Path) with solid fill">
            <a:extLst>
              <a:ext uri="{FF2B5EF4-FFF2-40B4-BE49-F238E27FC236}">
                <a16:creationId xmlns:a16="http://schemas.microsoft.com/office/drawing/2014/main" id="{4FAC10A9-F33B-49BA-9A2A-3053F15BF898}"/>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0594494" y="5451390"/>
            <a:ext cx="504000" cy="504000"/>
          </a:xfrm>
          <a:prstGeom prst="rect">
            <a:avLst/>
          </a:prstGeom>
        </p:spPr>
      </p:pic>
      <p:sp>
        <p:nvSpPr>
          <p:cNvPr id="63" name="TextBox 62">
            <a:extLst>
              <a:ext uri="{FF2B5EF4-FFF2-40B4-BE49-F238E27FC236}">
                <a16:creationId xmlns:a16="http://schemas.microsoft.com/office/drawing/2014/main" id="{27B620C3-7F32-4585-B3C2-4C849E70799A}"/>
              </a:ext>
            </a:extLst>
          </p:cNvPr>
          <p:cNvSpPr txBox="1"/>
          <p:nvPr/>
        </p:nvSpPr>
        <p:spPr>
          <a:xfrm>
            <a:off x="7990253" y="5552408"/>
            <a:ext cx="2474454"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Mobility as a Service</a:t>
            </a:r>
          </a:p>
        </p:txBody>
      </p:sp>
    </p:spTree>
    <p:extLst>
      <p:ext uri="{BB962C8B-B14F-4D97-AF65-F5344CB8AC3E}">
        <p14:creationId xmlns:p14="http://schemas.microsoft.com/office/powerpoint/2010/main" val="245853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indoor, computer, keyboard, sitting&#10;&#10;Description automatically generated">
            <a:extLst>
              <a:ext uri="{FF2B5EF4-FFF2-40B4-BE49-F238E27FC236}">
                <a16:creationId xmlns:a16="http://schemas.microsoft.com/office/drawing/2014/main" id="{D17E917D-53B8-6349-A2C5-10B2EB96F4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D7D7CC81-EF1A-D84E-B796-8F38921F6134}"/>
              </a:ext>
            </a:extLst>
          </p:cNvPr>
          <p:cNvSpPr/>
          <p:nvPr/>
        </p:nvSpPr>
        <p:spPr bwMode="auto">
          <a:xfrm>
            <a:off x="6403" y="-305"/>
            <a:ext cx="12192000" cy="6857999"/>
          </a:xfrm>
          <a:prstGeom prst="rect">
            <a:avLst/>
          </a:prstGeom>
          <a:solidFill>
            <a:schemeClr val="accent2">
              <a:alpha val="89000"/>
            </a:schemeClr>
          </a:solidFill>
          <a:ln w="635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lvl="0" indent="0" algn="ctr" defTabSz="728663" rtl="0" eaLnBrk="1" fontAlgn="base" latinLnBrk="0" hangingPunct="1">
              <a:lnSpc>
                <a:spcPct val="95000"/>
              </a:lnSpc>
              <a:spcBef>
                <a:spcPct val="0"/>
              </a:spcBef>
              <a:spcAft>
                <a:spcPct val="0"/>
              </a:spcAft>
              <a:buClr>
                <a:srgbClr val="FFFFFF"/>
              </a:buClr>
              <a:buSzTx/>
              <a:buFontTx/>
              <a:buNone/>
              <a:tabLst>
                <a:tab pos="4286250" algn="l"/>
              </a:tabLst>
              <a:defRPr/>
            </a:pPr>
            <a:endParaRPr kumimoji="0" lang="en-US" sz="1200" b="0" i="0" u="none" strike="noStrike" kern="0" cap="none" spc="0" normalizeH="0" baseline="0" noProof="0" dirty="0">
              <a:ln>
                <a:noFill/>
              </a:ln>
              <a:solidFill>
                <a:srgbClr val="000000"/>
              </a:solidFill>
              <a:effectLst/>
              <a:uLnTx/>
              <a:uFillTx/>
              <a:latin typeface="Credit Suisse Type Roman" pitchFamily="34" charset="0"/>
              <a:ea typeface="+mn-ea"/>
              <a:cs typeface="+mn-cs"/>
            </a:endParaRPr>
          </a:p>
        </p:txBody>
      </p:sp>
      <p:pic>
        <p:nvPicPr>
          <p:cNvPr id="9" name="Picture 8">
            <a:extLst>
              <a:ext uri="{FF2B5EF4-FFF2-40B4-BE49-F238E27FC236}">
                <a16:creationId xmlns:a16="http://schemas.microsoft.com/office/drawing/2014/main" id="{8BE9E95A-4908-0B46-9A7C-52338805CB95}"/>
              </a:ext>
            </a:extLst>
          </p:cNvPr>
          <p:cNvPicPr>
            <a:picLocks noChangeAspect="1"/>
          </p:cNvPicPr>
          <p:nvPr/>
        </p:nvPicPr>
        <p:blipFill>
          <a:blip r:embed="rId4"/>
          <a:stretch>
            <a:fillRect/>
          </a:stretch>
        </p:blipFill>
        <p:spPr>
          <a:xfrm>
            <a:off x="0" y="6226581"/>
            <a:ext cx="12192000" cy="317500"/>
          </a:xfrm>
          <a:prstGeom prst="rect">
            <a:avLst/>
          </a:prstGeom>
        </p:spPr>
      </p:pic>
      <p:sp>
        <p:nvSpPr>
          <p:cNvPr id="10" name="Text Placeholder 3">
            <a:extLst>
              <a:ext uri="{FF2B5EF4-FFF2-40B4-BE49-F238E27FC236}">
                <a16:creationId xmlns:a16="http://schemas.microsoft.com/office/drawing/2014/main" id="{C4FC1BE4-12DB-9E4C-AFF0-9D444009F348}"/>
              </a:ext>
            </a:extLst>
          </p:cNvPr>
          <p:cNvSpPr txBox="1">
            <a:spLocks/>
          </p:cNvSpPr>
          <p:nvPr/>
        </p:nvSpPr>
        <p:spPr>
          <a:xfrm>
            <a:off x="540000" y="540000"/>
            <a:ext cx="10980000" cy="540000"/>
          </a:xfrm>
          <a:prstGeom prst="rect">
            <a:avLst/>
          </a:prstGeom>
        </p:spPr>
        <p:txBody>
          <a:bodyPr lIns="0" tIns="0" rIns="0" bIns="0">
            <a:noAutofit/>
          </a:bodyPr>
          <a:lstStyle>
            <a:lvl1pPr marL="0" indent="0" algn="l" defTabSz="728663" rtl="0" eaLnBrk="1" fontAlgn="base" hangingPunct="1">
              <a:lnSpc>
                <a:spcPts val="3000"/>
              </a:lnSpc>
              <a:spcBef>
                <a:spcPts val="0"/>
              </a:spcBef>
              <a:spcAft>
                <a:spcPts val="0"/>
              </a:spcAft>
              <a:buClr>
                <a:schemeClr val="accent1"/>
              </a:buClr>
              <a:buSzPct val="150000"/>
              <a:buFontTx/>
              <a:buNone/>
              <a:defRPr lang="en-US" altLang="ja-JP" sz="2400" b="0" i="0" dirty="0" smtClean="0">
                <a:solidFill>
                  <a:schemeClr val="bg1"/>
                </a:solidFill>
                <a:latin typeface="Trebuchet MS" panose="020B0703020202090204" pitchFamily="34" charset="0"/>
                <a:ea typeface="+mn-ea"/>
                <a:cs typeface="+mn-cs"/>
              </a:defRPr>
            </a:lvl1pPr>
            <a:lvl2pPr marL="1588" indent="0" algn="l" defTabSz="728663" rtl="0" eaLnBrk="1" fontAlgn="base" hangingPunct="1">
              <a:lnSpc>
                <a:spcPct val="95000"/>
              </a:lnSpc>
              <a:spcBef>
                <a:spcPct val="36000"/>
              </a:spcBef>
              <a:spcAft>
                <a:spcPct val="0"/>
              </a:spcAft>
              <a:buClr>
                <a:schemeClr val="tx1"/>
              </a:buClr>
              <a:buSzPct val="120000"/>
              <a:buFontTx/>
              <a:buNone/>
              <a:defRPr lang="en-US" altLang="ja-JP" sz="1400" dirty="0" smtClean="0">
                <a:solidFill>
                  <a:srgbClr val="595959"/>
                </a:solidFill>
                <a:latin typeface="Calibri" panose="020F0502020204030204" pitchFamily="34" charset="0"/>
              </a:defRPr>
            </a:lvl2pPr>
            <a:lvl3pPr marL="3175" indent="0" algn="l" defTabSz="728663" rtl="0" eaLnBrk="1" fontAlgn="base" hangingPunct="1">
              <a:lnSpc>
                <a:spcPct val="95000"/>
              </a:lnSpc>
              <a:spcBef>
                <a:spcPct val="0"/>
              </a:spcBef>
              <a:spcAft>
                <a:spcPct val="0"/>
              </a:spcAft>
              <a:buClr>
                <a:schemeClr val="accent1"/>
              </a:buClr>
              <a:buSzPct val="100000"/>
              <a:buFontTx/>
              <a:buNone/>
              <a:defRPr lang="en-US" altLang="ja-JP" sz="1400" dirty="0" smtClean="0">
                <a:solidFill>
                  <a:srgbClr val="595959"/>
                </a:solidFill>
                <a:latin typeface="Calibri" panose="020F0502020204030204" pitchFamily="34" charset="0"/>
              </a:defRPr>
            </a:lvl3pPr>
            <a:lvl4pPr marL="3619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4pPr>
            <a:lvl5pPr marL="6286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5pPr>
            <a:lvl6pPr marL="1268413" indent="-342900" algn="l" defTabSz="728663" rtl="0" eaLnBrk="1" fontAlgn="base" hangingPunct="1">
              <a:lnSpc>
                <a:spcPts val="1600"/>
              </a:lnSpc>
              <a:spcBef>
                <a:spcPct val="0"/>
              </a:spcBef>
              <a:spcAft>
                <a:spcPts val="1000"/>
              </a:spcAft>
              <a:buClr>
                <a:schemeClr val="accent2"/>
              </a:buClr>
              <a:buSzPct val="100000"/>
              <a:buFont typeface="Arial" panose="020B0604020202020204" pitchFamily="34" charset="0"/>
              <a:buChar char="•"/>
              <a:defRPr sz="1200" b="0" i="0">
                <a:solidFill>
                  <a:schemeClr val="tx1"/>
                </a:solidFill>
                <a:latin typeface="Trebuchet MS" panose="020B0703020202090204" pitchFamily="34" charset="0"/>
              </a:defRPr>
            </a:lvl6pPr>
            <a:lvl7pPr marL="1620838" indent="-238125" algn="l" defTabSz="728663" rtl="0" eaLnBrk="1" fontAlgn="base" hangingPunct="1">
              <a:lnSpc>
                <a:spcPts val="1600"/>
              </a:lnSpc>
              <a:spcBef>
                <a:spcPct val="0"/>
              </a:spcBef>
              <a:spcAft>
                <a:spcPts val="1000"/>
              </a:spcAft>
              <a:buClr>
                <a:schemeClr val="accent2"/>
              </a:buClr>
              <a:buSzPct val="100000"/>
              <a:buFont typeface="Courier New" panose="02070309020205020404" pitchFamily="49" charset="0"/>
              <a:buChar char="o"/>
              <a:defRPr sz="1200" b="0" i="0">
                <a:solidFill>
                  <a:schemeClr val="tx1"/>
                </a:solidFill>
                <a:latin typeface="Trebuchet MS" panose="020B0703020202090204" pitchFamily="34" charset="0"/>
              </a:defRPr>
            </a:lvl7pPr>
            <a:lvl8pPr marL="20780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marL="0" marR="0" lvl="0" indent="0" algn="l" defTabSz="728663" rtl="0" eaLnBrk="1" fontAlgn="base" latinLnBrk="0" hangingPunct="1">
              <a:lnSpc>
                <a:spcPts val="3000"/>
              </a:lnSpc>
              <a:spcBef>
                <a:spcPts val="0"/>
              </a:spcBef>
              <a:spcAft>
                <a:spcPts val="0"/>
              </a:spcAft>
              <a:buClr>
                <a:srgbClr val="001946"/>
              </a:buClr>
              <a:buSzPct val="150000"/>
              <a:buFontTx/>
              <a:buNone/>
              <a:tabLst/>
              <a:defRPr/>
            </a:pPr>
            <a:r>
              <a:rPr kumimoji="0" lang="en-GB" altLang="ja-JP" sz="2400" b="0" i="0" u="none" strike="noStrike" kern="0" cap="none" spc="0" normalizeH="0" baseline="0" noProof="0" dirty="0">
                <a:ln>
                  <a:noFill/>
                </a:ln>
                <a:solidFill>
                  <a:srgbClr val="FFFFFF"/>
                </a:solidFill>
                <a:effectLst/>
                <a:uLnTx/>
                <a:uFillTx/>
                <a:latin typeface="Trebuchet MS" panose="020B0703020202090204" pitchFamily="34" charset="0"/>
                <a:ea typeface="ＭＳ Ｐゴシック" panose="020B0600070205080204" pitchFamily="34" charset="-128"/>
                <a:cs typeface="+mn-cs"/>
              </a:rPr>
              <a:t>Tracking the </a:t>
            </a:r>
            <a:r>
              <a:rPr kumimoji="0" lang="en-GB" altLang="ja-JP" sz="2400" b="0" i="0" u="none" strike="noStrike" kern="0" cap="none" spc="0" normalizeH="0" baseline="0" noProof="0" dirty="0" err="1">
                <a:ln>
                  <a:noFill/>
                </a:ln>
                <a:solidFill>
                  <a:srgbClr val="FFFFFF"/>
                </a:solidFill>
                <a:effectLst/>
                <a:uLnTx/>
                <a:uFillTx/>
                <a:latin typeface="Trebuchet MS" panose="020B0703020202090204" pitchFamily="34" charset="0"/>
                <a:ea typeface="ＭＳ Ｐゴシック" panose="020B0600070205080204" pitchFamily="34" charset="-128"/>
                <a:cs typeface="+mn-cs"/>
              </a:rPr>
              <a:t>tra</a:t>
            </a:r>
            <a:r>
              <a:rPr lang="en-GB" altLang="ja-JP" kern="0" dirty="0" err="1">
                <a:solidFill>
                  <a:srgbClr val="FFFFFF"/>
                </a:solidFill>
                <a:ea typeface="ＭＳ Ｐゴシック" panose="020B0600070205080204" pitchFamily="34" charset="-128"/>
              </a:rPr>
              <a:t>nsformations</a:t>
            </a:r>
            <a:endParaRPr kumimoji="0" lang="en-GB" altLang="ja-JP" sz="2400" b="0" i="0" u="none" strike="noStrike" kern="0" cap="none" spc="0" normalizeH="0" baseline="0" noProof="0" dirty="0">
              <a:ln>
                <a:noFill/>
              </a:ln>
              <a:solidFill>
                <a:srgbClr val="FFFFFF"/>
              </a:solidFill>
              <a:effectLst/>
              <a:uLnTx/>
              <a:uFillTx/>
              <a:latin typeface="Trebuchet MS" panose="020B0703020202090204" pitchFamily="34" charset="0"/>
              <a:ea typeface="ＭＳ Ｐゴシック" panose="020B0600070205080204" pitchFamily="34" charset="-128"/>
              <a:cs typeface="+mn-cs"/>
            </a:endParaRPr>
          </a:p>
        </p:txBody>
      </p:sp>
      <p:cxnSp>
        <p:nvCxnSpPr>
          <p:cNvPr id="37" name="Straight Connector 36">
            <a:extLst>
              <a:ext uri="{FF2B5EF4-FFF2-40B4-BE49-F238E27FC236}">
                <a16:creationId xmlns:a16="http://schemas.microsoft.com/office/drawing/2014/main" id="{B21976A4-985C-9047-8DDF-465209462122}"/>
              </a:ext>
            </a:extLst>
          </p:cNvPr>
          <p:cNvCxnSpPr/>
          <p:nvPr/>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6" name="Rectangle 35">
            <a:extLst>
              <a:ext uri="{FF2B5EF4-FFF2-40B4-BE49-F238E27FC236}">
                <a16:creationId xmlns:a16="http://schemas.microsoft.com/office/drawing/2014/main" id="{DB8E0FAF-3C23-4193-BE2F-EDB4547C8801}"/>
              </a:ext>
            </a:extLst>
          </p:cNvPr>
          <p:cNvSpPr/>
          <p:nvPr/>
        </p:nvSpPr>
        <p:spPr>
          <a:xfrm>
            <a:off x="5013532" y="1828801"/>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Car retailers are embracing </a:t>
            </a:r>
            <a:r>
              <a:rPr lang="en-GB" sz="1200" dirty="0">
                <a:solidFill>
                  <a:srgbClr val="FFFFFF"/>
                </a:solidFill>
                <a:latin typeface="Trebuchet MS" panose="020B0603020202020204" pitchFamily="34" charset="0"/>
              </a:rPr>
              <a:t>omnichannel.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0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Most car owners (55%) buy from a </a:t>
            </a:r>
            <a:r>
              <a:rPr lang="en-GB" sz="1200" dirty="0">
                <a:solidFill>
                  <a:srgbClr val="FFFFFF"/>
                </a:solidFill>
                <a:latin typeface="Trebuchet MS" panose="020B0603020202020204" pitchFamily="34" charset="0"/>
                <a:hlinkClick r:id="rId5"/>
              </a:rPr>
              <a:t>showroom </a:t>
            </a:r>
            <a:r>
              <a:rPr lang="en-GB" sz="1200" dirty="0">
                <a:solidFill>
                  <a:srgbClr val="FFFFFF"/>
                </a:solidFill>
                <a:latin typeface="Trebuchet MS" panose="020B0603020202020204" pitchFamily="34" charset="0"/>
              </a:rPr>
              <a:t>but “Consumers are becoming used to new ways of buying cars so the showrooms need to adapt to make it worth a driver’s while to purchase from them.”</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0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JLR to open </a:t>
            </a:r>
            <a:r>
              <a:rPr lang="en-GB" sz="1200" dirty="0">
                <a:solidFill>
                  <a:srgbClr val="FFFFFF"/>
                </a:solidFill>
                <a:latin typeface="Trebuchet MS" panose="020B0603020202020204" pitchFamily="34" charset="0"/>
                <a:hlinkClick r:id="rId6"/>
              </a:rPr>
              <a:t>own car retail stores</a:t>
            </a:r>
            <a:r>
              <a:rPr lang="en-GB" sz="1200" dirty="0">
                <a:solidFill>
                  <a:srgbClr val="FFFFFF"/>
                </a:solidFill>
                <a:latin typeface="Trebuchet MS" panose="020B0603020202020204" pitchFamily="34" charset="0"/>
              </a:rPr>
              <a:t> as it embarks on “reimagining every aspect of our Jaguar business.”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Nissan restructures </a:t>
            </a:r>
            <a:r>
              <a:rPr lang="en-GB" sz="1200" dirty="0">
                <a:solidFill>
                  <a:srgbClr val="FFFFFF"/>
                </a:solidFill>
                <a:latin typeface="Trebuchet MS" panose="020B0603020202020204" pitchFamily="34" charset="0"/>
                <a:hlinkClick r:id="rId7"/>
              </a:rPr>
              <a:t>UK </a:t>
            </a:r>
            <a:r>
              <a:rPr lang="en-GB" sz="1200" dirty="0">
                <a:solidFill>
                  <a:srgbClr val="FFFFFF"/>
                </a:solidFill>
                <a:latin typeface="Trebuchet MS" panose="020B0603020202020204" pitchFamily="34" charset="0"/>
                <a:hlinkClick r:id="rId7"/>
              </a:rPr>
              <a:t>network</a:t>
            </a:r>
            <a:r>
              <a:rPr lang="en-GB" sz="1200" dirty="0">
                <a:solidFill>
                  <a:srgbClr val="FFFFFF"/>
                </a:solidFill>
                <a:latin typeface="Trebuchet MS" panose="020B0603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8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Pendragon launches </a:t>
            </a:r>
            <a:r>
              <a:rPr lang="en-GB" sz="1200" dirty="0" err="1">
                <a:solidFill>
                  <a:srgbClr val="FFFFFF"/>
                </a:solidFill>
                <a:latin typeface="Trebuchet MS" panose="020B0603020202020204" pitchFamily="34" charset="0"/>
                <a:hlinkClick r:id="rId8"/>
              </a:rPr>
              <a:t>CarStore</a:t>
            </a:r>
            <a:r>
              <a:rPr lang="en-GB" sz="1200" dirty="0">
                <a:solidFill>
                  <a:srgbClr val="FFFFFF"/>
                </a:solidFill>
                <a:latin typeface="Trebuchet MS" panose="020B0603020202020204" pitchFamily="34" charset="0"/>
                <a:hlinkClick r:id="rId8"/>
              </a:rPr>
              <a:t> used car sites </a:t>
            </a:r>
            <a:r>
              <a:rPr lang="en-GB" sz="1200" dirty="0">
                <a:solidFill>
                  <a:srgbClr val="FFFFFF"/>
                </a:solidFill>
                <a:latin typeface="Trebuchet MS" panose="020B0603020202020204" pitchFamily="34" charset="0"/>
              </a:rPr>
              <a:t>at 10 Morrisons &amp; Homebase.</a:t>
            </a:r>
          </a:p>
        </p:txBody>
      </p:sp>
      <p:sp>
        <p:nvSpPr>
          <p:cNvPr id="38" name="Rectangle 37">
            <a:extLst>
              <a:ext uri="{FF2B5EF4-FFF2-40B4-BE49-F238E27FC236}">
                <a16:creationId xmlns:a16="http://schemas.microsoft.com/office/drawing/2014/main" id="{8DE80808-EB0D-4E1B-8B85-0F7769529F80}"/>
              </a:ext>
            </a:extLst>
          </p:cNvPr>
          <p:cNvSpPr/>
          <p:nvPr/>
        </p:nvSpPr>
        <p:spPr>
          <a:xfrm>
            <a:off x="7279009" y="1835940"/>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Digital transformation of the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9"/>
              </a:rPr>
              <a:t>aftermarket</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for both franchised and independent workshops is moving ‘at lightening pace.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hlinkClick r:id="rId10"/>
              </a:rPr>
              <a:t>New-vehicle quality </a:t>
            </a:r>
            <a:r>
              <a:rPr lang="en-GB" sz="1200" dirty="0">
                <a:solidFill>
                  <a:srgbClr val="FFFFFF"/>
                </a:solidFill>
                <a:latin typeface="Trebuchet MS" panose="020B0603020202020204" pitchFamily="34" charset="0"/>
              </a:rPr>
              <a:t>this year plunged to the worst score J.D. Power has recorded in the 36 years of its closely watched study. The results provide serious feedback that automakers — and their franchised dealers — need to tighten up their practices or risk sending more shoppers to upstart brands.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p:txBody>
      </p:sp>
      <p:sp>
        <p:nvSpPr>
          <p:cNvPr id="39" name="Rectangle 38">
            <a:extLst>
              <a:ext uri="{FF2B5EF4-FFF2-40B4-BE49-F238E27FC236}">
                <a16:creationId xmlns:a16="http://schemas.microsoft.com/office/drawing/2014/main" id="{B8DDC1FE-E17F-4D8D-83D7-193BB4EFE23B}"/>
              </a:ext>
            </a:extLst>
          </p:cNvPr>
          <p:cNvSpPr/>
          <p:nvPr/>
        </p:nvSpPr>
        <p:spPr>
          <a:xfrm>
            <a:off x="9544487" y="1828800"/>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Automakers continue to differ on their strategies.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err="1">
                <a:solidFill>
                  <a:srgbClr val="FFFFFF"/>
                </a:solidFill>
                <a:latin typeface="Trebuchet MS" panose="020B0603020202020204" pitchFamily="34" charset="0"/>
              </a:rPr>
              <a:t>Stellantis</a:t>
            </a:r>
            <a:r>
              <a:rPr lang="en-GB" sz="1200" dirty="0">
                <a:solidFill>
                  <a:srgbClr val="FFFFFF"/>
                </a:solidFill>
                <a:latin typeface="Trebuchet MS" panose="020B0603020202020204" pitchFamily="34" charset="0"/>
              </a:rPr>
              <a:t> Free2Move </a:t>
            </a:r>
            <a:r>
              <a:rPr lang="en-GB" sz="1200" dirty="0">
                <a:solidFill>
                  <a:srgbClr val="FFFFFF"/>
                </a:solidFill>
                <a:latin typeface="Trebuchet MS" panose="020B0603020202020204" pitchFamily="34" charset="0"/>
                <a:hlinkClick r:id="rId11"/>
              </a:rPr>
              <a:t>acquires</a:t>
            </a:r>
            <a:r>
              <a:rPr lang="en-GB" sz="1200" dirty="0">
                <a:solidFill>
                  <a:srgbClr val="FFFFFF"/>
                </a:solidFill>
                <a:latin typeface="Trebuchet MS" panose="020B0603020202020204" pitchFamily="34" charset="0"/>
              </a:rPr>
              <a:t> BMW Mercedes mobility Share Now.</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VW to accelerate its car sharing/subscription after the </a:t>
            </a:r>
            <a:r>
              <a:rPr lang="en-GB" sz="1200" dirty="0">
                <a:solidFill>
                  <a:srgbClr val="FFFFFF"/>
                </a:solidFill>
                <a:latin typeface="Trebuchet MS" panose="020B0603020202020204" pitchFamily="34" charset="0"/>
                <a:hlinkClick r:id="rId12"/>
              </a:rPr>
              <a:t>takeover </a:t>
            </a:r>
            <a:r>
              <a:rPr lang="en-GB" sz="1200" dirty="0">
                <a:solidFill>
                  <a:srgbClr val="FFFFFF"/>
                </a:solidFill>
                <a:latin typeface="Trebuchet MS" panose="020B0603020202020204" pitchFamily="34" charset="0"/>
              </a:rPr>
              <a:t>of Europcar.</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BMW introduces new heated seat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13"/>
              </a:rPr>
              <a:t>subscription</a:t>
            </a:r>
            <a:r>
              <a:rPr lang="en-GB" sz="1200" dirty="0">
                <a:solidFill>
                  <a:srgbClr val="FFFFFF"/>
                </a:solidFill>
                <a:latin typeface="Trebuchet MS" panose="020B0603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VW to monetise software by offering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14"/>
              </a:rPr>
              <a:t>pay-as-you-go autonomous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driving.</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'Younger people' target of new £699 per month </a:t>
            </a:r>
            <a:r>
              <a:rPr kumimoji="0" lang="en-GB" sz="12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rPr>
              <a:t>Cupra</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Born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15"/>
              </a:rPr>
              <a:t>EV subscription</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p:txBody>
      </p:sp>
      <p:sp>
        <p:nvSpPr>
          <p:cNvPr id="40" name="TextBox 39">
            <a:extLst>
              <a:ext uri="{FF2B5EF4-FFF2-40B4-BE49-F238E27FC236}">
                <a16:creationId xmlns:a16="http://schemas.microsoft.com/office/drawing/2014/main" id="{02F73CFE-74DE-4252-AFF5-A22C1A0C7518}"/>
              </a:ext>
            </a:extLst>
          </p:cNvPr>
          <p:cNvSpPr txBox="1"/>
          <p:nvPr/>
        </p:nvSpPr>
        <p:spPr>
          <a:xfrm>
            <a:off x="5552908" y="1228603"/>
            <a:ext cx="1440000" cy="68480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Trebuchet MS" panose="020B0603020202020204" pitchFamily="34" charset="0"/>
                <a:cs typeface="Futura Medium" panose="020B0602020204020303" pitchFamily="34" charset="-79"/>
              </a:rPr>
              <a:t>Digital-first Dealerships</a:t>
            </a:r>
          </a:p>
          <a:p>
            <a:pPr marL="0" marR="0" lvl="0" indent="0" algn="ctr" defTabSz="457200" rtl="0" eaLnBrk="1" fontAlgn="auto" latinLnBrk="0" hangingPunct="1">
              <a:lnSpc>
                <a:spcPct val="100000"/>
              </a:lnSpc>
              <a:spcBef>
                <a:spcPts val="0"/>
              </a:spcBef>
              <a:spcAft>
                <a:spcPts val="30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Trebuchet MS" panose="020B0603020202020204" pitchFamily="34" charset="0"/>
              <a:cs typeface="Futura Medium" panose="020B0602020204020303" pitchFamily="34" charset="-79"/>
            </a:endParaRPr>
          </a:p>
        </p:txBody>
      </p:sp>
      <p:sp>
        <p:nvSpPr>
          <p:cNvPr id="63" name="TextBox 62">
            <a:extLst>
              <a:ext uri="{FF2B5EF4-FFF2-40B4-BE49-F238E27FC236}">
                <a16:creationId xmlns:a16="http://schemas.microsoft.com/office/drawing/2014/main" id="{0C071807-21D0-402B-B7AF-0338748454A8}"/>
              </a:ext>
            </a:extLst>
          </p:cNvPr>
          <p:cNvSpPr txBox="1"/>
          <p:nvPr/>
        </p:nvSpPr>
        <p:spPr>
          <a:xfrm>
            <a:off x="3277739" y="1204822"/>
            <a:ext cx="1440000" cy="684803"/>
          </a:xfrm>
          <a:prstGeom prst="rect">
            <a:avLst/>
          </a:prstGeom>
          <a:noFill/>
        </p:spPr>
        <p:txBody>
          <a:bodyPr wrap="square" lIns="0" tIns="0" rIns="0" bIns="0" rtlCol="0">
            <a:spAutoFit/>
          </a:bodyPr>
          <a:lstStyle/>
          <a:p>
            <a:pPr algn="ctr">
              <a:spcAft>
                <a:spcPts val="300"/>
              </a:spcAft>
            </a:pPr>
            <a:r>
              <a:rPr lang="en-GB" sz="1400" dirty="0">
                <a:solidFill>
                  <a:prstClr val="white"/>
                </a:solidFill>
                <a:latin typeface="Trebuchet MS" panose="020B0603020202020204" pitchFamily="34" charset="0"/>
              </a:rPr>
              <a:t>Industry 4.0 Manufacturing</a:t>
            </a:r>
          </a:p>
          <a:p>
            <a:pPr marL="0" marR="0" lvl="0" indent="0" algn="ctr" defTabSz="457200" rtl="0" eaLnBrk="1" fontAlgn="auto" latinLnBrk="0" hangingPunct="1">
              <a:lnSpc>
                <a:spcPct val="100000"/>
              </a:lnSpc>
              <a:spcBef>
                <a:spcPts val="0"/>
              </a:spcBef>
              <a:spcAft>
                <a:spcPts val="30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Trebuchet MS" panose="020B0603020202020204" pitchFamily="34" charset="0"/>
              <a:cs typeface="Futura Medium" panose="020B0602020204020303" pitchFamily="34" charset="-79"/>
            </a:endParaRPr>
          </a:p>
        </p:txBody>
      </p:sp>
      <p:sp>
        <p:nvSpPr>
          <p:cNvPr id="64" name="TextBox 63">
            <a:extLst>
              <a:ext uri="{FF2B5EF4-FFF2-40B4-BE49-F238E27FC236}">
                <a16:creationId xmlns:a16="http://schemas.microsoft.com/office/drawing/2014/main" id="{3A58D6A9-3DCF-45C6-B7D9-216D366CD84B}"/>
              </a:ext>
            </a:extLst>
          </p:cNvPr>
          <p:cNvSpPr txBox="1"/>
          <p:nvPr/>
        </p:nvSpPr>
        <p:spPr>
          <a:xfrm>
            <a:off x="831488" y="1146434"/>
            <a:ext cx="1828499" cy="646331"/>
          </a:xfrm>
          <a:prstGeom prst="rect">
            <a:avLst/>
          </a:prstGeom>
          <a:noFill/>
        </p:spPr>
        <p:txBody>
          <a:bodyPr wrap="square" lIns="0" tIns="0" rIns="0" bIns="0" rtlCol="0">
            <a:spAutoFit/>
          </a:bodyPr>
          <a:lstStyle/>
          <a:p>
            <a:pPr lvl="1"/>
            <a:r>
              <a:rPr lang="en-GB" sz="1400" dirty="0">
                <a:solidFill>
                  <a:prstClr val="white"/>
                </a:solidFill>
                <a:latin typeface="Trebuchet MS" panose="020B0603020202020204" pitchFamily="34" charset="0"/>
              </a:rPr>
              <a:t>Automonous, Connected &amp; </a:t>
            </a:r>
          </a:p>
          <a:p>
            <a:pPr lvl="1"/>
            <a:r>
              <a:rPr lang="en-GB" sz="1400" dirty="0">
                <a:solidFill>
                  <a:prstClr val="white"/>
                </a:solidFill>
                <a:latin typeface="Trebuchet MS" panose="020B0603020202020204" pitchFamily="34" charset="0"/>
              </a:rPr>
              <a:t>Electric Vehicles</a:t>
            </a:r>
            <a:endParaRPr kumimoji="0" lang="en-GB" sz="1400" b="1" i="0" u="none" strike="noStrike" kern="1200" cap="none" spc="0" normalizeH="0" baseline="0" noProof="0" dirty="0">
              <a:ln>
                <a:noFill/>
              </a:ln>
              <a:solidFill>
                <a:srgbClr val="FFFFFF"/>
              </a:solidFill>
              <a:effectLst/>
              <a:uLnTx/>
              <a:uFillTx/>
              <a:latin typeface="Trebuchet MS" panose="020B0603020202020204" pitchFamily="34" charset="0"/>
              <a:cs typeface="Futura Medium" panose="020B0602020204020303" pitchFamily="34" charset="-79"/>
            </a:endParaRPr>
          </a:p>
        </p:txBody>
      </p:sp>
      <p:sp>
        <p:nvSpPr>
          <p:cNvPr id="66" name="TextBox 65">
            <a:extLst>
              <a:ext uri="{FF2B5EF4-FFF2-40B4-BE49-F238E27FC236}">
                <a16:creationId xmlns:a16="http://schemas.microsoft.com/office/drawing/2014/main" id="{7EBF373A-D381-4790-955B-7B8F6F26EB28}"/>
              </a:ext>
            </a:extLst>
          </p:cNvPr>
          <p:cNvSpPr txBox="1"/>
          <p:nvPr/>
        </p:nvSpPr>
        <p:spPr>
          <a:xfrm>
            <a:off x="8076291" y="1301997"/>
            <a:ext cx="1230319" cy="68480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Trebuchet MS" panose="020B0603020202020204" pitchFamily="34" charset="0"/>
                <a:cs typeface="Futura Medium" panose="020B0602020204020303" pitchFamily="34" charset="-79"/>
              </a:rPr>
              <a:t>Invisible Service</a:t>
            </a:r>
          </a:p>
          <a:p>
            <a:pPr marL="0" marR="0" lvl="0" indent="0" algn="ctr" defTabSz="457200" rtl="0" eaLnBrk="1" fontAlgn="auto" latinLnBrk="0" hangingPunct="1">
              <a:lnSpc>
                <a:spcPct val="100000"/>
              </a:lnSpc>
              <a:spcBef>
                <a:spcPts val="0"/>
              </a:spcBef>
              <a:spcAft>
                <a:spcPts val="30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Trebuchet MS" panose="020B0603020202020204" pitchFamily="34" charset="0"/>
              <a:cs typeface="Futura Medium" panose="020B0602020204020303" pitchFamily="34" charset="-79"/>
            </a:endParaRPr>
          </a:p>
        </p:txBody>
      </p:sp>
      <p:sp>
        <p:nvSpPr>
          <p:cNvPr id="79" name="TextBox 78">
            <a:extLst>
              <a:ext uri="{FF2B5EF4-FFF2-40B4-BE49-F238E27FC236}">
                <a16:creationId xmlns:a16="http://schemas.microsoft.com/office/drawing/2014/main" id="{566A652F-45D8-4C7F-807E-66D952A59F1E}"/>
              </a:ext>
            </a:extLst>
          </p:cNvPr>
          <p:cNvSpPr txBox="1"/>
          <p:nvPr/>
        </p:nvSpPr>
        <p:spPr>
          <a:xfrm>
            <a:off x="10114272" y="1249368"/>
            <a:ext cx="1440000" cy="430887"/>
          </a:xfrm>
          <a:prstGeom prst="rect">
            <a:avLst/>
          </a:prstGeom>
          <a:noFill/>
        </p:spPr>
        <p:txBody>
          <a:bodyPr wrap="square" lIns="0" tIns="0" rIns="0" bIns="0" rtlCol="0">
            <a:spAutoFit/>
          </a:bodyPr>
          <a:lstStyle/>
          <a:p>
            <a:pPr algn="ctr">
              <a:spcAft>
                <a:spcPts val="300"/>
              </a:spcAft>
            </a:pPr>
            <a:r>
              <a:rPr lang="en-GB" sz="1400" dirty="0">
                <a:solidFill>
                  <a:prstClr val="white"/>
                </a:solidFill>
                <a:latin typeface="Trebuchet MS" panose="020B0603020202020204" pitchFamily="34" charset="0"/>
              </a:rPr>
              <a:t>Mobility as a Service</a:t>
            </a:r>
            <a:endParaRPr kumimoji="0" lang="en-GB" sz="1400" b="1" i="0" u="none" strike="noStrike" kern="1200" cap="none" spc="0" normalizeH="0" baseline="0" noProof="0" dirty="0">
              <a:ln>
                <a:noFill/>
              </a:ln>
              <a:solidFill>
                <a:srgbClr val="FFFFFF"/>
              </a:solidFill>
              <a:effectLst/>
              <a:uLnTx/>
              <a:uFillTx/>
              <a:latin typeface="Trebuchet MS" panose="020B0603020202020204" pitchFamily="34" charset="0"/>
              <a:cs typeface="Futura Medium" panose="020B0602020204020303" pitchFamily="34" charset="-79"/>
            </a:endParaRPr>
          </a:p>
        </p:txBody>
      </p:sp>
      <p:sp>
        <p:nvSpPr>
          <p:cNvPr id="82" name="Rectangle 81">
            <a:extLst>
              <a:ext uri="{FF2B5EF4-FFF2-40B4-BE49-F238E27FC236}">
                <a16:creationId xmlns:a16="http://schemas.microsoft.com/office/drawing/2014/main" id="{E16B9DD8-6AC8-46DF-BB85-36DD11832732}"/>
              </a:ext>
            </a:extLst>
          </p:cNvPr>
          <p:cNvSpPr/>
          <p:nvPr/>
        </p:nvSpPr>
        <p:spPr>
          <a:xfrm>
            <a:off x="539750" y="1828800"/>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The ACE race is increasing.</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700" dirty="0">
              <a:solidFill>
                <a:srgbClr val="FFFFFF"/>
              </a:solidFill>
              <a:latin typeface="Trebuchet MS" panose="020B0603020202020204" pitchFamily="34" charset="0"/>
            </a:endParaRPr>
          </a:p>
          <a:p>
            <a:pPr algn="ctr">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The direction of travel is clear: towards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16"/>
              </a:rPr>
              <a:t>greater standardisation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of physical product, which is easier to build compensated by a digitalisation of content/ features &amp; services.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050" dirty="0">
              <a:solidFill>
                <a:srgbClr val="FFFFFF"/>
              </a:solidFill>
              <a:latin typeface="Trebuchet MS" panose="020B0603020202020204" pitchFamily="34" charset="0"/>
              <a:hlinkClick r:id="rId17"/>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hlinkClick r:id="rId17"/>
              </a:rPr>
              <a:t>A</a:t>
            </a:r>
            <a:r>
              <a:rPr kumimoji="0" lang="en-GB" sz="1200" b="0" i="0" u="none" strike="noStrike" kern="1200" cap="none" spc="0" normalizeH="0" baseline="0" noProof="0" dirty="0" err="1">
                <a:ln>
                  <a:noFill/>
                </a:ln>
                <a:solidFill>
                  <a:srgbClr val="FFFFFF"/>
                </a:solidFill>
                <a:effectLst/>
                <a:uLnTx/>
                <a:uFillTx/>
                <a:latin typeface="Trebuchet MS" panose="020B0603020202020204" pitchFamily="34" charset="0"/>
                <a:hlinkClick r:id="rId17"/>
              </a:rPr>
              <a:t>lways</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hlinkClick r:id="rId17"/>
              </a:rPr>
              <a:t>-connected vehicles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are becoming upgradable platforms that can be customized throughout their lifecycle.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05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Apple’s next gen of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18"/>
              </a:rPr>
              <a:t>CarPlay</a:t>
            </a:r>
            <a:r>
              <a:rPr lang="en-GB" sz="1200" dirty="0">
                <a:solidFill>
                  <a:srgbClr val="FFFFFF"/>
                </a:solidFill>
                <a:latin typeface="Trebuchet MS" panose="020B0603020202020204" pitchFamily="34" charset="0"/>
              </a:rPr>
              <a:t>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takes over the user interface replacing dials with an iPhone version.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0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BMW is the latest to adopt </a:t>
            </a:r>
            <a:r>
              <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hlinkClick r:id="rId19"/>
              </a:rPr>
              <a:t>Android Automotive</a:t>
            </a: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
        <p:nvSpPr>
          <p:cNvPr id="83" name="Rectangle 82">
            <a:extLst>
              <a:ext uri="{FF2B5EF4-FFF2-40B4-BE49-F238E27FC236}">
                <a16:creationId xmlns:a16="http://schemas.microsoft.com/office/drawing/2014/main" id="{448FD7A3-9A35-4C0E-9FBA-425B1AE1357B}"/>
              </a:ext>
            </a:extLst>
          </p:cNvPr>
          <p:cNvSpPr/>
          <p:nvPr/>
        </p:nvSpPr>
        <p:spPr>
          <a:xfrm>
            <a:off x="2776766" y="1812693"/>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The shift towards ACE is transforming production &amp; driving vertical integration.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Audi is setting up </a:t>
            </a:r>
            <a:r>
              <a:rPr lang="en-GB" sz="1200" dirty="0">
                <a:solidFill>
                  <a:srgbClr val="FFFFFF"/>
                </a:solidFill>
                <a:latin typeface="Trebuchet MS" panose="020B0603020202020204" pitchFamily="34" charset="0"/>
                <a:hlinkClick r:id="rId20"/>
              </a:rPr>
              <a:t>fully networked</a:t>
            </a:r>
            <a:r>
              <a:rPr lang="en-GB" sz="1200" dirty="0">
                <a:solidFill>
                  <a:srgbClr val="FFFFFF"/>
                </a:solidFill>
                <a:latin typeface="Trebuchet MS" panose="020B0603020202020204" pitchFamily="34" charset="0"/>
              </a:rPr>
              <a:t>, efficient, and sustainable production.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Trebuchet MS" panose="020B0603020202020204" pitchFamily="34" charset="0"/>
              </a:rPr>
              <a:t>VW breaks ground on first of </a:t>
            </a:r>
            <a:r>
              <a:rPr lang="en-GB" sz="1200" dirty="0">
                <a:solidFill>
                  <a:srgbClr val="FFFFFF"/>
                </a:solidFill>
                <a:latin typeface="Trebuchet MS" panose="020B0603020202020204" pitchFamily="34" charset="0"/>
                <a:hlinkClick r:id="rId21"/>
              </a:rPr>
              <a:t>six battery factories</a:t>
            </a:r>
            <a:r>
              <a:rPr lang="en-GB" sz="1200" dirty="0">
                <a:solidFill>
                  <a:srgbClr val="FFFFFF"/>
                </a:solidFill>
                <a:latin typeface="Trebuchet MS" panose="020B0603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algn="ctr">
              <a:defRPr/>
            </a:pPr>
            <a:r>
              <a:rPr lang="en-GB" sz="1200" dirty="0">
                <a:latin typeface="Trebuchet MS" panose="020B0603020202020204" pitchFamily="34" charset="0"/>
              </a:rPr>
              <a:t>Bosch Group steps into </a:t>
            </a:r>
            <a:r>
              <a:rPr lang="en-GB" sz="1200" dirty="0">
                <a:solidFill>
                  <a:srgbClr val="00B0F0"/>
                </a:solidFill>
                <a:latin typeface="Trebuchet MS" panose="020B0603020202020204" pitchFamily="34" charset="0"/>
                <a:hlinkClick r:id="rId22">
                  <a:extLst>
                    <a:ext uri="{A12FA001-AC4F-418D-AE19-62706E023703}">
                      <ahyp:hlinkClr xmlns:ahyp="http://schemas.microsoft.com/office/drawing/2018/hyperlinkcolor" val="tx"/>
                    </a:ext>
                  </a:extLst>
                </a:hlinkClick>
              </a:rPr>
              <a:t>quantum digital twin initiative</a:t>
            </a:r>
            <a:r>
              <a:rPr lang="en-GB" sz="1200" dirty="0">
                <a:solidFill>
                  <a:srgbClr val="00B0F0"/>
                </a:solidFill>
                <a:latin typeface="Trebuchet MS" panose="020B0603020202020204" pitchFamily="34" charset="0"/>
              </a:rPr>
              <a:t>, </a:t>
            </a:r>
            <a:r>
              <a:rPr lang="en-GB" sz="1200" dirty="0">
                <a:latin typeface="Trebuchet MS" panose="020B0603020202020204" pitchFamily="34" charset="0"/>
              </a:rPr>
              <a:t>"focused on improving the productivity by researching the use of quantum, aligned with our Smart Factory strategy”. </a:t>
            </a:r>
          </a:p>
          <a:p>
            <a:pPr algn="ctr">
              <a:defRPr/>
            </a:pPr>
            <a:endParaRPr lang="en-GB" sz="1200" dirty="0">
              <a:latin typeface="Trebuchet MS" panose="020B0603020202020204" pitchFamily="34" charset="0"/>
            </a:endParaRPr>
          </a:p>
          <a:p>
            <a:pPr algn="ctr">
              <a:defRPr/>
            </a:pPr>
            <a:r>
              <a:rPr lang="en-GB" sz="1200" dirty="0">
                <a:latin typeface="Trebuchet MS" panose="020B0603020202020204" pitchFamily="34" charset="0"/>
              </a:rPr>
              <a:t>BMW plants digitalised using </a:t>
            </a:r>
            <a:r>
              <a:rPr lang="en-GB" sz="1200" dirty="0">
                <a:latin typeface="Trebuchet MS" panose="020B0603020202020204" pitchFamily="34" charset="0"/>
                <a:hlinkClick r:id="rId23"/>
              </a:rPr>
              <a:t>3D laser scanning</a:t>
            </a:r>
            <a:r>
              <a:rPr lang="en-GB" sz="1200" dirty="0">
                <a:latin typeface="Trebuchet MS" panose="020B0603020202020204" pitchFamily="34" charset="0"/>
              </a:rPr>
              <a:t>.</a:t>
            </a:r>
          </a:p>
          <a:p>
            <a:pPr algn="ctr">
              <a:defRPr/>
            </a:pPr>
            <a:endParaRPr lang="en-US" sz="1200" dirty="0">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p:txBody>
      </p:sp>
      <p:sp>
        <p:nvSpPr>
          <p:cNvPr id="14" name="Freeform: Shape 13">
            <a:extLst>
              <a:ext uri="{FF2B5EF4-FFF2-40B4-BE49-F238E27FC236}">
                <a16:creationId xmlns:a16="http://schemas.microsoft.com/office/drawing/2014/main" id="{261E54D3-7596-4AD0-BC63-383252A09793}"/>
              </a:ext>
            </a:extLst>
          </p:cNvPr>
          <p:cNvSpPr/>
          <p:nvPr/>
        </p:nvSpPr>
        <p:spPr>
          <a:xfrm>
            <a:off x="661023" y="1599964"/>
            <a:ext cx="113776" cy="113776"/>
          </a:xfrm>
          <a:custGeom>
            <a:avLst/>
            <a:gdLst>
              <a:gd name="connsiteX0" fmla="*/ 113776 w 113776"/>
              <a:gd name="connsiteY0" fmla="*/ 56888 h 113776"/>
              <a:gd name="connsiteX1" fmla="*/ 56888 w 113776"/>
              <a:gd name="connsiteY1" fmla="*/ 113776 h 113776"/>
              <a:gd name="connsiteX2" fmla="*/ 0 w 113776"/>
              <a:gd name="connsiteY2" fmla="*/ 56888 h 113776"/>
              <a:gd name="connsiteX3" fmla="*/ 56888 w 113776"/>
              <a:gd name="connsiteY3" fmla="*/ 0 h 113776"/>
              <a:gd name="connsiteX4" fmla="*/ 113776 w 113776"/>
              <a:gd name="connsiteY4" fmla="*/ 56888 h 11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76" h="113776">
                <a:moveTo>
                  <a:pt x="113776" y="56888"/>
                </a:moveTo>
                <a:cubicBezTo>
                  <a:pt x="113776" y="88306"/>
                  <a:pt x="88306" y="113776"/>
                  <a:pt x="56888" y="113776"/>
                </a:cubicBezTo>
                <a:cubicBezTo>
                  <a:pt x="25470" y="113776"/>
                  <a:pt x="0" y="88306"/>
                  <a:pt x="0" y="56888"/>
                </a:cubicBezTo>
                <a:cubicBezTo>
                  <a:pt x="0" y="25470"/>
                  <a:pt x="25470" y="0"/>
                  <a:pt x="56888" y="0"/>
                </a:cubicBezTo>
                <a:cubicBezTo>
                  <a:pt x="88306" y="0"/>
                  <a:pt x="113776" y="25470"/>
                  <a:pt x="113776" y="56888"/>
                </a:cubicBezTo>
                <a:close/>
              </a:path>
            </a:pathLst>
          </a:custGeom>
          <a:solidFill>
            <a:srgbClr val="F7BA5E"/>
          </a:solidFill>
          <a:ln w="8731"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F948D33-74DD-4450-AEE6-FD3157B15630}"/>
              </a:ext>
            </a:extLst>
          </p:cNvPr>
          <p:cNvSpPr/>
          <p:nvPr/>
        </p:nvSpPr>
        <p:spPr>
          <a:xfrm>
            <a:off x="1011103" y="1599964"/>
            <a:ext cx="113776" cy="113776"/>
          </a:xfrm>
          <a:custGeom>
            <a:avLst/>
            <a:gdLst>
              <a:gd name="connsiteX0" fmla="*/ 113776 w 113776"/>
              <a:gd name="connsiteY0" fmla="*/ 56888 h 113776"/>
              <a:gd name="connsiteX1" fmla="*/ 56888 w 113776"/>
              <a:gd name="connsiteY1" fmla="*/ 113776 h 113776"/>
              <a:gd name="connsiteX2" fmla="*/ 0 w 113776"/>
              <a:gd name="connsiteY2" fmla="*/ 56888 h 113776"/>
              <a:gd name="connsiteX3" fmla="*/ 56888 w 113776"/>
              <a:gd name="connsiteY3" fmla="*/ 0 h 113776"/>
              <a:gd name="connsiteX4" fmla="*/ 113776 w 113776"/>
              <a:gd name="connsiteY4" fmla="*/ 56888 h 11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76" h="113776">
                <a:moveTo>
                  <a:pt x="113776" y="56888"/>
                </a:moveTo>
                <a:cubicBezTo>
                  <a:pt x="113776" y="88306"/>
                  <a:pt x="88306" y="113776"/>
                  <a:pt x="56888" y="113776"/>
                </a:cubicBezTo>
                <a:cubicBezTo>
                  <a:pt x="25470" y="113776"/>
                  <a:pt x="0" y="88306"/>
                  <a:pt x="0" y="56888"/>
                </a:cubicBezTo>
                <a:cubicBezTo>
                  <a:pt x="0" y="25470"/>
                  <a:pt x="25470" y="0"/>
                  <a:pt x="56888" y="0"/>
                </a:cubicBezTo>
                <a:cubicBezTo>
                  <a:pt x="88306" y="0"/>
                  <a:pt x="113776" y="25470"/>
                  <a:pt x="113776" y="56888"/>
                </a:cubicBezTo>
                <a:close/>
              </a:path>
            </a:pathLst>
          </a:custGeom>
          <a:solidFill>
            <a:srgbClr val="F7BA5E"/>
          </a:solidFill>
          <a:ln w="873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6D57519-DEEE-4FBC-9BF7-B33B329452F6}"/>
              </a:ext>
            </a:extLst>
          </p:cNvPr>
          <p:cNvSpPr/>
          <p:nvPr/>
        </p:nvSpPr>
        <p:spPr>
          <a:xfrm>
            <a:off x="450967" y="1280516"/>
            <a:ext cx="765807" cy="376336"/>
          </a:xfrm>
          <a:custGeom>
            <a:avLst/>
            <a:gdLst>
              <a:gd name="connsiteX0" fmla="*/ 692203 w 765807"/>
              <a:gd name="connsiteY0" fmla="*/ 227552 h 376336"/>
              <a:gd name="connsiteX1" fmla="*/ 630939 w 765807"/>
              <a:gd name="connsiteY1" fmla="*/ 227552 h 376336"/>
              <a:gd name="connsiteX2" fmla="*/ 610372 w 765807"/>
              <a:gd name="connsiteY2" fmla="*/ 218800 h 376336"/>
              <a:gd name="connsiteX3" fmla="*/ 517776 w 765807"/>
              <a:gd name="connsiteY3" fmla="*/ 126291 h 376336"/>
              <a:gd name="connsiteX4" fmla="*/ 475854 w 765807"/>
              <a:gd name="connsiteY4" fmla="*/ 105024 h 376336"/>
              <a:gd name="connsiteX5" fmla="*/ 260205 w 765807"/>
              <a:gd name="connsiteY5" fmla="*/ 105024 h 376336"/>
              <a:gd name="connsiteX6" fmla="*/ 218283 w 765807"/>
              <a:gd name="connsiteY6" fmla="*/ 126291 h 376336"/>
              <a:gd name="connsiteX7" fmla="*/ 126999 w 765807"/>
              <a:gd name="connsiteY7" fmla="*/ 218800 h 376336"/>
              <a:gd name="connsiteX8" fmla="*/ 118247 w 765807"/>
              <a:gd name="connsiteY8" fmla="*/ 240067 h 376336"/>
              <a:gd name="connsiteX9" fmla="*/ 118247 w 765807"/>
              <a:gd name="connsiteY9" fmla="*/ 288816 h 376336"/>
              <a:gd name="connsiteX10" fmla="*/ 74487 w 765807"/>
              <a:gd name="connsiteY10" fmla="*/ 288816 h 376336"/>
              <a:gd name="connsiteX11" fmla="*/ 61272 w 765807"/>
              <a:gd name="connsiteY11" fmla="*/ 275776 h 376336"/>
              <a:gd name="connsiteX12" fmla="*/ 61272 w 765807"/>
              <a:gd name="connsiteY12" fmla="*/ 275688 h 376336"/>
              <a:gd name="connsiteX13" fmla="*/ 61272 w 765807"/>
              <a:gd name="connsiteY13" fmla="*/ 124191 h 376336"/>
              <a:gd name="connsiteX14" fmla="*/ 96280 w 765807"/>
              <a:gd name="connsiteY14" fmla="*/ 73779 h 376336"/>
              <a:gd name="connsiteX15" fmla="*/ 96280 w 765807"/>
              <a:gd name="connsiteY15" fmla="*/ 43760 h 376336"/>
              <a:gd name="connsiteX16" fmla="*/ 78776 w 765807"/>
              <a:gd name="connsiteY16" fmla="*/ 43760 h 376336"/>
              <a:gd name="connsiteX17" fmla="*/ 78776 w 765807"/>
              <a:gd name="connsiteY17" fmla="*/ 8752 h 376336"/>
              <a:gd name="connsiteX18" fmla="*/ 70024 w 765807"/>
              <a:gd name="connsiteY18" fmla="*/ 0 h 376336"/>
              <a:gd name="connsiteX19" fmla="*/ 61272 w 765807"/>
              <a:gd name="connsiteY19" fmla="*/ 8752 h 376336"/>
              <a:gd name="connsiteX20" fmla="*/ 61272 w 765807"/>
              <a:gd name="connsiteY20" fmla="*/ 43760 h 376336"/>
              <a:gd name="connsiteX21" fmla="*/ 35016 w 765807"/>
              <a:gd name="connsiteY21" fmla="*/ 43760 h 376336"/>
              <a:gd name="connsiteX22" fmla="*/ 35016 w 765807"/>
              <a:gd name="connsiteY22" fmla="*/ 8752 h 376336"/>
              <a:gd name="connsiteX23" fmla="*/ 26264 w 765807"/>
              <a:gd name="connsiteY23" fmla="*/ 0 h 376336"/>
              <a:gd name="connsiteX24" fmla="*/ 17512 w 765807"/>
              <a:gd name="connsiteY24" fmla="*/ 8752 h 376336"/>
              <a:gd name="connsiteX25" fmla="*/ 17512 w 765807"/>
              <a:gd name="connsiteY25" fmla="*/ 43760 h 376336"/>
              <a:gd name="connsiteX26" fmla="*/ 8 w 765807"/>
              <a:gd name="connsiteY26" fmla="*/ 43760 h 376336"/>
              <a:gd name="connsiteX27" fmla="*/ 8 w 765807"/>
              <a:gd name="connsiteY27" fmla="*/ 73779 h 376336"/>
              <a:gd name="connsiteX28" fmla="*/ 35016 w 765807"/>
              <a:gd name="connsiteY28" fmla="*/ 124191 h 376336"/>
              <a:gd name="connsiteX29" fmla="*/ 35016 w 765807"/>
              <a:gd name="connsiteY29" fmla="*/ 275688 h 376336"/>
              <a:gd name="connsiteX30" fmla="*/ 74400 w 765807"/>
              <a:gd name="connsiteY30" fmla="*/ 315072 h 376336"/>
              <a:gd name="connsiteX31" fmla="*/ 118160 w 765807"/>
              <a:gd name="connsiteY31" fmla="*/ 315072 h 376336"/>
              <a:gd name="connsiteX32" fmla="*/ 118160 w 765807"/>
              <a:gd name="connsiteY32" fmla="*/ 315072 h 376336"/>
              <a:gd name="connsiteX33" fmla="*/ 177061 w 765807"/>
              <a:gd name="connsiteY33" fmla="*/ 373885 h 376336"/>
              <a:gd name="connsiteX34" fmla="*/ 184412 w 765807"/>
              <a:gd name="connsiteY34" fmla="*/ 373885 h 376336"/>
              <a:gd name="connsiteX35" fmla="*/ 264842 w 765807"/>
              <a:gd name="connsiteY35" fmla="*/ 292929 h 376336"/>
              <a:gd name="connsiteX36" fmla="*/ 265368 w 765807"/>
              <a:gd name="connsiteY36" fmla="*/ 292929 h 376336"/>
              <a:gd name="connsiteX37" fmla="*/ 346324 w 765807"/>
              <a:gd name="connsiteY37" fmla="*/ 376336 h 376336"/>
              <a:gd name="connsiteX38" fmla="*/ 537643 w 765807"/>
              <a:gd name="connsiteY38" fmla="*/ 376336 h 376336"/>
              <a:gd name="connsiteX39" fmla="*/ 618599 w 765807"/>
              <a:gd name="connsiteY39" fmla="*/ 293367 h 376336"/>
              <a:gd name="connsiteX40" fmla="*/ 699555 w 765807"/>
              <a:gd name="connsiteY40" fmla="*/ 373797 h 376336"/>
              <a:gd name="connsiteX41" fmla="*/ 699555 w 765807"/>
              <a:gd name="connsiteY41" fmla="*/ 374323 h 376336"/>
              <a:gd name="connsiteX42" fmla="*/ 736401 w 765807"/>
              <a:gd name="connsiteY42" fmla="*/ 374323 h 376336"/>
              <a:gd name="connsiteX43" fmla="*/ 765808 w 765807"/>
              <a:gd name="connsiteY43" fmla="*/ 344916 h 376336"/>
              <a:gd name="connsiteX44" fmla="*/ 765808 w 765807"/>
              <a:gd name="connsiteY44" fmla="*/ 301156 h 376336"/>
              <a:gd name="connsiteX45" fmla="*/ 692554 w 765807"/>
              <a:gd name="connsiteY45" fmla="*/ 227552 h 376336"/>
              <a:gd name="connsiteX46" fmla="*/ 692203 w 765807"/>
              <a:gd name="connsiteY46" fmla="*/ 227552 h 376336"/>
              <a:gd name="connsiteX47" fmla="*/ 350088 w 765807"/>
              <a:gd name="connsiteY47" fmla="*/ 227552 h 376336"/>
              <a:gd name="connsiteX48" fmla="*/ 160082 w 765807"/>
              <a:gd name="connsiteY48" fmla="*/ 227552 h 376336"/>
              <a:gd name="connsiteX49" fmla="*/ 239638 w 765807"/>
              <a:gd name="connsiteY49" fmla="*/ 147646 h 376336"/>
              <a:gd name="connsiteX50" fmla="*/ 262568 w 765807"/>
              <a:gd name="connsiteY50" fmla="*/ 140032 h 376336"/>
              <a:gd name="connsiteX51" fmla="*/ 350088 w 765807"/>
              <a:gd name="connsiteY51" fmla="*/ 140032 h 376336"/>
              <a:gd name="connsiteX52" fmla="*/ 376344 w 765807"/>
              <a:gd name="connsiteY52" fmla="*/ 227552 h 376336"/>
              <a:gd name="connsiteX53" fmla="*/ 376344 w 765807"/>
              <a:gd name="connsiteY53" fmla="*/ 140032 h 376336"/>
              <a:gd name="connsiteX54" fmla="*/ 476554 w 765807"/>
              <a:gd name="connsiteY54" fmla="*/ 140032 h 376336"/>
              <a:gd name="connsiteX55" fmla="*/ 497209 w 765807"/>
              <a:gd name="connsiteY55" fmla="*/ 147646 h 376336"/>
              <a:gd name="connsiteX56" fmla="*/ 576677 w 765807"/>
              <a:gd name="connsiteY56" fmla="*/ 227552 h 37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5807" h="376336">
                <a:moveTo>
                  <a:pt x="692203" y="227552"/>
                </a:moveTo>
                <a:lnTo>
                  <a:pt x="630939" y="227552"/>
                </a:lnTo>
                <a:cubicBezTo>
                  <a:pt x="623145" y="227725"/>
                  <a:pt x="615652" y="224537"/>
                  <a:pt x="610372" y="218800"/>
                </a:cubicBezTo>
                <a:lnTo>
                  <a:pt x="517776" y="126291"/>
                </a:lnTo>
                <a:cubicBezTo>
                  <a:pt x="507079" y="114046"/>
                  <a:pt x="492053" y="106423"/>
                  <a:pt x="475854" y="105024"/>
                </a:cubicBezTo>
                <a:lnTo>
                  <a:pt x="260205" y="105024"/>
                </a:lnTo>
                <a:cubicBezTo>
                  <a:pt x="244048" y="106570"/>
                  <a:pt x="229073" y="114167"/>
                  <a:pt x="218283" y="126291"/>
                </a:cubicBezTo>
                <a:lnTo>
                  <a:pt x="126999" y="218800"/>
                </a:lnTo>
                <a:cubicBezTo>
                  <a:pt x="121316" y="224407"/>
                  <a:pt x="118156" y="232084"/>
                  <a:pt x="118247" y="240067"/>
                </a:cubicBezTo>
                <a:lnTo>
                  <a:pt x="118247" y="288816"/>
                </a:lnTo>
                <a:lnTo>
                  <a:pt x="74487" y="288816"/>
                </a:lnTo>
                <a:cubicBezTo>
                  <a:pt x="67237" y="288864"/>
                  <a:pt x="61321" y="283026"/>
                  <a:pt x="61272" y="275776"/>
                </a:cubicBezTo>
                <a:cubicBezTo>
                  <a:pt x="61272" y="275747"/>
                  <a:pt x="61272" y="275717"/>
                  <a:pt x="61272" y="275688"/>
                </a:cubicBezTo>
                <a:lnTo>
                  <a:pt x="61272" y="124191"/>
                </a:lnTo>
                <a:cubicBezTo>
                  <a:pt x="82569" y="116665"/>
                  <a:pt x="96667" y="96364"/>
                  <a:pt x="96280" y="73779"/>
                </a:cubicBezTo>
                <a:lnTo>
                  <a:pt x="96280" y="43760"/>
                </a:lnTo>
                <a:lnTo>
                  <a:pt x="78776" y="43760"/>
                </a:lnTo>
                <a:lnTo>
                  <a:pt x="78776" y="8752"/>
                </a:lnTo>
                <a:cubicBezTo>
                  <a:pt x="78776" y="3918"/>
                  <a:pt x="74858" y="0"/>
                  <a:pt x="70024" y="0"/>
                </a:cubicBezTo>
                <a:cubicBezTo>
                  <a:pt x="65190" y="0"/>
                  <a:pt x="61272" y="3918"/>
                  <a:pt x="61272" y="8752"/>
                </a:cubicBezTo>
                <a:lnTo>
                  <a:pt x="61272" y="43760"/>
                </a:lnTo>
                <a:lnTo>
                  <a:pt x="35016" y="43760"/>
                </a:lnTo>
                <a:lnTo>
                  <a:pt x="35016" y="8752"/>
                </a:lnTo>
                <a:cubicBezTo>
                  <a:pt x="35016" y="3918"/>
                  <a:pt x="31097" y="0"/>
                  <a:pt x="26264" y="0"/>
                </a:cubicBezTo>
                <a:cubicBezTo>
                  <a:pt x="21430" y="0"/>
                  <a:pt x="17512" y="3918"/>
                  <a:pt x="17512" y="8752"/>
                </a:cubicBezTo>
                <a:lnTo>
                  <a:pt x="17512" y="43760"/>
                </a:lnTo>
                <a:lnTo>
                  <a:pt x="8" y="43760"/>
                </a:lnTo>
                <a:lnTo>
                  <a:pt x="8" y="73779"/>
                </a:lnTo>
                <a:cubicBezTo>
                  <a:pt x="-379" y="96364"/>
                  <a:pt x="13719" y="116665"/>
                  <a:pt x="35016" y="124191"/>
                </a:cubicBezTo>
                <a:lnTo>
                  <a:pt x="35016" y="275688"/>
                </a:lnTo>
                <a:cubicBezTo>
                  <a:pt x="35064" y="297419"/>
                  <a:pt x="52669" y="315024"/>
                  <a:pt x="74400" y="315072"/>
                </a:cubicBezTo>
                <a:lnTo>
                  <a:pt x="118160" y="315072"/>
                </a:lnTo>
                <a:lnTo>
                  <a:pt x="118160" y="315072"/>
                </a:lnTo>
                <a:cubicBezTo>
                  <a:pt x="118256" y="347548"/>
                  <a:pt x="144585" y="373837"/>
                  <a:pt x="177061" y="373885"/>
                </a:cubicBezTo>
                <a:lnTo>
                  <a:pt x="184412" y="373885"/>
                </a:lnTo>
                <a:cubicBezTo>
                  <a:pt x="184267" y="329320"/>
                  <a:pt x="220277" y="293075"/>
                  <a:pt x="264842" y="292929"/>
                </a:cubicBezTo>
                <a:cubicBezTo>
                  <a:pt x="265017" y="292929"/>
                  <a:pt x="265193" y="292929"/>
                  <a:pt x="265368" y="292929"/>
                </a:cubicBezTo>
                <a:cubicBezTo>
                  <a:pt x="310696" y="293744"/>
                  <a:pt x="346861" y="331004"/>
                  <a:pt x="346324" y="376336"/>
                </a:cubicBezTo>
                <a:lnTo>
                  <a:pt x="537643" y="376336"/>
                </a:lnTo>
                <a:cubicBezTo>
                  <a:pt x="537348" y="331174"/>
                  <a:pt x="573444" y="294181"/>
                  <a:pt x="618599" y="293367"/>
                </a:cubicBezTo>
                <a:cubicBezTo>
                  <a:pt x="663164" y="293222"/>
                  <a:pt x="699410" y="329232"/>
                  <a:pt x="699555" y="373797"/>
                </a:cubicBezTo>
                <a:cubicBezTo>
                  <a:pt x="699556" y="373972"/>
                  <a:pt x="699556" y="374148"/>
                  <a:pt x="699555" y="374323"/>
                </a:cubicBezTo>
                <a:lnTo>
                  <a:pt x="736401" y="374323"/>
                </a:lnTo>
                <a:cubicBezTo>
                  <a:pt x="752622" y="374275"/>
                  <a:pt x="765760" y="361137"/>
                  <a:pt x="765808" y="344916"/>
                </a:cubicBezTo>
                <a:lnTo>
                  <a:pt x="765808" y="301156"/>
                </a:lnTo>
                <a:cubicBezTo>
                  <a:pt x="765905" y="260602"/>
                  <a:pt x="733108" y="227649"/>
                  <a:pt x="692554" y="227552"/>
                </a:cubicBezTo>
                <a:cubicBezTo>
                  <a:pt x="692437" y="227552"/>
                  <a:pt x="692321" y="227552"/>
                  <a:pt x="692203" y="227552"/>
                </a:cubicBezTo>
                <a:close/>
                <a:moveTo>
                  <a:pt x="350088" y="227552"/>
                </a:moveTo>
                <a:lnTo>
                  <a:pt x="160082" y="227552"/>
                </a:lnTo>
                <a:lnTo>
                  <a:pt x="239638" y="147646"/>
                </a:lnTo>
                <a:cubicBezTo>
                  <a:pt x="246061" y="142331"/>
                  <a:pt x="254241" y="139615"/>
                  <a:pt x="262568" y="140032"/>
                </a:cubicBezTo>
                <a:lnTo>
                  <a:pt x="350088" y="140032"/>
                </a:lnTo>
                <a:close/>
                <a:moveTo>
                  <a:pt x="376344" y="227552"/>
                </a:moveTo>
                <a:lnTo>
                  <a:pt x="376344" y="140032"/>
                </a:lnTo>
                <a:lnTo>
                  <a:pt x="476554" y="140032"/>
                </a:lnTo>
                <a:cubicBezTo>
                  <a:pt x="484222" y="139422"/>
                  <a:pt x="491772" y="142205"/>
                  <a:pt x="497209" y="147646"/>
                </a:cubicBezTo>
                <a:lnTo>
                  <a:pt x="576677" y="227552"/>
                </a:lnTo>
                <a:close/>
              </a:path>
            </a:pathLst>
          </a:custGeom>
          <a:solidFill>
            <a:schemeClr val="bg1"/>
          </a:solidFill>
          <a:ln w="8731"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22F772B-F98C-4C4D-A7B9-B8B080DA45A3}"/>
              </a:ext>
            </a:extLst>
          </p:cNvPr>
          <p:cNvSpPr/>
          <p:nvPr/>
        </p:nvSpPr>
        <p:spPr>
          <a:xfrm>
            <a:off x="2911070" y="1618225"/>
            <a:ext cx="349079" cy="109087"/>
          </a:xfrm>
          <a:custGeom>
            <a:avLst/>
            <a:gdLst>
              <a:gd name="connsiteX0" fmla="*/ 294536 w 349079"/>
              <a:gd name="connsiteY0" fmla="*/ 0 h 109087"/>
              <a:gd name="connsiteX1" fmla="*/ 54544 w 349079"/>
              <a:gd name="connsiteY1" fmla="*/ 0 h 109087"/>
              <a:gd name="connsiteX2" fmla="*/ 0 w 349079"/>
              <a:gd name="connsiteY2" fmla="*/ 54544 h 109087"/>
              <a:gd name="connsiteX3" fmla="*/ 54544 w 349079"/>
              <a:gd name="connsiteY3" fmla="*/ 109088 h 109087"/>
              <a:gd name="connsiteX4" fmla="*/ 294536 w 349079"/>
              <a:gd name="connsiteY4" fmla="*/ 109088 h 109087"/>
              <a:gd name="connsiteX5" fmla="*/ 349080 w 349079"/>
              <a:gd name="connsiteY5" fmla="*/ 54544 h 109087"/>
              <a:gd name="connsiteX6" fmla="*/ 294536 w 349079"/>
              <a:gd name="connsiteY6" fmla="*/ 0 h 109087"/>
              <a:gd name="connsiteX7" fmla="*/ 69089 w 349079"/>
              <a:gd name="connsiteY7" fmla="*/ 76361 h 109087"/>
              <a:gd name="connsiteX8" fmla="*/ 47271 w 349079"/>
              <a:gd name="connsiteY8" fmla="*/ 54544 h 109087"/>
              <a:gd name="connsiteX9" fmla="*/ 69089 w 349079"/>
              <a:gd name="connsiteY9" fmla="*/ 32726 h 109087"/>
              <a:gd name="connsiteX10" fmla="*/ 90906 w 349079"/>
              <a:gd name="connsiteY10" fmla="*/ 54544 h 109087"/>
              <a:gd name="connsiteX11" fmla="*/ 69089 w 349079"/>
              <a:gd name="connsiteY11" fmla="*/ 76361 h 109087"/>
              <a:gd name="connsiteX12" fmla="*/ 174540 w 349079"/>
              <a:gd name="connsiteY12" fmla="*/ 76361 h 109087"/>
              <a:gd name="connsiteX13" fmla="*/ 152722 w 349079"/>
              <a:gd name="connsiteY13" fmla="*/ 54544 h 109087"/>
              <a:gd name="connsiteX14" fmla="*/ 174540 w 349079"/>
              <a:gd name="connsiteY14" fmla="*/ 32726 h 109087"/>
              <a:gd name="connsiteX15" fmla="*/ 196357 w 349079"/>
              <a:gd name="connsiteY15" fmla="*/ 54544 h 109087"/>
              <a:gd name="connsiteX16" fmla="*/ 174540 w 349079"/>
              <a:gd name="connsiteY16" fmla="*/ 76361 h 109087"/>
              <a:gd name="connsiteX17" fmla="*/ 279991 w 349079"/>
              <a:gd name="connsiteY17" fmla="*/ 76361 h 109087"/>
              <a:gd name="connsiteX18" fmla="*/ 258174 w 349079"/>
              <a:gd name="connsiteY18" fmla="*/ 54544 h 109087"/>
              <a:gd name="connsiteX19" fmla="*/ 279991 w 349079"/>
              <a:gd name="connsiteY19" fmla="*/ 32726 h 109087"/>
              <a:gd name="connsiteX20" fmla="*/ 301809 w 349079"/>
              <a:gd name="connsiteY20" fmla="*/ 54544 h 109087"/>
              <a:gd name="connsiteX21" fmla="*/ 279991 w 349079"/>
              <a:gd name="connsiteY21" fmla="*/ 76361 h 10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9079" h="109087">
                <a:moveTo>
                  <a:pt x="294536" y="0"/>
                </a:moveTo>
                <a:lnTo>
                  <a:pt x="54544" y="0"/>
                </a:lnTo>
                <a:cubicBezTo>
                  <a:pt x="24420" y="0"/>
                  <a:pt x="0" y="24420"/>
                  <a:pt x="0" y="54544"/>
                </a:cubicBezTo>
                <a:cubicBezTo>
                  <a:pt x="0" y="84667"/>
                  <a:pt x="24420" y="109088"/>
                  <a:pt x="54544" y="109088"/>
                </a:cubicBezTo>
                <a:lnTo>
                  <a:pt x="294536" y="109088"/>
                </a:lnTo>
                <a:cubicBezTo>
                  <a:pt x="324660" y="109088"/>
                  <a:pt x="349080" y="84667"/>
                  <a:pt x="349080" y="54544"/>
                </a:cubicBezTo>
                <a:cubicBezTo>
                  <a:pt x="349080" y="24420"/>
                  <a:pt x="324660" y="0"/>
                  <a:pt x="294536" y="0"/>
                </a:cubicBezTo>
                <a:close/>
                <a:moveTo>
                  <a:pt x="69089" y="76361"/>
                </a:moveTo>
                <a:cubicBezTo>
                  <a:pt x="57039" y="76361"/>
                  <a:pt x="47271" y="66594"/>
                  <a:pt x="47271" y="54544"/>
                </a:cubicBezTo>
                <a:cubicBezTo>
                  <a:pt x="47271" y="42494"/>
                  <a:pt x="57039" y="32726"/>
                  <a:pt x="69089" y="32726"/>
                </a:cubicBezTo>
                <a:cubicBezTo>
                  <a:pt x="81139" y="32726"/>
                  <a:pt x="90906" y="42494"/>
                  <a:pt x="90906" y="54544"/>
                </a:cubicBezTo>
                <a:cubicBezTo>
                  <a:pt x="90906" y="66594"/>
                  <a:pt x="81139" y="76361"/>
                  <a:pt x="69089" y="76361"/>
                </a:cubicBezTo>
                <a:close/>
                <a:moveTo>
                  <a:pt x="174540" y="76361"/>
                </a:moveTo>
                <a:cubicBezTo>
                  <a:pt x="162490" y="76361"/>
                  <a:pt x="152722" y="66594"/>
                  <a:pt x="152722" y="54544"/>
                </a:cubicBezTo>
                <a:cubicBezTo>
                  <a:pt x="152722" y="42494"/>
                  <a:pt x="162490" y="32726"/>
                  <a:pt x="174540" y="32726"/>
                </a:cubicBezTo>
                <a:cubicBezTo>
                  <a:pt x="186590" y="32726"/>
                  <a:pt x="196357" y="42494"/>
                  <a:pt x="196357" y="54544"/>
                </a:cubicBezTo>
                <a:cubicBezTo>
                  <a:pt x="196357" y="66594"/>
                  <a:pt x="186590" y="76361"/>
                  <a:pt x="174540" y="76361"/>
                </a:cubicBezTo>
                <a:close/>
                <a:moveTo>
                  <a:pt x="279991" y="76361"/>
                </a:moveTo>
                <a:cubicBezTo>
                  <a:pt x="267941" y="76361"/>
                  <a:pt x="258174" y="66594"/>
                  <a:pt x="258174" y="54544"/>
                </a:cubicBezTo>
                <a:cubicBezTo>
                  <a:pt x="258174" y="42494"/>
                  <a:pt x="267941" y="32726"/>
                  <a:pt x="279991" y="32726"/>
                </a:cubicBezTo>
                <a:cubicBezTo>
                  <a:pt x="292041" y="32726"/>
                  <a:pt x="301809" y="42494"/>
                  <a:pt x="301809" y="54544"/>
                </a:cubicBezTo>
                <a:cubicBezTo>
                  <a:pt x="301809" y="66594"/>
                  <a:pt x="292041" y="76361"/>
                  <a:pt x="279991" y="76361"/>
                </a:cubicBezTo>
                <a:close/>
              </a:path>
            </a:pathLst>
          </a:custGeom>
          <a:solidFill>
            <a:srgbClr val="F7BA5E"/>
          </a:solidFill>
          <a:ln w="7243"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126B747-4A44-41B9-9B72-AC5293DA3DDA}"/>
              </a:ext>
            </a:extLst>
          </p:cNvPr>
          <p:cNvSpPr/>
          <p:nvPr/>
        </p:nvSpPr>
        <p:spPr>
          <a:xfrm>
            <a:off x="3114045" y="1287326"/>
            <a:ext cx="21817" cy="21817"/>
          </a:xfrm>
          <a:custGeom>
            <a:avLst/>
            <a:gdLst>
              <a:gd name="connsiteX0" fmla="*/ 21818 w 21817"/>
              <a:gd name="connsiteY0" fmla="*/ 10909 h 21817"/>
              <a:gd name="connsiteX1" fmla="*/ 10909 w 21817"/>
              <a:gd name="connsiteY1" fmla="*/ 21818 h 21817"/>
              <a:gd name="connsiteX2" fmla="*/ 0 w 21817"/>
              <a:gd name="connsiteY2" fmla="*/ 10909 h 21817"/>
              <a:gd name="connsiteX3" fmla="*/ 10909 w 21817"/>
              <a:gd name="connsiteY3" fmla="*/ 0 h 21817"/>
              <a:gd name="connsiteX4" fmla="*/ 21818 w 21817"/>
              <a:gd name="connsiteY4" fmla="*/ 10909 h 21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7" h="21817">
                <a:moveTo>
                  <a:pt x="21818" y="10909"/>
                </a:moveTo>
                <a:cubicBezTo>
                  <a:pt x="21818" y="16933"/>
                  <a:pt x="16933" y="21818"/>
                  <a:pt x="10909" y="21818"/>
                </a:cubicBezTo>
                <a:cubicBezTo>
                  <a:pt x="4884" y="21818"/>
                  <a:pt x="0" y="16933"/>
                  <a:pt x="0" y="10909"/>
                </a:cubicBezTo>
                <a:cubicBezTo>
                  <a:pt x="0" y="4884"/>
                  <a:pt x="4884" y="0"/>
                  <a:pt x="10909" y="0"/>
                </a:cubicBezTo>
                <a:cubicBezTo>
                  <a:pt x="16933" y="0"/>
                  <a:pt x="21818" y="4884"/>
                  <a:pt x="21818" y="10909"/>
                </a:cubicBezTo>
                <a:close/>
              </a:path>
            </a:pathLst>
          </a:custGeom>
          <a:solidFill>
            <a:schemeClr val="bg1"/>
          </a:solidFill>
          <a:ln w="7243"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95CE2E5-7BB8-41AE-A337-C1001CDFB774}"/>
              </a:ext>
            </a:extLst>
          </p:cNvPr>
          <p:cNvSpPr/>
          <p:nvPr/>
        </p:nvSpPr>
        <p:spPr>
          <a:xfrm>
            <a:off x="2991649" y="1138132"/>
            <a:ext cx="189085" cy="232827"/>
          </a:xfrm>
          <a:custGeom>
            <a:avLst/>
            <a:gdLst>
              <a:gd name="connsiteX0" fmla="*/ 157159 w 189085"/>
              <a:gd name="connsiteY0" fmla="*/ 87377 h 232827"/>
              <a:gd name="connsiteX1" fmla="*/ 109088 w 189085"/>
              <a:gd name="connsiteY1" fmla="*/ 87377 h 232827"/>
              <a:gd name="connsiteX2" fmla="*/ 109088 w 189085"/>
              <a:gd name="connsiteY2" fmla="*/ 54288 h 232827"/>
              <a:gd name="connsiteX3" fmla="*/ 119735 w 189085"/>
              <a:gd name="connsiteY3" fmla="*/ 14550 h 232827"/>
              <a:gd name="connsiteX4" fmla="*/ 79998 w 189085"/>
              <a:gd name="connsiteY4" fmla="*/ 3902 h 232827"/>
              <a:gd name="connsiteX5" fmla="*/ 69350 w 189085"/>
              <a:gd name="connsiteY5" fmla="*/ 43640 h 232827"/>
              <a:gd name="connsiteX6" fmla="*/ 79998 w 189085"/>
              <a:gd name="connsiteY6" fmla="*/ 54288 h 232827"/>
              <a:gd name="connsiteX7" fmla="*/ 79998 w 189085"/>
              <a:gd name="connsiteY7" fmla="*/ 87377 h 232827"/>
              <a:gd name="connsiteX8" fmla="*/ 31926 w 189085"/>
              <a:gd name="connsiteY8" fmla="*/ 87377 h 232827"/>
              <a:gd name="connsiteX9" fmla="*/ 0 w 189085"/>
              <a:gd name="connsiteY9" fmla="*/ 119304 h 232827"/>
              <a:gd name="connsiteX10" fmla="*/ 0 w 189085"/>
              <a:gd name="connsiteY10" fmla="*/ 200901 h 232827"/>
              <a:gd name="connsiteX11" fmla="*/ 31926 w 189085"/>
              <a:gd name="connsiteY11" fmla="*/ 232827 h 232827"/>
              <a:gd name="connsiteX12" fmla="*/ 157159 w 189085"/>
              <a:gd name="connsiteY12" fmla="*/ 232827 h 232827"/>
              <a:gd name="connsiteX13" fmla="*/ 189085 w 189085"/>
              <a:gd name="connsiteY13" fmla="*/ 200901 h 232827"/>
              <a:gd name="connsiteX14" fmla="*/ 189085 w 189085"/>
              <a:gd name="connsiteY14" fmla="*/ 119304 h 232827"/>
              <a:gd name="connsiteX15" fmla="*/ 157159 w 189085"/>
              <a:gd name="connsiteY15" fmla="*/ 87377 h 232827"/>
              <a:gd name="connsiteX16" fmla="*/ 58180 w 189085"/>
              <a:gd name="connsiteY16" fmla="*/ 181920 h 232827"/>
              <a:gd name="connsiteX17" fmla="*/ 36363 w 189085"/>
              <a:gd name="connsiteY17" fmla="*/ 160102 h 232827"/>
              <a:gd name="connsiteX18" fmla="*/ 58180 w 189085"/>
              <a:gd name="connsiteY18" fmla="*/ 138285 h 232827"/>
              <a:gd name="connsiteX19" fmla="*/ 79998 w 189085"/>
              <a:gd name="connsiteY19" fmla="*/ 160102 h 232827"/>
              <a:gd name="connsiteX20" fmla="*/ 58180 w 189085"/>
              <a:gd name="connsiteY20" fmla="*/ 181920 h 232827"/>
              <a:gd name="connsiteX21" fmla="*/ 130905 w 189085"/>
              <a:gd name="connsiteY21" fmla="*/ 181920 h 232827"/>
              <a:gd name="connsiteX22" fmla="*/ 109088 w 189085"/>
              <a:gd name="connsiteY22" fmla="*/ 160102 h 232827"/>
              <a:gd name="connsiteX23" fmla="*/ 130905 w 189085"/>
              <a:gd name="connsiteY23" fmla="*/ 138285 h 232827"/>
              <a:gd name="connsiteX24" fmla="*/ 152723 w 189085"/>
              <a:gd name="connsiteY24" fmla="*/ 160102 h 232827"/>
              <a:gd name="connsiteX25" fmla="*/ 130905 w 189085"/>
              <a:gd name="connsiteY25" fmla="*/ 181920 h 23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085" h="232827">
                <a:moveTo>
                  <a:pt x="157159" y="87377"/>
                </a:moveTo>
                <a:lnTo>
                  <a:pt x="109088" y="87377"/>
                </a:lnTo>
                <a:lnTo>
                  <a:pt x="109088" y="54288"/>
                </a:lnTo>
                <a:cubicBezTo>
                  <a:pt x="123001" y="46254"/>
                  <a:pt x="127768" y="28463"/>
                  <a:pt x="119735" y="14550"/>
                </a:cubicBezTo>
                <a:cubicBezTo>
                  <a:pt x="111702" y="636"/>
                  <a:pt x="93911" y="-4131"/>
                  <a:pt x="79998" y="3902"/>
                </a:cubicBezTo>
                <a:cubicBezTo>
                  <a:pt x="66084" y="11935"/>
                  <a:pt x="61317" y="29726"/>
                  <a:pt x="69350" y="43640"/>
                </a:cubicBezTo>
                <a:cubicBezTo>
                  <a:pt x="71903" y="48062"/>
                  <a:pt x="75575" y="51734"/>
                  <a:pt x="79998" y="54288"/>
                </a:cubicBezTo>
                <a:lnTo>
                  <a:pt x="79998" y="87377"/>
                </a:lnTo>
                <a:lnTo>
                  <a:pt x="31926" y="87377"/>
                </a:lnTo>
                <a:cubicBezTo>
                  <a:pt x="14311" y="87417"/>
                  <a:pt x="40" y="101688"/>
                  <a:pt x="0" y="119304"/>
                </a:cubicBezTo>
                <a:lnTo>
                  <a:pt x="0" y="200901"/>
                </a:lnTo>
                <a:cubicBezTo>
                  <a:pt x="40" y="218517"/>
                  <a:pt x="14311" y="232787"/>
                  <a:pt x="31926" y="232827"/>
                </a:cubicBezTo>
                <a:lnTo>
                  <a:pt x="157159" y="232827"/>
                </a:lnTo>
                <a:cubicBezTo>
                  <a:pt x="174774" y="232787"/>
                  <a:pt x="189045" y="218517"/>
                  <a:pt x="189085" y="200901"/>
                </a:cubicBezTo>
                <a:lnTo>
                  <a:pt x="189085" y="119304"/>
                </a:lnTo>
                <a:cubicBezTo>
                  <a:pt x="189045" y="101688"/>
                  <a:pt x="174774" y="87417"/>
                  <a:pt x="157159" y="87377"/>
                </a:cubicBezTo>
                <a:close/>
                <a:moveTo>
                  <a:pt x="58180" y="181920"/>
                </a:moveTo>
                <a:cubicBezTo>
                  <a:pt x="46130" y="181920"/>
                  <a:pt x="36363" y="172152"/>
                  <a:pt x="36363" y="160102"/>
                </a:cubicBezTo>
                <a:cubicBezTo>
                  <a:pt x="36363" y="148053"/>
                  <a:pt x="46130" y="138285"/>
                  <a:pt x="58180" y="138285"/>
                </a:cubicBezTo>
                <a:cubicBezTo>
                  <a:pt x="70230" y="138285"/>
                  <a:pt x="79998" y="148053"/>
                  <a:pt x="79998" y="160102"/>
                </a:cubicBezTo>
                <a:cubicBezTo>
                  <a:pt x="79998" y="172152"/>
                  <a:pt x="70230" y="181920"/>
                  <a:pt x="58180" y="181920"/>
                </a:cubicBezTo>
                <a:close/>
                <a:moveTo>
                  <a:pt x="130905" y="181920"/>
                </a:moveTo>
                <a:cubicBezTo>
                  <a:pt x="118855" y="181920"/>
                  <a:pt x="109088" y="172152"/>
                  <a:pt x="109088" y="160102"/>
                </a:cubicBezTo>
                <a:cubicBezTo>
                  <a:pt x="109088" y="148053"/>
                  <a:pt x="118855" y="138285"/>
                  <a:pt x="130905" y="138285"/>
                </a:cubicBezTo>
                <a:cubicBezTo>
                  <a:pt x="142955" y="138285"/>
                  <a:pt x="152723" y="148053"/>
                  <a:pt x="152723" y="160102"/>
                </a:cubicBezTo>
                <a:cubicBezTo>
                  <a:pt x="152723" y="172152"/>
                  <a:pt x="142955" y="181920"/>
                  <a:pt x="130905" y="181920"/>
                </a:cubicBezTo>
                <a:close/>
              </a:path>
            </a:pathLst>
          </a:custGeom>
          <a:solidFill>
            <a:schemeClr val="bg1"/>
          </a:solidFill>
          <a:ln w="7243"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7CD4E1E-1DB5-400F-890E-8F7EB340C344}"/>
              </a:ext>
            </a:extLst>
          </p:cNvPr>
          <p:cNvSpPr/>
          <p:nvPr/>
        </p:nvSpPr>
        <p:spPr>
          <a:xfrm>
            <a:off x="3041320" y="1287326"/>
            <a:ext cx="21817" cy="21817"/>
          </a:xfrm>
          <a:custGeom>
            <a:avLst/>
            <a:gdLst>
              <a:gd name="connsiteX0" fmla="*/ 21818 w 21817"/>
              <a:gd name="connsiteY0" fmla="*/ 10909 h 21817"/>
              <a:gd name="connsiteX1" fmla="*/ 10909 w 21817"/>
              <a:gd name="connsiteY1" fmla="*/ 21818 h 21817"/>
              <a:gd name="connsiteX2" fmla="*/ 0 w 21817"/>
              <a:gd name="connsiteY2" fmla="*/ 10909 h 21817"/>
              <a:gd name="connsiteX3" fmla="*/ 10909 w 21817"/>
              <a:gd name="connsiteY3" fmla="*/ 0 h 21817"/>
              <a:gd name="connsiteX4" fmla="*/ 21818 w 21817"/>
              <a:gd name="connsiteY4" fmla="*/ 10909 h 21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7" h="21817">
                <a:moveTo>
                  <a:pt x="21818" y="10909"/>
                </a:moveTo>
                <a:cubicBezTo>
                  <a:pt x="21818" y="16933"/>
                  <a:pt x="16933" y="21818"/>
                  <a:pt x="10909" y="21818"/>
                </a:cubicBezTo>
                <a:cubicBezTo>
                  <a:pt x="4884" y="21818"/>
                  <a:pt x="0" y="16933"/>
                  <a:pt x="0" y="10909"/>
                </a:cubicBezTo>
                <a:cubicBezTo>
                  <a:pt x="0" y="4884"/>
                  <a:pt x="4884" y="0"/>
                  <a:pt x="10909" y="0"/>
                </a:cubicBezTo>
                <a:cubicBezTo>
                  <a:pt x="16933" y="0"/>
                  <a:pt x="21818" y="4884"/>
                  <a:pt x="21818" y="10909"/>
                </a:cubicBezTo>
                <a:close/>
              </a:path>
            </a:pathLst>
          </a:custGeom>
          <a:solidFill>
            <a:schemeClr val="bg1"/>
          </a:solidFill>
          <a:ln w="7243"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BEC0E39-F629-41E4-99B8-67D7C9F34F37}"/>
              </a:ext>
            </a:extLst>
          </p:cNvPr>
          <p:cNvSpPr/>
          <p:nvPr/>
        </p:nvSpPr>
        <p:spPr>
          <a:xfrm>
            <a:off x="2851165" y="1295835"/>
            <a:ext cx="456802" cy="302899"/>
          </a:xfrm>
          <a:custGeom>
            <a:avLst/>
            <a:gdLst>
              <a:gd name="connsiteX0" fmla="*/ 424112 w 456802"/>
              <a:gd name="connsiteY0" fmla="*/ 226538 h 302899"/>
              <a:gd name="connsiteX1" fmla="*/ 424112 w 456802"/>
              <a:gd name="connsiteY1" fmla="*/ 165958 h 302899"/>
              <a:gd name="connsiteX2" fmla="*/ 391458 w 456802"/>
              <a:gd name="connsiteY2" fmla="*/ 133305 h 302899"/>
              <a:gd name="connsiteX3" fmla="*/ 351387 w 456802"/>
              <a:gd name="connsiteY3" fmla="*/ 133305 h 302899"/>
              <a:gd name="connsiteX4" fmla="*/ 351387 w 456802"/>
              <a:gd name="connsiteY4" fmla="*/ 96942 h 302899"/>
              <a:gd name="connsiteX5" fmla="*/ 118667 w 456802"/>
              <a:gd name="connsiteY5" fmla="*/ 96942 h 302899"/>
              <a:gd name="connsiteX6" fmla="*/ 118667 w 456802"/>
              <a:gd name="connsiteY6" fmla="*/ 140577 h 302899"/>
              <a:gd name="connsiteX7" fmla="*/ 64050 w 456802"/>
              <a:gd name="connsiteY7" fmla="*/ 140577 h 302899"/>
              <a:gd name="connsiteX8" fmla="*/ 60487 w 456802"/>
              <a:gd name="connsiteY8" fmla="*/ 137014 h 302899"/>
              <a:gd name="connsiteX9" fmla="*/ 60487 w 456802"/>
              <a:gd name="connsiteY9" fmla="*/ 76725 h 302899"/>
              <a:gd name="connsiteX10" fmla="*/ 92385 w 456802"/>
              <a:gd name="connsiteY10" fmla="*/ 18091 h 302899"/>
              <a:gd name="connsiteX11" fmla="*/ 82304 w 456802"/>
              <a:gd name="connsiteY11" fmla="*/ 0 h 302899"/>
              <a:gd name="connsiteX12" fmla="*/ 60487 w 456802"/>
              <a:gd name="connsiteY12" fmla="*/ 19345 h 302899"/>
              <a:gd name="connsiteX13" fmla="*/ 65359 w 456802"/>
              <a:gd name="connsiteY13" fmla="*/ 31490 h 302899"/>
              <a:gd name="connsiteX14" fmla="*/ 47079 w 456802"/>
              <a:gd name="connsiteY14" fmla="*/ 49572 h 302899"/>
              <a:gd name="connsiteX15" fmla="*/ 28998 w 456802"/>
              <a:gd name="connsiteY15" fmla="*/ 31292 h 302899"/>
              <a:gd name="connsiteX16" fmla="*/ 33433 w 456802"/>
              <a:gd name="connsiteY16" fmla="*/ 19490 h 302899"/>
              <a:gd name="connsiteX17" fmla="*/ 11616 w 456802"/>
              <a:gd name="connsiteY17" fmla="*/ 364 h 302899"/>
              <a:gd name="connsiteX18" fmla="*/ 16237 w 456802"/>
              <a:gd name="connsiteY18" fmla="*/ 67055 h 302899"/>
              <a:gd name="connsiteX19" fmla="*/ 31397 w 456802"/>
              <a:gd name="connsiteY19" fmla="*/ 75925 h 302899"/>
              <a:gd name="connsiteX20" fmla="*/ 31397 w 456802"/>
              <a:gd name="connsiteY20" fmla="*/ 137014 h 302899"/>
              <a:gd name="connsiteX21" fmla="*/ 64050 w 456802"/>
              <a:gd name="connsiteY21" fmla="*/ 169667 h 302899"/>
              <a:gd name="connsiteX22" fmla="*/ 118667 w 456802"/>
              <a:gd name="connsiteY22" fmla="*/ 169667 h 302899"/>
              <a:gd name="connsiteX23" fmla="*/ 118667 w 456802"/>
              <a:gd name="connsiteY23" fmla="*/ 300572 h 302899"/>
              <a:gd name="connsiteX24" fmla="*/ 351387 w 456802"/>
              <a:gd name="connsiteY24" fmla="*/ 300572 h 302899"/>
              <a:gd name="connsiteX25" fmla="*/ 351387 w 456802"/>
              <a:gd name="connsiteY25" fmla="*/ 162395 h 302899"/>
              <a:gd name="connsiteX26" fmla="*/ 391458 w 456802"/>
              <a:gd name="connsiteY26" fmla="*/ 162395 h 302899"/>
              <a:gd name="connsiteX27" fmla="*/ 395022 w 456802"/>
              <a:gd name="connsiteY27" fmla="*/ 165958 h 302899"/>
              <a:gd name="connsiteX28" fmla="*/ 395022 w 456802"/>
              <a:gd name="connsiteY28" fmla="*/ 226538 h 302899"/>
              <a:gd name="connsiteX29" fmla="*/ 364595 w 456802"/>
              <a:gd name="connsiteY29" fmla="*/ 286065 h 302899"/>
              <a:gd name="connsiteX30" fmla="*/ 374223 w 456802"/>
              <a:gd name="connsiteY30" fmla="*/ 302900 h 302899"/>
              <a:gd name="connsiteX31" fmla="*/ 396040 w 456802"/>
              <a:gd name="connsiteY31" fmla="*/ 283555 h 302899"/>
              <a:gd name="connsiteX32" fmla="*/ 391386 w 456802"/>
              <a:gd name="connsiteY32" fmla="*/ 271482 h 302899"/>
              <a:gd name="connsiteX33" fmla="*/ 409582 w 456802"/>
              <a:gd name="connsiteY33" fmla="*/ 253316 h 302899"/>
              <a:gd name="connsiteX34" fmla="*/ 427748 w 456802"/>
              <a:gd name="connsiteY34" fmla="*/ 271513 h 302899"/>
              <a:gd name="connsiteX35" fmla="*/ 423239 w 456802"/>
              <a:gd name="connsiteY35" fmla="*/ 283482 h 302899"/>
              <a:gd name="connsiteX36" fmla="*/ 445057 w 456802"/>
              <a:gd name="connsiteY36" fmla="*/ 302609 h 302899"/>
              <a:gd name="connsiteX37" fmla="*/ 440760 w 456802"/>
              <a:gd name="connsiteY37" fmla="*/ 235998 h 302899"/>
              <a:gd name="connsiteX38" fmla="*/ 424112 w 456802"/>
              <a:gd name="connsiteY38" fmla="*/ 226538 h 302899"/>
              <a:gd name="connsiteX39" fmla="*/ 322297 w 456802"/>
              <a:gd name="connsiteY39" fmla="*/ 198757 h 302899"/>
              <a:gd name="connsiteX40" fmla="*/ 302079 w 456802"/>
              <a:gd name="connsiteY40" fmla="*/ 198757 h 302899"/>
              <a:gd name="connsiteX41" fmla="*/ 300116 w 456802"/>
              <a:gd name="connsiteY41" fmla="*/ 199557 h 302899"/>
              <a:gd name="connsiteX42" fmla="*/ 277862 w 456802"/>
              <a:gd name="connsiteY42" fmla="*/ 222320 h 302899"/>
              <a:gd name="connsiteX43" fmla="*/ 260917 w 456802"/>
              <a:gd name="connsiteY43" fmla="*/ 182176 h 302899"/>
              <a:gd name="connsiteX44" fmla="*/ 229282 w 456802"/>
              <a:gd name="connsiteY44" fmla="*/ 247629 h 302899"/>
              <a:gd name="connsiteX45" fmla="*/ 207100 w 456802"/>
              <a:gd name="connsiteY45" fmla="*/ 162395 h 302899"/>
              <a:gd name="connsiteX46" fmla="*/ 190010 w 456802"/>
              <a:gd name="connsiteY46" fmla="*/ 198757 h 302899"/>
              <a:gd name="connsiteX47" fmla="*/ 155029 w 456802"/>
              <a:gd name="connsiteY47" fmla="*/ 198757 h 302899"/>
              <a:gd name="connsiteX48" fmla="*/ 155029 w 456802"/>
              <a:gd name="connsiteY48" fmla="*/ 184212 h 302899"/>
              <a:gd name="connsiteX49" fmla="*/ 180774 w 456802"/>
              <a:gd name="connsiteY49" fmla="*/ 184212 h 302899"/>
              <a:gd name="connsiteX50" fmla="*/ 211028 w 456802"/>
              <a:gd name="connsiteY50" fmla="*/ 119851 h 302899"/>
              <a:gd name="connsiteX51" fmla="*/ 233427 w 456802"/>
              <a:gd name="connsiteY51" fmla="*/ 205521 h 302899"/>
              <a:gd name="connsiteX52" fmla="*/ 261862 w 456802"/>
              <a:gd name="connsiteY52" fmla="*/ 147341 h 302899"/>
              <a:gd name="connsiteX53" fmla="*/ 282807 w 456802"/>
              <a:gd name="connsiteY53" fmla="*/ 196939 h 302899"/>
              <a:gd name="connsiteX54" fmla="*/ 290080 w 456802"/>
              <a:gd name="connsiteY54" fmla="*/ 189667 h 302899"/>
              <a:gd name="connsiteX55" fmla="*/ 302079 w 456802"/>
              <a:gd name="connsiteY55" fmla="*/ 184212 h 302899"/>
              <a:gd name="connsiteX56" fmla="*/ 322297 w 456802"/>
              <a:gd name="connsiteY56" fmla="*/ 184212 h 3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56802" h="302899">
                <a:moveTo>
                  <a:pt x="424112" y="226538"/>
                </a:moveTo>
                <a:lnTo>
                  <a:pt x="424112" y="165958"/>
                </a:lnTo>
                <a:cubicBezTo>
                  <a:pt x="424112" y="147924"/>
                  <a:pt x="409493" y="133305"/>
                  <a:pt x="391458" y="133305"/>
                </a:cubicBezTo>
                <a:lnTo>
                  <a:pt x="351387" y="133305"/>
                </a:lnTo>
                <a:lnTo>
                  <a:pt x="351387" y="96942"/>
                </a:lnTo>
                <a:lnTo>
                  <a:pt x="118667" y="96942"/>
                </a:lnTo>
                <a:lnTo>
                  <a:pt x="118667" y="140577"/>
                </a:lnTo>
                <a:lnTo>
                  <a:pt x="64050" y="140577"/>
                </a:lnTo>
                <a:cubicBezTo>
                  <a:pt x="62082" y="140577"/>
                  <a:pt x="60487" y="138982"/>
                  <a:pt x="60487" y="137014"/>
                </a:cubicBezTo>
                <a:lnTo>
                  <a:pt x="60487" y="76725"/>
                </a:lnTo>
                <a:cubicBezTo>
                  <a:pt x="85487" y="69342"/>
                  <a:pt x="99768" y="43090"/>
                  <a:pt x="92385" y="18091"/>
                </a:cubicBezTo>
                <a:cubicBezTo>
                  <a:pt x="90405" y="11389"/>
                  <a:pt x="86962" y="5210"/>
                  <a:pt x="82304" y="0"/>
                </a:cubicBezTo>
                <a:lnTo>
                  <a:pt x="60487" y="19345"/>
                </a:lnTo>
                <a:cubicBezTo>
                  <a:pt x="63538" y="22663"/>
                  <a:pt x="65271" y="26982"/>
                  <a:pt x="65359" y="31490"/>
                </a:cubicBezTo>
                <a:cubicBezTo>
                  <a:pt x="65305" y="41531"/>
                  <a:pt x="57120" y="49627"/>
                  <a:pt x="47079" y="49572"/>
                </a:cubicBezTo>
                <a:cubicBezTo>
                  <a:pt x="37038" y="49517"/>
                  <a:pt x="28943" y="41333"/>
                  <a:pt x="28998" y="31292"/>
                </a:cubicBezTo>
                <a:cubicBezTo>
                  <a:pt x="29021" y="26955"/>
                  <a:pt x="30594" y="22769"/>
                  <a:pt x="33433" y="19490"/>
                </a:cubicBezTo>
                <a:lnTo>
                  <a:pt x="11616" y="364"/>
                </a:lnTo>
                <a:cubicBezTo>
                  <a:pt x="-5525" y="20056"/>
                  <a:pt x="-3456" y="49915"/>
                  <a:pt x="16237" y="67055"/>
                </a:cubicBezTo>
                <a:cubicBezTo>
                  <a:pt x="20692" y="70933"/>
                  <a:pt x="25833" y="73942"/>
                  <a:pt x="31397" y="75925"/>
                </a:cubicBezTo>
                <a:lnTo>
                  <a:pt x="31397" y="137014"/>
                </a:lnTo>
                <a:cubicBezTo>
                  <a:pt x="31397" y="155048"/>
                  <a:pt x="46016" y="169667"/>
                  <a:pt x="64050" y="169667"/>
                </a:cubicBezTo>
                <a:lnTo>
                  <a:pt x="118667" y="169667"/>
                </a:lnTo>
                <a:lnTo>
                  <a:pt x="118667" y="300572"/>
                </a:lnTo>
                <a:lnTo>
                  <a:pt x="351387" y="300572"/>
                </a:lnTo>
                <a:lnTo>
                  <a:pt x="351387" y="162395"/>
                </a:lnTo>
                <a:lnTo>
                  <a:pt x="391458" y="162395"/>
                </a:lnTo>
                <a:cubicBezTo>
                  <a:pt x="393426" y="162395"/>
                  <a:pt x="395022" y="163991"/>
                  <a:pt x="395022" y="165958"/>
                </a:cubicBezTo>
                <a:lnTo>
                  <a:pt x="395022" y="226538"/>
                </a:lnTo>
                <a:cubicBezTo>
                  <a:pt x="370182" y="234574"/>
                  <a:pt x="356560" y="261225"/>
                  <a:pt x="364595" y="286065"/>
                </a:cubicBezTo>
                <a:cubicBezTo>
                  <a:pt x="366607" y="292281"/>
                  <a:pt x="369885" y="298013"/>
                  <a:pt x="374223" y="302900"/>
                </a:cubicBezTo>
                <a:lnTo>
                  <a:pt x="396040" y="283555"/>
                </a:lnTo>
                <a:cubicBezTo>
                  <a:pt x="393031" y="280256"/>
                  <a:pt x="391370" y="275948"/>
                  <a:pt x="391386" y="271482"/>
                </a:cubicBezTo>
                <a:cubicBezTo>
                  <a:pt x="391394" y="261441"/>
                  <a:pt x="399541" y="253308"/>
                  <a:pt x="409582" y="253316"/>
                </a:cubicBezTo>
                <a:cubicBezTo>
                  <a:pt x="419623" y="253325"/>
                  <a:pt x="427757" y="261472"/>
                  <a:pt x="427748" y="271513"/>
                </a:cubicBezTo>
                <a:cubicBezTo>
                  <a:pt x="427744" y="275917"/>
                  <a:pt x="426142" y="280170"/>
                  <a:pt x="423239" y="283482"/>
                </a:cubicBezTo>
                <a:lnTo>
                  <a:pt x="445057" y="302609"/>
                </a:lnTo>
                <a:cubicBezTo>
                  <a:pt x="462264" y="283028"/>
                  <a:pt x="460341" y="253206"/>
                  <a:pt x="440760" y="235998"/>
                </a:cubicBezTo>
                <a:cubicBezTo>
                  <a:pt x="435916" y="231740"/>
                  <a:pt x="430249" y="228521"/>
                  <a:pt x="424112" y="226538"/>
                </a:cubicBezTo>
                <a:close/>
                <a:moveTo>
                  <a:pt x="322297" y="198757"/>
                </a:moveTo>
                <a:lnTo>
                  <a:pt x="302079" y="198757"/>
                </a:lnTo>
                <a:cubicBezTo>
                  <a:pt x="301376" y="198883"/>
                  <a:pt x="300707" y="199156"/>
                  <a:pt x="300116" y="199557"/>
                </a:cubicBezTo>
                <a:lnTo>
                  <a:pt x="277862" y="222320"/>
                </a:lnTo>
                <a:lnTo>
                  <a:pt x="260917" y="182176"/>
                </a:lnTo>
                <a:lnTo>
                  <a:pt x="229282" y="247629"/>
                </a:lnTo>
                <a:lnTo>
                  <a:pt x="207100" y="162395"/>
                </a:lnTo>
                <a:lnTo>
                  <a:pt x="190010" y="198757"/>
                </a:lnTo>
                <a:lnTo>
                  <a:pt x="155029" y="198757"/>
                </a:lnTo>
                <a:lnTo>
                  <a:pt x="155029" y="184212"/>
                </a:lnTo>
                <a:lnTo>
                  <a:pt x="180774" y="184212"/>
                </a:lnTo>
                <a:lnTo>
                  <a:pt x="211028" y="119851"/>
                </a:lnTo>
                <a:lnTo>
                  <a:pt x="233427" y="205521"/>
                </a:lnTo>
                <a:lnTo>
                  <a:pt x="261862" y="147341"/>
                </a:lnTo>
                <a:lnTo>
                  <a:pt x="282807" y="196939"/>
                </a:lnTo>
                <a:lnTo>
                  <a:pt x="290080" y="189667"/>
                </a:lnTo>
                <a:cubicBezTo>
                  <a:pt x="293273" y="186435"/>
                  <a:pt x="297545" y="184493"/>
                  <a:pt x="302079" y="184212"/>
                </a:cubicBezTo>
                <a:lnTo>
                  <a:pt x="322297" y="184212"/>
                </a:lnTo>
                <a:close/>
              </a:path>
            </a:pathLst>
          </a:custGeom>
          <a:solidFill>
            <a:schemeClr val="bg1"/>
          </a:solidFill>
          <a:ln w="7243" cap="flat">
            <a:noFill/>
            <a:prstDash val="solid"/>
            <a:miter/>
          </a:ln>
        </p:spPr>
        <p:txBody>
          <a:bodyPr rtlCol="0" anchor="ctr"/>
          <a:lstStyle/>
          <a:p>
            <a:endParaRPr lang="en-GB"/>
          </a:p>
        </p:txBody>
      </p:sp>
      <p:pic>
        <p:nvPicPr>
          <p:cNvPr id="27" name="Graphic 26" descr="Smart Phone with solid fill">
            <a:extLst>
              <a:ext uri="{FF2B5EF4-FFF2-40B4-BE49-F238E27FC236}">
                <a16:creationId xmlns:a16="http://schemas.microsoft.com/office/drawing/2014/main" id="{EFE588EF-ADC9-4CC4-A84C-B83559F53C3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085478" y="1146434"/>
            <a:ext cx="580305" cy="580305"/>
          </a:xfrm>
          <a:prstGeom prst="rect">
            <a:avLst/>
          </a:prstGeom>
        </p:spPr>
      </p:pic>
      <p:sp>
        <p:nvSpPr>
          <p:cNvPr id="65" name="Rectangle 64">
            <a:extLst>
              <a:ext uri="{FF2B5EF4-FFF2-40B4-BE49-F238E27FC236}">
                <a16:creationId xmlns:a16="http://schemas.microsoft.com/office/drawing/2014/main" id="{DDC762E6-72E1-40E5-B2E0-C516566ACE6E}"/>
              </a:ext>
            </a:extLst>
          </p:cNvPr>
          <p:cNvSpPr/>
          <p:nvPr/>
        </p:nvSpPr>
        <p:spPr>
          <a:xfrm>
            <a:off x="5227166" y="1657338"/>
            <a:ext cx="285507" cy="56402"/>
          </a:xfrm>
          <a:prstGeom prst="rect">
            <a:avLst/>
          </a:prstGeom>
          <a:solidFill>
            <a:srgbClr val="F7B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Shape 30">
            <a:extLst>
              <a:ext uri="{FF2B5EF4-FFF2-40B4-BE49-F238E27FC236}">
                <a16:creationId xmlns:a16="http://schemas.microsoft.com/office/drawing/2014/main" id="{3FABF745-823C-4C1B-BB4E-E16F55B7A5BF}"/>
              </a:ext>
            </a:extLst>
          </p:cNvPr>
          <p:cNvSpPr/>
          <p:nvPr/>
        </p:nvSpPr>
        <p:spPr>
          <a:xfrm>
            <a:off x="7422284" y="1189534"/>
            <a:ext cx="398488" cy="112093"/>
          </a:xfrm>
          <a:custGeom>
            <a:avLst/>
            <a:gdLst>
              <a:gd name="connsiteX0" fmla="*/ 338651 w 398488"/>
              <a:gd name="connsiteY0" fmla="*/ 56048 h 112093"/>
              <a:gd name="connsiteX1" fmla="*/ 352046 w 398488"/>
              <a:gd name="connsiteY1" fmla="*/ 32839 h 112093"/>
              <a:gd name="connsiteX2" fmla="*/ 398489 w 398488"/>
              <a:gd name="connsiteY2" fmla="*/ 32839 h 112093"/>
              <a:gd name="connsiteX3" fmla="*/ 325000 w 398488"/>
              <a:gd name="connsiteY3" fmla="*/ 4891 h 112093"/>
              <a:gd name="connsiteX4" fmla="*/ 299445 w 398488"/>
              <a:gd name="connsiteY4" fmla="*/ 28122 h 112093"/>
              <a:gd name="connsiteX5" fmla="*/ 99063 w 398488"/>
              <a:gd name="connsiteY5" fmla="*/ 28122 h 112093"/>
              <a:gd name="connsiteX6" fmla="*/ 23087 w 398488"/>
              <a:gd name="connsiteY6" fmla="*/ 7891 h 112093"/>
              <a:gd name="connsiteX7" fmla="*/ 354 w 398488"/>
              <a:gd name="connsiteY7" fmla="*/ 32974 h 112093"/>
              <a:gd name="connsiteX8" fmla="*/ 46687 w 398488"/>
              <a:gd name="connsiteY8" fmla="*/ 32839 h 112093"/>
              <a:gd name="connsiteX9" fmla="*/ 59876 w 398488"/>
              <a:gd name="connsiteY9" fmla="*/ 56048 h 112093"/>
              <a:gd name="connsiteX10" fmla="*/ 46482 w 398488"/>
              <a:gd name="connsiteY10" fmla="*/ 79250 h 112093"/>
              <a:gd name="connsiteX11" fmla="*/ 0 w 398488"/>
              <a:gd name="connsiteY11" fmla="*/ 79250 h 112093"/>
              <a:gd name="connsiteX12" fmla="*/ 73487 w 398488"/>
              <a:gd name="connsiteY12" fmla="*/ 107204 h 112093"/>
              <a:gd name="connsiteX13" fmla="*/ 99044 w 398488"/>
              <a:gd name="connsiteY13" fmla="*/ 83974 h 112093"/>
              <a:gd name="connsiteX14" fmla="*/ 299445 w 398488"/>
              <a:gd name="connsiteY14" fmla="*/ 83974 h 112093"/>
              <a:gd name="connsiteX15" fmla="*/ 375435 w 398488"/>
              <a:gd name="connsiteY15" fmla="*/ 104191 h 112093"/>
              <a:gd name="connsiteX16" fmla="*/ 398155 w 398488"/>
              <a:gd name="connsiteY16" fmla="*/ 79122 h 112093"/>
              <a:gd name="connsiteX17" fmla="*/ 351711 w 398488"/>
              <a:gd name="connsiteY17" fmla="*/ 79122 h 11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488" h="112093">
                <a:moveTo>
                  <a:pt x="338651" y="56048"/>
                </a:moveTo>
                <a:lnTo>
                  <a:pt x="352046" y="32839"/>
                </a:lnTo>
                <a:lnTo>
                  <a:pt x="398489" y="32839"/>
                </a:lnTo>
                <a:cubicBezTo>
                  <a:pt x="385913" y="4828"/>
                  <a:pt x="353011" y="-7685"/>
                  <a:pt x="325000" y="4891"/>
                </a:cubicBezTo>
                <a:cubicBezTo>
                  <a:pt x="314232" y="9725"/>
                  <a:pt x="305281" y="17861"/>
                  <a:pt x="299445" y="28122"/>
                </a:cubicBezTo>
                <a:lnTo>
                  <a:pt x="99063" y="28122"/>
                </a:lnTo>
                <a:cubicBezTo>
                  <a:pt x="83669" y="1555"/>
                  <a:pt x="49654" y="-7503"/>
                  <a:pt x="23087" y="7891"/>
                </a:cubicBezTo>
                <a:cubicBezTo>
                  <a:pt x="13085" y="13685"/>
                  <a:pt x="5139" y="22454"/>
                  <a:pt x="354" y="32974"/>
                </a:cubicBezTo>
                <a:lnTo>
                  <a:pt x="46687" y="32839"/>
                </a:lnTo>
                <a:lnTo>
                  <a:pt x="59876" y="56048"/>
                </a:lnTo>
                <a:lnTo>
                  <a:pt x="46482" y="79250"/>
                </a:lnTo>
                <a:lnTo>
                  <a:pt x="0" y="79250"/>
                </a:lnTo>
                <a:cubicBezTo>
                  <a:pt x="12574" y="107262"/>
                  <a:pt x="45475" y="119778"/>
                  <a:pt x="73487" y="107204"/>
                </a:cubicBezTo>
                <a:cubicBezTo>
                  <a:pt x="84256" y="102370"/>
                  <a:pt x="93207" y="94234"/>
                  <a:pt x="99044" y="83974"/>
                </a:cubicBezTo>
                <a:lnTo>
                  <a:pt x="299445" y="83974"/>
                </a:lnTo>
                <a:cubicBezTo>
                  <a:pt x="314847" y="110541"/>
                  <a:pt x="348869" y="119592"/>
                  <a:pt x="375435" y="104191"/>
                </a:cubicBezTo>
                <a:cubicBezTo>
                  <a:pt x="385429" y="98397"/>
                  <a:pt x="393370" y="89636"/>
                  <a:pt x="398155" y="79122"/>
                </a:cubicBezTo>
                <a:lnTo>
                  <a:pt x="351711" y="79122"/>
                </a:lnTo>
                <a:close/>
              </a:path>
            </a:pathLst>
          </a:custGeom>
          <a:solidFill>
            <a:srgbClr val="F7BA5E"/>
          </a:solidFill>
          <a:ln w="635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F5AA45F-5AC1-49DC-A2B6-B6186FC59C7B}"/>
              </a:ext>
            </a:extLst>
          </p:cNvPr>
          <p:cNvSpPr/>
          <p:nvPr/>
        </p:nvSpPr>
        <p:spPr>
          <a:xfrm>
            <a:off x="7403645" y="1351257"/>
            <a:ext cx="435805" cy="358899"/>
          </a:xfrm>
          <a:custGeom>
            <a:avLst/>
            <a:gdLst>
              <a:gd name="connsiteX0" fmla="*/ 397351 w 435805"/>
              <a:gd name="connsiteY0" fmla="*/ 185858 h 358899"/>
              <a:gd name="connsiteX1" fmla="*/ 384529 w 435805"/>
              <a:gd name="connsiteY1" fmla="*/ 198674 h 358899"/>
              <a:gd name="connsiteX2" fmla="*/ 346081 w 435805"/>
              <a:gd name="connsiteY2" fmla="*/ 198674 h 358899"/>
              <a:gd name="connsiteX3" fmla="*/ 333227 w 435805"/>
              <a:gd name="connsiteY3" fmla="*/ 185858 h 358899"/>
              <a:gd name="connsiteX4" fmla="*/ 333227 w 435805"/>
              <a:gd name="connsiteY4" fmla="*/ 173043 h 358899"/>
              <a:gd name="connsiteX5" fmla="*/ 346081 w 435805"/>
              <a:gd name="connsiteY5" fmla="*/ 160227 h 358899"/>
              <a:gd name="connsiteX6" fmla="*/ 384529 w 435805"/>
              <a:gd name="connsiteY6" fmla="*/ 160227 h 358899"/>
              <a:gd name="connsiteX7" fmla="*/ 397351 w 435805"/>
              <a:gd name="connsiteY7" fmla="*/ 173043 h 358899"/>
              <a:gd name="connsiteX8" fmla="*/ 397351 w 435805"/>
              <a:gd name="connsiteY8" fmla="*/ 185858 h 358899"/>
              <a:gd name="connsiteX9" fmla="*/ 66014 w 435805"/>
              <a:gd name="connsiteY9" fmla="*/ 121772 h 358899"/>
              <a:gd name="connsiteX10" fmla="*/ 103183 w 435805"/>
              <a:gd name="connsiteY10" fmla="*/ 33327 h 358899"/>
              <a:gd name="connsiteX11" fmla="*/ 114752 w 435805"/>
              <a:gd name="connsiteY11" fmla="*/ 25615 h 358899"/>
              <a:gd name="connsiteX12" fmla="*/ 319800 w 435805"/>
              <a:gd name="connsiteY12" fmla="*/ 25615 h 358899"/>
              <a:gd name="connsiteX13" fmla="*/ 331369 w 435805"/>
              <a:gd name="connsiteY13" fmla="*/ 33327 h 358899"/>
              <a:gd name="connsiteX14" fmla="*/ 369823 w 435805"/>
              <a:gd name="connsiteY14" fmla="*/ 121772 h 358899"/>
              <a:gd name="connsiteX15" fmla="*/ 102540 w 435805"/>
              <a:gd name="connsiteY15" fmla="*/ 185858 h 358899"/>
              <a:gd name="connsiteX16" fmla="*/ 89724 w 435805"/>
              <a:gd name="connsiteY16" fmla="*/ 198674 h 358899"/>
              <a:gd name="connsiteX17" fmla="*/ 51270 w 435805"/>
              <a:gd name="connsiteY17" fmla="*/ 198674 h 358899"/>
              <a:gd name="connsiteX18" fmla="*/ 38454 w 435805"/>
              <a:gd name="connsiteY18" fmla="*/ 185858 h 358899"/>
              <a:gd name="connsiteX19" fmla="*/ 38454 w 435805"/>
              <a:gd name="connsiteY19" fmla="*/ 173043 h 358899"/>
              <a:gd name="connsiteX20" fmla="*/ 51270 w 435805"/>
              <a:gd name="connsiteY20" fmla="*/ 160227 h 358899"/>
              <a:gd name="connsiteX21" fmla="*/ 89724 w 435805"/>
              <a:gd name="connsiteY21" fmla="*/ 160227 h 358899"/>
              <a:gd name="connsiteX22" fmla="*/ 102540 w 435805"/>
              <a:gd name="connsiteY22" fmla="*/ 173043 h 358899"/>
              <a:gd name="connsiteX23" fmla="*/ 102540 w 435805"/>
              <a:gd name="connsiteY23" fmla="*/ 185858 h 358899"/>
              <a:gd name="connsiteX24" fmla="*/ 115395 w 435805"/>
              <a:gd name="connsiteY24" fmla="*/ 2 h 358899"/>
              <a:gd name="connsiteX25" fmla="*/ 80141 w 435805"/>
              <a:gd name="connsiteY25" fmla="*/ 23718 h 358899"/>
              <a:gd name="connsiteX26" fmla="*/ 38454 w 435805"/>
              <a:gd name="connsiteY26" fmla="*/ 121772 h 358899"/>
              <a:gd name="connsiteX27" fmla="*/ 0 w 435805"/>
              <a:gd name="connsiteY27" fmla="*/ 160227 h 358899"/>
              <a:gd name="connsiteX28" fmla="*/ 0 w 435805"/>
              <a:gd name="connsiteY28" fmla="*/ 262767 h 358899"/>
              <a:gd name="connsiteX29" fmla="*/ 25638 w 435805"/>
              <a:gd name="connsiteY29" fmla="*/ 288399 h 358899"/>
              <a:gd name="connsiteX30" fmla="*/ 38454 w 435805"/>
              <a:gd name="connsiteY30" fmla="*/ 288399 h 358899"/>
              <a:gd name="connsiteX31" fmla="*/ 38454 w 435805"/>
              <a:gd name="connsiteY31" fmla="*/ 333261 h 358899"/>
              <a:gd name="connsiteX32" fmla="*/ 64086 w 435805"/>
              <a:gd name="connsiteY32" fmla="*/ 358899 h 358899"/>
              <a:gd name="connsiteX33" fmla="*/ 76940 w 435805"/>
              <a:gd name="connsiteY33" fmla="*/ 358899 h 358899"/>
              <a:gd name="connsiteX34" fmla="*/ 102572 w 435805"/>
              <a:gd name="connsiteY34" fmla="*/ 333261 h 358899"/>
              <a:gd name="connsiteX35" fmla="*/ 102572 w 435805"/>
              <a:gd name="connsiteY35" fmla="*/ 288399 h 358899"/>
              <a:gd name="connsiteX36" fmla="*/ 333310 w 435805"/>
              <a:gd name="connsiteY36" fmla="*/ 288399 h 358899"/>
              <a:gd name="connsiteX37" fmla="*/ 333310 w 435805"/>
              <a:gd name="connsiteY37" fmla="*/ 333261 h 358899"/>
              <a:gd name="connsiteX38" fmla="*/ 358897 w 435805"/>
              <a:gd name="connsiteY38" fmla="*/ 358899 h 358899"/>
              <a:gd name="connsiteX39" fmla="*/ 371713 w 435805"/>
              <a:gd name="connsiteY39" fmla="*/ 358899 h 358899"/>
              <a:gd name="connsiteX40" fmla="*/ 397351 w 435805"/>
              <a:gd name="connsiteY40" fmla="*/ 333261 h 358899"/>
              <a:gd name="connsiteX41" fmla="*/ 397351 w 435805"/>
              <a:gd name="connsiteY41" fmla="*/ 288399 h 358899"/>
              <a:gd name="connsiteX42" fmla="*/ 410167 w 435805"/>
              <a:gd name="connsiteY42" fmla="*/ 288399 h 358899"/>
              <a:gd name="connsiteX43" fmla="*/ 435805 w 435805"/>
              <a:gd name="connsiteY43" fmla="*/ 262767 h 358899"/>
              <a:gd name="connsiteX44" fmla="*/ 435805 w 435805"/>
              <a:gd name="connsiteY44" fmla="*/ 160227 h 358899"/>
              <a:gd name="connsiteX45" fmla="*/ 397351 w 435805"/>
              <a:gd name="connsiteY45" fmla="*/ 121772 h 358899"/>
              <a:gd name="connsiteX46" fmla="*/ 397351 w 435805"/>
              <a:gd name="connsiteY46" fmla="*/ 121772 h 358899"/>
              <a:gd name="connsiteX47" fmla="*/ 355690 w 435805"/>
              <a:gd name="connsiteY47" fmla="*/ 23718 h 358899"/>
              <a:gd name="connsiteX48" fmla="*/ 320443 w 435805"/>
              <a:gd name="connsiteY48" fmla="*/ 2 h 35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35805" h="358899">
                <a:moveTo>
                  <a:pt x="397351" y="185858"/>
                </a:moveTo>
                <a:cubicBezTo>
                  <a:pt x="397330" y="192930"/>
                  <a:pt x="391601" y="198657"/>
                  <a:pt x="384529" y="198674"/>
                </a:cubicBezTo>
                <a:lnTo>
                  <a:pt x="346081" y="198674"/>
                </a:lnTo>
                <a:cubicBezTo>
                  <a:pt x="338997" y="198674"/>
                  <a:pt x="333248" y="192943"/>
                  <a:pt x="333227" y="185858"/>
                </a:cubicBezTo>
                <a:lnTo>
                  <a:pt x="333227" y="173043"/>
                </a:lnTo>
                <a:cubicBezTo>
                  <a:pt x="333248" y="165958"/>
                  <a:pt x="338997" y="160227"/>
                  <a:pt x="346081" y="160227"/>
                </a:cubicBezTo>
                <a:lnTo>
                  <a:pt x="384529" y="160227"/>
                </a:lnTo>
                <a:cubicBezTo>
                  <a:pt x="391601" y="160244"/>
                  <a:pt x="397330" y="165971"/>
                  <a:pt x="397351" y="173043"/>
                </a:cubicBezTo>
                <a:lnTo>
                  <a:pt x="397351" y="185858"/>
                </a:lnTo>
                <a:close/>
                <a:moveTo>
                  <a:pt x="66014" y="121772"/>
                </a:moveTo>
                <a:lnTo>
                  <a:pt x="103183" y="33327"/>
                </a:lnTo>
                <a:cubicBezTo>
                  <a:pt x="105155" y="28678"/>
                  <a:pt x="109702" y="25647"/>
                  <a:pt x="114752" y="25615"/>
                </a:cubicBezTo>
                <a:lnTo>
                  <a:pt x="319800" y="25615"/>
                </a:lnTo>
                <a:cubicBezTo>
                  <a:pt x="324850" y="25647"/>
                  <a:pt x="329397" y="28678"/>
                  <a:pt x="331369" y="33327"/>
                </a:cubicBezTo>
                <a:lnTo>
                  <a:pt x="369823" y="121772"/>
                </a:lnTo>
                <a:close/>
                <a:moveTo>
                  <a:pt x="102540" y="185858"/>
                </a:moveTo>
                <a:cubicBezTo>
                  <a:pt x="102519" y="192928"/>
                  <a:pt x="96794" y="198653"/>
                  <a:pt x="89724" y="198674"/>
                </a:cubicBezTo>
                <a:lnTo>
                  <a:pt x="51270" y="198674"/>
                </a:lnTo>
                <a:cubicBezTo>
                  <a:pt x="44201" y="198653"/>
                  <a:pt x="38475" y="192928"/>
                  <a:pt x="38454" y="185858"/>
                </a:cubicBezTo>
                <a:lnTo>
                  <a:pt x="38454" y="173043"/>
                </a:lnTo>
                <a:cubicBezTo>
                  <a:pt x="38475" y="165973"/>
                  <a:pt x="44201" y="160248"/>
                  <a:pt x="51270" y="160227"/>
                </a:cubicBezTo>
                <a:lnTo>
                  <a:pt x="89724" y="160227"/>
                </a:lnTo>
                <a:cubicBezTo>
                  <a:pt x="96794" y="160248"/>
                  <a:pt x="102519" y="165973"/>
                  <a:pt x="102540" y="173043"/>
                </a:cubicBezTo>
                <a:lnTo>
                  <a:pt x="102540" y="185858"/>
                </a:lnTo>
                <a:close/>
                <a:moveTo>
                  <a:pt x="115395" y="2"/>
                </a:moveTo>
                <a:cubicBezTo>
                  <a:pt x="99866" y="-157"/>
                  <a:pt x="85846" y="9275"/>
                  <a:pt x="80141" y="23718"/>
                </a:cubicBezTo>
                <a:lnTo>
                  <a:pt x="38454" y="121772"/>
                </a:lnTo>
                <a:cubicBezTo>
                  <a:pt x="17242" y="121832"/>
                  <a:pt x="60" y="139014"/>
                  <a:pt x="0" y="160227"/>
                </a:cubicBezTo>
                <a:lnTo>
                  <a:pt x="0" y="262767"/>
                </a:lnTo>
                <a:cubicBezTo>
                  <a:pt x="42" y="276908"/>
                  <a:pt x="11497" y="288360"/>
                  <a:pt x="25638" y="288399"/>
                </a:cubicBezTo>
                <a:lnTo>
                  <a:pt x="38454" y="288399"/>
                </a:lnTo>
                <a:lnTo>
                  <a:pt x="38454" y="333261"/>
                </a:lnTo>
                <a:cubicBezTo>
                  <a:pt x="38493" y="347402"/>
                  <a:pt x="49945" y="358857"/>
                  <a:pt x="64086" y="358899"/>
                </a:cubicBezTo>
                <a:lnTo>
                  <a:pt x="76940" y="358899"/>
                </a:lnTo>
                <a:cubicBezTo>
                  <a:pt x="91082" y="358857"/>
                  <a:pt x="102534" y="347402"/>
                  <a:pt x="102572" y="333261"/>
                </a:cubicBezTo>
                <a:lnTo>
                  <a:pt x="102572" y="288399"/>
                </a:lnTo>
                <a:lnTo>
                  <a:pt x="333310" y="288399"/>
                </a:lnTo>
                <a:lnTo>
                  <a:pt x="333310" y="333261"/>
                </a:lnTo>
                <a:cubicBezTo>
                  <a:pt x="333349" y="347385"/>
                  <a:pt x="344774" y="358832"/>
                  <a:pt x="358897" y="358899"/>
                </a:cubicBezTo>
                <a:lnTo>
                  <a:pt x="371713" y="358899"/>
                </a:lnTo>
                <a:cubicBezTo>
                  <a:pt x="385857" y="358861"/>
                  <a:pt x="397313" y="347405"/>
                  <a:pt x="397351" y="333261"/>
                </a:cubicBezTo>
                <a:lnTo>
                  <a:pt x="397351" y="288399"/>
                </a:lnTo>
                <a:lnTo>
                  <a:pt x="410167" y="288399"/>
                </a:lnTo>
                <a:cubicBezTo>
                  <a:pt x="424308" y="288360"/>
                  <a:pt x="435763" y="276908"/>
                  <a:pt x="435805" y="262767"/>
                </a:cubicBezTo>
                <a:lnTo>
                  <a:pt x="435805" y="160227"/>
                </a:lnTo>
                <a:cubicBezTo>
                  <a:pt x="435746" y="139014"/>
                  <a:pt x="418564" y="121832"/>
                  <a:pt x="397351" y="121772"/>
                </a:cubicBezTo>
                <a:lnTo>
                  <a:pt x="397351" y="121772"/>
                </a:lnTo>
                <a:lnTo>
                  <a:pt x="355690" y="23718"/>
                </a:lnTo>
                <a:cubicBezTo>
                  <a:pt x="349988" y="9275"/>
                  <a:pt x="335970" y="-156"/>
                  <a:pt x="320443" y="2"/>
                </a:cubicBezTo>
                <a:close/>
              </a:path>
            </a:pathLst>
          </a:custGeom>
          <a:solidFill>
            <a:schemeClr val="bg1"/>
          </a:solidFill>
          <a:ln w="6350"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A2185307-6709-4FE8-90EC-0EC6246DE2BF}"/>
              </a:ext>
            </a:extLst>
          </p:cNvPr>
          <p:cNvSpPr/>
          <p:nvPr/>
        </p:nvSpPr>
        <p:spPr>
          <a:xfrm>
            <a:off x="10054402" y="1130375"/>
            <a:ext cx="152280" cy="248887"/>
          </a:xfrm>
          <a:custGeom>
            <a:avLst/>
            <a:gdLst>
              <a:gd name="connsiteX0" fmla="*/ 76513 w 152280"/>
              <a:gd name="connsiteY0" fmla="*/ 110150 h 248887"/>
              <a:gd name="connsiteX1" fmla="*/ 43765 w 152280"/>
              <a:gd name="connsiteY1" fmla="*/ 77403 h 248887"/>
              <a:gd name="connsiteX2" fmla="*/ 76513 w 152280"/>
              <a:gd name="connsiteY2" fmla="*/ 44656 h 248887"/>
              <a:gd name="connsiteX3" fmla="*/ 109260 w 152280"/>
              <a:gd name="connsiteY3" fmla="*/ 77403 h 248887"/>
              <a:gd name="connsiteX4" fmla="*/ 109260 w 152280"/>
              <a:gd name="connsiteY4" fmla="*/ 77403 h 248887"/>
              <a:gd name="connsiteX5" fmla="*/ 76513 w 152280"/>
              <a:gd name="connsiteY5" fmla="*/ 110150 h 248887"/>
              <a:gd name="connsiteX6" fmla="*/ 76513 w 152280"/>
              <a:gd name="connsiteY6" fmla="*/ 110150 h 248887"/>
              <a:gd name="connsiteX7" fmla="*/ 76513 w 152280"/>
              <a:gd name="connsiteY7" fmla="*/ 0 h 248887"/>
              <a:gd name="connsiteX8" fmla="*/ 13251 w 152280"/>
              <a:gd name="connsiteY8" fmla="*/ 33492 h 248887"/>
              <a:gd name="connsiteX9" fmla="*/ 5064 w 152280"/>
              <a:gd name="connsiteY9" fmla="*/ 104940 h 248887"/>
              <a:gd name="connsiteX10" fmla="*/ 40044 w 152280"/>
              <a:gd name="connsiteY10" fmla="*/ 181599 h 248887"/>
              <a:gd name="connsiteX11" fmla="*/ 69814 w 152280"/>
              <a:gd name="connsiteY11" fmla="*/ 244861 h 248887"/>
              <a:gd name="connsiteX12" fmla="*/ 79490 w 152280"/>
              <a:gd name="connsiteY12" fmla="*/ 247838 h 248887"/>
              <a:gd name="connsiteX13" fmla="*/ 82467 w 152280"/>
              <a:gd name="connsiteY13" fmla="*/ 244861 h 248887"/>
              <a:gd name="connsiteX14" fmla="*/ 112237 w 152280"/>
              <a:gd name="connsiteY14" fmla="*/ 181599 h 248887"/>
              <a:gd name="connsiteX15" fmla="*/ 147217 w 152280"/>
              <a:gd name="connsiteY15" fmla="*/ 104940 h 248887"/>
              <a:gd name="connsiteX16" fmla="*/ 139030 w 152280"/>
              <a:gd name="connsiteY16" fmla="*/ 33492 h 248887"/>
              <a:gd name="connsiteX17" fmla="*/ 76513 w 152280"/>
              <a:gd name="connsiteY17" fmla="*/ 0 h 24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2280" h="248887">
                <a:moveTo>
                  <a:pt x="76513" y="110150"/>
                </a:moveTo>
                <a:cubicBezTo>
                  <a:pt x="58650" y="110150"/>
                  <a:pt x="43765" y="95265"/>
                  <a:pt x="43765" y="77403"/>
                </a:cubicBezTo>
                <a:cubicBezTo>
                  <a:pt x="43765" y="59541"/>
                  <a:pt x="58650" y="44656"/>
                  <a:pt x="76513" y="44656"/>
                </a:cubicBezTo>
                <a:cubicBezTo>
                  <a:pt x="94375" y="44656"/>
                  <a:pt x="109260" y="59541"/>
                  <a:pt x="109260" y="77403"/>
                </a:cubicBezTo>
                <a:lnTo>
                  <a:pt x="109260" y="77403"/>
                </a:lnTo>
                <a:cubicBezTo>
                  <a:pt x="109260" y="95265"/>
                  <a:pt x="94375" y="110150"/>
                  <a:pt x="76513" y="110150"/>
                </a:cubicBezTo>
                <a:cubicBezTo>
                  <a:pt x="76513" y="110150"/>
                  <a:pt x="76513" y="110150"/>
                  <a:pt x="76513" y="110150"/>
                </a:cubicBezTo>
                <a:close/>
                <a:moveTo>
                  <a:pt x="76513" y="0"/>
                </a:moveTo>
                <a:cubicBezTo>
                  <a:pt x="51208" y="0"/>
                  <a:pt x="27391" y="12652"/>
                  <a:pt x="13251" y="33492"/>
                </a:cubicBezTo>
                <a:cubicBezTo>
                  <a:pt x="-890" y="54331"/>
                  <a:pt x="-3867" y="81124"/>
                  <a:pt x="5064" y="104940"/>
                </a:cubicBezTo>
                <a:lnTo>
                  <a:pt x="40044" y="181599"/>
                </a:lnTo>
                <a:lnTo>
                  <a:pt x="69814" y="244861"/>
                </a:lnTo>
                <a:cubicBezTo>
                  <a:pt x="72047" y="248582"/>
                  <a:pt x="76513" y="250071"/>
                  <a:pt x="79490" y="247838"/>
                </a:cubicBezTo>
                <a:cubicBezTo>
                  <a:pt x="80978" y="247094"/>
                  <a:pt x="81722" y="246350"/>
                  <a:pt x="82467" y="244861"/>
                </a:cubicBezTo>
                <a:lnTo>
                  <a:pt x="112237" y="181599"/>
                </a:lnTo>
                <a:lnTo>
                  <a:pt x="147217" y="104940"/>
                </a:lnTo>
                <a:cubicBezTo>
                  <a:pt x="156148" y="81124"/>
                  <a:pt x="153171" y="54331"/>
                  <a:pt x="139030" y="33492"/>
                </a:cubicBezTo>
                <a:cubicBezTo>
                  <a:pt x="125634" y="12652"/>
                  <a:pt x="101817" y="0"/>
                  <a:pt x="76513" y="0"/>
                </a:cubicBezTo>
                <a:close/>
              </a:path>
            </a:pathLst>
          </a:custGeom>
          <a:solidFill>
            <a:srgbClr val="F7BA5E"/>
          </a:solidFill>
          <a:ln w="7441"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3AAC7650-EE9A-4F94-A76B-23C0414C6F36}"/>
              </a:ext>
            </a:extLst>
          </p:cNvPr>
          <p:cNvSpPr/>
          <p:nvPr/>
        </p:nvSpPr>
        <p:spPr>
          <a:xfrm>
            <a:off x="9655887" y="1402029"/>
            <a:ext cx="190383" cy="308404"/>
          </a:xfrm>
          <a:custGeom>
            <a:avLst/>
            <a:gdLst>
              <a:gd name="connsiteX0" fmla="*/ 95456 w 190383"/>
              <a:gd name="connsiteY0" fmla="*/ 136199 h 308404"/>
              <a:gd name="connsiteX1" fmla="*/ 54522 w 190383"/>
              <a:gd name="connsiteY1" fmla="*/ 95265 h 308404"/>
              <a:gd name="connsiteX2" fmla="*/ 95456 w 190383"/>
              <a:gd name="connsiteY2" fmla="*/ 54331 h 308404"/>
              <a:gd name="connsiteX3" fmla="*/ 136390 w 190383"/>
              <a:gd name="connsiteY3" fmla="*/ 95265 h 308404"/>
              <a:gd name="connsiteX4" fmla="*/ 136390 w 190383"/>
              <a:gd name="connsiteY4" fmla="*/ 95265 h 308404"/>
              <a:gd name="connsiteX5" fmla="*/ 95456 w 190383"/>
              <a:gd name="connsiteY5" fmla="*/ 136199 h 308404"/>
              <a:gd name="connsiteX6" fmla="*/ 95456 w 190383"/>
              <a:gd name="connsiteY6" fmla="*/ 136199 h 308404"/>
              <a:gd name="connsiteX7" fmla="*/ 95456 w 190383"/>
              <a:gd name="connsiteY7" fmla="*/ 136199 h 308404"/>
              <a:gd name="connsiteX8" fmla="*/ 95456 w 190383"/>
              <a:gd name="connsiteY8" fmla="*/ 0 h 308404"/>
              <a:gd name="connsiteX9" fmla="*/ 16565 w 190383"/>
              <a:gd name="connsiteY9" fmla="*/ 41678 h 308404"/>
              <a:gd name="connsiteX10" fmla="*/ 6889 w 190383"/>
              <a:gd name="connsiteY10" fmla="*/ 130245 h 308404"/>
              <a:gd name="connsiteX11" fmla="*/ 50056 w 190383"/>
              <a:gd name="connsiteY11" fmla="*/ 225510 h 308404"/>
              <a:gd name="connsiteX12" fmla="*/ 87269 w 190383"/>
              <a:gd name="connsiteY12" fmla="*/ 303657 h 308404"/>
              <a:gd name="connsiteX13" fmla="*/ 99922 w 190383"/>
              <a:gd name="connsiteY13" fmla="*/ 307379 h 308404"/>
              <a:gd name="connsiteX14" fmla="*/ 103643 w 190383"/>
              <a:gd name="connsiteY14" fmla="*/ 303657 h 308404"/>
              <a:gd name="connsiteX15" fmla="*/ 140856 w 190383"/>
              <a:gd name="connsiteY15" fmla="*/ 225510 h 308404"/>
              <a:gd name="connsiteX16" fmla="*/ 184023 w 190383"/>
              <a:gd name="connsiteY16" fmla="*/ 130245 h 308404"/>
              <a:gd name="connsiteX17" fmla="*/ 174347 w 190383"/>
              <a:gd name="connsiteY17" fmla="*/ 41678 h 308404"/>
              <a:gd name="connsiteX18" fmla="*/ 95456 w 190383"/>
              <a:gd name="connsiteY18" fmla="*/ 0 h 308404"/>
              <a:gd name="connsiteX19" fmla="*/ 95456 w 190383"/>
              <a:gd name="connsiteY19" fmla="*/ 0 h 30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383" h="308404">
                <a:moveTo>
                  <a:pt x="95456" y="136199"/>
                </a:moveTo>
                <a:cubicBezTo>
                  <a:pt x="73128" y="136199"/>
                  <a:pt x="54522" y="117593"/>
                  <a:pt x="54522" y="95265"/>
                </a:cubicBezTo>
                <a:cubicBezTo>
                  <a:pt x="54522" y="72937"/>
                  <a:pt x="73128" y="54331"/>
                  <a:pt x="95456" y="54331"/>
                </a:cubicBezTo>
                <a:cubicBezTo>
                  <a:pt x="117784" y="54331"/>
                  <a:pt x="136390" y="72937"/>
                  <a:pt x="136390" y="95265"/>
                </a:cubicBezTo>
                <a:cubicBezTo>
                  <a:pt x="136390" y="95265"/>
                  <a:pt x="136390" y="95265"/>
                  <a:pt x="136390" y="95265"/>
                </a:cubicBezTo>
                <a:cubicBezTo>
                  <a:pt x="136390" y="117593"/>
                  <a:pt x="117784" y="136199"/>
                  <a:pt x="95456" y="136199"/>
                </a:cubicBezTo>
                <a:cubicBezTo>
                  <a:pt x="95456" y="136199"/>
                  <a:pt x="95456" y="136199"/>
                  <a:pt x="95456" y="136199"/>
                </a:cubicBezTo>
                <a:lnTo>
                  <a:pt x="95456" y="136199"/>
                </a:lnTo>
                <a:close/>
                <a:moveTo>
                  <a:pt x="95456" y="0"/>
                </a:moveTo>
                <a:cubicBezTo>
                  <a:pt x="64197" y="0"/>
                  <a:pt x="34427" y="15629"/>
                  <a:pt x="16565" y="41678"/>
                </a:cubicBezTo>
                <a:cubicBezTo>
                  <a:pt x="-1298" y="67728"/>
                  <a:pt x="-5019" y="101219"/>
                  <a:pt x="6889" y="130245"/>
                </a:cubicBezTo>
                <a:lnTo>
                  <a:pt x="50056" y="225510"/>
                </a:lnTo>
                <a:lnTo>
                  <a:pt x="87269" y="303657"/>
                </a:lnTo>
                <a:cubicBezTo>
                  <a:pt x="89502" y="308123"/>
                  <a:pt x="95456" y="309611"/>
                  <a:pt x="99922" y="307379"/>
                </a:cubicBezTo>
                <a:cubicBezTo>
                  <a:pt x="101410" y="306634"/>
                  <a:pt x="102899" y="305146"/>
                  <a:pt x="103643" y="303657"/>
                </a:cubicBezTo>
                <a:lnTo>
                  <a:pt x="140856" y="225510"/>
                </a:lnTo>
                <a:lnTo>
                  <a:pt x="184023" y="130245"/>
                </a:lnTo>
                <a:cubicBezTo>
                  <a:pt x="195187" y="101219"/>
                  <a:pt x="191465" y="67728"/>
                  <a:pt x="174347" y="41678"/>
                </a:cubicBezTo>
                <a:cubicBezTo>
                  <a:pt x="156485" y="15629"/>
                  <a:pt x="126715" y="0"/>
                  <a:pt x="95456" y="0"/>
                </a:cubicBezTo>
                <a:lnTo>
                  <a:pt x="95456" y="0"/>
                </a:lnTo>
                <a:close/>
              </a:path>
            </a:pathLst>
          </a:custGeom>
          <a:solidFill>
            <a:schemeClr val="bg1"/>
          </a:solidFill>
          <a:ln w="7441"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C642E442-37E5-49EC-8E88-51181978C066}"/>
              </a:ext>
            </a:extLst>
          </p:cNvPr>
          <p:cNvSpPr/>
          <p:nvPr/>
        </p:nvSpPr>
        <p:spPr>
          <a:xfrm>
            <a:off x="9810884" y="1666241"/>
            <a:ext cx="44655" cy="44655"/>
          </a:xfrm>
          <a:custGeom>
            <a:avLst/>
            <a:gdLst>
              <a:gd name="connsiteX0" fmla="*/ 44656 w 44655"/>
              <a:gd name="connsiteY0" fmla="*/ 44656 h 44655"/>
              <a:gd name="connsiteX1" fmla="*/ 25305 w 44655"/>
              <a:gd name="connsiteY1" fmla="*/ 44656 h 44655"/>
              <a:gd name="connsiteX2" fmla="*/ 0 w 44655"/>
              <a:gd name="connsiteY2" fmla="*/ 44656 h 44655"/>
              <a:gd name="connsiteX3" fmla="*/ 0 w 44655"/>
              <a:gd name="connsiteY3" fmla="*/ 0 h 44655"/>
              <a:gd name="connsiteX4" fmla="*/ 25305 w 44655"/>
              <a:gd name="connsiteY4" fmla="*/ 0 h 44655"/>
              <a:gd name="connsiteX5" fmla="*/ 44656 w 44655"/>
              <a:gd name="connsiteY5" fmla="*/ 0 h 44655"/>
              <a:gd name="connsiteX6" fmla="*/ 44656 w 44655"/>
              <a:gd name="connsiteY6" fmla="*/ 44656 h 4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55" h="44655">
                <a:moveTo>
                  <a:pt x="44656" y="44656"/>
                </a:moveTo>
                <a:lnTo>
                  <a:pt x="25305" y="44656"/>
                </a:lnTo>
                <a:cubicBezTo>
                  <a:pt x="16374" y="44656"/>
                  <a:pt x="8187" y="44656"/>
                  <a:pt x="0" y="44656"/>
                </a:cubicBezTo>
                <a:lnTo>
                  <a:pt x="0" y="0"/>
                </a:lnTo>
                <a:cubicBezTo>
                  <a:pt x="7443" y="0"/>
                  <a:pt x="16374" y="0"/>
                  <a:pt x="25305" y="0"/>
                </a:cubicBezTo>
                <a:lnTo>
                  <a:pt x="44656" y="0"/>
                </a:lnTo>
                <a:lnTo>
                  <a:pt x="44656" y="44656"/>
                </a:lnTo>
                <a:close/>
              </a:path>
            </a:pathLst>
          </a:custGeom>
          <a:solidFill>
            <a:schemeClr val="bg1"/>
          </a:solidFill>
          <a:ln w="7441"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7CD7B13F-3E01-4050-8D4B-2FF99F22E56C}"/>
              </a:ext>
            </a:extLst>
          </p:cNvPr>
          <p:cNvSpPr/>
          <p:nvPr/>
        </p:nvSpPr>
        <p:spPr>
          <a:xfrm>
            <a:off x="9886054" y="1665496"/>
            <a:ext cx="45399" cy="45399"/>
          </a:xfrm>
          <a:custGeom>
            <a:avLst/>
            <a:gdLst>
              <a:gd name="connsiteX0" fmla="*/ 0 w 45399"/>
              <a:gd name="connsiteY0" fmla="*/ 45400 h 45399"/>
              <a:gd name="connsiteX1" fmla="*/ 0 w 45399"/>
              <a:gd name="connsiteY1" fmla="*/ 744 h 45399"/>
              <a:gd name="connsiteX2" fmla="*/ 43911 w 45399"/>
              <a:gd name="connsiteY2" fmla="*/ 0 h 45399"/>
              <a:gd name="connsiteX3" fmla="*/ 45400 w 45399"/>
              <a:gd name="connsiteY3" fmla="*/ 44656 h 45399"/>
              <a:gd name="connsiteX4" fmla="*/ 0 w 45399"/>
              <a:gd name="connsiteY4" fmla="*/ 45400 h 45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99" h="45399">
                <a:moveTo>
                  <a:pt x="0" y="45400"/>
                </a:moveTo>
                <a:lnTo>
                  <a:pt x="0" y="744"/>
                </a:lnTo>
                <a:cubicBezTo>
                  <a:pt x="16374" y="744"/>
                  <a:pt x="30515" y="744"/>
                  <a:pt x="43911" y="0"/>
                </a:cubicBezTo>
                <a:lnTo>
                  <a:pt x="45400" y="44656"/>
                </a:lnTo>
                <a:cubicBezTo>
                  <a:pt x="31259" y="45400"/>
                  <a:pt x="16374" y="45400"/>
                  <a:pt x="0" y="45400"/>
                </a:cubicBezTo>
                <a:close/>
              </a:path>
            </a:pathLst>
          </a:custGeom>
          <a:solidFill>
            <a:schemeClr val="bg1"/>
          </a:solidFill>
          <a:ln w="7441"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3BA6BF39-C1CD-4C10-9882-8780DAB0D2BE}"/>
              </a:ext>
            </a:extLst>
          </p:cNvPr>
          <p:cNvSpPr/>
          <p:nvPr/>
        </p:nvSpPr>
        <p:spPr>
          <a:xfrm>
            <a:off x="9958991" y="1661031"/>
            <a:ext cx="47632" cy="47632"/>
          </a:xfrm>
          <a:custGeom>
            <a:avLst/>
            <a:gdLst>
              <a:gd name="connsiteX0" fmla="*/ 2233 w 47632"/>
              <a:gd name="connsiteY0" fmla="*/ 47632 h 47632"/>
              <a:gd name="connsiteX1" fmla="*/ 0 w 47632"/>
              <a:gd name="connsiteY1" fmla="*/ 2977 h 47632"/>
              <a:gd name="connsiteX2" fmla="*/ 43167 w 47632"/>
              <a:gd name="connsiteY2" fmla="*/ 0 h 47632"/>
              <a:gd name="connsiteX3" fmla="*/ 47633 w 47632"/>
              <a:gd name="connsiteY3" fmla="*/ 44656 h 47632"/>
              <a:gd name="connsiteX4" fmla="*/ 2233 w 47632"/>
              <a:gd name="connsiteY4" fmla="*/ 47632 h 47632"/>
              <a:gd name="connsiteX5" fmla="*/ 2233 w 47632"/>
              <a:gd name="connsiteY5" fmla="*/ 47632 h 4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32" h="47632">
                <a:moveTo>
                  <a:pt x="2233" y="47632"/>
                </a:moveTo>
                <a:lnTo>
                  <a:pt x="0" y="2977"/>
                </a:lnTo>
                <a:cubicBezTo>
                  <a:pt x="15629" y="2233"/>
                  <a:pt x="30515" y="1488"/>
                  <a:pt x="43167" y="0"/>
                </a:cubicBezTo>
                <a:lnTo>
                  <a:pt x="47633" y="44656"/>
                </a:lnTo>
                <a:cubicBezTo>
                  <a:pt x="34236" y="46144"/>
                  <a:pt x="18606" y="46888"/>
                  <a:pt x="2233" y="47632"/>
                </a:cubicBezTo>
                <a:lnTo>
                  <a:pt x="2233" y="47632"/>
                </a:lnTo>
                <a:close/>
              </a:path>
            </a:pathLst>
          </a:custGeom>
          <a:solidFill>
            <a:schemeClr val="bg1"/>
          </a:solidFill>
          <a:ln w="7441"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41B8B71D-2E7C-480D-999B-E74F0EC75C33}"/>
              </a:ext>
            </a:extLst>
          </p:cNvPr>
          <p:cNvSpPr/>
          <p:nvPr/>
        </p:nvSpPr>
        <p:spPr>
          <a:xfrm>
            <a:off x="10031184" y="1649867"/>
            <a:ext cx="52842" cy="52098"/>
          </a:xfrm>
          <a:custGeom>
            <a:avLst/>
            <a:gdLst>
              <a:gd name="connsiteX0" fmla="*/ 6698 w 52842"/>
              <a:gd name="connsiteY0" fmla="*/ 52098 h 52098"/>
              <a:gd name="connsiteX1" fmla="*/ 0 w 52842"/>
              <a:gd name="connsiteY1" fmla="*/ 8187 h 52098"/>
              <a:gd name="connsiteX2" fmla="*/ 40934 w 52842"/>
              <a:gd name="connsiteY2" fmla="*/ 0 h 52098"/>
              <a:gd name="connsiteX3" fmla="*/ 52842 w 52842"/>
              <a:gd name="connsiteY3" fmla="*/ 43167 h 52098"/>
              <a:gd name="connsiteX4" fmla="*/ 6698 w 52842"/>
              <a:gd name="connsiteY4" fmla="*/ 52098 h 5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42" h="52098">
                <a:moveTo>
                  <a:pt x="6698" y="52098"/>
                </a:moveTo>
                <a:lnTo>
                  <a:pt x="0" y="8187"/>
                </a:lnTo>
                <a:cubicBezTo>
                  <a:pt x="14141" y="5954"/>
                  <a:pt x="27538" y="3721"/>
                  <a:pt x="40934" y="0"/>
                </a:cubicBezTo>
                <a:lnTo>
                  <a:pt x="52842" y="43167"/>
                </a:lnTo>
                <a:cubicBezTo>
                  <a:pt x="37213" y="46888"/>
                  <a:pt x="22328" y="49865"/>
                  <a:pt x="6698" y="52098"/>
                </a:cubicBezTo>
                <a:close/>
              </a:path>
            </a:pathLst>
          </a:custGeom>
          <a:solidFill>
            <a:schemeClr val="bg1"/>
          </a:solidFill>
          <a:ln w="7441"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0A6326C8-19C5-4C38-A2A5-8DA185E1AD76}"/>
              </a:ext>
            </a:extLst>
          </p:cNvPr>
          <p:cNvSpPr/>
          <p:nvPr/>
        </p:nvSpPr>
        <p:spPr>
          <a:xfrm>
            <a:off x="10097423" y="1623074"/>
            <a:ext cx="63261" cy="58796"/>
          </a:xfrm>
          <a:custGeom>
            <a:avLst/>
            <a:gdLst>
              <a:gd name="connsiteX0" fmla="*/ 17862 w 63261"/>
              <a:gd name="connsiteY0" fmla="*/ 58796 h 58796"/>
              <a:gd name="connsiteX1" fmla="*/ 0 w 63261"/>
              <a:gd name="connsiteY1" fmla="*/ 17862 h 58796"/>
              <a:gd name="connsiteX2" fmla="*/ 23816 w 63261"/>
              <a:gd name="connsiteY2" fmla="*/ 0 h 58796"/>
              <a:gd name="connsiteX3" fmla="*/ 63262 w 63261"/>
              <a:gd name="connsiteY3" fmla="*/ 21584 h 58796"/>
              <a:gd name="connsiteX4" fmla="*/ 17862 w 63261"/>
              <a:gd name="connsiteY4" fmla="*/ 58796 h 58796"/>
              <a:gd name="connsiteX5" fmla="*/ 17862 w 63261"/>
              <a:gd name="connsiteY5" fmla="*/ 58796 h 5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1" h="58796">
                <a:moveTo>
                  <a:pt x="17862" y="58796"/>
                </a:moveTo>
                <a:lnTo>
                  <a:pt x="0" y="17862"/>
                </a:lnTo>
                <a:cubicBezTo>
                  <a:pt x="9675" y="14885"/>
                  <a:pt x="17862" y="8187"/>
                  <a:pt x="23816" y="0"/>
                </a:cubicBezTo>
                <a:lnTo>
                  <a:pt x="63262" y="21584"/>
                </a:lnTo>
                <a:cubicBezTo>
                  <a:pt x="52098" y="38701"/>
                  <a:pt x="36469" y="51354"/>
                  <a:pt x="17862" y="58796"/>
                </a:cubicBezTo>
                <a:lnTo>
                  <a:pt x="17862" y="58796"/>
                </a:lnTo>
                <a:close/>
              </a:path>
            </a:pathLst>
          </a:custGeom>
          <a:solidFill>
            <a:schemeClr val="bg1"/>
          </a:solidFill>
          <a:ln w="7441"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0B26B226-9CB3-479D-BE01-85D1F7A52B66}"/>
              </a:ext>
            </a:extLst>
          </p:cNvPr>
          <p:cNvSpPr/>
          <p:nvPr/>
        </p:nvSpPr>
        <p:spPr>
          <a:xfrm>
            <a:off x="10109331" y="1550881"/>
            <a:ext cx="56563" cy="57307"/>
          </a:xfrm>
          <a:custGeom>
            <a:avLst/>
            <a:gdLst>
              <a:gd name="connsiteX0" fmla="*/ 12652 w 56563"/>
              <a:gd name="connsiteY0" fmla="*/ 57308 h 57307"/>
              <a:gd name="connsiteX1" fmla="*/ 0 w 56563"/>
              <a:gd name="connsiteY1" fmla="*/ 31259 h 57307"/>
              <a:gd name="connsiteX2" fmla="*/ 31259 w 56563"/>
              <a:gd name="connsiteY2" fmla="*/ 0 h 57307"/>
              <a:gd name="connsiteX3" fmla="*/ 56564 w 56563"/>
              <a:gd name="connsiteY3" fmla="*/ 52098 h 57307"/>
              <a:gd name="connsiteX4" fmla="*/ 12652 w 56563"/>
              <a:gd name="connsiteY4" fmla="*/ 57308 h 57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63" h="57307">
                <a:moveTo>
                  <a:pt x="12652" y="57308"/>
                </a:moveTo>
                <a:cubicBezTo>
                  <a:pt x="11164" y="47633"/>
                  <a:pt x="6698" y="37957"/>
                  <a:pt x="0" y="31259"/>
                </a:cubicBezTo>
                <a:lnTo>
                  <a:pt x="31259" y="0"/>
                </a:lnTo>
                <a:cubicBezTo>
                  <a:pt x="45400" y="14141"/>
                  <a:pt x="54331" y="32003"/>
                  <a:pt x="56564" y="52098"/>
                </a:cubicBezTo>
                <a:lnTo>
                  <a:pt x="12652" y="57308"/>
                </a:lnTo>
                <a:close/>
              </a:path>
            </a:pathLst>
          </a:custGeom>
          <a:solidFill>
            <a:schemeClr val="bg1"/>
          </a:solidFill>
          <a:ln w="7441"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C271331B-4FD1-4EA4-84D9-FBA0ED3DAFE9}"/>
              </a:ext>
            </a:extLst>
          </p:cNvPr>
          <p:cNvSpPr/>
          <p:nvPr/>
        </p:nvSpPr>
        <p:spPr>
          <a:xfrm>
            <a:off x="10053512" y="1511435"/>
            <a:ext cx="58052" cy="57307"/>
          </a:xfrm>
          <a:custGeom>
            <a:avLst/>
            <a:gdLst>
              <a:gd name="connsiteX0" fmla="*/ 37213 w 58052"/>
              <a:gd name="connsiteY0" fmla="*/ 57308 h 57307"/>
              <a:gd name="connsiteX1" fmla="*/ 0 w 58052"/>
              <a:gd name="connsiteY1" fmla="*/ 42423 h 57307"/>
              <a:gd name="connsiteX2" fmla="*/ 12652 w 58052"/>
              <a:gd name="connsiteY2" fmla="*/ 0 h 57307"/>
              <a:gd name="connsiteX3" fmla="*/ 58052 w 58052"/>
              <a:gd name="connsiteY3" fmla="*/ 17862 h 57307"/>
              <a:gd name="connsiteX4" fmla="*/ 37213 w 58052"/>
              <a:gd name="connsiteY4" fmla="*/ 57308 h 57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52" h="57307">
                <a:moveTo>
                  <a:pt x="37213" y="57308"/>
                </a:moveTo>
                <a:cubicBezTo>
                  <a:pt x="25305" y="51354"/>
                  <a:pt x="12652" y="46144"/>
                  <a:pt x="0" y="42423"/>
                </a:cubicBezTo>
                <a:lnTo>
                  <a:pt x="12652" y="0"/>
                </a:lnTo>
                <a:cubicBezTo>
                  <a:pt x="28282" y="4466"/>
                  <a:pt x="43911" y="10420"/>
                  <a:pt x="58052" y="17862"/>
                </a:cubicBezTo>
                <a:lnTo>
                  <a:pt x="37213" y="57308"/>
                </a:lnTo>
                <a:close/>
              </a:path>
            </a:pathLst>
          </a:custGeom>
          <a:solidFill>
            <a:schemeClr val="bg1"/>
          </a:solidFill>
          <a:ln w="7441"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74E6FB36-B93B-47C9-B75F-57340C2E93E1}"/>
              </a:ext>
            </a:extLst>
          </p:cNvPr>
          <p:cNvSpPr/>
          <p:nvPr/>
        </p:nvSpPr>
        <p:spPr>
          <a:xfrm>
            <a:off x="9981319" y="1492084"/>
            <a:ext cx="54330" cy="54330"/>
          </a:xfrm>
          <a:custGeom>
            <a:avLst/>
            <a:gdLst>
              <a:gd name="connsiteX0" fmla="*/ 43911 w 54330"/>
              <a:gd name="connsiteY0" fmla="*/ 54331 h 54330"/>
              <a:gd name="connsiteX1" fmla="*/ 32003 w 54330"/>
              <a:gd name="connsiteY1" fmla="*/ 51354 h 54330"/>
              <a:gd name="connsiteX2" fmla="*/ 0 w 54330"/>
              <a:gd name="connsiteY2" fmla="*/ 43167 h 54330"/>
              <a:gd name="connsiteX3" fmla="*/ 11908 w 54330"/>
              <a:gd name="connsiteY3" fmla="*/ 0 h 54330"/>
              <a:gd name="connsiteX4" fmla="*/ 42423 w 54330"/>
              <a:gd name="connsiteY4" fmla="*/ 8187 h 54330"/>
              <a:gd name="connsiteX5" fmla="*/ 54331 w 54330"/>
              <a:gd name="connsiteY5" fmla="*/ 11164 h 54330"/>
              <a:gd name="connsiteX6" fmla="*/ 43911 w 54330"/>
              <a:gd name="connsiteY6" fmla="*/ 54331 h 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30" h="54330">
                <a:moveTo>
                  <a:pt x="43911" y="54331"/>
                </a:moveTo>
                <a:lnTo>
                  <a:pt x="32003" y="51354"/>
                </a:lnTo>
                <a:cubicBezTo>
                  <a:pt x="21583" y="48377"/>
                  <a:pt x="10420" y="46144"/>
                  <a:pt x="0" y="43167"/>
                </a:cubicBezTo>
                <a:lnTo>
                  <a:pt x="11908" y="0"/>
                </a:lnTo>
                <a:cubicBezTo>
                  <a:pt x="21583" y="2977"/>
                  <a:pt x="32003" y="5210"/>
                  <a:pt x="42423" y="8187"/>
                </a:cubicBezTo>
                <a:lnTo>
                  <a:pt x="54331" y="11164"/>
                </a:lnTo>
                <a:lnTo>
                  <a:pt x="43911" y="54331"/>
                </a:lnTo>
                <a:close/>
              </a:path>
            </a:pathLst>
          </a:custGeom>
          <a:solidFill>
            <a:schemeClr val="bg1"/>
          </a:solidFill>
          <a:ln w="7441"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4A03DAAB-4A42-4997-B09D-FACCA3C0F18C}"/>
              </a:ext>
            </a:extLst>
          </p:cNvPr>
          <p:cNvSpPr/>
          <p:nvPr/>
        </p:nvSpPr>
        <p:spPr>
          <a:xfrm>
            <a:off x="9904660" y="1466779"/>
            <a:ext cx="62517" cy="58052"/>
          </a:xfrm>
          <a:custGeom>
            <a:avLst/>
            <a:gdLst>
              <a:gd name="connsiteX0" fmla="*/ 46144 w 62517"/>
              <a:gd name="connsiteY0" fmla="*/ 58052 h 58052"/>
              <a:gd name="connsiteX1" fmla="*/ 0 w 62517"/>
              <a:gd name="connsiteY1" fmla="*/ 25305 h 58052"/>
              <a:gd name="connsiteX2" fmla="*/ 36469 w 62517"/>
              <a:gd name="connsiteY2" fmla="*/ 0 h 58052"/>
              <a:gd name="connsiteX3" fmla="*/ 62518 w 62517"/>
              <a:gd name="connsiteY3" fmla="*/ 17118 h 58052"/>
              <a:gd name="connsiteX4" fmla="*/ 46144 w 62517"/>
              <a:gd name="connsiteY4" fmla="*/ 58052 h 5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7" h="58052">
                <a:moveTo>
                  <a:pt x="46144" y="58052"/>
                </a:moveTo>
                <a:cubicBezTo>
                  <a:pt x="28282" y="51354"/>
                  <a:pt x="11908" y="40190"/>
                  <a:pt x="0" y="25305"/>
                </a:cubicBezTo>
                <a:lnTo>
                  <a:pt x="36469" y="0"/>
                </a:lnTo>
                <a:cubicBezTo>
                  <a:pt x="43167" y="8187"/>
                  <a:pt x="52842" y="14141"/>
                  <a:pt x="62518" y="17118"/>
                </a:cubicBezTo>
                <a:lnTo>
                  <a:pt x="46144" y="58052"/>
                </a:lnTo>
                <a:close/>
              </a:path>
            </a:pathLst>
          </a:custGeom>
          <a:solidFill>
            <a:schemeClr val="bg1"/>
          </a:solidFill>
          <a:ln w="7441"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8B0A1B93-0CB0-4D6C-9430-511A7E786A27}"/>
              </a:ext>
            </a:extLst>
          </p:cNvPr>
          <p:cNvSpPr/>
          <p:nvPr/>
        </p:nvSpPr>
        <p:spPr>
          <a:xfrm>
            <a:off x="9893496" y="1395331"/>
            <a:ext cx="58052" cy="56563"/>
          </a:xfrm>
          <a:custGeom>
            <a:avLst/>
            <a:gdLst>
              <a:gd name="connsiteX0" fmla="*/ 44656 w 58052"/>
              <a:gd name="connsiteY0" fmla="*/ 56564 h 56563"/>
              <a:gd name="connsiteX1" fmla="*/ 0 w 58052"/>
              <a:gd name="connsiteY1" fmla="*/ 53587 h 56563"/>
              <a:gd name="connsiteX2" fmla="*/ 30515 w 58052"/>
              <a:gd name="connsiteY2" fmla="*/ 0 h 56563"/>
              <a:gd name="connsiteX3" fmla="*/ 58052 w 58052"/>
              <a:gd name="connsiteY3" fmla="*/ 34980 h 56563"/>
              <a:gd name="connsiteX4" fmla="*/ 44656 w 58052"/>
              <a:gd name="connsiteY4" fmla="*/ 56564 h 56563"/>
              <a:gd name="connsiteX5" fmla="*/ 44656 w 58052"/>
              <a:gd name="connsiteY5" fmla="*/ 56564 h 5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52" h="56563">
                <a:moveTo>
                  <a:pt x="44656" y="56564"/>
                </a:moveTo>
                <a:lnTo>
                  <a:pt x="0" y="53587"/>
                </a:lnTo>
                <a:cubicBezTo>
                  <a:pt x="1488" y="32003"/>
                  <a:pt x="13397" y="12652"/>
                  <a:pt x="30515" y="0"/>
                </a:cubicBezTo>
                <a:lnTo>
                  <a:pt x="58052" y="34980"/>
                </a:lnTo>
                <a:cubicBezTo>
                  <a:pt x="44656" y="46144"/>
                  <a:pt x="44656" y="54331"/>
                  <a:pt x="44656" y="56564"/>
                </a:cubicBezTo>
                <a:lnTo>
                  <a:pt x="44656" y="56564"/>
                </a:lnTo>
                <a:close/>
              </a:path>
            </a:pathLst>
          </a:custGeom>
          <a:solidFill>
            <a:schemeClr val="bg1"/>
          </a:solidFill>
          <a:ln w="7441"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99F4588E-2972-48FA-B170-8BB5970010D8}"/>
              </a:ext>
            </a:extLst>
          </p:cNvPr>
          <p:cNvSpPr/>
          <p:nvPr/>
        </p:nvSpPr>
        <p:spPr>
          <a:xfrm>
            <a:off x="9954525" y="1362583"/>
            <a:ext cx="56563" cy="56563"/>
          </a:xfrm>
          <a:custGeom>
            <a:avLst/>
            <a:gdLst>
              <a:gd name="connsiteX0" fmla="*/ 17862 w 56563"/>
              <a:gd name="connsiteY0" fmla="*/ 56564 h 56563"/>
              <a:gd name="connsiteX1" fmla="*/ 0 w 56563"/>
              <a:gd name="connsiteY1" fmla="*/ 15629 h 56563"/>
              <a:gd name="connsiteX2" fmla="*/ 46144 w 56563"/>
              <a:gd name="connsiteY2" fmla="*/ 0 h 56563"/>
              <a:gd name="connsiteX3" fmla="*/ 56564 w 56563"/>
              <a:gd name="connsiteY3" fmla="*/ 43167 h 56563"/>
              <a:gd name="connsiteX4" fmla="*/ 17862 w 56563"/>
              <a:gd name="connsiteY4" fmla="*/ 56564 h 56563"/>
              <a:gd name="connsiteX5" fmla="*/ 17862 w 56563"/>
              <a:gd name="connsiteY5" fmla="*/ 56564 h 5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3" h="56563">
                <a:moveTo>
                  <a:pt x="17862" y="56564"/>
                </a:moveTo>
                <a:lnTo>
                  <a:pt x="0" y="15629"/>
                </a:lnTo>
                <a:cubicBezTo>
                  <a:pt x="14885" y="8931"/>
                  <a:pt x="30515" y="3721"/>
                  <a:pt x="46144" y="0"/>
                </a:cubicBezTo>
                <a:lnTo>
                  <a:pt x="56564" y="43167"/>
                </a:lnTo>
                <a:cubicBezTo>
                  <a:pt x="43167" y="46888"/>
                  <a:pt x="30515" y="51354"/>
                  <a:pt x="17862" y="56564"/>
                </a:cubicBezTo>
                <a:lnTo>
                  <a:pt x="17862" y="56564"/>
                </a:lnTo>
                <a:close/>
              </a:path>
            </a:pathLst>
          </a:custGeom>
          <a:solidFill>
            <a:schemeClr val="bg1"/>
          </a:solidFill>
          <a:ln w="7441"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2BE4111E-DDFD-44DB-BBAB-C4C2FDCC3577}"/>
              </a:ext>
            </a:extLst>
          </p:cNvPr>
          <p:cNvSpPr/>
          <p:nvPr/>
        </p:nvSpPr>
        <p:spPr>
          <a:xfrm>
            <a:off x="10031184" y="1350675"/>
            <a:ext cx="49865" cy="49865"/>
          </a:xfrm>
          <a:custGeom>
            <a:avLst/>
            <a:gdLst>
              <a:gd name="connsiteX0" fmla="*/ 7443 w 49865"/>
              <a:gd name="connsiteY0" fmla="*/ 49865 h 49865"/>
              <a:gd name="connsiteX1" fmla="*/ 0 w 49865"/>
              <a:gd name="connsiteY1" fmla="*/ 5954 h 49865"/>
              <a:gd name="connsiteX2" fmla="*/ 46144 w 49865"/>
              <a:gd name="connsiteY2" fmla="*/ 0 h 49865"/>
              <a:gd name="connsiteX3" fmla="*/ 49865 w 49865"/>
              <a:gd name="connsiteY3" fmla="*/ 44656 h 49865"/>
              <a:gd name="connsiteX4" fmla="*/ 7443 w 49865"/>
              <a:gd name="connsiteY4" fmla="*/ 49865 h 49865"/>
              <a:gd name="connsiteX5" fmla="*/ 7443 w 49865"/>
              <a:gd name="connsiteY5" fmla="*/ 49865 h 4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65" h="49865">
                <a:moveTo>
                  <a:pt x="7443" y="49865"/>
                </a:moveTo>
                <a:lnTo>
                  <a:pt x="0" y="5954"/>
                </a:lnTo>
                <a:cubicBezTo>
                  <a:pt x="19351" y="2977"/>
                  <a:pt x="35724" y="744"/>
                  <a:pt x="46144" y="0"/>
                </a:cubicBezTo>
                <a:lnTo>
                  <a:pt x="49865" y="44656"/>
                </a:lnTo>
                <a:cubicBezTo>
                  <a:pt x="42423" y="45400"/>
                  <a:pt x="26049" y="46888"/>
                  <a:pt x="7443" y="49865"/>
                </a:cubicBezTo>
                <a:lnTo>
                  <a:pt x="7443" y="49865"/>
                </a:lnTo>
                <a:close/>
              </a:path>
            </a:pathLst>
          </a:custGeom>
          <a:solidFill>
            <a:schemeClr val="bg1"/>
          </a:solidFill>
          <a:ln w="7441" cap="flat">
            <a:noFill/>
            <a:prstDash val="solid"/>
            <a:miter/>
          </a:ln>
        </p:spPr>
        <p:txBody>
          <a:bodyPr rtlCol="0" anchor="ctr"/>
          <a:lstStyle/>
          <a:p>
            <a:endParaRPr lang="en-GB"/>
          </a:p>
        </p:txBody>
      </p:sp>
    </p:spTree>
    <p:extLst>
      <p:ext uri="{BB962C8B-B14F-4D97-AF65-F5344CB8AC3E}">
        <p14:creationId xmlns:p14="http://schemas.microsoft.com/office/powerpoint/2010/main" val="2387504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CC09B5-C7FB-BA4D-B040-742FF464EDC0}"/>
              </a:ext>
            </a:extLst>
          </p:cNvPr>
          <p:cNvSpPr txBox="1"/>
          <p:nvPr/>
        </p:nvSpPr>
        <p:spPr>
          <a:xfrm>
            <a:off x="403726" y="452363"/>
            <a:ext cx="6417357" cy="523220"/>
          </a:xfrm>
          <a:prstGeom prst="rect">
            <a:avLst/>
          </a:prstGeom>
          <a:noFill/>
        </p:spPr>
        <p:txBody>
          <a:bodyPr wrap="square" rtlCol="0">
            <a:spAutoFit/>
          </a:bodyPr>
          <a:lstStyle/>
          <a:p>
            <a:r>
              <a:rPr lang="en-GB" sz="2800">
                <a:solidFill>
                  <a:schemeClr val="bg1"/>
                </a:solidFill>
                <a:latin typeface="+mj-lt"/>
              </a:rPr>
              <a:t>Mapping the digital possibilities</a:t>
            </a:r>
          </a:p>
        </p:txBody>
      </p:sp>
      <p:cxnSp>
        <p:nvCxnSpPr>
          <p:cNvPr id="48" name="Straight Connector 47">
            <a:extLst>
              <a:ext uri="{FF2B5EF4-FFF2-40B4-BE49-F238E27FC236}">
                <a16:creationId xmlns:a16="http://schemas.microsoft.com/office/drawing/2014/main" id="{600330D0-A80D-5C4A-BBBA-ECA7797D18AD}"/>
              </a:ext>
            </a:extLst>
          </p:cNvPr>
          <p:cNvCxnSpPr>
            <a:cxnSpLocks/>
          </p:cNvCxnSpPr>
          <p:nvPr/>
        </p:nvCxnSpPr>
        <p:spPr>
          <a:xfrm>
            <a:off x="487180" y="966866"/>
            <a:ext cx="5097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D7AF779-52E2-E849-AF70-6FA1404ED13D}"/>
              </a:ext>
            </a:extLst>
          </p:cNvPr>
          <p:cNvSpPr txBox="1"/>
          <p:nvPr/>
        </p:nvSpPr>
        <p:spPr>
          <a:xfrm>
            <a:off x="3529649" y="3074666"/>
            <a:ext cx="2156963" cy="523220"/>
          </a:xfrm>
          <a:prstGeom prst="rect">
            <a:avLst/>
          </a:prstGeom>
          <a:noFill/>
        </p:spPr>
        <p:txBody>
          <a:bodyPr wrap="square" rtlCol="0">
            <a:spAutoFit/>
          </a:bodyPr>
          <a:lstStyle/>
          <a:p>
            <a:pPr algn="ctr"/>
            <a:r>
              <a:rPr lang="en-GB" sz="1400" dirty="0">
                <a:solidFill>
                  <a:schemeClr val="bg1"/>
                </a:solidFill>
              </a:rPr>
              <a:t>Enabling the Remote &amp; On-Site Worker</a:t>
            </a:r>
          </a:p>
        </p:txBody>
      </p:sp>
      <p:sp>
        <p:nvSpPr>
          <p:cNvPr id="31" name="TextBox 30">
            <a:extLst>
              <a:ext uri="{FF2B5EF4-FFF2-40B4-BE49-F238E27FC236}">
                <a16:creationId xmlns:a16="http://schemas.microsoft.com/office/drawing/2014/main" id="{57D58B07-1858-1140-AB20-44B7BD8F29CC}"/>
              </a:ext>
            </a:extLst>
          </p:cNvPr>
          <p:cNvSpPr txBox="1"/>
          <p:nvPr/>
        </p:nvSpPr>
        <p:spPr>
          <a:xfrm>
            <a:off x="6351287" y="3066688"/>
            <a:ext cx="1956441" cy="523220"/>
          </a:xfrm>
          <a:prstGeom prst="rect">
            <a:avLst/>
          </a:prstGeom>
          <a:noFill/>
        </p:spPr>
        <p:txBody>
          <a:bodyPr wrap="square" rtlCol="0">
            <a:spAutoFit/>
          </a:bodyPr>
          <a:lstStyle/>
          <a:p>
            <a:pPr algn="ctr"/>
            <a:r>
              <a:rPr lang="en-GB" sz="1400" dirty="0">
                <a:solidFill>
                  <a:schemeClr val="bg1"/>
                </a:solidFill>
              </a:rPr>
              <a:t>Securing the Connected Vehicle</a:t>
            </a:r>
          </a:p>
        </p:txBody>
      </p:sp>
      <p:sp>
        <p:nvSpPr>
          <p:cNvPr id="32" name="TextBox 31">
            <a:extLst>
              <a:ext uri="{FF2B5EF4-FFF2-40B4-BE49-F238E27FC236}">
                <a16:creationId xmlns:a16="http://schemas.microsoft.com/office/drawing/2014/main" id="{FCA43CB9-606C-D845-979B-8C59C1207D5E}"/>
              </a:ext>
            </a:extLst>
          </p:cNvPr>
          <p:cNvSpPr txBox="1"/>
          <p:nvPr/>
        </p:nvSpPr>
        <p:spPr>
          <a:xfrm>
            <a:off x="9172288" y="3055507"/>
            <a:ext cx="1432882" cy="523220"/>
          </a:xfrm>
          <a:prstGeom prst="rect">
            <a:avLst/>
          </a:prstGeom>
          <a:noFill/>
        </p:spPr>
        <p:txBody>
          <a:bodyPr wrap="square" rtlCol="0">
            <a:spAutoFit/>
          </a:bodyPr>
          <a:lstStyle/>
          <a:p>
            <a:pPr algn="ctr"/>
            <a:r>
              <a:rPr lang="en-GB" sz="1400" dirty="0">
                <a:solidFill>
                  <a:schemeClr val="bg1"/>
                </a:solidFill>
              </a:rPr>
              <a:t>IT cost control for Profitability</a:t>
            </a:r>
          </a:p>
        </p:txBody>
      </p:sp>
      <p:cxnSp>
        <p:nvCxnSpPr>
          <p:cNvPr id="22" name="Straight Connector 21">
            <a:extLst>
              <a:ext uri="{FF2B5EF4-FFF2-40B4-BE49-F238E27FC236}">
                <a16:creationId xmlns:a16="http://schemas.microsoft.com/office/drawing/2014/main" id="{C06E88A6-981D-9E41-B00F-A68D8028EFC6}"/>
              </a:ext>
            </a:extLst>
          </p:cNvPr>
          <p:cNvCxnSpPr>
            <a:cxnSpLocks/>
          </p:cNvCxnSpPr>
          <p:nvPr/>
        </p:nvCxnSpPr>
        <p:spPr>
          <a:xfrm>
            <a:off x="2186973" y="2563036"/>
            <a:ext cx="0" cy="275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9BF1A0EC-6B27-3B43-B037-0048C696704E}"/>
              </a:ext>
            </a:extLst>
          </p:cNvPr>
          <p:cNvSpPr/>
          <p:nvPr/>
        </p:nvSpPr>
        <p:spPr>
          <a:xfrm>
            <a:off x="2132973" y="2838044"/>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48BBA52-78A9-3A4B-8FDC-01454B4136F5}"/>
              </a:ext>
            </a:extLst>
          </p:cNvPr>
          <p:cNvCxnSpPr/>
          <p:nvPr/>
        </p:nvCxnSpPr>
        <p:spPr>
          <a:xfrm>
            <a:off x="2178243" y="2563036"/>
            <a:ext cx="7693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044646-9AFA-E341-AC36-7357484E09EA}"/>
              </a:ext>
            </a:extLst>
          </p:cNvPr>
          <p:cNvCxnSpPr>
            <a:cxnSpLocks/>
          </p:cNvCxnSpPr>
          <p:nvPr/>
        </p:nvCxnSpPr>
        <p:spPr>
          <a:xfrm>
            <a:off x="4598782" y="2563036"/>
            <a:ext cx="0" cy="275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1E9D4B6-1BDC-C84B-992C-83C556586A8E}"/>
              </a:ext>
            </a:extLst>
          </p:cNvPr>
          <p:cNvCxnSpPr>
            <a:cxnSpLocks/>
          </p:cNvCxnSpPr>
          <p:nvPr/>
        </p:nvCxnSpPr>
        <p:spPr>
          <a:xfrm>
            <a:off x="7244806" y="2563036"/>
            <a:ext cx="0" cy="275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3804EC7-560B-4A44-880E-EB3BF56B428F}"/>
              </a:ext>
            </a:extLst>
          </p:cNvPr>
          <p:cNvCxnSpPr>
            <a:cxnSpLocks/>
          </p:cNvCxnSpPr>
          <p:nvPr/>
        </p:nvCxnSpPr>
        <p:spPr>
          <a:xfrm>
            <a:off x="9873433" y="2563036"/>
            <a:ext cx="0" cy="275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BBD2043-960B-DF4D-8B98-171C8DDBBA34}"/>
              </a:ext>
            </a:extLst>
          </p:cNvPr>
          <p:cNvSpPr txBox="1"/>
          <p:nvPr/>
        </p:nvSpPr>
        <p:spPr>
          <a:xfrm>
            <a:off x="1146022" y="3037448"/>
            <a:ext cx="2064442" cy="523220"/>
          </a:xfrm>
          <a:prstGeom prst="rect">
            <a:avLst/>
          </a:prstGeom>
          <a:noFill/>
        </p:spPr>
        <p:txBody>
          <a:bodyPr wrap="square" rtlCol="0">
            <a:spAutoFit/>
          </a:bodyPr>
          <a:lstStyle/>
          <a:p>
            <a:pPr algn="ctr"/>
            <a:r>
              <a:rPr lang="en-GB" sz="1400" dirty="0">
                <a:solidFill>
                  <a:schemeClr val="bg1"/>
                </a:solidFill>
              </a:rPr>
              <a:t>Connected through the Cloud</a:t>
            </a:r>
          </a:p>
        </p:txBody>
      </p:sp>
      <p:sp>
        <p:nvSpPr>
          <p:cNvPr id="64" name="Oval 63">
            <a:extLst>
              <a:ext uri="{FF2B5EF4-FFF2-40B4-BE49-F238E27FC236}">
                <a16:creationId xmlns:a16="http://schemas.microsoft.com/office/drawing/2014/main" id="{EBF29E8A-A7C5-E24F-8DC0-D4B35A74D478}"/>
              </a:ext>
            </a:extLst>
          </p:cNvPr>
          <p:cNvSpPr/>
          <p:nvPr/>
        </p:nvSpPr>
        <p:spPr>
          <a:xfrm>
            <a:off x="4545569" y="2838044"/>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87CD1F5-84AF-8E47-B44E-E4786EA255D6}"/>
              </a:ext>
            </a:extLst>
          </p:cNvPr>
          <p:cNvSpPr/>
          <p:nvPr/>
        </p:nvSpPr>
        <p:spPr>
          <a:xfrm>
            <a:off x="7201118" y="2838044"/>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BD6C0F3-EA2F-FE48-8B06-46E04F2695C0}"/>
              </a:ext>
            </a:extLst>
          </p:cNvPr>
          <p:cNvSpPr/>
          <p:nvPr/>
        </p:nvSpPr>
        <p:spPr>
          <a:xfrm>
            <a:off x="9812557" y="2838044"/>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9A5E7A1B-B219-3344-9DDD-09852FA31912}"/>
              </a:ext>
            </a:extLst>
          </p:cNvPr>
          <p:cNvCxnSpPr>
            <a:cxnSpLocks/>
          </p:cNvCxnSpPr>
          <p:nvPr/>
        </p:nvCxnSpPr>
        <p:spPr>
          <a:xfrm>
            <a:off x="4616237" y="3812917"/>
            <a:ext cx="0" cy="275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B4D0B61-8BF7-6740-A807-394A3D2B9B50}"/>
              </a:ext>
            </a:extLst>
          </p:cNvPr>
          <p:cNvCxnSpPr>
            <a:cxnSpLocks/>
          </p:cNvCxnSpPr>
          <p:nvPr/>
        </p:nvCxnSpPr>
        <p:spPr>
          <a:xfrm>
            <a:off x="7276284" y="3812917"/>
            <a:ext cx="0" cy="275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E78AE42-5F1C-A34F-8E2C-993145747608}"/>
              </a:ext>
            </a:extLst>
          </p:cNvPr>
          <p:cNvCxnSpPr>
            <a:cxnSpLocks/>
          </p:cNvCxnSpPr>
          <p:nvPr/>
        </p:nvCxnSpPr>
        <p:spPr>
          <a:xfrm>
            <a:off x="2199920" y="3820552"/>
            <a:ext cx="0" cy="275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E77E44-08D1-F54F-A8A6-3208D651C875}"/>
              </a:ext>
            </a:extLst>
          </p:cNvPr>
          <p:cNvCxnSpPr>
            <a:cxnSpLocks/>
          </p:cNvCxnSpPr>
          <p:nvPr/>
        </p:nvCxnSpPr>
        <p:spPr>
          <a:xfrm>
            <a:off x="9878455" y="3825435"/>
            <a:ext cx="0" cy="275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5C2E1E3-AAD2-0141-9776-8AB7859680A5}"/>
              </a:ext>
            </a:extLst>
          </p:cNvPr>
          <p:cNvSpPr txBox="1"/>
          <p:nvPr/>
        </p:nvSpPr>
        <p:spPr>
          <a:xfrm>
            <a:off x="3851592" y="4983490"/>
            <a:ext cx="1529289" cy="515077"/>
          </a:xfrm>
          <a:prstGeom prst="rect">
            <a:avLst/>
          </a:prstGeom>
          <a:noFill/>
        </p:spPr>
        <p:txBody>
          <a:bodyPr wrap="square" rtlCol="0">
            <a:spAutoFit/>
          </a:bodyPr>
          <a:lstStyle/>
          <a:p>
            <a:pPr algn="ctr">
              <a:lnSpc>
                <a:spcPts val="1680"/>
              </a:lnSpc>
              <a:spcAft>
                <a:spcPts val="300"/>
              </a:spcAft>
            </a:pPr>
            <a:r>
              <a:rPr lang="en-GB" sz="1400" dirty="0">
                <a:solidFill>
                  <a:schemeClr val="bg1"/>
                </a:solidFill>
                <a:cs typeface="Futura Medium" panose="020B0602020204020303" pitchFamily="34" charset="-79"/>
              </a:rPr>
              <a:t>Digital workspace</a:t>
            </a:r>
          </a:p>
        </p:txBody>
      </p:sp>
      <p:sp>
        <p:nvSpPr>
          <p:cNvPr id="87" name="TextBox 86">
            <a:extLst>
              <a:ext uri="{FF2B5EF4-FFF2-40B4-BE49-F238E27FC236}">
                <a16:creationId xmlns:a16="http://schemas.microsoft.com/office/drawing/2014/main" id="{82290C58-4BF7-E648-886A-F2A67B5D9391}"/>
              </a:ext>
            </a:extLst>
          </p:cNvPr>
          <p:cNvSpPr txBox="1"/>
          <p:nvPr/>
        </p:nvSpPr>
        <p:spPr>
          <a:xfrm>
            <a:off x="6672880" y="4966784"/>
            <a:ext cx="1206807" cy="515077"/>
          </a:xfrm>
          <a:prstGeom prst="rect">
            <a:avLst/>
          </a:prstGeom>
          <a:noFill/>
        </p:spPr>
        <p:txBody>
          <a:bodyPr wrap="square" rtlCol="0">
            <a:spAutoFit/>
          </a:bodyPr>
          <a:lstStyle/>
          <a:p>
            <a:pPr algn="ctr">
              <a:lnSpc>
                <a:spcPts val="1680"/>
              </a:lnSpc>
              <a:spcAft>
                <a:spcPts val="300"/>
              </a:spcAft>
            </a:pPr>
            <a:r>
              <a:rPr lang="en-GB" sz="1400">
                <a:solidFill>
                  <a:schemeClr val="bg1"/>
                </a:solidFill>
                <a:cs typeface="Futura Medium" panose="020B0602020204020303" pitchFamily="34" charset="-79"/>
              </a:rPr>
              <a:t>Cyber security</a:t>
            </a:r>
          </a:p>
        </p:txBody>
      </p:sp>
      <p:sp>
        <p:nvSpPr>
          <p:cNvPr id="88" name="TextBox 87">
            <a:extLst>
              <a:ext uri="{FF2B5EF4-FFF2-40B4-BE49-F238E27FC236}">
                <a16:creationId xmlns:a16="http://schemas.microsoft.com/office/drawing/2014/main" id="{474CD7A6-E264-894E-A54D-94EC422D3E55}"/>
              </a:ext>
            </a:extLst>
          </p:cNvPr>
          <p:cNvSpPr txBox="1"/>
          <p:nvPr/>
        </p:nvSpPr>
        <p:spPr>
          <a:xfrm>
            <a:off x="1402441" y="4974419"/>
            <a:ext cx="1628065" cy="515077"/>
          </a:xfrm>
          <a:prstGeom prst="rect">
            <a:avLst/>
          </a:prstGeom>
          <a:noFill/>
        </p:spPr>
        <p:txBody>
          <a:bodyPr wrap="square" rtlCol="0">
            <a:spAutoFit/>
          </a:bodyPr>
          <a:lstStyle/>
          <a:p>
            <a:pPr algn="ctr">
              <a:lnSpc>
                <a:spcPts val="1680"/>
              </a:lnSpc>
              <a:spcAft>
                <a:spcPts val="300"/>
              </a:spcAft>
            </a:pPr>
            <a:r>
              <a:rPr lang="en-GB" sz="1400">
                <a:solidFill>
                  <a:schemeClr val="bg1"/>
                </a:solidFill>
                <a:cs typeface="Futura Medium" panose="020B0602020204020303" pitchFamily="34" charset="-79"/>
              </a:rPr>
              <a:t>Hybrid infrastructure</a:t>
            </a:r>
          </a:p>
        </p:txBody>
      </p:sp>
      <p:pic>
        <p:nvPicPr>
          <p:cNvPr id="53" name="Picture 52">
            <a:extLst>
              <a:ext uri="{FF2B5EF4-FFF2-40B4-BE49-F238E27FC236}">
                <a16:creationId xmlns:a16="http://schemas.microsoft.com/office/drawing/2014/main" id="{32C29771-8D19-584D-94BC-FCDAB8018D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77944" y="4271444"/>
            <a:ext cx="460375" cy="552450"/>
          </a:xfrm>
          <a:prstGeom prst="rect">
            <a:avLst/>
          </a:prstGeom>
        </p:spPr>
      </p:pic>
      <p:pic>
        <p:nvPicPr>
          <p:cNvPr id="54" name="Picture 53">
            <a:extLst>
              <a:ext uri="{FF2B5EF4-FFF2-40B4-BE49-F238E27FC236}">
                <a16:creationId xmlns:a16="http://schemas.microsoft.com/office/drawing/2014/main" id="{6F16757B-7A3B-1F49-90DF-F8DA49C392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95756" y="4286642"/>
            <a:ext cx="444500" cy="522732"/>
          </a:xfrm>
          <a:prstGeom prst="rect">
            <a:avLst/>
          </a:prstGeom>
        </p:spPr>
      </p:pic>
      <p:pic>
        <p:nvPicPr>
          <p:cNvPr id="55" name="Picture 54">
            <a:extLst>
              <a:ext uri="{FF2B5EF4-FFF2-40B4-BE49-F238E27FC236}">
                <a16:creationId xmlns:a16="http://schemas.microsoft.com/office/drawing/2014/main" id="{7EE10A79-F5E4-394E-BF9F-66D0AD1952F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53015" y="4304042"/>
            <a:ext cx="490728" cy="490728"/>
          </a:xfrm>
          <a:prstGeom prst="rect">
            <a:avLst/>
          </a:prstGeom>
        </p:spPr>
      </p:pic>
      <p:pic>
        <p:nvPicPr>
          <p:cNvPr id="56" name="Picture 55">
            <a:extLst>
              <a:ext uri="{FF2B5EF4-FFF2-40B4-BE49-F238E27FC236}">
                <a16:creationId xmlns:a16="http://schemas.microsoft.com/office/drawing/2014/main" id="{0B893460-AF7D-0E4E-9351-9F1652E858C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28874" y="4378530"/>
            <a:ext cx="483616" cy="387604"/>
          </a:xfrm>
          <a:prstGeom prst="rect">
            <a:avLst/>
          </a:prstGeom>
        </p:spPr>
      </p:pic>
      <p:sp>
        <p:nvSpPr>
          <p:cNvPr id="63" name="TextBox 62">
            <a:extLst>
              <a:ext uri="{FF2B5EF4-FFF2-40B4-BE49-F238E27FC236}">
                <a16:creationId xmlns:a16="http://schemas.microsoft.com/office/drawing/2014/main" id="{4BE14A03-5A3B-9642-B0A0-7A614A27DEC5}"/>
              </a:ext>
            </a:extLst>
          </p:cNvPr>
          <p:cNvSpPr txBox="1"/>
          <p:nvPr/>
        </p:nvSpPr>
        <p:spPr>
          <a:xfrm>
            <a:off x="9059400" y="4935947"/>
            <a:ext cx="1628065" cy="553549"/>
          </a:xfrm>
          <a:prstGeom prst="rect">
            <a:avLst/>
          </a:prstGeom>
          <a:noFill/>
        </p:spPr>
        <p:txBody>
          <a:bodyPr wrap="square" rtlCol="0">
            <a:spAutoFit/>
          </a:bodyPr>
          <a:lstStyle/>
          <a:p>
            <a:pPr algn="ctr">
              <a:lnSpc>
                <a:spcPts val="1680"/>
              </a:lnSpc>
              <a:spcAft>
                <a:spcPts val="300"/>
              </a:spcAft>
            </a:pPr>
            <a:r>
              <a:rPr lang="en-GB" sz="1400">
                <a:solidFill>
                  <a:schemeClr val="bg1"/>
                </a:solidFill>
                <a:cs typeface="Futura Medium" panose="020B0602020204020303" pitchFamily="34" charset="-79"/>
              </a:rPr>
              <a:t>IT</a:t>
            </a:r>
          </a:p>
          <a:p>
            <a:pPr algn="ctr">
              <a:lnSpc>
                <a:spcPts val="1680"/>
              </a:lnSpc>
              <a:spcAft>
                <a:spcPts val="300"/>
              </a:spcAft>
            </a:pPr>
            <a:r>
              <a:rPr lang="en-GB" sz="1400">
                <a:solidFill>
                  <a:schemeClr val="bg1"/>
                </a:solidFill>
                <a:cs typeface="Futura Medium" panose="020B0602020204020303" pitchFamily="34" charset="-79"/>
              </a:rPr>
              <a:t>intelligence</a:t>
            </a:r>
          </a:p>
        </p:txBody>
      </p:sp>
      <p:sp>
        <p:nvSpPr>
          <p:cNvPr id="57" name="TextBox 56">
            <a:extLst>
              <a:ext uri="{FF2B5EF4-FFF2-40B4-BE49-F238E27FC236}">
                <a16:creationId xmlns:a16="http://schemas.microsoft.com/office/drawing/2014/main" id="{C596B450-F1E6-463E-99A2-C01A10BCC366}"/>
              </a:ext>
            </a:extLst>
          </p:cNvPr>
          <p:cNvSpPr txBox="1"/>
          <p:nvPr/>
        </p:nvSpPr>
        <p:spPr>
          <a:xfrm>
            <a:off x="1895831" y="1915395"/>
            <a:ext cx="1529289" cy="500137"/>
          </a:xfrm>
          <a:prstGeom prst="rect">
            <a:avLst/>
          </a:prstGeom>
          <a:noFill/>
        </p:spPr>
        <p:txBody>
          <a:bodyPr wrap="square" rtlCol="0">
            <a:spAutoFit/>
          </a:bodyPr>
          <a:lstStyle/>
          <a:p>
            <a:pPr algn="ctr">
              <a:spcAft>
                <a:spcPts val="300"/>
              </a:spcAft>
            </a:pPr>
            <a:r>
              <a:rPr lang="en-GB" sz="1200" b="1" dirty="0">
                <a:solidFill>
                  <a:schemeClr val="bg1"/>
                </a:solidFill>
                <a:cs typeface="Futura Medium" panose="020B0602020204020303" pitchFamily="34" charset="-79"/>
              </a:rPr>
              <a:t>Demand </a:t>
            </a:r>
            <a:r>
              <a:rPr lang="en-GB" sz="1200" dirty="0">
                <a:solidFill>
                  <a:schemeClr val="bg1"/>
                </a:solidFill>
              </a:rPr>
              <a:t> </a:t>
            </a:r>
          </a:p>
          <a:p>
            <a:pPr algn="ctr">
              <a:spcAft>
                <a:spcPts val="300"/>
              </a:spcAft>
            </a:pPr>
            <a:endParaRPr lang="en-GB" sz="1200" dirty="0">
              <a:solidFill>
                <a:schemeClr val="bg1"/>
              </a:solidFill>
            </a:endParaRPr>
          </a:p>
        </p:txBody>
      </p:sp>
      <p:sp>
        <p:nvSpPr>
          <p:cNvPr id="75" name="TextBox 74">
            <a:extLst>
              <a:ext uri="{FF2B5EF4-FFF2-40B4-BE49-F238E27FC236}">
                <a16:creationId xmlns:a16="http://schemas.microsoft.com/office/drawing/2014/main" id="{24AA0688-0FE2-4CB9-97B1-39AF8E278586}"/>
              </a:ext>
            </a:extLst>
          </p:cNvPr>
          <p:cNvSpPr txBox="1"/>
          <p:nvPr/>
        </p:nvSpPr>
        <p:spPr>
          <a:xfrm>
            <a:off x="3509258" y="1915395"/>
            <a:ext cx="1635501" cy="276999"/>
          </a:xfrm>
          <a:prstGeom prst="rect">
            <a:avLst/>
          </a:prstGeom>
          <a:noFill/>
        </p:spPr>
        <p:txBody>
          <a:bodyPr wrap="square" rtlCol="0">
            <a:spAutoFit/>
          </a:bodyPr>
          <a:lstStyle/>
          <a:p>
            <a:pPr algn="ctr">
              <a:spcAft>
                <a:spcPts val="300"/>
              </a:spcAft>
            </a:pPr>
            <a:r>
              <a:rPr lang="en-GB" sz="1200" b="1" dirty="0">
                <a:solidFill>
                  <a:schemeClr val="bg1"/>
                </a:solidFill>
              </a:rPr>
              <a:t>Sustainability</a:t>
            </a:r>
          </a:p>
        </p:txBody>
      </p:sp>
      <p:sp>
        <p:nvSpPr>
          <p:cNvPr id="76" name="TextBox 75">
            <a:extLst>
              <a:ext uri="{FF2B5EF4-FFF2-40B4-BE49-F238E27FC236}">
                <a16:creationId xmlns:a16="http://schemas.microsoft.com/office/drawing/2014/main" id="{ED0AFB72-0F52-4E9B-AF85-9C8041EB3E89}"/>
              </a:ext>
            </a:extLst>
          </p:cNvPr>
          <p:cNvSpPr txBox="1"/>
          <p:nvPr/>
        </p:nvSpPr>
        <p:spPr>
          <a:xfrm>
            <a:off x="7043359" y="1915395"/>
            <a:ext cx="1272265" cy="500137"/>
          </a:xfrm>
          <a:prstGeom prst="rect">
            <a:avLst/>
          </a:prstGeom>
          <a:noFill/>
        </p:spPr>
        <p:txBody>
          <a:bodyPr wrap="square" rtlCol="0">
            <a:spAutoFit/>
          </a:bodyPr>
          <a:lstStyle/>
          <a:p>
            <a:pPr algn="ctr">
              <a:spcAft>
                <a:spcPts val="300"/>
              </a:spcAft>
            </a:pPr>
            <a:r>
              <a:rPr lang="en-GB" sz="1200" b="1" dirty="0">
                <a:solidFill>
                  <a:schemeClr val="bg1"/>
                </a:solidFill>
                <a:cs typeface="Futura Medium" panose="020B0602020204020303" pitchFamily="34" charset="-79"/>
              </a:rPr>
              <a:t>Innovation</a:t>
            </a:r>
          </a:p>
          <a:p>
            <a:pPr algn="ctr">
              <a:spcAft>
                <a:spcPts val="300"/>
              </a:spcAft>
            </a:pPr>
            <a:r>
              <a:rPr lang="en-GB" sz="1200" dirty="0">
                <a:solidFill>
                  <a:schemeClr val="bg1"/>
                </a:solidFill>
              </a:rPr>
              <a:t> </a:t>
            </a:r>
          </a:p>
        </p:txBody>
      </p:sp>
      <p:sp>
        <p:nvSpPr>
          <p:cNvPr id="82" name="TextBox 81">
            <a:extLst>
              <a:ext uri="{FF2B5EF4-FFF2-40B4-BE49-F238E27FC236}">
                <a16:creationId xmlns:a16="http://schemas.microsoft.com/office/drawing/2014/main" id="{AE1FE750-BEB7-44DE-8189-1EF94E549E1F}"/>
              </a:ext>
            </a:extLst>
          </p:cNvPr>
          <p:cNvSpPr txBox="1"/>
          <p:nvPr/>
        </p:nvSpPr>
        <p:spPr>
          <a:xfrm>
            <a:off x="8453327" y="1915395"/>
            <a:ext cx="1776129" cy="276999"/>
          </a:xfrm>
          <a:prstGeom prst="rect">
            <a:avLst/>
          </a:prstGeom>
          <a:noFill/>
        </p:spPr>
        <p:txBody>
          <a:bodyPr wrap="square" rtlCol="0">
            <a:spAutoFit/>
          </a:bodyPr>
          <a:lstStyle/>
          <a:p>
            <a:pPr algn="ctr">
              <a:spcAft>
                <a:spcPts val="300"/>
              </a:spcAft>
            </a:pPr>
            <a:r>
              <a:rPr lang="en-GB" sz="1200" b="1" dirty="0">
                <a:solidFill>
                  <a:schemeClr val="bg1"/>
                </a:solidFill>
                <a:cs typeface="Futura Medium" panose="020B0602020204020303" pitchFamily="34" charset="-79"/>
              </a:rPr>
              <a:t>Profitability</a:t>
            </a:r>
          </a:p>
        </p:txBody>
      </p:sp>
      <p:sp>
        <p:nvSpPr>
          <p:cNvPr id="83" name="TextBox 82">
            <a:extLst>
              <a:ext uri="{FF2B5EF4-FFF2-40B4-BE49-F238E27FC236}">
                <a16:creationId xmlns:a16="http://schemas.microsoft.com/office/drawing/2014/main" id="{19BBB372-45AD-4CC3-B0C6-057BCD71AB65}"/>
              </a:ext>
            </a:extLst>
          </p:cNvPr>
          <p:cNvSpPr txBox="1"/>
          <p:nvPr/>
        </p:nvSpPr>
        <p:spPr>
          <a:xfrm>
            <a:off x="5405110" y="1915395"/>
            <a:ext cx="1272265" cy="276999"/>
          </a:xfrm>
          <a:prstGeom prst="rect">
            <a:avLst/>
          </a:prstGeom>
          <a:noFill/>
        </p:spPr>
        <p:txBody>
          <a:bodyPr wrap="square" rtlCol="0">
            <a:spAutoFit/>
          </a:bodyPr>
          <a:lstStyle/>
          <a:p>
            <a:pPr algn="ctr">
              <a:spcAft>
                <a:spcPts val="300"/>
              </a:spcAft>
            </a:pPr>
            <a:r>
              <a:rPr lang="en-GB" sz="1200" b="1" dirty="0">
                <a:solidFill>
                  <a:schemeClr val="bg1"/>
                </a:solidFill>
                <a:cs typeface="Futura Medium" panose="020B0602020204020303" pitchFamily="34" charset="-79"/>
              </a:rPr>
              <a:t>Resilience</a:t>
            </a:r>
            <a:r>
              <a:rPr lang="en-GB" sz="1200" dirty="0">
                <a:solidFill>
                  <a:schemeClr val="bg1"/>
                </a:solidFill>
              </a:rPr>
              <a:t> </a:t>
            </a:r>
          </a:p>
        </p:txBody>
      </p:sp>
      <p:grpSp>
        <p:nvGrpSpPr>
          <p:cNvPr id="84" name="Group 83">
            <a:extLst>
              <a:ext uri="{FF2B5EF4-FFF2-40B4-BE49-F238E27FC236}">
                <a16:creationId xmlns:a16="http://schemas.microsoft.com/office/drawing/2014/main" id="{61BB07DE-D06E-42FA-9292-71882ACC2C1F}"/>
              </a:ext>
            </a:extLst>
          </p:cNvPr>
          <p:cNvGrpSpPr/>
          <p:nvPr/>
        </p:nvGrpSpPr>
        <p:grpSpPr>
          <a:xfrm>
            <a:off x="2410772" y="1332051"/>
            <a:ext cx="484500" cy="484500"/>
            <a:chOff x="754652" y="4170719"/>
            <a:chExt cx="484500" cy="484500"/>
          </a:xfrm>
        </p:grpSpPr>
        <p:sp>
          <p:nvSpPr>
            <p:cNvPr id="86" name="Freeform: Shape 85">
              <a:extLst>
                <a:ext uri="{FF2B5EF4-FFF2-40B4-BE49-F238E27FC236}">
                  <a16:creationId xmlns:a16="http://schemas.microsoft.com/office/drawing/2014/main" id="{469C5B84-08E6-44B1-8177-79B02553B557}"/>
                </a:ext>
              </a:extLst>
            </p:cNvPr>
            <p:cNvSpPr/>
            <p:nvPr/>
          </p:nvSpPr>
          <p:spPr>
            <a:xfrm>
              <a:off x="754652" y="4170719"/>
              <a:ext cx="484500" cy="484500"/>
            </a:xfrm>
            <a:custGeom>
              <a:avLst/>
              <a:gdLst>
                <a:gd name="connsiteX0" fmla="*/ 42750 w 484500"/>
                <a:gd name="connsiteY0" fmla="*/ 0 h 484500"/>
                <a:gd name="connsiteX1" fmla="*/ 0 w 484500"/>
                <a:gd name="connsiteY1" fmla="*/ 0 h 484500"/>
                <a:gd name="connsiteX2" fmla="*/ 0 w 484500"/>
                <a:gd name="connsiteY2" fmla="*/ 484500 h 484500"/>
                <a:gd name="connsiteX3" fmla="*/ 484500 w 484500"/>
                <a:gd name="connsiteY3" fmla="*/ 484500 h 484500"/>
                <a:gd name="connsiteX4" fmla="*/ 484500 w 484500"/>
                <a:gd name="connsiteY4" fmla="*/ 441750 h 484500"/>
                <a:gd name="connsiteX5" fmla="*/ 42750 w 484500"/>
                <a:gd name="connsiteY5" fmla="*/ 441750 h 484500"/>
                <a:gd name="connsiteX6" fmla="*/ 42750 w 484500"/>
                <a:gd name="connsiteY6" fmla="*/ 0 h 48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500" h="484500">
                  <a:moveTo>
                    <a:pt x="42750" y="0"/>
                  </a:moveTo>
                  <a:lnTo>
                    <a:pt x="0" y="0"/>
                  </a:lnTo>
                  <a:lnTo>
                    <a:pt x="0" y="484500"/>
                  </a:lnTo>
                  <a:lnTo>
                    <a:pt x="484500" y="484500"/>
                  </a:lnTo>
                  <a:lnTo>
                    <a:pt x="484500" y="441750"/>
                  </a:lnTo>
                  <a:lnTo>
                    <a:pt x="42750" y="441750"/>
                  </a:lnTo>
                  <a:lnTo>
                    <a:pt x="42750" y="0"/>
                  </a:lnTo>
                  <a:close/>
                </a:path>
              </a:pathLst>
            </a:custGeom>
            <a:solidFill>
              <a:srgbClr val="FFFFFF"/>
            </a:solidFill>
            <a:ln w="7045"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7A90497F-5EF9-4241-91CA-825E7622D809}"/>
                </a:ext>
              </a:extLst>
            </p:cNvPr>
            <p:cNvSpPr/>
            <p:nvPr/>
          </p:nvSpPr>
          <p:spPr>
            <a:xfrm>
              <a:off x="826977" y="4242503"/>
              <a:ext cx="412174" cy="327215"/>
            </a:xfrm>
            <a:custGeom>
              <a:avLst/>
              <a:gdLst>
                <a:gd name="connsiteX0" fmla="*/ 105799 w 412174"/>
                <a:gd name="connsiteY0" fmla="*/ 327216 h 327215"/>
                <a:gd name="connsiteX1" fmla="*/ 307030 w 412174"/>
                <a:gd name="connsiteY1" fmla="*/ 156714 h 327215"/>
                <a:gd name="connsiteX2" fmla="*/ 374006 w 412174"/>
                <a:gd name="connsiteY2" fmla="*/ 68414 h 327215"/>
                <a:gd name="connsiteX3" fmla="*/ 412174 w 412174"/>
                <a:gd name="connsiteY3" fmla="*/ 98503 h 327215"/>
                <a:gd name="connsiteX4" fmla="*/ 400468 w 412174"/>
                <a:gd name="connsiteY4" fmla="*/ 0 h 327215"/>
                <a:gd name="connsiteX5" fmla="*/ 301965 w 412174"/>
                <a:gd name="connsiteY5" fmla="*/ 11706 h 327215"/>
                <a:gd name="connsiteX6" fmla="*/ 340390 w 412174"/>
                <a:gd name="connsiteY6" fmla="*/ 41966 h 327215"/>
                <a:gd name="connsiteX7" fmla="*/ 272517 w 412174"/>
                <a:gd name="connsiteY7" fmla="*/ 131485 h 327215"/>
                <a:gd name="connsiteX8" fmla="*/ 105799 w 412174"/>
                <a:gd name="connsiteY8" fmla="*/ 284466 h 327215"/>
                <a:gd name="connsiteX9" fmla="*/ 38026 w 412174"/>
                <a:gd name="connsiteY9" fmla="*/ 232453 h 327215"/>
                <a:gd name="connsiteX10" fmla="*/ 0 w 412174"/>
                <a:gd name="connsiteY10" fmla="*/ 251976 h 327215"/>
                <a:gd name="connsiteX11" fmla="*/ 105799 w 412174"/>
                <a:gd name="connsiteY11" fmla="*/ 327216 h 32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174" h="327215">
                  <a:moveTo>
                    <a:pt x="105799" y="327216"/>
                  </a:moveTo>
                  <a:cubicBezTo>
                    <a:pt x="182414" y="327216"/>
                    <a:pt x="240162" y="248199"/>
                    <a:pt x="307030" y="156714"/>
                  </a:cubicBezTo>
                  <a:cubicBezTo>
                    <a:pt x="328249" y="127687"/>
                    <a:pt x="350201" y="97741"/>
                    <a:pt x="374006" y="68414"/>
                  </a:cubicBezTo>
                  <a:lnTo>
                    <a:pt x="412174" y="98503"/>
                  </a:lnTo>
                  <a:lnTo>
                    <a:pt x="400468" y="0"/>
                  </a:lnTo>
                  <a:lnTo>
                    <a:pt x="301965" y="11706"/>
                  </a:lnTo>
                  <a:lnTo>
                    <a:pt x="340390" y="41966"/>
                  </a:lnTo>
                  <a:cubicBezTo>
                    <a:pt x="316115" y="71955"/>
                    <a:pt x="293935" y="102194"/>
                    <a:pt x="272517" y="131485"/>
                  </a:cubicBezTo>
                  <a:cubicBezTo>
                    <a:pt x="212525" y="213579"/>
                    <a:pt x="160712" y="284466"/>
                    <a:pt x="105799" y="284466"/>
                  </a:cubicBezTo>
                  <a:cubicBezTo>
                    <a:pt x="65586" y="284466"/>
                    <a:pt x="38268" y="232952"/>
                    <a:pt x="38026" y="232453"/>
                  </a:cubicBezTo>
                  <a:lnTo>
                    <a:pt x="0" y="251976"/>
                  </a:lnTo>
                  <a:cubicBezTo>
                    <a:pt x="1582" y="255089"/>
                    <a:pt x="39387" y="327216"/>
                    <a:pt x="105799" y="327216"/>
                  </a:cubicBezTo>
                  <a:close/>
                </a:path>
              </a:pathLst>
            </a:custGeom>
            <a:solidFill>
              <a:schemeClr val="bg2"/>
            </a:solidFill>
            <a:ln w="7045" cap="flat">
              <a:noFill/>
              <a:prstDash val="solid"/>
              <a:miter/>
            </a:ln>
          </p:spPr>
          <p:txBody>
            <a:bodyPr rtlCol="0" anchor="ctr"/>
            <a:lstStyle/>
            <a:p>
              <a:endParaRPr lang="en-GB" dirty="0"/>
            </a:p>
          </p:txBody>
        </p:sp>
      </p:grpSp>
      <p:sp>
        <p:nvSpPr>
          <p:cNvPr id="96" name="Graphic 32" descr="Coins with solid fill">
            <a:extLst>
              <a:ext uri="{FF2B5EF4-FFF2-40B4-BE49-F238E27FC236}">
                <a16:creationId xmlns:a16="http://schemas.microsoft.com/office/drawing/2014/main" id="{2D3F2274-48D0-4360-9550-85884A5EF361}"/>
              </a:ext>
            </a:extLst>
          </p:cNvPr>
          <p:cNvSpPr/>
          <p:nvPr/>
        </p:nvSpPr>
        <p:spPr>
          <a:xfrm>
            <a:off x="9078922" y="1400812"/>
            <a:ext cx="535534" cy="459000"/>
          </a:xfrm>
          <a:custGeom>
            <a:avLst/>
            <a:gdLst>
              <a:gd name="connsiteX0" fmla="*/ 497888 w 535534"/>
              <a:gd name="connsiteY0" fmla="*/ 382500 h 459000"/>
              <a:gd name="connsiteX1" fmla="*/ 472388 w 535534"/>
              <a:gd name="connsiteY1" fmla="*/ 404175 h 459000"/>
              <a:gd name="connsiteX2" fmla="*/ 472388 w 535534"/>
              <a:gd name="connsiteY2" fmla="*/ 381225 h 459000"/>
              <a:gd name="connsiteX3" fmla="*/ 497888 w 535534"/>
              <a:gd name="connsiteY3" fmla="*/ 371025 h 459000"/>
              <a:gd name="connsiteX4" fmla="*/ 497888 w 535534"/>
              <a:gd name="connsiteY4" fmla="*/ 382500 h 459000"/>
              <a:gd name="connsiteX5" fmla="*/ 446888 w 535534"/>
              <a:gd name="connsiteY5" fmla="*/ 340425 h 459000"/>
              <a:gd name="connsiteX6" fmla="*/ 446888 w 535534"/>
              <a:gd name="connsiteY6" fmla="*/ 317475 h 459000"/>
              <a:gd name="connsiteX7" fmla="*/ 472388 w 535534"/>
              <a:gd name="connsiteY7" fmla="*/ 307275 h 459000"/>
              <a:gd name="connsiteX8" fmla="*/ 472388 w 535534"/>
              <a:gd name="connsiteY8" fmla="*/ 318750 h 459000"/>
              <a:gd name="connsiteX9" fmla="*/ 446888 w 535534"/>
              <a:gd name="connsiteY9" fmla="*/ 340425 h 459000"/>
              <a:gd name="connsiteX10" fmla="*/ 446888 w 535534"/>
              <a:gd name="connsiteY10" fmla="*/ 411825 h 459000"/>
              <a:gd name="connsiteX11" fmla="*/ 421388 w 535534"/>
              <a:gd name="connsiteY11" fmla="*/ 416288 h 459000"/>
              <a:gd name="connsiteX12" fmla="*/ 421388 w 535534"/>
              <a:gd name="connsiteY12" fmla="*/ 391425 h 459000"/>
              <a:gd name="connsiteX13" fmla="*/ 446888 w 535534"/>
              <a:gd name="connsiteY13" fmla="*/ 387600 h 459000"/>
              <a:gd name="connsiteX14" fmla="*/ 446888 w 535534"/>
              <a:gd name="connsiteY14" fmla="*/ 411825 h 459000"/>
              <a:gd name="connsiteX15" fmla="*/ 395888 w 535534"/>
              <a:gd name="connsiteY15" fmla="*/ 327675 h 459000"/>
              <a:gd name="connsiteX16" fmla="*/ 421388 w 535534"/>
              <a:gd name="connsiteY16" fmla="*/ 323850 h 459000"/>
              <a:gd name="connsiteX17" fmla="*/ 421388 w 535534"/>
              <a:gd name="connsiteY17" fmla="*/ 348075 h 459000"/>
              <a:gd name="connsiteX18" fmla="*/ 395888 w 535534"/>
              <a:gd name="connsiteY18" fmla="*/ 352538 h 459000"/>
              <a:gd name="connsiteX19" fmla="*/ 395888 w 535534"/>
              <a:gd name="connsiteY19" fmla="*/ 327675 h 459000"/>
              <a:gd name="connsiteX20" fmla="*/ 395888 w 535534"/>
              <a:gd name="connsiteY20" fmla="*/ 419475 h 459000"/>
              <a:gd name="connsiteX21" fmla="*/ 370388 w 535534"/>
              <a:gd name="connsiteY21" fmla="*/ 420750 h 459000"/>
              <a:gd name="connsiteX22" fmla="*/ 370388 w 535534"/>
              <a:gd name="connsiteY22" fmla="*/ 395250 h 459000"/>
              <a:gd name="connsiteX23" fmla="*/ 395888 w 535534"/>
              <a:gd name="connsiteY23" fmla="*/ 393975 h 459000"/>
              <a:gd name="connsiteX24" fmla="*/ 395888 w 535534"/>
              <a:gd name="connsiteY24" fmla="*/ 419475 h 459000"/>
              <a:gd name="connsiteX25" fmla="*/ 344888 w 535534"/>
              <a:gd name="connsiteY25" fmla="*/ 357000 h 459000"/>
              <a:gd name="connsiteX26" fmla="*/ 344888 w 535534"/>
              <a:gd name="connsiteY26" fmla="*/ 331500 h 459000"/>
              <a:gd name="connsiteX27" fmla="*/ 370388 w 535534"/>
              <a:gd name="connsiteY27" fmla="*/ 330225 h 459000"/>
              <a:gd name="connsiteX28" fmla="*/ 370388 w 535534"/>
              <a:gd name="connsiteY28" fmla="*/ 355725 h 459000"/>
              <a:gd name="connsiteX29" fmla="*/ 344888 w 535534"/>
              <a:gd name="connsiteY29" fmla="*/ 357000 h 459000"/>
              <a:gd name="connsiteX30" fmla="*/ 344888 w 535534"/>
              <a:gd name="connsiteY30" fmla="*/ 420750 h 459000"/>
              <a:gd name="connsiteX31" fmla="*/ 319388 w 535534"/>
              <a:gd name="connsiteY31" fmla="*/ 419475 h 459000"/>
              <a:gd name="connsiteX32" fmla="*/ 319388 w 535534"/>
              <a:gd name="connsiteY32" fmla="*/ 395250 h 459000"/>
              <a:gd name="connsiteX33" fmla="*/ 332138 w 535534"/>
              <a:gd name="connsiteY33" fmla="*/ 395250 h 459000"/>
              <a:gd name="connsiteX34" fmla="*/ 344888 w 535534"/>
              <a:gd name="connsiteY34" fmla="*/ 395250 h 459000"/>
              <a:gd name="connsiteX35" fmla="*/ 344888 w 535534"/>
              <a:gd name="connsiteY35" fmla="*/ 420750 h 459000"/>
              <a:gd name="connsiteX36" fmla="*/ 293888 w 535534"/>
              <a:gd name="connsiteY36" fmla="*/ 330225 h 459000"/>
              <a:gd name="connsiteX37" fmla="*/ 319388 w 535534"/>
              <a:gd name="connsiteY37" fmla="*/ 331500 h 459000"/>
              <a:gd name="connsiteX38" fmla="*/ 319388 w 535534"/>
              <a:gd name="connsiteY38" fmla="*/ 357000 h 459000"/>
              <a:gd name="connsiteX39" fmla="*/ 293888 w 535534"/>
              <a:gd name="connsiteY39" fmla="*/ 355725 h 459000"/>
              <a:gd name="connsiteX40" fmla="*/ 293888 w 535534"/>
              <a:gd name="connsiteY40" fmla="*/ 330225 h 459000"/>
              <a:gd name="connsiteX41" fmla="*/ 293888 w 535534"/>
              <a:gd name="connsiteY41" fmla="*/ 416288 h 459000"/>
              <a:gd name="connsiteX42" fmla="*/ 268388 w 535534"/>
              <a:gd name="connsiteY42" fmla="*/ 411825 h 459000"/>
              <a:gd name="connsiteX43" fmla="*/ 268388 w 535534"/>
              <a:gd name="connsiteY43" fmla="*/ 391425 h 459000"/>
              <a:gd name="connsiteX44" fmla="*/ 293888 w 535534"/>
              <a:gd name="connsiteY44" fmla="*/ 393975 h 459000"/>
              <a:gd name="connsiteX45" fmla="*/ 293888 w 535534"/>
              <a:gd name="connsiteY45" fmla="*/ 416288 h 459000"/>
              <a:gd name="connsiteX46" fmla="*/ 242888 w 535534"/>
              <a:gd name="connsiteY46" fmla="*/ 348075 h 459000"/>
              <a:gd name="connsiteX47" fmla="*/ 242888 w 535534"/>
              <a:gd name="connsiteY47" fmla="*/ 323213 h 459000"/>
              <a:gd name="connsiteX48" fmla="*/ 268388 w 535534"/>
              <a:gd name="connsiteY48" fmla="*/ 327038 h 459000"/>
              <a:gd name="connsiteX49" fmla="*/ 268388 w 535534"/>
              <a:gd name="connsiteY49" fmla="*/ 352538 h 459000"/>
              <a:gd name="connsiteX50" fmla="*/ 242888 w 535534"/>
              <a:gd name="connsiteY50" fmla="*/ 348075 h 459000"/>
              <a:gd name="connsiteX51" fmla="*/ 242888 w 535534"/>
              <a:gd name="connsiteY51" fmla="*/ 404175 h 459000"/>
              <a:gd name="connsiteX52" fmla="*/ 217388 w 535534"/>
              <a:gd name="connsiteY52" fmla="*/ 382500 h 459000"/>
              <a:gd name="connsiteX53" fmla="*/ 217388 w 535534"/>
              <a:gd name="connsiteY53" fmla="*/ 381225 h 459000"/>
              <a:gd name="connsiteX54" fmla="*/ 218025 w 535534"/>
              <a:gd name="connsiteY54" fmla="*/ 381225 h 459000"/>
              <a:gd name="connsiteX55" fmla="*/ 223125 w 535534"/>
              <a:gd name="connsiteY55" fmla="*/ 382500 h 459000"/>
              <a:gd name="connsiteX56" fmla="*/ 242888 w 535534"/>
              <a:gd name="connsiteY56" fmla="*/ 386962 h 459000"/>
              <a:gd name="connsiteX57" fmla="*/ 242888 w 535534"/>
              <a:gd name="connsiteY57" fmla="*/ 404175 h 459000"/>
              <a:gd name="connsiteX58" fmla="*/ 140888 w 535534"/>
              <a:gd name="connsiteY58" fmla="*/ 317475 h 459000"/>
              <a:gd name="connsiteX59" fmla="*/ 153638 w 535534"/>
              <a:gd name="connsiteY59" fmla="*/ 318113 h 459000"/>
              <a:gd name="connsiteX60" fmla="*/ 153638 w 535534"/>
              <a:gd name="connsiteY60" fmla="*/ 318750 h 459000"/>
              <a:gd name="connsiteX61" fmla="*/ 160013 w 535534"/>
              <a:gd name="connsiteY61" fmla="*/ 343613 h 459000"/>
              <a:gd name="connsiteX62" fmla="*/ 140888 w 535534"/>
              <a:gd name="connsiteY62" fmla="*/ 342337 h 459000"/>
              <a:gd name="connsiteX63" fmla="*/ 140888 w 535534"/>
              <a:gd name="connsiteY63" fmla="*/ 317475 h 459000"/>
              <a:gd name="connsiteX64" fmla="*/ 115388 w 535534"/>
              <a:gd name="connsiteY64" fmla="*/ 240975 h 459000"/>
              <a:gd name="connsiteX65" fmla="*/ 140888 w 535534"/>
              <a:gd name="connsiteY65" fmla="*/ 244800 h 459000"/>
              <a:gd name="connsiteX66" fmla="*/ 140888 w 535534"/>
              <a:gd name="connsiteY66" fmla="*/ 270300 h 459000"/>
              <a:gd name="connsiteX67" fmla="*/ 115388 w 535534"/>
              <a:gd name="connsiteY67" fmla="*/ 265838 h 459000"/>
              <a:gd name="connsiteX68" fmla="*/ 115388 w 535534"/>
              <a:gd name="connsiteY68" fmla="*/ 240975 h 459000"/>
              <a:gd name="connsiteX69" fmla="*/ 115388 w 535534"/>
              <a:gd name="connsiteY69" fmla="*/ 339788 h 459000"/>
              <a:gd name="connsiteX70" fmla="*/ 89888 w 535534"/>
              <a:gd name="connsiteY70" fmla="*/ 335325 h 459000"/>
              <a:gd name="connsiteX71" fmla="*/ 89888 w 535534"/>
              <a:gd name="connsiteY71" fmla="*/ 310463 h 459000"/>
              <a:gd name="connsiteX72" fmla="*/ 115388 w 535534"/>
              <a:gd name="connsiteY72" fmla="*/ 314288 h 459000"/>
              <a:gd name="connsiteX73" fmla="*/ 115388 w 535534"/>
              <a:gd name="connsiteY73" fmla="*/ 339788 h 459000"/>
              <a:gd name="connsiteX74" fmla="*/ 64388 w 535534"/>
              <a:gd name="connsiteY74" fmla="*/ 235875 h 459000"/>
              <a:gd name="connsiteX75" fmla="*/ 64388 w 535534"/>
              <a:gd name="connsiteY75" fmla="*/ 224400 h 459000"/>
              <a:gd name="connsiteX76" fmla="*/ 89888 w 535534"/>
              <a:gd name="connsiteY76" fmla="*/ 233963 h 459000"/>
              <a:gd name="connsiteX77" fmla="*/ 89888 w 535534"/>
              <a:gd name="connsiteY77" fmla="*/ 257550 h 459000"/>
              <a:gd name="connsiteX78" fmla="*/ 64388 w 535534"/>
              <a:gd name="connsiteY78" fmla="*/ 235875 h 459000"/>
              <a:gd name="connsiteX79" fmla="*/ 64388 w 535534"/>
              <a:gd name="connsiteY79" fmla="*/ 327675 h 459000"/>
              <a:gd name="connsiteX80" fmla="*/ 38888 w 535534"/>
              <a:gd name="connsiteY80" fmla="*/ 306000 h 459000"/>
              <a:gd name="connsiteX81" fmla="*/ 38888 w 535534"/>
              <a:gd name="connsiteY81" fmla="*/ 294525 h 459000"/>
              <a:gd name="connsiteX82" fmla="*/ 64388 w 535534"/>
              <a:gd name="connsiteY82" fmla="*/ 304088 h 459000"/>
              <a:gd name="connsiteX83" fmla="*/ 64388 w 535534"/>
              <a:gd name="connsiteY83" fmla="*/ 327675 h 459000"/>
              <a:gd name="connsiteX84" fmla="*/ 38888 w 535534"/>
              <a:gd name="connsiteY84" fmla="*/ 128775 h 459000"/>
              <a:gd name="connsiteX85" fmla="*/ 64388 w 535534"/>
              <a:gd name="connsiteY85" fmla="*/ 138338 h 459000"/>
              <a:gd name="connsiteX86" fmla="*/ 64388 w 535534"/>
              <a:gd name="connsiteY86" fmla="*/ 161925 h 459000"/>
              <a:gd name="connsiteX87" fmla="*/ 38888 w 535534"/>
              <a:gd name="connsiteY87" fmla="*/ 140250 h 459000"/>
              <a:gd name="connsiteX88" fmla="*/ 38888 w 535534"/>
              <a:gd name="connsiteY88" fmla="*/ 128775 h 459000"/>
              <a:gd name="connsiteX89" fmla="*/ 115388 w 535534"/>
              <a:gd name="connsiteY89" fmla="*/ 149175 h 459000"/>
              <a:gd name="connsiteX90" fmla="*/ 115388 w 535534"/>
              <a:gd name="connsiteY90" fmla="*/ 174675 h 459000"/>
              <a:gd name="connsiteX91" fmla="*/ 89888 w 535534"/>
              <a:gd name="connsiteY91" fmla="*/ 170213 h 459000"/>
              <a:gd name="connsiteX92" fmla="*/ 89888 w 535534"/>
              <a:gd name="connsiteY92" fmla="*/ 145350 h 459000"/>
              <a:gd name="connsiteX93" fmla="*/ 115388 w 535534"/>
              <a:gd name="connsiteY93" fmla="*/ 149175 h 459000"/>
              <a:gd name="connsiteX94" fmla="*/ 179138 w 535534"/>
              <a:gd name="connsiteY94" fmla="*/ 38250 h 459000"/>
              <a:gd name="connsiteX95" fmla="*/ 319388 w 535534"/>
              <a:gd name="connsiteY95" fmla="*/ 76500 h 459000"/>
              <a:gd name="connsiteX96" fmla="*/ 179138 w 535534"/>
              <a:gd name="connsiteY96" fmla="*/ 114750 h 459000"/>
              <a:gd name="connsiteX97" fmla="*/ 38888 w 535534"/>
              <a:gd name="connsiteY97" fmla="*/ 76500 h 459000"/>
              <a:gd name="connsiteX98" fmla="*/ 179138 w 535534"/>
              <a:gd name="connsiteY98" fmla="*/ 38250 h 459000"/>
              <a:gd name="connsiteX99" fmla="*/ 217388 w 535534"/>
              <a:gd name="connsiteY99" fmla="*/ 340425 h 459000"/>
              <a:gd name="connsiteX100" fmla="*/ 191888 w 535534"/>
              <a:gd name="connsiteY100" fmla="*/ 318750 h 459000"/>
              <a:gd name="connsiteX101" fmla="*/ 191888 w 535534"/>
              <a:gd name="connsiteY101" fmla="*/ 307275 h 459000"/>
              <a:gd name="connsiteX102" fmla="*/ 217388 w 535534"/>
              <a:gd name="connsiteY102" fmla="*/ 316838 h 459000"/>
              <a:gd name="connsiteX103" fmla="*/ 217388 w 535534"/>
              <a:gd name="connsiteY103" fmla="*/ 340425 h 459000"/>
              <a:gd name="connsiteX104" fmla="*/ 293888 w 535534"/>
              <a:gd name="connsiteY104" fmla="*/ 161925 h 459000"/>
              <a:gd name="connsiteX105" fmla="*/ 293888 w 535534"/>
              <a:gd name="connsiteY105" fmla="*/ 138975 h 459000"/>
              <a:gd name="connsiteX106" fmla="*/ 319388 w 535534"/>
              <a:gd name="connsiteY106" fmla="*/ 128775 h 459000"/>
              <a:gd name="connsiteX107" fmla="*/ 319388 w 535534"/>
              <a:gd name="connsiteY107" fmla="*/ 140250 h 459000"/>
              <a:gd name="connsiteX108" fmla="*/ 293888 w 535534"/>
              <a:gd name="connsiteY108" fmla="*/ 161925 h 459000"/>
              <a:gd name="connsiteX109" fmla="*/ 242888 w 535534"/>
              <a:gd name="connsiteY109" fmla="*/ 174038 h 459000"/>
              <a:gd name="connsiteX110" fmla="*/ 242888 w 535534"/>
              <a:gd name="connsiteY110" fmla="*/ 149175 h 459000"/>
              <a:gd name="connsiteX111" fmla="*/ 268388 w 535534"/>
              <a:gd name="connsiteY111" fmla="*/ 145350 h 459000"/>
              <a:gd name="connsiteX112" fmla="*/ 268388 w 535534"/>
              <a:gd name="connsiteY112" fmla="*/ 169575 h 459000"/>
              <a:gd name="connsiteX113" fmla="*/ 242888 w 535534"/>
              <a:gd name="connsiteY113" fmla="*/ 174038 h 459000"/>
              <a:gd name="connsiteX114" fmla="*/ 191888 w 535534"/>
              <a:gd name="connsiteY114" fmla="*/ 178500 h 459000"/>
              <a:gd name="connsiteX115" fmla="*/ 191888 w 535534"/>
              <a:gd name="connsiteY115" fmla="*/ 153000 h 459000"/>
              <a:gd name="connsiteX116" fmla="*/ 217388 w 535534"/>
              <a:gd name="connsiteY116" fmla="*/ 151725 h 459000"/>
              <a:gd name="connsiteX117" fmla="*/ 217388 w 535534"/>
              <a:gd name="connsiteY117" fmla="*/ 177225 h 459000"/>
              <a:gd name="connsiteX118" fmla="*/ 191888 w 535534"/>
              <a:gd name="connsiteY118" fmla="*/ 178500 h 459000"/>
              <a:gd name="connsiteX119" fmla="*/ 140888 w 535534"/>
              <a:gd name="connsiteY119" fmla="*/ 177225 h 459000"/>
              <a:gd name="connsiteX120" fmla="*/ 140888 w 535534"/>
              <a:gd name="connsiteY120" fmla="*/ 151725 h 459000"/>
              <a:gd name="connsiteX121" fmla="*/ 166388 w 535534"/>
              <a:gd name="connsiteY121" fmla="*/ 153000 h 459000"/>
              <a:gd name="connsiteX122" fmla="*/ 166388 w 535534"/>
              <a:gd name="connsiteY122" fmla="*/ 178500 h 459000"/>
              <a:gd name="connsiteX123" fmla="*/ 140888 w 535534"/>
              <a:gd name="connsiteY123" fmla="*/ 177225 h 459000"/>
              <a:gd name="connsiteX124" fmla="*/ 472388 w 535534"/>
              <a:gd name="connsiteY124" fmla="*/ 255000 h 459000"/>
              <a:gd name="connsiteX125" fmla="*/ 332138 w 535534"/>
              <a:gd name="connsiteY125" fmla="*/ 293250 h 459000"/>
              <a:gd name="connsiteX126" fmla="*/ 191888 w 535534"/>
              <a:gd name="connsiteY126" fmla="*/ 255000 h 459000"/>
              <a:gd name="connsiteX127" fmla="*/ 332138 w 535534"/>
              <a:gd name="connsiteY127" fmla="*/ 216750 h 459000"/>
              <a:gd name="connsiteX128" fmla="*/ 472388 w 535534"/>
              <a:gd name="connsiteY128" fmla="*/ 255000 h 459000"/>
              <a:gd name="connsiteX129" fmla="*/ 510638 w 535534"/>
              <a:gd name="connsiteY129" fmla="*/ 274125 h 459000"/>
              <a:gd name="connsiteX130" fmla="*/ 510638 w 535534"/>
              <a:gd name="connsiteY130" fmla="*/ 255000 h 459000"/>
              <a:gd name="connsiteX131" fmla="*/ 441150 w 535534"/>
              <a:gd name="connsiteY131" fmla="*/ 191250 h 459000"/>
              <a:gd name="connsiteX132" fmla="*/ 381863 w 535534"/>
              <a:gd name="connsiteY132" fmla="*/ 181050 h 459000"/>
              <a:gd name="connsiteX133" fmla="*/ 382500 w 535534"/>
              <a:gd name="connsiteY133" fmla="*/ 172125 h 459000"/>
              <a:gd name="connsiteX134" fmla="*/ 357000 w 535534"/>
              <a:gd name="connsiteY134" fmla="*/ 127500 h 459000"/>
              <a:gd name="connsiteX135" fmla="*/ 357000 w 535534"/>
              <a:gd name="connsiteY135" fmla="*/ 76500 h 459000"/>
              <a:gd name="connsiteX136" fmla="*/ 287513 w 535534"/>
              <a:gd name="connsiteY136" fmla="*/ 12750 h 459000"/>
              <a:gd name="connsiteX137" fmla="*/ 178500 w 535534"/>
              <a:gd name="connsiteY137" fmla="*/ 0 h 459000"/>
              <a:gd name="connsiteX138" fmla="*/ 0 w 535534"/>
              <a:gd name="connsiteY138" fmla="*/ 76500 h 459000"/>
              <a:gd name="connsiteX139" fmla="*/ 0 w 535534"/>
              <a:gd name="connsiteY139" fmla="*/ 140250 h 459000"/>
              <a:gd name="connsiteX140" fmla="*/ 25500 w 535534"/>
              <a:gd name="connsiteY140" fmla="*/ 184875 h 459000"/>
              <a:gd name="connsiteX141" fmla="*/ 25500 w 535534"/>
              <a:gd name="connsiteY141" fmla="*/ 196988 h 459000"/>
              <a:gd name="connsiteX142" fmla="*/ 0 w 535534"/>
              <a:gd name="connsiteY142" fmla="*/ 242250 h 459000"/>
              <a:gd name="connsiteX143" fmla="*/ 0 w 535534"/>
              <a:gd name="connsiteY143" fmla="*/ 306000 h 459000"/>
              <a:gd name="connsiteX144" fmla="*/ 69487 w 535534"/>
              <a:gd name="connsiteY144" fmla="*/ 369750 h 459000"/>
              <a:gd name="connsiteX145" fmla="*/ 178500 w 535534"/>
              <a:gd name="connsiteY145" fmla="*/ 382500 h 459000"/>
              <a:gd name="connsiteX146" fmla="*/ 247988 w 535534"/>
              <a:gd name="connsiteY146" fmla="*/ 446250 h 459000"/>
              <a:gd name="connsiteX147" fmla="*/ 357000 w 535534"/>
              <a:gd name="connsiteY147" fmla="*/ 459000 h 459000"/>
              <a:gd name="connsiteX148" fmla="*/ 535500 w 535534"/>
              <a:gd name="connsiteY148" fmla="*/ 382500 h 459000"/>
              <a:gd name="connsiteX149" fmla="*/ 535500 w 535534"/>
              <a:gd name="connsiteY149" fmla="*/ 318750 h 459000"/>
              <a:gd name="connsiteX150" fmla="*/ 510638 w 535534"/>
              <a:gd name="connsiteY150" fmla="*/ 274125 h 4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35534" h="459000">
                <a:moveTo>
                  <a:pt x="497888" y="382500"/>
                </a:moveTo>
                <a:cubicBezTo>
                  <a:pt x="497888" y="390788"/>
                  <a:pt x="488325" y="398438"/>
                  <a:pt x="472388" y="404175"/>
                </a:cubicBezTo>
                <a:lnTo>
                  <a:pt x="472388" y="381225"/>
                </a:lnTo>
                <a:cubicBezTo>
                  <a:pt x="481313" y="378675"/>
                  <a:pt x="490238" y="374850"/>
                  <a:pt x="497888" y="371025"/>
                </a:cubicBezTo>
                <a:lnTo>
                  <a:pt x="497888" y="382500"/>
                </a:lnTo>
                <a:close/>
                <a:moveTo>
                  <a:pt x="446888" y="340425"/>
                </a:moveTo>
                <a:lnTo>
                  <a:pt x="446888" y="317475"/>
                </a:lnTo>
                <a:cubicBezTo>
                  <a:pt x="455813" y="314925"/>
                  <a:pt x="464738" y="311100"/>
                  <a:pt x="472388" y="307275"/>
                </a:cubicBezTo>
                <a:lnTo>
                  <a:pt x="472388" y="318750"/>
                </a:lnTo>
                <a:cubicBezTo>
                  <a:pt x="472388" y="327038"/>
                  <a:pt x="462825" y="334688"/>
                  <a:pt x="446888" y="340425"/>
                </a:cubicBezTo>
                <a:close/>
                <a:moveTo>
                  <a:pt x="446888" y="411825"/>
                </a:moveTo>
                <a:cubicBezTo>
                  <a:pt x="439238" y="413738"/>
                  <a:pt x="430313" y="415013"/>
                  <a:pt x="421388" y="416288"/>
                </a:cubicBezTo>
                <a:lnTo>
                  <a:pt x="421388" y="391425"/>
                </a:lnTo>
                <a:cubicBezTo>
                  <a:pt x="429675" y="390150"/>
                  <a:pt x="438600" y="388875"/>
                  <a:pt x="446888" y="387600"/>
                </a:cubicBezTo>
                <a:lnTo>
                  <a:pt x="446888" y="411825"/>
                </a:lnTo>
                <a:close/>
                <a:moveTo>
                  <a:pt x="395888" y="327675"/>
                </a:moveTo>
                <a:cubicBezTo>
                  <a:pt x="404175" y="326400"/>
                  <a:pt x="413100" y="325125"/>
                  <a:pt x="421388" y="323850"/>
                </a:cubicBezTo>
                <a:lnTo>
                  <a:pt x="421388" y="348075"/>
                </a:lnTo>
                <a:cubicBezTo>
                  <a:pt x="413738" y="349988"/>
                  <a:pt x="404813" y="351263"/>
                  <a:pt x="395888" y="352538"/>
                </a:cubicBezTo>
                <a:lnTo>
                  <a:pt x="395888" y="327675"/>
                </a:lnTo>
                <a:close/>
                <a:moveTo>
                  <a:pt x="395888" y="419475"/>
                </a:moveTo>
                <a:cubicBezTo>
                  <a:pt x="387600" y="420113"/>
                  <a:pt x="379313" y="420750"/>
                  <a:pt x="370388" y="420750"/>
                </a:cubicBezTo>
                <a:lnTo>
                  <a:pt x="370388" y="395250"/>
                </a:lnTo>
                <a:cubicBezTo>
                  <a:pt x="378037" y="395250"/>
                  <a:pt x="386963" y="394613"/>
                  <a:pt x="395888" y="393975"/>
                </a:cubicBezTo>
                <a:lnTo>
                  <a:pt x="395888" y="419475"/>
                </a:lnTo>
                <a:close/>
                <a:moveTo>
                  <a:pt x="344888" y="357000"/>
                </a:moveTo>
                <a:lnTo>
                  <a:pt x="344888" y="331500"/>
                </a:lnTo>
                <a:cubicBezTo>
                  <a:pt x="352538" y="331500"/>
                  <a:pt x="361463" y="330863"/>
                  <a:pt x="370388" y="330225"/>
                </a:cubicBezTo>
                <a:lnTo>
                  <a:pt x="370388" y="355725"/>
                </a:lnTo>
                <a:cubicBezTo>
                  <a:pt x="362100" y="356363"/>
                  <a:pt x="353813" y="356363"/>
                  <a:pt x="344888" y="357000"/>
                </a:cubicBezTo>
                <a:close/>
                <a:moveTo>
                  <a:pt x="344888" y="420750"/>
                </a:moveTo>
                <a:cubicBezTo>
                  <a:pt x="335963" y="420750"/>
                  <a:pt x="327675" y="420113"/>
                  <a:pt x="319388" y="419475"/>
                </a:cubicBezTo>
                <a:lnTo>
                  <a:pt x="319388" y="395250"/>
                </a:lnTo>
                <a:cubicBezTo>
                  <a:pt x="323850" y="395250"/>
                  <a:pt x="327675" y="395250"/>
                  <a:pt x="332138" y="395250"/>
                </a:cubicBezTo>
                <a:cubicBezTo>
                  <a:pt x="335963" y="395250"/>
                  <a:pt x="340425" y="395250"/>
                  <a:pt x="344888" y="395250"/>
                </a:cubicBezTo>
                <a:lnTo>
                  <a:pt x="344888" y="420750"/>
                </a:lnTo>
                <a:close/>
                <a:moveTo>
                  <a:pt x="293888" y="330225"/>
                </a:moveTo>
                <a:cubicBezTo>
                  <a:pt x="302175" y="330863"/>
                  <a:pt x="310463" y="331500"/>
                  <a:pt x="319388" y="331500"/>
                </a:cubicBezTo>
                <a:lnTo>
                  <a:pt x="319388" y="357000"/>
                </a:lnTo>
                <a:cubicBezTo>
                  <a:pt x="310463" y="357000"/>
                  <a:pt x="302175" y="356363"/>
                  <a:pt x="293888" y="355725"/>
                </a:cubicBezTo>
                <a:lnTo>
                  <a:pt x="293888" y="330225"/>
                </a:lnTo>
                <a:close/>
                <a:moveTo>
                  <a:pt x="293888" y="416288"/>
                </a:moveTo>
                <a:cubicBezTo>
                  <a:pt x="284963" y="415013"/>
                  <a:pt x="276038" y="413738"/>
                  <a:pt x="268388" y="411825"/>
                </a:cubicBezTo>
                <a:lnTo>
                  <a:pt x="268388" y="391425"/>
                </a:lnTo>
                <a:cubicBezTo>
                  <a:pt x="276675" y="392700"/>
                  <a:pt x="284963" y="393337"/>
                  <a:pt x="293888" y="393975"/>
                </a:cubicBezTo>
                <a:lnTo>
                  <a:pt x="293888" y="416288"/>
                </a:lnTo>
                <a:close/>
                <a:moveTo>
                  <a:pt x="242888" y="348075"/>
                </a:moveTo>
                <a:lnTo>
                  <a:pt x="242888" y="323213"/>
                </a:lnTo>
                <a:cubicBezTo>
                  <a:pt x="251175" y="324488"/>
                  <a:pt x="259462" y="326400"/>
                  <a:pt x="268388" y="327038"/>
                </a:cubicBezTo>
                <a:lnTo>
                  <a:pt x="268388" y="352538"/>
                </a:lnTo>
                <a:cubicBezTo>
                  <a:pt x="259462" y="351263"/>
                  <a:pt x="250538" y="349988"/>
                  <a:pt x="242888" y="348075"/>
                </a:cubicBezTo>
                <a:close/>
                <a:moveTo>
                  <a:pt x="242888" y="404175"/>
                </a:moveTo>
                <a:cubicBezTo>
                  <a:pt x="226950" y="397800"/>
                  <a:pt x="217388" y="390150"/>
                  <a:pt x="217388" y="382500"/>
                </a:cubicBezTo>
                <a:lnTo>
                  <a:pt x="217388" y="381225"/>
                </a:lnTo>
                <a:cubicBezTo>
                  <a:pt x="217388" y="381225"/>
                  <a:pt x="217388" y="381225"/>
                  <a:pt x="218025" y="381225"/>
                </a:cubicBezTo>
                <a:cubicBezTo>
                  <a:pt x="219938" y="381863"/>
                  <a:pt x="221212" y="382500"/>
                  <a:pt x="223125" y="382500"/>
                </a:cubicBezTo>
                <a:cubicBezTo>
                  <a:pt x="229500" y="384413"/>
                  <a:pt x="235875" y="385688"/>
                  <a:pt x="242888" y="386962"/>
                </a:cubicBezTo>
                <a:lnTo>
                  <a:pt x="242888" y="404175"/>
                </a:lnTo>
                <a:close/>
                <a:moveTo>
                  <a:pt x="140888" y="317475"/>
                </a:moveTo>
                <a:cubicBezTo>
                  <a:pt x="145350" y="317475"/>
                  <a:pt x="149175" y="318113"/>
                  <a:pt x="153638" y="318113"/>
                </a:cubicBezTo>
                <a:lnTo>
                  <a:pt x="153638" y="318750"/>
                </a:lnTo>
                <a:cubicBezTo>
                  <a:pt x="153638" y="327675"/>
                  <a:pt x="155550" y="336600"/>
                  <a:pt x="160013" y="343613"/>
                </a:cubicBezTo>
                <a:cubicBezTo>
                  <a:pt x="153638" y="343613"/>
                  <a:pt x="147263" y="342975"/>
                  <a:pt x="140888" y="342337"/>
                </a:cubicBezTo>
                <a:lnTo>
                  <a:pt x="140888" y="317475"/>
                </a:lnTo>
                <a:close/>
                <a:moveTo>
                  <a:pt x="115388" y="240975"/>
                </a:moveTo>
                <a:cubicBezTo>
                  <a:pt x="123675" y="242250"/>
                  <a:pt x="131963" y="244163"/>
                  <a:pt x="140888" y="244800"/>
                </a:cubicBezTo>
                <a:lnTo>
                  <a:pt x="140888" y="270300"/>
                </a:lnTo>
                <a:cubicBezTo>
                  <a:pt x="131963" y="269025"/>
                  <a:pt x="123038" y="267750"/>
                  <a:pt x="115388" y="265838"/>
                </a:cubicBezTo>
                <a:lnTo>
                  <a:pt x="115388" y="240975"/>
                </a:lnTo>
                <a:close/>
                <a:moveTo>
                  <a:pt x="115388" y="339788"/>
                </a:moveTo>
                <a:cubicBezTo>
                  <a:pt x="106463" y="338513"/>
                  <a:pt x="97538" y="337238"/>
                  <a:pt x="89888" y="335325"/>
                </a:cubicBezTo>
                <a:lnTo>
                  <a:pt x="89888" y="310463"/>
                </a:lnTo>
                <a:cubicBezTo>
                  <a:pt x="98175" y="311738"/>
                  <a:pt x="106463" y="313650"/>
                  <a:pt x="115388" y="314288"/>
                </a:cubicBezTo>
                <a:lnTo>
                  <a:pt x="115388" y="339788"/>
                </a:lnTo>
                <a:close/>
                <a:moveTo>
                  <a:pt x="64388" y="235875"/>
                </a:moveTo>
                <a:lnTo>
                  <a:pt x="64388" y="224400"/>
                </a:lnTo>
                <a:cubicBezTo>
                  <a:pt x="72038" y="228225"/>
                  <a:pt x="80325" y="231413"/>
                  <a:pt x="89888" y="233963"/>
                </a:cubicBezTo>
                <a:lnTo>
                  <a:pt x="89888" y="257550"/>
                </a:lnTo>
                <a:cubicBezTo>
                  <a:pt x="73950" y="251813"/>
                  <a:pt x="64388" y="244163"/>
                  <a:pt x="64388" y="235875"/>
                </a:cubicBezTo>
                <a:close/>
                <a:moveTo>
                  <a:pt x="64388" y="327675"/>
                </a:moveTo>
                <a:cubicBezTo>
                  <a:pt x="48450" y="321300"/>
                  <a:pt x="38888" y="313650"/>
                  <a:pt x="38888" y="306000"/>
                </a:cubicBezTo>
                <a:lnTo>
                  <a:pt x="38888" y="294525"/>
                </a:lnTo>
                <a:cubicBezTo>
                  <a:pt x="46538" y="298350"/>
                  <a:pt x="54825" y="301538"/>
                  <a:pt x="64388" y="304088"/>
                </a:cubicBezTo>
                <a:lnTo>
                  <a:pt x="64388" y="327675"/>
                </a:lnTo>
                <a:close/>
                <a:moveTo>
                  <a:pt x="38888" y="128775"/>
                </a:moveTo>
                <a:cubicBezTo>
                  <a:pt x="46538" y="132600"/>
                  <a:pt x="54825" y="135788"/>
                  <a:pt x="64388" y="138338"/>
                </a:cubicBezTo>
                <a:lnTo>
                  <a:pt x="64388" y="161925"/>
                </a:lnTo>
                <a:cubicBezTo>
                  <a:pt x="48450" y="155550"/>
                  <a:pt x="38888" y="147900"/>
                  <a:pt x="38888" y="140250"/>
                </a:cubicBezTo>
                <a:lnTo>
                  <a:pt x="38888" y="128775"/>
                </a:lnTo>
                <a:close/>
                <a:moveTo>
                  <a:pt x="115388" y="149175"/>
                </a:moveTo>
                <a:lnTo>
                  <a:pt x="115388" y="174675"/>
                </a:lnTo>
                <a:cubicBezTo>
                  <a:pt x="106463" y="173400"/>
                  <a:pt x="97538" y="172125"/>
                  <a:pt x="89888" y="170213"/>
                </a:cubicBezTo>
                <a:lnTo>
                  <a:pt x="89888" y="145350"/>
                </a:lnTo>
                <a:cubicBezTo>
                  <a:pt x="98175" y="146625"/>
                  <a:pt x="106463" y="147900"/>
                  <a:pt x="115388" y="149175"/>
                </a:cubicBezTo>
                <a:close/>
                <a:moveTo>
                  <a:pt x="179138" y="38250"/>
                </a:moveTo>
                <a:cubicBezTo>
                  <a:pt x="256913" y="38250"/>
                  <a:pt x="319388" y="55463"/>
                  <a:pt x="319388" y="76500"/>
                </a:cubicBezTo>
                <a:cubicBezTo>
                  <a:pt x="319388" y="97537"/>
                  <a:pt x="256913" y="114750"/>
                  <a:pt x="179138" y="114750"/>
                </a:cubicBezTo>
                <a:cubicBezTo>
                  <a:pt x="101362" y="114750"/>
                  <a:pt x="38888" y="97537"/>
                  <a:pt x="38888" y="76500"/>
                </a:cubicBezTo>
                <a:cubicBezTo>
                  <a:pt x="38888" y="55463"/>
                  <a:pt x="101362" y="38250"/>
                  <a:pt x="179138" y="38250"/>
                </a:cubicBezTo>
                <a:close/>
                <a:moveTo>
                  <a:pt x="217388" y="340425"/>
                </a:moveTo>
                <a:cubicBezTo>
                  <a:pt x="201450" y="334050"/>
                  <a:pt x="191888" y="326400"/>
                  <a:pt x="191888" y="318750"/>
                </a:cubicBezTo>
                <a:lnTo>
                  <a:pt x="191888" y="307275"/>
                </a:lnTo>
                <a:cubicBezTo>
                  <a:pt x="199538" y="311100"/>
                  <a:pt x="207825" y="314288"/>
                  <a:pt x="217388" y="316838"/>
                </a:cubicBezTo>
                <a:lnTo>
                  <a:pt x="217388" y="340425"/>
                </a:lnTo>
                <a:close/>
                <a:moveTo>
                  <a:pt x="293888" y="161925"/>
                </a:moveTo>
                <a:lnTo>
                  <a:pt x="293888" y="138975"/>
                </a:lnTo>
                <a:cubicBezTo>
                  <a:pt x="302813" y="136425"/>
                  <a:pt x="311738" y="132600"/>
                  <a:pt x="319388" y="128775"/>
                </a:cubicBezTo>
                <a:lnTo>
                  <a:pt x="319388" y="140250"/>
                </a:lnTo>
                <a:cubicBezTo>
                  <a:pt x="319388" y="148538"/>
                  <a:pt x="309825" y="156188"/>
                  <a:pt x="293888" y="161925"/>
                </a:cubicBezTo>
                <a:close/>
                <a:moveTo>
                  <a:pt x="242888" y="174038"/>
                </a:moveTo>
                <a:lnTo>
                  <a:pt x="242888" y="149175"/>
                </a:lnTo>
                <a:cubicBezTo>
                  <a:pt x="251175" y="147900"/>
                  <a:pt x="260100" y="146625"/>
                  <a:pt x="268388" y="145350"/>
                </a:cubicBezTo>
                <a:lnTo>
                  <a:pt x="268388" y="169575"/>
                </a:lnTo>
                <a:cubicBezTo>
                  <a:pt x="260738" y="171488"/>
                  <a:pt x="251813" y="172762"/>
                  <a:pt x="242888" y="174038"/>
                </a:cubicBezTo>
                <a:close/>
                <a:moveTo>
                  <a:pt x="191888" y="178500"/>
                </a:moveTo>
                <a:lnTo>
                  <a:pt x="191888" y="153000"/>
                </a:lnTo>
                <a:cubicBezTo>
                  <a:pt x="199538" y="153000"/>
                  <a:pt x="208462" y="152363"/>
                  <a:pt x="217388" y="151725"/>
                </a:cubicBezTo>
                <a:lnTo>
                  <a:pt x="217388" y="177225"/>
                </a:lnTo>
                <a:cubicBezTo>
                  <a:pt x="209100" y="177863"/>
                  <a:pt x="200813" y="177863"/>
                  <a:pt x="191888" y="178500"/>
                </a:cubicBezTo>
                <a:close/>
                <a:moveTo>
                  <a:pt x="140888" y="177225"/>
                </a:moveTo>
                <a:lnTo>
                  <a:pt x="140888" y="151725"/>
                </a:lnTo>
                <a:cubicBezTo>
                  <a:pt x="149175" y="152363"/>
                  <a:pt x="157462" y="153000"/>
                  <a:pt x="166388" y="153000"/>
                </a:cubicBezTo>
                <a:lnTo>
                  <a:pt x="166388" y="178500"/>
                </a:lnTo>
                <a:cubicBezTo>
                  <a:pt x="157462" y="177863"/>
                  <a:pt x="149175" y="177863"/>
                  <a:pt x="140888" y="177225"/>
                </a:cubicBezTo>
                <a:close/>
                <a:moveTo>
                  <a:pt x="472388" y="255000"/>
                </a:moveTo>
                <a:cubicBezTo>
                  <a:pt x="472388" y="276038"/>
                  <a:pt x="409912" y="293250"/>
                  <a:pt x="332138" y="293250"/>
                </a:cubicBezTo>
                <a:cubicBezTo>
                  <a:pt x="254363" y="293250"/>
                  <a:pt x="191888" y="276038"/>
                  <a:pt x="191888" y="255000"/>
                </a:cubicBezTo>
                <a:cubicBezTo>
                  <a:pt x="191888" y="233963"/>
                  <a:pt x="254363" y="216750"/>
                  <a:pt x="332138" y="216750"/>
                </a:cubicBezTo>
                <a:cubicBezTo>
                  <a:pt x="409912" y="216750"/>
                  <a:pt x="472388" y="233963"/>
                  <a:pt x="472388" y="255000"/>
                </a:cubicBezTo>
                <a:close/>
                <a:moveTo>
                  <a:pt x="510638" y="274125"/>
                </a:moveTo>
                <a:lnTo>
                  <a:pt x="510638" y="255000"/>
                </a:lnTo>
                <a:cubicBezTo>
                  <a:pt x="510638" y="225038"/>
                  <a:pt x="487050" y="203363"/>
                  <a:pt x="441150" y="191250"/>
                </a:cubicBezTo>
                <a:cubicBezTo>
                  <a:pt x="423938" y="186788"/>
                  <a:pt x="404175" y="182963"/>
                  <a:pt x="381863" y="181050"/>
                </a:cubicBezTo>
                <a:cubicBezTo>
                  <a:pt x="382500" y="178500"/>
                  <a:pt x="382500" y="175313"/>
                  <a:pt x="382500" y="172125"/>
                </a:cubicBezTo>
                <a:cubicBezTo>
                  <a:pt x="382500" y="154275"/>
                  <a:pt x="374213" y="138975"/>
                  <a:pt x="357000" y="127500"/>
                </a:cubicBezTo>
                <a:lnTo>
                  <a:pt x="357000" y="76500"/>
                </a:lnTo>
                <a:cubicBezTo>
                  <a:pt x="357000" y="46537"/>
                  <a:pt x="333413" y="24862"/>
                  <a:pt x="287513" y="12750"/>
                </a:cubicBezTo>
                <a:cubicBezTo>
                  <a:pt x="257550" y="4462"/>
                  <a:pt x="219300" y="0"/>
                  <a:pt x="178500" y="0"/>
                </a:cubicBezTo>
                <a:cubicBezTo>
                  <a:pt x="124950" y="0"/>
                  <a:pt x="0" y="7650"/>
                  <a:pt x="0" y="76500"/>
                </a:cubicBezTo>
                <a:lnTo>
                  <a:pt x="0" y="140250"/>
                </a:lnTo>
                <a:cubicBezTo>
                  <a:pt x="0" y="158100"/>
                  <a:pt x="8287" y="173400"/>
                  <a:pt x="25500" y="184875"/>
                </a:cubicBezTo>
                <a:lnTo>
                  <a:pt x="25500" y="196988"/>
                </a:lnTo>
                <a:cubicBezTo>
                  <a:pt x="10200" y="207825"/>
                  <a:pt x="0" y="222488"/>
                  <a:pt x="0" y="242250"/>
                </a:cubicBezTo>
                <a:lnTo>
                  <a:pt x="0" y="306000"/>
                </a:lnTo>
                <a:cubicBezTo>
                  <a:pt x="0" y="335962"/>
                  <a:pt x="23588" y="357638"/>
                  <a:pt x="69487" y="369750"/>
                </a:cubicBezTo>
                <a:cubicBezTo>
                  <a:pt x="99450" y="378038"/>
                  <a:pt x="137700" y="382500"/>
                  <a:pt x="178500" y="382500"/>
                </a:cubicBezTo>
                <a:cubicBezTo>
                  <a:pt x="178500" y="412462"/>
                  <a:pt x="202087" y="434138"/>
                  <a:pt x="247988" y="446250"/>
                </a:cubicBezTo>
                <a:cubicBezTo>
                  <a:pt x="277950" y="454538"/>
                  <a:pt x="316200" y="459000"/>
                  <a:pt x="357000" y="459000"/>
                </a:cubicBezTo>
                <a:cubicBezTo>
                  <a:pt x="410550" y="459000"/>
                  <a:pt x="535500" y="451350"/>
                  <a:pt x="535500" y="382500"/>
                </a:cubicBezTo>
                <a:lnTo>
                  <a:pt x="535500" y="318750"/>
                </a:lnTo>
                <a:cubicBezTo>
                  <a:pt x="536138" y="300900"/>
                  <a:pt x="527850" y="285600"/>
                  <a:pt x="510638" y="274125"/>
                </a:cubicBezTo>
                <a:close/>
              </a:path>
            </a:pathLst>
          </a:custGeom>
          <a:solidFill>
            <a:srgbClr val="FFFFFF"/>
          </a:solidFill>
          <a:ln w="6350" cap="flat">
            <a:noFill/>
            <a:prstDash val="solid"/>
            <a:miter/>
          </a:ln>
        </p:spPr>
        <p:txBody>
          <a:bodyPr rtlCol="0" anchor="ctr"/>
          <a:lstStyle/>
          <a:p>
            <a:endParaRPr lang="en-GB"/>
          </a:p>
        </p:txBody>
      </p:sp>
      <p:grpSp>
        <p:nvGrpSpPr>
          <p:cNvPr id="59" name="Graphic 4" descr="Earth globe: Africa and Europe with solid fill">
            <a:extLst>
              <a:ext uri="{FF2B5EF4-FFF2-40B4-BE49-F238E27FC236}">
                <a16:creationId xmlns:a16="http://schemas.microsoft.com/office/drawing/2014/main" id="{1AB15896-2F0D-4A08-8486-231B9B9E6C59}"/>
              </a:ext>
            </a:extLst>
          </p:cNvPr>
          <p:cNvGrpSpPr>
            <a:grpSpLocks noChangeAspect="1"/>
          </p:cNvGrpSpPr>
          <p:nvPr/>
        </p:nvGrpSpPr>
        <p:grpSpPr>
          <a:xfrm>
            <a:off x="4070658" y="1325916"/>
            <a:ext cx="540000" cy="540000"/>
            <a:chOff x="2407814" y="4174597"/>
            <a:chExt cx="531997" cy="531997"/>
          </a:xfrm>
          <a:solidFill>
            <a:schemeClr val="bg1"/>
          </a:solidFill>
        </p:grpSpPr>
        <p:sp>
          <p:nvSpPr>
            <p:cNvPr id="65" name="Freeform: Shape 64">
              <a:extLst>
                <a:ext uri="{FF2B5EF4-FFF2-40B4-BE49-F238E27FC236}">
                  <a16:creationId xmlns:a16="http://schemas.microsoft.com/office/drawing/2014/main" id="{A0B157EE-603A-45AA-BA1F-7F5B524C6009}"/>
                </a:ext>
              </a:extLst>
            </p:cNvPr>
            <p:cNvSpPr/>
            <p:nvPr/>
          </p:nvSpPr>
          <p:spPr>
            <a:xfrm>
              <a:off x="2407814" y="4174597"/>
              <a:ext cx="531997" cy="531997"/>
            </a:xfrm>
            <a:custGeom>
              <a:avLst/>
              <a:gdLst>
                <a:gd name="connsiteX0" fmla="*/ 265999 w 531997"/>
                <a:gd name="connsiteY0" fmla="*/ 0 h 531997"/>
                <a:gd name="connsiteX1" fmla="*/ 0 w 531997"/>
                <a:gd name="connsiteY1" fmla="*/ 265999 h 531997"/>
                <a:gd name="connsiteX2" fmla="*/ 265999 w 531997"/>
                <a:gd name="connsiteY2" fmla="*/ 531998 h 531997"/>
                <a:gd name="connsiteX3" fmla="*/ 531998 w 531997"/>
                <a:gd name="connsiteY3" fmla="*/ 265999 h 531997"/>
                <a:gd name="connsiteX4" fmla="*/ 265999 w 531997"/>
                <a:gd name="connsiteY4" fmla="*/ 0 h 531997"/>
                <a:gd name="connsiteX5" fmla="*/ 265999 w 531997"/>
                <a:gd name="connsiteY5" fmla="*/ 503998 h 531997"/>
                <a:gd name="connsiteX6" fmla="*/ 28000 w 531997"/>
                <a:gd name="connsiteY6" fmla="*/ 265999 h 531997"/>
                <a:gd name="connsiteX7" fmla="*/ 265999 w 531997"/>
                <a:gd name="connsiteY7" fmla="*/ 28000 h 531997"/>
                <a:gd name="connsiteX8" fmla="*/ 361898 w 531997"/>
                <a:gd name="connsiteY8" fmla="*/ 48300 h 531997"/>
                <a:gd name="connsiteX9" fmla="*/ 339499 w 531997"/>
                <a:gd name="connsiteY9" fmla="*/ 66500 h 531997"/>
                <a:gd name="connsiteX10" fmla="*/ 330399 w 531997"/>
                <a:gd name="connsiteY10" fmla="*/ 70000 h 531997"/>
                <a:gd name="connsiteX11" fmla="*/ 317099 w 531997"/>
                <a:gd name="connsiteY11" fmla="*/ 70000 h 531997"/>
                <a:gd name="connsiteX12" fmla="*/ 312199 w 531997"/>
                <a:gd name="connsiteY12" fmla="*/ 69300 h 531997"/>
                <a:gd name="connsiteX13" fmla="*/ 258299 w 531997"/>
                <a:gd name="connsiteY13" fmla="*/ 49000 h 531997"/>
                <a:gd name="connsiteX14" fmla="*/ 195299 w 531997"/>
                <a:gd name="connsiteY14" fmla="*/ 70000 h 531997"/>
                <a:gd name="connsiteX15" fmla="*/ 201599 w 531997"/>
                <a:gd name="connsiteY15" fmla="*/ 91000 h 531997"/>
                <a:gd name="connsiteX16" fmla="*/ 202999 w 531997"/>
                <a:gd name="connsiteY16" fmla="*/ 91000 h 531997"/>
                <a:gd name="connsiteX17" fmla="*/ 222599 w 531997"/>
                <a:gd name="connsiteY17" fmla="*/ 91000 h 531997"/>
                <a:gd name="connsiteX18" fmla="*/ 234499 w 531997"/>
                <a:gd name="connsiteY18" fmla="*/ 84700 h 531997"/>
                <a:gd name="connsiteX19" fmla="*/ 242199 w 531997"/>
                <a:gd name="connsiteY19" fmla="*/ 72800 h 531997"/>
                <a:gd name="connsiteX20" fmla="*/ 247799 w 531997"/>
                <a:gd name="connsiteY20" fmla="*/ 70000 h 531997"/>
                <a:gd name="connsiteX21" fmla="*/ 258999 w 531997"/>
                <a:gd name="connsiteY21" fmla="*/ 70000 h 531997"/>
                <a:gd name="connsiteX22" fmla="*/ 244299 w 531997"/>
                <a:gd name="connsiteY22" fmla="*/ 94500 h 531997"/>
                <a:gd name="connsiteX23" fmla="*/ 226099 w 531997"/>
                <a:gd name="connsiteY23" fmla="*/ 105000 h 531997"/>
                <a:gd name="connsiteX24" fmla="*/ 207199 w 531997"/>
                <a:gd name="connsiteY24" fmla="*/ 105000 h 531997"/>
                <a:gd name="connsiteX25" fmla="*/ 199499 w 531997"/>
                <a:gd name="connsiteY25" fmla="*/ 107100 h 531997"/>
                <a:gd name="connsiteX26" fmla="*/ 181999 w 531997"/>
                <a:gd name="connsiteY26" fmla="*/ 118999 h 531997"/>
                <a:gd name="connsiteX27" fmla="*/ 167999 w 531997"/>
                <a:gd name="connsiteY27" fmla="*/ 118999 h 531997"/>
                <a:gd name="connsiteX28" fmla="*/ 160999 w 531997"/>
                <a:gd name="connsiteY28" fmla="*/ 125999 h 531997"/>
                <a:gd name="connsiteX29" fmla="*/ 160999 w 531997"/>
                <a:gd name="connsiteY29" fmla="*/ 132999 h 531997"/>
                <a:gd name="connsiteX30" fmla="*/ 153999 w 531997"/>
                <a:gd name="connsiteY30" fmla="*/ 139999 h 531997"/>
                <a:gd name="connsiteX31" fmla="*/ 147699 w 531997"/>
                <a:gd name="connsiteY31" fmla="*/ 139999 h 531997"/>
                <a:gd name="connsiteX32" fmla="*/ 135799 w 531997"/>
                <a:gd name="connsiteY32" fmla="*/ 146299 h 531997"/>
                <a:gd name="connsiteX33" fmla="*/ 127399 w 531997"/>
                <a:gd name="connsiteY33" fmla="*/ 159599 h 531997"/>
                <a:gd name="connsiteX34" fmla="*/ 125999 w 531997"/>
                <a:gd name="connsiteY34" fmla="*/ 163799 h 531997"/>
                <a:gd name="connsiteX35" fmla="*/ 125999 w 531997"/>
                <a:gd name="connsiteY35" fmla="*/ 167999 h 531997"/>
                <a:gd name="connsiteX36" fmla="*/ 132999 w 531997"/>
                <a:gd name="connsiteY36" fmla="*/ 174999 h 531997"/>
                <a:gd name="connsiteX37" fmla="*/ 158199 w 531997"/>
                <a:gd name="connsiteY37" fmla="*/ 174999 h 531997"/>
                <a:gd name="connsiteX38" fmla="*/ 163099 w 531997"/>
                <a:gd name="connsiteY38" fmla="*/ 172899 h 531997"/>
                <a:gd name="connsiteX39" fmla="*/ 184799 w 531997"/>
                <a:gd name="connsiteY39" fmla="*/ 151199 h 531997"/>
                <a:gd name="connsiteX40" fmla="*/ 194599 w 531997"/>
                <a:gd name="connsiteY40" fmla="*/ 146999 h 531997"/>
                <a:gd name="connsiteX41" fmla="*/ 197399 w 531997"/>
                <a:gd name="connsiteY41" fmla="*/ 146999 h 531997"/>
                <a:gd name="connsiteX42" fmla="*/ 204399 w 531997"/>
                <a:gd name="connsiteY42" fmla="*/ 152599 h 531997"/>
                <a:gd name="connsiteX43" fmla="*/ 208599 w 531997"/>
                <a:gd name="connsiteY43" fmla="*/ 170099 h 531997"/>
                <a:gd name="connsiteX44" fmla="*/ 215599 w 531997"/>
                <a:gd name="connsiteY44" fmla="*/ 175699 h 531997"/>
                <a:gd name="connsiteX45" fmla="*/ 216999 w 531997"/>
                <a:gd name="connsiteY45" fmla="*/ 175699 h 531997"/>
                <a:gd name="connsiteX46" fmla="*/ 223999 w 531997"/>
                <a:gd name="connsiteY46" fmla="*/ 168699 h 531997"/>
                <a:gd name="connsiteX47" fmla="*/ 223999 w 531997"/>
                <a:gd name="connsiteY47" fmla="*/ 150499 h 531997"/>
                <a:gd name="connsiteX48" fmla="*/ 226099 w 531997"/>
                <a:gd name="connsiteY48" fmla="*/ 145599 h 531997"/>
                <a:gd name="connsiteX49" fmla="*/ 230999 w 531997"/>
                <a:gd name="connsiteY49" fmla="*/ 139999 h 531997"/>
                <a:gd name="connsiteX50" fmla="*/ 236599 w 531997"/>
                <a:gd name="connsiteY50" fmla="*/ 156099 h 531997"/>
                <a:gd name="connsiteX51" fmla="*/ 242899 w 531997"/>
                <a:gd name="connsiteY51" fmla="*/ 160999 h 531997"/>
                <a:gd name="connsiteX52" fmla="*/ 249199 w 531997"/>
                <a:gd name="connsiteY52" fmla="*/ 160999 h 531997"/>
                <a:gd name="connsiteX53" fmla="*/ 254099 w 531997"/>
                <a:gd name="connsiteY53" fmla="*/ 158899 h 531997"/>
                <a:gd name="connsiteX54" fmla="*/ 256899 w 531997"/>
                <a:gd name="connsiteY54" fmla="*/ 156099 h 531997"/>
                <a:gd name="connsiteX55" fmla="*/ 261799 w 531997"/>
                <a:gd name="connsiteY55" fmla="*/ 153999 h 531997"/>
                <a:gd name="connsiteX56" fmla="*/ 265999 w 531997"/>
                <a:gd name="connsiteY56" fmla="*/ 153999 h 531997"/>
                <a:gd name="connsiteX57" fmla="*/ 272999 w 531997"/>
                <a:gd name="connsiteY57" fmla="*/ 160999 h 531997"/>
                <a:gd name="connsiteX58" fmla="*/ 272999 w 531997"/>
                <a:gd name="connsiteY58" fmla="*/ 167999 h 531997"/>
                <a:gd name="connsiteX59" fmla="*/ 279999 w 531997"/>
                <a:gd name="connsiteY59" fmla="*/ 174999 h 531997"/>
                <a:gd name="connsiteX60" fmla="*/ 305199 w 531997"/>
                <a:gd name="connsiteY60" fmla="*/ 174999 h 531997"/>
                <a:gd name="connsiteX61" fmla="*/ 311499 w 531997"/>
                <a:gd name="connsiteY61" fmla="*/ 184099 h 531997"/>
                <a:gd name="connsiteX62" fmla="*/ 309399 w 531997"/>
                <a:gd name="connsiteY62" fmla="*/ 190399 h 531997"/>
                <a:gd name="connsiteX63" fmla="*/ 301699 w 531997"/>
                <a:gd name="connsiteY63" fmla="*/ 195299 h 531997"/>
                <a:gd name="connsiteX64" fmla="*/ 268099 w 531997"/>
                <a:gd name="connsiteY64" fmla="*/ 189699 h 531997"/>
                <a:gd name="connsiteX65" fmla="*/ 263199 w 531997"/>
                <a:gd name="connsiteY65" fmla="*/ 189699 h 531997"/>
                <a:gd name="connsiteX66" fmla="*/ 234499 w 531997"/>
                <a:gd name="connsiteY66" fmla="*/ 195299 h 531997"/>
                <a:gd name="connsiteX67" fmla="*/ 226799 w 531997"/>
                <a:gd name="connsiteY67" fmla="*/ 194599 h 531997"/>
                <a:gd name="connsiteX68" fmla="*/ 181999 w 531997"/>
                <a:gd name="connsiteY68" fmla="*/ 181999 h 531997"/>
                <a:gd name="connsiteX69" fmla="*/ 98000 w 531997"/>
                <a:gd name="connsiteY69" fmla="*/ 258999 h 531997"/>
                <a:gd name="connsiteX70" fmla="*/ 139999 w 531997"/>
                <a:gd name="connsiteY70" fmla="*/ 307999 h 531997"/>
                <a:gd name="connsiteX71" fmla="*/ 209999 w 531997"/>
                <a:gd name="connsiteY71" fmla="*/ 363998 h 531997"/>
                <a:gd name="connsiteX72" fmla="*/ 209999 w 531997"/>
                <a:gd name="connsiteY72" fmla="*/ 407398 h 531997"/>
                <a:gd name="connsiteX73" fmla="*/ 218399 w 531997"/>
                <a:gd name="connsiteY73" fmla="*/ 429798 h 531997"/>
                <a:gd name="connsiteX74" fmla="*/ 238699 w 531997"/>
                <a:gd name="connsiteY74" fmla="*/ 454298 h 531997"/>
                <a:gd name="connsiteX75" fmla="*/ 254799 w 531997"/>
                <a:gd name="connsiteY75" fmla="*/ 461998 h 531997"/>
                <a:gd name="connsiteX76" fmla="*/ 271599 w 531997"/>
                <a:gd name="connsiteY76" fmla="*/ 461998 h 531997"/>
                <a:gd name="connsiteX77" fmla="*/ 286299 w 531997"/>
                <a:gd name="connsiteY77" fmla="*/ 455698 h 531997"/>
                <a:gd name="connsiteX78" fmla="*/ 303099 w 531997"/>
                <a:gd name="connsiteY78" fmla="*/ 438898 h 531997"/>
                <a:gd name="connsiteX79" fmla="*/ 310799 w 531997"/>
                <a:gd name="connsiteY79" fmla="*/ 427698 h 531997"/>
                <a:gd name="connsiteX80" fmla="*/ 324799 w 531997"/>
                <a:gd name="connsiteY80" fmla="*/ 398998 h 531997"/>
                <a:gd name="connsiteX81" fmla="*/ 328299 w 531997"/>
                <a:gd name="connsiteY81" fmla="*/ 383598 h 531997"/>
                <a:gd name="connsiteX82" fmla="*/ 328299 w 531997"/>
                <a:gd name="connsiteY82" fmla="*/ 351398 h 531997"/>
                <a:gd name="connsiteX83" fmla="*/ 334599 w 531997"/>
                <a:gd name="connsiteY83" fmla="*/ 336699 h 531997"/>
                <a:gd name="connsiteX84" fmla="*/ 371698 w 531997"/>
                <a:gd name="connsiteY84" fmla="*/ 299599 h 531997"/>
                <a:gd name="connsiteX85" fmla="*/ 370998 w 531997"/>
                <a:gd name="connsiteY85" fmla="*/ 289099 h 531997"/>
                <a:gd name="connsiteX86" fmla="*/ 305899 w 531997"/>
                <a:gd name="connsiteY86" fmla="*/ 220499 h 531997"/>
                <a:gd name="connsiteX87" fmla="*/ 312199 w 531997"/>
                <a:gd name="connsiteY87" fmla="*/ 209999 h 531997"/>
                <a:gd name="connsiteX88" fmla="*/ 314999 w 531997"/>
                <a:gd name="connsiteY88" fmla="*/ 209999 h 531997"/>
                <a:gd name="connsiteX89" fmla="*/ 354898 w 531997"/>
                <a:gd name="connsiteY89" fmla="*/ 261799 h 531997"/>
                <a:gd name="connsiteX90" fmla="*/ 375198 w 531997"/>
                <a:gd name="connsiteY90" fmla="*/ 263899 h 531997"/>
                <a:gd name="connsiteX91" fmla="*/ 398298 w 531997"/>
                <a:gd name="connsiteY91" fmla="*/ 244299 h 531997"/>
                <a:gd name="connsiteX92" fmla="*/ 397598 w 531997"/>
                <a:gd name="connsiteY92" fmla="*/ 233099 h 531997"/>
                <a:gd name="connsiteX93" fmla="*/ 376598 w 531997"/>
                <a:gd name="connsiteY93" fmla="*/ 220499 h 531997"/>
                <a:gd name="connsiteX94" fmla="*/ 373798 w 531997"/>
                <a:gd name="connsiteY94" fmla="*/ 211399 h 531997"/>
                <a:gd name="connsiteX95" fmla="*/ 374498 w 531997"/>
                <a:gd name="connsiteY95" fmla="*/ 209999 h 531997"/>
                <a:gd name="connsiteX96" fmla="*/ 384298 w 531997"/>
                <a:gd name="connsiteY96" fmla="*/ 207199 h 531997"/>
                <a:gd name="connsiteX97" fmla="*/ 409498 w 531997"/>
                <a:gd name="connsiteY97" fmla="*/ 222599 h 531997"/>
                <a:gd name="connsiteX98" fmla="*/ 416498 w 531997"/>
                <a:gd name="connsiteY98" fmla="*/ 224699 h 531997"/>
                <a:gd name="connsiteX99" fmla="*/ 424198 w 531997"/>
                <a:gd name="connsiteY99" fmla="*/ 224699 h 531997"/>
                <a:gd name="connsiteX100" fmla="*/ 436798 w 531997"/>
                <a:gd name="connsiteY100" fmla="*/ 233099 h 531997"/>
                <a:gd name="connsiteX101" fmla="*/ 457098 w 531997"/>
                <a:gd name="connsiteY101" fmla="*/ 279299 h 531997"/>
                <a:gd name="connsiteX102" fmla="*/ 469698 w 531997"/>
                <a:gd name="connsiteY102" fmla="*/ 287699 h 531997"/>
                <a:gd name="connsiteX103" fmla="*/ 469698 w 531997"/>
                <a:gd name="connsiteY103" fmla="*/ 287699 h 531997"/>
                <a:gd name="connsiteX104" fmla="*/ 481598 w 531997"/>
                <a:gd name="connsiteY104" fmla="*/ 275799 h 531997"/>
                <a:gd name="connsiteX105" fmla="*/ 481598 w 531997"/>
                <a:gd name="connsiteY105" fmla="*/ 256199 h 531997"/>
                <a:gd name="connsiteX106" fmla="*/ 484398 w 531997"/>
                <a:gd name="connsiteY106" fmla="*/ 250599 h 531997"/>
                <a:gd name="connsiteX107" fmla="*/ 500498 w 531997"/>
                <a:gd name="connsiteY107" fmla="*/ 237999 h 531997"/>
                <a:gd name="connsiteX108" fmla="*/ 502598 w 531997"/>
                <a:gd name="connsiteY108" fmla="*/ 266699 h 531997"/>
                <a:gd name="connsiteX109" fmla="*/ 265999 w 531997"/>
                <a:gd name="connsiteY109" fmla="*/ 503998 h 53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31997" h="531997">
                  <a:moveTo>
                    <a:pt x="265999" y="0"/>
                  </a:moveTo>
                  <a:cubicBezTo>
                    <a:pt x="118999" y="0"/>
                    <a:pt x="0" y="118999"/>
                    <a:pt x="0" y="265999"/>
                  </a:cubicBezTo>
                  <a:cubicBezTo>
                    <a:pt x="0" y="412998"/>
                    <a:pt x="118999" y="531998"/>
                    <a:pt x="265999" y="531998"/>
                  </a:cubicBezTo>
                  <a:cubicBezTo>
                    <a:pt x="412998" y="531998"/>
                    <a:pt x="531998" y="412998"/>
                    <a:pt x="531998" y="265999"/>
                  </a:cubicBezTo>
                  <a:cubicBezTo>
                    <a:pt x="531998" y="118999"/>
                    <a:pt x="412998" y="0"/>
                    <a:pt x="265999" y="0"/>
                  </a:cubicBezTo>
                  <a:close/>
                  <a:moveTo>
                    <a:pt x="265999" y="503998"/>
                  </a:moveTo>
                  <a:cubicBezTo>
                    <a:pt x="135099" y="503998"/>
                    <a:pt x="28000" y="396898"/>
                    <a:pt x="28000" y="265999"/>
                  </a:cubicBezTo>
                  <a:cubicBezTo>
                    <a:pt x="28000" y="135099"/>
                    <a:pt x="135099" y="28000"/>
                    <a:pt x="265999" y="28000"/>
                  </a:cubicBezTo>
                  <a:cubicBezTo>
                    <a:pt x="300299" y="28000"/>
                    <a:pt x="332499" y="35000"/>
                    <a:pt x="361898" y="48300"/>
                  </a:cubicBezTo>
                  <a:lnTo>
                    <a:pt x="339499" y="66500"/>
                  </a:lnTo>
                  <a:cubicBezTo>
                    <a:pt x="336699" y="68600"/>
                    <a:pt x="333899" y="70000"/>
                    <a:pt x="330399" y="70000"/>
                  </a:cubicBezTo>
                  <a:lnTo>
                    <a:pt x="317099" y="70000"/>
                  </a:lnTo>
                  <a:cubicBezTo>
                    <a:pt x="315699" y="70000"/>
                    <a:pt x="313599" y="70000"/>
                    <a:pt x="312199" y="69300"/>
                  </a:cubicBezTo>
                  <a:cubicBezTo>
                    <a:pt x="312199" y="69300"/>
                    <a:pt x="277899" y="49000"/>
                    <a:pt x="258299" y="49000"/>
                  </a:cubicBezTo>
                  <a:cubicBezTo>
                    <a:pt x="239399" y="49000"/>
                    <a:pt x="208599" y="60900"/>
                    <a:pt x="195299" y="70000"/>
                  </a:cubicBezTo>
                  <a:cubicBezTo>
                    <a:pt x="174999" y="83300"/>
                    <a:pt x="196699" y="89600"/>
                    <a:pt x="201599" y="91000"/>
                  </a:cubicBezTo>
                  <a:cubicBezTo>
                    <a:pt x="202299" y="91000"/>
                    <a:pt x="202999" y="91000"/>
                    <a:pt x="202999" y="91000"/>
                  </a:cubicBezTo>
                  <a:lnTo>
                    <a:pt x="222599" y="91000"/>
                  </a:lnTo>
                  <a:cubicBezTo>
                    <a:pt x="227499" y="91000"/>
                    <a:pt x="231699" y="88900"/>
                    <a:pt x="234499" y="84700"/>
                  </a:cubicBezTo>
                  <a:lnTo>
                    <a:pt x="242199" y="72800"/>
                  </a:lnTo>
                  <a:cubicBezTo>
                    <a:pt x="243599" y="70700"/>
                    <a:pt x="245699" y="70000"/>
                    <a:pt x="247799" y="70000"/>
                  </a:cubicBezTo>
                  <a:lnTo>
                    <a:pt x="258999" y="70000"/>
                  </a:lnTo>
                  <a:lnTo>
                    <a:pt x="244299" y="94500"/>
                  </a:lnTo>
                  <a:cubicBezTo>
                    <a:pt x="240799" y="100800"/>
                    <a:pt x="233799" y="105000"/>
                    <a:pt x="226099" y="105000"/>
                  </a:cubicBezTo>
                  <a:lnTo>
                    <a:pt x="207199" y="105000"/>
                  </a:lnTo>
                  <a:cubicBezTo>
                    <a:pt x="204399" y="105000"/>
                    <a:pt x="201599" y="105700"/>
                    <a:pt x="199499" y="107100"/>
                  </a:cubicBezTo>
                  <a:lnTo>
                    <a:pt x="181999" y="118999"/>
                  </a:lnTo>
                  <a:lnTo>
                    <a:pt x="167999" y="118999"/>
                  </a:lnTo>
                  <a:cubicBezTo>
                    <a:pt x="163799" y="118999"/>
                    <a:pt x="160999" y="121799"/>
                    <a:pt x="160999" y="125999"/>
                  </a:cubicBezTo>
                  <a:lnTo>
                    <a:pt x="160999" y="132999"/>
                  </a:lnTo>
                  <a:cubicBezTo>
                    <a:pt x="160999" y="137199"/>
                    <a:pt x="158199" y="139999"/>
                    <a:pt x="153999" y="139999"/>
                  </a:cubicBezTo>
                  <a:lnTo>
                    <a:pt x="147699" y="139999"/>
                  </a:lnTo>
                  <a:cubicBezTo>
                    <a:pt x="142799" y="139999"/>
                    <a:pt x="138599" y="142099"/>
                    <a:pt x="135799" y="146299"/>
                  </a:cubicBezTo>
                  <a:lnTo>
                    <a:pt x="127399" y="159599"/>
                  </a:lnTo>
                  <a:cubicBezTo>
                    <a:pt x="126699" y="160999"/>
                    <a:pt x="125999" y="162399"/>
                    <a:pt x="125999" y="163799"/>
                  </a:cubicBezTo>
                  <a:lnTo>
                    <a:pt x="125999" y="167999"/>
                  </a:lnTo>
                  <a:cubicBezTo>
                    <a:pt x="125999" y="172199"/>
                    <a:pt x="128799" y="174999"/>
                    <a:pt x="132999" y="174999"/>
                  </a:cubicBezTo>
                  <a:lnTo>
                    <a:pt x="158199" y="174999"/>
                  </a:lnTo>
                  <a:cubicBezTo>
                    <a:pt x="160299" y="174999"/>
                    <a:pt x="161699" y="174299"/>
                    <a:pt x="163099" y="172899"/>
                  </a:cubicBezTo>
                  <a:lnTo>
                    <a:pt x="184799" y="151199"/>
                  </a:lnTo>
                  <a:cubicBezTo>
                    <a:pt x="187599" y="148399"/>
                    <a:pt x="191099" y="146999"/>
                    <a:pt x="194599" y="146999"/>
                  </a:cubicBezTo>
                  <a:lnTo>
                    <a:pt x="197399" y="146999"/>
                  </a:lnTo>
                  <a:cubicBezTo>
                    <a:pt x="200899" y="146999"/>
                    <a:pt x="203699" y="149099"/>
                    <a:pt x="204399" y="152599"/>
                  </a:cubicBezTo>
                  <a:lnTo>
                    <a:pt x="208599" y="170099"/>
                  </a:lnTo>
                  <a:cubicBezTo>
                    <a:pt x="209299" y="172899"/>
                    <a:pt x="212099" y="175699"/>
                    <a:pt x="215599" y="175699"/>
                  </a:cubicBezTo>
                  <a:lnTo>
                    <a:pt x="216999" y="175699"/>
                  </a:lnTo>
                  <a:cubicBezTo>
                    <a:pt x="221199" y="175699"/>
                    <a:pt x="223999" y="172899"/>
                    <a:pt x="223999" y="168699"/>
                  </a:cubicBezTo>
                  <a:lnTo>
                    <a:pt x="223999" y="150499"/>
                  </a:lnTo>
                  <a:cubicBezTo>
                    <a:pt x="223999" y="148399"/>
                    <a:pt x="224699" y="146999"/>
                    <a:pt x="226099" y="145599"/>
                  </a:cubicBezTo>
                  <a:lnTo>
                    <a:pt x="230999" y="139999"/>
                  </a:lnTo>
                  <a:lnTo>
                    <a:pt x="236599" y="156099"/>
                  </a:lnTo>
                  <a:cubicBezTo>
                    <a:pt x="237299" y="158899"/>
                    <a:pt x="240099" y="160999"/>
                    <a:pt x="242899" y="160999"/>
                  </a:cubicBezTo>
                  <a:lnTo>
                    <a:pt x="249199" y="160999"/>
                  </a:lnTo>
                  <a:cubicBezTo>
                    <a:pt x="251299" y="160999"/>
                    <a:pt x="252699" y="160299"/>
                    <a:pt x="254099" y="158899"/>
                  </a:cubicBezTo>
                  <a:lnTo>
                    <a:pt x="256899" y="156099"/>
                  </a:lnTo>
                  <a:cubicBezTo>
                    <a:pt x="258299" y="154699"/>
                    <a:pt x="259699" y="153999"/>
                    <a:pt x="261799" y="153999"/>
                  </a:cubicBezTo>
                  <a:lnTo>
                    <a:pt x="265999" y="153999"/>
                  </a:lnTo>
                  <a:cubicBezTo>
                    <a:pt x="270199" y="153999"/>
                    <a:pt x="272999" y="156799"/>
                    <a:pt x="272999" y="160999"/>
                  </a:cubicBezTo>
                  <a:lnTo>
                    <a:pt x="272999" y="167999"/>
                  </a:lnTo>
                  <a:cubicBezTo>
                    <a:pt x="272999" y="172199"/>
                    <a:pt x="275799" y="174999"/>
                    <a:pt x="279999" y="174999"/>
                  </a:cubicBezTo>
                  <a:lnTo>
                    <a:pt x="305199" y="174999"/>
                  </a:lnTo>
                  <a:cubicBezTo>
                    <a:pt x="310099" y="174999"/>
                    <a:pt x="313599" y="179899"/>
                    <a:pt x="311499" y="184099"/>
                  </a:cubicBezTo>
                  <a:lnTo>
                    <a:pt x="309399" y="190399"/>
                  </a:lnTo>
                  <a:cubicBezTo>
                    <a:pt x="307999" y="193899"/>
                    <a:pt x="305199" y="195999"/>
                    <a:pt x="301699" y="195299"/>
                  </a:cubicBezTo>
                  <a:lnTo>
                    <a:pt x="268099" y="189699"/>
                  </a:lnTo>
                  <a:cubicBezTo>
                    <a:pt x="266699" y="189699"/>
                    <a:pt x="264599" y="189699"/>
                    <a:pt x="263199" y="189699"/>
                  </a:cubicBezTo>
                  <a:lnTo>
                    <a:pt x="234499" y="195299"/>
                  </a:lnTo>
                  <a:cubicBezTo>
                    <a:pt x="231699" y="195999"/>
                    <a:pt x="229599" y="195299"/>
                    <a:pt x="226799" y="194599"/>
                  </a:cubicBezTo>
                  <a:cubicBezTo>
                    <a:pt x="217699" y="191099"/>
                    <a:pt x="192499" y="181999"/>
                    <a:pt x="181999" y="181999"/>
                  </a:cubicBezTo>
                  <a:cubicBezTo>
                    <a:pt x="98700" y="181999"/>
                    <a:pt x="98000" y="237999"/>
                    <a:pt x="98000" y="258999"/>
                  </a:cubicBezTo>
                  <a:cubicBezTo>
                    <a:pt x="98000" y="286999"/>
                    <a:pt x="114099" y="307999"/>
                    <a:pt x="139999" y="307999"/>
                  </a:cubicBezTo>
                  <a:cubicBezTo>
                    <a:pt x="170799" y="307999"/>
                    <a:pt x="209999" y="306599"/>
                    <a:pt x="209999" y="363998"/>
                  </a:cubicBezTo>
                  <a:lnTo>
                    <a:pt x="209999" y="407398"/>
                  </a:lnTo>
                  <a:cubicBezTo>
                    <a:pt x="209999" y="415798"/>
                    <a:pt x="212799" y="423498"/>
                    <a:pt x="218399" y="429798"/>
                  </a:cubicBezTo>
                  <a:lnTo>
                    <a:pt x="238699" y="454298"/>
                  </a:lnTo>
                  <a:cubicBezTo>
                    <a:pt x="242899" y="459198"/>
                    <a:pt x="248499" y="461998"/>
                    <a:pt x="254799" y="461998"/>
                  </a:cubicBezTo>
                  <a:lnTo>
                    <a:pt x="271599" y="461998"/>
                  </a:lnTo>
                  <a:cubicBezTo>
                    <a:pt x="277199" y="461998"/>
                    <a:pt x="282799" y="459898"/>
                    <a:pt x="286299" y="455698"/>
                  </a:cubicBezTo>
                  <a:lnTo>
                    <a:pt x="303099" y="438898"/>
                  </a:lnTo>
                  <a:cubicBezTo>
                    <a:pt x="306599" y="435398"/>
                    <a:pt x="308699" y="431898"/>
                    <a:pt x="310799" y="427698"/>
                  </a:cubicBezTo>
                  <a:lnTo>
                    <a:pt x="324799" y="398998"/>
                  </a:lnTo>
                  <a:cubicBezTo>
                    <a:pt x="326899" y="394098"/>
                    <a:pt x="328299" y="388498"/>
                    <a:pt x="328299" y="383598"/>
                  </a:cubicBezTo>
                  <a:lnTo>
                    <a:pt x="328299" y="351398"/>
                  </a:lnTo>
                  <a:cubicBezTo>
                    <a:pt x="328299" y="345798"/>
                    <a:pt x="330399" y="340198"/>
                    <a:pt x="334599" y="336699"/>
                  </a:cubicBezTo>
                  <a:lnTo>
                    <a:pt x="371698" y="299599"/>
                  </a:lnTo>
                  <a:cubicBezTo>
                    <a:pt x="374498" y="296799"/>
                    <a:pt x="374498" y="291199"/>
                    <a:pt x="370998" y="289099"/>
                  </a:cubicBezTo>
                  <a:cubicBezTo>
                    <a:pt x="370998" y="289099"/>
                    <a:pt x="328999" y="265299"/>
                    <a:pt x="305899" y="220499"/>
                  </a:cubicBezTo>
                  <a:cubicBezTo>
                    <a:pt x="303799" y="215599"/>
                    <a:pt x="306599" y="209999"/>
                    <a:pt x="312199" y="209999"/>
                  </a:cubicBezTo>
                  <a:lnTo>
                    <a:pt x="314999" y="209999"/>
                  </a:lnTo>
                  <a:lnTo>
                    <a:pt x="354898" y="261799"/>
                  </a:lnTo>
                  <a:cubicBezTo>
                    <a:pt x="359798" y="268099"/>
                    <a:pt x="368898" y="268799"/>
                    <a:pt x="375198" y="263899"/>
                  </a:cubicBezTo>
                  <a:lnTo>
                    <a:pt x="398298" y="244299"/>
                  </a:lnTo>
                  <a:cubicBezTo>
                    <a:pt x="401798" y="241499"/>
                    <a:pt x="401798" y="235199"/>
                    <a:pt x="397598" y="233099"/>
                  </a:cubicBezTo>
                  <a:lnTo>
                    <a:pt x="376598" y="220499"/>
                  </a:lnTo>
                  <a:cubicBezTo>
                    <a:pt x="373798" y="218399"/>
                    <a:pt x="372398" y="214899"/>
                    <a:pt x="373798" y="211399"/>
                  </a:cubicBezTo>
                  <a:lnTo>
                    <a:pt x="374498" y="209999"/>
                  </a:lnTo>
                  <a:cubicBezTo>
                    <a:pt x="376598" y="206499"/>
                    <a:pt x="380798" y="205099"/>
                    <a:pt x="384298" y="207199"/>
                  </a:cubicBezTo>
                  <a:lnTo>
                    <a:pt x="409498" y="222599"/>
                  </a:lnTo>
                  <a:cubicBezTo>
                    <a:pt x="411598" y="223999"/>
                    <a:pt x="414398" y="224699"/>
                    <a:pt x="416498" y="224699"/>
                  </a:cubicBezTo>
                  <a:lnTo>
                    <a:pt x="424198" y="224699"/>
                  </a:lnTo>
                  <a:cubicBezTo>
                    <a:pt x="429798" y="224699"/>
                    <a:pt x="434698" y="228199"/>
                    <a:pt x="436798" y="233099"/>
                  </a:cubicBezTo>
                  <a:lnTo>
                    <a:pt x="457098" y="279299"/>
                  </a:lnTo>
                  <a:cubicBezTo>
                    <a:pt x="459198" y="284199"/>
                    <a:pt x="464098" y="287699"/>
                    <a:pt x="469698" y="287699"/>
                  </a:cubicBezTo>
                  <a:lnTo>
                    <a:pt x="469698" y="287699"/>
                  </a:lnTo>
                  <a:cubicBezTo>
                    <a:pt x="475998" y="287699"/>
                    <a:pt x="481598" y="282099"/>
                    <a:pt x="481598" y="275799"/>
                  </a:cubicBezTo>
                  <a:lnTo>
                    <a:pt x="481598" y="256199"/>
                  </a:lnTo>
                  <a:cubicBezTo>
                    <a:pt x="481598" y="254099"/>
                    <a:pt x="482298" y="251999"/>
                    <a:pt x="484398" y="250599"/>
                  </a:cubicBezTo>
                  <a:lnTo>
                    <a:pt x="500498" y="237999"/>
                  </a:lnTo>
                  <a:cubicBezTo>
                    <a:pt x="501898" y="247099"/>
                    <a:pt x="502598" y="256899"/>
                    <a:pt x="502598" y="266699"/>
                  </a:cubicBezTo>
                  <a:cubicBezTo>
                    <a:pt x="503998" y="396898"/>
                    <a:pt x="396898" y="503998"/>
                    <a:pt x="265999" y="503998"/>
                  </a:cubicBezTo>
                  <a:close/>
                </a:path>
              </a:pathLst>
            </a:custGeom>
            <a:solidFill>
              <a:schemeClr val="bg1"/>
            </a:solidFill>
            <a:ln w="6945" cap="flat">
              <a:noFill/>
              <a:prstDash val="solid"/>
              <a:miter/>
            </a:ln>
          </p:spPr>
          <p:txBody>
            <a:bodyPr rtlCol="0" anchor="ctr"/>
            <a:lstStyle/>
            <a:p>
              <a:endParaRPr lang="en-GB" dirty="0"/>
            </a:p>
          </p:txBody>
        </p:sp>
        <p:sp>
          <p:nvSpPr>
            <p:cNvPr id="66" name="Freeform: Shape 65">
              <a:extLst>
                <a:ext uri="{FF2B5EF4-FFF2-40B4-BE49-F238E27FC236}">
                  <a16:creationId xmlns:a16="http://schemas.microsoft.com/office/drawing/2014/main" id="{AEBD388C-6A66-4140-9816-F5B01F403BD1}"/>
                </a:ext>
              </a:extLst>
            </p:cNvPr>
            <p:cNvSpPr/>
            <p:nvPr/>
          </p:nvSpPr>
          <p:spPr>
            <a:xfrm>
              <a:off x="2536614" y="4261397"/>
              <a:ext cx="32199" cy="39199"/>
            </a:xfrm>
            <a:custGeom>
              <a:avLst/>
              <a:gdLst>
                <a:gd name="connsiteX0" fmla="*/ 11200 w 32199"/>
                <a:gd name="connsiteY0" fmla="*/ 32200 h 39199"/>
                <a:gd name="connsiteX1" fmla="*/ 11200 w 32199"/>
                <a:gd name="connsiteY1" fmla="*/ 39200 h 39199"/>
                <a:gd name="connsiteX2" fmla="*/ 18200 w 32199"/>
                <a:gd name="connsiteY2" fmla="*/ 39200 h 39199"/>
                <a:gd name="connsiteX3" fmla="*/ 25200 w 32199"/>
                <a:gd name="connsiteY3" fmla="*/ 32200 h 39199"/>
                <a:gd name="connsiteX4" fmla="*/ 25200 w 32199"/>
                <a:gd name="connsiteY4" fmla="*/ 25200 h 39199"/>
                <a:gd name="connsiteX5" fmla="*/ 32200 w 32199"/>
                <a:gd name="connsiteY5" fmla="*/ 25200 h 39199"/>
                <a:gd name="connsiteX6" fmla="*/ 32200 w 32199"/>
                <a:gd name="connsiteY6" fmla="*/ 14000 h 39199"/>
                <a:gd name="connsiteX7" fmla="*/ 30100 w 32199"/>
                <a:gd name="connsiteY7" fmla="*/ 9100 h 39199"/>
                <a:gd name="connsiteX8" fmla="*/ 23100 w 32199"/>
                <a:gd name="connsiteY8" fmla="*/ 2100 h 39199"/>
                <a:gd name="connsiteX9" fmla="*/ 13300 w 32199"/>
                <a:gd name="connsiteY9" fmla="*/ 2100 h 39199"/>
                <a:gd name="connsiteX10" fmla="*/ 2100 w 32199"/>
                <a:gd name="connsiteY10" fmla="*/ 13300 h 39199"/>
                <a:gd name="connsiteX11" fmla="*/ 2100 w 32199"/>
                <a:gd name="connsiteY11" fmla="*/ 23100 h 39199"/>
                <a:gd name="connsiteX12" fmla="*/ 11200 w 32199"/>
                <a:gd name="connsiteY12" fmla="*/ 32200 h 3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199" h="39199">
                  <a:moveTo>
                    <a:pt x="11200" y="32200"/>
                  </a:moveTo>
                  <a:lnTo>
                    <a:pt x="11200" y="39200"/>
                  </a:lnTo>
                  <a:lnTo>
                    <a:pt x="18200" y="39200"/>
                  </a:lnTo>
                  <a:cubicBezTo>
                    <a:pt x="22400" y="39200"/>
                    <a:pt x="25200" y="36400"/>
                    <a:pt x="25200" y="32200"/>
                  </a:cubicBezTo>
                  <a:lnTo>
                    <a:pt x="25200" y="25200"/>
                  </a:lnTo>
                  <a:lnTo>
                    <a:pt x="32200" y="25200"/>
                  </a:lnTo>
                  <a:lnTo>
                    <a:pt x="32200" y="14000"/>
                  </a:lnTo>
                  <a:cubicBezTo>
                    <a:pt x="32200" y="11900"/>
                    <a:pt x="31500" y="10500"/>
                    <a:pt x="30100" y="9100"/>
                  </a:cubicBezTo>
                  <a:lnTo>
                    <a:pt x="23100" y="2100"/>
                  </a:lnTo>
                  <a:cubicBezTo>
                    <a:pt x="20300" y="-700"/>
                    <a:pt x="16100" y="-700"/>
                    <a:pt x="13300" y="2100"/>
                  </a:cubicBezTo>
                  <a:lnTo>
                    <a:pt x="2100" y="13300"/>
                  </a:lnTo>
                  <a:cubicBezTo>
                    <a:pt x="-700" y="16100"/>
                    <a:pt x="-700" y="20300"/>
                    <a:pt x="2100" y="23100"/>
                  </a:cubicBezTo>
                  <a:lnTo>
                    <a:pt x="11200" y="32200"/>
                  </a:lnTo>
                  <a:close/>
                </a:path>
              </a:pathLst>
            </a:custGeom>
            <a:solidFill>
              <a:schemeClr val="bg1"/>
            </a:solidFill>
            <a:ln w="6945" cap="flat">
              <a:noFill/>
              <a:prstDash val="solid"/>
              <a:miter/>
            </a:ln>
          </p:spPr>
          <p:txBody>
            <a:bodyPr rtlCol="0" anchor="ctr"/>
            <a:lstStyle/>
            <a:p>
              <a:endParaRPr lang="en-GB"/>
            </a:p>
          </p:txBody>
        </p:sp>
      </p:grpSp>
      <p:sp>
        <p:nvSpPr>
          <p:cNvPr id="69" name="Oval 68">
            <a:extLst>
              <a:ext uri="{FF2B5EF4-FFF2-40B4-BE49-F238E27FC236}">
                <a16:creationId xmlns:a16="http://schemas.microsoft.com/office/drawing/2014/main" id="{BD3988C4-053A-456E-AF40-C4AB22CEE501}"/>
              </a:ext>
            </a:extLst>
          </p:cNvPr>
          <p:cNvSpPr>
            <a:spLocks noChangeAspect="1"/>
          </p:cNvSpPr>
          <p:nvPr/>
        </p:nvSpPr>
        <p:spPr>
          <a:xfrm>
            <a:off x="4088658" y="1343916"/>
            <a:ext cx="504000" cy="5040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0" name="Graphic 22" descr="Gears with solid fill">
            <a:extLst>
              <a:ext uri="{FF2B5EF4-FFF2-40B4-BE49-F238E27FC236}">
                <a16:creationId xmlns:a16="http://schemas.microsoft.com/office/drawing/2014/main" id="{73639BEB-F0DB-4B99-8310-61A7889DC256}"/>
              </a:ext>
            </a:extLst>
          </p:cNvPr>
          <p:cNvGrpSpPr/>
          <p:nvPr/>
        </p:nvGrpSpPr>
        <p:grpSpPr>
          <a:xfrm>
            <a:off x="5821192" y="1332051"/>
            <a:ext cx="440099" cy="532575"/>
            <a:chOff x="4121347" y="4163010"/>
            <a:chExt cx="440099" cy="532575"/>
          </a:xfrm>
          <a:solidFill>
            <a:schemeClr val="bg1"/>
          </a:solidFill>
        </p:grpSpPr>
        <p:sp>
          <p:nvSpPr>
            <p:cNvPr id="71" name="Freeform: Shape 70">
              <a:extLst>
                <a:ext uri="{FF2B5EF4-FFF2-40B4-BE49-F238E27FC236}">
                  <a16:creationId xmlns:a16="http://schemas.microsoft.com/office/drawing/2014/main" id="{A40D76E9-9612-4F31-9876-7D6B16A4DB20}"/>
                </a:ext>
              </a:extLst>
            </p:cNvPr>
            <p:cNvSpPr/>
            <p:nvPr/>
          </p:nvSpPr>
          <p:spPr>
            <a:xfrm>
              <a:off x="4273898" y="4163010"/>
              <a:ext cx="287549" cy="286875"/>
            </a:xfrm>
            <a:custGeom>
              <a:avLst/>
              <a:gdLst>
                <a:gd name="connsiteX0" fmla="*/ 143775 w 287549"/>
                <a:gd name="connsiteY0" fmla="*/ 194400 h 286875"/>
                <a:gd name="connsiteX1" fmla="*/ 93150 w 287549"/>
                <a:gd name="connsiteY1" fmla="*/ 143775 h 286875"/>
                <a:gd name="connsiteX2" fmla="*/ 143775 w 287549"/>
                <a:gd name="connsiteY2" fmla="*/ 93150 h 286875"/>
                <a:gd name="connsiteX3" fmla="*/ 194400 w 287549"/>
                <a:gd name="connsiteY3" fmla="*/ 143775 h 286875"/>
                <a:gd name="connsiteX4" fmla="*/ 143775 w 287549"/>
                <a:gd name="connsiteY4" fmla="*/ 194400 h 286875"/>
                <a:gd name="connsiteX5" fmla="*/ 257850 w 287549"/>
                <a:gd name="connsiteY5" fmla="*/ 112050 h 286875"/>
                <a:gd name="connsiteX6" fmla="*/ 247050 w 287549"/>
                <a:gd name="connsiteY6" fmla="*/ 85725 h 286875"/>
                <a:gd name="connsiteX7" fmla="*/ 257850 w 287549"/>
                <a:gd name="connsiteY7" fmla="*/ 54000 h 286875"/>
                <a:gd name="connsiteX8" fmla="*/ 233550 w 287549"/>
                <a:gd name="connsiteY8" fmla="*/ 29700 h 286875"/>
                <a:gd name="connsiteX9" fmla="*/ 201825 w 287549"/>
                <a:gd name="connsiteY9" fmla="*/ 40500 h 286875"/>
                <a:gd name="connsiteX10" fmla="*/ 175500 w 287549"/>
                <a:gd name="connsiteY10" fmla="*/ 29700 h 286875"/>
                <a:gd name="connsiteX11" fmla="*/ 160650 w 287549"/>
                <a:gd name="connsiteY11" fmla="*/ 0 h 286875"/>
                <a:gd name="connsiteX12" fmla="*/ 126900 w 287549"/>
                <a:gd name="connsiteY12" fmla="*/ 0 h 286875"/>
                <a:gd name="connsiteX13" fmla="*/ 112050 w 287549"/>
                <a:gd name="connsiteY13" fmla="*/ 29700 h 286875"/>
                <a:gd name="connsiteX14" fmla="*/ 85725 w 287549"/>
                <a:gd name="connsiteY14" fmla="*/ 40500 h 286875"/>
                <a:gd name="connsiteX15" fmla="*/ 54000 w 287549"/>
                <a:gd name="connsiteY15" fmla="*/ 29700 h 286875"/>
                <a:gd name="connsiteX16" fmla="*/ 29700 w 287549"/>
                <a:gd name="connsiteY16" fmla="*/ 54000 h 286875"/>
                <a:gd name="connsiteX17" fmla="*/ 40500 w 287549"/>
                <a:gd name="connsiteY17" fmla="*/ 85725 h 286875"/>
                <a:gd name="connsiteX18" fmla="*/ 29700 w 287549"/>
                <a:gd name="connsiteY18" fmla="*/ 112050 h 286875"/>
                <a:gd name="connsiteX19" fmla="*/ 0 w 287549"/>
                <a:gd name="connsiteY19" fmla="*/ 126900 h 286875"/>
                <a:gd name="connsiteX20" fmla="*/ 0 w 287549"/>
                <a:gd name="connsiteY20" fmla="*/ 160650 h 286875"/>
                <a:gd name="connsiteX21" fmla="*/ 29700 w 287549"/>
                <a:gd name="connsiteY21" fmla="*/ 175500 h 286875"/>
                <a:gd name="connsiteX22" fmla="*/ 40500 w 287549"/>
                <a:gd name="connsiteY22" fmla="*/ 201825 h 286875"/>
                <a:gd name="connsiteX23" fmla="*/ 29700 w 287549"/>
                <a:gd name="connsiteY23" fmla="*/ 233550 h 286875"/>
                <a:gd name="connsiteX24" fmla="*/ 53325 w 287549"/>
                <a:gd name="connsiteY24" fmla="*/ 257175 h 286875"/>
                <a:gd name="connsiteX25" fmla="*/ 85050 w 287549"/>
                <a:gd name="connsiteY25" fmla="*/ 246375 h 286875"/>
                <a:gd name="connsiteX26" fmla="*/ 111375 w 287549"/>
                <a:gd name="connsiteY26" fmla="*/ 257175 h 286875"/>
                <a:gd name="connsiteX27" fmla="*/ 126225 w 287549"/>
                <a:gd name="connsiteY27" fmla="*/ 286875 h 286875"/>
                <a:gd name="connsiteX28" fmla="*/ 159975 w 287549"/>
                <a:gd name="connsiteY28" fmla="*/ 286875 h 286875"/>
                <a:gd name="connsiteX29" fmla="*/ 174825 w 287549"/>
                <a:gd name="connsiteY29" fmla="*/ 257175 h 286875"/>
                <a:gd name="connsiteX30" fmla="*/ 201150 w 287549"/>
                <a:gd name="connsiteY30" fmla="*/ 246375 h 286875"/>
                <a:gd name="connsiteX31" fmla="*/ 232875 w 287549"/>
                <a:gd name="connsiteY31" fmla="*/ 257175 h 286875"/>
                <a:gd name="connsiteX32" fmla="*/ 257175 w 287549"/>
                <a:gd name="connsiteY32" fmla="*/ 233550 h 286875"/>
                <a:gd name="connsiteX33" fmla="*/ 246375 w 287549"/>
                <a:gd name="connsiteY33" fmla="*/ 201825 h 286875"/>
                <a:gd name="connsiteX34" fmla="*/ 257850 w 287549"/>
                <a:gd name="connsiteY34" fmla="*/ 175500 h 286875"/>
                <a:gd name="connsiteX35" fmla="*/ 287550 w 287549"/>
                <a:gd name="connsiteY35" fmla="*/ 160650 h 286875"/>
                <a:gd name="connsiteX36" fmla="*/ 287550 w 287549"/>
                <a:gd name="connsiteY36" fmla="*/ 126900 h 286875"/>
                <a:gd name="connsiteX37" fmla="*/ 257850 w 287549"/>
                <a:gd name="connsiteY37" fmla="*/ 112050 h 28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7549" h="286875">
                  <a:moveTo>
                    <a:pt x="143775" y="194400"/>
                  </a:moveTo>
                  <a:cubicBezTo>
                    <a:pt x="115425" y="194400"/>
                    <a:pt x="93150" y="171450"/>
                    <a:pt x="93150" y="143775"/>
                  </a:cubicBezTo>
                  <a:cubicBezTo>
                    <a:pt x="93150" y="116100"/>
                    <a:pt x="116100" y="93150"/>
                    <a:pt x="143775" y="93150"/>
                  </a:cubicBezTo>
                  <a:cubicBezTo>
                    <a:pt x="172125" y="93150"/>
                    <a:pt x="194400" y="116100"/>
                    <a:pt x="194400" y="143775"/>
                  </a:cubicBezTo>
                  <a:cubicBezTo>
                    <a:pt x="194400" y="171450"/>
                    <a:pt x="171450" y="194400"/>
                    <a:pt x="143775" y="194400"/>
                  </a:cubicBezTo>
                  <a:close/>
                  <a:moveTo>
                    <a:pt x="257850" y="112050"/>
                  </a:moveTo>
                  <a:cubicBezTo>
                    <a:pt x="255150" y="102600"/>
                    <a:pt x="251775" y="93825"/>
                    <a:pt x="247050" y="85725"/>
                  </a:cubicBezTo>
                  <a:lnTo>
                    <a:pt x="257850" y="54000"/>
                  </a:lnTo>
                  <a:lnTo>
                    <a:pt x="233550" y="29700"/>
                  </a:lnTo>
                  <a:lnTo>
                    <a:pt x="201825" y="40500"/>
                  </a:lnTo>
                  <a:cubicBezTo>
                    <a:pt x="193725" y="35775"/>
                    <a:pt x="184950" y="32400"/>
                    <a:pt x="175500" y="29700"/>
                  </a:cubicBezTo>
                  <a:lnTo>
                    <a:pt x="160650" y="0"/>
                  </a:lnTo>
                  <a:lnTo>
                    <a:pt x="126900" y="0"/>
                  </a:lnTo>
                  <a:lnTo>
                    <a:pt x="112050" y="29700"/>
                  </a:lnTo>
                  <a:cubicBezTo>
                    <a:pt x="102600" y="32400"/>
                    <a:pt x="93825" y="35775"/>
                    <a:pt x="85725" y="40500"/>
                  </a:cubicBezTo>
                  <a:lnTo>
                    <a:pt x="54000" y="29700"/>
                  </a:lnTo>
                  <a:lnTo>
                    <a:pt x="29700" y="54000"/>
                  </a:lnTo>
                  <a:lnTo>
                    <a:pt x="40500" y="85725"/>
                  </a:lnTo>
                  <a:cubicBezTo>
                    <a:pt x="35775" y="93825"/>
                    <a:pt x="32400" y="102600"/>
                    <a:pt x="29700" y="112050"/>
                  </a:cubicBezTo>
                  <a:lnTo>
                    <a:pt x="0" y="126900"/>
                  </a:lnTo>
                  <a:lnTo>
                    <a:pt x="0" y="160650"/>
                  </a:lnTo>
                  <a:lnTo>
                    <a:pt x="29700" y="175500"/>
                  </a:lnTo>
                  <a:cubicBezTo>
                    <a:pt x="32400" y="184950"/>
                    <a:pt x="35775" y="193725"/>
                    <a:pt x="40500" y="201825"/>
                  </a:cubicBezTo>
                  <a:lnTo>
                    <a:pt x="29700" y="233550"/>
                  </a:lnTo>
                  <a:lnTo>
                    <a:pt x="53325" y="257175"/>
                  </a:lnTo>
                  <a:lnTo>
                    <a:pt x="85050" y="246375"/>
                  </a:lnTo>
                  <a:cubicBezTo>
                    <a:pt x="93150" y="251100"/>
                    <a:pt x="101925" y="254475"/>
                    <a:pt x="111375" y="257175"/>
                  </a:cubicBezTo>
                  <a:lnTo>
                    <a:pt x="126225" y="286875"/>
                  </a:lnTo>
                  <a:lnTo>
                    <a:pt x="159975" y="286875"/>
                  </a:lnTo>
                  <a:lnTo>
                    <a:pt x="174825" y="257175"/>
                  </a:lnTo>
                  <a:cubicBezTo>
                    <a:pt x="184275" y="254475"/>
                    <a:pt x="193050" y="251100"/>
                    <a:pt x="201150" y="246375"/>
                  </a:cubicBezTo>
                  <a:lnTo>
                    <a:pt x="232875" y="257175"/>
                  </a:lnTo>
                  <a:lnTo>
                    <a:pt x="257175" y="233550"/>
                  </a:lnTo>
                  <a:lnTo>
                    <a:pt x="246375" y="201825"/>
                  </a:lnTo>
                  <a:cubicBezTo>
                    <a:pt x="251100" y="193725"/>
                    <a:pt x="255150" y="184275"/>
                    <a:pt x="257850" y="175500"/>
                  </a:cubicBezTo>
                  <a:lnTo>
                    <a:pt x="287550" y="160650"/>
                  </a:lnTo>
                  <a:lnTo>
                    <a:pt x="287550" y="126900"/>
                  </a:lnTo>
                  <a:lnTo>
                    <a:pt x="257850" y="112050"/>
                  </a:lnTo>
                  <a:close/>
                </a:path>
              </a:pathLst>
            </a:custGeom>
            <a:solidFill>
              <a:schemeClr val="bg1"/>
            </a:solidFill>
            <a:ln w="6747"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D25D09D3-0707-482B-85B0-9596E40834A4}"/>
                </a:ext>
              </a:extLst>
            </p:cNvPr>
            <p:cNvSpPr/>
            <p:nvPr/>
          </p:nvSpPr>
          <p:spPr>
            <a:xfrm>
              <a:off x="4121347" y="4408710"/>
              <a:ext cx="287550" cy="286875"/>
            </a:xfrm>
            <a:custGeom>
              <a:avLst/>
              <a:gdLst>
                <a:gd name="connsiteX0" fmla="*/ 143775 w 287550"/>
                <a:gd name="connsiteY0" fmla="*/ 194400 h 286875"/>
                <a:gd name="connsiteX1" fmla="*/ 93150 w 287550"/>
                <a:gd name="connsiteY1" fmla="*/ 143775 h 286875"/>
                <a:gd name="connsiteX2" fmla="*/ 143775 w 287550"/>
                <a:gd name="connsiteY2" fmla="*/ 93150 h 286875"/>
                <a:gd name="connsiteX3" fmla="*/ 194400 w 287550"/>
                <a:gd name="connsiteY3" fmla="*/ 143775 h 286875"/>
                <a:gd name="connsiteX4" fmla="*/ 143775 w 287550"/>
                <a:gd name="connsiteY4" fmla="*/ 194400 h 286875"/>
                <a:gd name="connsiteX5" fmla="*/ 143775 w 287550"/>
                <a:gd name="connsiteY5" fmla="*/ 194400 h 286875"/>
                <a:gd name="connsiteX6" fmla="*/ 247050 w 287550"/>
                <a:gd name="connsiteY6" fmla="*/ 85725 h 286875"/>
                <a:gd name="connsiteX7" fmla="*/ 257850 w 287550"/>
                <a:gd name="connsiteY7" fmla="*/ 54000 h 286875"/>
                <a:gd name="connsiteX8" fmla="*/ 233550 w 287550"/>
                <a:gd name="connsiteY8" fmla="*/ 29700 h 286875"/>
                <a:gd name="connsiteX9" fmla="*/ 201825 w 287550"/>
                <a:gd name="connsiteY9" fmla="*/ 40500 h 286875"/>
                <a:gd name="connsiteX10" fmla="*/ 175500 w 287550"/>
                <a:gd name="connsiteY10" fmla="*/ 29700 h 286875"/>
                <a:gd name="connsiteX11" fmla="*/ 160650 w 287550"/>
                <a:gd name="connsiteY11" fmla="*/ 0 h 286875"/>
                <a:gd name="connsiteX12" fmla="*/ 126900 w 287550"/>
                <a:gd name="connsiteY12" fmla="*/ 0 h 286875"/>
                <a:gd name="connsiteX13" fmla="*/ 112050 w 287550"/>
                <a:gd name="connsiteY13" fmla="*/ 29700 h 286875"/>
                <a:gd name="connsiteX14" fmla="*/ 85725 w 287550"/>
                <a:gd name="connsiteY14" fmla="*/ 40500 h 286875"/>
                <a:gd name="connsiteX15" fmla="*/ 54000 w 287550"/>
                <a:gd name="connsiteY15" fmla="*/ 29700 h 286875"/>
                <a:gd name="connsiteX16" fmla="*/ 30375 w 287550"/>
                <a:gd name="connsiteY16" fmla="*/ 53325 h 286875"/>
                <a:gd name="connsiteX17" fmla="*/ 40500 w 287550"/>
                <a:gd name="connsiteY17" fmla="*/ 85050 h 286875"/>
                <a:gd name="connsiteX18" fmla="*/ 29700 w 287550"/>
                <a:gd name="connsiteY18" fmla="*/ 111375 h 286875"/>
                <a:gd name="connsiteX19" fmla="*/ 0 w 287550"/>
                <a:gd name="connsiteY19" fmla="*/ 126225 h 286875"/>
                <a:gd name="connsiteX20" fmla="*/ 0 w 287550"/>
                <a:gd name="connsiteY20" fmla="*/ 159975 h 286875"/>
                <a:gd name="connsiteX21" fmla="*/ 29700 w 287550"/>
                <a:gd name="connsiteY21" fmla="*/ 174825 h 286875"/>
                <a:gd name="connsiteX22" fmla="*/ 40500 w 287550"/>
                <a:gd name="connsiteY22" fmla="*/ 201150 h 286875"/>
                <a:gd name="connsiteX23" fmla="*/ 30375 w 287550"/>
                <a:gd name="connsiteY23" fmla="*/ 232875 h 286875"/>
                <a:gd name="connsiteX24" fmla="*/ 54000 w 287550"/>
                <a:gd name="connsiteY24" fmla="*/ 256500 h 286875"/>
                <a:gd name="connsiteX25" fmla="*/ 85725 w 287550"/>
                <a:gd name="connsiteY25" fmla="*/ 246375 h 286875"/>
                <a:gd name="connsiteX26" fmla="*/ 112050 w 287550"/>
                <a:gd name="connsiteY26" fmla="*/ 257175 h 286875"/>
                <a:gd name="connsiteX27" fmla="*/ 126900 w 287550"/>
                <a:gd name="connsiteY27" fmla="*/ 286875 h 286875"/>
                <a:gd name="connsiteX28" fmla="*/ 160650 w 287550"/>
                <a:gd name="connsiteY28" fmla="*/ 286875 h 286875"/>
                <a:gd name="connsiteX29" fmla="*/ 175500 w 287550"/>
                <a:gd name="connsiteY29" fmla="*/ 257175 h 286875"/>
                <a:gd name="connsiteX30" fmla="*/ 201825 w 287550"/>
                <a:gd name="connsiteY30" fmla="*/ 246375 h 286875"/>
                <a:gd name="connsiteX31" fmla="*/ 233550 w 287550"/>
                <a:gd name="connsiteY31" fmla="*/ 257175 h 286875"/>
                <a:gd name="connsiteX32" fmla="*/ 257175 w 287550"/>
                <a:gd name="connsiteY32" fmla="*/ 232875 h 286875"/>
                <a:gd name="connsiteX33" fmla="*/ 247050 w 287550"/>
                <a:gd name="connsiteY33" fmla="*/ 201825 h 286875"/>
                <a:gd name="connsiteX34" fmla="*/ 257850 w 287550"/>
                <a:gd name="connsiteY34" fmla="*/ 175500 h 286875"/>
                <a:gd name="connsiteX35" fmla="*/ 287550 w 287550"/>
                <a:gd name="connsiteY35" fmla="*/ 160650 h 286875"/>
                <a:gd name="connsiteX36" fmla="*/ 287550 w 287550"/>
                <a:gd name="connsiteY36" fmla="*/ 126900 h 286875"/>
                <a:gd name="connsiteX37" fmla="*/ 257850 w 287550"/>
                <a:gd name="connsiteY37" fmla="*/ 112050 h 286875"/>
                <a:gd name="connsiteX38" fmla="*/ 247050 w 287550"/>
                <a:gd name="connsiteY38" fmla="*/ 85725 h 28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87550" h="286875">
                  <a:moveTo>
                    <a:pt x="143775" y="194400"/>
                  </a:moveTo>
                  <a:cubicBezTo>
                    <a:pt x="115425" y="194400"/>
                    <a:pt x="93150" y="171450"/>
                    <a:pt x="93150" y="143775"/>
                  </a:cubicBezTo>
                  <a:cubicBezTo>
                    <a:pt x="93150" y="115425"/>
                    <a:pt x="116100" y="93150"/>
                    <a:pt x="143775" y="93150"/>
                  </a:cubicBezTo>
                  <a:cubicBezTo>
                    <a:pt x="172125" y="93150"/>
                    <a:pt x="194400" y="116100"/>
                    <a:pt x="194400" y="143775"/>
                  </a:cubicBezTo>
                  <a:cubicBezTo>
                    <a:pt x="194400" y="171450"/>
                    <a:pt x="172125" y="194400"/>
                    <a:pt x="143775" y="194400"/>
                  </a:cubicBezTo>
                  <a:lnTo>
                    <a:pt x="143775" y="194400"/>
                  </a:lnTo>
                  <a:close/>
                  <a:moveTo>
                    <a:pt x="247050" y="85725"/>
                  </a:moveTo>
                  <a:lnTo>
                    <a:pt x="257850" y="54000"/>
                  </a:lnTo>
                  <a:lnTo>
                    <a:pt x="233550" y="29700"/>
                  </a:lnTo>
                  <a:lnTo>
                    <a:pt x="201825" y="40500"/>
                  </a:lnTo>
                  <a:cubicBezTo>
                    <a:pt x="193725" y="35775"/>
                    <a:pt x="184275" y="32400"/>
                    <a:pt x="175500" y="29700"/>
                  </a:cubicBezTo>
                  <a:lnTo>
                    <a:pt x="160650" y="0"/>
                  </a:lnTo>
                  <a:lnTo>
                    <a:pt x="126900" y="0"/>
                  </a:lnTo>
                  <a:lnTo>
                    <a:pt x="112050" y="29700"/>
                  </a:lnTo>
                  <a:cubicBezTo>
                    <a:pt x="102600" y="32400"/>
                    <a:pt x="93825" y="35775"/>
                    <a:pt x="85725" y="40500"/>
                  </a:cubicBezTo>
                  <a:lnTo>
                    <a:pt x="54000" y="29700"/>
                  </a:lnTo>
                  <a:lnTo>
                    <a:pt x="30375" y="53325"/>
                  </a:lnTo>
                  <a:lnTo>
                    <a:pt x="40500" y="85050"/>
                  </a:lnTo>
                  <a:cubicBezTo>
                    <a:pt x="35775" y="93150"/>
                    <a:pt x="32400" y="102600"/>
                    <a:pt x="29700" y="111375"/>
                  </a:cubicBezTo>
                  <a:lnTo>
                    <a:pt x="0" y="126225"/>
                  </a:lnTo>
                  <a:lnTo>
                    <a:pt x="0" y="159975"/>
                  </a:lnTo>
                  <a:lnTo>
                    <a:pt x="29700" y="174825"/>
                  </a:lnTo>
                  <a:cubicBezTo>
                    <a:pt x="32400" y="184275"/>
                    <a:pt x="35775" y="193050"/>
                    <a:pt x="40500" y="201150"/>
                  </a:cubicBezTo>
                  <a:lnTo>
                    <a:pt x="30375" y="232875"/>
                  </a:lnTo>
                  <a:lnTo>
                    <a:pt x="54000" y="256500"/>
                  </a:lnTo>
                  <a:lnTo>
                    <a:pt x="85725" y="246375"/>
                  </a:lnTo>
                  <a:cubicBezTo>
                    <a:pt x="93825" y="251100"/>
                    <a:pt x="102600" y="254475"/>
                    <a:pt x="112050" y="257175"/>
                  </a:cubicBezTo>
                  <a:lnTo>
                    <a:pt x="126900" y="286875"/>
                  </a:lnTo>
                  <a:lnTo>
                    <a:pt x="160650" y="286875"/>
                  </a:lnTo>
                  <a:lnTo>
                    <a:pt x="175500" y="257175"/>
                  </a:lnTo>
                  <a:cubicBezTo>
                    <a:pt x="184950" y="254475"/>
                    <a:pt x="193725" y="251100"/>
                    <a:pt x="201825" y="246375"/>
                  </a:cubicBezTo>
                  <a:lnTo>
                    <a:pt x="233550" y="257175"/>
                  </a:lnTo>
                  <a:lnTo>
                    <a:pt x="257175" y="232875"/>
                  </a:lnTo>
                  <a:lnTo>
                    <a:pt x="247050" y="201825"/>
                  </a:lnTo>
                  <a:cubicBezTo>
                    <a:pt x="251775" y="193725"/>
                    <a:pt x="255150" y="184950"/>
                    <a:pt x="257850" y="175500"/>
                  </a:cubicBezTo>
                  <a:lnTo>
                    <a:pt x="287550" y="160650"/>
                  </a:lnTo>
                  <a:lnTo>
                    <a:pt x="287550" y="126900"/>
                  </a:lnTo>
                  <a:lnTo>
                    <a:pt x="257850" y="112050"/>
                  </a:lnTo>
                  <a:cubicBezTo>
                    <a:pt x="255150" y="102600"/>
                    <a:pt x="251775" y="93825"/>
                    <a:pt x="247050" y="85725"/>
                  </a:cubicBezTo>
                  <a:close/>
                </a:path>
              </a:pathLst>
            </a:custGeom>
            <a:solidFill>
              <a:srgbClr val="00B0F0"/>
            </a:solidFill>
            <a:ln w="6747" cap="flat">
              <a:noFill/>
              <a:prstDash val="solid"/>
              <a:miter/>
            </a:ln>
          </p:spPr>
          <p:txBody>
            <a:bodyPr rtlCol="0" anchor="ctr"/>
            <a:lstStyle/>
            <a:p>
              <a:endParaRPr lang="en-GB"/>
            </a:p>
          </p:txBody>
        </p:sp>
      </p:grpSp>
      <p:pic>
        <p:nvPicPr>
          <p:cNvPr id="74" name="Graphic 73" descr="Good Idea with solid fill">
            <a:extLst>
              <a:ext uri="{FF2B5EF4-FFF2-40B4-BE49-F238E27FC236}">
                <a16:creationId xmlns:a16="http://schemas.microsoft.com/office/drawing/2014/main" id="{844F4A66-69B0-44AC-A0D7-9F859792EA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10288" y="1325916"/>
            <a:ext cx="576000" cy="576000"/>
          </a:xfrm>
          <a:prstGeom prst="rect">
            <a:avLst/>
          </a:prstGeom>
        </p:spPr>
      </p:pic>
      <p:sp>
        <p:nvSpPr>
          <p:cNvPr id="80" name="Rectangle 79">
            <a:extLst>
              <a:ext uri="{FF2B5EF4-FFF2-40B4-BE49-F238E27FC236}">
                <a16:creationId xmlns:a16="http://schemas.microsoft.com/office/drawing/2014/main" id="{9ED31D51-33D2-40C3-A1FC-5FE972A3774F}"/>
              </a:ext>
            </a:extLst>
          </p:cNvPr>
          <p:cNvSpPr/>
          <p:nvPr/>
        </p:nvSpPr>
        <p:spPr>
          <a:xfrm>
            <a:off x="7572365" y="1841594"/>
            <a:ext cx="180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396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building, outdoor, woman&#10;&#10;Description automatically generated">
            <a:extLst>
              <a:ext uri="{FF2B5EF4-FFF2-40B4-BE49-F238E27FC236}">
                <a16:creationId xmlns:a16="http://schemas.microsoft.com/office/drawing/2014/main" id="{65A7758D-643E-C94B-BBB8-C4116A62A0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8" name="Rectangle 7">
            <a:extLst>
              <a:ext uri="{FF2B5EF4-FFF2-40B4-BE49-F238E27FC236}">
                <a16:creationId xmlns:a16="http://schemas.microsoft.com/office/drawing/2014/main" id="{DAC75E6E-7BBB-8245-BCEB-0A2FA0AA66F8}"/>
              </a:ext>
            </a:extLst>
          </p:cNvPr>
          <p:cNvSpPr/>
          <p:nvPr/>
        </p:nvSpPr>
        <p:spPr bwMode="auto">
          <a:xfrm>
            <a:off x="0" y="0"/>
            <a:ext cx="12192000" cy="6858000"/>
          </a:xfrm>
          <a:prstGeom prst="rect">
            <a:avLst/>
          </a:prstGeom>
          <a:solidFill>
            <a:schemeClr val="accent4">
              <a:alpha val="90000"/>
            </a:schemeClr>
          </a:solidFill>
          <a:ln w="635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lvl="0" indent="0" algn="ctr" defTabSz="728663" eaLnBrk="1" fontAlgn="base" latinLnBrk="0" hangingPunct="1">
              <a:lnSpc>
                <a:spcPct val="95000"/>
              </a:lnSpc>
              <a:spcBef>
                <a:spcPct val="0"/>
              </a:spcBef>
              <a:spcAft>
                <a:spcPct val="0"/>
              </a:spcAft>
              <a:buClr>
                <a:srgbClr val="FFFFFF"/>
              </a:buClr>
              <a:buSzTx/>
              <a:buFontTx/>
              <a:buNone/>
              <a:tabLst>
                <a:tab pos="4286250" algn="l"/>
              </a:tabLst>
              <a:defRPr/>
            </a:pPr>
            <a:endParaRPr kumimoji="0" lang="en-US" sz="1200" b="0" i="0" u="none" strike="noStrike" kern="0" cap="none" spc="0" normalizeH="0" baseline="0" noProof="0" dirty="0">
              <a:ln>
                <a:noFill/>
              </a:ln>
              <a:solidFill>
                <a:srgbClr val="000000"/>
              </a:solidFill>
              <a:effectLst/>
              <a:uLnTx/>
              <a:uFillTx/>
              <a:latin typeface="Credit Suisse Type Roman" pitchFamily="34" charset="0"/>
            </a:endParaRPr>
          </a:p>
        </p:txBody>
      </p:sp>
      <p:pic>
        <p:nvPicPr>
          <p:cNvPr id="9" name="Picture 8">
            <a:extLst>
              <a:ext uri="{FF2B5EF4-FFF2-40B4-BE49-F238E27FC236}">
                <a16:creationId xmlns:a16="http://schemas.microsoft.com/office/drawing/2014/main" id="{39D737A2-42E5-7A46-BF39-7EB7D3589B3D}"/>
              </a:ext>
            </a:extLst>
          </p:cNvPr>
          <p:cNvPicPr>
            <a:picLocks noChangeAspect="1"/>
          </p:cNvPicPr>
          <p:nvPr/>
        </p:nvPicPr>
        <p:blipFill>
          <a:blip r:embed="rId4"/>
          <a:stretch>
            <a:fillRect/>
          </a:stretch>
        </p:blipFill>
        <p:spPr>
          <a:xfrm>
            <a:off x="0" y="6226581"/>
            <a:ext cx="12192000" cy="317500"/>
          </a:xfrm>
          <a:prstGeom prst="rect">
            <a:avLst/>
          </a:prstGeom>
        </p:spPr>
      </p:pic>
      <p:sp>
        <p:nvSpPr>
          <p:cNvPr id="10" name="Text Placeholder 3">
            <a:extLst>
              <a:ext uri="{FF2B5EF4-FFF2-40B4-BE49-F238E27FC236}">
                <a16:creationId xmlns:a16="http://schemas.microsoft.com/office/drawing/2014/main" id="{8915A892-76EE-7849-B790-F1CEB9035635}"/>
              </a:ext>
            </a:extLst>
          </p:cNvPr>
          <p:cNvSpPr txBox="1">
            <a:spLocks/>
          </p:cNvSpPr>
          <p:nvPr/>
        </p:nvSpPr>
        <p:spPr>
          <a:xfrm>
            <a:off x="540000" y="540000"/>
            <a:ext cx="10980000" cy="540000"/>
          </a:xfrm>
          <a:prstGeom prst="rect">
            <a:avLst/>
          </a:prstGeom>
        </p:spPr>
        <p:txBody>
          <a:bodyPr lIns="0" tIns="0" rIns="0" bIns="0">
            <a:noAutofit/>
          </a:bodyPr>
          <a:lstStyle>
            <a:lvl1pPr marL="0" indent="0" algn="l" defTabSz="728663" rtl="0" eaLnBrk="1" fontAlgn="base" hangingPunct="1">
              <a:lnSpc>
                <a:spcPts val="3000"/>
              </a:lnSpc>
              <a:spcBef>
                <a:spcPts val="0"/>
              </a:spcBef>
              <a:spcAft>
                <a:spcPts val="0"/>
              </a:spcAft>
              <a:buClr>
                <a:schemeClr val="accent1"/>
              </a:buClr>
              <a:buSzPct val="150000"/>
              <a:buFontTx/>
              <a:buNone/>
              <a:defRPr lang="en-US" altLang="ja-JP" sz="2400" b="0" i="0" dirty="0" smtClean="0">
                <a:solidFill>
                  <a:schemeClr val="bg1"/>
                </a:solidFill>
                <a:latin typeface="Trebuchet MS" panose="020B0703020202090204" pitchFamily="34" charset="0"/>
                <a:ea typeface="+mn-ea"/>
                <a:cs typeface="+mn-cs"/>
              </a:defRPr>
            </a:lvl1pPr>
            <a:lvl2pPr marL="1588" indent="0" algn="l" defTabSz="728663" rtl="0" eaLnBrk="1" fontAlgn="base" hangingPunct="1">
              <a:lnSpc>
                <a:spcPct val="95000"/>
              </a:lnSpc>
              <a:spcBef>
                <a:spcPct val="36000"/>
              </a:spcBef>
              <a:spcAft>
                <a:spcPct val="0"/>
              </a:spcAft>
              <a:buClr>
                <a:schemeClr val="tx1"/>
              </a:buClr>
              <a:buSzPct val="120000"/>
              <a:buFontTx/>
              <a:buNone/>
              <a:defRPr lang="en-US" altLang="ja-JP" sz="1400" dirty="0" smtClean="0">
                <a:solidFill>
                  <a:srgbClr val="595959"/>
                </a:solidFill>
                <a:latin typeface="Calibri" panose="020F0502020204030204" pitchFamily="34" charset="0"/>
              </a:defRPr>
            </a:lvl2pPr>
            <a:lvl3pPr marL="3175" indent="0" algn="l" defTabSz="728663" rtl="0" eaLnBrk="1" fontAlgn="base" hangingPunct="1">
              <a:lnSpc>
                <a:spcPct val="95000"/>
              </a:lnSpc>
              <a:spcBef>
                <a:spcPct val="0"/>
              </a:spcBef>
              <a:spcAft>
                <a:spcPct val="0"/>
              </a:spcAft>
              <a:buClr>
                <a:schemeClr val="accent1"/>
              </a:buClr>
              <a:buSzPct val="100000"/>
              <a:buFontTx/>
              <a:buNone/>
              <a:defRPr lang="en-US" altLang="ja-JP" sz="1400" dirty="0" smtClean="0">
                <a:solidFill>
                  <a:srgbClr val="595959"/>
                </a:solidFill>
                <a:latin typeface="Calibri" panose="020F0502020204030204" pitchFamily="34" charset="0"/>
              </a:defRPr>
            </a:lvl3pPr>
            <a:lvl4pPr marL="3619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4pPr>
            <a:lvl5pPr marL="6286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5pPr>
            <a:lvl6pPr marL="1268413" indent="-342900" algn="l" defTabSz="728663" rtl="0" eaLnBrk="1" fontAlgn="base" hangingPunct="1">
              <a:lnSpc>
                <a:spcPts val="1600"/>
              </a:lnSpc>
              <a:spcBef>
                <a:spcPct val="0"/>
              </a:spcBef>
              <a:spcAft>
                <a:spcPts val="1000"/>
              </a:spcAft>
              <a:buClr>
                <a:schemeClr val="accent2"/>
              </a:buClr>
              <a:buSzPct val="100000"/>
              <a:buFont typeface="Arial" panose="020B0604020202020204" pitchFamily="34" charset="0"/>
              <a:buChar char="•"/>
              <a:defRPr sz="1200" b="0" i="0">
                <a:solidFill>
                  <a:schemeClr val="tx1"/>
                </a:solidFill>
                <a:latin typeface="Trebuchet MS" panose="020B0703020202090204" pitchFamily="34" charset="0"/>
              </a:defRPr>
            </a:lvl6pPr>
            <a:lvl7pPr marL="1620838" indent="-238125" algn="l" defTabSz="728663" rtl="0" eaLnBrk="1" fontAlgn="base" hangingPunct="1">
              <a:lnSpc>
                <a:spcPts val="1600"/>
              </a:lnSpc>
              <a:spcBef>
                <a:spcPct val="0"/>
              </a:spcBef>
              <a:spcAft>
                <a:spcPts val="1000"/>
              </a:spcAft>
              <a:buClr>
                <a:schemeClr val="accent2"/>
              </a:buClr>
              <a:buSzPct val="100000"/>
              <a:buFont typeface="Courier New" panose="02070309020205020404" pitchFamily="49" charset="0"/>
              <a:buChar char="o"/>
              <a:defRPr sz="1200" b="0" i="0">
                <a:solidFill>
                  <a:schemeClr val="tx1"/>
                </a:solidFill>
                <a:latin typeface="Trebuchet MS" panose="020B0703020202090204" pitchFamily="34" charset="0"/>
              </a:defRPr>
            </a:lvl7pPr>
            <a:lvl8pPr marL="20780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r>
              <a:rPr lang="en-GB" kern="0" dirty="0"/>
              <a:t>Tracking the changes in digitisation</a:t>
            </a:r>
          </a:p>
        </p:txBody>
      </p:sp>
      <p:cxnSp>
        <p:nvCxnSpPr>
          <p:cNvPr id="13" name="Straight Connector 12">
            <a:extLst>
              <a:ext uri="{FF2B5EF4-FFF2-40B4-BE49-F238E27FC236}">
                <a16:creationId xmlns:a16="http://schemas.microsoft.com/office/drawing/2014/main" id="{FD6A81F0-5D9C-ED4E-8388-4E454FD40F3D}"/>
              </a:ext>
            </a:extLst>
          </p:cNvPr>
          <p:cNvCxnSpPr/>
          <p:nvPr/>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9B55E913-47F0-4DE9-8051-3D59378F19F5}"/>
              </a:ext>
            </a:extLst>
          </p:cNvPr>
          <p:cNvCxnSpPr/>
          <p:nvPr/>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15" name="Group 14">
            <a:extLst>
              <a:ext uri="{FF2B5EF4-FFF2-40B4-BE49-F238E27FC236}">
                <a16:creationId xmlns:a16="http://schemas.microsoft.com/office/drawing/2014/main" id="{282703D5-EF61-45A2-AC73-4DA46F70BC6B}"/>
              </a:ext>
            </a:extLst>
          </p:cNvPr>
          <p:cNvGrpSpPr/>
          <p:nvPr/>
        </p:nvGrpSpPr>
        <p:grpSpPr>
          <a:xfrm>
            <a:off x="857888" y="1239825"/>
            <a:ext cx="2004830" cy="490243"/>
            <a:chOff x="613473" y="1250268"/>
            <a:chExt cx="2004830" cy="490243"/>
          </a:xfrm>
        </p:grpSpPr>
        <p:sp>
          <p:nvSpPr>
            <p:cNvPr id="58" name="TextBox 57">
              <a:extLst>
                <a:ext uri="{FF2B5EF4-FFF2-40B4-BE49-F238E27FC236}">
                  <a16:creationId xmlns:a16="http://schemas.microsoft.com/office/drawing/2014/main" id="{5C161CE3-0683-4BB0-9BA2-DED537AF6D5F}"/>
                </a:ext>
              </a:extLst>
            </p:cNvPr>
            <p:cNvSpPr txBox="1"/>
            <p:nvPr/>
          </p:nvSpPr>
          <p:spPr>
            <a:xfrm>
              <a:off x="1178303" y="1269503"/>
              <a:ext cx="1440000" cy="430887"/>
            </a:xfrm>
            <a:prstGeom prst="rect">
              <a:avLst/>
            </a:prstGeom>
            <a:noFill/>
          </p:spPr>
          <p:txBody>
            <a:bodyPr wrap="square" lIns="0" tIns="0" rIns="0" bIns="0" rtlCol="0">
              <a:spAutoFit/>
            </a:bodyPr>
            <a:lstStyle/>
            <a:p>
              <a:pPr algn="ctr">
                <a:spcAft>
                  <a:spcPts val="300"/>
                </a:spcAft>
              </a:pPr>
              <a:r>
                <a:rPr lang="en-GB" sz="1400" b="1" dirty="0">
                  <a:solidFill>
                    <a:schemeClr val="bg1"/>
                  </a:solidFill>
                  <a:latin typeface="Trebuchet MS" panose="020B0603020202020204" pitchFamily="34" charset="0"/>
                  <a:cs typeface="Futura Medium" panose="020B0602020204020303" pitchFamily="34" charset="-79"/>
                </a:rPr>
                <a:t>Hybrid infrastructure</a:t>
              </a:r>
            </a:p>
          </p:txBody>
        </p:sp>
        <p:pic>
          <p:nvPicPr>
            <p:cNvPr id="72" name="Graphic 71">
              <a:extLst>
                <a:ext uri="{FF2B5EF4-FFF2-40B4-BE49-F238E27FC236}">
                  <a16:creationId xmlns:a16="http://schemas.microsoft.com/office/drawing/2014/main" id="{F95372DF-DF02-4BDF-B0AE-CFB466C017E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13473" y="1250268"/>
              <a:ext cx="501644" cy="490243"/>
            </a:xfrm>
            <a:prstGeom prst="rect">
              <a:avLst/>
            </a:prstGeom>
          </p:spPr>
        </p:pic>
      </p:grpSp>
      <p:grpSp>
        <p:nvGrpSpPr>
          <p:cNvPr id="11" name="Group 10">
            <a:extLst>
              <a:ext uri="{FF2B5EF4-FFF2-40B4-BE49-F238E27FC236}">
                <a16:creationId xmlns:a16="http://schemas.microsoft.com/office/drawing/2014/main" id="{772E7F47-5854-4E81-AD54-5F11DC803675}"/>
              </a:ext>
            </a:extLst>
          </p:cNvPr>
          <p:cNvGrpSpPr/>
          <p:nvPr/>
        </p:nvGrpSpPr>
        <p:grpSpPr>
          <a:xfrm>
            <a:off x="3942416" y="1184203"/>
            <a:ext cx="1785428" cy="540393"/>
            <a:chOff x="2932311" y="1189676"/>
            <a:chExt cx="1785428" cy="540393"/>
          </a:xfrm>
        </p:grpSpPr>
        <p:sp>
          <p:nvSpPr>
            <p:cNvPr id="57" name="TextBox 56">
              <a:extLst>
                <a:ext uri="{FF2B5EF4-FFF2-40B4-BE49-F238E27FC236}">
                  <a16:creationId xmlns:a16="http://schemas.microsoft.com/office/drawing/2014/main" id="{AE9A3E27-C8E2-4B14-A72B-6F07E30ADDF7}"/>
                </a:ext>
              </a:extLst>
            </p:cNvPr>
            <p:cNvSpPr txBox="1"/>
            <p:nvPr/>
          </p:nvSpPr>
          <p:spPr>
            <a:xfrm>
              <a:off x="3277739" y="1250268"/>
              <a:ext cx="1440000" cy="469359"/>
            </a:xfrm>
            <a:prstGeom prst="rect">
              <a:avLst/>
            </a:prstGeom>
            <a:noFill/>
          </p:spPr>
          <p:txBody>
            <a:bodyPr wrap="square" lIns="0" tIns="0" rIns="0" bIns="0" rtlCol="0">
              <a:spAutoFit/>
            </a:bodyPr>
            <a:lstStyle/>
            <a:p>
              <a:pPr algn="ctr">
                <a:spcAft>
                  <a:spcPts val="300"/>
                </a:spcAft>
              </a:pPr>
              <a:r>
                <a:rPr lang="en-GB" sz="1400" b="1" dirty="0">
                  <a:solidFill>
                    <a:schemeClr val="bg1"/>
                  </a:solidFill>
                  <a:latin typeface="Trebuchet MS" panose="020B0603020202020204" pitchFamily="34" charset="0"/>
                  <a:cs typeface="Futura Medium" panose="020B0602020204020303" pitchFamily="34" charset="-79"/>
                </a:rPr>
                <a:t>Digital </a:t>
              </a:r>
            </a:p>
            <a:p>
              <a:pPr algn="ctr">
                <a:spcAft>
                  <a:spcPts val="300"/>
                </a:spcAft>
              </a:pPr>
              <a:r>
                <a:rPr lang="en-GB" sz="1400" b="1" dirty="0">
                  <a:solidFill>
                    <a:schemeClr val="bg1"/>
                  </a:solidFill>
                  <a:latin typeface="Trebuchet MS" panose="020B0603020202020204" pitchFamily="34" charset="0"/>
                  <a:cs typeface="Futura Medium" panose="020B0602020204020303" pitchFamily="34" charset="-79"/>
                </a:rPr>
                <a:t>workspace</a:t>
              </a:r>
            </a:p>
          </p:txBody>
        </p:sp>
        <p:pic>
          <p:nvPicPr>
            <p:cNvPr id="73" name="Graphic 72">
              <a:extLst>
                <a:ext uri="{FF2B5EF4-FFF2-40B4-BE49-F238E27FC236}">
                  <a16:creationId xmlns:a16="http://schemas.microsoft.com/office/drawing/2014/main" id="{35DD1EFA-DF90-4F3D-AF01-B5F1232675D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932311" y="1189676"/>
              <a:ext cx="446651" cy="540393"/>
            </a:xfrm>
            <a:prstGeom prst="rect">
              <a:avLst/>
            </a:prstGeom>
          </p:spPr>
        </p:pic>
      </p:grpSp>
      <p:grpSp>
        <p:nvGrpSpPr>
          <p:cNvPr id="7" name="Group 6">
            <a:extLst>
              <a:ext uri="{FF2B5EF4-FFF2-40B4-BE49-F238E27FC236}">
                <a16:creationId xmlns:a16="http://schemas.microsoft.com/office/drawing/2014/main" id="{5DB564A8-2664-428B-9C0E-12D5E51F3825}"/>
              </a:ext>
            </a:extLst>
          </p:cNvPr>
          <p:cNvGrpSpPr/>
          <p:nvPr/>
        </p:nvGrpSpPr>
        <p:grpSpPr>
          <a:xfrm>
            <a:off x="6695945" y="1250268"/>
            <a:ext cx="1833660" cy="469359"/>
            <a:chOff x="5192265" y="1250268"/>
            <a:chExt cx="1833660" cy="469359"/>
          </a:xfrm>
        </p:grpSpPr>
        <p:sp>
          <p:nvSpPr>
            <p:cNvPr id="37" name="TextBox 36">
              <a:extLst>
                <a:ext uri="{FF2B5EF4-FFF2-40B4-BE49-F238E27FC236}">
                  <a16:creationId xmlns:a16="http://schemas.microsoft.com/office/drawing/2014/main" id="{FFD5A2A3-7565-4E1D-AC33-153D33C913E3}"/>
                </a:ext>
              </a:extLst>
            </p:cNvPr>
            <p:cNvSpPr txBox="1"/>
            <p:nvPr/>
          </p:nvSpPr>
          <p:spPr>
            <a:xfrm>
              <a:off x="5585925" y="1250268"/>
              <a:ext cx="1440000" cy="469359"/>
            </a:xfrm>
            <a:prstGeom prst="rect">
              <a:avLst/>
            </a:prstGeom>
            <a:noFill/>
          </p:spPr>
          <p:txBody>
            <a:bodyPr wrap="square" lIns="0" tIns="0" rIns="0" bIns="0" rtlCol="0">
              <a:spAutoFit/>
            </a:bodyPr>
            <a:lstStyle/>
            <a:p>
              <a:pPr algn="ctr">
                <a:spcAft>
                  <a:spcPts val="300"/>
                </a:spcAft>
              </a:pPr>
              <a:r>
                <a:rPr lang="en-GB" sz="1400" b="1" dirty="0">
                  <a:solidFill>
                    <a:schemeClr val="bg1"/>
                  </a:solidFill>
                  <a:latin typeface="Trebuchet MS" panose="020B0603020202020204" pitchFamily="34" charset="0"/>
                </a:rPr>
                <a:t>Cyber </a:t>
              </a:r>
            </a:p>
            <a:p>
              <a:pPr algn="ctr">
                <a:spcAft>
                  <a:spcPts val="300"/>
                </a:spcAft>
              </a:pPr>
              <a:r>
                <a:rPr lang="en-GB" sz="1400" b="1" dirty="0">
                  <a:solidFill>
                    <a:schemeClr val="bg1"/>
                  </a:solidFill>
                  <a:latin typeface="Trebuchet MS" panose="020B0603020202020204" pitchFamily="34" charset="0"/>
                </a:rPr>
                <a:t>security</a:t>
              </a:r>
            </a:p>
          </p:txBody>
        </p:sp>
        <p:pic>
          <p:nvPicPr>
            <p:cNvPr id="74" name="Graphic 73">
              <a:extLst>
                <a:ext uri="{FF2B5EF4-FFF2-40B4-BE49-F238E27FC236}">
                  <a16:creationId xmlns:a16="http://schemas.microsoft.com/office/drawing/2014/main" id="{386986A2-AF8A-465B-9396-7F4EE5EEE41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192265" y="1291864"/>
              <a:ext cx="501644" cy="408314"/>
            </a:xfrm>
            <a:prstGeom prst="rect">
              <a:avLst/>
            </a:prstGeom>
          </p:spPr>
        </p:pic>
      </p:grpSp>
      <p:grpSp>
        <p:nvGrpSpPr>
          <p:cNvPr id="4" name="Group 3">
            <a:extLst>
              <a:ext uri="{FF2B5EF4-FFF2-40B4-BE49-F238E27FC236}">
                <a16:creationId xmlns:a16="http://schemas.microsoft.com/office/drawing/2014/main" id="{6CAD3FC4-8F19-4A6D-8E23-D20458EE8E69}"/>
              </a:ext>
            </a:extLst>
          </p:cNvPr>
          <p:cNvGrpSpPr/>
          <p:nvPr/>
        </p:nvGrpSpPr>
        <p:grpSpPr>
          <a:xfrm>
            <a:off x="539750" y="1812693"/>
            <a:ext cx="11144250" cy="4202023"/>
            <a:chOff x="539750" y="1812693"/>
            <a:chExt cx="8757393" cy="4202023"/>
          </a:xfrm>
        </p:grpSpPr>
        <p:sp>
          <p:nvSpPr>
            <p:cNvPr id="34" name="Rectangle 33">
              <a:extLst>
                <a:ext uri="{FF2B5EF4-FFF2-40B4-BE49-F238E27FC236}">
                  <a16:creationId xmlns:a16="http://schemas.microsoft.com/office/drawing/2014/main" id="{342C37E8-75AA-478C-8C8F-F394B0BB5D91}"/>
                </a:ext>
              </a:extLst>
            </p:cNvPr>
            <p:cNvSpPr/>
            <p:nvPr/>
          </p:nvSpPr>
          <p:spPr>
            <a:xfrm>
              <a:off x="539750" y="1828800"/>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Trebuchet MS" panose="020B0603020202020204" pitchFamily="34" charset="0"/>
              </a:endParaRPr>
            </a:p>
            <a:p>
              <a:pPr algn="ctr"/>
              <a:r>
                <a:rPr lang="en-GB" sz="1200" dirty="0">
                  <a:latin typeface="Trebuchet MS" panose="020B0603020202020204" pitchFamily="34" charset="0"/>
                </a:rPr>
                <a:t>Hybrid and all-electric vehicle production requires flexible and scalable operations. </a:t>
              </a:r>
              <a:r>
                <a:rPr lang="en-GB" sz="1200" dirty="0">
                  <a:solidFill>
                    <a:schemeClr val="bg2"/>
                  </a:solidFill>
                  <a:latin typeface="Trebuchet MS" panose="020B0603020202020204" pitchFamily="34" charset="0"/>
                  <a:hlinkClick r:id="rId11">
                    <a:extLst>
                      <a:ext uri="{A12FA001-AC4F-418D-AE19-62706E023703}">
                        <ahyp:hlinkClr xmlns:ahyp="http://schemas.microsoft.com/office/drawing/2018/hyperlinkcolor" val="tx"/>
                      </a:ext>
                    </a:extLst>
                  </a:hlinkClick>
                </a:rPr>
                <a:t>Cloud</a:t>
              </a:r>
              <a:r>
                <a:rPr lang="en-GB" sz="1200" dirty="0">
                  <a:latin typeface="Trebuchet MS" panose="020B0603020202020204" pitchFamily="34" charset="0"/>
                </a:rPr>
                <a:t> puts EV manufacturing in the fast lane. </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The ability to utilize </a:t>
              </a:r>
              <a:r>
                <a:rPr lang="en-GB" sz="1200" dirty="0">
                  <a:solidFill>
                    <a:schemeClr val="bg2"/>
                  </a:solidFill>
                  <a:latin typeface="Trebuchet MS" panose="020B0603020202020204" pitchFamily="34" charset="0"/>
                  <a:hlinkClick r:id="rId12">
                    <a:extLst>
                      <a:ext uri="{A12FA001-AC4F-418D-AE19-62706E023703}">
                        <ahyp:hlinkClr xmlns:ahyp="http://schemas.microsoft.com/office/drawing/2018/hyperlinkcolor" val="tx"/>
                      </a:ext>
                    </a:extLst>
                  </a:hlinkClick>
                </a:rPr>
                <a:t>cloud and edge computing</a:t>
              </a:r>
              <a:r>
                <a:rPr lang="en-GB" sz="1200" dirty="0">
                  <a:latin typeface="Trebuchet MS" panose="020B0603020202020204" pitchFamily="34" charset="0"/>
                </a:rPr>
                <a:t> in conjunction with each other is the key to the evolution of the automotive industry. Cloud and edge computing serve to help OEMs monitor vehicle health and functionality, including identifying faults before they turn into life-threatening recalls. </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Autonomous logistics at BMW Group Plant calculates </a:t>
              </a:r>
              <a:r>
                <a:rPr lang="en-GB" sz="1200" dirty="0">
                  <a:solidFill>
                    <a:schemeClr val="bg2"/>
                  </a:solidFill>
                  <a:latin typeface="Trebuchet MS" panose="020B0603020202020204" pitchFamily="34" charset="0"/>
                  <a:hlinkClick r:id="rId13">
                    <a:extLst>
                      <a:ext uri="{A12FA001-AC4F-418D-AE19-62706E023703}">
                        <ahyp:hlinkClr xmlns:ahyp="http://schemas.microsoft.com/office/drawing/2018/hyperlinkcolor" val="tx"/>
                      </a:ext>
                    </a:extLst>
                  </a:hlinkClick>
                </a:rPr>
                <a:t>data in the cloud</a:t>
              </a:r>
              <a:r>
                <a:rPr lang="en-GB" sz="1200" dirty="0">
                  <a:solidFill>
                    <a:schemeClr val="bg2"/>
                  </a:solidFill>
                  <a:latin typeface="Trebuchet MS" panose="020B0603020202020204" pitchFamily="34" charset="0"/>
                </a:rPr>
                <a:t>.</a:t>
              </a:r>
            </a:p>
            <a:p>
              <a:pPr algn="ctr"/>
              <a:endParaRPr lang="en-GB" sz="1200" dirty="0">
                <a:solidFill>
                  <a:schemeClr val="bg2"/>
                </a:solidFill>
                <a:latin typeface="Trebuchet MS" panose="020B0603020202020204" pitchFamily="34" charset="0"/>
              </a:endParaRPr>
            </a:p>
            <a:p>
              <a:pPr algn="ctr"/>
              <a:r>
                <a:rPr lang="en-GB" sz="1200" dirty="0">
                  <a:solidFill>
                    <a:schemeClr val="bg2"/>
                  </a:solidFill>
                  <a:latin typeface="Trebuchet MS" panose="020B0603020202020204" pitchFamily="34" charset="0"/>
                  <a:hlinkClick r:id="rId14">
                    <a:extLst>
                      <a:ext uri="{A12FA001-AC4F-418D-AE19-62706E023703}">
                        <ahyp:hlinkClr xmlns:ahyp="http://schemas.microsoft.com/office/drawing/2018/hyperlinkcolor" val="tx"/>
                      </a:ext>
                    </a:extLst>
                  </a:hlinkClick>
                </a:rPr>
                <a:t>AI </a:t>
              </a:r>
              <a:r>
                <a:rPr lang="en-GB" sz="1200" dirty="0">
                  <a:solidFill>
                    <a:schemeClr val="bg1"/>
                  </a:solidFill>
                  <a:latin typeface="Trebuchet MS" panose="020B0603020202020204" pitchFamily="34" charset="0"/>
                </a:rPr>
                <a:t>such as chatbots and automated financial reporting, could save automotive £40,000 per year.</a:t>
              </a:r>
              <a:endParaRPr lang="en-GB" sz="1200" dirty="0">
                <a:solidFill>
                  <a:schemeClr val="bg2"/>
                </a:solidFill>
                <a:latin typeface="Trebuchet MS" panose="020B0603020202020204" pitchFamily="34" charset="0"/>
              </a:endParaRPr>
            </a:p>
            <a:p>
              <a:pPr algn="ctr"/>
              <a:endParaRPr lang="en-GB" sz="1200" dirty="0">
                <a:solidFill>
                  <a:schemeClr val="bg2"/>
                </a:solidFill>
                <a:latin typeface="Trebuchet MS" panose="020B0603020202020204" pitchFamily="34" charset="0"/>
              </a:endParaRPr>
            </a:p>
            <a:p>
              <a:pPr algn="ctr"/>
              <a:endParaRPr lang="en-GB" sz="1200" dirty="0">
                <a:latin typeface="Trebuchet MS" panose="020B0603020202020204" pitchFamily="34" charset="0"/>
              </a:endParaRPr>
            </a:p>
          </p:txBody>
        </p:sp>
        <p:sp>
          <p:nvSpPr>
            <p:cNvPr id="35" name="Rectangle 34">
              <a:extLst>
                <a:ext uri="{FF2B5EF4-FFF2-40B4-BE49-F238E27FC236}">
                  <a16:creationId xmlns:a16="http://schemas.microsoft.com/office/drawing/2014/main" id="{715638DE-A84B-45D1-9250-4077595C1B6C}"/>
                </a:ext>
              </a:extLst>
            </p:cNvPr>
            <p:cNvSpPr/>
            <p:nvPr/>
          </p:nvSpPr>
          <p:spPr>
            <a:xfrm>
              <a:off x="2776766" y="1812693"/>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rebuchet MS" panose="020B0603020202020204" pitchFamily="34" charset="0"/>
                </a:rPr>
                <a:t>Hybrid working is becoming the new normal. The car is becoming the third place for home/work.</a:t>
              </a:r>
            </a:p>
            <a:p>
              <a:pPr algn="ctr"/>
              <a:endParaRPr lang="en-US" sz="1200" dirty="0">
                <a:latin typeface="Trebuchet MS" panose="020B0603020202020204" pitchFamily="34" charset="0"/>
              </a:endParaRPr>
            </a:p>
            <a:p>
              <a:pPr algn="ctr"/>
              <a:r>
                <a:rPr lang="en-GB" sz="1200" dirty="0">
                  <a:latin typeface="Trebuchet MS" panose="020B0603020202020204" pitchFamily="34" charset="0"/>
                </a:rPr>
                <a:t>The car as a credit card is an innovation that’s gaining attention in the age of automotive connectivity.</a:t>
              </a:r>
              <a:r>
                <a:rPr lang="en-US" sz="1200" dirty="0">
                  <a:latin typeface="Trebuchet MS" panose="020B0603020202020204" pitchFamily="34" charset="0"/>
                </a:rPr>
                <a:t> </a:t>
              </a:r>
              <a:r>
                <a:rPr lang="en-GB" sz="1200" dirty="0">
                  <a:solidFill>
                    <a:schemeClr val="bg2"/>
                  </a:solidFill>
                  <a:latin typeface="Trebuchet MS" panose="020B0603020202020204" pitchFamily="34" charset="0"/>
                  <a:hlinkClick r:id="rId15">
                    <a:extLst>
                      <a:ext uri="{A12FA001-AC4F-418D-AE19-62706E023703}">
                        <ahyp:hlinkClr xmlns:ahyp="http://schemas.microsoft.com/office/drawing/2018/hyperlinkcolor" val="tx"/>
                      </a:ext>
                    </a:extLst>
                  </a:hlinkClick>
                </a:rPr>
                <a:t>In-car digital wallets </a:t>
              </a:r>
              <a:r>
                <a:rPr lang="en-GB" sz="1200" dirty="0">
                  <a:latin typeface="Trebuchet MS" panose="020B0603020202020204" pitchFamily="34" charset="0"/>
                </a:rPr>
                <a:t>allow drivers to use an infotainment system platform to buy fuel, purchase groceries (for pickup or delivery), place to-go orders, pay for parking and perform various other transactions. </a:t>
              </a:r>
              <a:endParaRPr lang="en-US" sz="1200" dirty="0">
                <a:latin typeface="Trebuchet MS" panose="020B0603020202020204" pitchFamily="34" charset="0"/>
              </a:endParaRPr>
            </a:p>
            <a:p>
              <a:pPr algn="ctr"/>
              <a:endParaRPr lang="en-US"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US" sz="1200" dirty="0">
                <a:latin typeface="Trebuchet MS" panose="020B0603020202020204" pitchFamily="34" charset="0"/>
              </a:endParaRPr>
            </a:p>
          </p:txBody>
        </p:sp>
        <p:sp>
          <p:nvSpPr>
            <p:cNvPr id="75" name="Rectangle 74">
              <a:extLst>
                <a:ext uri="{FF2B5EF4-FFF2-40B4-BE49-F238E27FC236}">
                  <a16:creationId xmlns:a16="http://schemas.microsoft.com/office/drawing/2014/main" id="{22FCBD54-6078-4254-A388-FA8232588A2C}"/>
                </a:ext>
              </a:extLst>
            </p:cNvPr>
            <p:cNvSpPr/>
            <p:nvPr/>
          </p:nvSpPr>
          <p:spPr>
            <a:xfrm>
              <a:off x="4990723" y="1812693"/>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Threats remain high, particularly with such a complex supply chain that can be vulnerable to attack.  </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Security researchers at UK-based NCC Group have demonstrated a new </a:t>
              </a:r>
              <a:r>
                <a:rPr lang="en-GB" sz="1200" dirty="0">
                  <a:solidFill>
                    <a:schemeClr val="bg2"/>
                  </a:solidFill>
                  <a:latin typeface="Trebuchet MS" panose="020B0603020202020204" pitchFamily="34" charset="0"/>
                  <a:hlinkClick r:id="rId16">
                    <a:extLst>
                      <a:ext uri="{A12FA001-AC4F-418D-AE19-62706E023703}">
                        <ahyp:hlinkClr xmlns:ahyp="http://schemas.microsoft.com/office/drawing/2018/hyperlinkcolor" val="tx"/>
                      </a:ext>
                    </a:extLst>
                  </a:hlinkClick>
                </a:rPr>
                <a:t>Bluetooth relay attack </a:t>
              </a:r>
              <a:r>
                <a:rPr lang="en-GB" sz="1200" dirty="0">
                  <a:latin typeface="Trebuchet MS" panose="020B0603020202020204" pitchFamily="34" charset="0"/>
                </a:rPr>
                <a:t>that can be used to remotely unlock and operate select Tesla cars after bypassing all existing authentication measures on the vehicle. The flaw lies in Bluetooth Low Energy (BLE) technology, which is today used in a wide range of products, including smartphones, laptops, smart locks, building access control systems, as well as automobiles.</a:t>
              </a: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US" sz="1200" dirty="0">
                <a:latin typeface="Trebuchet MS" panose="020B0603020202020204" pitchFamily="34" charset="0"/>
              </a:endParaRPr>
            </a:p>
            <a:p>
              <a:pPr algn="ctr"/>
              <a:endParaRPr lang="en-US" sz="1200" dirty="0">
                <a:latin typeface="Trebuchet MS" panose="020B0603020202020204" pitchFamily="34" charset="0"/>
              </a:endParaRPr>
            </a:p>
          </p:txBody>
        </p:sp>
        <p:sp>
          <p:nvSpPr>
            <p:cNvPr id="78" name="Rectangle 77">
              <a:extLst>
                <a:ext uri="{FF2B5EF4-FFF2-40B4-BE49-F238E27FC236}">
                  <a16:creationId xmlns:a16="http://schemas.microsoft.com/office/drawing/2014/main" id="{09040B20-8443-4A24-9476-1446B189BE11}"/>
                </a:ext>
              </a:extLst>
            </p:cNvPr>
            <p:cNvSpPr/>
            <p:nvPr/>
          </p:nvSpPr>
          <p:spPr>
            <a:xfrm>
              <a:off x="7218590" y="1812693"/>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Trebuchet MS" panose="020B0603020202020204" pitchFamily="34" charset="0"/>
                </a:rPr>
                <a:t>The importance of the underlying IT infrastructure was laid bare by a high-profile outage that shows the challenge of a connected car future.</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Tesla drivers say they have been locked out of their cars after </a:t>
              </a:r>
              <a:r>
                <a:rPr lang="en-GB" sz="1200" dirty="0">
                  <a:solidFill>
                    <a:schemeClr val="bg2"/>
                  </a:solidFill>
                  <a:latin typeface="Trebuchet MS" panose="020B0603020202020204" pitchFamily="34" charset="0"/>
                  <a:hlinkClick r:id="rId17">
                    <a:extLst>
                      <a:ext uri="{A12FA001-AC4F-418D-AE19-62706E023703}">
                        <ahyp:hlinkClr xmlns:ahyp="http://schemas.microsoft.com/office/drawing/2018/hyperlinkcolor" val="tx"/>
                      </a:ext>
                    </a:extLst>
                  </a:hlinkClick>
                </a:rPr>
                <a:t>an outage struck the carmaker's app</a:t>
              </a:r>
              <a:r>
                <a:rPr lang="en-GB" sz="1200" dirty="0">
                  <a:solidFill>
                    <a:schemeClr val="bg2"/>
                  </a:solidFill>
                  <a:latin typeface="Trebuchet MS" panose="020B0603020202020204" pitchFamily="34" charset="0"/>
                </a:rPr>
                <a:t>. </a:t>
              </a:r>
              <a:r>
                <a:rPr lang="en-GB" sz="1200" dirty="0">
                  <a:latin typeface="Trebuchet MS" panose="020B0603020202020204" pitchFamily="34" charset="0"/>
                </a:rPr>
                <a:t>The Tesla app is used as a key by drivers to unlock and start their cars. "Although of course you can use a key to open the car too, the natural instinct of many Tesla drivers, who are buying one of the most high tech models in the market, is to rely on the technology.“</a:t>
              </a: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US" sz="1200" dirty="0">
                <a:latin typeface="Trebuchet MS" panose="020B0603020202020204" pitchFamily="34" charset="0"/>
              </a:endParaRPr>
            </a:p>
          </p:txBody>
        </p:sp>
      </p:grpSp>
      <p:grpSp>
        <p:nvGrpSpPr>
          <p:cNvPr id="6" name="Group 5">
            <a:extLst>
              <a:ext uri="{FF2B5EF4-FFF2-40B4-BE49-F238E27FC236}">
                <a16:creationId xmlns:a16="http://schemas.microsoft.com/office/drawing/2014/main" id="{ED00AA60-F6E4-417C-9183-B88883F04A04}"/>
              </a:ext>
            </a:extLst>
          </p:cNvPr>
          <p:cNvGrpSpPr/>
          <p:nvPr/>
        </p:nvGrpSpPr>
        <p:grpSpPr>
          <a:xfrm>
            <a:off x="9375027" y="1179234"/>
            <a:ext cx="1899044" cy="540393"/>
            <a:chOff x="7354748" y="1189676"/>
            <a:chExt cx="1899044" cy="540393"/>
          </a:xfrm>
        </p:grpSpPr>
        <p:sp>
          <p:nvSpPr>
            <p:cNvPr id="76" name="TextBox 75">
              <a:extLst>
                <a:ext uri="{FF2B5EF4-FFF2-40B4-BE49-F238E27FC236}">
                  <a16:creationId xmlns:a16="http://schemas.microsoft.com/office/drawing/2014/main" id="{A06C8FE1-A95D-48F9-87C2-1CCD534406C3}"/>
                </a:ext>
              </a:extLst>
            </p:cNvPr>
            <p:cNvSpPr txBox="1"/>
            <p:nvPr/>
          </p:nvSpPr>
          <p:spPr>
            <a:xfrm>
              <a:off x="7813792" y="1225193"/>
              <a:ext cx="1440000" cy="469359"/>
            </a:xfrm>
            <a:prstGeom prst="rect">
              <a:avLst/>
            </a:prstGeom>
            <a:noFill/>
          </p:spPr>
          <p:txBody>
            <a:bodyPr wrap="square" lIns="0" tIns="0" rIns="0" bIns="0" rtlCol="0">
              <a:spAutoFit/>
            </a:bodyPr>
            <a:lstStyle/>
            <a:p>
              <a:pPr algn="ctr">
                <a:spcAft>
                  <a:spcPts val="300"/>
                </a:spcAft>
              </a:pPr>
              <a:r>
                <a:rPr lang="en-GB" sz="1400" b="1" dirty="0">
                  <a:solidFill>
                    <a:schemeClr val="bg1"/>
                  </a:solidFill>
                  <a:latin typeface="Trebuchet MS" panose="020B0603020202020204" pitchFamily="34" charset="0"/>
                </a:rPr>
                <a:t>IT</a:t>
              </a:r>
            </a:p>
            <a:p>
              <a:pPr algn="ctr">
                <a:spcAft>
                  <a:spcPts val="300"/>
                </a:spcAft>
              </a:pPr>
              <a:r>
                <a:rPr lang="en-GB" sz="1400" b="1" dirty="0">
                  <a:solidFill>
                    <a:schemeClr val="bg1"/>
                  </a:solidFill>
                  <a:latin typeface="Trebuchet MS" panose="020B0603020202020204" pitchFamily="34" charset="0"/>
                </a:rPr>
                <a:t>intelligence</a:t>
              </a:r>
            </a:p>
          </p:txBody>
        </p:sp>
        <p:pic>
          <p:nvPicPr>
            <p:cNvPr id="79" name="Graphic 78">
              <a:extLst>
                <a:ext uri="{FF2B5EF4-FFF2-40B4-BE49-F238E27FC236}">
                  <a16:creationId xmlns:a16="http://schemas.microsoft.com/office/drawing/2014/main" id="{896E53AC-60E1-430F-B158-A183E3AA49F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354748" y="1189676"/>
              <a:ext cx="459043" cy="540393"/>
            </a:xfrm>
            <a:prstGeom prst="rect">
              <a:avLst/>
            </a:prstGeom>
          </p:spPr>
        </p:pic>
      </p:grpSp>
    </p:spTree>
    <p:extLst>
      <p:ext uri="{BB962C8B-B14F-4D97-AF65-F5344CB8AC3E}">
        <p14:creationId xmlns:p14="http://schemas.microsoft.com/office/powerpoint/2010/main" val="542004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053E4D-6C92-C940-B280-F765FE4459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C5494A4C-E1D4-814B-B798-79CB2E0D18B5}"/>
              </a:ext>
            </a:extLst>
          </p:cNvPr>
          <p:cNvSpPr/>
          <p:nvPr/>
        </p:nvSpPr>
        <p:spPr>
          <a:xfrm>
            <a:off x="0" y="0"/>
            <a:ext cx="5748728" cy="6858000"/>
          </a:xfrm>
          <a:prstGeom prst="rect">
            <a:avLst/>
          </a:prstGeom>
          <a:solidFill>
            <a:srgbClr val="118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09A35BA-E644-E542-936B-F0D41EA6E670}"/>
              </a:ext>
            </a:extLst>
          </p:cNvPr>
          <p:cNvPicPr>
            <a:picLocks noChangeAspect="1"/>
          </p:cNvPicPr>
          <p:nvPr/>
        </p:nvPicPr>
        <p:blipFill>
          <a:blip r:embed="rId4"/>
          <a:stretch>
            <a:fillRect/>
          </a:stretch>
        </p:blipFill>
        <p:spPr>
          <a:xfrm>
            <a:off x="0" y="6226581"/>
            <a:ext cx="12192000" cy="317500"/>
          </a:xfrm>
          <a:prstGeom prst="rect">
            <a:avLst/>
          </a:prstGeom>
        </p:spPr>
      </p:pic>
      <p:sp>
        <p:nvSpPr>
          <p:cNvPr id="14" name="TextBox 13">
            <a:extLst>
              <a:ext uri="{FF2B5EF4-FFF2-40B4-BE49-F238E27FC236}">
                <a16:creationId xmlns:a16="http://schemas.microsoft.com/office/drawing/2014/main" id="{BC194EE9-9B4B-8140-A4FE-E4D90DAEF67F}"/>
              </a:ext>
            </a:extLst>
          </p:cNvPr>
          <p:cNvSpPr txBox="1"/>
          <p:nvPr/>
        </p:nvSpPr>
        <p:spPr>
          <a:xfrm>
            <a:off x="403727" y="452363"/>
            <a:ext cx="6139480" cy="523220"/>
          </a:xfrm>
          <a:prstGeom prst="rect">
            <a:avLst/>
          </a:prstGeom>
          <a:noFill/>
        </p:spPr>
        <p:txBody>
          <a:bodyPr wrap="square" rtlCol="0">
            <a:spAutoFit/>
          </a:bodyPr>
          <a:lstStyle/>
          <a:p>
            <a:r>
              <a:rPr lang="en-GB" sz="2800">
                <a:solidFill>
                  <a:schemeClr val="bg1"/>
                </a:solidFill>
                <a:latin typeface="+mj-lt"/>
              </a:rPr>
              <a:t>In summary</a:t>
            </a:r>
          </a:p>
        </p:txBody>
      </p:sp>
      <p:cxnSp>
        <p:nvCxnSpPr>
          <p:cNvPr id="16" name="Straight Connector 15">
            <a:extLst>
              <a:ext uri="{FF2B5EF4-FFF2-40B4-BE49-F238E27FC236}">
                <a16:creationId xmlns:a16="http://schemas.microsoft.com/office/drawing/2014/main" id="{A05CFC34-A292-A84B-9902-2A5E580BC6E4}"/>
              </a:ext>
            </a:extLst>
          </p:cNvPr>
          <p:cNvCxnSpPr>
            <a:cxnSpLocks/>
          </p:cNvCxnSpPr>
          <p:nvPr/>
        </p:nvCxnSpPr>
        <p:spPr>
          <a:xfrm>
            <a:off x="487180" y="966866"/>
            <a:ext cx="5097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C8A8535-1254-5549-B65D-5174F69D0A4E}"/>
              </a:ext>
            </a:extLst>
          </p:cNvPr>
          <p:cNvSpPr/>
          <p:nvPr/>
        </p:nvSpPr>
        <p:spPr>
          <a:xfrm>
            <a:off x="403727" y="1619249"/>
            <a:ext cx="4150486" cy="4496424"/>
          </a:xfrm>
          <a:prstGeom prst="rect">
            <a:avLst/>
          </a:prstGeom>
        </p:spPr>
        <p:txBody>
          <a:bodyPr wrap="square">
            <a:spAutoFit/>
          </a:bodyPr>
          <a:lstStyle/>
          <a:p>
            <a:pPr>
              <a:lnSpc>
                <a:spcPts val="2120"/>
              </a:lnSpc>
              <a:spcAft>
                <a:spcPts val="1500"/>
              </a:spcAft>
            </a:pPr>
            <a:r>
              <a:rPr lang="en-GB" sz="1600" b="1" dirty="0">
                <a:solidFill>
                  <a:schemeClr val="bg1"/>
                </a:solidFill>
                <a:cs typeface="Futura Medium" panose="020B0602020204020303" pitchFamily="34" charset="-79"/>
              </a:rPr>
              <a:t>To evolve and deliver, Automotive organisations need to innovate: </a:t>
            </a:r>
            <a:r>
              <a:rPr lang="en-GB" sz="1600" dirty="0">
                <a:solidFill>
                  <a:schemeClr val="bg1"/>
                </a:solidFill>
              </a:rPr>
              <a:t>innovate to create the next generation of autonomous, connected &amp; electric vehicles; improve manufacturing, supply chain &amp; operations; and deliver new digital sales, services &amp; mobility offerings. </a:t>
            </a:r>
          </a:p>
          <a:p>
            <a:pPr>
              <a:lnSpc>
                <a:spcPts val="2120"/>
              </a:lnSpc>
              <a:spcAft>
                <a:spcPts val="1500"/>
              </a:spcAft>
            </a:pPr>
            <a:r>
              <a:rPr lang="en-GB" sz="1600" dirty="0">
                <a:solidFill>
                  <a:schemeClr val="bg1"/>
                </a:solidFill>
              </a:rPr>
              <a:t>The COVID-19 pandemic has accelerated digital transformation by three to four years, and highlighted the need for operational resilience in the new normal.</a:t>
            </a:r>
          </a:p>
          <a:p>
            <a:pPr>
              <a:lnSpc>
                <a:spcPts val="2120"/>
              </a:lnSpc>
              <a:spcAft>
                <a:spcPts val="1200"/>
              </a:spcAft>
            </a:pPr>
            <a:r>
              <a:rPr lang="en-GB" sz="1600" dirty="0">
                <a:solidFill>
                  <a:schemeClr val="bg1"/>
                </a:solidFill>
              </a:rPr>
              <a:t>All innovation needs to be underpinned by</a:t>
            </a:r>
            <a:br>
              <a:rPr lang="en-GB" sz="1600" dirty="0">
                <a:solidFill>
                  <a:schemeClr val="bg1"/>
                </a:solidFill>
              </a:rPr>
            </a:br>
            <a:r>
              <a:rPr lang="en-GB" sz="1600" dirty="0">
                <a:solidFill>
                  <a:schemeClr val="bg1"/>
                </a:solidFill>
              </a:rPr>
              <a:t>a modern infrastructure that can adapt to your changing needs, securely and cost efficiently.</a:t>
            </a:r>
          </a:p>
        </p:txBody>
      </p:sp>
      <p:pic>
        <p:nvPicPr>
          <p:cNvPr id="3" name="Picture 2">
            <a:extLst>
              <a:ext uri="{FF2B5EF4-FFF2-40B4-BE49-F238E27FC236}">
                <a16:creationId xmlns:a16="http://schemas.microsoft.com/office/drawing/2014/main" id="{99992D89-5496-D443-9274-054953CAE4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3948" y="0"/>
            <a:ext cx="7150608" cy="6858000"/>
          </a:xfrm>
          <a:prstGeom prst="rect">
            <a:avLst/>
          </a:prstGeom>
        </p:spPr>
      </p:pic>
    </p:spTree>
    <p:extLst>
      <p:ext uri="{BB962C8B-B14F-4D97-AF65-F5344CB8AC3E}">
        <p14:creationId xmlns:p14="http://schemas.microsoft.com/office/powerpoint/2010/main" val="284230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Softcat palette">
      <a:dk1>
        <a:sysClr val="windowText" lastClr="000000"/>
      </a:dk1>
      <a:lt1>
        <a:sysClr val="window" lastClr="FFFFFF"/>
      </a:lt1>
      <a:dk2>
        <a:srgbClr val="915DA3"/>
      </a:dk2>
      <a:lt2>
        <a:srgbClr val="068FCF"/>
      </a:lt2>
      <a:accent1>
        <a:srgbClr val="CC5299"/>
      </a:accent1>
      <a:accent2>
        <a:srgbClr val="FBBD56"/>
      </a:accent2>
      <a:accent3>
        <a:srgbClr val="BED140"/>
      </a:accent3>
      <a:accent4>
        <a:srgbClr val="7B4783"/>
      </a:accent4>
      <a:accent5>
        <a:srgbClr val="00ACA2"/>
      </a:accent5>
      <a:accent6>
        <a:srgbClr val="006962"/>
      </a:accent6>
      <a:hlink>
        <a:srgbClr val="585858"/>
      </a:hlink>
      <a:folHlink>
        <a:srgbClr val="00000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 Theme">
  <a:themeElements>
    <a:clrScheme name="SOFTCAT#3">
      <a:dk1>
        <a:srgbClr val="000000"/>
      </a:dk1>
      <a:lt1>
        <a:srgbClr val="FFFFFF"/>
      </a:lt1>
      <a:dk2>
        <a:srgbClr val="4A2656"/>
      </a:dk2>
      <a:lt2>
        <a:srgbClr val="979797"/>
      </a:lt2>
      <a:accent1>
        <a:srgbClr val="915DA7"/>
      </a:accent1>
      <a:accent2>
        <a:srgbClr val="D0509D"/>
      </a:accent2>
      <a:accent3>
        <a:srgbClr val="1891D1"/>
      </a:accent3>
      <a:accent4>
        <a:srgbClr val="FFC81C"/>
      </a:accent4>
      <a:accent5>
        <a:srgbClr val="B3D452"/>
      </a:accent5>
      <a:accent6>
        <a:srgbClr val="00ACA1"/>
      </a:accent6>
      <a:hlink>
        <a:srgbClr val="0B95D4"/>
      </a:hlink>
      <a:folHlink>
        <a:srgbClr val="BF4E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46800" tIns="64800" rIns="46800" bIns="64800" numCol="1" anchor="ctr" anchorCtr="0" compatLnSpc="1">
        <a:prstTxWarp prst="textNoShape">
          <a:avLst/>
        </a:prstTxWarp>
      </a:bodyPr>
      <a:lstStyle>
        <a:def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defRPr kumimoji="0" lang="en-US" sz="1200" b="0" i="0" u="none" strike="noStrike" cap="none" normalizeH="0" baseline="0" smtClean="0">
            <a:ln>
              <a:noFill/>
            </a:ln>
            <a:solidFill>
              <a:schemeClr val="tx1"/>
            </a:solidFill>
            <a:effectLst/>
            <a:latin typeface="Credit Suisse Type Roman" pitchFamily="34"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46800" tIns="64800" rIns="46800" bIns="64800" numCol="1" anchor="ctr" anchorCtr="0" compatLnSpc="1">
        <a:prstTxWarp prst="textNoShape">
          <a:avLst/>
        </a:prstTxWarp>
      </a:bodyPr>
      <a:lstStyle>
        <a:def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defRPr kumimoji="0" lang="en-US" sz="1200" b="0" i="0" u="none" strike="noStrike" cap="none" normalizeH="0" baseline="0" smtClean="0">
            <a:ln>
              <a:noFill/>
            </a:ln>
            <a:solidFill>
              <a:schemeClr val="tx1"/>
            </a:solidFill>
            <a:effectLst/>
            <a:latin typeface="Credit Suisse Type Roman" pitchFamily="34" charset="0"/>
          </a:defRPr>
        </a:defPPr>
      </a:lstStyle>
    </a:lnDef>
  </a:objectDefaults>
  <a:extraClrSchemeLst>
    <a:extraClrScheme>
      <a:clrScheme name="FlysheetAndBody 1">
        <a:dk1>
          <a:srgbClr val="000000"/>
        </a:dk1>
        <a:lt1>
          <a:srgbClr val="FFFFFF"/>
        </a:lt1>
        <a:dk2>
          <a:srgbClr val="7898B3"/>
        </a:dk2>
        <a:lt2>
          <a:srgbClr val="C8C1BC"/>
        </a:lt2>
        <a:accent1>
          <a:srgbClr val="255B89"/>
        </a:accent1>
        <a:accent2>
          <a:srgbClr val="91867E"/>
        </a:accent2>
        <a:accent3>
          <a:srgbClr val="FFFFFF"/>
        </a:accent3>
        <a:accent4>
          <a:srgbClr val="000000"/>
        </a:accent4>
        <a:accent5>
          <a:srgbClr val="ACB5C4"/>
        </a:accent5>
        <a:accent6>
          <a:srgbClr val="837972"/>
        </a:accent6>
        <a:hlink>
          <a:srgbClr val="9D0E2D"/>
        </a:hlink>
        <a:folHlink>
          <a:srgbClr val="6CCBE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C Theme" id="{C3DD5F9F-3DF3-4CDC-8965-6E17CD9E2E77}" vid="{EE74EDA8-11B5-4104-862D-FFC54EBD48DB}"/>
    </a:ext>
  </a:extLst>
</a:theme>
</file>

<file path=ppt/theme/theme3.xml><?xml version="1.0" encoding="utf-8"?>
<a:theme xmlns:a="http://schemas.openxmlformats.org/drawingml/2006/main" name="1_SC Theme">
  <a:themeElements>
    <a:clrScheme name="Softcat Colours">
      <a:dk1>
        <a:srgbClr val="000000"/>
      </a:dk1>
      <a:lt1>
        <a:srgbClr val="FFFFFF"/>
      </a:lt1>
      <a:dk2>
        <a:srgbClr val="4A2656"/>
      </a:dk2>
      <a:lt2>
        <a:srgbClr val="979797"/>
      </a:lt2>
      <a:accent1>
        <a:srgbClr val="001946"/>
      </a:accent1>
      <a:accent2>
        <a:srgbClr val="118179"/>
      </a:accent2>
      <a:accent3>
        <a:srgbClr val="9F4478"/>
      </a:accent3>
      <a:accent4>
        <a:srgbClr val="3478AA"/>
      </a:accent4>
      <a:accent5>
        <a:srgbClr val="5B3661"/>
      </a:accent5>
      <a:accent6>
        <a:srgbClr val="CD4950"/>
      </a:accent6>
      <a:hlink>
        <a:srgbClr val="0B95D4"/>
      </a:hlink>
      <a:folHlink>
        <a:srgbClr val="BF4E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46800" tIns="64800" rIns="46800" bIns="64800" numCol="1" anchor="ctr" anchorCtr="0" compatLnSpc="1">
        <a:prstTxWarp prst="textNoShape">
          <a:avLst/>
        </a:prstTxWarp>
      </a:bodyPr>
      <a:lstStyle>
        <a:def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defRPr kumimoji="0" lang="en-US" sz="1200" b="0" i="0" u="none" strike="noStrike" cap="none" normalizeH="0" baseline="0" smtClean="0">
            <a:ln>
              <a:noFill/>
            </a:ln>
            <a:solidFill>
              <a:schemeClr val="tx1"/>
            </a:solidFill>
            <a:effectLst/>
            <a:latin typeface="Credit Suisse Type Roman" pitchFamily="34"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46800" tIns="64800" rIns="46800" bIns="64800" numCol="1" anchor="ctr" anchorCtr="0" compatLnSpc="1">
        <a:prstTxWarp prst="textNoShape">
          <a:avLst/>
        </a:prstTxWarp>
      </a:bodyPr>
      <a:lstStyle>
        <a:def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defRPr kumimoji="0" lang="en-US" sz="1200" b="0" i="0" u="none" strike="noStrike" cap="none" normalizeH="0" baseline="0" smtClean="0">
            <a:ln>
              <a:noFill/>
            </a:ln>
            <a:solidFill>
              <a:schemeClr val="tx1"/>
            </a:solidFill>
            <a:effectLst/>
            <a:latin typeface="Credit Suisse Type Roman" pitchFamily="34" charset="0"/>
          </a:defRPr>
        </a:defPPr>
      </a:lstStyle>
    </a:lnDef>
  </a:objectDefaults>
  <a:extraClrSchemeLst>
    <a:extraClrScheme>
      <a:clrScheme name="FlysheetAndBody 1">
        <a:dk1>
          <a:srgbClr val="000000"/>
        </a:dk1>
        <a:lt1>
          <a:srgbClr val="FFFFFF"/>
        </a:lt1>
        <a:dk2>
          <a:srgbClr val="7898B3"/>
        </a:dk2>
        <a:lt2>
          <a:srgbClr val="C8C1BC"/>
        </a:lt2>
        <a:accent1>
          <a:srgbClr val="255B89"/>
        </a:accent1>
        <a:accent2>
          <a:srgbClr val="91867E"/>
        </a:accent2>
        <a:accent3>
          <a:srgbClr val="FFFFFF"/>
        </a:accent3>
        <a:accent4>
          <a:srgbClr val="000000"/>
        </a:accent4>
        <a:accent5>
          <a:srgbClr val="ACB5C4"/>
        </a:accent5>
        <a:accent6>
          <a:srgbClr val="837972"/>
        </a:accent6>
        <a:hlink>
          <a:srgbClr val="9D0E2D"/>
        </a:hlink>
        <a:folHlink>
          <a:srgbClr val="6CCBE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C Theme" id="{C3DD5F9F-3DF3-4CDC-8965-6E17CD9E2E77}" vid="{EE74EDA8-11B5-4104-862D-FFC54EBD48D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6a254dd-6ac7-40c4-97d7-aeba50659f60">
      <UserInfo>
        <DisplayName>Tom Jones</DisplayName>
        <AccountId>335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CEAA3ED83769418C6506B85F838786" ma:contentTypeVersion="6" ma:contentTypeDescription="Create a new document." ma:contentTypeScope="" ma:versionID="fd9be40d3644a995432639a4e147884f">
  <xsd:schema xmlns:xsd="http://www.w3.org/2001/XMLSchema" xmlns:xs="http://www.w3.org/2001/XMLSchema" xmlns:p="http://schemas.microsoft.com/office/2006/metadata/properties" xmlns:ns2="297d1787-6fdc-4a11-bf72-380025fd1097" xmlns:ns3="36a254dd-6ac7-40c4-97d7-aeba50659f60" targetNamespace="http://schemas.microsoft.com/office/2006/metadata/properties" ma:root="true" ma:fieldsID="b98c0017e70c34eb00658bfa942b240f" ns2:_="" ns3:_="">
    <xsd:import namespace="297d1787-6fdc-4a11-bf72-380025fd1097"/>
    <xsd:import namespace="36a254dd-6ac7-40c4-97d7-aeba50659f6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7d1787-6fdc-4a11-bf72-380025fd10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a254dd-6ac7-40c4-97d7-aeba50659f6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9B7119-C887-408D-8E22-ED221F1234A9}">
  <ds:schemaRefs>
    <ds:schemaRef ds:uri="http://purl.org/dc/elements/1.1/"/>
    <ds:schemaRef ds:uri="http://purl.org/dc/dcmitype/"/>
    <ds:schemaRef ds:uri="36a254dd-6ac7-40c4-97d7-aeba50659f60"/>
    <ds:schemaRef ds:uri="http://schemas.microsoft.com/office/2006/documentManagement/types"/>
    <ds:schemaRef ds:uri="http://www.w3.org/XML/1998/namespace"/>
    <ds:schemaRef ds:uri="http://purl.org/dc/terms/"/>
    <ds:schemaRef ds:uri="http://schemas.microsoft.com/office/infopath/2007/PartnerControls"/>
    <ds:schemaRef ds:uri="http://schemas.microsoft.com/office/2006/metadata/properties"/>
    <ds:schemaRef ds:uri="http://schemas.openxmlformats.org/package/2006/metadata/core-properties"/>
    <ds:schemaRef ds:uri="297d1787-6fdc-4a11-bf72-380025fd1097"/>
  </ds:schemaRefs>
</ds:datastoreItem>
</file>

<file path=customXml/itemProps2.xml><?xml version="1.0" encoding="utf-8"?>
<ds:datastoreItem xmlns:ds="http://schemas.openxmlformats.org/officeDocument/2006/customXml" ds:itemID="{6DC54268-A7A4-4EAB-9C46-F0F57D5B698D}">
  <ds:schemaRefs>
    <ds:schemaRef ds:uri="http://schemas.microsoft.com/sharepoint/v3/contenttype/forms"/>
  </ds:schemaRefs>
</ds:datastoreItem>
</file>

<file path=customXml/itemProps3.xml><?xml version="1.0" encoding="utf-8"?>
<ds:datastoreItem xmlns:ds="http://schemas.openxmlformats.org/officeDocument/2006/customXml" ds:itemID="{C806B5EC-4F29-493D-8D23-062FC2E00F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7d1787-6fdc-4a11-bf72-380025fd1097"/>
    <ds:schemaRef ds:uri="36a254dd-6ac7-40c4-97d7-aeba50659f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2882</TotalTime>
  <Words>3493</Words>
  <Application>Microsoft Office PowerPoint</Application>
  <PresentationFormat>Widescreen</PresentationFormat>
  <Paragraphs>314</Paragraphs>
  <Slides>10</Slides>
  <Notes>10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vt:i4>
      </vt:variant>
    </vt:vector>
  </HeadingPairs>
  <TitlesOfParts>
    <vt:vector size="19" baseType="lpstr">
      <vt:lpstr>Arial</vt:lpstr>
      <vt:lpstr>Calibri</vt:lpstr>
      <vt:lpstr>Courier New</vt:lpstr>
      <vt:lpstr>Credit Suisse Type Roman</vt:lpstr>
      <vt:lpstr>Trebuchet MS</vt:lpstr>
      <vt:lpstr>Wingdings</vt:lpstr>
      <vt:lpstr>1_Office Theme</vt:lpstr>
      <vt:lpstr>SC Theme</vt:lpstr>
      <vt:lpstr>1_SC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Dylan Foster-Edwards</dc:creator>
  <cp:lastModifiedBy>Jeremy Griggs</cp:lastModifiedBy>
  <cp:revision>8</cp:revision>
  <cp:lastPrinted>2019-09-09T13:55:52Z</cp:lastPrinted>
  <dcterms:modified xsi:type="dcterms:W3CDTF">2022-09-02T09:16:56Z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0x01010026CEAA3ED83769418C6506B85F838786</vt:lpwstr>
  </property>
  <property fmtid="{D5CDD505-2E9C-101B-9397-08002B2CF9AE}" pid="3" name="_dlc_DocIdItemGuid">
    <vt:lpwstr>a7094d27-8466-4a97-a503-d0643929be56</vt:lpwstr>
  </property>
  <property fmtid="{D5CDD505-2E9C-101B-9397-08002B2CF9AE}" pid="4" name="AuthorIds_UIVersion_6144">
    <vt:lpwstr>13</vt:lpwstr>
  </property>
  <property fmtid="{D5CDD505-2E9C-101B-9397-08002B2CF9AE}" pid="5" name="MSIP_Label_7fce863d-7cc9-456a-9404-bbebbb1d789e_Enabled">
    <vt:lpwstr>True</vt:lpwstr>
  </property>
  <property fmtid="{D5CDD505-2E9C-101B-9397-08002B2CF9AE}" pid="6" name="MSIP_Label_7fce863d-7cc9-456a-9404-bbebbb1d789e_SiteId">
    <vt:lpwstr>c3d431f1-3e02-4c62-a825-79cd8f9e2053</vt:lpwstr>
  </property>
  <property fmtid="{D5CDD505-2E9C-101B-9397-08002B2CF9AE}" pid="7" name="MSIP_Label_7fce863d-7cc9-456a-9404-bbebbb1d789e_Owner">
    <vt:lpwstr>JackDo@Softcat.com</vt:lpwstr>
  </property>
  <property fmtid="{D5CDD505-2E9C-101B-9397-08002B2CF9AE}" pid="8" name="MSIP_Label_7fce863d-7cc9-456a-9404-bbebbb1d789e_SetDate">
    <vt:lpwstr>2020-02-12T08:54:33.9415443Z</vt:lpwstr>
  </property>
  <property fmtid="{D5CDD505-2E9C-101B-9397-08002B2CF9AE}" pid="9" name="MSIP_Label_7fce863d-7cc9-456a-9404-bbebbb1d789e_Name">
    <vt:lpwstr>Public</vt:lpwstr>
  </property>
  <property fmtid="{D5CDD505-2E9C-101B-9397-08002B2CF9AE}" pid="10" name="MSIP_Label_7fce863d-7cc9-456a-9404-bbebbb1d789e_Application">
    <vt:lpwstr>Microsoft Azure Information Protection</vt:lpwstr>
  </property>
  <property fmtid="{D5CDD505-2E9C-101B-9397-08002B2CF9AE}" pid="11" name="MSIP_Label_7fce863d-7cc9-456a-9404-bbebbb1d789e_Extended_MSFT_Method">
    <vt:lpwstr>Manual</vt:lpwstr>
  </property>
  <property fmtid="{D5CDD505-2E9C-101B-9397-08002B2CF9AE}" pid="12" name="Sensitivity">
    <vt:lpwstr>Public</vt:lpwstr>
  </property>
</Properties>
</file>